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2" r:id="rId3"/>
    <p:sldId id="294" r:id="rId4"/>
    <p:sldId id="293" r:id="rId5"/>
    <p:sldId id="297" r:id="rId6"/>
    <p:sldId id="290" r:id="rId7"/>
    <p:sldId id="295" r:id="rId8"/>
    <p:sldId id="291" r:id="rId9"/>
    <p:sldId id="257" r:id="rId10"/>
    <p:sldId id="268" r:id="rId11"/>
    <p:sldId id="298" r:id="rId12"/>
    <p:sldId id="300" r:id="rId13"/>
    <p:sldId id="301" r:id="rId14"/>
    <p:sldId id="299" r:id="rId15"/>
    <p:sldId id="284" r:id="rId16"/>
    <p:sldId id="286" r:id="rId17"/>
    <p:sldId id="302" r:id="rId18"/>
    <p:sldId id="266" r:id="rId19"/>
    <p:sldId id="303" r:id="rId20"/>
    <p:sldId id="288" r:id="rId21"/>
    <p:sldId id="287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2"/>
            <p14:sldId id="294"/>
            <p14:sldId id="293"/>
            <p14:sldId id="297"/>
            <p14:sldId id="290"/>
            <p14:sldId id="295"/>
            <p14:sldId id="291"/>
            <p14:sldId id="257"/>
            <p14:sldId id="268"/>
            <p14:sldId id="298"/>
            <p14:sldId id="300"/>
            <p14:sldId id="301"/>
            <p14:sldId id="299"/>
            <p14:sldId id="284"/>
            <p14:sldId id="286"/>
            <p14:sldId id="302"/>
            <p14:sldId id="266"/>
            <p14:sldId id="303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19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69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9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9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986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724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90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282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28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58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52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21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69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60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</a:rPr>
              <a:t>Mezinárodní smlouvy a mezinárodní spory v rámci mezinárodního práva veřejného</a:t>
            </a:r>
            <a:b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Přímým diplomatickým jednáním je situace, kdy si sporné strany vzájemně předkládají své požadavky a vyjadřují  vlastní stanoviska na sporné otázky s cílem dosáhnout vzájemně přijatelného urovnání sporů. </a:t>
            </a:r>
          </a:p>
          <a:p>
            <a:pPr>
              <a:defRPr/>
            </a:pPr>
            <a:r>
              <a:rPr lang="cs-CZ" sz="1600" dirty="0"/>
              <a:t>Jednání nemají žádná přísně stanovená pravidla, mohou probíhat ústně i písemně na základě diplomatické konference. </a:t>
            </a:r>
          </a:p>
          <a:p>
            <a:pPr>
              <a:defRPr/>
            </a:pPr>
            <a:r>
              <a:rPr lang="cs-CZ" sz="1600" dirty="0"/>
              <a:t>Jednaní mohou vést diplomatičtí zástupci, ministři zahraničních věcí nebo i šéfové vlád a států. </a:t>
            </a:r>
          </a:p>
          <a:p>
            <a:pPr>
              <a:defRPr/>
            </a:pPr>
            <a:r>
              <a:rPr lang="cs-CZ" sz="1600" dirty="0"/>
              <a:t>Výsledkem často bývá kompromis.  </a:t>
            </a:r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Přímé diplomatické jednání (negociace)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Při urovnání sporů diplomatickými prostředky působí se souhlasem sporných stran někdy i třetí státy nebo mezinárodní organizace i jednotlivci. </a:t>
            </a:r>
          </a:p>
          <a:p>
            <a:r>
              <a:rPr lang="cs-CZ" sz="1600" dirty="0"/>
              <a:t>Může se jednat o nabídku dobrých služeb nebo o zprostředkování.</a:t>
            </a:r>
          </a:p>
          <a:p>
            <a:r>
              <a:rPr lang="cs-CZ" sz="1600" dirty="0"/>
              <a:t>Zprostředkovatel (mediátor) se přímo účastní meritorního jednání. Iniciativně se snaží nalézt pro obě strany přijatelné řešení a v tomto smyslu předkládá i vlastní návrhy.   </a:t>
            </a:r>
          </a:p>
          <a:p>
            <a:r>
              <a:rPr lang="cs-CZ" sz="1600" dirty="0"/>
              <a:t>Dobré služby a zprostředkování (mediace) mohou vyústit ve vzájemně přijatelnou dohodu sporných stran nebo mohou být ukončeny pro neúspěch při řešení sporu.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Dobré služby a zprostředkování (mediace)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8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1600" dirty="0"/>
              <a:t>K řešení některých sporů může přispět objektivní zjištění sporných skutečností a skutečného stavu věci na základě vyšetření nezávislé komise.</a:t>
            </a:r>
          </a:p>
          <a:p>
            <a:pPr>
              <a:lnSpc>
                <a:spcPct val="90000"/>
              </a:lnSpc>
            </a:pPr>
            <a:r>
              <a:rPr lang="cs-CZ" altLang="cs-CZ" sz="1600" dirty="0"/>
              <a:t>Členy komisí mohou být vedle příslušníků sporných stran i zástupci jiných států nebo mezinárodních organizací. </a:t>
            </a:r>
          </a:p>
          <a:p>
            <a:pPr>
              <a:lnSpc>
                <a:spcPct val="90000"/>
              </a:lnSpc>
            </a:pPr>
            <a:r>
              <a:rPr lang="cs-CZ" altLang="cs-CZ" sz="1600" dirty="0"/>
              <a:t>Po vyšetření existujícího problému je úkolem komise podat zprávu o výsledcích své práce. Výsledky zjištění nejsou sice pro sporné strany právně závazné, nicméně je obtížné z hlediska politického, mravního i právního závěry komise ignorovat.</a:t>
            </a:r>
          </a:p>
          <a:p>
            <a:pPr>
              <a:lnSpc>
                <a:spcPct val="90000"/>
              </a:lnSpc>
            </a:pPr>
            <a:r>
              <a:rPr lang="cs-CZ" altLang="cs-CZ" sz="1600" dirty="0"/>
              <a:t>Příslušná komise je pro projednání věci a vyslechnutí sporných stran oprávněna předkládat sporným stranám návrhy na meritorní řešení sporu. Ani návrhy smírčí komise nejsou pro sporné strany závazné.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352928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Vyšetřovací a smírčí komise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813102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206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(někdy též </a:t>
            </a:r>
            <a:r>
              <a:rPr lang="cs-CZ" sz="1400" b="1" dirty="0"/>
              <a:t>arbitráž</a:t>
            </a:r>
            <a:r>
              <a:rPr lang="cs-CZ" sz="1400" dirty="0"/>
              <a:t>) je mimosoudní způsob řešení sporů nezávislými a nestrannými rozhodci.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Rozhodčí řízení je neveřejné, což je spolu s jeho rychlostí a často i nižšími náklady ve srovnání s běžným soudním řízením považováno za jeho největší výhody.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b="1" dirty="0"/>
              <a:t>- Stálý rozhodčí soud</a:t>
            </a:r>
            <a:r>
              <a:rPr lang="cs-CZ" sz="1400" dirty="0"/>
              <a:t> (</a:t>
            </a:r>
            <a:r>
              <a:rPr lang="cs-CZ" sz="1400" b="1" dirty="0"/>
              <a:t>SRS) </a:t>
            </a:r>
            <a:r>
              <a:rPr lang="cs-CZ" sz="1400" dirty="0"/>
              <a:t>byl zřízen roku 1899 </a:t>
            </a:r>
            <a:r>
              <a:rPr lang="cs-CZ" sz="1400" b="1" dirty="0"/>
              <a:t>Úmluvou o pokojném vyřizování mezinárodních sporů </a:t>
            </a:r>
            <a:r>
              <a:rPr lang="cs-CZ" sz="1400" dirty="0"/>
              <a:t>na první Haagské mírové konferenci, což z něj dělá nejstarší instituci pro řešení mezinárodních sporů. Úmluva byla roku 1907 revidována na druhé Haagské konferenci. </a:t>
            </a:r>
          </a:p>
          <a:p>
            <a:pPr marL="0" indent="0">
              <a:buNone/>
            </a:pPr>
            <a:r>
              <a:rPr lang="cs-CZ" sz="1400" dirty="0"/>
              <a:t>- Sídlem je Palác míru v nizozemském Haagu. Ve stejné budově sídlí i Mezinárodní soudní dvůr. Úředním jazykem je angličtina a francouzština. Soud se zabývá jen těmi případy, které se mu sporné strany rozhodnou předložit. O administrativní záležitosti soudu se stará Mezinárodní kancelář vedená generálním tajemníkem.</a:t>
            </a:r>
          </a:p>
          <a:p>
            <a:pPr marL="0" indent="0">
              <a:buNone/>
            </a:pPr>
            <a:r>
              <a:rPr lang="cs-CZ" sz="1400" dirty="0"/>
              <a:t>- Každý účastnický stát jmenuje na seznam rozhodců maximálně čtyři osoby (na šest let s možností znovuzvolení), kteří pak tvoří tzv. státní (národní) skupinu. Jedním z úkolů státní skupiny je mj. navrhování kandidátů na soudce Mezinárodního soudního dvora. </a:t>
            </a:r>
          </a:p>
          <a:p>
            <a:pPr marL="285750" lvl="1">
              <a:buClr>
                <a:schemeClr val="hlink"/>
              </a:buClr>
              <a:defRPr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Rozhodčí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873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35292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Mezinárodní soudní řízení je rozhodování mezinárodních sporů právní povahy sborem stálých soudců z povolání na základě mezinárodního práva a v pevných procesních normách.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Mezinárodní soudní řízení probíhá mj. před: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Mezinárodním soudním dvorem,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Mezinárodním tribunálem pro mořské právo (speciální soud z hlediska věcné jurisdikce s celosvětovou působností),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Mezinárodním trestním soudem (stíhá činy jednotlivců – fyzických osob, označované také jako zločiny podle mezinárodního práva),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Soudní dvůr EU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Evropským soudem pro lidská práva (řeší i spory mezi státy v otázce dodržování lidských práv, v převážné většině případů se však jedná o stížnosti jednotlivců – fyzických a právnických osob na porušení jejich lidských práv ze strany smluvních států Úmluvy o ochraně lidských práv a základních svobod z roku 1950)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Dále byly vytvořeny ad hoc trestní tribunály, které stíhají zločiny podle mezinárodního práva, ke kterým došlo v určitém období, na určitém území: Mezinárodní vojenský tribunál v Norimberku, Mezinárodní vojenský tribunál pro Dálný Východ (tokijský tribunál), Mezinárodní trestní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/>
              <a:t>tribunál pro zločiny v bývalé Jugoslávii, Mezinárodní trestní tribunál pro Rwandu….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Mezinárodní soudní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15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 zřízen Chartou OSN jako hlavní soudní orgán OSN, je jedním z hlavních orgánů OSN.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Sídlí v nizozemském Haagu v Paláci míru. </a:t>
            </a:r>
          </a:p>
          <a:p>
            <a:pPr>
              <a:buFontTx/>
              <a:buChar char="-"/>
            </a:pPr>
            <a:r>
              <a:rPr lang="cs-CZ" sz="1400" dirty="0"/>
              <a:t>skládá se z patnácti soudců volených Valným shromážděním a Radou bezpečnosti ze seznamu osob navržených státními skupinami Stálého rozhodčího soudu. Soudci jsou voleni na devět let a mohou být znovuzvoleni. Každé tři roky se ve volbě obnovuje jedna třetina soudců. Členy soudu nemohou být zároveň dva příslušníci stejného státu. 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Dvůr zasedá zpravidla v plénum. </a:t>
            </a:r>
            <a:r>
              <a:rPr lang="cs-CZ" alt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Kvórum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tvoří devět soudců. Dvůr si volí na 3 léta předsedu a místopředsedu, kteří jsou znovu zvolitelní. </a:t>
            </a:r>
            <a:r>
              <a:rPr lang="cs-CZ" sz="1400" dirty="0"/>
              <a:t>Může však pro určité druhy sporů utvořit menší senáty při minimálním počtu tří soudců. Rozsudek kteréhokoliv senátu platí za vydaný Dvorem.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příslušný jednak řešit spory mezi státy a jednak podávat mezinárodním organizacím posudky o právních otázkách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 před Dvorem se skládá ze dvou částí, písemné a ústní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Dvůr se usnáší prostou většinou přítomných soudců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Rozsudek Dvora je konečný, tj. 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nejsou proti němu žádné opravné prostředky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Statut Mezinárodního soudního dvora připouští obnovu řízení v případě, že vyšly najevo skutečnosti rozhodujícího významu, které v době vydání rozsudku nebyly známy.</a:t>
            </a:r>
          </a:p>
          <a:p>
            <a:pPr>
              <a:buFontTx/>
              <a:buChar char="-"/>
            </a:pPr>
            <a:endParaRPr lang="cs-CZ" alt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Mezinárodní soudní dvůr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4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obecného mezinárodního práva nese každý stát mezinárodní odpovědnost za újmu, kterou způsobil porušením obyčejového nebo smluvního mezinárodního práva.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mezinárodně protiprávní čin se jedná, jestliže chování spočívající v jednání nebo opomenutí je a) státu přičitatelné a b) představuje porušení mezinárodního závazku státu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Přičitatelnost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chování státních orgánů se považuje za čin státu podle mezinárodního práva. Je tomuto státu přičitatelné, ať už orgán vykonává legislativní, výkonné, soudní nebo jiné funkce a má jakékoliv postavení ve struktuře státu. Stát jedná prostřednictvím svých orgánů, za které odpovídá (ručí) přímo.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odpovědnosti státu 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odpovědný za porušení mezinárodního práva je povinen odčinit újmu, kterou svým protiprávním chováním způsobil.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Okolnosti vylučující protiprávnost 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to okolnosti, které v případě naplnění jejich podmínek zbaví chování státu protiprávnosti, a tím vyloučí vznik jeho mezinárodní odpovědnosti za protiprávní chování, v takových případech odpovědnost státu nevzniká. V klasickém mezinárodním právu stát neodpovídal za škody způsobené nepříteli válečnými operacemi, pokud nebyl překročen právní rámec válečného práva.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Mezinárodní odpovědnost státu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často nemůže mezinárodní spor vyřešit diplomatickými ani jinými prostředky řešení sporů.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takovém případě se státy uchylují ke svépomoci ve formě donucovacích opatření, ke kterým patří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retorze a represálie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(často obecně nazývané jako protiopatření).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donucovacím opatřením se někdy řadí i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opatření v krajní nouzi nebo sebeobraně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Zvláštním druhem donucovacích opatření</a:t>
            </a:r>
            <a:r>
              <a:rPr lang="cs-CZ" altLang="cs-CZ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sankce Rady bezpečnosti OSN.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Formy donucení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84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nejmírnějším donucovacím opatřením v reakci na protiprávní chování nebo nevlídný akt jiného státu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formu protiopatření, které zůstává v mezích mezinárodního práva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považována na odvetné opatření v reakci na protiprávní jednání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ovšem uskutečňována v dobré víře a v souladu se zásadou proporcionality.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nejrůznější opatření diplomatická, ekonomická i komunikační (např. přerušení diplomatických styků, odvolání velvyslance, zákaz dovozu zboží, diskriminace v oblasti cizineckého režimu, diskriminace v oblasti cel a daní, odvolání státní návštěvy na vysoké úrovni aj.)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Retorze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přísnější formou donucovacích opatření, které směřují proti státu, který porušil své mezinárodní závazky a mezinárodní právo.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retorzí represálie již přesahují rámec mezinárodního práva v tom smyslu, že by se jednalo o protiprávní jednání, pokud by stát uplatňující represálie již nejednal v reakci na předcházející protiprávní jednání jiného státu.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rovněž prováděna v dobré víře, má jim předcházet výzva k ukončení protiprávního chování a případně k odčinění způsobené škody.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spočívat v jednání (vypovězení příslušníků druhého státu v rozporu s platnou smlouvou) nebo opomenutí (neplacení dluhu).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charakter ekonomický (embargo, bojkot, blokáda), politický nebo diplomatický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Represálie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8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smlouvou se obvykle rozumí dohoda mezi státy nebo mezinárodními organizacemi, kterou se zakládají, mění nebo ruší jejich vzájemná práva a závazky podle mezinárodního práva.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Vídeňská úmluva o smluvním právu z roku 1969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Vídeňská úmluva o smluvním právu mezinárodních organizací z roku 1986</a:t>
            </a:r>
            <a:endParaRPr lang="cs-CZ" sz="1600" dirty="0"/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smluv:                           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Písemné a ústní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a tajné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Prezidentské, vládní, resortní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Bilaterální a multilaterální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64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ONDŘEJ, J., J. MRÁZEK a O. KUNZ, 2018. Základy mezinárodního práva veřejného. Vydání první. Praha: C.H. Beck. ISBN 978-80-7400-487-2.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ČEPELKA, Č. a P. ŠTURMA, 2018. Mezinárodní právo veřejné. 2. vydání. Praha: C.H. Beck.  ISBN 978-80-7400-721-7.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MALENOVSKÝ, J., 2014. Mezinárodní právo veřejné. 6. vydání. Plzeň: Doplněk, Aleš Čeněk. ISBN 978-807239-318-3.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textu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části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 textu smlouvy (autentifikace)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Schválení textu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Souhlas jednajících stran být vázán smlouvou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podpis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ratifikace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přistoupení (akcese či adheze)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přijetí (akceptace), schválení (aprobace či konfirmace)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Uzavírání mezinárodních smluv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9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platnou se smlouva považuje od doby, kdy mezi stranami vznikne právní poměr předvídaný smlouvou. Tento právní poměr vzniká okamžikem, kdy obě smluvní strany u dvoustranných smluv nebo mnohostrannou smlouvou stanovený minimální počet smluvních států smlouvu ratifikovaly nebo k ní přistoupily.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účinnou se považuje smlouva okamžikem, kdy strany jsou povinny smlouvu provádět.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Okamžiky vstupu smlouvy v platnost a nabytí účinnosti zpravidla splývají.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se však lišit v případě, kdy definitivní souhlas byl již dán, protože smlouva byla smluvními stranami ratifikována, ale její provádění podle vůle stran začne teprve později (např. šest měsíců po výměně ratifikačních listin nebo k určitému budoucímu pevnému datu).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Platnost a účinnost 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6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a revize smlouvy znamená uzavření nové smlouvy o témže předmětu a mezi týmiž smluvními stranami, kterou se mění obsah staré smlouvy.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 mezi změnou a revizí není podstatný.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se týká jednoho nebo několika jednotlivých ustanovení.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Revize značí úpravu většího rozsahu, popřípadě úplné nahrazení starého textu novým.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Změna a revize smluv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platnosti mezinárodní smlouvy má zásadní důležitost pro její účinné provádění. Proto má většina uzavíraných smluv výslovné ustanovení o době trvání, případně o způsobu ukončení jejich platnosti.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smluv, které takové ustanovení o době platnosti nemají, obvykle alespoň nepřímo vyplývá, že smluvní strany předpokládaly právo každé smluvní strany ukončit platnost smlouvy výpovědí, která nabude účinnosti po rozumné lhůtě.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Doba platnosti 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17019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Mezinárodní právo veřejné může být recipováno (převzato) do práva vnitrostátního několika způsoby: </a:t>
            </a:r>
          </a:p>
          <a:p>
            <a:r>
              <a:rPr lang="cs-CZ" sz="1600" b="1" dirty="0"/>
              <a:t>Transformace</a:t>
            </a:r>
            <a:r>
              <a:rPr lang="cs-CZ" sz="1600" dirty="0"/>
              <a:t> – zachování doslovného znění mezinárodní smlouvy a její vyhlášení v některé formě vnitrostátního práva (např. zákon)</a:t>
            </a:r>
          </a:p>
          <a:p>
            <a:r>
              <a:rPr lang="cs-CZ" sz="1600" b="1" dirty="0"/>
              <a:t>Adaptace </a:t>
            </a:r>
            <a:r>
              <a:rPr lang="cs-CZ" sz="1600" dirty="0"/>
              <a:t>– obsahově přibližný (nikoli doslovný) přenos mezinárodněprávních závazků a oprávnění do forem vnitrostátního práva</a:t>
            </a:r>
          </a:p>
          <a:p>
            <a:r>
              <a:rPr lang="cs-CZ" sz="1600" b="1" dirty="0"/>
              <a:t>Inkorporace </a:t>
            </a:r>
            <a:r>
              <a:rPr lang="cs-CZ" sz="1600" dirty="0"/>
              <a:t>– vtažení normy mezinárodního práva do vnitrostátní právní sféry, aniž by ztrácela formu mezinárodního práva</a:t>
            </a:r>
          </a:p>
          <a:p>
            <a:r>
              <a:rPr lang="cs-CZ" sz="1600" b="1" dirty="0"/>
              <a:t>Adopce</a:t>
            </a:r>
            <a:r>
              <a:rPr lang="cs-CZ" sz="1600" dirty="0"/>
              <a:t> – osvojení nebo použití pravidla mezinárodního práva vnitrostátním soudem v jeho rozhodovací činnosti (v anglosaském systému)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Recepce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6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Čl. 10: Vyhlášené mezinárodní smlouvy, k jejichž ratifikaci dal Parlament souhlas a jimiž je Česká republika vázána, jsou součástí právního řádu; stanoví-li mezinárodní smlouva něco jiného než zákon, použije se mezinárodní smlouva.</a:t>
            </a:r>
          </a:p>
          <a:p>
            <a:r>
              <a:rPr lang="cs-CZ" sz="1600" dirty="0"/>
              <a:t>Čl. 10a: (1) Mezinárodní smlouvou mohou být některé pravomoci orgánů České republiky přeneseny na mezinárodní organizaci nebo instituci.</a:t>
            </a:r>
            <a:br>
              <a:rPr lang="cs-CZ" sz="1600" dirty="0"/>
            </a:br>
            <a:r>
              <a:rPr lang="cs-CZ" sz="1600" dirty="0"/>
              <a:t>(2) K ratifikaci mezinárodní smlouvy uvedené v odstavci 1 je třeba souhlasu Parlamentu, nestanoví-li ústavní zákon, že k ratifikaci je třeba souhlasu daného v referendu. </a:t>
            </a:r>
          </a:p>
          <a:p>
            <a:r>
              <a:rPr lang="cs-CZ" sz="1600" dirty="0"/>
              <a:t>Čl. 49: K ratifikaci mezinárodních smluv</a:t>
            </a:r>
            <a:br>
              <a:rPr lang="cs-CZ" sz="1600" dirty="0"/>
            </a:br>
            <a:r>
              <a:rPr lang="cs-CZ" sz="1600" dirty="0"/>
              <a:t>a) upravujících práva a povinnosti osob,</a:t>
            </a:r>
            <a:br>
              <a:rPr lang="cs-CZ" sz="1600" dirty="0"/>
            </a:br>
            <a:r>
              <a:rPr lang="cs-CZ" sz="1600" dirty="0"/>
              <a:t>b) spojeneckých, mírových a jiných politických,</a:t>
            </a:r>
            <a:br>
              <a:rPr lang="cs-CZ" sz="1600" dirty="0"/>
            </a:br>
            <a:r>
              <a:rPr lang="cs-CZ" sz="1600" dirty="0"/>
              <a:t>c) z nichž vzniká členství České republiky v mezinárodní organizaci,</a:t>
            </a:r>
            <a:br>
              <a:rPr lang="cs-CZ" sz="1600" dirty="0"/>
            </a:br>
            <a:r>
              <a:rPr lang="cs-CZ" sz="1600" dirty="0"/>
              <a:t>d) hospodářských, jež jsou všeobecné povahy,</a:t>
            </a:r>
            <a:br>
              <a:rPr lang="cs-CZ" sz="1600" dirty="0"/>
            </a:br>
            <a:r>
              <a:rPr lang="cs-CZ" sz="1600" dirty="0"/>
              <a:t>e) o dalších věcech, jejichž úprava je vyhrazena zákonu,</a:t>
            </a:r>
            <a:br>
              <a:rPr lang="cs-CZ" sz="1600" dirty="0"/>
            </a:br>
            <a:r>
              <a:rPr lang="cs-CZ" sz="1600" dirty="0"/>
              <a:t>je třeba souhlasu obou komor Parlamentu. (jedná se o tzv. prezidentské smlouvy)</a:t>
            </a:r>
            <a:endParaRPr lang="cs-CZ" altLang="cs-CZ" sz="16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b="1" dirty="0"/>
              <a:t>Čl. 10, 10a a 49 Ústavy České republiky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1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Pokojné urovnávání mezinárodních sporů je jednou ze základních zásad mezinárodního práva, nerozlučně spojenou se zákazem použití síly a hrozby silou ve vztazích mezi státy.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zásada je zakotvena především v čl. 2 odst. 3 Charty OSN: </a:t>
            </a:r>
            <a:r>
              <a:rPr lang="cs-CZ" sz="1600" dirty="0"/>
              <a:t>Všichni členové řeší své mezinárodní spory pokojnými prostředky tak, aby ani mezinárodní mír a bezpečnost, ani spravedlnost nebyly ohrožovány.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spory musí být urovnány na základě svrchované rovnosti státu a v souladu se zásadou svobodné volby prostředků.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prostředkům pokojného řešení sporů podle čl. 33 Charty OSN patří </a:t>
            </a:r>
            <a:r>
              <a:rPr lang="cs-CZ" sz="1600" b="1" dirty="0"/>
              <a:t>vyjednávání (negociace), šetření (</a:t>
            </a:r>
            <a:r>
              <a:rPr lang="cs-CZ" sz="1600" b="1" dirty="0" err="1"/>
              <a:t>inquiry</a:t>
            </a:r>
            <a:r>
              <a:rPr lang="cs-CZ" sz="1600" b="1" dirty="0"/>
              <a:t>), zprostředkování (mediace), řízení smírčí (</a:t>
            </a:r>
            <a:r>
              <a:rPr lang="cs-CZ" sz="1600" b="1" dirty="0" err="1"/>
              <a:t>konciliace</a:t>
            </a:r>
            <a:r>
              <a:rPr lang="cs-CZ" sz="1600" b="1" dirty="0"/>
              <a:t>), rozhodčí nebo soudní</a:t>
            </a:r>
            <a:r>
              <a:rPr lang="cs-CZ" sz="1600" dirty="0"/>
              <a:t>. </a:t>
            </a:r>
          </a:p>
          <a:p>
            <a:r>
              <a:rPr lang="cs-CZ" sz="1600" dirty="0"/>
              <a:t>Rada bezpečnosti OSN může konat šetření o každém sporu nebo každé situaci, která by mohla vést k mezinárodním třenicím nebo vyvolat spor, aby určila, zda trvání sporu nebo situace by mohlo ohrozit udržení mezinárodního míru a bezpečnosti.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Zásada pokojného (mírového) řešení sporů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5651</TotalTime>
  <Words>2258</Words>
  <Application>Microsoft Office PowerPoint</Application>
  <PresentationFormat>Předvádění na obrazovce (16:9)</PresentationFormat>
  <Paragraphs>143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Mezinárodní právo  Mezinárodní smlouvy a mezinárodní spory v rámci mezinárodního práva veřejného  </vt:lpstr>
      <vt:lpstr>Mezinárodní smlouvy</vt:lpstr>
      <vt:lpstr>Uzavírání mezinárodních smluv</vt:lpstr>
      <vt:lpstr>Platnost a účinnost mezinárodní smlouvy</vt:lpstr>
      <vt:lpstr>Změna a revize smluv</vt:lpstr>
      <vt:lpstr>Doba platnosti mezinárodní smlouvy</vt:lpstr>
      <vt:lpstr>Recepce mezinárodního práva</vt:lpstr>
      <vt:lpstr>Čl. 10, 10a a 49 Ústavy České republiky</vt:lpstr>
      <vt:lpstr>Zásada pokojného (mírového) řešení sporů</vt:lpstr>
      <vt:lpstr>Přímé diplomatické jednání (negociace)</vt:lpstr>
      <vt:lpstr>Dobré služby a zprostředkování (mediace) </vt:lpstr>
      <vt:lpstr>Vyšetřovací a smírčí komise</vt:lpstr>
      <vt:lpstr>Rozhodčí řízení</vt:lpstr>
      <vt:lpstr>Mezinárodní soudní řízení</vt:lpstr>
      <vt:lpstr>Mezinárodní soudní dvůr</vt:lpstr>
      <vt:lpstr>Mezinárodní odpovědnost státu</vt:lpstr>
      <vt:lpstr>Formy donucení</vt:lpstr>
      <vt:lpstr>Retorze</vt:lpstr>
      <vt:lpstr>Represálie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203</cp:revision>
  <dcterms:created xsi:type="dcterms:W3CDTF">2016-07-06T15:42:34Z</dcterms:created>
  <dcterms:modified xsi:type="dcterms:W3CDTF">2024-03-20T20:08:10Z</dcterms:modified>
</cp:coreProperties>
</file>