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96" r:id="rId4"/>
    <p:sldId id="297" r:id="rId5"/>
    <p:sldId id="298" r:id="rId6"/>
    <p:sldId id="300" r:id="rId7"/>
    <p:sldId id="301" r:id="rId8"/>
    <p:sldId id="276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E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9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3940936"/>
            <a:ext cx="10993546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cs-CZ" sz="8500" b="1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cs-CZ" sz="56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20000"/>
                  <a:lumOff val="8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cs-CZ" sz="6300" b="0" i="0" u="none" strike="noStrike" kern="1200" cap="all" spc="0" normalizeH="0" baseline="0" noProof="0" dirty="0">
                <a:ln>
                  <a:noFill/>
                </a:ln>
                <a:solidFill>
                  <a:srgbClr val="8CB64A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regionální konkurenceschopnost</a:t>
            </a:r>
            <a:endParaRPr kumimoji="0" lang="en-US" sz="6300" b="0" i="0" u="none" strike="noStrike" kern="1200" cap="all" spc="0" normalizeH="0" baseline="0" noProof="0" dirty="0">
              <a:ln>
                <a:noFill/>
              </a:ln>
              <a:solidFill>
                <a:srgbClr val="8CB64A">
                  <a:lumMod val="20000"/>
                  <a:lumOff val="8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66658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66658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Koncept konkurenceschopnosti regionu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782" y="1930399"/>
            <a:ext cx="11739418" cy="4636655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 nejjednodušší formě můžeme konkurenceschopnost chápat jako takové postavení subjektů v systému, které umožňuje jejich existenci s minimálními riziky a schopností se vyvíjet dynamicky, alespoň tak rychle, jako celý systém.</a:t>
            </a:r>
          </a:p>
          <a:p>
            <a:r>
              <a:rPr lang="cs-CZ" sz="2800" dirty="0">
                <a:solidFill>
                  <a:schemeClr val="tx1"/>
                </a:solidFill>
              </a:rPr>
              <a:t>Obecněji se konkurenceschopnost definuje jako schopnost firem, odvětví, regionů, národů a nadnárodních regionů generovat vysokou úroveň příjmů a zaměstnanosti. </a:t>
            </a:r>
          </a:p>
          <a:p>
            <a:r>
              <a:rPr lang="cs-CZ" sz="2800" dirty="0">
                <a:solidFill>
                  <a:schemeClr val="tx1"/>
                </a:solidFill>
              </a:rPr>
              <a:t>Regionální konkurenceschopnost můžeme chápat jako výsledek společného úsilí o co nejproduktivnější využívání vnitřních zdrojů v interakci s využíváním vnějších zdrojů a rozvojových příležitostí, zaměřené na trvalé zvyšování produkčního potenciálu regionů.</a:t>
            </a:r>
          </a:p>
          <a:p>
            <a:r>
              <a:rPr lang="cs-CZ" sz="2800" dirty="0">
                <a:solidFill>
                  <a:schemeClr val="tx1"/>
                </a:solidFill>
              </a:rPr>
              <a:t>V kontextu regionální ekonomiky a politiky budeme vnímat regionální konkurenceschopnost jako schopnost regionu produkovat výrobky a služby, které obstojí na mezinárodních trzích a současně je zajištěno udržení vysokých a trvalých příjmů jeho obyvatel, které v globálním prostředí vedou ke zvyšování blahobytu v regionech.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Koncept konkurenceschopnosti regionu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447" y="1963271"/>
            <a:ext cx="11312449" cy="455407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Důvody, proč je koncept regionální konkurenceschopnosti z pohledu celé ekonomické konkurenceschopnosti tak klíčový jsou tyto: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odrazem celkového obrazu ekonomiky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hnací silou národních ekonomik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základním „přístavem“ změn v mobilitě výrobních faktorů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nemají přesně definovanou úlohu v mezinárodní dělbě práce, ale jejich doménou je specializace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začínají být nositeli koordinačních a rozhodovacích aktivit realizované hospodářské politiky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regiony jsou rovněž nositeli původu disponibilních výrobních faktorů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9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873624"/>
            <a:ext cx="11230378" cy="4831976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dirty="0"/>
              <a:t>Obecně můžeme říci, že je regionální konkurenceschopnost úzce spjata zejména s těmito čtyřmi hlavními faktory:</a:t>
            </a:r>
          </a:p>
          <a:p>
            <a:pPr lvl="1"/>
            <a:r>
              <a:rPr lang="cs-CZ" sz="2600" dirty="0"/>
              <a:t>strukturou ekonomických aktivit</a:t>
            </a:r>
          </a:p>
          <a:p>
            <a:pPr lvl="1"/>
            <a:r>
              <a:rPr lang="cs-CZ" sz="2600" dirty="0"/>
              <a:t>úrovní inovací, vědy a výzkumu</a:t>
            </a:r>
          </a:p>
          <a:p>
            <a:pPr lvl="1"/>
            <a:r>
              <a:rPr lang="cs-CZ" sz="2600" dirty="0"/>
              <a:t>stupněm dostupnosti regionu, infrastruktura</a:t>
            </a:r>
          </a:p>
          <a:p>
            <a:pPr lvl="1"/>
            <a:r>
              <a:rPr lang="cs-CZ" sz="2600" dirty="0"/>
              <a:t>úrovní dosažené vzdělanosti pracovních sil (kompetence pracovníků)</a:t>
            </a:r>
          </a:p>
          <a:p>
            <a:r>
              <a:rPr lang="cs-CZ" sz="2800" dirty="0"/>
              <a:t>Současná konkurenceschopnost zvýrazňuje význam vzdělání, znalosti, nehmotných statků a rozvinutou infrastrukturu.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11" y="2026023"/>
            <a:ext cx="11654117" cy="4715435"/>
          </a:xfrm>
        </p:spPr>
        <p:txBody>
          <a:bodyPr numCol="2">
            <a:normAutofit/>
          </a:bodyPr>
          <a:lstStyle/>
          <a:p>
            <a:r>
              <a:rPr lang="cs-CZ" sz="2800" dirty="0"/>
              <a:t>Mezi základní faktory, resp. oblasti faktorů ovlivňující regionální konkurenceschopnost tak patří:</a:t>
            </a:r>
          </a:p>
          <a:p>
            <a:pPr lvl="1"/>
            <a:r>
              <a:rPr lang="cs-CZ" sz="2600" dirty="0"/>
              <a:t>infrastruktura (technická, sociální, institucionální, podnikatelská…)</a:t>
            </a:r>
          </a:p>
          <a:p>
            <a:pPr lvl="1"/>
            <a:r>
              <a:rPr lang="cs-CZ" sz="2600" dirty="0"/>
              <a:t>pracovní faktory (trh práce, zaměstnanost, flexibilita)</a:t>
            </a:r>
          </a:p>
          <a:p>
            <a:pPr lvl="1"/>
            <a:r>
              <a:rPr lang="cs-CZ" sz="2600" dirty="0"/>
              <a:t>pracovní síla a její vybavenost (dovednosti, dosažená úroveň vzdělání, ochota dalšího vzdělávání)</a:t>
            </a:r>
          </a:p>
          <a:p>
            <a:pPr lvl="1"/>
            <a:r>
              <a:rPr lang="cs-CZ" sz="2600" dirty="0"/>
              <a:t>výkonnost veřejného sektoru</a:t>
            </a:r>
          </a:p>
          <a:p>
            <a:pPr lvl="1"/>
            <a:r>
              <a:rPr lang="cs-CZ" sz="2600" dirty="0"/>
              <a:t>výkonnost v produktivitě</a:t>
            </a:r>
          </a:p>
          <a:p>
            <a:pPr lvl="1"/>
            <a:r>
              <a:rPr lang="cs-CZ" sz="2600" dirty="0"/>
              <a:t>obchodní faktory (obchodní vztahy, podnikatelská kultura aj.)</a:t>
            </a:r>
          </a:p>
          <a:p>
            <a:pPr lvl="1"/>
            <a:r>
              <a:rPr lang="cs-CZ" sz="2600" dirty="0"/>
              <a:t>fyzicko-geografické faktory</a:t>
            </a:r>
          </a:p>
          <a:p>
            <a:pPr lvl="1"/>
            <a:r>
              <a:rPr lang="cs-CZ" sz="2600" dirty="0"/>
              <a:t>institucionální faktory </a:t>
            </a:r>
          </a:p>
          <a:p>
            <a:pPr lvl="1"/>
            <a:r>
              <a:rPr lang="cs-CZ" sz="2600" dirty="0"/>
              <a:t>cenové faktory (včetně příjmů obyvatel)</a:t>
            </a:r>
          </a:p>
          <a:p>
            <a:pPr lvl="1"/>
            <a:r>
              <a:rPr lang="cs-CZ" sz="2600" dirty="0"/>
              <a:t>environmentální faktory 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9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Zdroje a faktory regionální konkurenceschopnosti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30378" cy="4373262"/>
          </a:xfrm>
        </p:spPr>
        <p:txBody>
          <a:bodyPr numCol="1">
            <a:normAutofit fontScale="92500" lnSpcReduction="20000"/>
          </a:bodyPr>
          <a:lstStyle/>
          <a:p>
            <a:r>
              <a:rPr lang="cs-CZ" sz="3000" dirty="0"/>
              <a:t>Podle </a:t>
            </a:r>
            <a:r>
              <a:rPr lang="cs-CZ" sz="3000" b="1" dirty="0"/>
              <a:t>regionálních inovačních strategií </a:t>
            </a:r>
            <a:r>
              <a:rPr lang="cs-CZ" sz="3000" dirty="0"/>
              <a:t>je v rámci podpory regionální konkurenceschopnosti potřeba: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finančně podporovat inovační projekty malých a středních podniků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podporovat společný výzkum a vývoj (podporovat max. širokou kooperaci všech zainteresovaných subjektů – klastry, BIC apod.)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přispívat k rozvoji inovační infrastruktury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dirty="0"/>
              <a:t>podporovat přenos (transmisi) výsledků výzkumu a vývoje do komerční praxe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/>
              <a:t>Obecně pak zlepšovat technickou a dopravní infrastrukturu, snižovat byrokratickou zátěž, vytvářet příznivé právní prostředí, zefektivnit činnost veřejných institucí, podporovat odpovědný přístup 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1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„soft“ konkurenceschopnost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46729"/>
            <a:ext cx="12066494" cy="5011270"/>
          </a:xfrm>
        </p:spPr>
        <p:txBody>
          <a:bodyPr numCol="1" anchor="t">
            <a:normAutofit fontScale="92500" lnSpcReduction="10000"/>
          </a:bodyPr>
          <a:lstStyle/>
          <a:p>
            <a:r>
              <a:rPr lang="cs-CZ" sz="2400" dirty="0"/>
              <a:t>mimo tvrdé faktory konkurenceschopnosti (viz výše) je třeba identifikovat i ty měkké „soft“, které přispívají ke </a:t>
            </a:r>
            <a:r>
              <a:rPr lang="cs-CZ" sz="2400" b="1" dirty="0"/>
              <a:t>kvalitě života </a:t>
            </a:r>
            <a:r>
              <a:rPr lang="cs-CZ" sz="2400" dirty="0"/>
              <a:t>v daném regionu a projevují se objektivní i subjektivní </a:t>
            </a:r>
            <a:r>
              <a:rPr lang="cs-CZ" sz="2400" b="1" dirty="0"/>
              <a:t>spokojeností všech skupin ekonomických subjektů </a:t>
            </a:r>
            <a:r>
              <a:rPr lang="cs-CZ" sz="2400" dirty="0"/>
              <a:t>(zejména obyvatelstva a firem), jedná se například o:</a:t>
            </a:r>
          </a:p>
          <a:p>
            <a:pPr lvl="1"/>
            <a:r>
              <a:rPr lang="cs-CZ" sz="2000" dirty="0"/>
              <a:t>dostupnost zdravotnických a školských zařízení</a:t>
            </a:r>
          </a:p>
          <a:p>
            <a:pPr lvl="1"/>
            <a:r>
              <a:rPr lang="cs-CZ" sz="2000" dirty="0"/>
              <a:t>nabídka služeb pro seniory a zdravotně postižené</a:t>
            </a:r>
          </a:p>
          <a:p>
            <a:pPr lvl="1"/>
            <a:r>
              <a:rPr lang="cs-CZ" sz="2000" dirty="0"/>
              <a:t>čistota životního prostředí, úroveň bydlení</a:t>
            </a:r>
          </a:p>
          <a:p>
            <a:pPr lvl="1"/>
            <a:r>
              <a:rPr lang="cs-CZ" sz="2000" dirty="0"/>
              <a:t>nabídka kulturního vyžití (komunitní život) a aktivit pro volný čas </a:t>
            </a:r>
          </a:p>
          <a:p>
            <a:pPr lvl="1"/>
            <a:r>
              <a:rPr lang="cs-CZ" sz="2000" dirty="0"/>
              <a:t>bezpečnost, informovanost, kvalita institucí</a:t>
            </a:r>
          </a:p>
          <a:p>
            <a:pPr lvl="1"/>
            <a:r>
              <a:rPr lang="cs-CZ" sz="2000" dirty="0"/>
              <a:t>sdílení hodnot, tradicí, loajalita se svojí komunitou</a:t>
            </a:r>
          </a:p>
          <a:p>
            <a:pPr lvl="1"/>
            <a:r>
              <a:rPr lang="cs-CZ" sz="2000" dirty="0"/>
              <a:t>mezigenerační koncensus</a:t>
            </a:r>
          </a:p>
          <a:p>
            <a:pPr lvl="1"/>
            <a:r>
              <a:rPr lang="cs-CZ" sz="2000" dirty="0"/>
              <a:t>jasně vymezená práva a povinnosti, rovný přístup</a:t>
            </a:r>
          </a:p>
          <a:p>
            <a:pPr lvl="1"/>
            <a:r>
              <a:rPr lang="cs-CZ" sz="2000" dirty="0"/>
              <a:t>vymahatelnost práva</a:t>
            </a:r>
          </a:p>
          <a:p>
            <a:pPr lvl="1"/>
            <a:r>
              <a:rPr lang="cs-CZ" sz="2000" dirty="0"/>
              <a:t>a řada dalších….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D4D7691-DC5B-4033-87AA-0115295EF78D}"/>
              </a:ext>
            </a:extLst>
          </p:cNvPr>
          <p:cNvSpPr/>
          <p:nvPr/>
        </p:nvSpPr>
        <p:spPr>
          <a:xfrm>
            <a:off x="7808258" y="3318227"/>
            <a:ext cx="438374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Kvalita života je „</a:t>
            </a:r>
            <a:r>
              <a:rPr lang="cs-CZ" b="1" dirty="0"/>
              <a:t>subjektivní vnímání vlastní životní situace ve vztahu ke kultuře a k systému hodnot, ve kterých daný člověk žije, a také ve vztahu ke svým cílům, očekáváním a starostem</a:t>
            </a:r>
            <a:r>
              <a:rPr lang="cs-CZ" dirty="0"/>
              <a:t>“ (Světová zdravotnická organizace).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1E4B2D-0B54-4105-AF64-C1A28F09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7" y="5074024"/>
            <a:ext cx="3171513" cy="17839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F5BAED-725A-4551-B24D-ECE80236B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71" y="5074022"/>
            <a:ext cx="3171515" cy="1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CB64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CB64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634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Wingdings</vt:lpstr>
      <vt:lpstr>Wingdings 2</vt:lpstr>
      <vt:lpstr>Dividenda</vt:lpstr>
      <vt:lpstr>Regionální ekonomika a politika</vt:lpstr>
      <vt:lpstr>Koncept konkurenceschopnosti regionu</vt:lpstr>
      <vt:lpstr>Koncept konkurenceschopnosti regionu</vt:lpstr>
      <vt:lpstr>Zdroje a faktory regionální konkurenceschopnosti</vt:lpstr>
      <vt:lpstr>Zdroje a faktory regionální konkurenceschopnosti</vt:lpstr>
      <vt:lpstr>Zdroje a faktory regionální konkurenceschopnosti</vt:lpstr>
      <vt:lpstr>„soft“ konkurenceschopnost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ekonomika a politika</dc:title>
  <dc:creator>kristyna.raczova7@gmail.com</dc:creator>
  <cp:lastModifiedBy>Kamila Turečková</cp:lastModifiedBy>
  <cp:revision>31</cp:revision>
  <cp:lastPrinted>2023-03-27T09:24:58Z</cp:lastPrinted>
  <dcterms:created xsi:type="dcterms:W3CDTF">2019-09-25T12:11:09Z</dcterms:created>
  <dcterms:modified xsi:type="dcterms:W3CDTF">2024-03-09T05:56:58Z</dcterms:modified>
</cp:coreProperties>
</file>