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307" r:id="rId5"/>
    <p:sldId id="259" r:id="rId6"/>
    <p:sldId id="302" r:id="rId7"/>
    <p:sldId id="267" r:id="rId8"/>
    <p:sldId id="305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11.02.2025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alni-fondy.cz/" TargetMode="External"/><Relationship Id="rId7" Type="http://schemas.openxmlformats.org/officeDocument/2006/relationships/hyperlink" Target="http://www.ersa.org/" TargetMode="External"/><Relationship Id="rId2" Type="http://schemas.openxmlformats.org/officeDocument/2006/relationships/hyperlink" Target="http://www.mm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gional-studies-assoc.ac.uk/" TargetMode="External"/><Relationship Id="rId5" Type="http://schemas.openxmlformats.org/officeDocument/2006/relationships/hyperlink" Target="http://www.rr-moravskoslezsko.cz/" TargetMode="External"/><Relationship Id="rId4" Type="http://schemas.openxmlformats.org/officeDocument/2006/relationships/hyperlink" Target="http://www.euroskop.cz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Regionální ekonomika a politika</a:t>
            </a:r>
            <a:endParaRPr lang="en-US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chemeClr val="accent2">
                    <a:lumMod val="75000"/>
                  </a:schemeClr>
                </a:solidFill>
              </a:rPr>
              <a:t>doc. Ing. Kamila Turečková, Ph.D., MBA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99227" y="4318996"/>
            <a:ext cx="10993546" cy="195027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LS 2024/2025</a:t>
            </a:r>
          </a:p>
          <a:p>
            <a:pPr algn="r"/>
            <a:r>
              <a:rPr lang="cs-CZ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BPREP/BKREp</a:t>
            </a:r>
          </a:p>
          <a:p>
            <a:pPr algn="r"/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Základní informace</a:t>
            </a:r>
            <a:endParaRPr lang="en-US"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7367282-4A1B-42C7-9318-9D722DD43DD6}"/>
              </a:ext>
            </a:extLst>
          </p:cNvPr>
          <p:cNvSpPr txBox="1"/>
          <p:nvPr/>
        </p:nvSpPr>
        <p:spPr>
          <a:xfrm>
            <a:off x="581191" y="5452848"/>
            <a:ext cx="14702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chemeClr val="bg1"/>
                </a:solidFill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0909" y="1864658"/>
            <a:ext cx="11665527" cy="4885765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err="1"/>
              <a:t>Vyučující</a:t>
            </a:r>
            <a:r>
              <a:rPr lang="en-US" sz="2800" dirty="0"/>
              <a:t>:</a:t>
            </a:r>
            <a:r>
              <a:rPr lang="en-US" sz="2800" b="1" dirty="0"/>
              <a:t>		</a:t>
            </a:r>
            <a:r>
              <a:rPr lang="cs-CZ" sz="2800" b="1" dirty="0"/>
              <a:t>			doc. </a:t>
            </a:r>
            <a:r>
              <a:rPr lang="en-US" sz="2800" b="1" dirty="0"/>
              <a:t>Ing. </a:t>
            </a:r>
            <a:r>
              <a:rPr lang="cs-CZ" sz="2800" b="1" dirty="0"/>
              <a:t>Kamila Turečková, Ph.D., MBA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		</a:t>
            </a:r>
            <a:r>
              <a:rPr lang="en-US" sz="2800" dirty="0"/>
              <a:t>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			+420 596398 301</a:t>
            </a:r>
            <a:endParaRPr lang="en-US" sz="2800" dirty="0"/>
          </a:p>
          <a:p>
            <a:r>
              <a:rPr lang="en-US" sz="2800" dirty="0" err="1"/>
              <a:t>Konzultační</a:t>
            </a:r>
            <a:r>
              <a:rPr lang="en-US" sz="2800" dirty="0"/>
              <a:t> </a:t>
            </a:r>
            <a:r>
              <a:rPr lang="en-US" sz="2800" dirty="0" err="1"/>
              <a:t>hodiny</a:t>
            </a:r>
            <a:r>
              <a:rPr lang="en-US" sz="2800" dirty="0"/>
              <a:t>:</a:t>
            </a:r>
            <a:r>
              <a:rPr lang="cs-CZ" sz="2800" dirty="0"/>
              <a:t>		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viz IS nebo dle dohody</a:t>
            </a:r>
          </a:p>
          <a:p>
            <a:pPr lvl="8"/>
            <a:r>
              <a:rPr lang="cs-CZ" sz="2400" dirty="0">
                <a:solidFill>
                  <a:schemeClr val="accent2">
                    <a:lumMod val="50000"/>
                  </a:schemeClr>
                </a:solidFill>
              </a:rPr>
              <a:t>osobně </a:t>
            </a:r>
          </a:p>
          <a:p>
            <a:pPr lvl="8"/>
            <a:r>
              <a:rPr lang="cs-CZ" sz="2400" dirty="0">
                <a:solidFill>
                  <a:schemeClr val="accent2">
                    <a:lumMod val="50000"/>
                  </a:schemeClr>
                </a:solidFill>
              </a:rPr>
              <a:t>on-line (kód: oca8om0) nebo přes odkaz: https://teams.microsoft.com/l/</a:t>
            </a:r>
            <a:r>
              <a:rPr lang="cs-CZ" sz="2400" dirty="0" err="1">
                <a:solidFill>
                  <a:schemeClr val="accent2">
                    <a:lumMod val="50000"/>
                  </a:schemeClr>
                </a:solidFill>
              </a:rPr>
              <a:t>channel</a:t>
            </a:r>
            <a:r>
              <a:rPr lang="cs-CZ" sz="2400" dirty="0">
                <a:solidFill>
                  <a:schemeClr val="accent2">
                    <a:lumMod val="50000"/>
                  </a:schemeClr>
                </a:solidFill>
              </a:rPr>
              <a:t>/19%3a0cb314bd36984d23a4ed5c07b01c2ef6%40thread.tacv2/Obecn%25C3%25A9?groupId=36574a9e-b645-46e8-a548-d0d66408e44b&amp;tenantId=a6363da9-944b-4aae-abf8-3478e529ad2f)</a:t>
            </a:r>
            <a:endParaRPr lang="cs-CZ" sz="28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2800" dirty="0"/>
              <a:t>Veškeré aktuální informace a materiály jsou dostupné v IS (složka Manipulace se studijními materiály nebo prostřednictvím hromadné korespondence)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84AF59-C2A9-4B56-94D0-AD24710D4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základní informace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BPREP:</a:t>
            </a:r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Podmínky absolvování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0" y="1882589"/>
            <a:ext cx="4787153" cy="5029200"/>
          </a:xfrm>
        </p:spPr>
        <p:txBody>
          <a:bodyPr>
            <a:normAutofit fontScale="47500" lnSpcReduction="20000"/>
          </a:bodyPr>
          <a:lstStyle/>
          <a:p>
            <a:pPr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800" dirty="0"/>
              <a:t>Povinná účast na seminářích </a:t>
            </a:r>
          </a:p>
          <a:p>
            <a:pPr lvl="2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800" dirty="0"/>
              <a:t>min. 60 % z uskutečněných seminářů</a:t>
            </a:r>
          </a:p>
          <a:p>
            <a:pPr lvl="2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800" dirty="0"/>
              <a:t>omluvy na základě lékařského potvrzení (omluva a dodání potvrzení do 5-ti pracovních dnů ode dne nepřítomnosti)</a:t>
            </a:r>
          </a:p>
          <a:p>
            <a:pPr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800" dirty="0"/>
              <a:t>2 aktivity na seminářích: prezentace a kolokvium (max. </a:t>
            </a:r>
            <a:r>
              <a:rPr lang="cs-CZ" sz="3800" b="1" dirty="0">
                <a:solidFill>
                  <a:schemeClr val="accent6">
                    <a:lumMod val="50000"/>
                  </a:schemeClr>
                </a:solidFill>
              </a:rPr>
              <a:t>30 bodů; </a:t>
            </a:r>
            <a:r>
              <a:rPr lang="cs-CZ" sz="3800" dirty="0">
                <a:solidFill>
                  <a:schemeClr val="accent6">
                    <a:lumMod val="50000"/>
                  </a:schemeClr>
                </a:solidFill>
              </a:rPr>
              <a:t>2x15bodů</a:t>
            </a:r>
            <a:r>
              <a:rPr lang="cs-CZ" sz="3800" dirty="0"/>
              <a:t>)</a:t>
            </a:r>
          </a:p>
          <a:p>
            <a:pPr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800" u="sng" dirty="0"/>
              <a:t>Volitelný</a:t>
            </a:r>
            <a:r>
              <a:rPr lang="cs-CZ" sz="3800" dirty="0"/>
              <a:t> průběžný test na semináři na 25 minut (max. </a:t>
            </a:r>
            <a:r>
              <a:rPr lang="cs-CZ" sz="3800" b="1" dirty="0">
                <a:solidFill>
                  <a:schemeClr val="accent6">
                    <a:lumMod val="50000"/>
                  </a:schemeClr>
                </a:solidFill>
              </a:rPr>
              <a:t>20 bodů</a:t>
            </a:r>
            <a:r>
              <a:rPr lang="cs-CZ" sz="3800" dirty="0"/>
              <a:t>)</a:t>
            </a:r>
            <a:r>
              <a:rPr lang="cs-CZ" sz="3400" dirty="0"/>
              <a:t> </a:t>
            </a:r>
            <a:endParaRPr lang="cs-CZ" sz="3800" dirty="0"/>
          </a:p>
          <a:p>
            <a:pPr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3800" dirty="0"/>
              <a:t>On-line zkouška z domu prostřednictvím odpovědníků v IS (max. </a:t>
            </a:r>
            <a:r>
              <a:rPr lang="cs-CZ" sz="3800" b="1" dirty="0">
                <a:solidFill>
                  <a:schemeClr val="accent6">
                    <a:lumMod val="50000"/>
                  </a:schemeClr>
                </a:solidFill>
              </a:rPr>
              <a:t>50 bodů</a:t>
            </a:r>
            <a:r>
              <a:rPr lang="cs-CZ" sz="3800" dirty="0"/>
              <a:t>)</a:t>
            </a:r>
            <a:r>
              <a:rPr lang="cs-CZ" sz="3400" dirty="0"/>
              <a:t> 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600" dirty="0"/>
              <a:t> 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celkem max. 100 bodů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600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400" i="1" dirty="0"/>
              <a:t>Volitelný průběžný test probíhá na semináři formou 4-5 otevřených otázek k učivu, které bylo probráno.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400" i="1" dirty="0"/>
              <a:t>Prezenční studium: ke zkoušce je připuštěn pouze student, jenž má </a:t>
            </a:r>
            <a:r>
              <a:rPr lang="cs-CZ" sz="3400" b="1" i="1" dirty="0">
                <a:solidFill>
                  <a:schemeClr val="tx1"/>
                </a:solidFill>
              </a:rPr>
              <a:t>splněnou docházku </a:t>
            </a:r>
            <a:r>
              <a:rPr lang="cs-CZ" sz="3400" i="1" dirty="0"/>
              <a:t>ze seminářů a na semináři </a:t>
            </a:r>
            <a:r>
              <a:rPr lang="cs-CZ" sz="3400" b="1" i="1" dirty="0">
                <a:solidFill>
                  <a:schemeClr val="tx1"/>
                </a:solidFill>
              </a:rPr>
              <a:t>splněny obě povinné aktivity.</a:t>
            </a:r>
            <a:endParaRPr lang="cs-CZ" sz="3400" i="1" dirty="0"/>
          </a:p>
        </p:txBody>
      </p:sp>
      <p:sp>
        <p:nvSpPr>
          <p:cNvPr id="5" name="Zástupný symbol pro obsah 5">
            <a:extLst>
              <a:ext uri="{FF2B5EF4-FFF2-40B4-BE49-F238E27FC236}">
                <a16:creationId xmlns:a16="http://schemas.microsoft.com/office/drawing/2014/main" id="{9B45D91B-361A-4523-83B7-3B1CB0C024B9}"/>
              </a:ext>
            </a:extLst>
          </p:cNvPr>
          <p:cNvSpPr txBox="1">
            <a:spLocks/>
          </p:cNvSpPr>
          <p:nvPr/>
        </p:nvSpPr>
        <p:spPr>
          <a:xfrm>
            <a:off x="4679577" y="1936377"/>
            <a:ext cx="7512424" cy="4975412"/>
          </a:xfrm>
          <a:prstGeom prst="rect">
            <a:avLst/>
          </a:prstGeom>
        </p:spPr>
        <p:txBody>
          <a:bodyPr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/>
              <a:t>„netradiční“ </a:t>
            </a:r>
            <a:r>
              <a:rPr lang="cs-CZ" b="1" dirty="0"/>
              <a:t>individuální prezentace </a:t>
            </a:r>
            <a:r>
              <a:rPr lang="cs-CZ" dirty="0"/>
              <a:t>o obci (městě)/regionu, ve které žiji (co je špatně, proč a jak to spravit/vyřešit)</a:t>
            </a:r>
          </a:p>
          <a:p>
            <a:pPr lvl="2"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0" err="1"/>
              <a:t>PowerPointová</a:t>
            </a:r>
            <a:r>
              <a:rPr lang="cs-CZ" sz="1800" dirty="0"/>
              <a:t> prezentace, max. 12 snímků; na cca 8-10 minut</a:t>
            </a:r>
          </a:p>
          <a:p>
            <a:pPr lvl="2"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cs-CZ" sz="600" dirty="0"/>
          </a:p>
          <a:p>
            <a:pPr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b="1" dirty="0"/>
              <a:t>kolokvium</a:t>
            </a:r>
            <a:r>
              <a:rPr lang="cs-CZ" dirty="0"/>
              <a:t> k tématu (1) Příležitosti a hrozby pro rozvoj Moravskoslezského kraje nebo (2) Proč a jak podporovat lokální cestovní ruch aneb nízkonákladové možnosti (formy-nápady) podpory „denní“ turistiky v obcích ČR</a:t>
            </a:r>
          </a:p>
          <a:p>
            <a:pPr lvl="2"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studenti se rozdělí do dvou skupin a přiřadí se ke zvolenému tématu a termínu</a:t>
            </a:r>
          </a:p>
          <a:p>
            <a:pPr lvl="2"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každý student si k tématu zpracuje vlastní poznámky, které pošle vyučujícímu (1-2 </a:t>
            </a:r>
            <a:r>
              <a:rPr lang="cs-CZ" sz="1800" dirty="0" err="1"/>
              <a:t>PowerPointové</a:t>
            </a:r>
            <a:r>
              <a:rPr lang="cs-CZ" sz="1800" dirty="0"/>
              <a:t> snímky nebo max. půl strany </a:t>
            </a:r>
            <a:r>
              <a:rPr lang="cs-CZ" sz="1800" dirty="0" err="1"/>
              <a:t>wordu</a:t>
            </a:r>
            <a:r>
              <a:rPr lang="cs-CZ" sz="1800" dirty="0"/>
              <a:t>)</a:t>
            </a:r>
          </a:p>
          <a:p>
            <a:pPr marL="283464" indent="-283464" fontAlgn="t">
              <a:spcBef>
                <a:spcPts val="0"/>
              </a:spcBef>
              <a:spcAft>
                <a:spcPts val="0"/>
              </a:spcAft>
            </a:pPr>
            <a:endParaRPr lang="cs-CZ" sz="1600" dirty="0"/>
          </a:p>
          <a:p>
            <a:pPr marL="283464" indent="-283464" fontAlgn="t">
              <a:spcBef>
                <a:spcPts val="0"/>
              </a:spcBef>
              <a:spcAft>
                <a:spcPts val="0"/>
              </a:spcAft>
            </a:pPr>
            <a:r>
              <a:rPr lang="cs-CZ" sz="1600" i="1" dirty="0"/>
              <a:t>nutné doplnit o použité textové zdroje na konci prezentace (uvádět dle Pokynu děkana pro úpravy, zveřejňování a ukládání VŠKP)</a:t>
            </a:r>
          </a:p>
          <a:p>
            <a:pPr marL="283464" indent="-283464" fontAlgn="t">
              <a:spcBef>
                <a:spcPts val="0"/>
              </a:spcBef>
              <a:spcAft>
                <a:spcPts val="0"/>
              </a:spcAft>
            </a:pPr>
            <a:r>
              <a:rPr lang="cs-CZ" sz="1600" i="1" dirty="0"/>
              <a:t>hodnotí se nápad, originalita, obsahová správnost, prezentace, přednes, zapojení se do diskuze nebo věcná argumentace, znalost řešení problematiky apod.</a:t>
            </a:r>
          </a:p>
          <a:p>
            <a:pPr marL="283464" indent="-283464" fontAlgn="t">
              <a:spcBef>
                <a:spcPts val="0"/>
              </a:spcBef>
              <a:spcAft>
                <a:spcPts val="0"/>
              </a:spcAft>
            </a:pPr>
            <a:r>
              <a:rPr lang="cs-CZ" sz="1600" i="1" dirty="0"/>
              <a:t>obě hotové prezentace je potřeba vložit do „odevzdávány“ v IS </a:t>
            </a:r>
            <a:r>
              <a:rPr lang="cs-CZ" sz="1600" b="1" i="1" dirty="0"/>
              <a:t>2 dny předem</a:t>
            </a:r>
            <a:r>
              <a:rPr lang="cs-CZ" sz="1600" i="1" dirty="0"/>
              <a:t>, tj. do </a:t>
            </a:r>
            <a:r>
              <a:rPr lang="cs-CZ" sz="1600" b="1" i="1" dirty="0"/>
              <a:t>soboty do 23:59 hodin</a:t>
            </a:r>
          </a:p>
        </p:txBody>
      </p:sp>
    </p:spTree>
    <p:extLst>
      <p:ext uri="{BB962C8B-B14F-4D97-AF65-F5344CB8AC3E}">
        <p14:creationId xmlns:p14="http://schemas.microsoft.com/office/powerpoint/2010/main" val="103124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3" y="591671"/>
            <a:ext cx="11029616" cy="1290917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BKREP:</a:t>
            </a:r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 </a:t>
            </a:r>
            <a:b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2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</a:t>
            </a:r>
            <a:r>
              <a:rPr lang="cs-CZ" sz="2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včetně ISP + ERASMUS</a:t>
            </a:r>
            <a:r>
              <a:rPr lang="cs-CZ" sz="2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kteří budou za esej/úvahu hodnoceni 30 body)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0" y="1954306"/>
            <a:ext cx="12191999" cy="4903693"/>
          </a:xfrm>
        </p:spPr>
        <p:txBody>
          <a:bodyPr>
            <a:normAutofit fontScale="550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4700" dirty="0"/>
              <a:t>Zpracování </a:t>
            </a:r>
            <a:r>
              <a:rPr lang="cs-CZ" sz="4700" b="1" dirty="0"/>
              <a:t>eseje/úvahy </a:t>
            </a:r>
            <a:r>
              <a:rPr lang="cs-CZ" sz="4700" dirty="0"/>
              <a:t>dle stanoveného tématu a odevzdané do daného termínu (max. </a:t>
            </a:r>
            <a:r>
              <a:rPr lang="cs-CZ" sz="4700" b="1" dirty="0">
                <a:solidFill>
                  <a:schemeClr val="accent6">
                    <a:lumMod val="50000"/>
                  </a:schemeClr>
                </a:solidFill>
              </a:rPr>
              <a:t>25 bodů</a:t>
            </a:r>
            <a:r>
              <a:rPr lang="cs-CZ" sz="4700" dirty="0"/>
              <a:t>) + </a:t>
            </a:r>
            <a:r>
              <a:rPr lang="cs-CZ" sz="4700" b="1" dirty="0"/>
              <a:t>kolokvium</a:t>
            </a:r>
            <a:r>
              <a:rPr lang="cs-CZ" sz="4700" dirty="0"/>
              <a:t> k tématu eseje a úvahy (max. </a:t>
            </a:r>
            <a:r>
              <a:rPr lang="cs-CZ" sz="4700" b="1" dirty="0">
                <a:solidFill>
                  <a:schemeClr val="accent6">
                    <a:lumMod val="50000"/>
                  </a:schemeClr>
                </a:solidFill>
              </a:rPr>
              <a:t>5 bodů</a:t>
            </a:r>
            <a:r>
              <a:rPr lang="cs-CZ" sz="47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4700" dirty="0"/>
              <a:t>On-line zkouška z domu prostřednictvím odpovědníků v IS (max. </a:t>
            </a:r>
            <a:r>
              <a:rPr lang="cs-CZ" sz="4700" b="1" dirty="0">
                <a:solidFill>
                  <a:schemeClr val="accent6">
                    <a:lumMod val="50000"/>
                  </a:schemeClr>
                </a:solidFill>
              </a:rPr>
              <a:t>70 bodů</a:t>
            </a:r>
            <a:r>
              <a:rPr lang="cs-CZ" sz="4700" dirty="0"/>
              <a:t>)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4700" dirty="0"/>
              <a:t> </a:t>
            </a:r>
            <a:r>
              <a:rPr lang="cs-CZ" sz="4700" b="1" dirty="0">
                <a:solidFill>
                  <a:schemeClr val="accent6">
                    <a:lumMod val="50000"/>
                  </a:schemeClr>
                </a:solidFill>
              </a:rPr>
              <a:t>celkem max. 100 bodů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5100" b="1" dirty="0">
                <a:solidFill>
                  <a:schemeClr val="accent5">
                    <a:lumMod val="50000"/>
                  </a:schemeClr>
                </a:solidFill>
              </a:rPr>
              <a:t>ESEJ/ÚVAHA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dirty="0">
                <a:solidFill>
                  <a:schemeClr val="tx1"/>
                </a:solidFill>
              </a:rPr>
              <a:t>cca 1,2-1,5 strany čistého textu (</a:t>
            </a:r>
            <a:r>
              <a:rPr lang="cs-CZ" sz="3000" dirty="0" err="1">
                <a:solidFill>
                  <a:schemeClr val="tx1"/>
                </a:solidFill>
              </a:rPr>
              <a:t>Times</a:t>
            </a:r>
            <a:r>
              <a:rPr lang="cs-CZ" sz="3000" dirty="0">
                <a:solidFill>
                  <a:schemeClr val="tx1"/>
                </a:solidFill>
              </a:rPr>
              <a:t> New Roman, vel. písma12, jednoduché řádkování, </a:t>
            </a:r>
            <a:r>
              <a:rPr lang="cs-CZ" sz="3000" b="1" dirty="0">
                <a:solidFill>
                  <a:schemeClr val="tx1"/>
                </a:solidFill>
              </a:rPr>
              <a:t>cca 600-700 slov</a:t>
            </a:r>
            <a:r>
              <a:rPr lang="cs-CZ" sz="3000" dirty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dirty="0">
                <a:solidFill>
                  <a:schemeClr val="tx1"/>
                </a:solidFill>
              </a:rPr>
              <a:t>celkem </a:t>
            </a:r>
            <a:r>
              <a:rPr lang="cs-CZ" sz="3000" b="1" dirty="0">
                <a:solidFill>
                  <a:schemeClr val="tx1"/>
                </a:solidFill>
              </a:rPr>
              <a:t>max. 2 strany </a:t>
            </a:r>
            <a:r>
              <a:rPr lang="cs-CZ" sz="3000" dirty="0">
                <a:solidFill>
                  <a:schemeClr val="tx1"/>
                </a:solidFill>
              </a:rPr>
              <a:t>se všemi náležitostmi…. (stačí jméno, datum, číslo studenta, název, vlastní text a seznam použitých zdrojů)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dirty="0">
                <a:solidFill>
                  <a:schemeClr val="tx1"/>
                </a:solidFill>
              </a:rPr>
              <a:t>bude hodnocena obsahová strana a formální úprava textu, v případě, že využijete některé cizí zdroje či informace, je nutné je na konci uvést ve formátu dle aktuálního Pokynu děkana pro úpravy, zveřejňování a ukládání VŠKP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dirty="0">
                <a:solidFill>
                  <a:schemeClr val="tx1"/>
                </a:solidFill>
              </a:rPr>
              <a:t>doporučuji se seznámit s tím, co to esej/úvaha je a jaké má náležitosti (pokud práce nebude esejí/úvahou nebude hodnocena!)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b="1" dirty="0">
                <a:solidFill>
                  <a:schemeClr val="tx1"/>
                </a:solidFill>
              </a:rPr>
              <a:t>zpracování eseje/úvahy nebo účast na kolokviu je pro kombinovanou formu studia dobrovolné </a:t>
            </a:r>
            <a:r>
              <a:rPr lang="cs-CZ" sz="3000" dirty="0">
                <a:solidFill>
                  <a:schemeClr val="tx1"/>
                </a:solidFill>
              </a:rPr>
              <a:t>(to neplatí pro ISP a ERASMUS!)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dirty="0">
                <a:solidFill>
                  <a:schemeClr val="tx1"/>
                </a:solidFill>
              </a:rPr>
              <a:t>hotovou esej/úvahu je potřeba </a:t>
            </a:r>
            <a:r>
              <a:rPr lang="cs-CZ" sz="3000" b="1" dirty="0">
                <a:solidFill>
                  <a:schemeClr val="tx1"/>
                </a:solidFill>
              </a:rPr>
              <a:t>vložit do „Odevzdávárny“ v IS do 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15.3.2025 </a:t>
            </a:r>
            <a:r>
              <a:rPr lang="cs-CZ" sz="3100" dirty="0">
                <a:solidFill>
                  <a:schemeClr val="tx1"/>
                </a:solidFill>
              </a:rPr>
              <a:t>ve formátu pro Word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b="1" dirty="0">
                <a:solidFill>
                  <a:schemeClr val="tx1"/>
                </a:solidFill>
              </a:rPr>
              <a:t>téma:  </a:t>
            </a:r>
            <a:r>
              <a:rPr lang="cs-CZ" sz="3300" b="1" u="sng" dirty="0">
                <a:solidFill>
                  <a:srgbClr val="C00000"/>
                </a:solidFill>
              </a:rPr>
              <a:t>Jak by jste podpořili regionální rozvoj v regionu Karviná (okres Karviná) v kontextu aktuálních plánů, možností a reality?</a:t>
            </a:r>
          </a:p>
        </p:txBody>
      </p:sp>
    </p:spTree>
    <p:extLst>
      <p:ext uri="{BB962C8B-B14F-4D97-AF65-F5344CB8AC3E}">
        <p14:creationId xmlns:p14="http://schemas.microsoft.com/office/powerpoint/2010/main" val="417971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Celkové hodnocení předmětu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69818" y="1774581"/>
            <a:ext cx="11959428" cy="4885509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A = 100 – 96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B = 95 - 90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D = 79 - 70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marL="0" indent="0">
              <a:lnSpc>
                <a:spcPct val="100000"/>
              </a:lnSpc>
              <a:buNone/>
            </a:pPr>
            <a:endParaRPr lang="cs-CZ" sz="350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3C7EBC6-7AC7-42B9-8A29-F87F51846B0D}"/>
              </a:ext>
            </a:extLst>
          </p:cNvPr>
          <p:cNvSpPr/>
          <p:nvPr/>
        </p:nvSpPr>
        <p:spPr>
          <a:xfrm>
            <a:off x="3863788" y="1838689"/>
            <a:ext cx="8265458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500" dirty="0"/>
              <a:t>pokud zjistíte, že jsem Vám špatně zapsala bodové či celkové hodnocení z předmětu nebo jeho aktivit, kontaktujte mne, individuálně co nejdříve vyřešíme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500" dirty="0"/>
              <a:t>za případné další volitelné aktivity mohou studenti obdržet body navíc (tyto body jsou nad rámec řádného hodnocení bodovaných aktivit uvedených v podmínkách absolvování předmětu)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500" dirty="0"/>
              <a:t>průběžné hodnocení studijních aktivit je k dispozici v IS obvykle s max. týdenním zpožděním nebo je k dispozici přímo v hodině u vyučujícího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867E39C-0DC7-4398-BC1B-9EC700360201}"/>
              </a:ext>
            </a:extLst>
          </p:cNvPr>
          <p:cNvSpPr txBox="1"/>
          <p:nvPr/>
        </p:nvSpPr>
        <p:spPr>
          <a:xfrm>
            <a:off x="3863789" y="3465040"/>
            <a:ext cx="8265458" cy="30931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zkouška má formu testovacích otázek (výběr správné varianty (variant), doplnění, ano/ne), </a:t>
            </a:r>
            <a:r>
              <a:rPr lang="cs-CZ" sz="1500" b="1" dirty="0"/>
              <a:t>jedna otázka 2 body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celkem je k dispozici </a:t>
            </a:r>
            <a:r>
              <a:rPr lang="cs-CZ" sz="1500" b="1" dirty="0"/>
              <a:t>25 otázek na 11 minut</a:t>
            </a:r>
            <a:r>
              <a:rPr lang="cs-CZ" sz="1500" dirty="0"/>
              <a:t>., resp. pro kombinovanou formu studia </a:t>
            </a:r>
            <a:r>
              <a:rPr lang="cs-CZ" sz="1500" b="1" dirty="0"/>
              <a:t>35 otázek na 15 minut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student se musí zapsat na termín zkoušky, aby mohl vyplnit aktuální odpovědník (jinak je hodnocen vždy F)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pokud nemáte možnost on-line testování (zkouškový test), lze se individuálně domluvit na písemné formě na fakultě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pokud odpovědníky nebudou po technické stránce správně fungovat, bude test nahrazen v jiném termínu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otázky na test jsou voleny z přednáškových prezentací a přednášky jako takové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standardně je vypisováno najednou 5-7 zkouškových termínů (dle počtu studentů), další termíny nejsou v průběhu zkouškového období již přidávány!</a:t>
            </a:r>
          </a:p>
        </p:txBody>
      </p:sp>
    </p:spTree>
    <p:extLst>
      <p:ext uri="{BB962C8B-B14F-4D97-AF65-F5344CB8AC3E}">
        <p14:creationId xmlns:p14="http://schemas.microsoft.com/office/powerpoint/2010/main" val="24980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1892" y="150126"/>
            <a:ext cx="11148290" cy="1391803"/>
          </a:xfrm>
        </p:spPr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plánovaný</a:t>
            </a:r>
            <a:r>
              <a:rPr lang="cs-CZ" sz="3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ROZPIS Přednášek a seminářů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5484583"/>
              </p:ext>
            </p:extLst>
          </p:nvPr>
        </p:nvGraphicFramePr>
        <p:xfrm>
          <a:off x="152399" y="2032025"/>
          <a:ext cx="11887201" cy="4497287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08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8496">
                  <a:extLst>
                    <a:ext uri="{9D8B030D-6E8A-4147-A177-3AD203B41FA5}">
                      <a16:colId xmlns:a16="http://schemas.microsoft.com/office/drawing/2014/main" val="1540576575"/>
                    </a:ext>
                  </a:extLst>
                </a:gridCol>
                <a:gridCol w="3581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5403">
                  <a:extLst>
                    <a:ext uri="{9D8B030D-6E8A-4147-A177-3AD203B41FA5}">
                      <a16:colId xmlns:a16="http://schemas.microsoft.com/office/drawing/2014/main" val="2823525425"/>
                    </a:ext>
                  </a:extLst>
                </a:gridCol>
              </a:tblGrid>
              <a:tr h="325823"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termín</a:t>
                      </a:r>
                      <a:endParaRPr lang="en-US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i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přednáška (BPREP)</a:t>
                      </a:r>
                      <a:endParaRPr lang="en-US" sz="1600" b="1" i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seminář (BPREP)</a:t>
                      </a:r>
                      <a:endParaRPr lang="en-US" sz="1600" b="1" i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i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tutoriál (BKREP)</a:t>
                      </a:r>
                      <a:endParaRPr lang="en-US" sz="1600" b="1" i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.2.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Úvodní přednáška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není</a:t>
                      </a:r>
                      <a:endParaRPr lang="en-US" sz="1400" b="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</a:pPr>
                      <a:r>
                        <a:rPr lang="cs-C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1.3.2024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25.2.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Regionalistika, region, urbanizace.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Výběr termínu prezentací a témat. 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Úvodní přednáška.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Organizace kurzu.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Přehled dílčích témat.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Konzultace.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468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Regionální struktura v ČR.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Diskuze k problematice brownfieldů.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1124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.3.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Regionální rozvoj.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Diskuze k problematice vyloučených lokalit.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18.3.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u="sng" kern="1200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NAHRADA</a:t>
                      </a:r>
                      <a:r>
                        <a:rPr lang="cs-CZ" sz="1400" u="sng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Regionální problémy a rozdíly.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u="sng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1400" b="0" u="sng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</a:pPr>
                      <a:r>
                        <a:rPr lang="cs-C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22.3.2024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25.3.</a:t>
                      </a:r>
                      <a:endParaRPr lang="cs-CZ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Regionální politika,  její cíle, regionální strategie.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Přednáška k vybraným tématům předmětu.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Kolokvium ke zvolenému tématu. </a:t>
                      </a: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Konzultace.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Nástroje regionální politiky.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Ekonomická struktura a úroveň regionů.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15.4.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Ekonomická odvětví, ekonomicko-geografická analýza.</a:t>
                      </a:r>
                      <a:endParaRPr lang="cs-CZ" sz="140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Kolokvium k tématu 1.</a:t>
                      </a:r>
                      <a:endParaRPr lang="en-US" sz="1400" b="1" i="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</a:pPr>
                      <a:endParaRPr lang="cs-CZ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.4.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Volitelný průběžný test</a:t>
                      </a:r>
                      <a:endParaRPr lang="cs-CZ" sz="140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29.4.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Sektorová </a:t>
                      </a:r>
                      <a:r>
                        <a:rPr lang="cs-CZ" sz="1400" kern="1200" baseline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struktura regionů.</a:t>
                      </a:r>
                      <a:endParaRPr lang="cs-CZ" sz="140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Kolokvium k tématu 2.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u="sng" kern="1200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NAHRADA</a:t>
                      </a:r>
                      <a:r>
                        <a:rPr lang="cs-CZ" sz="1400" u="sng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Regionální konkurenceschopnost</a:t>
                      </a: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cs-CZ" sz="1400" i="1" strike="sngStrike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u="sng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náhradní termíny na prezentace </a:t>
                      </a:r>
                      <a:endParaRPr lang="en-US" sz="1400" b="0" u="sng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13.5.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náhradní termíny na prezentace 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0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Základní a doporučené zdroje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116540" y="1921164"/>
            <a:ext cx="12075459" cy="4814487"/>
          </a:xfrm>
        </p:spPr>
        <p:txBody>
          <a:bodyPr numCol="2"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23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Turečková, K. 2019. </a:t>
            </a:r>
            <a:r>
              <a:rPr lang="cs-CZ" altLang="cs-CZ" sz="23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Regionální ekonomika a politika pro bakalářské studium.</a:t>
            </a:r>
            <a:r>
              <a:rPr lang="cs-CZ" altLang="cs-CZ" sz="23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Distanční studijní text. Karviná: OPF SU.</a:t>
            </a:r>
            <a:endParaRPr lang="cs-CZ" sz="23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STEJSKAL, J., 2009. 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politika a její nástroje.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Praha: Portál, ISBN 978-80-7367-588-2.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PIKE, A., RODRIGUEZ POSE, A. and J. TOMANEY, 2017.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2rd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edn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London and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York: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Routledge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ISBN 978-1-138-78572-4.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WOKOUN, R., 2008. 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rozvoj: Východiska regionálního rozvoje, regionální politika, teorie, strategie a programování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Linde, ISBN 978-80-7201-699-0.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BUČEK, M., ŘEHÁK, Š. a J. TVRDOŇ, 2010.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Regionálna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ekonómia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politika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Bratislava, ISBN 978-80-8078-362-4.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ARMSTRONG, M. and J. TAYLOR, 2000.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3rd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edn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Oxford: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Wiley-Blackwell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ISBN 978-0631217138.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WOKOUN, R., TOTH, P. a J. MACHÁČEK, 2011. 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a municipální ekonomie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Oeconomica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ISBN 978-80-245-1836-7.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VITURKA, M. a kol., 2010. 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 podnikatelského prostředí, regionální konkurenceschopnost a strategie regionálního rozvoje České Republiky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GRADA, ISBN 978-80-247-3638-9.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pro místní rozvoj (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www.mmr.cz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Fondy Evropské unie (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www.strukturalni-fondy.cz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Portál Evropské unie (http://europa.eu/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/reg/index_cs.htm) 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EUROSKOP (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www.euroskop.cz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rada NUTS2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Moravskoslezsko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www.rr-moravskoslezsko.cz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www.regional-studies-assoc.ac.uk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Science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www.ersa.org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716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862C830-6BA2-47EB-957E-807D7094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73317383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TM03457464[[fn=Dividendy]]</Template>
  <TotalTime>1093</TotalTime>
  <Words>1457</Words>
  <Application>Microsoft Office PowerPoint</Application>
  <PresentationFormat>Širokoúhlá obrazovka</PresentationFormat>
  <Paragraphs>151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Gill Sans MT</vt:lpstr>
      <vt:lpstr>Times New Roman</vt:lpstr>
      <vt:lpstr>Wingdings</vt:lpstr>
      <vt:lpstr>Wingdings 2</vt:lpstr>
      <vt:lpstr>Dividenda</vt:lpstr>
      <vt:lpstr>Regionální ekonomika a politika</vt:lpstr>
      <vt:lpstr>základní informace</vt:lpstr>
      <vt:lpstr>BPREP: Podmínky absolvování</vt:lpstr>
      <vt:lpstr>BKREP: Podmínky absolvování  (včetně ISP + ERASMUS, kteří budou za esej/úvahu hodnoceni 30 body)</vt:lpstr>
      <vt:lpstr>Celkové hodnocení předmětu</vt:lpstr>
      <vt:lpstr>plánovaný ROZPIS Přednášek a seminářů</vt:lpstr>
      <vt:lpstr>Základní a doporučené zdroje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240</cp:revision>
  <cp:lastPrinted>2024-12-18T07:26:15Z</cp:lastPrinted>
  <dcterms:created xsi:type="dcterms:W3CDTF">2017-12-11T08:34:25Z</dcterms:created>
  <dcterms:modified xsi:type="dcterms:W3CDTF">2025-02-11T10:14:45Z</dcterms:modified>
</cp:coreProperties>
</file>