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6" r:id="rId2"/>
    <p:sldId id="256" r:id="rId3"/>
    <p:sldId id="277" r:id="rId4"/>
    <p:sldId id="283" r:id="rId5"/>
    <p:sldId id="292" r:id="rId6"/>
    <p:sldId id="293" r:id="rId7"/>
    <p:sldId id="294" r:id="rId8"/>
    <p:sldId id="295" r:id="rId9"/>
    <p:sldId id="287" r:id="rId10"/>
    <p:sldId id="276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FBBA2-7A20-4748-AF3A-A3D98AB4B267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BF6EC-E84A-411E-8838-367FE3D6C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8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DEAC-34D8-456D-A4F4-1CDA921860E5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7826-4CB8-4E1E-BC4C-C269C1CC57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E47221B-3450-4466-A490-E0EC82BBA5EB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E4377-41EB-4267-BF49-9DB0F1D83DFE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FF524A7-38CD-4D49-91CB-B0844414D8F7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6B4A-86B3-4DA3-9C9C-71D49B7F04AD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7EB643B-0454-4492-B9F7-BEFAFA1F51F7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0993-7390-4AE7-B6CA-C7AEAB9DA5EB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9E71-072F-4868-8C44-601CACDE2AA7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5F17-7208-4B0B-B933-C1C2DDA429D1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5755-A11E-4DD3-8D04-6E321D95181A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AF7116-B6F3-45F3-AD26-FEE9DBB79F5E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0B51-9898-4F5C-89CC-67E924DFB987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468A518-ADFF-4A02-9C02-448EC94B65A2}" type="datetime1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4865DF-C356-4A22-A313-889F635A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174E9D-A492-4BBE-9156-5395157F1D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6" y="636495"/>
            <a:ext cx="9914965" cy="61408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3323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Děkuji za pozornost.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Regionální ekonomika a politika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Doc. Ing. Kamila Turečková, Ph.D., MBA</a:t>
            </a:r>
            <a:endParaRPr lang="en-US" sz="2800" dirty="0"/>
          </a:p>
        </p:txBody>
      </p:sp>
      <p:pic>
        <p:nvPicPr>
          <p:cNvPr id="4" name="Picture 2" descr="Slezská univerzita v Opav&amp;ecaron;, Obchodn&amp;ecaron; podnikatelská fakulta v Karvin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7" y="636971"/>
            <a:ext cx="3024336" cy="9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2886636" y="3361765"/>
            <a:ext cx="8717230" cy="29286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85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III</a:t>
            </a: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endParaRPr lang="cs-CZ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cs-CZ" sz="8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REGIONÁLNÍ STRUKTURA V ČESKÉ REPUBLICE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3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Česká republika	</a:t>
            </a:r>
            <a:r>
              <a:rPr lang="cs-CZ" sz="36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43" y="1846729"/>
            <a:ext cx="7416426" cy="4709958"/>
          </a:xfrm>
        </p:spPr>
        <p:txBody>
          <a:bodyPr>
            <a:normAutofit fontScale="70000" lnSpcReduction="2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1. ledna 1993; vnitrozemský stát ve střední Evropě;  sousedí s Německem, Polskem, Slovenskem a Rakouskem. </a:t>
            </a:r>
          </a:p>
          <a:p>
            <a:pPr lvl="1"/>
            <a:r>
              <a:rPr lang="cs-CZ" sz="2200" dirty="0">
                <a:solidFill>
                  <a:schemeClr val="tx1"/>
                </a:solidFill>
              </a:rPr>
              <a:t>Počet obyvatel: 10,51 milionů (2021); rozloha: 78 867 (km</a:t>
            </a:r>
            <a:r>
              <a:rPr lang="cs-CZ" sz="2200" baseline="30000" dirty="0">
                <a:solidFill>
                  <a:schemeClr val="tx1"/>
                </a:solidFill>
              </a:rPr>
              <a:t>2</a:t>
            </a:r>
            <a:r>
              <a:rPr lang="cs-CZ" sz="2200" dirty="0">
                <a:solidFill>
                  <a:schemeClr val="tx1"/>
                </a:solidFill>
              </a:rPr>
              <a:t>)</a:t>
            </a:r>
          </a:p>
          <a:p>
            <a:r>
              <a:rPr lang="cs-CZ" sz="2400" dirty="0">
                <a:solidFill>
                  <a:schemeClr val="tx1"/>
                </a:solidFill>
              </a:rPr>
              <a:t>Administrativně se Česká republika dělí na osm územních (tzv. regiony soudržnosti) a zároveň na 14 samosprávných krajů.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Nejvýznamnější zdroje nerostných surovin představují zásoby černého a hnědého uhlí a lignitu, dále surovin pro stavebnictví, kaolinu a sklářských písků.</a:t>
            </a:r>
          </a:p>
          <a:p>
            <a:r>
              <a:rPr lang="cs-CZ" sz="2400" dirty="0">
                <a:solidFill>
                  <a:schemeClr val="tx1"/>
                </a:solidFill>
              </a:rPr>
              <a:t>4 vojenské újezdy (Libavá, Hradiště, Boletice a Březina).</a:t>
            </a:r>
          </a:p>
          <a:p>
            <a:r>
              <a:rPr lang="cs-CZ" sz="2400" dirty="0">
                <a:solidFill>
                  <a:schemeClr val="tx1"/>
                </a:solidFill>
              </a:rPr>
              <a:t>Tranzitní stát, zejména </a:t>
            </a:r>
            <a:r>
              <a:rPr lang="cs-CZ" sz="2400" dirty="0" err="1">
                <a:solidFill>
                  <a:schemeClr val="tx1"/>
                </a:solidFill>
              </a:rPr>
              <a:t>západo</a:t>
            </a:r>
            <a:r>
              <a:rPr lang="cs-CZ" sz="2400" dirty="0">
                <a:solidFill>
                  <a:schemeClr val="tx1"/>
                </a:solidFill>
              </a:rPr>
              <a:t>-východním směrem.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Významnou roli pro pohyb služeb a zboží sehrává železniční a silniční doprava a také činnosti přenosových sítí energetických médií (ropy a zemního plynu).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Česko je také součástí Schengenského prostoru, Evropského hospodářského prostoru, členem Visegrádské skupiny a jiných mezinárodních struktur.</a:t>
            </a:r>
          </a:p>
          <a:p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AFBDDA-1D38-4AED-AAC4-38344C51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165" y="-1"/>
            <a:ext cx="4867835" cy="374448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3D03CE-6440-4F02-B71A-B367052E4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569" y="3034499"/>
            <a:ext cx="2966242" cy="183165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635224-3DA2-4B60-9707-6AD566F77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329" y="4846666"/>
            <a:ext cx="3639671" cy="194592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721D89F-233D-4AE1-8B6B-1C7E3BD157BB}"/>
              </a:ext>
            </a:extLst>
          </p:cNvPr>
          <p:cNvSpPr/>
          <p:nvPr/>
        </p:nvSpPr>
        <p:spPr>
          <a:xfrm>
            <a:off x="0" y="6053923"/>
            <a:ext cx="855232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ČR je členem Organizace spojených národů (OSN), Severoatlantické aliance (NATO), Organizace pro hospodářskou spolupráci a rozvoj (OECD), Světové obchodní organizace (WTO), Mezinárodního měnového fondu (MMF), Světové banky (WB), Organizace pro bezpečnost a spolupráci v Evropě (OBSE) či Evropské unie (EU). </a:t>
            </a:r>
          </a:p>
        </p:txBody>
      </p:sp>
    </p:spTree>
    <p:extLst>
      <p:ext uri="{BB962C8B-B14F-4D97-AF65-F5344CB8AC3E}">
        <p14:creationId xmlns:p14="http://schemas.microsoft.com/office/powerpoint/2010/main" val="11003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česká republika">
            <a:extLst>
              <a:ext uri="{FF2B5EF4-FFF2-40B4-BE49-F238E27FC236}">
                <a16:creationId xmlns:a16="http://schemas.microsoft.com/office/drawing/2014/main" id="{F9F2A5D0-8BF3-4A39-A80F-2338D3E00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29" y="2958473"/>
            <a:ext cx="4242548" cy="24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České republiky</a:t>
            </a:r>
            <a:br>
              <a:rPr lang="cs-CZ" sz="3600" b="1" dirty="0"/>
            </a:br>
            <a:r>
              <a:rPr lang="cs-CZ" sz="3600" b="1" dirty="0"/>
              <a:t>Makroregiony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11410682" cy="4222006"/>
          </a:xfrm>
        </p:spPr>
        <p:txBody>
          <a:bodyPr>
            <a:normAutofit fontScale="92500"/>
          </a:bodyPr>
          <a:lstStyle/>
          <a:p>
            <a:r>
              <a:rPr lang="cs-CZ" sz="2800" dirty="0"/>
              <a:t>Jeden makroregion vyššího stupně a tři makroregiony nižšího stupně. </a:t>
            </a:r>
          </a:p>
          <a:p>
            <a:r>
              <a:rPr lang="cs-CZ" sz="2800" dirty="0"/>
              <a:t>Makroregionem vyššího stupně: území celé České republiky.</a:t>
            </a:r>
          </a:p>
          <a:p>
            <a:r>
              <a:rPr lang="cs-CZ" sz="2800" dirty="0"/>
              <a:t>Makroregiony nižšího stupně: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polabský, tj. Čechy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podunajský, tj. Morava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makroregion pooderský, tj. „české“ Slezsko</a:t>
            </a:r>
          </a:p>
          <a:p>
            <a:r>
              <a:rPr lang="cs-CZ" sz="2800" dirty="0"/>
              <a:t>Čechy jsou </a:t>
            </a:r>
            <a:r>
              <a:rPr lang="cs-CZ" sz="2800" dirty="0" err="1"/>
              <a:t>mononodální</a:t>
            </a:r>
            <a:r>
              <a:rPr lang="cs-CZ" sz="2800" dirty="0"/>
              <a:t> (Praha), zatímco Morava včetně Slezska je makroregion </a:t>
            </a:r>
            <a:r>
              <a:rPr lang="cs-CZ" sz="2800" dirty="0" err="1"/>
              <a:t>polynodální</a:t>
            </a:r>
            <a:r>
              <a:rPr lang="cs-CZ" sz="2800" dirty="0"/>
              <a:t> (dominance Brna spolu se specifickým postavením Ostravy).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A75FD7-DEDA-4FB0-AB43-7E4DB8FFDB78}"/>
              </a:ext>
            </a:extLst>
          </p:cNvPr>
          <p:cNvSpPr txBox="1"/>
          <p:nvPr/>
        </p:nvSpPr>
        <p:spPr>
          <a:xfrm>
            <a:off x="10865224" y="5033033"/>
            <a:ext cx="12718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www.wikipedia.com</a:t>
            </a:r>
          </a:p>
        </p:txBody>
      </p:sp>
    </p:spTree>
    <p:extLst>
      <p:ext uri="{BB962C8B-B14F-4D97-AF65-F5344CB8AC3E}">
        <p14:creationId xmlns:p14="http://schemas.microsoft.com/office/powerpoint/2010/main" val="290957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8A4E779-E10A-45E8-977B-26326CC7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083" y="2407412"/>
            <a:ext cx="4258235" cy="27724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BA3965-9F73-4C6F-986A-0E022B64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23" y="4988223"/>
            <a:ext cx="3100377" cy="182268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České republiky</a:t>
            </a:r>
            <a:br>
              <a:rPr lang="cs-CZ" sz="3600" b="1" dirty="0"/>
            </a:br>
            <a:r>
              <a:rPr lang="cs-CZ" sz="3600" b="1" dirty="0"/>
              <a:t>Mezoregiony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518" y="2099256"/>
            <a:ext cx="8389576" cy="471165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Mezoregiony představují rozsáhlé územní jednotky, jejichž integrita je jen částečně vázána na prostorové vztahy obyvatelstva, tj. přesahuje je. </a:t>
            </a:r>
          </a:p>
          <a:p>
            <a:r>
              <a:rPr lang="cs-CZ" sz="2800" dirty="0"/>
              <a:t>pro </a:t>
            </a:r>
            <a:r>
              <a:rPr lang="cs-CZ" sz="2800" dirty="0" err="1"/>
              <a:t>mezoregiony</a:t>
            </a:r>
            <a:r>
              <a:rPr lang="cs-CZ" sz="2800" dirty="0"/>
              <a:t> je charakteristické: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nedenní dojížďka za prací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migrace obyvatelstva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dojížďka do hierarchicky vyšších zařízení služeb 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rozvinutý kvartální sektor</a:t>
            </a:r>
            <a:endParaRPr lang="cs-CZ" sz="2600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cs-CZ" sz="2800" dirty="0"/>
              <a:t>v ČR se jedná o regiony totožné s kraji</a:t>
            </a:r>
          </a:p>
          <a:p>
            <a:r>
              <a:rPr lang="cs-CZ" sz="2800" dirty="0"/>
              <a:t>mezoregion je </a:t>
            </a:r>
            <a:r>
              <a:rPr lang="cs-CZ" sz="2800" dirty="0" err="1"/>
              <a:t>subregionem</a:t>
            </a:r>
            <a:r>
              <a:rPr lang="cs-CZ" sz="2800" dirty="0"/>
              <a:t> makroregionu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7160EAC-9BC1-41DB-89A9-D46F88CFC4E5}"/>
              </a:ext>
            </a:extLst>
          </p:cNvPr>
          <p:cNvSpPr txBox="1"/>
          <p:nvPr/>
        </p:nvSpPr>
        <p:spPr>
          <a:xfrm>
            <a:off x="10865224" y="5033033"/>
            <a:ext cx="1271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Ústav územního rozvoje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04AB5D3-40ED-425E-AD3F-83953AFB0855}"/>
              </a:ext>
            </a:extLst>
          </p:cNvPr>
          <p:cNvSpPr txBox="1"/>
          <p:nvPr/>
        </p:nvSpPr>
        <p:spPr>
          <a:xfrm>
            <a:off x="9286462" y="2099255"/>
            <a:ext cx="282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Intenzita vztahů mezi regiony</a:t>
            </a:r>
          </a:p>
        </p:txBody>
      </p:sp>
    </p:spTree>
    <p:extLst>
      <p:ext uri="{BB962C8B-B14F-4D97-AF65-F5344CB8AC3E}">
        <p14:creationId xmlns:p14="http://schemas.microsoft.com/office/powerpoint/2010/main" val="165743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Regionální struktura ČR</a:t>
            </a:r>
            <a:br>
              <a:rPr lang="cs-CZ" sz="3600" b="1" dirty="0"/>
            </a:br>
            <a:r>
              <a:rPr lang="cs-CZ" sz="3600" b="1" dirty="0"/>
              <a:t>Mikroregiony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53" y="1846729"/>
            <a:ext cx="6688063" cy="5011271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/>
              <a:t>územní celky, v nichž jsou relativně uzavřeny nejintenzivnější regionální procesy, kam patří dojížďka za prací a za základními druhy služeb, vztahy mezi bydlištěm, pracovištěm a komplexem základních služeb apod. </a:t>
            </a:r>
          </a:p>
          <a:p>
            <a:r>
              <a:rPr lang="cs-CZ" sz="2800" dirty="0"/>
              <a:t>rozlišujeme mikroregiony vyššího a nižšího stupně: </a:t>
            </a:r>
          </a:p>
          <a:p>
            <a:pPr lvl="1"/>
            <a:r>
              <a:rPr lang="cs-CZ" sz="2600" dirty="0"/>
              <a:t>mikroregion vyššího, prvního, stupně, je charakteristický správní funkci a můžeme zde zařadit okresy (sídlí v nich např. Okresní správa sociálního zabezpečení apod.)</a:t>
            </a:r>
          </a:p>
          <a:p>
            <a:pPr lvl="1"/>
            <a:r>
              <a:rPr lang="cs-CZ" sz="2600" dirty="0"/>
              <a:t>mikroregiony nižšího, druhého, stupně jsou tvořeny jednotlivými obcemi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6E9E3B-509B-4AE9-81C1-60F3695E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29" y="3270168"/>
            <a:ext cx="4859992" cy="343439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1AF25A2-F1DA-475E-BCC7-4B165F9E19C9}"/>
              </a:ext>
            </a:extLst>
          </p:cNvPr>
          <p:cNvSpPr txBox="1"/>
          <p:nvPr/>
        </p:nvSpPr>
        <p:spPr>
          <a:xfrm>
            <a:off x="10974889" y="6680768"/>
            <a:ext cx="1271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Český statistický úřad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FC83AC-9613-4990-A899-09DFE6B03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729" y="72755"/>
            <a:ext cx="4635699" cy="31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832929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Regionální struktura ČR</a:t>
            </a:r>
            <a:br>
              <a:rPr lang="cs-CZ" sz="3600" b="1" dirty="0"/>
            </a:br>
            <a:r>
              <a:rPr lang="cs-CZ" sz="4000" b="1" dirty="0"/>
              <a:t>centra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1366" y="1846729"/>
            <a:ext cx="11698940" cy="4888921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zařazení do jednotlivých kategorií makroregionálních a mezoregionálních center závisí nejen na počtu obyvatel, ale také na správních a samosprávních funkcích dané metropole, velikostí územního správního celku, ekonomických, politických, historických, sociálních a kulturních vztazích apod.</a:t>
            </a:r>
          </a:p>
          <a:p>
            <a:r>
              <a:rPr lang="cs-CZ" sz="2800" dirty="0" err="1"/>
              <a:t>makroregionální</a:t>
            </a:r>
            <a:r>
              <a:rPr lang="cs-CZ" sz="2800" dirty="0"/>
              <a:t> a mezoregionální centra v ČR členíme na: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metropole mezinárodního významu (PRAHA)</a:t>
            </a:r>
          </a:p>
          <a:p>
            <a:pPr marL="1108350" lvl="2" indent="-514350"/>
            <a:r>
              <a:rPr lang="cs-CZ" sz="2400" dirty="0"/>
              <a:t>Praha se rozkládá na území 496 km² a má přibližně 1366 tis. obyvatel (2023), přičemž v pražské metropolitní oblasti o rozloze 4 983 km² žije kolem 2,6 milionu obyvatel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 err="1"/>
              <a:t>makroregionální</a:t>
            </a:r>
            <a:r>
              <a:rPr lang="cs-CZ" sz="2600" dirty="0"/>
              <a:t> metropole prvního (BRNO) a druhého řádu (OSTRAVA)</a:t>
            </a:r>
          </a:p>
          <a:p>
            <a:pPr marL="838350" lvl="1" indent="-514350">
              <a:buFont typeface="+mj-lt"/>
              <a:buAutoNum type="arabicPeriod"/>
            </a:pPr>
            <a:r>
              <a:rPr lang="cs-CZ" sz="2600" dirty="0"/>
              <a:t>mezoregionální centra prvního (PLZEŇ) a druhého řádu (ostatní krajská města)</a:t>
            </a:r>
          </a:p>
          <a:p>
            <a:pPr lvl="2"/>
            <a:r>
              <a:rPr lang="cs-CZ" sz="2400" dirty="0"/>
              <a:t>významný prvek socioekonomických aktivit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2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757" y="745203"/>
            <a:ext cx="11029616" cy="1013800"/>
          </a:xfrm>
        </p:spPr>
        <p:txBody>
          <a:bodyPr>
            <a:noAutofit/>
          </a:bodyPr>
          <a:lstStyle/>
          <a:p>
            <a:r>
              <a:rPr lang="cs-CZ" sz="3600" b="1" dirty="0"/>
              <a:t>Administrativní územní </a:t>
            </a:r>
            <a:br>
              <a:rPr lang="cs-CZ" sz="3600" b="1" dirty="0"/>
            </a:br>
            <a:r>
              <a:rPr lang="cs-CZ" sz="3600" b="1" dirty="0"/>
              <a:t>celky  v ČR (NUTS)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09091"/>
            <a:ext cx="7682754" cy="4729075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/>
              <a:t>nomenklatura územních statistických jednotek NUTS</a:t>
            </a:r>
          </a:p>
          <a:p>
            <a:r>
              <a:rPr lang="cs-CZ" sz="2800" dirty="0"/>
              <a:t>od 1. ledna 2000 začalo v ČR platit nové územní                                                                               uspořádání a okresy byly seskupeny do 14 krajů: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významná centra osídlení s relativně “přirozeným” spádovým regionem, s rozvinutou obslužnou infrastrukturou, dojížďkou do zaměstnání a za službami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komplexní funkční velikost, počet obyv. regionálního centra nad 80 tisíc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historické a historicko-geografické aspekty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fyzicko-geografické charakteristiky (přírodní bariéry, průběh vodních toků, lesní komplexy aj.)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cs-CZ" sz="2200" dirty="0"/>
              <a:t>politické, kulturní a sociální vztahy v území v jejich historicky podmíněné souvislosti s určitými “přirozenými” centry a jejich regiony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A351C37-2A86-448F-9F16-C4893E92A8A2}"/>
              </a:ext>
            </a:extLst>
          </p:cNvPr>
          <p:cNvSpPr/>
          <p:nvPr/>
        </p:nvSpPr>
        <p:spPr>
          <a:xfrm>
            <a:off x="7342094" y="119834"/>
            <a:ext cx="48499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NUT 1 mají mít 3–7 mil. obyv., NUTS 2 v rozmezí 800 tis.–3 mil. obyv.  NUTS 3 by 150–800 tis. obyv.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11E055-E25C-4F3F-93FF-755C15863F09}"/>
              </a:ext>
            </a:extLst>
          </p:cNvPr>
          <p:cNvSpPr/>
          <p:nvPr/>
        </p:nvSpPr>
        <p:spPr>
          <a:xfrm>
            <a:off x="7342094" y="795523"/>
            <a:ext cx="484990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k 31.12.2002 byla ukončena činnost okresních úřadů a významná část jejich kompetencí byla přenesena na 205 obcí s rozšířenou působností (ORP), které zahájily svoji činnost od 1.1.2003</a:t>
            </a:r>
          </a:p>
        </p:txBody>
      </p:sp>
      <p:graphicFrame>
        <p:nvGraphicFramePr>
          <p:cNvPr id="8" name="Zástupný symbol pro obsah 4">
            <a:extLst>
              <a:ext uri="{FF2B5EF4-FFF2-40B4-BE49-F238E27FC236}">
                <a16:creationId xmlns:a16="http://schemas.microsoft.com/office/drawing/2014/main" id="{A3482CFA-AF2E-4594-B42F-096861B2B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098564"/>
              </p:ext>
            </p:extLst>
          </p:nvPr>
        </p:nvGraphicFramePr>
        <p:xfrm>
          <a:off x="7682754" y="2529788"/>
          <a:ext cx="4509246" cy="33013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327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53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Statistická jednotka –NUTS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Označení území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Počet v ČR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Úřad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1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NUTS 0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stát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1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NUTS 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území (ČR)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3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NUTS 2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region soudržnosti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Úřad regionální rady regionu soudržnosti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1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NUTS 3 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Krajský úřad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1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LAU 1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okres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76 + Praha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1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LAU 2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6253</a:t>
                      </a:r>
                      <a:endParaRPr lang="cs-CZ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Obecní úřad (městský úřad)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10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757" y="745203"/>
            <a:ext cx="11029616" cy="1013800"/>
          </a:xfrm>
        </p:spPr>
        <p:txBody>
          <a:bodyPr>
            <a:noAutofit/>
          </a:bodyPr>
          <a:lstStyle/>
          <a:p>
            <a:r>
              <a:rPr lang="cs-CZ" sz="3600" b="1" dirty="0"/>
              <a:t>Administrativní územní </a:t>
            </a:r>
            <a:br>
              <a:rPr lang="cs-CZ" sz="3600" b="1" dirty="0"/>
            </a:br>
            <a:r>
              <a:rPr lang="cs-CZ" sz="3600" b="1" dirty="0"/>
              <a:t>celky  v ČR (NUTS)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2009091"/>
            <a:ext cx="7315200" cy="4729075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řada krajů rozlohou i počtem obyvatelstva byly poddimenzované ve vztahu k čerpání prostředků věnovaných na podporu politiky soudržnosti EU bylo rozčleněno území ČR na 8 nově vzniklých „</a:t>
            </a:r>
            <a:r>
              <a:rPr lang="cs-CZ" sz="2400" dirty="0" err="1"/>
              <a:t>nadkrajů</a:t>
            </a:r>
            <a:r>
              <a:rPr lang="cs-CZ" sz="2400" dirty="0"/>
              <a:t>“ (regionů soudržnosti) organizovaných podle euroregionů NUTS 2</a:t>
            </a:r>
          </a:p>
          <a:p>
            <a:r>
              <a:rPr lang="cs-CZ" sz="2400" b="1" dirty="0"/>
              <a:t>obce s rozšířenou působností </a:t>
            </a:r>
            <a:r>
              <a:rPr lang="cs-CZ" sz="2400" dirty="0"/>
              <a:t>vykonávají agendy, které lidé nejčastěji využívají (evidence obyvatel, vydávání cestovních a osobních dokladů, řidičských průkazů, technických průkazů, evidence motorových vozidel, výplata sociálních dávek, doprava a silniční hospodářství), máme jich 205</a:t>
            </a:r>
          </a:p>
          <a:p>
            <a:r>
              <a:rPr lang="cs-CZ" sz="2400" b="1" dirty="0"/>
              <a:t>obce s pověřeným obecním úřadem </a:t>
            </a:r>
            <a:r>
              <a:rPr lang="cs-CZ" sz="2400" dirty="0"/>
              <a:t>(obce II), na kterou stát přenáší část svých pravomocí (méně však než na ORP)</a:t>
            </a:r>
          </a:p>
          <a:p>
            <a:pPr lvl="1"/>
            <a:r>
              <a:rPr lang="cs-CZ" sz="2400" dirty="0"/>
              <a:t>tyto obce spadají do správního obvodu nějaké ORP, máme jich 393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Zástupný symbol pro obsah 4" descr="Výsledek obrázku pro český statistický úřad kraje mapa">
            <a:extLst>
              <a:ext uri="{FF2B5EF4-FFF2-40B4-BE49-F238E27FC236}">
                <a16:creationId xmlns:a16="http://schemas.microsoft.com/office/drawing/2014/main" id="{34DD88CC-1E11-4DD3-8A7E-CF7CC3CAD9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2" y="914057"/>
            <a:ext cx="5082988" cy="3263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29121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TM03457464[[fn=Dividendy]]</Template>
  <TotalTime>933</TotalTime>
  <Words>945</Words>
  <Application>Microsoft Office PowerPoint</Application>
  <PresentationFormat>Širokoúhlá obrazovka</PresentationFormat>
  <Paragraphs>104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Batang</vt:lpstr>
      <vt:lpstr>Calibri</vt:lpstr>
      <vt:lpstr>Gill Sans MT</vt:lpstr>
      <vt:lpstr>Times New Roman</vt:lpstr>
      <vt:lpstr>Wingdings 2</vt:lpstr>
      <vt:lpstr>Dividenda</vt:lpstr>
      <vt:lpstr>Prezentace aplikace PowerPoint</vt:lpstr>
      <vt:lpstr>Regionální ekonomika a politika</vt:lpstr>
      <vt:lpstr>Česká republika  </vt:lpstr>
      <vt:lpstr>Regionální struktura České republiky Makroregiony</vt:lpstr>
      <vt:lpstr>Regionální struktura České republiky Mezoregiony</vt:lpstr>
      <vt:lpstr>Regionální struktura ČR Mikroregiony</vt:lpstr>
      <vt:lpstr>Regionální struktura ČR centra</vt:lpstr>
      <vt:lpstr>Administrativní územní  celky  v ČR (NUTS)</vt:lpstr>
      <vt:lpstr>Administrativní územní  celky  v ČR (NUTS)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Tureckova</dc:creator>
  <cp:lastModifiedBy>Kamila Turečková</cp:lastModifiedBy>
  <cp:revision>164</cp:revision>
  <cp:lastPrinted>2020-02-06T07:44:55Z</cp:lastPrinted>
  <dcterms:created xsi:type="dcterms:W3CDTF">2017-12-11T08:34:25Z</dcterms:created>
  <dcterms:modified xsi:type="dcterms:W3CDTF">2024-03-05T06:45:08Z</dcterms:modified>
</cp:coreProperties>
</file>