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4" r:id="rId3"/>
    <p:sldId id="305" r:id="rId4"/>
    <p:sldId id="325" r:id="rId5"/>
    <p:sldId id="309" r:id="rId6"/>
    <p:sldId id="311" r:id="rId7"/>
    <p:sldId id="312" r:id="rId8"/>
    <p:sldId id="315" r:id="rId9"/>
    <p:sldId id="326" r:id="rId10"/>
    <p:sldId id="316" r:id="rId11"/>
    <p:sldId id="318" r:id="rId12"/>
    <p:sldId id="319" r:id="rId13"/>
    <p:sldId id="276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DEAC-34D8-456D-A4F4-1CDA921860E5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7826-4CB8-4E1E-BC4C-C269C1CC5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7221B-3450-4466-A490-E0EC82BBA5EB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377-41EB-4267-BF49-9DB0F1D83DFE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F524A7-38CD-4D49-91CB-B0844414D8F7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6B4A-86B3-4DA3-9C9C-71D49B7F04AD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EB643B-0454-4492-B9F7-BEFAFA1F51F7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993-7390-4AE7-B6CA-C7AEAB9DA5EB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9E71-072F-4868-8C44-601CACDE2AA7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5F17-7208-4B0B-B933-C1C2DDA429D1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755-A11E-4DD3-8D04-6E321D95181A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AF7116-B6F3-45F3-AD26-FEE9DBB79F5E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0B51-9898-4F5C-89CC-67E924DFB987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468A518-ADFF-4A02-9C02-448EC94B65A2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Regionální ekonomika a politika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Kamila Turečková, Ph.D., MBA</a:t>
            </a:r>
            <a:endParaRPr lang="en-US" sz="2800" dirty="0"/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2886636" y="3361765"/>
            <a:ext cx="8717230" cy="29286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85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4.</a:t>
            </a:r>
          </a:p>
          <a:p>
            <a:pPr algn="r"/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cs-CZ" sz="7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REGIONÁLNÍ rozvoj</a:t>
            </a:r>
            <a:endParaRPr lang="en-US" sz="71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1" y="702156"/>
            <a:ext cx="11226109" cy="1013800"/>
          </a:xfrm>
        </p:spPr>
        <p:txBody>
          <a:bodyPr>
            <a:noAutofit/>
          </a:bodyPr>
          <a:lstStyle/>
          <a:p>
            <a:r>
              <a:rPr lang="cs-CZ" sz="2400" b="1" dirty="0"/>
              <a:t>Teoretické přístupy k regionální politice</a:t>
            </a:r>
            <a:br>
              <a:rPr lang="cs-CZ" b="1" dirty="0"/>
            </a:br>
            <a:r>
              <a:rPr lang="cs-CZ" b="1" dirty="0"/>
              <a:t>1. teorie regionálního rozvoje (keynesiánské)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946" y="2099256"/>
            <a:ext cx="11578107" cy="4222006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/>
              <a:t>Harmonický rozvoj regionů je teoreticky uplatňován na pozadí regionální politiky opírající se zejména o keynesiánské přístupy, neoklasické přístupy či přístupy vycházející z teorie endogenního růstu. </a:t>
            </a:r>
          </a:p>
          <a:p>
            <a:endParaRPr lang="cs-CZ" sz="2800" dirty="0"/>
          </a:p>
          <a:p>
            <a:r>
              <a:rPr lang="cs-CZ" sz="2800" dirty="0"/>
              <a:t>Keynesiánské pojetí regionální politiky je poptávkově orientované, usilující o narovnávání tržních sil a regionálních rozdílů v ekonomické úrovni redistribucí veřejných finančních zdrojů, tj. prostřednictvím zásahů státu, zejména v usměrňování agregátní poptávky. </a:t>
            </a:r>
          </a:p>
          <a:p>
            <a:pPr lvl="1"/>
            <a:r>
              <a:rPr lang="cs-CZ" sz="2600" dirty="0"/>
              <a:t>Cílem je zajištění rovnoměrnějšího rozdělení příjmů a stejné životní úrovně v regionech. Toho je dosaženo díky (nedobrovolné) solidaritě rozvinutých regionů. </a:t>
            </a:r>
          </a:p>
          <a:p>
            <a:pPr lvl="1"/>
            <a:r>
              <a:rPr lang="cs-CZ" sz="2600" dirty="0"/>
              <a:t>Regionální politika se současně snaží aktivně realokovat výrobu a výrobní zdroje s cílem přerozdělit pracovní příležitosti mezi regiony.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0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Teoretické přístupy k regionální politice</a:t>
            </a:r>
            <a:br>
              <a:rPr lang="cs-CZ" sz="3600" b="1" dirty="0"/>
            </a:br>
            <a:r>
              <a:rPr lang="cs-CZ" sz="3600" b="1" dirty="0"/>
              <a:t>Neoklasické teorie regionálního rozvoje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946" y="2099256"/>
            <a:ext cx="11578107" cy="4222006"/>
          </a:xfrm>
        </p:spPr>
        <p:txBody>
          <a:bodyPr>
            <a:normAutofit lnSpcReduction="10000"/>
          </a:bodyPr>
          <a:lstStyle/>
          <a:p>
            <a:r>
              <a:rPr lang="cs-CZ" sz="2600" dirty="0"/>
              <a:t>Také v rámci regionální politiky uplatňované v rámci neoklasické teorie jde o vyrovnávání regionálních disparit efektivnějšími procesy při využívání zdrojů. </a:t>
            </a:r>
          </a:p>
          <a:p>
            <a:pPr lvl="1"/>
            <a:r>
              <a:rPr lang="cs-CZ" sz="2400" dirty="0"/>
              <a:t>Regionální nerovnosti závisí na dostupnosti a mobilitě výrobních faktorů. </a:t>
            </a:r>
          </a:p>
          <a:p>
            <a:pPr lvl="1"/>
            <a:r>
              <a:rPr lang="cs-CZ" sz="2400" dirty="0"/>
              <a:t>Pružnost cen a mezd zaručuje plné využití výrobních faktorů v regionu. </a:t>
            </a:r>
          </a:p>
          <a:p>
            <a:pPr lvl="1"/>
            <a:r>
              <a:rPr lang="cs-CZ" sz="2400" dirty="0"/>
              <a:t>Kapitál jde za levnou pracovní sílou a migrace pracovníků umožňuje zmírnit nebo odstranit nezaměstnanost v problémových regionech a zvýšit tak životní úrovně jednotlivců i celé společnosti. </a:t>
            </a:r>
          </a:p>
          <a:p>
            <a:pPr lvl="1"/>
            <a:r>
              <a:rPr lang="cs-CZ" sz="2400" dirty="0"/>
              <a:t>Regionální politika orientovaná neoklasickým způsobem se snaží zvyšovat výnosnost investic v méně rozvinutých regionech programy podporující podnikatelskou aktivitu a migraci obyvatel.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/>
              <a:t>Teoretické přístupy k regionální politice</a:t>
            </a:r>
            <a:br>
              <a:rPr lang="cs-CZ" sz="3600" b="1" dirty="0"/>
            </a:br>
            <a:r>
              <a:rPr lang="cs-CZ" sz="3600" b="1" dirty="0"/>
              <a:t>teorie endogenního růstu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946" y="2099256"/>
            <a:ext cx="11578107" cy="4222006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Na neoklasické teorie navázaly teorie endogenního růstu, kdy se dlouhodobý ekonomický růst opírá o internalizaci vnějších faktorů, zejména lidského a znalostního kapitálu a technologií. </a:t>
            </a:r>
          </a:p>
          <a:p>
            <a:pPr lvl="1"/>
            <a:r>
              <a:rPr lang="cs-CZ" sz="2400" dirty="0"/>
              <a:t>Akumulační proces rozvoje je položen na základech soukromých i společenských investic do fyzického i lidského kapitálu (dovednosti, zkušenosti, znalosti, invenční myšlení), technického a technologického pokroku. </a:t>
            </a:r>
          </a:p>
          <a:p>
            <a:pPr lvl="1"/>
            <a:r>
              <a:rPr lang="cs-CZ" sz="2400" dirty="0"/>
              <a:t>Ekonomický rozvoj se odvíjí od aktivizace vnitřního disponibilního rozvojového potenciálu.</a:t>
            </a:r>
          </a:p>
          <a:p>
            <a:pPr lvl="1"/>
            <a:r>
              <a:rPr lang="cs-CZ" sz="2400" dirty="0"/>
              <a:t>Regionální politika v kontextu principů teorií endogenního růstu uplatňuje programy zaměřené na rozšiřování a intenzifikaci vzdělávání a zvyšování kompetencí obyvatel, na zvýšení flexibility pracovních sil, podporu investic do inovací, vědy, vývoje a výzkumu či technologií, zakládání klastrů a technologických center či platforem apod. </a:t>
            </a: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3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Rozvoj a regionální rozvoj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1791855"/>
            <a:ext cx="6192137" cy="4895272"/>
          </a:xfrm>
        </p:spPr>
        <p:txBody>
          <a:bodyPr>
            <a:normAutofit fontScale="925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Popisuje proces orientovaný na určitý cíl, přičemž tento rozvoj podléhá ustavičným změnám.</a:t>
            </a:r>
          </a:p>
          <a:p>
            <a:r>
              <a:rPr lang="cs-CZ" sz="2400" dirty="0">
                <a:solidFill>
                  <a:schemeClr val="tx1"/>
                </a:solidFill>
              </a:rPr>
              <a:t>Žádoucí, pokud neničí vlastní zdrojovou základnu, je společensky přijatelný a dlouhodobě udržitelný.</a:t>
            </a:r>
          </a:p>
          <a:p>
            <a:r>
              <a:rPr lang="cs-CZ" sz="2400" dirty="0">
                <a:solidFill>
                  <a:schemeClr val="tx1"/>
                </a:solidFill>
              </a:rPr>
              <a:t>Rozvoj v pozitivním slova smyslu vytváří společenský přebytek.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Regionální rozvoj je obecně vymezován jako </a:t>
            </a:r>
            <a:r>
              <a:rPr lang="cs-CZ" sz="2400" b="1" dirty="0">
                <a:solidFill>
                  <a:schemeClr val="tx1"/>
                </a:solidFill>
              </a:rPr>
              <a:t>komplex procesů</a:t>
            </a:r>
            <a:r>
              <a:rPr lang="cs-CZ" sz="2400" dirty="0">
                <a:solidFill>
                  <a:schemeClr val="tx1"/>
                </a:solidFill>
              </a:rPr>
              <a:t>, které probíhají </a:t>
            </a:r>
            <a:r>
              <a:rPr lang="cs-CZ" sz="2400" b="1" dirty="0">
                <a:solidFill>
                  <a:schemeClr val="tx1"/>
                </a:solidFill>
              </a:rPr>
              <a:t>na území regionů</a:t>
            </a:r>
            <a:r>
              <a:rPr lang="cs-CZ" sz="2400" dirty="0">
                <a:solidFill>
                  <a:schemeClr val="tx1"/>
                </a:solidFill>
              </a:rPr>
              <a:t>, a které se týkají pozitivních a společensky žádoucích ekonomických, sociálních, environmentálních a jiných proměn regionu.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CE3247-A4D4-4549-BE02-98956C9C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500" y="1976580"/>
            <a:ext cx="3860800" cy="24819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3DBAEC4-E064-4F0B-9E0D-FC8123A83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64" y="4332350"/>
            <a:ext cx="4235083" cy="25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4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650" y="708008"/>
            <a:ext cx="11029616" cy="10138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ekonomický</a:t>
            </a:r>
            <a:r>
              <a:rPr lang="cs-CZ" sz="3600" b="1" dirty="0"/>
              <a:t> růst a rozvoj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223" y="1883790"/>
            <a:ext cx="7216587" cy="48755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400" i="1" dirty="0">
                <a:solidFill>
                  <a:schemeClr val="tx1"/>
                </a:solidFill>
              </a:rPr>
              <a:t>!!!neplést ekonomický růst/rozvoj s růstem/rozvojem regionálním!!!</a:t>
            </a:r>
          </a:p>
          <a:p>
            <a:r>
              <a:rPr lang="cs-CZ" sz="2400" dirty="0">
                <a:solidFill>
                  <a:schemeClr val="tx1"/>
                </a:solidFill>
              </a:rPr>
              <a:t>ekonomický růst je chápán jako zvýšení celkového ekonomického produktu (HDP, HPP) v daném časovém období 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regionální růst se týká růstu produktu vyprodukovaném na daném území 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regionální růst je v teorii regionálního rozvoje spojován spíše s polarizovaným rozvojem a zvyšováním regionálních disparit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ekonomický rozvoj </a:t>
            </a:r>
            <a:r>
              <a:rPr lang="cs-CZ" sz="2400" dirty="0">
                <a:solidFill>
                  <a:schemeClr val="tx1"/>
                </a:solidFill>
              </a:rPr>
              <a:t>pak znamená dlouhodobé zvyšování </a:t>
            </a:r>
            <a:r>
              <a:rPr lang="cs-CZ" sz="2400" b="1" dirty="0">
                <a:solidFill>
                  <a:schemeClr val="tx1"/>
                </a:solidFill>
              </a:rPr>
              <a:t>ekonomického bohatství </a:t>
            </a:r>
            <a:r>
              <a:rPr lang="cs-CZ" sz="2400" dirty="0">
                <a:solidFill>
                  <a:schemeClr val="tx1"/>
                </a:solidFill>
              </a:rPr>
              <a:t>země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je podmíněn vznikem nových výrobních ekonomických aktivit, které vytvářejí nové bohatství, zaměstnanost a také poptávku po výrobních a službách</a:t>
            </a:r>
          </a:p>
          <a:p>
            <a:r>
              <a:rPr lang="cs-CZ" sz="2400" dirty="0">
                <a:solidFill>
                  <a:schemeClr val="tx1"/>
                </a:solidFill>
              </a:rPr>
              <a:t>ekonomický růst je čistě kvantitativní charakteristika, zatímco </a:t>
            </a:r>
            <a:r>
              <a:rPr lang="cs-CZ" sz="2400" b="1" dirty="0">
                <a:solidFill>
                  <a:schemeClr val="tx1"/>
                </a:solidFill>
              </a:rPr>
              <a:t>ekonomický rozvoj je svou povahou kvalitativní proměnná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5A9AE58-02E4-4548-9548-F00B45A17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813" y="-1"/>
            <a:ext cx="4778188" cy="303568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DE7AAAB-1EF0-49FC-A9DC-8690FFDB523F}"/>
              </a:ext>
            </a:extLst>
          </p:cNvPr>
          <p:cNvSpPr txBox="1"/>
          <p:nvPr/>
        </p:nvSpPr>
        <p:spPr>
          <a:xfrm>
            <a:off x="7413811" y="3089225"/>
            <a:ext cx="477818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ekonomický růst vs. ekonomický rozvoj</a:t>
            </a:r>
          </a:p>
          <a:p>
            <a:r>
              <a:rPr lang="cs-CZ" dirty="0">
                <a:ea typeface="Yu Gothic UI Semibold" panose="020B0700000000000000" pitchFamily="34" charset="-128"/>
              </a:rPr>
              <a:t>→ ekonomický růst jako podmínka pro ekonomický rozvoj, ekonomický rozvoj bez ekonomického růstu je jen těžko představitelný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F72A3F5-66F1-44E3-8219-F229C18DB9DA}"/>
              </a:ext>
            </a:extLst>
          </p:cNvPr>
          <p:cNvSpPr txBox="1"/>
          <p:nvPr/>
        </p:nvSpPr>
        <p:spPr>
          <a:xfrm>
            <a:off x="7413811" y="4373448"/>
            <a:ext cx="477818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udržitelný rozvoj </a:t>
            </a:r>
            <a:r>
              <a:rPr lang="cs-CZ" dirty="0">
                <a:ea typeface="Yu Gothic UI Semibold" panose="020B0700000000000000" pitchFamily="34" charset="-128"/>
              </a:rPr>
              <a:t>→ rozvoj, který naplní potřeby současné generace, aniž by ohrozil možnosti naplnit potřeby generací příštích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95B9993-45B9-4DD6-9B41-7BAC0EABBE9E}"/>
              </a:ext>
            </a:extLst>
          </p:cNvPr>
          <p:cNvSpPr txBox="1"/>
          <p:nvPr/>
        </p:nvSpPr>
        <p:spPr>
          <a:xfrm>
            <a:off x="7413811" y="5380672"/>
            <a:ext cx="477818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vyvážený rozvoj </a:t>
            </a:r>
            <a:r>
              <a:rPr lang="cs-CZ" dirty="0">
                <a:ea typeface="Yu Gothic UI Semibold" panose="020B0700000000000000" pitchFamily="34" charset="-128"/>
              </a:rPr>
              <a:t>→ rozvoj založený na rovných příležitostech pro všechny (aby se ho mohli účastnit, přispívat k němu a mít z něj prospěch) se záměrem </a:t>
            </a:r>
            <a:r>
              <a:rPr lang="cs-CZ" dirty="0"/>
              <a:t>nezvyšovat, ale spíše snižovat vzájemné rozdíly ve všech sférách lidského života</a:t>
            </a:r>
          </a:p>
        </p:txBody>
      </p:sp>
    </p:spTree>
    <p:extLst>
      <p:ext uri="{BB962C8B-B14F-4D97-AF65-F5344CB8AC3E}">
        <p14:creationId xmlns:p14="http://schemas.microsoft.com/office/powerpoint/2010/main" val="287429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regionální rozvoj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669" y="1883790"/>
            <a:ext cx="11801355" cy="4772120"/>
          </a:xfrm>
        </p:spPr>
        <p:txBody>
          <a:bodyPr>
            <a:normAutofit/>
          </a:bodyPr>
          <a:lstStyle/>
          <a:p>
            <a:pPr lvl="1"/>
            <a:r>
              <a:rPr lang="cs-CZ" sz="2200" dirty="0">
                <a:solidFill>
                  <a:schemeClr val="tx1"/>
                </a:solidFill>
              </a:rPr>
              <a:t>soubor sociálních, hospodářských, kulturních a environmentálních procesů a vztahů s pozitivním dopadem, které probíhají uvnitř v (přírodně-společenském prostředí) regionu a které přispívají ke zvyšování jeho konkurenceschopnosti, trvalému hospodářskému, sociálnímu a územnímu rozvoji a k vyrovnávání hospodářských a sociálních rozdílů mezi regiony, přičemž musí respektovat jedinečnost a rozvojové předpoklady a možnosti daného regionu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toto zlepšení se promítá do kvantitativních (extenzivní rozvoj), ale zejména kvalitativních (intenzivní rozvoj) charakteristik daného regionu, 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„některé“ rozdíly, které těmito procesy vznikají nelze brát jako překážku, ale naopak jako </a:t>
            </a:r>
            <a:r>
              <a:rPr lang="cs-CZ" sz="2000" b="1" dirty="0">
                <a:solidFill>
                  <a:schemeClr val="tx1"/>
                </a:solidFill>
              </a:rPr>
              <a:t>zdravou konkurenci</a:t>
            </a:r>
            <a:r>
              <a:rPr lang="cs-CZ" sz="2000" dirty="0">
                <a:solidFill>
                  <a:schemeClr val="tx1"/>
                </a:solidFill>
              </a:rPr>
              <a:t> mezi regiony,  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jde o rozvoj dynamický, přestože se regiony nevyvíjejí stejnou rychlostí,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v rámci rozvoje se uplatňuje systémový a multidisciplinární přístup,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všestranná podpora regionální rozvoje je předmětem realizace regionální politiky.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5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zdroje regionálního rozvoje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683" y="1918447"/>
            <a:ext cx="11780760" cy="4751294"/>
          </a:xfrm>
        </p:spPr>
        <p:txBody>
          <a:bodyPr>
            <a:normAutofit fontScale="77500" lnSpcReduction="20000"/>
          </a:bodyPr>
          <a:lstStyle/>
          <a:p>
            <a:r>
              <a:rPr lang="cs-CZ" sz="2400" dirty="0"/>
              <a:t>Pro účely cíleného usměrňování rozvojových tendencí v regionu je nezbytné rozlišit: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sz="2200" b="1" dirty="0"/>
              <a:t>přirozené procesy </a:t>
            </a:r>
            <a:r>
              <a:rPr lang="cs-CZ" sz="2200" dirty="0"/>
              <a:t>(přírodní, hospodářské a sociální zákonitosti) 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sz="2200" b="1" dirty="0"/>
              <a:t>procesy cíleného působení </a:t>
            </a:r>
          </a:p>
          <a:p>
            <a:pPr lvl="2"/>
            <a:r>
              <a:rPr lang="cs-CZ" sz="2000" dirty="0"/>
              <a:t>přímé aktivity veřejného sektoru nebo jiné aktivity pod garancí veřejné správy v kontextu regionální politiky (viz později)</a:t>
            </a:r>
          </a:p>
          <a:p>
            <a:pPr marL="324000" lvl="1" indent="0">
              <a:buNone/>
            </a:pPr>
            <a:endParaRPr lang="cs-CZ" sz="2200" dirty="0"/>
          </a:p>
          <a:p>
            <a:r>
              <a:rPr lang="cs-CZ" sz="2400" dirty="0"/>
              <a:t>Mezi </a:t>
            </a:r>
            <a:r>
              <a:rPr lang="cs-CZ" sz="2400" b="1" dirty="0"/>
              <a:t>extenzivní i intenzivní </a:t>
            </a:r>
            <a:r>
              <a:rPr lang="cs-CZ" sz="2400" dirty="0"/>
              <a:t>zdroje regionálního rozvoje mající zejména </a:t>
            </a:r>
            <a:r>
              <a:rPr lang="cs-CZ" sz="2400" b="1" dirty="0"/>
              <a:t>přirozený charakter patří</a:t>
            </a:r>
            <a:r>
              <a:rPr lang="cs-CZ" sz="2400" dirty="0"/>
              <a:t>:</a:t>
            </a:r>
          </a:p>
          <a:p>
            <a:pPr lvl="1"/>
            <a:r>
              <a:rPr lang="cs-CZ" sz="2200" dirty="0"/>
              <a:t>přírodní podmínky, geografický a geologický profil regionu</a:t>
            </a:r>
          </a:p>
          <a:p>
            <a:pPr lvl="1"/>
            <a:r>
              <a:rPr lang="cs-CZ" sz="2200" dirty="0"/>
              <a:t>dostupnost výrobních faktorů (práce, půda, kapitál, technologie)</a:t>
            </a:r>
          </a:p>
          <a:p>
            <a:pPr lvl="2"/>
            <a:r>
              <a:rPr lang="cs-CZ" sz="2000" dirty="0"/>
              <a:t>disponibilita vhodného (kompetentního) lidského kapitálu</a:t>
            </a:r>
          </a:p>
          <a:p>
            <a:pPr lvl="1"/>
            <a:r>
              <a:rPr lang="cs-CZ" sz="2200" dirty="0"/>
              <a:t>prostorové rozmístění zdrojů a dopravní infrastruktura</a:t>
            </a:r>
          </a:p>
          <a:p>
            <a:pPr lvl="1"/>
            <a:r>
              <a:rPr lang="cs-CZ" sz="2200" dirty="0"/>
              <a:t>úroveň technického pokroku vyjádřená existencí a dalšími rozvojem technických dovedností</a:t>
            </a:r>
          </a:p>
          <a:p>
            <a:pPr lvl="1"/>
            <a:r>
              <a:rPr lang="cs-CZ" sz="2200" dirty="0"/>
              <a:t>přítomnost velkých národních a nadnárodních firem, případně jejich poboček v regionu</a:t>
            </a:r>
          </a:p>
          <a:p>
            <a:pPr lvl="1"/>
            <a:r>
              <a:rPr lang="cs-CZ" sz="2200" dirty="0"/>
              <a:t>aglomerační efekty jako důsledek koncentrace podniků a sídel</a:t>
            </a:r>
          </a:p>
          <a:p>
            <a:pPr lvl="1"/>
            <a:r>
              <a:rPr lang="cs-CZ" sz="2200" dirty="0"/>
              <a:t>úroveň technické a institucionální infrastruktury a veřejných služeb aj.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B1AFB1A-76FC-48F2-858A-6AC044B02983}"/>
              </a:ext>
            </a:extLst>
          </p:cNvPr>
          <p:cNvSpPr/>
          <p:nvPr/>
        </p:nvSpPr>
        <p:spPr>
          <a:xfrm>
            <a:off x="9009529" y="4484527"/>
            <a:ext cx="3182471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700" i="1" dirty="0"/>
              <a:t>Kapitál a investice – jejich vztah je podobný jako vztah mezi stavem a tokem vody:  kapitál je stav (budov, strojů, znalostí), investice je tok, který vytváří a doplňuje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700" i="1" dirty="0"/>
              <a:t>zvětšuje stav kapitálu; investice se v ekonomii označuje ta část příjmu (důchodu), která je vložena do kapitálu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724E9B3-B0FE-4482-A7DE-F1F179DB3041}"/>
              </a:ext>
            </a:extLst>
          </p:cNvPr>
          <p:cNvCxnSpPr>
            <a:cxnSpLocks/>
          </p:cNvCxnSpPr>
          <p:nvPr/>
        </p:nvCxnSpPr>
        <p:spPr>
          <a:xfrm>
            <a:off x="2303929" y="2510118"/>
            <a:ext cx="5880847" cy="1165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6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988" y="702156"/>
            <a:ext cx="11099820" cy="1013800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Současný přístup k regionálnímu rozvoji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981200"/>
            <a:ext cx="11552349" cy="4670611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zaměření se na dosahování </a:t>
            </a:r>
            <a:r>
              <a:rPr lang="cs-CZ" sz="2800" b="1" dirty="0"/>
              <a:t>regionální konkurenceschopnosti zvyšováním inovační kapacity regionů </a:t>
            </a:r>
            <a:r>
              <a:rPr lang="cs-CZ" sz="2800" dirty="0"/>
              <a:t>a rozvíjením inovačních klastrů a regionálních systémů inovací s orientací na </a:t>
            </a:r>
            <a:r>
              <a:rPr lang="cs-CZ" sz="2800" b="1" dirty="0"/>
              <a:t>znalostní ekonomiku </a:t>
            </a:r>
            <a:r>
              <a:rPr lang="cs-CZ" sz="2800" dirty="0"/>
              <a:t>(produkci znalostních služeb zahrnutých v kvartérním sektoru) a </a:t>
            </a:r>
            <a:r>
              <a:rPr lang="cs-CZ" sz="2800" b="1" dirty="0"/>
              <a:t>znalostní společnost </a:t>
            </a:r>
            <a:r>
              <a:rPr lang="cs-CZ" sz="2800" dirty="0"/>
              <a:t>(Společnost 4.0)</a:t>
            </a:r>
          </a:p>
          <a:p>
            <a:r>
              <a:rPr lang="cs-CZ" sz="2800" dirty="0"/>
              <a:t>důraz na vztah uvnitř i mimo region – „</a:t>
            </a:r>
            <a:r>
              <a:rPr lang="cs-CZ" sz="2800" dirty="0" err="1"/>
              <a:t>networking</a:t>
            </a:r>
            <a:r>
              <a:rPr lang="cs-CZ" sz="2800" dirty="0"/>
              <a:t>“</a:t>
            </a:r>
          </a:p>
          <a:p>
            <a:r>
              <a:rPr lang="cs-CZ" sz="2800" dirty="0"/>
              <a:t>zaměření na to, jak regiony akumulují klíčové kompetence, rozvíjejí sociální kapitál, budují strategické vedení, řídí zdroje, shromažďují informace o trzích, poskytují strategickou infrastrukturu, rozvíjejí schopnosti rizikového managementu a do rozvojových strategií zahrnují principy udržitelnosti, odpovědnosti a odolnosti (resilience)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0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teorie regionálního rozvoje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647" y="1873624"/>
            <a:ext cx="12030635" cy="4885764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ucelený systém, který vysvětluje působení základních faktorů, subjektů, mechanismu a dalších souvislostí regionálního rozvoje</a:t>
            </a:r>
          </a:p>
          <a:p>
            <a:pPr lvl="1"/>
            <a:r>
              <a:rPr lang="cs-CZ" sz="2400" dirty="0"/>
              <a:t>cílem teorií regionálního rozvoje je snaha o identifikaci mechanismů a procesů regionální rozvoje a pochopení role hlavních aktérů</a:t>
            </a:r>
          </a:p>
          <a:p>
            <a:pPr lvl="1"/>
            <a:r>
              <a:rPr lang="cs-CZ" sz="2400" dirty="0"/>
              <a:t>teorie tedy mají významný poznávací význam</a:t>
            </a:r>
          </a:p>
          <a:p>
            <a:pPr lvl="1"/>
            <a:r>
              <a:rPr lang="cs-CZ" sz="2400" dirty="0"/>
              <a:t>praktický význam mají jako základ při koncipování adekvátní regionální politiky či regionální rozvojové strategie</a:t>
            </a:r>
          </a:p>
          <a:p>
            <a:r>
              <a:rPr lang="cs-CZ" sz="2400" dirty="0"/>
              <a:t>teorie se tradičně dělí na </a:t>
            </a:r>
            <a:r>
              <a:rPr lang="cs-CZ" sz="2400" b="1" dirty="0"/>
              <a:t>konvergenční</a:t>
            </a:r>
            <a:r>
              <a:rPr lang="cs-CZ" sz="2400" dirty="0"/>
              <a:t> (teorie regionální rovnováhy) a </a:t>
            </a:r>
            <a:r>
              <a:rPr lang="cs-CZ" sz="2400" b="1" dirty="0"/>
              <a:t>divergenční</a:t>
            </a:r>
            <a:r>
              <a:rPr lang="cs-CZ" sz="2400" dirty="0"/>
              <a:t> teorie (teorie regionální nerovnováhy)</a:t>
            </a:r>
          </a:p>
          <a:p>
            <a:pPr lvl="1"/>
            <a:r>
              <a:rPr lang="cs-CZ" sz="2400" dirty="0"/>
              <a:t>Konvergenční teorie: přirozená tendence regionálního rozvoje snižovat meziregionální disparit (regiony konvergují ke společné úrovni a ke společnému tempu růstu), u divergenčních teorií je to opačně</a:t>
            </a:r>
          </a:p>
          <a:p>
            <a:r>
              <a:rPr lang="cs-CZ" sz="2400" dirty="0"/>
              <a:t>podle míry intervence centrální správy při ovlivňování činnosti, financování, aktivit a aspektů existence nižších územních celků členíme teorie na </a:t>
            </a:r>
            <a:r>
              <a:rPr lang="cs-CZ" sz="2400" b="1" dirty="0"/>
              <a:t>intervencionistické</a:t>
            </a:r>
            <a:r>
              <a:rPr lang="cs-CZ" sz="2400" dirty="0"/>
              <a:t> a </a:t>
            </a:r>
            <a:r>
              <a:rPr lang="cs-CZ" sz="2400" b="1" dirty="0"/>
              <a:t>neintervencionistické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4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412" y="702156"/>
            <a:ext cx="11609294" cy="1013800"/>
          </a:xfrm>
        </p:spPr>
        <p:txBody>
          <a:bodyPr>
            <a:noAutofit/>
          </a:bodyPr>
          <a:lstStyle/>
          <a:p>
            <a:r>
              <a:rPr lang="cs-CZ" sz="2700" b="1" dirty="0"/>
              <a:t>ZÁKLADNÍ ČLENĚNÍ TEORETICKÝCH PŘÍSTUPŮ K REGIONÁLNÍMU ROZVOJI a současně uplatňované teorie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16746"/>
            <a:ext cx="5934634" cy="5041254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/>
              <a:t>V dnešní době se uplatňují teoretické přístupy založené na aktivizaci 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vnitřního potenciálu regionů</a:t>
            </a:r>
            <a:r>
              <a:rPr lang="cs-CZ" sz="2800" dirty="0"/>
              <a:t>: </a:t>
            </a:r>
          </a:p>
          <a:p>
            <a:pPr lvl="1"/>
            <a:r>
              <a:rPr lang="cs-CZ" sz="2600" dirty="0"/>
              <a:t>podpora vzniku nových malých a středních firem a rozvoje těch současných, </a:t>
            </a:r>
          </a:p>
          <a:p>
            <a:pPr lvl="1"/>
            <a:r>
              <a:rPr lang="cs-CZ" sz="2600" dirty="0"/>
              <a:t>zkvalitnění podnikatelského klimatu ve smyslu rovného přístupu k informacím a možnostem finanční i nefinanční podpory, </a:t>
            </a:r>
          </a:p>
          <a:p>
            <a:pPr lvl="1"/>
            <a:r>
              <a:rPr lang="cs-CZ" sz="2600" dirty="0"/>
              <a:t>důraz je kladen na technické a technologické inovace, posílení konkurenčního prostředí a rozvoj služeb nejvyššího řádu,</a:t>
            </a:r>
          </a:p>
          <a:p>
            <a:pPr lvl="1"/>
            <a:r>
              <a:rPr lang="cs-CZ" sz="2600" dirty="0"/>
              <a:t>uplatňují se principy deregulace, demonopolizace a decentralizace, opouští se státní intervencionismus a paternalismus (ochranářství),</a:t>
            </a:r>
          </a:p>
          <a:p>
            <a:pPr lvl="1"/>
            <a:r>
              <a:rPr lang="cs-CZ" sz="2600" dirty="0"/>
              <a:t>snahou je posílit flexibilitu a využitelnost zdrojů, dostupnost informací a spolupráci všech subjektů v regionu.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5F3B78-F067-4F08-8ADB-6F5A134E9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635" y="2043953"/>
            <a:ext cx="6188729" cy="45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cs-CZ" sz="3100" b="1" dirty="0"/>
              <a:t>základní dělení teorií regionálního rozvoje</a:t>
            </a:r>
            <a:endParaRPr lang="cs-CZ" sz="31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9BD14F-C767-48FA-B0EA-543904503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779" y="1358725"/>
            <a:ext cx="6029221" cy="414054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EFD04C8-06DE-4F46-B038-8EE30AF66544}"/>
              </a:ext>
            </a:extLst>
          </p:cNvPr>
          <p:cNvSpPr/>
          <p:nvPr/>
        </p:nvSpPr>
        <p:spPr>
          <a:xfrm>
            <a:off x="439752" y="779037"/>
            <a:ext cx="114295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Základní dělení teorií regionálního rozvoje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rgbClr val="002060"/>
                </a:solidFill>
              </a:rPr>
              <a:t>keynesiánské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rgbClr val="002060"/>
                </a:solidFill>
              </a:rPr>
              <a:t>neoklasické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rgbClr val="002060"/>
                </a:solidFill>
              </a:rPr>
              <a:t>endogenního růstu</a:t>
            </a: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58AF65-6DCD-46CC-840D-B8D7624D1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9" y="2364969"/>
            <a:ext cx="6056881" cy="44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7551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TM03457464[[fn=Dividendy]]</Template>
  <TotalTime>1274</TotalTime>
  <Words>1327</Words>
  <Application>Microsoft Office PowerPoint</Application>
  <PresentationFormat>Širokoúhlá obrazovka</PresentationFormat>
  <Paragraphs>102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Yu Gothic UI Semibold</vt:lpstr>
      <vt:lpstr>Calibri</vt:lpstr>
      <vt:lpstr>Gill Sans MT</vt:lpstr>
      <vt:lpstr>Times New Roman</vt:lpstr>
      <vt:lpstr>Wingdings 2</vt:lpstr>
      <vt:lpstr>Dividenda</vt:lpstr>
      <vt:lpstr>Regionální ekonomika a politika</vt:lpstr>
      <vt:lpstr>Rozvoj a regionální rozvoj</vt:lpstr>
      <vt:lpstr>ekonomický růst a rozvoj</vt:lpstr>
      <vt:lpstr>regionální rozvoj</vt:lpstr>
      <vt:lpstr>zdroje regionálního rozvoje</vt:lpstr>
      <vt:lpstr>Současný přístup k regionálnímu rozvoji </vt:lpstr>
      <vt:lpstr>teorie regionálního rozvoje</vt:lpstr>
      <vt:lpstr>ZÁKLADNÍ ČLENĚNÍ TEORETICKÝCH PŘÍSTUPŮ K REGIONÁLNÍMU ROZVOJI a současně uplatňované teorie</vt:lpstr>
      <vt:lpstr>základní dělení teorií regionálního rozvoje</vt:lpstr>
      <vt:lpstr>Teoretické přístupy k regionální politice 1. teorie regionálního rozvoje (keynesiánské)</vt:lpstr>
      <vt:lpstr>Teoretické přístupy k regionální politice Neoklasické teorie regionálního rozvoje</vt:lpstr>
      <vt:lpstr>Teoretické přístupy k regionální politice teorie endogenního růstu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Kamila Turečková</cp:lastModifiedBy>
  <cp:revision>183</cp:revision>
  <cp:lastPrinted>2024-02-23T06:41:10Z</cp:lastPrinted>
  <dcterms:created xsi:type="dcterms:W3CDTF">2017-12-11T08:34:25Z</dcterms:created>
  <dcterms:modified xsi:type="dcterms:W3CDTF">2024-02-23T06:45:24Z</dcterms:modified>
</cp:coreProperties>
</file>