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83" r:id="rId4"/>
    <p:sldId id="298" r:id="rId5"/>
    <p:sldId id="291" r:id="rId6"/>
    <p:sldId id="290" r:id="rId7"/>
    <p:sldId id="296" r:id="rId8"/>
    <p:sldId id="297" r:id="rId9"/>
    <p:sldId id="289" r:id="rId10"/>
    <p:sldId id="293" r:id="rId11"/>
    <p:sldId id="294" r:id="rId12"/>
    <p:sldId id="299" r:id="rId13"/>
    <p:sldId id="27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9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1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8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6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5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0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3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504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Kamila Turečková, Ph.D., MBA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448234" y="4168589"/>
            <a:ext cx="11214847" cy="21218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28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cs-CZ" sz="85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40000"/>
                    <a:lumOff val="6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8</a:t>
            </a:r>
            <a:endParaRPr kumimoji="0" lang="cs-CZ" sz="2800" b="0" i="0" u="none" strike="noStrike" kern="1200" cap="all" spc="0" normalizeH="0" baseline="0" noProof="0" dirty="0">
              <a:ln>
                <a:noFill/>
              </a:ln>
              <a:solidFill>
                <a:srgbClr val="8CB64A">
                  <a:lumMod val="40000"/>
                  <a:lumOff val="60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CB64A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cs-CZ" sz="84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Ekonomická struktura                         </a:t>
            </a:r>
            <a:r>
              <a:rPr lang="cs-CZ" sz="8400" dirty="0">
                <a:solidFill>
                  <a:srgbClr val="8CB64A">
                    <a:lumMod val="20000"/>
                    <a:lumOff val="80000"/>
                  </a:srgbClr>
                </a:solidFill>
                <a:latin typeface="Gill Sans MT" panose="020B0502020104020203"/>
              </a:rPr>
              <a:t>a </a:t>
            </a:r>
            <a:r>
              <a:rPr kumimoji="0" lang="cs-CZ" sz="8400" b="0" i="0" u="none" strike="noStrike" kern="1200" cap="all" spc="0" normalizeH="0" baseline="0" noProof="0" dirty="0">
                <a:ln>
                  <a:noFill/>
                </a:ln>
                <a:solidFill>
                  <a:srgbClr val="8CB64A">
                    <a:lumMod val="20000"/>
                    <a:lumOff val="80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úroveň regionů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366658">
                    <a:lumMod val="75000"/>
                    <a:lumOff val="2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66658">
                  <a:lumMod val="75000"/>
                  <a:lumOff val="2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03671"/>
          </a:xfrm>
        </p:spPr>
        <p:txBody>
          <a:bodyPr>
            <a:noAutofit/>
          </a:bodyPr>
          <a:lstStyle/>
          <a:p>
            <a:r>
              <a:rPr lang="cs-CZ" b="1" dirty="0" err="1"/>
              <a:t>Klassenova</a:t>
            </a:r>
            <a:r>
              <a:rPr lang="cs-CZ" b="1" dirty="0"/>
              <a:t> klasifikace ekonomických regionů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91553"/>
            <a:ext cx="11230378" cy="4715435"/>
          </a:xfrm>
        </p:spPr>
        <p:txBody>
          <a:bodyPr>
            <a:normAutofit fontScale="92500"/>
          </a:bodyPr>
          <a:lstStyle/>
          <a:p>
            <a:r>
              <a:rPr lang="cs-CZ" sz="2800" dirty="0"/>
              <a:t>L. H. </a:t>
            </a:r>
            <a:r>
              <a:rPr lang="cs-CZ" sz="2800" dirty="0" err="1"/>
              <a:t>Klassen</a:t>
            </a:r>
            <a:r>
              <a:rPr lang="cs-CZ" sz="2800" dirty="0"/>
              <a:t> pro klasifikaci oblastí podle stupně sociálně-ekonomické úrovně navrhuje použít 2 základní kritéria:</a:t>
            </a:r>
          </a:p>
          <a:p>
            <a:pPr lvl="1"/>
            <a:r>
              <a:rPr lang="cs-CZ" sz="2600" dirty="0"/>
              <a:t>úroveň příjmů oblasti ve srovnání s celostátní úrovní příjmů</a:t>
            </a:r>
          </a:p>
          <a:p>
            <a:pPr lvl="1"/>
            <a:r>
              <a:rPr lang="cs-CZ" sz="2600" dirty="0"/>
              <a:t>poměr tempa růstu (HPH, HDP) v regionu ve srovnání s celostátním tempem růstu</a:t>
            </a:r>
          </a:p>
          <a:p>
            <a:r>
              <a:rPr lang="cs-CZ" sz="2800" dirty="0"/>
              <a:t>na základě těchto kritérií potom rozlišuje regiony na:</a:t>
            </a:r>
          </a:p>
          <a:p>
            <a:pPr lvl="1"/>
            <a:r>
              <a:rPr lang="cs-CZ" sz="2600" dirty="0"/>
              <a:t>prosperující (vysoká úroveň kritérií)</a:t>
            </a:r>
          </a:p>
          <a:p>
            <a:pPr lvl="1"/>
            <a:r>
              <a:rPr lang="cs-CZ" sz="2600" dirty="0"/>
              <a:t>potenciálně zaostalé (nízký příjem)</a:t>
            </a:r>
          </a:p>
          <a:p>
            <a:pPr lvl="1"/>
            <a:r>
              <a:rPr lang="cs-CZ" sz="2600" dirty="0"/>
              <a:t>zaostalé v růstu (nízký růst)</a:t>
            </a:r>
          </a:p>
          <a:p>
            <a:pPr lvl="1"/>
            <a:r>
              <a:rPr lang="cs-CZ" sz="2600" dirty="0"/>
              <a:t>zaostalé (nízká úroveň obou kritérií)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FF8AB5C-07A1-4389-A823-DB59C2274A86}"/>
              </a:ext>
            </a:extLst>
          </p:cNvPr>
          <p:cNvSpPr/>
          <p:nvPr/>
        </p:nvSpPr>
        <p:spPr>
          <a:xfrm>
            <a:off x="5988423" y="6548714"/>
            <a:ext cx="609600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cs-CZ" sz="1200" dirty="0"/>
              <a:t>file:///C:/Users/tur0001/Downloads/Dialnet-EconomicGrowthOnLaborAbsorption-9060802.pdf</a:t>
            </a:r>
          </a:p>
        </p:txBody>
      </p:sp>
    </p:spTree>
    <p:extLst>
      <p:ext uri="{BB962C8B-B14F-4D97-AF65-F5344CB8AC3E}">
        <p14:creationId xmlns:p14="http://schemas.microsoft.com/office/powerpoint/2010/main" val="1792513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6899" y="791803"/>
            <a:ext cx="11029616" cy="715412"/>
          </a:xfrm>
        </p:spPr>
        <p:txBody>
          <a:bodyPr>
            <a:noAutofit/>
          </a:bodyPr>
          <a:lstStyle/>
          <a:p>
            <a:r>
              <a:rPr lang="cs-CZ" b="1" dirty="0" err="1"/>
              <a:t>Hooverova</a:t>
            </a:r>
            <a:r>
              <a:rPr lang="cs-CZ" b="1" dirty="0"/>
              <a:t> </a:t>
            </a:r>
            <a:r>
              <a:rPr lang="cs-CZ" b="1" dirty="0" err="1"/>
              <a:t>klasifikacE</a:t>
            </a:r>
            <a:r>
              <a:rPr lang="cs-CZ" b="1" dirty="0"/>
              <a:t> ekonomických regionů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19835"/>
            <a:ext cx="11230378" cy="4903694"/>
          </a:xfrm>
        </p:spPr>
        <p:txBody>
          <a:bodyPr>
            <a:normAutofit/>
          </a:bodyPr>
          <a:lstStyle/>
          <a:p>
            <a:r>
              <a:rPr lang="cs-CZ" sz="2800" dirty="0"/>
              <a:t>Regiony dle E.M. </a:t>
            </a:r>
            <a:r>
              <a:rPr lang="cs-CZ" sz="2800" dirty="0" err="1"/>
              <a:t>Hoovera</a:t>
            </a:r>
            <a:r>
              <a:rPr lang="cs-CZ" sz="2800" dirty="0"/>
              <a:t> (1971) členíme na: 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800" dirty="0"/>
              <a:t>rozvinuté (nevyžadují zásahy státu)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sz="2800" dirty="0"/>
              <a:t>problémové</a:t>
            </a:r>
          </a:p>
          <a:p>
            <a:pPr marL="1051200" lvl="2" indent="-457200">
              <a:buFont typeface="+mj-lt"/>
              <a:buAutoNum type="alphaLcParenR"/>
            </a:pPr>
            <a:r>
              <a:rPr lang="cs-CZ" sz="2800" dirty="0"/>
              <a:t>zaostalé – s nízkou mírou ekonomické aktivity, regiony, které zaostávají v úrovni tvorby HDP na obyvatele, v úrovni vybavení infrastrukturou či v míře zaměstnanosti</a:t>
            </a:r>
          </a:p>
          <a:p>
            <a:pPr marL="1051200" lvl="2" indent="-457200">
              <a:buFont typeface="+mj-lt"/>
              <a:buAutoNum type="alphaLcParenR"/>
            </a:pPr>
            <a:r>
              <a:rPr lang="cs-CZ" sz="2800" dirty="0"/>
              <a:t>deprimované – zaostávají v důsledku úpadku profilujících odvětví</a:t>
            </a:r>
          </a:p>
          <a:p>
            <a:pPr marL="1051200" lvl="2" indent="-457200">
              <a:buFont typeface="+mj-lt"/>
              <a:buAutoNum type="alphaLcParenR"/>
            </a:pPr>
            <a:r>
              <a:rPr lang="cs-CZ" sz="2800" dirty="0"/>
              <a:t>s upadajícími městskými centry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613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6899" y="791803"/>
            <a:ext cx="11029616" cy="715412"/>
          </a:xfrm>
        </p:spPr>
        <p:txBody>
          <a:bodyPr>
            <a:noAutofit/>
          </a:bodyPr>
          <a:lstStyle/>
          <a:p>
            <a:r>
              <a:rPr lang="cs-CZ" b="1" dirty="0"/>
              <a:t>klasifikace ekonomických regionů dle I. </a:t>
            </a:r>
            <a:r>
              <a:rPr lang="cs-CZ" b="1" dirty="0" err="1"/>
              <a:t>Jáče</a:t>
            </a:r>
            <a:r>
              <a:rPr lang="cs-CZ" b="1" dirty="0"/>
              <a:t> (2010)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19835"/>
            <a:ext cx="11230378" cy="4903694"/>
          </a:xfrm>
        </p:spPr>
        <p:txBody>
          <a:bodyPr>
            <a:normAutofit/>
          </a:bodyPr>
          <a:lstStyle/>
          <a:p>
            <a:r>
              <a:rPr lang="cs-CZ" sz="2800" dirty="0"/>
              <a:t>růstové regiony – jsou charakteristické budováním nových výrobních odvětví nebo služeb, jsou atraktivní pro podnikatele a dochází v nich k růstu obyvatelstva díky přirozenému přírůstku nebo imigraci</a:t>
            </a:r>
          </a:p>
          <a:p>
            <a:r>
              <a:rPr lang="cs-CZ" sz="2800" dirty="0"/>
              <a:t>stagnující regiony – regiony, kde z ekonomického hlediska nedochází k žádným výrazným změnám, odvětvová struktura se příliš nemění</a:t>
            </a:r>
          </a:p>
          <a:p>
            <a:r>
              <a:rPr lang="cs-CZ" sz="2800" dirty="0"/>
              <a:t>problémové regiony – jsou charakteristické dlouhodobým ekonomickým úpadkem a nízkou výkonností, úbytkem obyvatelstva, v některých případech dochází i k útlumu některých odvětví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F80C948-5391-4226-83DE-CA725E8B744B}"/>
              </a:ext>
            </a:extLst>
          </p:cNvPr>
          <p:cNvSpPr/>
          <p:nvPr/>
        </p:nvSpPr>
        <p:spPr>
          <a:xfrm>
            <a:off x="5876060" y="6422912"/>
            <a:ext cx="6096000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cs-CZ" sz="1100" dirty="0"/>
              <a:t>JÁČ, Ivan, 2010. Jedinečnost obce v regionu. Praha: Professional Publishing. ISBN 978-80-7431-038-6.</a:t>
            </a:r>
          </a:p>
        </p:txBody>
      </p:sp>
    </p:spTree>
    <p:extLst>
      <p:ext uri="{BB962C8B-B14F-4D97-AF65-F5344CB8AC3E}">
        <p14:creationId xmlns:p14="http://schemas.microsoft.com/office/powerpoint/2010/main" val="52016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Ekonomická struktura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754" y="1855846"/>
            <a:ext cx="8093740" cy="4465416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Ekonomická struktura regionu jako celek představuje kombinaci </a:t>
            </a:r>
            <a:r>
              <a:rPr lang="cs-CZ" sz="2800" b="1" dirty="0">
                <a:solidFill>
                  <a:schemeClr val="tx1"/>
                </a:solidFill>
              </a:rPr>
              <a:t>ekonomických</a:t>
            </a:r>
            <a:r>
              <a:rPr lang="cs-CZ" sz="2800" dirty="0">
                <a:solidFill>
                  <a:schemeClr val="tx1"/>
                </a:solidFill>
              </a:rPr>
              <a:t> aktivit na daném území, objem a strukturu výstupu, strukturu ekonomických subjektů a vztahy ekonomické povahy zejména uvnitř regionu vůči místní společnosti, životnímu prostředí, veřejnému sektoru apod.</a:t>
            </a:r>
          </a:p>
          <a:p>
            <a:r>
              <a:rPr lang="cs-CZ" sz="2800" dirty="0">
                <a:solidFill>
                  <a:schemeClr val="tx1"/>
                </a:solidFill>
              </a:rPr>
              <a:t>Ekonomická struktura regionů je velmi proměnlivá, a to z hlediska zaměstnanosti, produkce (výstupu), odvětvové struktury investic, vzniku a zániku firem, důchodu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61E3F61-840C-43F2-8576-ECB41B49FD4B}"/>
              </a:ext>
            </a:extLst>
          </p:cNvPr>
          <p:cNvSpPr/>
          <p:nvPr/>
        </p:nvSpPr>
        <p:spPr>
          <a:xfrm>
            <a:off x="8346142" y="1882091"/>
            <a:ext cx="3683104" cy="40934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i="1" dirty="0"/>
              <a:t>Informace k ekonomické struktuře regionů lze získat prostřednictvím </a:t>
            </a:r>
            <a:r>
              <a:rPr lang="cs-CZ" sz="2000" b="1" i="1" dirty="0"/>
              <a:t>regionálních účtů ( zejména ČSÚ: Databáze regionálních účtů) </a:t>
            </a:r>
            <a:r>
              <a:rPr lang="cs-CZ" sz="2000" i="1" dirty="0"/>
              <a:t>(hrubý regionální produkt, hrubý regionální důchod, hrubá regionální přidaná hodnota, produktivita práce, spotřeba, rozsah importu a exportu, státní výdaje aj.) nebo informace o ekonomických subjektech (počet, zaměření, lokalizace aj.) z </a:t>
            </a:r>
            <a:r>
              <a:rPr lang="cs-CZ" sz="2000" b="1" i="1" dirty="0"/>
              <a:t>Registru ekonomických subjektů (RES)</a:t>
            </a:r>
            <a:r>
              <a:rPr lang="cs-CZ" sz="2000" i="1" dirty="0"/>
              <a:t>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C44C1C9-21EF-4A9C-B018-A61707CA306D}"/>
              </a:ext>
            </a:extLst>
          </p:cNvPr>
          <p:cNvSpPr txBox="1"/>
          <p:nvPr/>
        </p:nvSpPr>
        <p:spPr>
          <a:xfrm>
            <a:off x="4625788" y="5934670"/>
            <a:ext cx="740345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https://apl.czso.cz/pll/rocenka/rocenka.indexnu_reg</a:t>
            </a:r>
          </a:p>
          <a:p>
            <a:r>
              <a:rPr lang="cs-CZ" b="1" dirty="0"/>
              <a:t>https://www.czso.cz/csu/xa/metodika-ukazatelu-nejdulezitejsi-udaje</a:t>
            </a:r>
          </a:p>
          <a:p>
            <a:r>
              <a:rPr lang="cs-CZ" b="1" dirty="0"/>
              <a:t>https://apl.czso.cz/res/</a:t>
            </a:r>
          </a:p>
        </p:txBody>
      </p:sp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6519" y="1782617"/>
            <a:ext cx="11538390" cy="4987637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Ekonomický region představuje lokální území národohospodářského systému, vymezené spádovou oblastí určující ekonomické činnosti a charakteristický určitou sociokulturní strukturou.</a:t>
            </a:r>
          </a:p>
          <a:p>
            <a:r>
              <a:rPr lang="cs-CZ" sz="2800" dirty="0"/>
              <a:t>Ekonomická úroveň regionu je pak soustava zejména ekonomických charakteristik, které nám daný region definují z pohledu, jak účinně využívá disponibilních zdrojů, jak se mu ekonomicky daří, jaká je v něm životní úroveň apod.</a:t>
            </a:r>
          </a:p>
          <a:p>
            <a:pPr lvl="1"/>
            <a:r>
              <a:rPr lang="cs-CZ" sz="2600" dirty="0"/>
              <a:t>považuje se za základní indikátor regionální konkurenceschopnosti.  S vyšší konkurenceschopností roste schopnost akumulace vnějších podnětů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600" dirty="0"/>
              <a:t>pozitivní dopad na další rozvoj regionu</a:t>
            </a:r>
          </a:p>
          <a:p>
            <a:r>
              <a:rPr lang="cs-CZ" sz="2800" dirty="0"/>
              <a:t>Na ekonomickou úroveň regionů lze nahlížet z dvou úhlů pohledu: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podle obecné hospodářské úrovně a předpokladů pro další hospodářský růst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podle ekonomické situace průměrného obyvatele daného regionu (ukazatelé přepočítané na jednoho obyvatele, resp. studenta, zaměstnance apod.)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57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25DC8-EFB8-4AF6-B236-D0893290D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ekonomické ukazatele pro vzájemnou komparaci (mezi regiony,  ve vztahu k průměru ČR ….):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BF8C91-2B4A-4D25-A53D-BB17D1CF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76" y="1900518"/>
            <a:ext cx="11438965" cy="4840941"/>
          </a:xfrm>
        </p:spPr>
        <p:txBody>
          <a:bodyPr numCol="2"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sz="2200" dirty="0"/>
              <a:t>HDP – hrubý domácí produkt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+  HDP/na jednoho obyvatele 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Export a import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Investice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Produktivita práce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Vývoj počtu ekonomických subjektů (firem)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Spotřeba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Míra nezaměstnanosti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Demografické ukazatele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údaje o obyvatelstvu a jeho věková struktura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přírůstky obyvatel jako je porodnost a úmrtnost, migrace, věkové skupiny obyvatel,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hustota obyvatel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Velikost příjmů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průměrná hodnota příjmů v regionu 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příjmová nerovnost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Podíl jednotlivých odvětví v regionu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zastoupení primárního, sekundárního, terciárního a kvartérního sektoru (produktivita, odměňování)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Úroveň infrastruktury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Kvalita životního prostředí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Hodnocení inovačního potenciálu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velikost výdajů na vědu a vývoj, podíl vědeckých pracovníků,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počet podniků se samostatným výzkumem a vývojem, počet univerzit, růst přidané</a:t>
            </a:r>
          </a:p>
          <a:p>
            <a:pPr lvl="1">
              <a:spcBef>
                <a:spcPts val="0"/>
              </a:spcBef>
            </a:pPr>
            <a:r>
              <a:rPr lang="cs-CZ" sz="1900" dirty="0"/>
              <a:t>Klastry, vědeckotechnologické parky apod.</a:t>
            </a:r>
          </a:p>
          <a:p>
            <a:pPr>
              <a:spcBef>
                <a:spcPts val="0"/>
              </a:spcBef>
            </a:pPr>
            <a:r>
              <a:rPr lang="cs-CZ" sz="2200" dirty="0"/>
              <a:t>Jiné …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E3F0A4-5715-49C2-94A5-7E1D1286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8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Ekonomická úroveň regionů a indikátory ekonomické úrovně regionů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1865745"/>
            <a:ext cx="11230378" cy="4848820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Hodnocení a znalost ekonomické úrovně je důležité z mnoha důvodů: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zainteresované subjekty musí znát objektivní stav a úroveň regionu v rámci </a:t>
            </a:r>
            <a:r>
              <a:rPr lang="cs-CZ" sz="2600" dirty="0" err="1"/>
              <a:t>nadregionu</a:t>
            </a:r>
            <a:endParaRPr lang="cs-CZ" sz="2600" dirty="0"/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jejich poznání je podnětem při stanovování národní regionální politiky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regionální data tvoří souhrnné hodnoty makroekonomických ukazatelů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2600" dirty="0"/>
              <a:t>zjištěná ekonomická úroveň je podkladem z hlediska poskytování dotací a finanční výpomoci z různých (evropských) fondů a programových schémat</a:t>
            </a:r>
          </a:p>
          <a:p>
            <a:r>
              <a:rPr lang="cs-CZ" sz="2800" dirty="0"/>
              <a:t>Ekonomická úroveň regionů závisí na celé řadě faktorů. Mezi základní faktory patří:</a:t>
            </a:r>
          </a:p>
          <a:p>
            <a:pPr lvl="1"/>
            <a:r>
              <a:rPr lang="cs-CZ" sz="2600" dirty="0"/>
              <a:t>lokalizace firem a jejich struktura</a:t>
            </a:r>
          </a:p>
          <a:p>
            <a:pPr lvl="1"/>
            <a:r>
              <a:rPr lang="cs-CZ" sz="2600" dirty="0"/>
              <a:t>intenzita </a:t>
            </a:r>
            <a:r>
              <a:rPr lang="cs-CZ" sz="2600" dirty="0" err="1"/>
              <a:t>vnitroregionálních</a:t>
            </a:r>
            <a:r>
              <a:rPr lang="cs-CZ" sz="2600" dirty="0"/>
              <a:t> vazeb</a:t>
            </a:r>
          </a:p>
          <a:p>
            <a:pPr lvl="1"/>
            <a:r>
              <a:rPr lang="cs-CZ" sz="2600" dirty="0"/>
              <a:t>organizační forma firem</a:t>
            </a:r>
          </a:p>
          <a:p>
            <a:pPr lvl="1"/>
            <a:r>
              <a:rPr lang="cs-CZ" sz="2600" dirty="0"/>
              <a:t>demografická situace, náhrady práce</a:t>
            </a:r>
          </a:p>
          <a:p>
            <a:pPr lvl="1"/>
            <a:r>
              <a:rPr lang="cs-CZ" sz="2600" dirty="0"/>
              <a:t>hospodářská politika státu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2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Regionální ekonomické charakteristiky </a:t>
            </a:r>
            <a:br>
              <a:rPr lang="cs-CZ" sz="3600" b="1" dirty="0"/>
            </a:br>
            <a:r>
              <a:rPr lang="cs-CZ" sz="2700" dirty="0"/>
              <a:t>(ČSÚ: databáze regionálních účtů nebo vlastní propočty)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11FBD4-6A33-4C0A-8A20-8EA073535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19835"/>
            <a:ext cx="12191999" cy="8985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Hrubá přidaná hodnota (HPH) </a:t>
            </a:r>
            <a:r>
              <a:rPr lang="cs-CZ" dirty="0"/>
              <a:t>představuje nově vytvořenou hodnotu, kterou získávají institucionální jednotky z používání svých výrobních kapacit. Je stanovena jako rozdíl mezi celkovou produkcí, oceněnou v základních cenách a mezispotřebou, oceněnou v kupních cenách. Souhrn hrubé přidané hodnoty za všechna odvětví v národním hospodářství plus čisté daně z produktů představuje </a:t>
            </a:r>
            <a:r>
              <a:rPr lang="cs-CZ" b="1" dirty="0"/>
              <a:t>Hrubý domácí produkt</a:t>
            </a:r>
            <a:r>
              <a:rPr lang="cs-CZ" dirty="0"/>
              <a:t>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7A5518D-C02E-449E-9754-B313CFE8C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41" y="2718375"/>
            <a:ext cx="5750521" cy="41169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424921B-2F83-4D2E-92FE-AEB6E13C56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014" y="2718375"/>
            <a:ext cx="5379366" cy="411695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4222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Regionální ekonomické charakteristiky </a:t>
            </a:r>
            <a:br>
              <a:rPr lang="cs-CZ" sz="3600" b="1" dirty="0"/>
            </a:br>
            <a:r>
              <a:rPr lang="cs-CZ" sz="2700" dirty="0"/>
              <a:t>(ČSÚ: databáze regionálních účtů nebo vlastní propočty)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11FBD4-6A33-4C0A-8A20-8EA073535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19835"/>
            <a:ext cx="12191999" cy="1013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b="1" dirty="0"/>
              <a:t>Zaměstnanci</a:t>
            </a:r>
            <a:r>
              <a:rPr lang="cs-CZ" dirty="0"/>
              <a:t> jsou všechny osoby s formální vazbou k zaměstnání bez ohledu na to, zda v referenčním týdnu skutečně pracovaly či nikoliv.</a:t>
            </a:r>
          </a:p>
          <a:p>
            <a:pPr algn="just"/>
            <a:r>
              <a:rPr lang="cs-CZ" b="1" dirty="0"/>
              <a:t>Tvorba hrubého fixního kapitálu (THFK)</a:t>
            </a:r>
            <a:r>
              <a:rPr lang="cs-CZ" dirty="0"/>
              <a:t> představuje veškerá pořízení a úbytky hmotných i nehmotných fixních aktiv (nové investice, rekonstrukce, modernizace, nákupy stávajícího dlouhodobého majetku). Zahrnujeme zde také zvýšení hodnoty nevyráběných aktiv (půda, podzemní zdroje, patenty apod.). 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798FAE3-0554-4FE8-B081-81126D1CE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875122"/>
            <a:ext cx="5507907" cy="3920123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EBBB037-8A81-4E52-85DF-5F9717356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6840" y="2875122"/>
            <a:ext cx="5178644" cy="392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03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Regionální ekonomické charakteristiky </a:t>
            </a:r>
            <a:br>
              <a:rPr lang="cs-CZ" sz="3600" b="1" dirty="0"/>
            </a:br>
            <a:r>
              <a:rPr lang="cs-CZ" sz="2700" dirty="0"/>
              <a:t>(ČSÚ: databáze regionálních účtů nebo vlastní propočty)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EAA95F1-C3D8-4C67-A820-81B295E74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870" y="1894914"/>
            <a:ext cx="11618260" cy="489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0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čistý disponibilní důchod domácností na obyvatele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B64A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8CB64A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9799F87-F32A-4BAD-91CB-72648A3E452E}"/>
              </a:ext>
            </a:extLst>
          </p:cNvPr>
          <p:cNvSpPr/>
          <p:nvPr/>
        </p:nvSpPr>
        <p:spPr>
          <a:xfrm>
            <a:off x="421341" y="1986154"/>
            <a:ext cx="1134931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b="1" dirty="0"/>
              <a:t>Čistý disponibilní důchod domácností</a:t>
            </a:r>
            <a:r>
              <a:rPr lang="cs-CZ" dirty="0"/>
              <a:t> představuje částku, kterou mohou domácnosti věnovat na konečnou spotřebu, na úspory ve formě finančních aktiv a na akumulaci hmotných a nehmotných aktiv.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761F6E1-F392-4933-812D-8AAF202F7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70" y="2750147"/>
            <a:ext cx="5781464" cy="399131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395143FD-E469-4169-9D28-ED150E3B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536" y="2750146"/>
            <a:ext cx="4791451" cy="39944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0891857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1052</Words>
  <Application>Microsoft Office PowerPoint</Application>
  <PresentationFormat>Širokoúhlá obrazovka</PresentationFormat>
  <Paragraphs>99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Gill Sans MT</vt:lpstr>
      <vt:lpstr>Times New Roman</vt:lpstr>
      <vt:lpstr>Wingdings 2</vt:lpstr>
      <vt:lpstr>Dividenda</vt:lpstr>
      <vt:lpstr>Regionální ekonomika a politika</vt:lpstr>
      <vt:lpstr>Ekonomická struktura regionů</vt:lpstr>
      <vt:lpstr>Ekonomická úroveň regionů a indikátory ekonomické úrovně regionů</vt:lpstr>
      <vt:lpstr>Nejčastější ekonomické ukazatele pro vzájemnou komparaci (mezi regiony,  ve vztahu k průměru ČR ….):</vt:lpstr>
      <vt:lpstr>Ekonomická úroveň regionů a indikátory ekonomické úrovně regionů</vt:lpstr>
      <vt:lpstr>Regionální ekonomické charakteristiky  (ČSÚ: databáze regionálních účtů nebo vlastní propočty)</vt:lpstr>
      <vt:lpstr>Regionální ekonomické charakteristiky  (ČSÚ: databáze regionálních účtů nebo vlastní propočty)</vt:lpstr>
      <vt:lpstr>Regionální ekonomické charakteristiky  (ČSÚ: databáze regionálních účtů nebo vlastní propočty)</vt:lpstr>
      <vt:lpstr>čistý disponibilní důchod domácností na obyvatele</vt:lpstr>
      <vt:lpstr>Klassenova klasifikace ekonomických regionů</vt:lpstr>
      <vt:lpstr>Hooverova klasifikacE ekonomických regionů</vt:lpstr>
      <vt:lpstr>klasifikace ekonomických regionů dle I. Jáče (2010)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ekonomika a politika</dc:title>
  <dc:creator>kristyna.raczova7@gmail.com</dc:creator>
  <cp:lastModifiedBy>Kamila Turečková</cp:lastModifiedBy>
  <cp:revision>55</cp:revision>
  <dcterms:created xsi:type="dcterms:W3CDTF">2019-09-25T14:07:12Z</dcterms:created>
  <dcterms:modified xsi:type="dcterms:W3CDTF">2024-03-04T15:48:50Z</dcterms:modified>
</cp:coreProperties>
</file>