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94" r:id="rId5"/>
    <p:sldId id="289" r:id="rId6"/>
    <p:sldId id="286" r:id="rId7"/>
    <p:sldId id="28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5.3.2024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AEA9-048B-4892-B800-F8467CA3E40E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9856-77B7-4070-8E71-8E432EC6C201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D80-6ECF-4ED1-B851-03DD6D04FA47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9D99-9053-4D25-8AA2-1E75AEABCA86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30FF-DCE5-429B-99BB-C95EE4CF7E21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7C26-2E10-4E81-ABE2-C3C93AC6A1EB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2090-587F-4A20-AF6C-A6A42905B03A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E3E-F3D3-4107-AC8E-6587C9F1E216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D760-7DB1-4D78-80FF-13E5579E2C24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14D-BD3A-4AEE-95AF-E2FCB8725C42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3DDF-01B5-4278-8225-C12E59E44559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CFCA-A2BA-4C1D-B30B-028687DD42F6}" type="datetime1">
              <a:rPr lang="cs-CZ" smtClean="0"/>
              <a:t>5.3.2024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SPRÁVNÍ PRÁVO – OBECNÁ CHARAKTERISTIKA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692696"/>
            <a:ext cx="813690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Obecné pojmové vymezení správního práva</a:t>
            </a:r>
          </a:p>
          <a:p>
            <a:endParaRPr lang="cs-CZ" sz="1000" b="1" dirty="0"/>
          </a:p>
          <a:p>
            <a:r>
              <a:rPr lang="cs-CZ" sz="2000" b="1" dirty="0"/>
              <a:t>Právní systém</a:t>
            </a:r>
          </a:p>
          <a:p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uspořádání prvků určitého řádu do celku a jeho rozdělení na části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pro účely dalšího výkladu bude hovořeno o systému českého práva</a:t>
            </a:r>
          </a:p>
          <a:p>
            <a:endParaRPr lang="cs-CZ" sz="2000" b="1" dirty="0"/>
          </a:p>
          <a:p>
            <a:r>
              <a:rPr lang="cs-CZ" sz="2000" b="1" dirty="0"/>
              <a:t>Předstupněm je rozdělení práva na právo veřejné a soukromé</a:t>
            </a:r>
          </a:p>
          <a:p>
            <a:endParaRPr lang="cs-CZ" sz="2000" b="1" dirty="0"/>
          </a:p>
          <a:p>
            <a:pPr algn="just"/>
            <a:r>
              <a:rPr lang="cs-CZ" sz="2000" dirty="0"/>
              <a:t>Pro </a:t>
            </a:r>
            <a:r>
              <a:rPr lang="cs-CZ" sz="2000" b="1" dirty="0"/>
              <a:t>veřejné právo </a:t>
            </a:r>
            <a:r>
              <a:rPr lang="cs-CZ" sz="2000" dirty="0"/>
              <a:t>je charakteristická možnost státního příp. jiného veřejně mocenského donucení (ústavní právo, trestní právo, správní právo)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 </a:t>
            </a:r>
            <a:r>
              <a:rPr lang="cs-CZ" sz="2000" b="1" dirty="0"/>
              <a:t>soukromém právu</a:t>
            </a:r>
            <a:r>
              <a:rPr lang="cs-CZ" sz="2000" dirty="0"/>
              <a:t> naopak platí, že stát zasahuje pouze na základě iniciativy subjektů soukromého práva a v souladu s požadavkem </a:t>
            </a:r>
            <a:r>
              <a:rPr lang="cs-CZ" sz="2000" b="1" u="sng" dirty="0"/>
              <a:t>a v rozsahu požadavku těchto subjektů</a:t>
            </a:r>
            <a:r>
              <a:rPr lang="cs-CZ" sz="2000" dirty="0"/>
              <a:t>. Uplatňuje se zde tzv. </a:t>
            </a:r>
            <a:r>
              <a:rPr lang="cs-CZ" sz="2000" dirty="0">
                <a:highlight>
                  <a:srgbClr val="FFFF00"/>
                </a:highlight>
              </a:rPr>
              <a:t>dispoziční zásada </a:t>
            </a:r>
            <a:r>
              <a:rPr lang="cs-CZ" sz="2000" dirty="0"/>
              <a:t>a platí </a:t>
            </a:r>
            <a:r>
              <a:rPr lang="cs-CZ" sz="2000" dirty="0">
                <a:highlight>
                  <a:srgbClr val="FFFF00"/>
                </a:highlight>
              </a:rPr>
              <a:t>rovnost stran </a:t>
            </a:r>
            <a:r>
              <a:rPr lang="cs-CZ" sz="2000" dirty="0"/>
              <a:t>(občanské, obchodní, pracovní a rodinné právo).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Správní právo jako právo veřejné</a:t>
            </a:r>
          </a:p>
          <a:p>
            <a:endParaRPr lang="cs-CZ" dirty="0"/>
          </a:p>
          <a:p>
            <a:pPr algn="just"/>
            <a:r>
              <a:rPr lang="cs-CZ" dirty="0"/>
              <a:t>Správní právo spolu s právem ústavním, trestním atp. bývá tradičně řazeno k </a:t>
            </a:r>
            <a:r>
              <a:rPr lang="cs-CZ" b="1" dirty="0"/>
              <a:t>právu veřejnému</a:t>
            </a:r>
            <a:r>
              <a:rPr lang="cs-CZ" dirty="0"/>
              <a:t>.</a:t>
            </a:r>
            <a:endParaRPr lang="cs-CZ" b="1" dirty="0"/>
          </a:p>
          <a:p>
            <a:pPr algn="just"/>
            <a:endParaRPr lang="cs-CZ" b="1" dirty="0"/>
          </a:p>
          <a:p>
            <a:r>
              <a:rPr lang="cs-CZ" u="sng" dirty="0"/>
              <a:t>Pro správní právo jako právo veřejné je charakteristické, že</a:t>
            </a:r>
            <a:r>
              <a:rPr lang="cs-CZ" dirty="0"/>
              <a:t>:</a:t>
            </a:r>
          </a:p>
          <a:p>
            <a:endParaRPr lang="cs-CZ" sz="1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prosazuje a chrání veřejný zájem,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upravuje vztahy mezi nerovnými subjekty,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konkrétní obsah jeho realizace je autoritativně určován úřední mocí,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disponuje možností správního donucení.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Mezi právem soukromým a právem veřejným není možné vždy vést jasnou dělící čáru. Ve správním právu je možné vysledovat i určité prvky soukromoprávní regulace, a proto je třeba charakter příslušných právních ustanovení dovozovat z platných právních předpisů a správní právo přiřazovat k právu veřejnému podle charakteru převažujících ustanovení jeho předpisů.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Předmět správního práva </a:t>
            </a:r>
            <a:r>
              <a:rPr lang="cs-CZ" dirty="0"/>
              <a:t>= jde o soubor norem, upravující chování ve vztazích, které vznikají a uskutečňují se v souvislosti s realizací mocí výkonné ve státě ve sféře veřejné správy, jedním ze subjektů tohoto vztahu je obvykle </a:t>
            </a:r>
            <a:r>
              <a:rPr lang="cs-CZ" b="1" dirty="0"/>
              <a:t>správní orgán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Vnitřní systémové členění správního práva</a:t>
            </a:r>
          </a:p>
          <a:p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hmotné</a:t>
            </a:r>
            <a:r>
              <a:rPr lang="cs-CZ" dirty="0"/>
              <a:t> – upravující činnost správních orgánů  a např. též stanovící skutkové podstaty správních deliktů</a:t>
            </a:r>
          </a:p>
          <a:p>
            <a:pPr algn="just"/>
            <a:r>
              <a:rPr lang="cs-CZ" b="1" dirty="0"/>
              <a:t>-obecná část</a:t>
            </a:r>
          </a:p>
          <a:p>
            <a:pPr algn="just"/>
            <a:r>
              <a:rPr lang="cs-CZ" b="1" dirty="0"/>
              <a:t>-zvláštní část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procesní </a:t>
            </a:r>
            <a:r>
              <a:rPr lang="cs-CZ" dirty="0"/>
              <a:t>– které lze chápat </a:t>
            </a:r>
            <a:r>
              <a:rPr lang="cs-CZ" b="1" dirty="0"/>
              <a:t>v širším slova smyslu </a:t>
            </a:r>
            <a:r>
              <a:rPr lang="cs-CZ" dirty="0"/>
              <a:t>(reguluje organizaci a </a:t>
            </a:r>
            <a:r>
              <a:rPr lang="cs-CZ" dirty="0">
                <a:highlight>
                  <a:srgbClr val="FFFF00"/>
                </a:highlight>
              </a:rPr>
              <a:t>působnost správních orgánů a procesní postupy před správními orgány) </a:t>
            </a:r>
            <a:r>
              <a:rPr lang="cs-CZ" dirty="0"/>
              <a:t>nebo </a:t>
            </a:r>
            <a:r>
              <a:rPr lang="cs-CZ" b="1" dirty="0"/>
              <a:t>v užším slova smyslu </a:t>
            </a:r>
            <a:r>
              <a:rPr lang="cs-CZ" dirty="0"/>
              <a:t>(tzn. jen </a:t>
            </a:r>
            <a:r>
              <a:rPr lang="cs-CZ" dirty="0">
                <a:highlight>
                  <a:srgbClr val="FFFF00"/>
                </a:highlight>
              </a:rPr>
              <a:t>úprava správního řízení</a:t>
            </a:r>
            <a:r>
              <a:rPr lang="cs-CZ" dirty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b="1" dirty="0"/>
          </a:p>
          <a:p>
            <a:r>
              <a:rPr lang="cs-CZ" u="sng" dirty="0"/>
              <a:t>Zvláštní část správního práva</a:t>
            </a:r>
            <a:r>
              <a:rPr lang="cs-CZ" dirty="0"/>
              <a:t> zahrnuje např.: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vnitřní správu (matriky, evidence obyvatel, občanské průkazy, cestovní doklady, pobyty cizinců),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správu školství,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územní plánování,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stavební řád,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správu kultury atp.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Administrativněprávní metoda regulace</a:t>
            </a:r>
          </a:p>
          <a:p>
            <a:endParaRPr lang="cs-CZ" altLang="cs-CZ" dirty="0">
              <a:solidFill>
                <a:srgbClr val="CC33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/>
              <a:t>podstata spočívá v tom, </a:t>
            </a:r>
            <a:r>
              <a:rPr lang="cs-CZ" altLang="cs-CZ" b="1" dirty="0"/>
              <a:t>že vyjadřuje mocenskou převahu subjektů veřejné správy jako nositelů veřejné moci </a:t>
            </a:r>
            <a:r>
              <a:rPr lang="cs-CZ" altLang="cs-CZ" dirty="0"/>
              <a:t>v příslušných správněprávních vztazích,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/>
              <a:t>je výrazem právní nerovnosti a závislosti adresáta správněprávního působení na subjektu tohoto působení,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/>
              <a:t>záměr regulace správního práva často směřuje proti konkrétnímu zájmu či vůli adresáta příslušného pravidla chování,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/>
              <a:t>doplňuje předmět správního práva, který vymezuje „co“ správní právo upravuje, neboť metoda regulace odpovídá na otázku, „jak“ jsou příslušné vztahy upravovány.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Z hlediska charakteristiky správního práva jako právního odvětví má administrativněprávní metoda regulace ten význam, že jsou-li předmětem rozdílné úpravy stejné nebo obdobné vztahy, je rozhodující pro jejich odvětvové určení (zařazení) právě příslušná metoda právní regulace.</a:t>
            </a:r>
          </a:p>
          <a:p>
            <a:pPr algn="just"/>
            <a:endParaRPr lang="cs-CZ" altLang="cs-CZ" dirty="0"/>
          </a:p>
          <a:p>
            <a:pPr algn="just"/>
            <a:r>
              <a:rPr lang="cs-CZ" dirty="0"/>
              <a:t>Pro soukromé právo je naopak typickou </a:t>
            </a:r>
            <a:r>
              <a:rPr lang="cs-CZ" b="1" dirty="0"/>
              <a:t>občanskoprávní metoda regulace</a:t>
            </a:r>
            <a:r>
              <a:rPr lang="cs-CZ" dirty="0"/>
              <a:t>, pro kterou je charakteristická rovnost jejich subjektů a uplatnění autonomie jejich vůle.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Vnější systémové vztahy správního práva</a:t>
            </a:r>
          </a:p>
          <a:p>
            <a:endParaRPr lang="cs-CZ" dirty="0"/>
          </a:p>
          <a:p>
            <a:pPr algn="just"/>
            <a:r>
              <a:rPr lang="cs-CZ" dirty="0"/>
              <a:t>Kromě vnitřních systémových vazeb se správní právo jako odvětví projevuje také vnějšími systémovými vztahy, tj. </a:t>
            </a:r>
            <a:r>
              <a:rPr lang="cs-CZ" b="1" dirty="0"/>
              <a:t>vztahy v rámci </a:t>
            </a:r>
            <a:r>
              <a:rPr lang="cs-CZ" dirty="0"/>
              <a:t>systému vyššího řádu, tzn. </a:t>
            </a:r>
            <a:r>
              <a:rPr lang="cs-CZ" b="1" dirty="0"/>
              <a:t>práva jako celku </a:t>
            </a:r>
            <a:r>
              <a:rPr lang="cs-CZ" dirty="0"/>
              <a:t>resp. </a:t>
            </a:r>
            <a:r>
              <a:rPr lang="cs-CZ" b="1" dirty="0"/>
              <a:t>právního řádu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Nejvýznamnější jsou vztahy správního práva k následujícím právním odvětvím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>
                <a:highlight>
                  <a:srgbClr val="FFFF00"/>
                </a:highlight>
              </a:rPr>
              <a:t>ústavní právo </a:t>
            </a:r>
            <a:r>
              <a:rPr lang="cs-CZ" dirty="0"/>
              <a:t>– je základem celého právního řádu, upravuje základní principy organizace a činnosti sátu a jeho orgánů i jiných veřejnoprávních korporací. Správní právo je do značné míry z ústavního práva odvozeno, je s ním velmi těsně spjato a jeho principy dále rozvádí a konkretizuje </a:t>
            </a:r>
            <a:r>
              <a:rPr lang="cs-CZ" b="1" dirty="0"/>
              <a:t>(Ústava: hlava III. moc výkonná; hlava VII. územní samospráva; Listina základních práv a svobod – čl. 36 a čl. 37)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>
                <a:highlight>
                  <a:srgbClr val="FFFF00"/>
                </a:highlight>
              </a:rPr>
              <a:t>trestní právo </a:t>
            </a:r>
            <a:r>
              <a:rPr lang="cs-CZ" dirty="0"/>
              <a:t>– upravuje základy a následky trestní odpovědnosti. Ve správním právu trestním jde o obdobnou úpravu základů a následků </a:t>
            </a:r>
            <a:r>
              <a:rPr lang="cs-CZ" dirty="0" err="1"/>
              <a:t>správněprávní</a:t>
            </a:r>
            <a:r>
              <a:rPr lang="cs-CZ" dirty="0"/>
              <a:t> odpovědnosti. Trestním právem je postihováno jednání vyšší společenské škodlivosti, </a:t>
            </a:r>
            <a:r>
              <a:rPr lang="cs-CZ" b="1" dirty="0"/>
              <a:t>zásada subsidiarity trestní represe.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- obecná charakteristika,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Vnější systémové vztahy správního práva</a:t>
            </a:r>
          </a:p>
          <a:p>
            <a:endParaRPr lang="cs-CZ" dirty="0"/>
          </a:p>
          <a:p>
            <a:pPr algn="just"/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>
                <a:highlight>
                  <a:srgbClr val="FFFF00"/>
                </a:highlight>
              </a:rPr>
              <a:t>soukromé právo</a:t>
            </a:r>
            <a:r>
              <a:rPr lang="cs-CZ" dirty="0"/>
              <a:t>– upravuje vztahy mezi právně rovnými subjekty, je tedy odvětvím, v němž se uplatňuje horizontální (občanskoprávní) metoda regulace, čímž se zásadně odlišuje od správního práva. V tomto právním odvětví jde ve značné míře o majetkové či užívací vztahy, do nichž v některých případech lze nebo se musí zasáhnout na základě správněprávní regulace, přičemž správní orgány tyto zásahy činí autoritativně, </a:t>
            </a:r>
            <a:r>
              <a:rPr lang="cs-CZ" b="1" dirty="0"/>
              <a:t>např. stavební řízení</a:t>
            </a:r>
          </a:p>
          <a:p>
            <a:pPr algn="just"/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>
                <a:highlight>
                  <a:srgbClr val="FFFF00"/>
                </a:highlight>
              </a:rPr>
              <a:t>pracovní právo </a:t>
            </a:r>
            <a:r>
              <a:rPr lang="cs-CZ" dirty="0"/>
              <a:t>– je právním odvětvím upravujícím pracovněprávní vztahy. Správní právo s ním má společný okruh pracovněprávních či služebně právních vztahů pracovníků příp. členů orgánů veřejné správy. Předmětem úpravy správního práva jsou specifické aspekty těchto vztahů, jež jsou dány povahou veřejné správy </a:t>
            </a:r>
            <a:r>
              <a:rPr lang="cs-CZ" b="1" dirty="0"/>
              <a:t>(zákon č. 262/2006 Sb., zákoník práce – zákon č. 312/2002 Sb., o úřednících územně samosprávných celků, zákon č. 234/2014 Sb., o státní službě)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946</Words>
  <Application>Microsoft Office PowerPoint</Application>
  <PresentationFormat>Předvádění na obrazovce (4:3)</PresentationFormat>
  <Paragraphs>87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Motiv sady Office</vt:lpstr>
      <vt:lpstr>SPRÁVNÍ PRÁVO – OBECNÁ CHARAKTERISTIKA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196</cp:revision>
  <dcterms:created xsi:type="dcterms:W3CDTF">2015-09-08T17:35:18Z</dcterms:created>
  <dcterms:modified xsi:type="dcterms:W3CDTF">2024-03-05T14:12:52Z</dcterms:modified>
</cp:coreProperties>
</file>