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6" r:id="rId2"/>
    <p:sldId id="302" r:id="rId3"/>
    <p:sldId id="304" r:id="rId4"/>
    <p:sldId id="257" r:id="rId5"/>
    <p:sldId id="306" r:id="rId6"/>
    <p:sldId id="266" r:id="rId7"/>
    <p:sldId id="267" r:id="rId8"/>
    <p:sldId id="258" r:id="rId9"/>
    <p:sldId id="290" r:id="rId10"/>
    <p:sldId id="307" r:id="rId11"/>
    <p:sldId id="308" r:id="rId12"/>
    <p:sldId id="303" r:id="rId13"/>
    <p:sldId id="309" r:id="rId14"/>
    <p:sldId id="310" r:id="rId15"/>
    <p:sldId id="311" r:id="rId16"/>
    <p:sldId id="273" r:id="rId17"/>
    <p:sldId id="312" r:id="rId18"/>
    <p:sldId id="313" r:id="rId19"/>
    <p:sldId id="314" r:id="rId20"/>
    <p:sldId id="315" r:id="rId21"/>
    <p:sldId id="294" r:id="rId22"/>
    <p:sldId id="316" r:id="rId23"/>
    <p:sldId id="292" r:id="rId24"/>
    <p:sldId id="293" r:id="rId25"/>
    <p:sldId id="289"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t>26.3.2024</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10</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11</a:t>
            </a:fld>
            <a:endParaRPr lang="cs-CZ" dirty="0"/>
          </a:p>
        </p:txBody>
      </p:sp>
    </p:spTree>
    <p:extLst>
      <p:ext uri="{BB962C8B-B14F-4D97-AF65-F5344CB8AC3E}">
        <p14:creationId xmlns:p14="http://schemas.microsoft.com/office/powerpoint/2010/main" val="3482747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17</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E5C21535-389B-49FF-AC40-9436750B31C2}" type="datetime1">
              <a:rPr lang="cs-CZ" smtClean="0"/>
              <a:t>26.3.2024</a:t>
            </a:fld>
            <a:endParaRPr lang="cs-CZ" dirty="0"/>
          </a:p>
        </p:txBody>
      </p:sp>
      <p:sp>
        <p:nvSpPr>
          <p:cNvPr id="5" name="Zástupný symbol pro zápatí 4"/>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370ABEF-6FF8-43B7-9645-36949542D1E9}" type="datetime1">
              <a:rPr lang="cs-CZ" smtClean="0"/>
              <a:t>26.3.2024</a:t>
            </a:fld>
            <a:endParaRPr lang="cs-CZ" dirty="0"/>
          </a:p>
        </p:txBody>
      </p:sp>
      <p:sp>
        <p:nvSpPr>
          <p:cNvPr id="5" name="Zástupný symbol pro zápatí 4"/>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0D2430C-07D2-4BDC-9DD0-62874D741CC4}" type="datetime1">
              <a:rPr lang="cs-CZ" smtClean="0"/>
              <a:t>26.3.2024</a:t>
            </a:fld>
            <a:endParaRPr lang="cs-CZ" dirty="0"/>
          </a:p>
        </p:txBody>
      </p:sp>
      <p:sp>
        <p:nvSpPr>
          <p:cNvPr id="5" name="Zástupný symbol pro zápatí 4"/>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0EBB6A5-F245-4B4A-A032-FCDB7D1A4A48}" type="datetime1">
              <a:rPr lang="cs-CZ" smtClean="0"/>
              <a:t>26.3.2024</a:t>
            </a:fld>
            <a:endParaRPr lang="cs-CZ" dirty="0"/>
          </a:p>
        </p:txBody>
      </p:sp>
      <p:sp>
        <p:nvSpPr>
          <p:cNvPr id="5" name="Zástupný symbol pro zápatí 4"/>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190F1D78-4A25-4278-9020-3F8770CF3AA1}" type="datetime1">
              <a:rPr lang="cs-CZ" smtClean="0"/>
              <a:t>26.3.2024</a:t>
            </a:fld>
            <a:endParaRPr lang="cs-CZ" dirty="0"/>
          </a:p>
        </p:txBody>
      </p:sp>
      <p:sp>
        <p:nvSpPr>
          <p:cNvPr id="5" name="Zástupný symbol pro zápatí 4"/>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DFE899C-3559-416D-823E-301DD8DB82E4}" type="datetime1">
              <a:rPr lang="cs-CZ" smtClean="0"/>
              <a:t>26.3.2024</a:t>
            </a:fld>
            <a:endParaRPr lang="cs-CZ" dirty="0"/>
          </a:p>
        </p:txBody>
      </p:sp>
      <p:sp>
        <p:nvSpPr>
          <p:cNvPr id="6" name="Zástupný symbol pro zápatí 5"/>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9410450-C73A-4D6B-9BFC-1507EC7DA45D}" type="datetime1">
              <a:rPr lang="cs-CZ" smtClean="0"/>
              <a:t>26.3.2024</a:t>
            </a:fld>
            <a:endParaRPr lang="cs-CZ" dirty="0"/>
          </a:p>
        </p:txBody>
      </p:sp>
      <p:sp>
        <p:nvSpPr>
          <p:cNvPr id="8" name="Zástupný symbol pro zápatí 7"/>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6CA3B9C6-63BD-4D90-BDF5-68E076DC6ED4}" type="datetime1">
              <a:rPr lang="cs-CZ" smtClean="0"/>
              <a:t>26.3.2024</a:t>
            </a:fld>
            <a:endParaRPr lang="cs-CZ" dirty="0"/>
          </a:p>
        </p:txBody>
      </p:sp>
      <p:sp>
        <p:nvSpPr>
          <p:cNvPr id="4" name="Zástupný symbol pro zápatí 3"/>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7F43342-326D-4BF6-AB45-DF3C243DBD2A}" type="datetime1">
              <a:rPr lang="cs-CZ" smtClean="0"/>
              <a:t>26.3.2024</a:t>
            </a:fld>
            <a:endParaRPr lang="cs-CZ" dirty="0"/>
          </a:p>
        </p:txBody>
      </p:sp>
      <p:sp>
        <p:nvSpPr>
          <p:cNvPr id="3" name="Zástupný symbol pro zápatí 2"/>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6483BF55-FFEA-4C2D-964D-93DE519D2165}" type="datetime1">
              <a:rPr lang="cs-CZ" smtClean="0"/>
              <a:t>26.3.2024</a:t>
            </a:fld>
            <a:endParaRPr lang="cs-CZ" dirty="0"/>
          </a:p>
        </p:txBody>
      </p:sp>
      <p:sp>
        <p:nvSpPr>
          <p:cNvPr id="6" name="Zástupný symbol pro zápatí 5"/>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489BE948-0C8A-4EB0-BD3F-9D6B60894743}" type="datetime1">
              <a:rPr lang="cs-CZ" smtClean="0"/>
              <a:t>26.3.2024</a:t>
            </a:fld>
            <a:endParaRPr lang="cs-CZ" dirty="0"/>
          </a:p>
        </p:txBody>
      </p:sp>
      <p:sp>
        <p:nvSpPr>
          <p:cNvPr id="6" name="Zástupný symbol pro zápatí 5"/>
          <p:cNvSpPr>
            <a:spLocks noGrp="1"/>
          </p:cNvSpPr>
          <p:nvPr>
            <p:ph type="ftr" sz="quarter" idx="11"/>
          </p:nvPr>
        </p:nvSpPr>
        <p:spPr/>
        <p:txBody>
          <a:bodyPr/>
          <a:lstStyle/>
          <a:p>
            <a:r>
              <a:rPr lang="cs-CZ" dirty="0"/>
              <a:t>Správněprávní vztahy,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D881F-BDDE-49AD-B77B-53A7CC9DBDCE}" type="datetime1">
              <a:rPr lang="cs-CZ" smtClean="0"/>
              <a:t>26.3.2024</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Správněprávní vztahy, JUDr. Michal </a:t>
            </a:r>
            <a:r>
              <a:rPr lang="cs-CZ" dirty="0" err="1"/>
              <a:t>Márton</a:t>
            </a:r>
            <a:r>
              <a:rPr lang="cs-CZ" dirty="0"/>
              <a:t>, Ph.D.</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SPRÁVNĚPRÁVNÍ VZTAHY</a:t>
            </a:r>
            <a:endParaRPr lang="cs-CZ" dirty="0"/>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a:solidFill>
                  <a:schemeClr val="tx1"/>
                </a:solidFill>
              </a:rPr>
              <a:t>JUDr. Michal </a:t>
            </a:r>
            <a:r>
              <a:rPr lang="cs-CZ" b="1" dirty="0" err="1">
                <a:solidFill>
                  <a:schemeClr val="tx1"/>
                </a:solidFill>
              </a:rPr>
              <a:t>Márton</a:t>
            </a:r>
            <a:r>
              <a:rPr lang="cs-CZ" b="1" dirty="0">
                <a:solidFill>
                  <a:schemeClr val="tx1"/>
                </a:solidFill>
              </a:rPr>
              <a:t>, Ph.D.</a:t>
            </a:r>
          </a:p>
        </p:txBody>
      </p:sp>
    </p:spTree>
    <p:extLst>
      <p:ext uri="{BB962C8B-B14F-4D97-AF65-F5344CB8AC3E}">
        <p14:creationId xmlns:p14="http://schemas.microsoft.com/office/powerpoint/2010/main" val="816521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SUBJEKTY SPRÁVNÍHO PRÁVA</a:t>
            </a:r>
            <a:endParaRPr lang="cs-CZ" dirty="0"/>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a:solidFill>
                  <a:schemeClr val="tx1"/>
                </a:solidFill>
              </a:rPr>
              <a:t>JUDr. Michal </a:t>
            </a:r>
            <a:r>
              <a:rPr lang="cs-CZ" b="1" dirty="0" err="1">
                <a:solidFill>
                  <a:schemeClr val="tx1"/>
                </a:solidFill>
              </a:rPr>
              <a:t>Márton</a:t>
            </a:r>
            <a:r>
              <a:rPr lang="cs-CZ" b="1" dirty="0">
                <a:solidFill>
                  <a:schemeClr val="tx1"/>
                </a:solidFill>
              </a:rPr>
              <a:t>, Ph.D..</a:t>
            </a:r>
          </a:p>
        </p:txBody>
      </p:sp>
    </p:spTree>
    <p:extLst>
      <p:ext uri="{BB962C8B-B14F-4D97-AF65-F5344CB8AC3E}">
        <p14:creationId xmlns:p14="http://schemas.microsoft.com/office/powerpoint/2010/main" val="2496930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11</a:t>
            </a:fld>
            <a:endParaRPr lang="cs-CZ" dirty="0"/>
          </a:p>
        </p:txBody>
      </p:sp>
      <p:sp>
        <p:nvSpPr>
          <p:cNvPr id="6" name="TextovéPole 5"/>
          <p:cNvSpPr txBox="1"/>
          <p:nvPr/>
        </p:nvSpPr>
        <p:spPr>
          <a:xfrm>
            <a:off x="323528" y="476672"/>
            <a:ext cx="8496944" cy="5447645"/>
          </a:xfrm>
          <a:prstGeom prst="rect">
            <a:avLst/>
          </a:prstGeom>
          <a:noFill/>
        </p:spPr>
        <p:txBody>
          <a:bodyPr wrap="square" rtlCol="0">
            <a:spAutoFit/>
          </a:bodyPr>
          <a:lstStyle/>
          <a:p>
            <a:r>
              <a:rPr lang="cs-CZ" sz="2400" b="1" dirty="0"/>
              <a:t>CHARAKTERISTIKA SUBJEKTŮ SPRÁVNÍHO PRÁVA</a:t>
            </a:r>
          </a:p>
          <a:p>
            <a:endParaRPr lang="cs-CZ" dirty="0"/>
          </a:p>
          <a:p>
            <a:pPr algn="just"/>
            <a:r>
              <a:rPr lang="cs-CZ" dirty="0"/>
              <a:t>Subjekt správního práva ten, komu správní právo přiznává </a:t>
            </a:r>
            <a:r>
              <a:rPr lang="cs-CZ" b="1" u="sng" dirty="0"/>
              <a:t>právní subjektivitu</a:t>
            </a:r>
            <a:r>
              <a:rPr lang="cs-CZ" dirty="0"/>
              <a:t>– tzn. ten, kdo je způsobilý být nositelem práv a povinností stanovených normami správního práva.</a:t>
            </a:r>
          </a:p>
          <a:p>
            <a:pPr algn="just"/>
            <a:endParaRPr lang="cs-CZ" dirty="0"/>
          </a:p>
          <a:p>
            <a:pPr algn="just"/>
            <a:r>
              <a:rPr lang="cs-CZ" dirty="0"/>
              <a:t>Př. (fyzická, právnická osoba)</a:t>
            </a:r>
          </a:p>
          <a:p>
            <a:pPr algn="just"/>
            <a:endParaRPr lang="cs-CZ" dirty="0"/>
          </a:p>
          <a:p>
            <a:pPr algn="just"/>
            <a:r>
              <a:rPr lang="cs-CZ" i="1" dirty="0"/>
              <a:t>objednatel = ten, kdo si na základě smlouvy o dílu nechá zhotovit stavbu </a:t>
            </a:r>
            <a:r>
              <a:rPr lang="cs-CZ" b="1" i="1" dirty="0"/>
              <a:t>SOUKROMÉ</a:t>
            </a:r>
          </a:p>
          <a:p>
            <a:pPr algn="just"/>
            <a:r>
              <a:rPr lang="cs-CZ" i="1" dirty="0"/>
              <a:t>stavebník = osoba, která je účastníkem stavebního řízení („ten, kdo staví“) </a:t>
            </a:r>
            <a:r>
              <a:rPr lang="cs-CZ" b="1" i="1" dirty="0"/>
              <a:t>SPRÁVNÍ</a:t>
            </a:r>
          </a:p>
          <a:p>
            <a:pPr algn="just"/>
            <a:endParaRPr lang="cs-CZ" i="1" dirty="0"/>
          </a:p>
          <a:p>
            <a:pPr algn="just"/>
            <a:r>
              <a:rPr lang="cs-CZ" i="1" dirty="0"/>
              <a:t>jako objednatel má tato osoba právo nechat si zhotovit stavbu, tomu odpovídající povinnost zaplatit cenu za dílo a dílo převzít</a:t>
            </a:r>
          </a:p>
          <a:p>
            <a:pPr algn="just"/>
            <a:endParaRPr lang="cs-CZ" i="1" dirty="0"/>
          </a:p>
          <a:p>
            <a:pPr algn="just"/>
            <a:r>
              <a:rPr lang="cs-CZ" i="1" dirty="0"/>
              <a:t>jako stavebník má právo domáhat se vydání stavebního povolení, kolaudačního rozhodnutí, atp., ale tomu odpovídající povinnosti zaplatit správní poplatek, doložit zákonem požadované podklady, vyčkat na rozhodnutí stavebního úřadu atp</a:t>
            </a:r>
            <a:r>
              <a:rPr lang="cs-CZ" dirty="0"/>
              <a:t>.</a:t>
            </a:r>
          </a:p>
          <a:p>
            <a:endParaRPr lang="cs-CZ" dirty="0"/>
          </a:p>
          <a:p>
            <a:pPr algn="just"/>
            <a:r>
              <a:rPr lang="cs-CZ" dirty="0"/>
              <a:t>U subjektů správního práva lze především lišit mezi </a:t>
            </a:r>
            <a:r>
              <a:rPr lang="cs-CZ" b="1" dirty="0"/>
              <a:t>subjekty, které vykonávají veřejnou správu</a:t>
            </a:r>
            <a:r>
              <a:rPr lang="cs-CZ" dirty="0"/>
              <a:t>, a mezi </a:t>
            </a:r>
            <a:r>
              <a:rPr lang="cs-CZ" b="1" dirty="0"/>
              <a:t>subjekty, vůči kterým je veřejná správa vykonávána</a:t>
            </a:r>
            <a:r>
              <a:rPr lang="cs-CZ" dirty="0"/>
              <a:t>.</a:t>
            </a:r>
          </a:p>
        </p:txBody>
      </p:sp>
    </p:spTree>
    <p:extLst>
      <p:ext uri="{BB962C8B-B14F-4D97-AF65-F5344CB8AC3E}">
        <p14:creationId xmlns:p14="http://schemas.microsoft.com/office/powerpoint/2010/main" val="306879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12</a:t>
            </a:fld>
            <a:endParaRPr lang="cs-CZ" dirty="0"/>
          </a:p>
        </p:txBody>
      </p:sp>
      <p:sp>
        <p:nvSpPr>
          <p:cNvPr id="6" name="TextovéPole 5"/>
          <p:cNvSpPr txBox="1"/>
          <p:nvPr/>
        </p:nvSpPr>
        <p:spPr>
          <a:xfrm>
            <a:off x="323528" y="188640"/>
            <a:ext cx="8496944" cy="6278642"/>
          </a:xfrm>
          <a:prstGeom prst="rect">
            <a:avLst/>
          </a:prstGeom>
          <a:noFill/>
        </p:spPr>
        <p:txBody>
          <a:bodyPr wrap="square" rtlCol="0">
            <a:spAutoFit/>
          </a:bodyPr>
          <a:lstStyle/>
          <a:p>
            <a:r>
              <a:rPr lang="cs-CZ" sz="2400" b="1" dirty="0"/>
              <a:t>CHARAKTERISTIKA SUBJEKTŮ SPRÁVNÍHO PRÁVA</a:t>
            </a:r>
          </a:p>
          <a:p>
            <a:endParaRPr lang="cs-CZ" b="1" dirty="0"/>
          </a:p>
          <a:p>
            <a:pPr algn="just"/>
            <a:r>
              <a:rPr lang="cs-CZ" b="1" dirty="0"/>
              <a:t>Subjekty správního práva, </a:t>
            </a:r>
            <a:r>
              <a:rPr lang="cs-CZ" b="1" dirty="0">
                <a:highlight>
                  <a:srgbClr val="FFFF00"/>
                </a:highlight>
              </a:rPr>
              <a:t>vůči kterým je veřejná správa vykonávána </a:t>
            </a:r>
            <a:r>
              <a:rPr lang="cs-CZ" dirty="0"/>
              <a:t>(</a:t>
            </a:r>
            <a:r>
              <a:rPr lang="cs-CZ" b="1" i="1" dirty="0"/>
              <a:t>adresáti veřejnosprávního působení</a:t>
            </a:r>
            <a:r>
              <a:rPr lang="cs-CZ" dirty="0"/>
              <a:t>), jsou potom </a:t>
            </a:r>
            <a:r>
              <a:rPr lang="cs-CZ" b="1" dirty="0"/>
              <a:t>fyzické a právnické osoby.</a:t>
            </a:r>
          </a:p>
          <a:p>
            <a:pPr algn="just"/>
            <a:endParaRPr lang="cs-CZ" b="1" dirty="0"/>
          </a:p>
          <a:p>
            <a:pPr algn="just"/>
            <a:r>
              <a:rPr lang="cs-CZ" b="1" dirty="0"/>
              <a:t>Subjekty správního práva, </a:t>
            </a:r>
            <a:r>
              <a:rPr lang="cs-CZ" b="1" dirty="0">
                <a:highlight>
                  <a:srgbClr val="FFFF00"/>
                </a:highlight>
              </a:rPr>
              <a:t>kterými je státní správa vykonávána </a:t>
            </a:r>
            <a:r>
              <a:rPr lang="cs-CZ" b="1" dirty="0"/>
              <a:t>(vykonavatelé veřejnosprávního působení) = </a:t>
            </a:r>
            <a:r>
              <a:rPr lang="cs-CZ" dirty="0"/>
              <a:t>stát a ty právnické nebo fyzické osoby, o nichž tak stanoví Ústava nebo zákon</a:t>
            </a:r>
          </a:p>
          <a:p>
            <a:pPr algn="just"/>
            <a:endParaRPr lang="cs-CZ" dirty="0"/>
          </a:p>
          <a:p>
            <a:pPr marL="285750" indent="-285750" algn="just">
              <a:buFont typeface="Wingdings" panose="05000000000000000000" pitchFamily="2" charset="2"/>
              <a:buChar char="q"/>
            </a:pPr>
            <a:r>
              <a:rPr lang="cs-CZ" b="1" dirty="0">
                <a:highlight>
                  <a:srgbClr val="FFFF00"/>
                </a:highlight>
              </a:rPr>
              <a:t>přímé</a:t>
            </a:r>
            <a:r>
              <a:rPr lang="cs-CZ" dirty="0"/>
              <a:t>  - tj. subjekty, které jsou součástí vlastní organizace veřejné správy,</a:t>
            </a:r>
          </a:p>
          <a:p>
            <a:pPr marL="285750" indent="-285750" algn="just">
              <a:buFont typeface="Wingdings" panose="05000000000000000000" pitchFamily="2" charset="2"/>
              <a:buChar char="q"/>
            </a:pPr>
            <a:r>
              <a:rPr lang="cs-CZ" b="1" dirty="0">
                <a:highlight>
                  <a:srgbClr val="FFFF00"/>
                </a:highlight>
              </a:rPr>
              <a:t>nepřímé</a:t>
            </a:r>
            <a:r>
              <a:rPr lang="cs-CZ" dirty="0"/>
              <a:t> – tj. subjekty stojící vně organizace veřejné správy, na něž byl výkon veřejné správy přenesen.</a:t>
            </a:r>
          </a:p>
          <a:p>
            <a:pPr marL="285750" indent="-285750" algn="just">
              <a:buFont typeface="Wingdings" panose="05000000000000000000" pitchFamily="2" charset="2"/>
              <a:buChar char="q"/>
            </a:pPr>
            <a:endParaRPr lang="cs-CZ" dirty="0"/>
          </a:p>
          <a:p>
            <a:pPr algn="just"/>
            <a:r>
              <a:rPr lang="cs-CZ" dirty="0">
                <a:highlight>
                  <a:srgbClr val="FFFF00"/>
                </a:highlight>
              </a:rPr>
              <a:t>Přímé</a:t>
            </a:r>
          </a:p>
          <a:p>
            <a:pPr algn="just"/>
            <a:endParaRPr lang="cs-CZ" dirty="0"/>
          </a:p>
          <a:p>
            <a:pPr algn="just"/>
            <a:r>
              <a:rPr lang="cs-CZ" dirty="0"/>
              <a:t>Ministerstva a jiné ústřední orgány státní správy</a:t>
            </a:r>
          </a:p>
          <a:p>
            <a:pPr algn="just"/>
            <a:endParaRPr lang="cs-CZ" dirty="0"/>
          </a:p>
          <a:p>
            <a:pPr algn="just"/>
            <a:r>
              <a:rPr lang="cs-CZ" dirty="0">
                <a:highlight>
                  <a:srgbClr val="FFFF00"/>
                </a:highlight>
              </a:rPr>
              <a:t>Nepřímé</a:t>
            </a:r>
          </a:p>
          <a:p>
            <a:pPr algn="just"/>
            <a:endParaRPr lang="cs-CZ" dirty="0"/>
          </a:p>
          <a:p>
            <a:pPr algn="just"/>
            <a:r>
              <a:rPr lang="cs-CZ" dirty="0"/>
              <a:t>stanice technické kontroly, myslivecká stráž</a:t>
            </a:r>
          </a:p>
          <a:p>
            <a:pPr algn="just"/>
            <a:endParaRPr lang="cs-CZ" dirty="0"/>
          </a:p>
          <a:p>
            <a:pPr algn="just"/>
            <a:endParaRPr lang="cs-CZ" dirty="0"/>
          </a:p>
        </p:txBody>
      </p:sp>
    </p:spTree>
    <p:extLst>
      <p:ext uri="{BB962C8B-B14F-4D97-AF65-F5344CB8AC3E}">
        <p14:creationId xmlns:p14="http://schemas.microsoft.com/office/powerpoint/2010/main" val="3729306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13</a:t>
            </a:fld>
            <a:endParaRPr lang="cs-CZ" dirty="0"/>
          </a:p>
        </p:txBody>
      </p:sp>
      <p:sp>
        <p:nvSpPr>
          <p:cNvPr id="6" name="TextovéPole 5"/>
          <p:cNvSpPr txBox="1"/>
          <p:nvPr/>
        </p:nvSpPr>
        <p:spPr>
          <a:xfrm>
            <a:off x="323528" y="476672"/>
            <a:ext cx="8496944" cy="4401205"/>
          </a:xfrm>
          <a:prstGeom prst="rect">
            <a:avLst/>
          </a:prstGeom>
          <a:noFill/>
        </p:spPr>
        <p:txBody>
          <a:bodyPr wrap="square" rtlCol="0">
            <a:spAutoFit/>
          </a:bodyPr>
          <a:lstStyle/>
          <a:p>
            <a:r>
              <a:rPr lang="cs-CZ" sz="2400" b="1" dirty="0"/>
              <a:t>CHARAKTERISTIKA SUBJEKTŮ SPRÁVNÍHO PRÁVA</a:t>
            </a:r>
          </a:p>
          <a:p>
            <a:endParaRPr lang="cs-CZ" altLang="cs-CZ" sz="1000" b="1" dirty="0"/>
          </a:p>
          <a:p>
            <a:r>
              <a:rPr lang="cs-CZ" altLang="cs-CZ" dirty="0"/>
              <a:t>Subjekty podle právní teorie obvykle mají:</a:t>
            </a:r>
          </a:p>
          <a:p>
            <a:endParaRPr lang="cs-CZ" altLang="cs-CZ" sz="1000" dirty="0"/>
          </a:p>
          <a:p>
            <a:pPr marL="285750" indent="-285750" algn="just">
              <a:buFont typeface="Wingdings" panose="05000000000000000000" pitchFamily="2" charset="2"/>
              <a:buChar char="q"/>
            </a:pPr>
            <a:r>
              <a:rPr lang="cs-CZ" altLang="cs-CZ" b="1" dirty="0"/>
              <a:t>způsobilost k právům a povinnostem</a:t>
            </a:r>
            <a:r>
              <a:rPr lang="cs-CZ" altLang="cs-CZ" dirty="0"/>
              <a:t> – tzn. způsobilost mít subjektivní práva (oprávnění) a právní povinnosti, tedy způsobilost být nositelem práv a povinností,</a:t>
            </a:r>
          </a:p>
          <a:p>
            <a:pPr marL="285750" indent="-285750" algn="just">
              <a:buFont typeface="Wingdings" panose="05000000000000000000" pitchFamily="2" charset="2"/>
              <a:buChar char="q"/>
            </a:pPr>
            <a:r>
              <a:rPr lang="cs-CZ" altLang="cs-CZ" b="1" dirty="0"/>
              <a:t>způsobilost k právním jednáním</a:t>
            </a:r>
            <a:r>
              <a:rPr lang="cs-CZ" altLang="cs-CZ" dirty="0"/>
              <a:t>– jíž se rozumí způsobilost svým vlastním jednáním a chováním, které je v souladu s platným právem zakládat měnit nebo rušit právní vztahy, tj. zakládat měnit nebo rušit subjektivní práva (oprávnění), resp. právní povinnosti,</a:t>
            </a:r>
          </a:p>
          <a:p>
            <a:pPr marL="285750" indent="-285750" algn="just">
              <a:buFont typeface="Wingdings" panose="05000000000000000000" pitchFamily="2" charset="2"/>
              <a:buChar char="q"/>
            </a:pPr>
            <a:r>
              <a:rPr lang="cs-CZ" altLang="cs-CZ" b="1" dirty="0"/>
              <a:t>způsobilost k protiprávním jednáním </a:t>
            </a:r>
            <a:r>
              <a:rPr lang="cs-CZ" altLang="cs-CZ" dirty="0"/>
              <a:t>– tzn. způsobilost nabývat svým vlastním jednáním, které je porušením práva (deliktem), právních povinností, event. pozbývat oprávnění </a:t>
            </a:r>
          </a:p>
          <a:p>
            <a:pPr algn="just"/>
            <a:endParaRPr lang="cs-CZ" altLang="cs-CZ" sz="1000" dirty="0"/>
          </a:p>
          <a:p>
            <a:pPr algn="just"/>
            <a:r>
              <a:rPr lang="cs-CZ" altLang="cs-CZ" dirty="0"/>
              <a:t>Fyzické a právnické osoby = způsobilost</a:t>
            </a:r>
          </a:p>
          <a:p>
            <a:pPr algn="just"/>
            <a:r>
              <a:rPr lang="cs-CZ" altLang="cs-CZ" dirty="0"/>
              <a:t>Subjekty veřejné správy = pravomoc</a:t>
            </a:r>
          </a:p>
          <a:p>
            <a:pPr algn="just"/>
            <a:endParaRPr lang="cs-CZ" altLang="cs-CZ" sz="1000" dirty="0"/>
          </a:p>
        </p:txBody>
      </p:sp>
    </p:spTree>
    <p:extLst>
      <p:ext uri="{BB962C8B-B14F-4D97-AF65-F5344CB8AC3E}">
        <p14:creationId xmlns:p14="http://schemas.microsoft.com/office/powerpoint/2010/main" val="2921805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257180" y="692696"/>
            <a:ext cx="8352928" cy="5539978"/>
          </a:xfrm>
          <a:prstGeom prst="rect">
            <a:avLst/>
          </a:prstGeom>
          <a:noFill/>
        </p:spPr>
        <p:txBody>
          <a:bodyPr wrap="square" rtlCol="0">
            <a:spAutoFit/>
          </a:bodyPr>
          <a:lstStyle/>
          <a:p>
            <a:r>
              <a:rPr lang="cs-CZ" sz="2400" b="1" dirty="0">
                <a:highlight>
                  <a:srgbClr val="FFFF00"/>
                </a:highlight>
              </a:rPr>
              <a:t>Vykonavatelé</a:t>
            </a:r>
          </a:p>
          <a:p>
            <a:endParaRPr lang="cs-CZ" sz="2400" b="1" dirty="0"/>
          </a:p>
          <a:p>
            <a:pPr marL="285750" indent="-285750" algn="just">
              <a:buFont typeface="Arial" panose="020B0604020202020204" pitchFamily="34" charset="0"/>
              <a:buChar char="•"/>
            </a:pPr>
            <a:r>
              <a:rPr lang="cs-CZ" dirty="0"/>
              <a:t>stát a jeho orgány</a:t>
            </a:r>
          </a:p>
          <a:p>
            <a:pPr marL="285750" indent="-285750" algn="just">
              <a:buFont typeface="Arial" panose="020B0604020202020204" pitchFamily="34" charset="0"/>
              <a:buChar char="•"/>
            </a:pPr>
            <a:r>
              <a:rPr lang="cs-CZ" dirty="0"/>
              <a:t>veřejnoprávní korporace</a:t>
            </a:r>
          </a:p>
          <a:p>
            <a:pPr marL="285750" indent="-285750" algn="just">
              <a:buFont typeface="Arial" panose="020B0604020202020204" pitchFamily="34" charset="0"/>
              <a:buChar char="•"/>
            </a:pPr>
            <a:r>
              <a:rPr lang="cs-CZ" dirty="0"/>
              <a:t>veřejné ústavy a podniky</a:t>
            </a:r>
          </a:p>
          <a:p>
            <a:pPr marL="285750" indent="-285750" algn="just">
              <a:buFont typeface="Arial" panose="020B0604020202020204" pitchFamily="34" charset="0"/>
              <a:buChar char="•"/>
            </a:pPr>
            <a:r>
              <a:rPr lang="cs-CZ" dirty="0"/>
              <a:t>fyzické a právnické osoby soukromého práva</a:t>
            </a:r>
          </a:p>
          <a:p>
            <a:pPr algn="just"/>
            <a:endParaRPr lang="cs-CZ" dirty="0"/>
          </a:p>
          <a:p>
            <a:pPr algn="just"/>
            <a:endParaRPr lang="cs-CZ" dirty="0"/>
          </a:p>
          <a:p>
            <a:pPr algn="just"/>
            <a:r>
              <a:rPr lang="cs-CZ" dirty="0"/>
              <a:t>orgán, nebo oprávněný zástupce subjektu veřejné správy, tedy </a:t>
            </a:r>
            <a:r>
              <a:rPr lang="cs-CZ" b="1" dirty="0"/>
              <a:t>správní orgán</a:t>
            </a:r>
          </a:p>
          <a:p>
            <a:pPr algn="just"/>
            <a:endParaRPr lang="cs-CZ" dirty="0"/>
          </a:p>
          <a:p>
            <a:pPr algn="just"/>
            <a:r>
              <a:rPr lang="cs-CZ" dirty="0"/>
              <a:t>Pokud jde o stát = jeho moc je vykonávána prostřednictvím ministerstev, jiných orgánů státní správy (pokud by byl žalován např. v rámci odpovědnosti za škodu, je žalovaným např. </a:t>
            </a:r>
            <a:r>
              <a:rPr lang="cs-CZ" b="1" i="1" dirty="0"/>
              <a:t>Česká republika – Ministerstvo dopravy</a:t>
            </a:r>
            <a:r>
              <a:rPr lang="cs-CZ" dirty="0"/>
              <a:t>), jinak ale ve správně právních vtazích s účastníkem vystupuje </a:t>
            </a:r>
            <a:r>
              <a:rPr lang="cs-CZ" b="1" dirty="0"/>
              <a:t>Ministerstvo dopravy</a:t>
            </a:r>
          </a:p>
          <a:p>
            <a:pPr algn="just"/>
            <a:endParaRPr lang="cs-CZ" b="1" dirty="0"/>
          </a:p>
          <a:p>
            <a:pPr algn="just"/>
            <a:r>
              <a:rPr lang="cs-CZ" dirty="0">
                <a:highlight>
                  <a:srgbClr val="FFFF00"/>
                </a:highlight>
              </a:rPr>
              <a:t>Pokud jde o veřejnoprávní korporaci </a:t>
            </a:r>
            <a:r>
              <a:rPr lang="cs-CZ" dirty="0"/>
              <a:t>= moc státu je jejím prostřednictvím vykonávána v tzv. přenesené působnosti (obce a kraje, jakož i profesní komory jsou především orgány samosprávy, ale státní správa je na ně přenesena), jako vykonavatel vystupuje </a:t>
            </a:r>
            <a:r>
              <a:rPr lang="cs-CZ" b="1" dirty="0"/>
              <a:t>obecní úřad, krajský úřad</a:t>
            </a:r>
          </a:p>
        </p:txBody>
      </p:sp>
    </p:spTree>
    <p:extLst>
      <p:ext uri="{BB962C8B-B14F-4D97-AF65-F5344CB8AC3E}">
        <p14:creationId xmlns:p14="http://schemas.microsoft.com/office/powerpoint/2010/main" val="4211301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15</a:t>
            </a:fld>
            <a:endParaRPr lang="cs-CZ" dirty="0"/>
          </a:p>
        </p:txBody>
      </p:sp>
      <p:sp>
        <p:nvSpPr>
          <p:cNvPr id="5" name="TextovéPole 4"/>
          <p:cNvSpPr txBox="1"/>
          <p:nvPr/>
        </p:nvSpPr>
        <p:spPr>
          <a:xfrm>
            <a:off x="251520" y="188640"/>
            <a:ext cx="8568952" cy="5724644"/>
          </a:xfrm>
          <a:prstGeom prst="rect">
            <a:avLst/>
          </a:prstGeom>
          <a:noFill/>
        </p:spPr>
        <p:txBody>
          <a:bodyPr wrap="square" rtlCol="0">
            <a:spAutoFit/>
          </a:bodyPr>
          <a:lstStyle/>
          <a:p>
            <a:pPr algn="just"/>
            <a:r>
              <a:rPr lang="cs-CZ" sz="2400" b="1" dirty="0"/>
              <a:t>SUBJEKTY VEŘEJNÉ SPRÁVY JAKO SUBJEKTY SPRÁVNÍHO PRÁVA</a:t>
            </a:r>
          </a:p>
          <a:p>
            <a:pPr algn="just"/>
            <a:endParaRPr lang="cs-CZ" b="1" dirty="0"/>
          </a:p>
          <a:p>
            <a:pPr algn="just"/>
            <a:endParaRPr lang="cs-CZ" dirty="0"/>
          </a:p>
          <a:p>
            <a:pPr algn="just"/>
            <a:r>
              <a:rPr lang="cs-CZ" dirty="0"/>
              <a:t>Správní orgán se zřizuje zákonem, kde je vymezena jeho pravomoc a působnost (čl. 79 odst. 1 Ústavy)</a:t>
            </a:r>
          </a:p>
          <a:p>
            <a:pPr algn="just"/>
            <a:endParaRPr lang="cs-CZ" dirty="0"/>
          </a:p>
          <a:p>
            <a:pPr algn="just"/>
            <a:r>
              <a:rPr lang="cs-CZ" b="1" dirty="0"/>
              <a:t>Pravomoc správního orgánu</a:t>
            </a:r>
            <a:r>
              <a:rPr lang="cs-CZ" dirty="0"/>
              <a:t> = souhrn oprávnění, jimiž je správní orgán vybaven, a právních povinností, jež jsou správnímu orgánu uloženy, tj. suma práv a povinností, které správní orgán pro potřeby plnění úkolů a řešení otázek má a jimiž disponuje, tzn. jde o souhrn právních prostředků, které má správní orgán k realizaci své působnosti.</a:t>
            </a:r>
          </a:p>
          <a:p>
            <a:pPr algn="just"/>
            <a:endParaRPr lang="cs-CZ" dirty="0"/>
          </a:p>
          <a:p>
            <a:pPr algn="just"/>
            <a:r>
              <a:rPr lang="cs-CZ" b="1" dirty="0"/>
              <a:t>Působnost správního orgánu </a:t>
            </a:r>
            <a:r>
              <a:rPr lang="cs-CZ" dirty="0"/>
              <a:t>= předmět, obsah a rozsah jeho činnosti, tj. okruh otázek, které daný správní orgán projednává, rozhoduje a realizuje, a za jejichž řešení odpovídá.</a:t>
            </a:r>
          </a:p>
          <a:p>
            <a:pPr algn="just"/>
            <a:endParaRPr lang="cs-CZ" dirty="0"/>
          </a:p>
          <a:p>
            <a:pPr algn="just"/>
            <a:r>
              <a:rPr lang="cs-CZ" dirty="0"/>
              <a:t>Správní orgány uskutečňují svoji pravomoc ve smyslu jim právně stanovené působnosti na určitém území a v určitém věcně vymezitelném okruhu otázek. Proto se u správních orgánů rozlišuje jejich </a:t>
            </a:r>
            <a:r>
              <a:rPr lang="cs-CZ" b="1" dirty="0"/>
              <a:t>působnost územní</a:t>
            </a:r>
            <a:r>
              <a:rPr lang="cs-CZ" dirty="0"/>
              <a:t>, daná hranicemi území, na němž je správní orgán oprávněn a současně povinen realizovat svoji pravomoc, a </a:t>
            </a:r>
            <a:r>
              <a:rPr lang="cs-CZ" b="1" dirty="0"/>
              <a:t>působnost věcná</a:t>
            </a:r>
            <a:r>
              <a:rPr lang="cs-CZ" dirty="0"/>
              <a:t>, daná okruhem věcného zaměření příslušných otázek, v jehož rámci správní orgán vykonává svou pravomoc.</a:t>
            </a:r>
          </a:p>
        </p:txBody>
      </p:sp>
    </p:spTree>
    <p:extLst>
      <p:ext uri="{BB962C8B-B14F-4D97-AF65-F5344CB8AC3E}">
        <p14:creationId xmlns:p14="http://schemas.microsoft.com/office/powerpoint/2010/main" val="3657146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5" name="TextovéPole 4"/>
          <p:cNvSpPr txBox="1"/>
          <p:nvPr/>
        </p:nvSpPr>
        <p:spPr>
          <a:xfrm>
            <a:off x="251520" y="188640"/>
            <a:ext cx="8568952" cy="6863417"/>
          </a:xfrm>
          <a:prstGeom prst="rect">
            <a:avLst/>
          </a:prstGeom>
          <a:noFill/>
        </p:spPr>
        <p:txBody>
          <a:bodyPr wrap="square" rtlCol="0">
            <a:spAutoFit/>
          </a:bodyPr>
          <a:lstStyle/>
          <a:p>
            <a:pPr algn="just"/>
            <a:r>
              <a:rPr lang="cs-CZ" sz="2400" b="1" dirty="0"/>
              <a:t>SUBJEKTY VEŘEJNÉ SPRÁVY JAKO SUBJEKTY SPRÁVNÍHO PRÁVA</a:t>
            </a:r>
          </a:p>
          <a:p>
            <a:pPr algn="just"/>
            <a:endParaRPr lang="cs-CZ" sz="1000" dirty="0"/>
          </a:p>
          <a:p>
            <a:pPr algn="just"/>
            <a:r>
              <a:rPr lang="cs-CZ" dirty="0"/>
              <a:t>Čl. 79 odst. 1 Ústavy ČR: </a:t>
            </a:r>
            <a:r>
              <a:rPr lang="cs-CZ" b="1" i="1" dirty="0"/>
              <a:t>Ministerstva a jiné správní úřady lze zřídit a jejich působnost stanovit pouze zákonem.</a:t>
            </a:r>
          </a:p>
          <a:p>
            <a:pPr algn="just"/>
            <a:endParaRPr lang="cs-CZ" sz="1000" b="1" i="1" dirty="0"/>
          </a:p>
          <a:p>
            <a:pPr algn="just"/>
            <a:r>
              <a:rPr lang="cs-CZ" dirty="0"/>
              <a:t>Správní orgány mají nutně vždy svůj </a:t>
            </a:r>
            <a:r>
              <a:rPr lang="cs-CZ" b="1" dirty="0"/>
              <a:t>osobní (personální) základ </a:t>
            </a:r>
            <a:r>
              <a:rPr lang="cs-CZ" dirty="0"/>
              <a:t>– tzn. že jménem správního orgánu jednají a vystupují jeho představitelé, jimiž jsou v případě správních úřadů tzv. </a:t>
            </a:r>
            <a:r>
              <a:rPr lang="cs-CZ" b="1" dirty="0"/>
              <a:t>úřední osoby</a:t>
            </a:r>
            <a:r>
              <a:rPr lang="cs-CZ" dirty="0"/>
              <a:t>. </a:t>
            </a:r>
          </a:p>
          <a:p>
            <a:pPr algn="just"/>
            <a:endParaRPr lang="cs-CZ" dirty="0"/>
          </a:p>
          <a:p>
            <a:pPr algn="just"/>
            <a:r>
              <a:rPr lang="cs-CZ" altLang="cs-CZ" b="1" dirty="0">
                <a:highlight>
                  <a:srgbClr val="FFFF00"/>
                </a:highlight>
              </a:rPr>
              <a:t>Veřejnoprávní korporace</a:t>
            </a:r>
            <a:r>
              <a:rPr lang="cs-CZ" altLang="cs-CZ" dirty="0">
                <a:highlight>
                  <a:srgbClr val="FFFF00"/>
                </a:highlight>
              </a:rPr>
              <a:t> </a:t>
            </a:r>
            <a:r>
              <a:rPr lang="cs-CZ" altLang="cs-CZ" dirty="0"/>
              <a:t>= společenství osob, spojených společnými cíli při realizaci veřejných zájmů, jež je státem aprobováno a jemuž je přiznána příslušná právní subjektivita. Subjektivita veřejnoprávních korporací zahrnuje </a:t>
            </a:r>
            <a:r>
              <a:rPr lang="cs-CZ" altLang="cs-CZ" b="1" dirty="0"/>
              <a:t>subjektivitu ve sféře soukromého práva</a:t>
            </a:r>
            <a:r>
              <a:rPr lang="cs-CZ" altLang="cs-CZ" dirty="0"/>
              <a:t> (způsobilost vystupovat v soukromoprávních vztazích) i </a:t>
            </a:r>
            <a:r>
              <a:rPr lang="cs-CZ" altLang="cs-CZ" b="1" dirty="0"/>
              <a:t>subjektivitu ve sféře veřejného práva </a:t>
            </a:r>
            <a:r>
              <a:rPr lang="cs-CZ" altLang="cs-CZ" dirty="0"/>
              <a:t>(pravomoc a působnost).</a:t>
            </a:r>
          </a:p>
          <a:p>
            <a:pPr algn="just"/>
            <a:endParaRPr lang="cs-CZ" altLang="cs-CZ" dirty="0"/>
          </a:p>
          <a:p>
            <a:pPr algn="just"/>
            <a:r>
              <a:rPr lang="cs-CZ" altLang="cs-CZ" b="1" dirty="0">
                <a:highlight>
                  <a:srgbClr val="FFFF00"/>
                </a:highlight>
              </a:rPr>
              <a:t>Veřejný ústav</a:t>
            </a:r>
          </a:p>
          <a:p>
            <a:pPr algn="just"/>
            <a:endParaRPr lang="cs-CZ" altLang="cs-CZ" b="1" dirty="0"/>
          </a:p>
          <a:p>
            <a:pPr algn="just"/>
            <a:r>
              <a:rPr lang="cs-CZ" altLang="cs-CZ" dirty="0"/>
              <a:t>= souhrn věcných a osobních prostředků,  nimiž disponuje subjekt veřejné správy za účelem trvalé služby zvláštnímu veřejnému účelu, např. domov pro seniory zřízený obcí, vykonavatelem pak bude např. ředitel</a:t>
            </a:r>
          </a:p>
          <a:p>
            <a:pPr algn="just"/>
            <a:endParaRPr lang="cs-CZ" altLang="cs-CZ" dirty="0"/>
          </a:p>
          <a:p>
            <a:pPr algn="just"/>
            <a:endParaRPr lang="cs-CZ" dirty="0"/>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1252753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TextovéPole 3"/>
          <p:cNvSpPr txBox="1"/>
          <p:nvPr/>
        </p:nvSpPr>
        <p:spPr>
          <a:xfrm>
            <a:off x="359532" y="332656"/>
            <a:ext cx="8424936" cy="4616648"/>
          </a:xfrm>
          <a:prstGeom prst="rect">
            <a:avLst/>
          </a:prstGeom>
          <a:noFill/>
        </p:spPr>
        <p:txBody>
          <a:bodyPr wrap="square" rtlCol="0">
            <a:spAutoFit/>
          </a:bodyPr>
          <a:lstStyle/>
          <a:p>
            <a:pPr algn="just"/>
            <a:r>
              <a:rPr lang="cs-CZ" sz="2400" b="1" dirty="0"/>
              <a:t>SUBJEKTY VEŘEJNÉ SPRÁVY JAKO SUBJEKTY SPRÁVNÍHO PRÁVA</a:t>
            </a:r>
          </a:p>
          <a:p>
            <a:endParaRPr lang="cs-CZ" altLang="cs-CZ" dirty="0"/>
          </a:p>
          <a:p>
            <a:pPr algn="just"/>
            <a:endParaRPr lang="cs-CZ" altLang="cs-CZ" dirty="0"/>
          </a:p>
          <a:p>
            <a:pPr algn="just"/>
            <a:r>
              <a:rPr lang="cs-CZ" altLang="cs-CZ" b="1" dirty="0">
                <a:highlight>
                  <a:srgbClr val="FFFF00"/>
                </a:highlight>
              </a:rPr>
              <a:t>Veřejný podnik</a:t>
            </a:r>
          </a:p>
          <a:p>
            <a:pPr algn="just"/>
            <a:endParaRPr lang="cs-CZ" altLang="cs-CZ" b="1" dirty="0"/>
          </a:p>
          <a:p>
            <a:pPr marL="285750" indent="-285750" algn="just">
              <a:buFont typeface="Arial" panose="020B0604020202020204" pitchFamily="34" charset="0"/>
              <a:buChar char="•"/>
            </a:pPr>
            <a:r>
              <a:rPr lang="cs-CZ" altLang="cs-CZ" dirty="0"/>
              <a:t>soukromý podnik plnící část úkolů veřejné správy (STK)</a:t>
            </a:r>
          </a:p>
          <a:p>
            <a:pPr marL="285750" indent="-285750" algn="just">
              <a:buFont typeface="Arial" panose="020B0604020202020204" pitchFamily="34" charset="0"/>
              <a:buChar char="•"/>
            </a:pPr>
            <a:r>
              <a:rPr lang="cs-CZ" altLang="cs-CZ" dirty="0"/>
              <a:t>výkon výsostného práva soukromou osobou (myslivecká stráž)</a:t>
            </a:r>
          </a:p>
          <a:p>
            <a:pPr marL="285750" indent="-285750" algn="just">
              <a:buFont typeface="Arial" panose="020B0604020202020204" pitchFamily="34" charset="0"/>
              <a:buChar char="•"/>
            </a:pPr>
            <a:endParaRPr lang="cs-CZ" altLang="cs-CZ" dirty="0"/>
          </a:p>
          <a:p>
            <a:pPr algn="just"/>
            <a:r>
              <a:rPr lang="cs-CZ" altLang="cs-CZ" b="1" dirty="0">
                <a:highlight>
                  <a:srgbClr val="FFFF00"/>
                </a:highlight>
              </a:rPr>
              <a:t>Fyzické a právnické osoby soukromého práva</a:t>
            </a:r>
          </a:p>
          <a:p>
            <a:pPr algn="just"/>
            <a:endParaRPr lang="cs-CZ" altLang="cs-CZ" b="1" dirty="0"/>
          </a:p>
          <a:p>
            <a:pPr algn="just"/>
            <a:r>
              <a:rPr lang="cs-CZ" altLang="cs-CZ" dirty="0"/>
              <a:t>Státem založená nadační společnost, nadační fond…</a:t>
            </a:r>
          </a:p>
          <a:p>
            <a:pPr algn="just"/>
            <a:r>
              <a:rPr lang="cs-CZ" altLang="cs-CZ" dirty="0"/>
              <a:t>Lékař při rozhodování o pracovní neschopnosti</a:t>
            </a:r>
          </a:p>
          <a:p>
            <a:pPr algn="just"/>
            <a:endParaRPr lang="cs-CZ" altLang="cs-CZ" dirty="0"/>
          </a:p>
          <a:p>
            <a:pPr algn="just"/>
            <a:endParaRPr lang="cs-CZ" altLang="cs-CZ" dirty="0"/>
          </a:p>
          <a:p>
            <a:pPr algn="just"/>
            <a:endParaRPr lang="cs-CZ" altLang="cs-CZ" b="1" dirty="0"/>
          </a:p>
          <a:p>
            <a:pPr algn="just"/>
            <a:endParaRPr lang="cs-CZ" altLang="cs-CZ" dirty="0"/>
          </a:p>
        </p:txBody>
      </p:sp>
    </p:spTree>
    <p:extLst>
      <p:ext uri="{BB962C8B-B14F-4D97-AF65-F5344CB8AC3E}">
        <p14:creationId xmlns:p14="http://schemas.microsoft.com/office/powerpoint/2010/main" val="2127229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TextovéPole 3"/>
          <p:cNvSpPr txBox="1"/>
          <p:nvPr/>
        </p:nvSpPr>
        <p:spPr>
          <a:xfrm>
            <a:off x="427639" y="404664"/>
            <a:ext cx="8208912" cy="5139869"/>
          </a:xfrm>
          <a:prstGeom prst="rect">
            <a:avLst/>
          </a:prstGeom>
          <a:noFill/>
        </p:spPr>
        <p:txBody>
          <a:bodyPr wrap="square" rtlCol="0">
            <a:spAutoFit/>
          </a:bodyPr>
          <a:lstStyle/>
          <a:p>
            <a:pPr algn="just"/>
            <a:r>
              <a:rPr lang="cs-CZ" sz="2400" b="1" dirty="0"/>
              <a:t>SUBJEKTY VEŘEJNÉ SPRÁVY JAKO SUBJEKTY SPRÁVNÍHO PRÁVA</a:t>
            </a:r>
          </a:p>
          <a:p>
            <a:endParaRPr lang="cs-CZ" sz="1000" dirty="0"/>
          </a:p>
          <a:p>
            <a:pPr algn="just"/>
            <a:r>
              <a:rPr lang="cs-CZ" b="1" dirty="0"/>
              <a:t>Status úředníků veřejné správy</a:t>
            </a:r>
            <a:r>
              <a:rPr lang="cs-CZ" dirty="0"/>
              <a:t>, tj. zaměstnanců veřejné správy, kteří vykonávají tzv. </a:t>
            </a:r>
            <a:r>
              <a:rPr lang="cs-CZ" b="1" dirty="0"/>
              <a:t>úřední činnost</a:t>
            </a:r>
            <a:r>
              <a:rPr lang="cs-CZ" dirty="0"/>
              <a:t>, resp. činnost úředního charakteru, se zpravidla řídí režimem tzv. </a:t>
            </a:r>
            <a:r>
              <a:rPr lang="cs-CZ" b="1" dirty="0"/>
              <a:t>veřejné služby </a:t>
            </a:r>
            <a:r>
              <a:rPr lang="cs-CZ" dirty="0"/>
              <a:t>– tj. právní režim postavení osob, vykonávajících veřejnou službu jako úřední povinnost.</a:t>
            </a:r>
          </a:p>
          <a:p>
            <a:pPr algn="just"/>
            <a:endParaRPr lang="cs-CZ" dirty="0"/>
          </a:p>
          <a:p>
            <a:pPr algn="just"/>
            <a:r>
              <a:rPr lang="cs-CZ" dirty="0"/>
              <a:t>V rámci veřejné služby můžeme rozlišovat </a:t>
            </a:r>
            <a:r>
              <a:rPr lang="cs-CZ" b="1" dirty="0"/>
              <a:t>institut</a:t>
            </a:r>
            <a:r>
              <a:rPr lang="cs-CZ" dirty="0"/>
              <a:t> </a:t>
            </a:r>
            <a:r>
              <a:rPr lang="cs-CZ" b="1" dirty="0"/>
              <a:t>státní služby </a:t>
            </a:r>
            <a:r>
              <a:rPr lang="cs-CZ" dirty="0"/>
              <a:t>vztahující se na zaměstnance státu ve sféře státní správy. Kromě toho pak rozlišujeme </a:t>
            </a:r>
            <a:r>
              <a:rPr lang="cs-CZ" b="1" dirty="0"/>
              <a:t>režim zaměstnanců veřejnoprávních samosprávných korporací</a:t>
            </a:r>
            <a:r>
              <a:rPr lang="cs-CZ" dirty="0"/>
              <a:t>, což je nejčastější v případě zaměstnanců územních samosprávných celků.</a:t>
            </a:r>
          </a:p>
          <a:p>
            <a:pPr algn="just"/>
            <a:endParaRPr lang="cs-CZ" dirty="0"/>
          </a:p>
          <a:p>
            <a:pPr algn="just"/>
            <a:r>
              <a:rPr lang="cs-CZ" dirty="0"/>
              <a:t>Zákon o státní službě přichází s úplně novým typem právního vztahu, kterým se řídí vztah státního zaměstnance a správního úřadu, a to </a:t>
            </a:r>
            <a:r>
              <a:rPr lang="cs-CZ" b="1" dirty="0"/>
              <a:t>služebním poměrem </a:t>
            </a:r>
            <a:r>
              <a:rPr lang="cs-CZ" dirty="0"/>
              <a:t>podle zákona o státní službě. </a:t>
            </a:r>
          </a:p>
          <a:p>
            <a:pPr algn="just"/>
            <a:endParaRPr lang="cs-CZ" dirty="0"/>
          </a:p>
          <a:p>
            <a:pPr algn="just"/>
            <a:r>
              <a:rPr lang="cs-CZ" dirty="0"/>
              <a:t>Zákoník práce se zde aplikuje pouze v případě, že zákon na něj odkáže.</a:t>
            </a:r>
          </a:p>
          <a:p>
            <a:pPr algn="just"/>
            <a:endParaRPr lang="cs-CZ" sz="800" b="1" dirty="0"/>
          </a:p>
          <a:p>
            <a:pPr algn="just"/>
            <a:endParaRPr lang="cs-CZ" sz="800" b="1" dirty="0"/>
          </a:p>
          <a:p>
            <a:pPr algn="just"/>
            <a:endParaRPr lang="cs-CZ" sz="800" b="1" dirty="0"/>
          </a:p>
        </p:txBody>
      </p:sp>
    </p:spTree>
    <p:extLst>
      <p:ext uri="{BB962C8B-B14F-4D97-AF65-F5344CB8AC3E}">
        <p14:creationId xmlns:p14="http://schemas.microsoft.com/office/powerpoint/2010/main" val="1011219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TextovéPole 3"/>
          <p:cNvSpPr txBox="1"/>
          <p:nvPr/>
        </p:nvSpPr>
        <p:spPr>
          <a:xfrm>
            <a:off x="467544" y="491101"/>
            <a:ext cx="8219256" cy="5632311"/>
          </a:xfrm>
          <a:prstGeom prst="rect">
            <a:avLst/>
          </a:prstGeom>
          <a:noFill/>
        </p:spPr>
        <p:txBody>
          <a:bodyPr wrap="square" rtlCol="0">
            <a:spAutoFit/>
          </a:bodyPr>
          <a:lstStyle/>
          <a:p>
            <a:pPr algn="just"/>
            <a:r>
              <a:rPr lang="cs-CZ" sz="2400" b="1" dirty="0"/>
              <a:t>SUBJEKTY VEŘEJNÉ SPRÁVY JAKO SUBJEKTY SPRÁVNÍHO PRÁVA</a:t>
            </a:r>
          </a:p>
          <a:p>
            <a:endParaRPr lang="cs-CZ" b="1" dirty="0"/>
          </a:p>
          <a:p>
            <a:pPr algn="just"/>
            <a:r>
              <a:rPr lang="cs-CZ" dirty="0"/>
              <a:t>Zákoník práce tedy není vůči zákonu o státní službě subsidiárním (podpůrným) právním předpisem. Základní instituty pracovního práva jako zejména vznik pracovního poměru dle pracovní smlouvy nebo jmenování nebo ukončování pracovního poměru se v případě státních úředníků nově vůbec neuplatní.</a:t>
            </a:r>
          </a:p>
          <a:p>
            <a:pPr algn="just"/>
            <a:endParaRPr lang="cs-CZ" dirty="0"/>
          </a:p>
          <a:p>
            <a:pPr algn="just"/>
            <a:r>
              <a:rPr lang="cs-CZ" b="1" dirty="0"/>
              <a:t>Zákon č. 312/2002 Sb., o úřednících územních samosprávných celků,</a:t>
            </a:r>
            <a:r>
              <a:rPr lang="cs-CZ" dirty="0"/>
              <a:t> upravuje pracovní poměr úředníků územních samosprávných celků a jejich vzdělávání.</a:t>
            </a:r>
          </a:p>
          <a:p>
            <a:pPr algn="just"/>
            <a:endParaRPr lang="cs-CZ" sz="1000" dirty="0"/>
          </a:p>
          <a:p>
            <a:pPr algn="just"/>
            <a:r>
              <a:rPr lang="cs-CZ" dirty="0"/>
              <a:t>Na pracovněprávní vztahy úředníků ÚSC se vztahuje </a:t>
            </a:r>
            <a:r>
              <a:rPr lang="cs-CZ" b="1" dirty="0"/>
              <a:t>zákoník práce</a:t>
            </a:r>
            <a:r>
              <a:rPr lang="cs-CZ" dirty="0"/>
              <a:t>, nestanoví-li tento zákon jinak. </a:t>
            </a:r>
          </a:p>
          <a:p>
            <a:pPr algn="just"/>
            <a:endParaRPr lang="cs-CZ" sz="1000" dirty="0"/>
          </a:p>
          <a:p>
            <a:pPr algn="just"/>
            <a:r>
              <a:rPr lang="cs-CZ" dirty="0"/>
              <a:t>Na vztahy vyplývající z výkonu veřejné funkce se </a:t>
            </a:r>
            <a:r>
              <a:rPr lang="cs-CZ" b="1" dirty="0"/>
              <a:t>zákoník práce </a:t>
            </a:r>
            <a:r>
              <a:rPr lang="cs-CZ" dirty="0"/>
              <a:t>vztahuje, pokud to výslovně stanoví nebo pokud to stanoví zvláštní právní předpisy. Jestliže je veřejná funkce vykonávána v pracovním poměru, řídí se tento pracovní poměr tímto zákonem.</a:t>
            </a:r>
          </a:p>
          <a:p>
            <a:pPr algn="just"/>
            <a:endParaRPr lang="cs-CZ" sz="1000" dirty="0"/>
          </a:p>
          <a:p>
            <a:pPr algn="just"/>
            <a:r>
              <a:rPr lang="cs-CZ" dirty="0"/>
              <a:t>V případě vztahu zákona o úřednících ÚSC a zákoníku práce platí obecné pravidlo, že </a:t>
            </a:r>
            <a:r>
              <a:rPr lang="cs-CZ" b="1" dirty="0"/>
              <a:t>zákoník práce je považován za obecný právní předpis</a:t>
            </a:r>
            <a:r>
              <a:rPr lang="cs-CZ" dirty="0"/>
              <a:t>, přičemž </a:t>
            </a:r>
            <a:r>
              <a:rPr lang="cs-CZ" b="1" dirty="0"/>
              <a:t>zákon o úřednících ÚSC jako zvláštní zákon obsahuje speciální úpravu</a:t>
            </a:r>
            <a:r>
              <a:rPr lang="cs-CZ" dirty="0"/>
              <a:t>.</a:t>
            </a:r>
          </a:p>
          <a:p>
            <a:endParaRPr lang="cs-CZ" b="1" dirty="0"/>
          </a:p>
        </p:txBody>
      </p:sp>
    </p:spTree>
    <p:extLst>
      <p:ext uri="{BB962C8B-B14F-4D97-AF65-F5344CB8AC3E}">
        <p14:creationId xmlns:p14="http://schemas.microsoft.com/office/powerpoint/2010/main" val="3430291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a:t>Správněprávní vztahy, </a:t>
            </a:r>
          </a:p>
          <a:p>
            <a:r>
              <a:rPr lang="cs-CZ" dirty="0"/>
              <a:t>JUDr. Michal </a:t>
            </a:r>
            <a:r>
              <a:rPr lang="cs-CZ" dirty="0" err="1"/>
              <a:t>Márton</a:t>
            </a:r>
            <a:r>
              <a:rPr lang="cs-CZ" dirty="0"/>
              <a:t>, Ph.D.</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a:t>
            </a:fld>
            <a:endParaRPr lang="cs-CZ" dirty="0"/>
          </a:p>
        </p:txBody>
      </p:sp>
      <p:sp>
        <p:nvSpPr>
          <p:cNvPr id="6" name="TextovéPole 5"/>
          <p:cNvSpPr txBox="1"/>
          <p:nvPr/>
        </p:nvSpPr>
        <p:spPr>
          <a:xfrm>
            <a:off x="323528" y="476672"/>
            <a:ext cx="8496944" cy="5201424"/>
          </a:xfrm>
          <a:prstGeom prst="rect">
            <a:avLst/>
          </a:prstGeom>
          <a:noFill/>
        </p:spPr>
        <p:txBody>
          <a:bodyPr wrap="square" rtlCol="0">
            <a:spAutoFit/>
          </a:bodyPr>
          <a:lstStyle/>
          <a:p>
            <a:r>
              <a:rPr lang="cs-CZ" sz="2400" b="1" dirty="0"/>
              <a:t>CHARAKTERISTIKA SPRÁVNĚPRÁVNÍCH VZTAHŮ</a:t>
            </a:r>
          </a:p>
          <a:p>
            <a:endParaRPr lang="cs-CZ" sz="1000" b="1" dirty="0"/>
          </a:p>
          <a:p>
            <a:pPr algn="just"/>
            <a:r>
              <a:rPr lang="cs-CZ" sz="2400" b="1" dirty="0"/>
              <a:t>Právní vztah</a:t>
            </a:r>
            <a:r>
              <a:rPr lang="cs-CZ" sz="2400" dirty="0"/>
              <a:t> = vztah mezi dvěma nebo více subjekty, který je regulovaný právem, jehož účastníci v něm vystupují jako nositelé subjektivních práv a povinností.</a:t>
            </a:r>
          </a:p>
          <a:p>
            <a:endParaRPr lang="cs-CZ" sz="2400" dirty="0"/>
          </a:p>
          <a:p>
            <a:pPr algn="just"/>
            <a:endParaRPr lang="cs-CZ" sz="2400" b="1" dirty="0"/>
          </a:p>
          <a:p>
            <a:pPr algn="just"/>
            <a:r>
              <a:rPr lang="cs-CZ" sz="2400" b="1" dirty="0"/>
              <a:t>Správně právní (administrativněprávní) vztahy </a:t>
            </a:r>
            <a:r>
              <a:rPr lang="cs-CZ" sz="2400" dirty="0"/>
              <a:t>jsou specifické právní vztahy, tzn. že vedle obecných znaků právních vztahů jsou pro ně charakteristické některé zvláštnosti, které vyplývají zejména z toho, že správněprávní vztahy </a:t>
            </a:r>
            <a:r>
              <a:rPr lang="cs-CZ" sz="2400" b="1" dirty="0"/>
              <a:t>vznikají a realizují se při výkonu veřejné správy </a:t>
            </a:r>
            <a:r>
              <a:rPr lang="cs-CZ" sz="2400" dirty="0"/>
              <a:t>a jejich subjekty jsou nositelé oprávnění a právních povinností stanovených a zabezpečovaných normami správního práva.</a:t>
            </a:r>
          </a:p>
          <a:p>
            <a:pPr algn="just"/>
            <a:endParaRPr lang="cs-CZ" sz="1000" dirty="0"/>
          </a:p>
        </p:txBody>
      </p:sp>
    </p:spTree>
    <p:extLst>
      <p:ext uri="{BB962C8B-B14F-4D97-AF65-F5344CB8AC3E}">
        <p14:creationId xmlns:p14="http://schemas.microsoft.com/office/powerpoint/2010/main" val="3221563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TextovéPole 3"/>
          <p:cNvSpPr txBox="1"/>
          <p:nvPr/>
        </p:nvSpPr>
        <p:spPr>
          <a:xfrm>
            <a:off x="251520" y="188640"/>
            <a:ext cx="8640960" cy="5170646"/>
          </a:xfrm>
          <a:prstGeom prst="rect">
            <a:avLst/>
          </a:prstGeom>
          <a:noFill/>
        </p:spPr>
        <p:txBody>
          <a:bodyPr wrap="square" rtlCol="0">
            <a:spAutoFit/>
          </a:bodyPr>
          <a:lstStyle/>
          <a:p>
            <a:pPr algn="just"/>
            <a:r>
              <a:rPr lang="cs-CZ" sz="2400" b="1" dirty="0"/>
              <a:t>FYZICKÉ OSOBY JAKO SUBJEKTY SPRÁVNÍHO PRÁVA</a:t>
            </a:r>
          </a:p>
          <a:p>
            <a:pPr algn="just"/>
            <a:endParaRPr lang="cs-CZ" dirty="0"/>
          </a:p>
          <a:p>
            <a:pPr algn="just"/>
            <a:r>
              <a:rPr lang="cs-CZ" b="1" dirty="0"/>
              <a:t>Fyzické osoby </a:t>
            </a:r>
            <a:r>
              <a:rPr lang="cs-CZ" dirty="0"/>
              <a:t>patří k té skupině subjektů správního práva, vůči kterým směřuje výkon veřejné správy. Jejich postavení ve správněprávních vztazích je ve vztahu ke konkrétnímu subjektu veřejné správy podřazené (nerovné).</a:t>
            </a:r>
          </a:p>
          <a:p>
            <a:pPr algn="just"/>
            <a:endParaRPr lang="cs-CZ" dirty="0"/>
          </a:p>
          <a:p>
            <a:pPr algn="just"/>
            <a:r>
              <a:rPr lang="cs-CZ" b="1" dirty="0"/>
              <a:t>Subjektivita fyzické osoby</a:t>
            </a:r>
            <a:r>
              <a:rPr lang="cs-CZ" dirty="0"/>
              <a:t> = způsobilost být nositelem práv </a:t>
            </a:r>
            <a:r>
              <a:rPr lang="cs-CZ"/>
              <a:t>a povinností</a:t>
            </a:r>
            <a:endParaRPr lang="cs-CZ" dirty="0"/>
          </a:p>
          <a:p>
            <a:pPr algn="just"/>
            <a:endParaRPr lang="cs-CZ" dirty="0"/>
          </a:p>
          <a:p>
            <a:pPr algn="just"/>
            <a:r>
              <a:rPr lang="cs-CZ" dirty="0"/>
              <a:t>V obecné poloze je </a:t>
            </a:r>
            <a:r>
              <a:rPr lang="cs-CZ" b="1" dirty="0"/>
              <a:t>právní subjektivita fyzické osoby</a:t>
            </a:r>
            <a:r>
              <a:rPr lang="cs-CZ" dirty="0"/>
              <a:t> jednotná pro celý právní řád. Fyzická osoba je obecně způsobilá být nositelem práv a povinností, jestliže jsou pro to splněny příslušné podmínky. Právní subjektivita v obecné poloze vzniká narozením, trvá po celý život a zaniká smrtí.</a:t>
            </a:r>
          </a:p>
          <a:p>
            <a:pPr algn="just"/>
            <a:endParaRPr lang="cs-CZ" dirty="0"/>
          </a:p>
          <a:p>
            <a:pPr algn="just"/>
            <a:r>
              <a:rPr lang="cs-CZ" dirty="0"/>
              <a:t>Fyzická osoba jako subjekt správního práva má řadu </a:t>
            </a:r>
            <a:r>
              <a:rPr lang="cs-CZ" b="1" dirty="0"/>
              <a:t>práv a povinností již od narození </a:t>
            </a:r>
            <a:r>
              <a:rPr lang="cs-CZ" dirty="0"/>
              <a:t>– např. právo na lékařskou péči, právo a současně povinnost mít vlastní jméno apod. V případě některých konkrétních práv a povinností vyžadují normy správního práva k jejich vzniku vedle narození ještě některé </a:t>
            </a:r>
            <a:r>
              <a:rPr lang="cs-CZ" b="1" dirty="0"/>
              <a:t>další právní skutečnosti </a:t>
            </a:r>
            <a:r>
              <a:rPr lang="cs-CZ" dirty="0"/>
              <a:t>– např. dosažení určitého věku, dosažení určitého vzdělání, české státní občanství apod.</a:t>
            </a:r>
          </a:p>
        </p:txBody>
      </p:sp>
    </p:spTree>
    <p:extLst>
      <p:ext uri="{BB962C8B-B14F-4D97-AF65-F5344CB8AC3E}">
        <p14:creationId xmlns:p14="http://schemas.microsoft.com/office/powerpoint/2010/main" val="757597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5" name="TextovéPole 4"/>
          <p:cNvSpPr txBox="1"/>
          <p:nvPr/>
        </p:nvSpPr>
        <p:spPr>
          <a:xfrm>
            <a:off x="287524" y="260648"/>
            <a:ext cx="8568952" cy="6001643"/>
          </a:xfrm>
          <a:prstGeom prst="rect">
            <a:avLst/>
          </a:prstGeom>
          <a:noFill/>
        </p:spPr>
        <p:txBody>
          <a:bodyPr wrap="square" rtlCol="0">
            <a:spAutoFit/>
          </a:bodyPr>
          <a:lstStyle/>
          <a:p>
            <a:pPr algn="just"/>
            <a:r>
              <a:rPr lang="cs-CZ" sz="2400" b="1" dirty="0"/>
              <a:t>FYZICKÉ OSOBY JAKO SUBJEKTY SPRÁVNÍHO PRÁVA</a:t>
            </a:r>
          </a:p>
          <a:p>
            <a:endParaRPr lang="cs-CZ" dirty="0"/>
          </a:p>
          <a:p>
            <a:pPr algn="just"/>
            <a:r>
              <a:rPr lang="cs-CZ" b="1" dirty="0"/>
              <a:t>Způsobilost fyzické osoby být nositelem práv a povinností </a:t>
            </a:r>
            <a:r>
              <a:rPr lang="cs-CZ" dirty="0"/>
              <a:t>je předpokladem k tomu, aby tato práva a povinnosti mohla nabývat vlastními právními úkony, tj. předpokladem ke </a:t>
            </a:r>
            <a:r>
              <a:rPr lang="cs-CZ" b="1" dirty="0"/>
              <a:t>způsobilosti k právním úkonům</a:t>
            </a:r>
            <a:r>
              <a:rPr lang="cs-CZ" dirty="0"/>
              <a:t>.</a:t>
            </a:r>
          </a:p>
          <a:p>
            <a:pPr algn="just"/>
            <a:endParaRPr lang="cs-CZ" dirty="0"/>
          </a:p>
          <a:p>
            <a:pPr algn="just"/>
            <a:r>
              <a:rPr lang="cs-CZ" b="1" dirty="0"/>
              <a:t>Způsobilost k právním úkonům </a:t>
            </a:r>
            <a:r>
              <a:rPr lang="cs-CZ" dirty="0"/>
              <a:t>vzniká teprve tehdy, když fyzická osoba dosáhla určitého věku a získala s tím spojené rozumové schopnosti samostatně rozpoznat význam a následky svého konkrétního jednání a zároveň schopnosti své jednání ovládnout.</a:t>
            </a:r>
          </a:p>
          <a:p>
            <a:pPr algn="just"/>
            <a:endParaRPr lang="cs-CZ" dirty="0"/>
          </a:p>
          <a:p>
            <a:pPr algn="just"/>
            <a:r>
              <a:rPr lang="cs-CZ" dirty="0"/>
              <a:t>V oblasti správního práva platí pro </a:t>
            </a:r>
            <a:r>
              <a:rPr lang="cs-CZ" b="1" dirty="0"/>
              <a:t>nabytí způsobilosti fyzických osob k právním úkonům </a:t>
            </a:r>
            <a:r>
              <a:rPr lang="cs-CZ" dirty="0"/>
              <a:t>řada zvláštních ustanovení – např. od 15 let vzniká fyzické osobě povinnost samostatně se hlásit k pobytu, mít občanský průkaz a prokazovat jím svoji totožnost, právo žádat o povolení řízení motorového vozidla skupiny M, od 17 let vzniká právo žádat o povolení k řízení motorového vozidla skupiny A a T, od 21 let právo žádat o povolení k řízení motorového vozidla pro dopravu osob, vozidel požární ochrany, zdravotnictví atd.</a:t>
            </a:r>
          </a:p>
          <a:p>
            <a:pPr algn="just"/>
            <a:endParaRPr lang="cs-CZ" dirty="0"/>
          </a:p>
          <a:p>
            <a:pPr algn="just"/>
            <a:r>
              <a:rPr lang="cs-CZ" dirty="0"/>
              <a:t>Ve většině případů však normy správního práva nestanoví výslovně, od kdy fyzická osoba získává způsobilost k právním úkonům. Za způsobilou k právním úkonům je pak v plném rozsahu považována fyzická osoba, která nabyla </a:t>
            </a:r>
            <a:r>
              <a:rPr lang="cs-CZ" b="1" dirty="0"/>
              <a:t>zletilosti</a:t>
            </a:r>
            <a:r>
              <a:rPr lang="cs-CZ" dirty="0"/>
              <a:t>, přičemž se vychází z občanskoprávní úpravy.</a:t>
            </a:r>
          </a:p>
        </p:txBody>
      </p:sp>
    </p:spTree>
    <p:extLst>
      <p:ext uri="{BB962C8B-B14F-4D97-AF65-F5344CB8AC3E}">
        <p14:creationId xmlns:p14="http://schemas.microsoft.com/office/powerpoint/2010/main" val="352981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22</a:t>
            </a:fld>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pPr algn="just"/>
            <a:r>
              <a:rPr lang="cs-CZ" sz="2400" b="1" dirty="0"/>
              <a:t>FYZICKÉ OSOBY JAKO SUBJEKTY SPRÁVNÍHO PRÁVA</a:t>
            </a:r>
          </a:p>
          <a:p>
            <a:pPr algn="just"/>
            <a:endParaRPr lang="cs-CZ" dirty="0"/>
          </a:p>
          <a:p>
            <a:pPr algn="just"/>
            <a:r>
              <a:rPr lang="cs-CZ" u="sng" dirty="0"/>
              <a:t>§ 30 NOZ</a:t>
            </a:r>
            <a:r>
              <a:rPr lang="cs-CZ" dirty="0"/>
              <a:t>: Plně </a:t>
            </a:r>
            <a:r>
              <a:rPr lang="cs-CZ" b="1" dirty="0"/>
              <a:t>svéprávným</a:t>
            </a:r>
            <a:r>
              <a:rPr lang="cs-CZ" dirty="0"/>
              <a:t> se člověk stává </a:t>
            </a:r>
            <a:r>
              <a:rPr lang="cs-CZ" b="1" dirty="0"/>
              <a:t>zletilostí</a:t>
            </a:r>
            <a:r>
              <a:rPr lang="cs-CZ" dirty="0"/>
              <a:t>. Zletilosti se nabývá dovršením osmnáctého roku věku. Před nabytím zletilosti se plné svéprávnosti nabývá přiznáním svéprávnosti, nebo uzavřením manželství. Svéprávnost nabytá uzavřením manželství se neztrácí ani zánikem manželství, ani prohlášením manželství za neplatné.</a:t>
            </a:r>
          </a:p>
          <a:p>
            <a:pPr algn="just"/>
            <a:endParaRPr lang="cs-CZ" dirty="0"/>
          </a:p>
          <a:p>
            <a:pPr algn="just"/>
            <a:r>
              <a:rPr lang="cs-CZ" dirty="0"/>
              <a:t>V normách správního práva nenajdeme obecné ustanovení, které by řešilo otázku, </a:t>
            </a:r>
            <a:r>
              <a:rPr lang="cs-CZ" b="1" dirty="0"/>
              <a:t>kdy lze fyzickou osobu zbavit svéprávnosti </a:t>
            </a:r>
            <a:r>
              <a:rPr lang="cs-CZ" dirty="0"/>
              <a:t>nebo, kdy lze její </a:t>
            </a:r>
            <a:r>
              <a:rPr lang="cs-CZ" b="1" dirty="0"/>
              <a:t>svéprávnost omezit </a:t>
            </a:r>
            <a:r>
              <a:rPr lang="cs-CZ" dirty="0"/>
              <a:t>pro nedostatek požadovaných rozumových schopností. Ve většině případů musí správní orgány otázku rozumových schopností fyzických osob v souvislosti s jejich způsobilostí ke vždy konkrétním úkonům ve sféře působnosti správního práva řešit samy, a to zejména s ohledem na povahu věci.</a:t>
            </a:r>
          </a:p>
          <a:p>
            <a:pPr algn="just"/>
            <a:endParaRPr lang="cs-CZ" dirty="0"/>
          </a:p>
          <a:p>
            <a:pPr algn="just"/>
            <a:r>
              <a:rPr lang="cs-CZ" dirty="0"/>
              <a:t>Fyzická osoba, která nesplňuje podmínky způsobilosti k právním úkonům, tj. vedle příslušného věku právě požadované rozumové rozpoznávací a ovládací schopnosti, nemůže ve správněprávních vztazích vystupovat samostatně, ale musí být v takovém jednání vždy </a:t>
            </a:r>
            <a:r>
              <a:rPr lang="cs-CZ" b="1" dirty="0"/>
              <a:t>zastoupena</a:t>
            </a:r>
            <a:r>
              <a:rPr lang="cs-CZ" dirty="0"/>
              <a:t>. </a:t>
            </a:r>
          </a:p>
        </p:txBody>
      </p:sp>
    </p:spTree>
    <p:extLst>
      <p:ext uri="{BB962C8B-B14F-4D97-AF65-F5344CB8AC3E}">
        <p14:creationId xmlns:p14="http://schemas.microsoft.com/office/powerpoint/2010/main" val="3984870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23</a:t>
            </a:fld>
            <a:endParaRPr lang="cs-CZ" dirty="0"/>
          </a:p>
        </p:txBody>
      </p:sp>
      <p:sp>
        <p:nvSpPr>
          <p:cNvPr id="4" name="TextovéPole 3"/>
          <p:cNvSpPr txBox="1"/>
          <p:nvPr/>
        </p:nvSpPr>
        <p:spPr>
          <a:xfrm>
            <a:off x="251520" y="548680"/>
            <a:ext cx="8640960" cy="3785652"/>
          </a:xfrm>
          <a:prstGeom prst="rect">
            <a:avLst/>
          </a:prstGeom>
          <a:noFill/>
        </p:spPr>
        <p:txBody>
          <a:bodyPr wrap="square" rtlCol="0">
            <a:spAutoFit/>
          </a:bodyPr>
          <a:lstStyle/>
          <a:p>
            <a:pPr algn="just"/>
            <a:r>
              <a:rPr lang="cs-CZ" sz="2400" b="1" dirty="0"/>
              <a:t>FYZICKÉ OSOBY JAKO SUBJEKTY SPRÁVNÍHO PRÁVA</a:t>
            </a:r>
          </a:p>
          <a:p>
            <a:pPr algn="just"/>
            <a:endParaRPr lang="cs-CZ" dirty="0"/>
          </a:p>
          <a:p>
            <a:pPr algn="just"/>
            <a:r>
              <a:rPr lang="cs-CZ" dirty="0"/>
              <a:t>Způsobilost fyzické osoby k právům a povinnostem společně s její způsobilostí k právním úkonům se ve sféře správního práva vztahuje jak k oblasti </a:t>
            </a:r>
            <a:r>
              <a:rPr lang="cs-CZ" b="1" dirty="0"/>
              <a:t>správního práva hmotného</a:t>
            </a:r>
            <a:r>
              <a:rPr lang="cs-CZ" dirty="0"/>
              <a:t>, tak k oblasti </a:t>
            </a:r>
            <a:r>
              <a:rPr lang="cs-CZ" b="1" dirty="0"/>
              <a:t>správního práva procesního</a:t>
            </a:r>
            <a:r>
              <a:rPr lang="cs-CZ" dirty="0"/>
              <a:t>.</a:t>
            </a:r>
          </a:p>
          <a:p>
            <a:pPr algn="just"/>
            <a:endParaRPr lang="cs-CZ" dirty="0"/>
          </a:p>
          <a:p>
            <a:pPr algn="just"/>
            <a:r>
              <a:rPr lang="cs-CZ" dirty="0"/>
              <a:t>Pokud jde o </a:t>
            </a:r>
            <a:r>
              <a:rPr lang="cs-CZ" b="1" dirty="0"/>
              <a:t>způsobilost fyzické osoby k protiprávním úkonům (tzv. deliktní způsobilost)</a:t>
            </a:r>
            <a:r>
              <a:rPr lang="cs-CZ" dirty="0"/>
              <a:t>, ta je ve správním právu, obdobně jako v právu obecně, vázána na stejné podmínky jako její způsobilost k právním úkonům.</a:t>
            </a:r>
          </a:p>
          <a:p>
            <a:pPr algn="just"/>
            <a:endParaRPr lang="cs-CZ" dirty="0"/>
          </a:p>
          <a:p>
            <a:pPr algn="just"/>
            <a:r>
              <a:rPr lang="cs-CZ" dirty="0"/>
              <a:t>Pokud tak stanoví zákon, </a:t>
            </a:r>
            <a:r>
              <a:rPr lang="cs-CZ" b="1" dirty="0"/>
              <a:t>může být v určitém rozsahu na příslušné fyzické osoby přenesen i určitý výkon veřejné správy </a:t>
            </a:r>
            <a:r>
              <a:rPr lang="cs-CZ" dirty="0"/>
              <a:t>– např. soukromí lékaři při rozhodování o pracovní neschopnosti, autorizovaní inspektoři podle stavebního zákona apod.</a:t>
            </a:r>
          </a:p>
        </p:txBody>
      </p:sp>
    </p:spTree>
    <p:extLst>
      <p:ext uri="{BB962C8B-B14F-4D97-AF65-F5344CB8AC3E}">
        <p14:creationId xmlns:p14="http://schemas.microsoft.com/office/powerpoint/2010/main" val="3116043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24</a:t>
            </a:fld>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r>
              <a:rPr lang="cs-CZ" sz="2400" b="1" dirty="0"/>
              <a:t>PRÁVNICKÉ OSOBY JAKO SUBJEKTY SPRÁVNÍHO PRÁVA</a:t>
            </a:r>
          </a:p>
          <a:p>
            <a:endParaRPr lang="cs-CZ" b="1" dirty="0"/>
          </a:p>
          <a:p>
            <a:pPr algn="just"/>
            <a:r>
              <a:rPr lang="cs-CZ" b="1" dirty="0"/>
              <a:t>Právnické osoby jako subjekty správního práva </a:t>
            </a:r>
            <a:r>
              <a:rPr lang="cs-CZ" dirty="0"/>
              <a:t>se, obdobně jako osoby fyzické, řadí k té skupině subjektů správního práva, vůči kterým směřuje výkon veřejné správy.</a:t>
            </a:r>
          </a:p>
          <a:p>
            <a:pPr algn="just"/>
            <a:endParaRPr lang="cs-CZ" dirty="0"/>
          </a:p>
          <a:p>
            <a:pPr algn="just"/>
            <a:r>
              <a:rPr lang="cs-CZ" b="1" dirty="0"/>
              <a:t>Právnická osoba</a:t>
            </a:r>
            <a:r>
              <a:rPr lang="cs-CZ" dirty="0"/>
              <a:t> je pojem soukromého práva. Základní právní úprava a členění právnických osob je obsažena v občanském zákoníku (korporace, fundace, ústav).</a:t>
            </a:r>
          </a:p>
          <a:p>
            <a:pPr algn="just"/>
            <a:endParaRPr lang="cs-CZ" dirty="0"/>
          </a:p>
          <a:p>
            <a:pPr algn="just"/>
            <a:r>
              <a:rPr lang="cs-CZ" dirty="0"/>
              <a:t>Jako subjekty správního práva vystupují všechny právnické osoby, které mají ve smyslu norem správního práva způsobilost být samostatným nositelem práv a povinností ve sféře působnosti správního práva. </a:t>
            </a:r>
            <a:r>
              <a:rPr lang="cs-CZ" b="1" dirty="0"/>
              <a:t>Správněprávní subjektivita právnických osob </a:t>
            </a:r>
            <a:r>
              <a:rPr lang="cs-CZ" dirty="0"/>
              <a:t>je zpravidla projevem jejich obecné právní subjektivity, a proto je pro její vznik rozhodující splnění podmínek, které pro založení či ustavení právnické osoby předepisují právní normy, na jejichž základě a v jejichž smyslu konkrétní právnická osoba vzniká.</a:t>
            </a:r>
          </a:p>
          <a:p>
            <a:pPr algn="just"/>
            <a:endParaRPr lang="cs-CZ" dirty="0"/>
          </a:p>
          <a:p>
            <a:pPr algn="just"/>
            <a:r>
              <a:rPr lang="cs-CZ" dirty="0"/>
              <a:t>Právnické osoby zpravidla </a:t>
            </a:r>
            <a:r>
              <a:rPr lang="cs-CZ" b="1" dirty="0"/>
              <a:t>vznikají</a:t>
            </a:r>
            <a:r>
              <a:rPr lang="cs-CZ" dirty="0"/>
              <a:t> nabytím účinnosti jejich zápisu do obchodního nebo jiného zákonem stanoveného rejstříku. U některých právnických osob je jejich vznik upraven jinak (např. příspěvkové organizace obcí a krajů).</a:t>
            </a:r>
          </a:p>
        </p:txBody>
      </p:sp>
    </p:spTree>
    <p:extLst>
      <p:ext uri="{BB962C8B-B14F-4D97-AF65-F5344CB8AC3E}">
        <p14:creationId xmlns:p14="http://schemas.microsoft.com/office/powerpoint/2010/main" val="3174524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Subjekty správního práva,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25</a:t>
            </a:fld>
            <a:endParaRPr lang="cs-CZ" dirty="0"/>
          </a:p>
        </p:txBody>
      </p:sp>
      <p:sp>
        <p:nvSpPr>
          <p:cNvPr id="4" name="TextovéPole 3"/>
          <p:cNvSpPr txBox="1"/>
          <p:nvPr/>
        </p:nvSpPr>
        <p:spPr>
          <a:xfrm>
            <a:off x="323528" y="394718"/>
            <a:ext cx="8363272" cy="4616648"/>
          </a:xfrm>
          <a:prstGeom prst="rect">
            <a:avLst/>
          </a:prstGeom>
          <a:noFill/>
        </p:spPr>
        <p:txBody>
          <a:bodyPr wrap="square" rtlCol="0">
            <a:spAutoFit/>
          </a:bodyPr>
          <a:lstStyle/>
          <a:p>
            <a:r>
              <a:rPr lang="cs-CZ" sz="2400" b="1" dirty="0"/>
              <a:t>PRÁVNICKÉ OSOBY JAKO SUBJEKTY SPRÁVNÍHO PRÁVA</a:t>
            </a:r>
          </a:p>
          <a:p>
            <a:endParaRPr lang="cs-CZ" altLang="cs-CZ" dirty="0">
              <a:solidFill>
                <a:srgbClr val="CC3300"/>
              </a:solidFill>
            </a:endParaRPr>
          </a:p>
          <a:p>
            <a:pPr algn="just"/>
            <a:r>
              <a:rPr lang="cs-CZ" altLang="cs-CZ" dirty="0"/>
              <a:t>V postavení subjektů správního práva vystupují z právnických osob nejčastěji nejrůznější obchodní společnosti, družstva, státní podniky, spolky atp. </a:t>
            </a:r>
          </a:p>
          <a:p>
            <a:pPr algn="just"/>
            <a:endParaRPr lang="cs-CZ" altLang="cs-CZ" dirty="0"/>
          </a:p>
          <a:p>
            <a:pPr algn="just"/>
            <a:r>
              <a:rPr lang="cs-CZ" altLang="cs-CZ" b="1" dirty="0"/>
              <a:t>Právní subjektivitu </a:t>
            </a:r>
            <a:r>
              <a:rPr lang="cs-CZ" altLang="cs-CZ" dirty="0"/>
              <a:t>má právnická osoba vždy jako celek, ale právní úkony za ni musí činit vždy její orgány resp. zástupci.</a:t>
            </a:r>
          </a:p>
          <a:p>
            <a:pPr algn="just"/>
            <a:endParaRPr lang="cs-CZ" altLang="cs-CZ" dirty="0"/>
          </a:p>
          <a:p>
            <a:pPr algn="just"/>
            <a:r>
              <a:rPr lang="cs-CZ" altLang="cs-CZ" dirty="0"/>
              <a:t>Právnické osoby jako subjekty správního práva vystupují převážně v postavení subjektů, vůči nimž je veřejná správa vykonávána, tj. v postavení subjektů jakožto adresátů veřejnosprávního působení.</a:t>
            </a:r>
          </a:p>
          <a:p>
            <a:pPr algn="just"/>
            <a:endParaRPr lang="cs-CZ" altLang="cs-CZ" dirty="0"/>
          </a:p>
          <a:p>
            <a:pPr algn="just"/>
            <a:r>
              <a:rPr lang="cs-CZ" altLang="cs-CZ" dirty="0"/>
              <a:t>Zvláštním druhem právnických osob vystupujících v postavení subjektů správního práva je </a:t>
            </a:r>
            <a:r>
              <a:rPr lang="cs-CZ" altLang="cs-CZ" b="1" dirty="0"/>
              <a:t>stát</a:t>
            </a:r>
            <a:r>
              <a:rPr lang="cs-CZ" altLang="cs-CZ" dirty="0"/>
              <a:t> a nejrůznější </a:t>
            </a:r>
            <a:r>
              <a:rPr lang="cs-CZ" altLang="cs-CZ" b="1" dirty="0"/>
              <a:t>veřejnoprávní korporace</a:t>
            </a:r>
            <a:r>
              <a:rPr lang="cs-CZ" altLang="cs-CZ" dirty="0"/>
              <a:t>. V praxi mohou nastat situace, kdy stát či veřejnoprávní korporace zastoupené svými orgány vystupují v postavení subjektů, vůči kterým je veřejná správa vykonávána.</a:t>
            </a:r>
          </a:p>
        </p:txBody>
      </p:sp>
    </p:spTree>
    <p:extLst>
      <p:ext uri="{BB962C8B-B14F-4D97-AF65-F5344CB8AC3E}">
        <p14:creationId xmlns:p14="http://schemas.microsoft.com/office/powerpoint/2010/main" val="1935590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a:t>Správněprávní vztahy, </a:t>
            </a:r>
          </a:p>
          <a:p>
            <a:r>
              <a:rPr lang="cs-CZ" dirty="0"/>
              <a:t>JUDr. Michal </a:t>
            </a:r>
            <a:r>
              <a:rPr lang="cs-CZ" dirty="0" err="1"/>
              <a:t>Márton</a:t>
            </a:r>
            <a:r>
              <a:rPr lang="cs-CZ" dirty="0"/>
              <a:t>, Ph.D.</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3</a:t>
            </a:fld>
            <a:endParaRPr lang="cs-CZ" dirty="0"/>
          </a:p>
        </p:txBody>
      </p:sp>
      <p:sp>
        <p:nvSpPr>
          <p:cNvPr id="6" name="TextovéPole 5"/>
          <p:cNvSpPr txBox="1"/>
          <p:nvPr/>
        </p:nvSpPr>
        <p:spPr>
          <a:xfrm>
            <a:off x="323528" y="476672"/>
            <a:ext cx="8496944" cy="4339650"/>
          </a:xfrm>
          <a:prstGeom prst="rect">
            <a:avLst/>
          </a:prstGeom>
          <a:noFill/>
        </p:spPr>
        <p:txBody>
          <a:bodyPr wrap="square" rtlCol="0">
            <a:spAutoFit/>
          </a:bodyPr>
          <a:lstStyle/>
          <a:p>
            <a:r>
              <a:rPr lang="cs-CZ" sz="2400" b="1" dirty="0"/>
              <a:t>CHARAKTERISTIKA SPRÁVNĚPRÁVNÍCH VZTAHŮ</a:t>
            </a:r>
          </a:p>
          <a:p>
            <a:endParaRPr lang="cs-CZ" altLang="cs-CZ" b="1" dirty="0"/>
          </a:p>
          <a:p>
            <a:pPr algn="just"/>
            <a:endParaRPr lang="cs-CZ" altLang="cs-CZ" dirty="0"/>
          </a:p>
          <a:p>
            <a:pPr algn="just"/>
            <a:r>
              <a:rPr lang="cs-CZ" altLang="cs-CZ" b="1" dirty="0"/>
              <a:t>Jedním ze subjektů správněprávních vztahů je </a:t>
            </a:r>
            <a:r>
              <a:rPr lang="cs-CZ" altLang="cs-CZ" b="1" dirty="0">
                <a:highlight>
                  <a:srgbClr val="FFFF00"/>
                </a:highlight>
              </a:rPr>
              <a:t>vždy orgán veřejné správy</a:t>
            </a:r>
            <a:r>
              <a:rPr lang="cs-CZ" altLang="cs-CZ" b="1" dirty="0"/>
              <a:t>. </a:t>
            </a:r>
            <a:r>
              <a:rPr lang="cs-CZ" altLang="cs-CZ" dirty="0"/>
              <a:t>Vznik správněprávních vztahů bez účasti subjektu, který zastupuje zájmy státu nebo veřejnoprávní korporace a jedná jejich jménem, není možný.</a:t>
            </a:r>
          </a:p>
          <a:p>
            <a:pPr algn="just"/>
            <a:endParaRPr lang="cs-CZ" altLang="cs-CZ" b="1" dirty="0"/>
          </a:p>
          <a:p>
            <a:pPr algn="just"/>
            <a:r>
              <a:rPr lang="cs-CZ" altLang="cs-CZ" b="1" dirty="0"/>
              <a:t>Na druhé straně těchto vztahů </a:t>
            </a:r>
            <a:r>
              <a:rPr lang="cs-CZ" altLang="cs-CZ" dirty="0"/>
              <a:t>mohou být jak občané jako </a:t>
            </a:r>
            <a:r>
              <a:rPr lang="cs-CZ" altLang="cs-CZ" dirty="0">
                <a:highlight>
                  <a:srgbClr val="FFFF00"/>
                </a:highlight>
              </a:rPr>
              <a:t>fyzické osoby, nebo nejrůznější právnické osoby, nebo i jiné správní orgány. </a:t>
            </a:r>
          </a:p>
          <a:p>
            <a:pPr algn="just"/>
            <a:endParaRPr lang="cs-CZ" altLang="cs-CZ" dirty="0"/>
          </a:p>
          <a:p>
            <a:pPr algn="just"/>
            <a:r>
              <a:rPr lang="cs-CZ" altLang="cs-CZ" dirty="0"/>
              <a:t>Správněprávní vztahy jsou vždy </a:t>
            </a:r>
            <a:r>
              <a:rPr lang="cs-CZ" altLang="cs-CZ" b="1" dirty="0"/>
              <a:t>vztahy mocenské </a:t>
            </a:r>
            <a:r>
              <a:rPr lang="cs-CZ" altLang="cs-CZ" dirty="0"/>
              <a:t>a subjekt, který v nich prosazuje veřejné zájmy jako reprezentant veřejné správy, jež se jejich prostřednictvím realizuje, vždy v těchto vztazích vystupuje v mocensky nadřazeném postavení vůči subjektům, ve vztahu k nimž se veřejná správa vykonává. Takové mocenské postavení orgánů veřejné správy ve správněprávních vztazích je výrazem jejich </a:t>
            </a:r>
            <a:r>
              <a:rPr lang="cs-CZ" altLang="cs-CZ" b="1" dirty="0"/>
              <a:t>pravomoci</a:t>
            </a:r>
            <a:r>
              <a:rPr lang="cs-CZ" altLang="cs-CZ" dirty="0"/>
              <a:t> a </a:t>
            </a:r>
            <a:r>
              <a:rPr lang="cs-CZ" altLang="cs-CZ" b="1" dirty="0"/>
              <a:t>působnosti</a:t>
            </a:r>
            <a:r>
              <a:rPr lang="cs-CZ" altLang="cs-CZ" dirty="0"/>
              <a:t>.</a:t>
            </a:r>
          </a:p>
        </p:txBody>
      </p:sp>
    </p:spTree>
    <p:extLst>
      <p:ext uri="{BB962C8B-B14F-4D97-AF65-F5344CB8AC3E}">
        <p14:creationId xmlns:p14="http://schemas.microsoft.com/office/powerpoint/2010/main" val="2043270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Správněprávní vztahy,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539552" y="692696"/>
            <a:ext cx="8136904" cy="4339650"/>
          </a:xfrm>
          <a:prstGeom prst="rect">
            <a:avLst/>
          </a:prstGeom>
          <a:noFill/>
        </p:spPr>
        <p:txBody>
          <a:bodyPr wrap="square" rtlCol="0">
            <a:spAutoFit/>
          </a:bodyPr>
          <a:lstStyle/>
          <a:p>
            <a:r>
              <a:rPr lang="cs-CZ" sz="2400" b="1" dirty="0"/>
              <a:t>CHARAKTERISTIKA SPRÁVNĚPRÁVNÍCH VZTAHŮ</a:t>
            </a:r>
          </a:p>
          <a:p>
            <a:endParaRPr lang="cs-CZ" b="1" dirty="0"/>
          </a:p>
          <a:p>
            <a:pPr algn="just"/>
            <a:r>
              <a:rPr lang="cs-CZ" dirty="0"/>
              <a:t>Správněprávní vztahy </a:t>
            </a:r>
            <a:r>
              <a:rPr lang="cs-CZ" b="1" dirty="0"/>
              <a:t>mohou vznikat </a:t>
            </a:r>
            <a:r>
              <a:rPr lang="cs-CZ" dirty="0"/>
              <a:t>jak </a:t>
            </a:r>
            <a:r>
              <a:rPr lang="cs-CZ" b="1" dirty="0"/>
              <a:t>z iniciativy orgánů veřejné správy</a:t>
            </a:r>
            <a:r>
              <a:rPr lang="cs-CZ" dirty="0"/>
              <a:t>, které mají v daných vztazích mocensky převažující postavení, tak </a:t>
            </a:r>
            <a:r>
              <a:rPr lang="cs-CZ" b="1" dirty="0"/>
              <a:t>také z iniciativy </a:t>
            </a:r>
            <a:r>
              <a:rPr lang="cs-CZ" dirty="0"/>
              <a:t>těch </a:t>
            </a:r>
            <a:r>
              <a:rPr lang="cs-CZ" b="1" dirty="0"/>
              <a:t>subjektů</a:t>
            </a:r>
            <a:r>
              <a:rPr lang="cs-CZ" dirty="0"/>
              <a:t>, vůči nimž bude v daných vztazích příslušné veřejnosprávní působení směřovat.</a:t>
            </a:r>
          </a:p>
          <a:p>
            <a:pPr algn="just"/>
            <a:endParaRPr lang="cs-CZ" dirty="0"/>
          </a:p>
          <a:p>
            <a:pPr algn="just"/>
            <a:r>
              <a:rPr lang="cs-CZ" dirty="0"/>
              <a:t>Správněprávní vztahy mohou vznikat i </a:t>
            </a:r>
            <a:r>
              <a:rPr lang="cs-CZ" b="1" dirty="0"/>
              <a:t>proti vůli adresáta / adresátů</a:t>
            </a:r>
            <a:r>
              <a:rPr lang="cs-CZ" dirty="0"/>
              <a:t> veřejnosprávního působení.</a:t>
            </a:r>
          </a:p>
          <a:p>
            <a:pPr algn="just"/>
            <a:endParaRPr lang="cs-CZ" dirty="0"/>
          </a:p>
          <a:p>
            <a:pPr algn="just"/>
            <a:r>
              <a:rPr lang="cs-CZ" b="1" dirty="0"/>
              <a:t>Iniciativa orgánů veřejné správy </a:t>
            </a:r>
            <a:r>
              <a:rPr lang="cs-CZ" dirty="0"/>
              <a:t>= podstata spočívá v tom, že správní orgán je povinen jednat z úřední povinnosti (odstranění stavby, zahájení přestupkového řízení)</a:t>
            </a:r>
          </a:p>
          <a:p>
            <a:pPr algn="just"/>
            <a:endParaRPr lang="cs-CZ" dirty="0"/>
          </a:p>
          <a:p>
            <a:pPr algn="just"/>
            <a:r>
              <a:rPr lang="cs-CZ" b="1" dirty="0"/>
              <a:t>Iniciativa podřízených subjektů veřejné správy </a:t>
            </a:r>
            <a:r>
              <a:rPr lang="cs-CZ" dirty="0"/>
              <a:t>= žádost o koncesi, ohlášení živnosti, připojení se poškozeného</a:t>
            </a:r>
          </a:p>
        </p:txBody>
      </p:sp>
    </p:spTree>
    <p:extLst>
      <p:ext uri="{BB962C8B-B14F-4D97-AF65-F5344CB8AC3E}">
        <p14:creationId xmlns:p14="http://schemas.microsoft.com/office/powerpoint/2010/main" val="4123678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Správněprávní vztahy,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5" name="TextovéPole 4"/>
          <p:cNvSpPr txBox="1"/>
          <p:nvPr/>
        </p:nvSpPr>
        <p:spPr>
          <a:xfrm>
            <a:off x="251520" y="188640"/>
            <a:ext cx="8568952" cy="4062651"/>
          </a:xfrm>
          <a:prstGeom prst="rect">
            <a:avLst/>
          </a:prstGeom>
          <a:noFill/>
        </p:spPr>
        <p:txBody>
          <a:bodyPr wrap="square" rtlCol="0">
            <a:spAutoFit/>
          </a:bodyPr>
          <a:lstStyle/>
          <a:p>
            <a:r>
              <a:rPr lang="cs-CZ" sz="2400" b="1" dirty="0"/>
              <a:t>CHARAKTERISTIKA SPRÁVNĚPRÁVNÍCH VZTAHŮ</a:t>
            </a:r>
          </a:p>
          <a:p>
            <a:endParaRPr lang="cs-CZ" b="1" dirty="0"/>
          </a:p>
          <a:p>
            <a:pPr algn="just"/>
            <a:r>
              <a:rPr lang="cs-CZ" dirty="0"/>
              <a:t>Soukromoprávní vztah = vůle subjektů je rovnocenná</a:t>
            </a:r>
          </a:p>
          <a:p>
            <a:pPr algn="just"/>
            <a:endParaRPr lang="cs-CZ" dirty="0"/>
          </a:p>
          <a:p>
            <a:pPr algn="just"/>
            <a:r>
              <a:rPr lang="cs-CZ" dirty="0"/>
              <a:t>Správně právní vztah = autoritativní vůle vykonavatele veřejné moci</a:t>
            </a:r>
          </a:p>
          <a:p>
            <a:pPr algn="just"/>
            <a:endParaRPr lang="cs-CZ" dirty="0"/>
          </a:p>
          <a:p>
            <a:pPr marL="285750" indent="-285750" algn="just">
              <a:buFont typeface="Arial" panose="020B0604020202020204" pitchFamily="34" charset="0"/>
              <a:buChar char="•"/>
            </a:pPr>
            <a:r>
              <a:rPr lang="cs-CZ" dirty="0"/>
              <a:t>Charakteristickým znakem </a:t>
            </a:r>
            <a:r>
              <a:rPr lang="cs-CZ" dirty="0" err="1"/>
              <a:t>správněprávních</a:t>
            </a:r>
            <a:r>
              <a:rPr lang="cs-CZ" dirty="0"/>
              <a:t> vztahů je skutečnost, že </a:t>
            </a:r>
            <a:r>
              <a:rPr lang="cs-CZ" b="1" dirty="0"/>
              <a:t>spory mezi subjekty těchto vztahů</a:t>
            </a:r>
            <a:r>
              <a:rPr lang="cs-CZ" dirty="0"/>
              <a:t>, týkající se jejich obsahu, přísluší řešit zpravidla v daném vztahu vystupujícímu, příp. instančně nadřízenému, správnímu orgánu.</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err="1"/>
              <a:t>Správněprávní</a:t>
            </a:r>
            <a:r>
              <a:rPr lang="cs-CZ" dirty="0"/>
              <a:t> vztahy jsou dále charakteristické i tím, že v případě porušení povinností v těchto vztazích se uplatňuje, nedojde-li k založení jiné právní odpovědnosti, </a:t>
            </a:r>
            <a:r>
              <a:rPr lang="cs-CZ" b="1" dirty="0" err="1"/>
              <a:t>správněprávní</a:t>
            </a:r>
            <a:r>
              <a:rPr lang="cs-CZ" b="1" dirty="0"/>
              <a:t> odpovědnost</a:t>
            </a:r>
            <a:r>
              <a:rPr lang="cs-CZ" dirty="0"/>
              <a:t>.</a:t>
            </a:r>
          </a:p>
          <a:p>
            <a:pPr algn="just"/>
            <a:endParaRPr lang="cs-CZ" dirty="0"/>
          </a:p>
        </p:txBody>
      </p:sp>
    </p:spTree>
    <p:extLst>
      <p:ext uri="{BB962C8B-B14F-4D97-AF65-F5344CB8AC3E}">
        <p14:creationId xmlns:p14="http://schemas.microsoft.com/office/powerpoint/2010/main" val="49342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Správněprávní vztahy,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59532" y="620688"/>
            <a:ext cx="8424936" cy="2492990"/>
          </a:xfrm>
          <a:prstGeom prst="rect">
            <a:avLst/>
          </a:prstGeom>
          <a:noFill/>
        </p:spPr>
        <p:txBody>
          <a:bodyPr wrap="square" rtlCol="0">
            <a:spAutoFit/>
          </a:bodyPr>
          <a:lstStyle/>
          <a:p>
            <a:r>
              <a:rPr lang="cs-CZ" sz="2400" b="1" dirty="0"/>
              <a:t>PŘEDPOKLADY VZNIKU (ZMĚNY, ZÁNIKU) SPRÁVNĚPRÁVNÍCH VZTAHŮ</a:t>
            </a:r>
          </a:p>
          <a:p>
            <a:endParaRPr lang="cs-CZ" altLang="cs-CZ" dirty="0"/>
          </a:p>
          <a:p>
            <a:pPr marL="285750" indent="-285750" algn="just">
              <a:buFont typeface="Arial" panose="020B0604020202020204" pitchFamily="34" charset="0"/>
              <a:buChar char="•"/>
            </a:pPr>
            <a:r>
              <a:rPr lang="cs-CZ" altLang="cs-CZ" dirty="0"/>
              <a:t>existence normy správního práva (státní moc lze vykonávat pouze na základě zákona a v jeho mezích)</a:t>
            </a:r>
          </a:p>
          <a:p>
            <a:pPr marL="285750" indent="-285750" algn="just">
              <a:buFont typeface="Arial" panose="020B0604020202020204" pitchFamily="34" charset="0"/>
              <a:buChar char="•"/>
            </a:pPr>
            <a:endParaRPr lang="cs-CZ" altLang="cs-CZ" dirty="0"/>
          </a:p>
          <a:p>
            <a:pPr marL="285750" indent="-285750" algn="just">
              <a:buFont typeface="Arial" panose="020B0604020202020204" pitchFamily="34" charset="0"/>
              <a:buChar char="•"/>
            </a:pPr>
            <a:r>
              <a:rPr lang="cs-CZ" altLang="cs-CZ" dirty="0"/>
              <a:t>existence právních skutečností</a:t>
            </a:r>
          </a:p>
          <a:p>
            <a:pPr algn="just"/>
            <a:endParaRPr lang="cs-CZ" altLang="cs-CZ" dirty="0"/>
          </a:p>
        </p:txBody>
      </p:sp>
    </p:spTree>
    <p:extLst>
      <p:ext uri="{BB962C8B-B14F-4D97-AF65-F5344CB8AC3E}">
        <p14:creationId xmlns:p14="http://schemas.microsoft.com/office/powerpoint/2010/main" val="1366240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Správněprávní vztahy,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427639" y="404664"/>
            <a:ext cx="8208912" cy="5847755"/>
          </a:xfrm>
          <a:prstGeom prst="rect">
            <a:avLst/>
          </a:prstGeom>
          <a:noFill/>
        </p:spPr>
        <p:txBody>
          <a:bodyPr wrap="square" rtlCol="0">
            <a:spAutoFit/>
          </a:bodyPr>
          <a:lstStyle/>
          <a:p>
            <a:r>
              <a:rPr lang="cs-CZ" sz="2400" b="1" dirty="0"/>
              <a:t>PŘEDPOKLADY VZNIKU (ZMĚNY, ZÁNIKU) SPRÁVNĚPRÁVNÍCH VZTAHŮ</a:t>
            </a:r>
          </a:p>
          <a:p>
            <a:endParaRPr lang="cs-CZ" dirty="0"/>
          </a:p>
          <a:p>
            <a:pPr algn="just"/>
            <a:r>
              <a:rPr lang="cs-CZ" dirty="0"/>
              <a:t>Základním kritériem pro </a:t>
            </a:r>
            <a:r>
              <a:rPr lang="cs-CZ" b="1" dirty="0"/>
              <a:t>členění právních skutečností </a:t>
            </a:r>
            <a:r>
              <a:rPr lang="cs-CZ" dirty="0"/>
              <a:t>je fakt, zda jde o volní jednání subjektů vznikajícího (měnícího se, zanikajícího) správněprávního vztahu či nikoliv, tzn. zda správněprávní vztahy vznikají, mění se či zanikají </a:t>
            </a:r>
            <a:r>
              <a:rPr lang="cs-CZ" b="1" dirty="0"/>
              <a:t>v závislosti na volním jednání </a:t>
            </a:r>
            <a:r>
              <a:rPr lang="cs-CZ" dirty="0"/>
              <a:t>těchto subjektů, nebo </a:t>
            </a:r>
            <a:r>
              <a:rPr lang="cs-CZ" b="1" dirty="0"/>
              <a:t>nezávisle na </a:t>
            </a:r>
            <a:r>
              <a:rPr lang="cs-CZ" dirty="0"/>
              <a:t>jejich </a:t>
            </a:r>
            <a:r>
              <a:rPr lang="cs-CZ" b="1" dirty="0"/>
              <a:t>vůli</a:t>
            </a:r>
            <a:r>
              <a:rPr lang="cs-CZ" dirty="0"/>
              <a:t>.</a:t>
            </a:r>
          </a:p>
          <a:p>
            <a:pPr algn="just"/>
            <a:endParaRPr lang="cs-CZ" sz="1000" dirty="0"/>
          </a:p>
          <a:p>
            <a:pPr algn="just"/>
            <a:r>
              <a:rPr lang="cs-CZ" b="1" dirty="0"/>
              <a:t>Právní skutečnosti, </a:t>
            </a:r>
            <a:r>
              <a:rPr lang="cs-CZ" dirty="0"/>
              <a:t>které spočívají ve </a:t>
            </a:r>
            <a:r>
              <a:rPr lang="cs-CZ" b="1" dirty="0">
                <a:highlight>
                  <a:srgbClr val="FFFF00"/>
                </a:highlight>
              </a:rPr>
              <a:t>volním jednání </a:t>
            </a:r>
            <a:r>
              <a:rPr lang="cs-CZ" dirty="0"/>
              <a:t>subjektů</a:t>
            </a:r>
            <a:r>
              <a:rPr lang="cs-CZ" b="1" dirty="0"/>
              <a:t> </a:t>
            </a:r>
            <a:r>
              <a:rPr lang="cs-CZ" dirty="0"/>
              <a:t>můžeme dělit na:</a:t>
            </a:r>
          </a:p>
          <a:p>
            <a:pPr algn="just"/>
            <a:endParaRPr lang="cs-CZ" dirty="0"/>
          </a:p>
          <a:p>
            <a:pPr marL="285750" indent="-285750" algn="just">
              <a:buFont typeface="Wingdings" panose="05000000000000000000" pitchFamily="2" charset="2"/>
              <a:buChar char="q"/>
            </a:pPr>
            <a:r>
              <a:rPr lang="cs-CZ" b="1" dirty="0">
                <a:highlight>
                  <a:srgbClr val="FFFF00"/>
                </a:highlight>
              </a:rPr>
              <a:t>právní jednání</a:t>
            </a:r>
            <a:r>
              <a:rPr lang="cs-CZ" dirty="0">
                <a:highlight>
                  <a:srgbClr val="FFFF00"/>
                </a:highlight>
              </a:rPr>
              <a:t> </a:t>
            </a:r>
            <a:r>
              <a:rPr lang="cs-CZ" dirty="0"/>
              <a:t>– toto jednání resp. jeho výsledek jsou </a:t>
            </a:r>
            <a:r>
              <a:rPr lang="cs-CZ" b="1" dirty="0"/>
              <a:t>v souladu </a:t>
            </a:r>
            <a:r>
              <a:rPr lang="cs-CZ" dirty="0"/>
              <a:t>s právními normami,</a:t>
            </a:r>
          </a:p>
          <a:p>
            <a:pPr marL="285750" indent="-285750" algn="just">
              <a:buFont typeface="Wingdings" panose="05000000000000000000" pitchFamily="2" charset="2"/>
              <a:buChar char="q"/>
            </a:pPr>
            <a:r>
              <a:rPr lang="cs-CZ" b="1" dirty="0">
                <a:highlight>
                  <a:srgbClr val="FFFF00"/>
                </a:highlight>
              </a:rPr>
              <a:t>protiprávní jednání </a:t>
            </a:r>
            <a:r>
              <a:rPr lang="cs-CZ" dirty="0"/>
              <a:t>- toto jednání resp. jeho výsledek jsou </a:t>
            </a:r>
            <a:r>
              <a:rPr lang="cs-CZ" b="1" dirty="0"/>
              <a:t>v rozporu</a:t>
            </a:r>
            <a:r>
              <a:rPr lang="cs-CZ" dirty="0"/>
              <a:t> s právními normami.</a:t>
            </a:r>
          </a:p>
          <a:p>
            <a:pPr algn="just"/>
            <a:endParaRPr lang="cs-CZ" sz="1000" dirty="0"/>
          </a:p>
          <a:p>
            <a:pPr algn="just"/>
            <a:r>
              <a:rPr lang="cs-CZ" dirty="0"/>
              <a:t>Jak právní, tak protiprávní jednání, může spočívat </a:t>
            </a:r>
            <a:r>
              <a:rPr lang="cs-CZ" b="1" dirty="0"/>
              <a:t>v činnosti</a:t>
            </a:r>
            <a:r>
              <a:rPr lang="cs-CZ" dirty="0"/>
              <a:t>, ale v některých případech i </a:t>
            </a:r>
            <a:r>
              <a:rPr lang="cs-CZ" b="1" dirty="0"/>
              <a:t>v nečinnosti</a:t>
            </a:r>
            <a:r>
              <a:rPr lang="cs-CZ" dirty="0"/>
              <a:t>.</a:t>
            </a:r>
          </a:p>
          <a:p>
            <a:pPr algn="just"/>
            <a:endParaRPr lang="cs-CZ" dirty="0"/>
          </a:p>
          <a:p>
            <a:pPr algn="just"/>
            <a:r>
              <a:rPr lang="cs-CZ" b="1" dirty="0"/>
              <a:t>Právním jednáním </a:t>
            </a:r>
            <a:r>
              <a:rPr lang="cs-CZ" dirty="0"/>
              <a:t>je taková právní skutečnost závisející na vůli člověka, která spočívá v </a:t>
            </a:r>
            <a:r>
              <a:rPr lang="cs-CZ" b="1" dirty="0"/>
              <a:t>chování v souladu s právními normami </a:t>
            </a:r>
            <a:r>
              <a:rPr lang="cs-CZ" dirty="0"/>
              <a:t>a na niž právní norma váže vznik, změnu či zánik příslušného správněprávního vztahu.</a:t>
            </a:r>
          </a:p>
        </p:txBody>
      </p:sp>
    </p:spTree>
    <p:extLst>
      <p:ext uri="{BB962C8B-B14F-4D97-AF65-F5344CB8AC3E}">
        <p14:creationId xmlns:p14="http://schemas.microsoft.com/office/powerpoint/2010/main" val="3651392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Správněprávní vztahy,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611560" y="491101"/>
            <a:ext cx="7920880" cy="5539978"/>
          </a:xfrm>
          <a:prstGeom prst="rect">
            <a:avLst/>
          </a:prstGeom>
          <a:noFill/>
        </p:spPr>
        <p:txBody>
          <a:bodyPr wrap="square" rtlCol="0">
            <a:spAutoFit/>
          </a:bodyPr>
          <a:lstStyle/>
          <a:p>
            <a:r>
              <a:rPr lang="cs-CZ" sz="2400" b="1" dirty="0"/>
              <a:t>PŘEDPOKLADY VZNIKU (ZMĚNY, ZÁNIKU) SPRÁVNĚPRÁVNÍCH VZTAHŮ</a:t>
            </a:r>
          </a:p>
          <a:p>
            <a:endParaRPr lang="cs-CZ" b="1" dirty="0"/>
          </a:p>
          <a:p>
            <a:pPr algn="just"/>
            <a:r>
              <a:rPr lang="cs-CZ" dirty="0"/>
              <a:t>Za </a:t>
            </a:r>
            <a:r>
              <a:rPr lang="cs-CZ" b="1" dirty="0"/>
              <a:t>protiprávní jednání </a:t>
            </a:r>
            <a:r>
              <a:rPr lang="cs-CZ" dirty="0"/>
              <a:t>se považuje takové jednání, které spočívá v porušení právní povinnosti. Protiprávní jednání vedoucí ke vzniku správněprávních vztahů zpravidla předpokládá </a:t>
            </a:r>
            <a:r>
              <a:rPr lang="cs-CZ" b="1" dirty="0"/>
              <a:t>zavinění</a:t>
            </a:r>
            <a:r>
              <a:rPr lang="cs-CZ" dirty="0"/>
              <a:t> a </a:t>
            </a:r>
            <a:r>
              <a:rPr lang="cs-CZ" b="1" dirty="0"/>
              <a:t>způsobilost subjektu k protiprávnímu jednání</a:t>
            </a:r>
            <a:r>
              <a:rPr lang="cs-CZ" dirty="0"/>
              <a:t>. Následkem protiprávního jednání je </a:t>
            </a:r>
            <a:r>
              <a:rPr lang="cs-CZ" b="1" dirty="0"/>
              <a:t>správněprávní odpovědnost</a:t>
            </a:r>
            <a:r>
              <a:rPr lang="cs-CZ" dirty="0"/>
              <a:t> subjektu, který se protiprávního jednání dopustil.</a:t>
            </a:r>
          </a:p>
          <a:p>
            <a:pPr algn="just"/>
            <a:endParaRPr lang="cs-CZ" dirty="0"/>
          </a:p>
          <a:p>
            <a:pPr algn="just"/>
            <a:r>
              <a:rPr lang="cs-CZ" dirty="0"/>
              <a:t>K </a:t>
            </a:r>
            <a:r>
              <a:rPr lang="cs-CZ" b="1" dirty="0"/>
              <a:t>právním skutečnostem</a:t>
            </a:r>
            <a:r>
              <a:rPr lang="cs-CZ" dirty="0"/>
              <a:t>, jako předpokladům vzniku (změny, zániku) správněprávních vztahů, </a:t>
            </a:r>
            <a:r>
              <a:rPr lang="cs-CZ" b="1" dirty="0">
                <a:highlight>
                  <a:srgbClr val="FFFF00"/>
                </a:highlight>
              </a:rPr>
              <a:t>které nezávisejí na vůli subjektu </a:t>
            </a:r>
            <a:r>
              <a:rPr lang="cs-CZ" dirty="0"/>
              <a:t>se řadí:</a:t>
            </a:r>
          </a:p>
          <a:p>
            <a:pPr algn="just"/>
            <a:endParaRPr lang="cs-CZ" dirty="0"/>
          </a:p>
          <a:p>
            <a:pPr marL="285750" indent="-285750" algn="just">
              <a:buFont typeface="Wingdings" panose="05000000000000000000" pitchFamily="2" charset="2"/>
              <a:buChar char="q"/>
            </a:pPr>
            <a:r>
              <a:rPr lang="cs-CZ" b="1" dirty="0">
                <a:highlight>
                  <a:srgbClr val="FFFF00"/>
                </a:highlight>
              </a:rPr>
              <a:t>právní události </a:t>
            </a:r>
            <a:r>
              <a:rPr lang="cs-CZ" dirty="0"/>
              <a:t>– takové právní skutečnosti, na které právní norma váže vznik, změnu či zánik právního vztahu, a které nebyly vyvolány volním jednáním příslušných subjektů (např. narození a smrt člověka, uplynutí času, vznik epidemie apod.),</a:t>
            </a:r>
          </a:p>
          <a:p>
            <a:pPr marL="285750" indent="-285750" algn="just">
              <a:buFont typeface="Wingdings" panose="05000000000000000000" pitchFamily="2" charset="2"/>
              <a:buChar char="q"/>
            </a:pPr>
            <a:r>
              <a:rPr lang="cs-CZ" b="1" dirty="0">
                <a:highlight>
                  <a:srgbClr val="FFFF00"/>
                </a:highlight>
              </a:rPr>
              <a:t>protiprávní stavy </a:t>
            </a:r>
            <a:r>
              <a:rPr lang="cs-CZ" dirty="0"/>
              <a:t>– výsledky nezaviněného chování nebo události odporující právu (např. zledovatělý chodník, nemoc z povolání, povodeň). Normy správního práva ukládají určitému subjektu, aby protiprávní stav odstranil nebo napravil.</a:t>
            </a:r>
          </a:p>
        </p:txBody>
      </p:sp>
    </p:spTree>
    <p:extLst>
      <p:ext uri="{BB962C8B-B14F-4D97-AF65-F5344CB8AC3E}">
        <p14:creationId xmlns:p14="http://schemas.microsoft.com/office/powerpoint/2010/main" val="1297358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Správněprávní vztahy,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251520" y="188640"/>
            <a:ext cx="8640960" cy="4339650"/>
          </a:xfrm>
          <a:prstGeom prst="rect">
            <a:avLst/>
          </a:prstGeom>
          <a:noFill/>
        </p:spPr>
        <p:txBody>
          <a:bodyPr wrap="square" rtlCol="0">
            <a:spAutoFit/>
          </a:bodyPr>
          <a:lstStyle/>
          <a:p>
            <a:pPr algn="just"/>
            <a:r>
              <a:rPr lang="cs-CZ" sz="2400" b="1" dirty="0"/>
              <a:t>PRVKY SPRÁVNĚPRÁVNÍCH VZTAHŮ</a:t>
            </a:r>
          </a:p>
          <a:p>
            <a:pPr algn="just"/>
            <a:endParaRPr lang="cs-CZ" dirty="0"/>
          </a:p>
          <a:p>
            <a:pPr algn="just"/>
            <a:r>
              <a:rPr lang="cs-CZ" dirty="0"/>
              <a:t>Pro správněprávní vztahy je obdobně jako pro právní vztahy obecně charakteristická jejich určitá vnitřní struktura. V každém správněprávním vztahu můžeme vymezit jeho </a:t>
            </a:r>
            <a:r>
              <a:rPr lang="cs-CZ" b="1" dirty="0"/>
              <a:t>subjekty</a:t>
            </a:r>
            <a:r>
              <a:rPr lang="cs-CZ" dirty="0"/>
              <a:t>, </a:t>
            </a:r>
            <a:r>
              <a:rPr lang="cs-CZ" b="1" dirty="0"/>
              <a:t>obsah</a:t>
            </a:r>
            <a:r>
              <a:rPr lang="cs-CZ" dirty="0"/>
              <a:t> a </a:t>
            </a:r>
            <a:r>
              <a:rPr lang="cs-CZ" b="1" dirty="0"/>
              <a:t>objekt</a:t>
            </a:r>
            <a:r>
              <a:rPr lang="cs-CZ" dirty="0"/>
              <a:t>.</a:t>
            </a:r>
          </a:p>
          <a:p>
            <a:pPr algn="just"/>
            <a:endParaRPr lang="cs-CZ" dirty="0"/>
          </a:p>
          <a:p>
            <a:pPr algn="just"/>
            <a:r>
              <a:rPr lang="cs-CZ" b="1" dirty="0"/>
              <a:t>Subjekty </a:t>
            </a:r>
            <a:r>
              <a:rPr lang="cs-CZ" dirty="0"/>
              <a:t>nejméně 2 individualizované subjekty, přičemž jedním z nich je vždy správní orgán a to v mocensky nadřazeném postavení a v rámci realizace své pravomoci a působnosti.</a:t>
            </a:r>
          </a:p>
          <a:p>
            <a:pPr algn="just"/>
            <a:endParaRPr lang="cs-CZ" dirty="0"/>
          </a:p>
          <a:p>
            <a:pPr algn="just"/>
            <a:r>
              <a:rPr lang="cs-CZ" b="1" dirty="0"/>
              <a:t>Obsah</a:t>
            </a:r>
            <a:r>
              <a:rPr lang="cs-CZ" dirty="0"/>
              <a:t> jednotlivá práva a povinnosti – dare (dát), </a:t>
            </a:r>
            <a:r>
              <a:rPr lang="cs-CZ" dirty="0" err="1"/>
              <a:t>facere</a:t>
            </a:r>
            <a:r>
              <a:rPr lang="cs-CZ" dirty="0"/>
              <a:t> (konat), </a:t>
            </a:r>
            <a:r>
              <a:rPr lang="cs-CZ" dirty="0" err="1"/>
              <a:t>omitere</a:t>
            </a:r>
            <a:r>
              <a:rPr lang="cs-CZ" dirty="0"/>
              <a:t> (zdržet se konání), </a:t>
            </a:r>
            <a:r>
              <a:rPr lang="cs-CZ" dirty="0" err="1"/>
              <a:t>pati</a:t>
            </a:r>
            <a:r>
              <a:rPr lang="cs-CZ" dirty="0"/>
              <a:t> (strpět)</a:t>
            </a:r>
          </a:p>
          <a:p>
            <a:pPr algn="just"/>
            <a:endParaRPr lang="cs-CZ" dirty="0"/>
          </a:p>
          <a:p>
            <a:pPr algn="just"/>
            <a:r>
              <a:rPr lang="cs-CZ" b="1" dirty="0"/>
              <a:t>Objekt (předmět)</a:t>
            </a:r>
            <a:r>
              <a:rPr lang="cs-CZ" dirty="0"/>
              <a:t> – lidské chování, věci jako materiální hodnoty</a:t>
            </a:r>
            <a:endParaRPr lang="cs-CZ" b="1" dirty="0"/>
          </a:p>
          <a:p>
            <a:pPr algn="just"/>
            <a:endParaRPr lang="cs-CZ" dirty="0"/>
          </a:p>
          <a:p>
            <a:pPr algn="just"/>
            <a:endParaRPr lang="cs-CZ" dirty="0"/>
          </a:p>
        </p:txBody>
      </p:sp>
    </p:spTree>
    <p:extLst>
      <p:ext uri="{BB962C8B-B14F-4D97-AF65-F5344CB8AC3E}">
        <p14:creationId xmlns:p14="http://schemas.microsoft.com/office/powerpoint/2010/main" val="2832663167"/>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3322</TotalTime>
  <Words>3336</Words>
  <Application>Microsoft Office PowerPoint</Application>
  <PresentationFormat>Předvádění na obrazovce (4:3)</PresentationFormat>
  <Paragraphs>312</Paragraphs>
  <Slides>25</Slides>
  <Notes>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25</vt:i4>
      </vt:variant>
    </vt:vector>
  </HeadingPairs>
  <TitlesOfParts>
    <vt:vector size="29" baseType="lpstr">
      <vt:lpstr>Arial</vt:lpstr>
      <vt:lpstr>Calibri</vt:lpstr>
      <vt:lpstr>Wingdings</vt:lpstr>
      <vt:lpstr>Motiv sady Office</vt:lpstr>
      <vt:lpstr>SPRÁVNĚPRÁVNÍ VZTAHY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SUBJEKTY SPRÁVNÍHO PRÁVA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Márton Michal JUDr., Ph.D.</cp:lastModifiedBy>
  <cp:revision>335</cp:revision>
  <dcterms:created xsi:type="dcterms:W3CDTF">2015-09-08T17:35:18Z</dcterms:created>
  <dcterms:modified xsi:type="dcterms:W3CDTF">2024-03-26T13:29:48Z</dcterms:modified>
</cp:coreProperties>
</file>