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3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6.5.2025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SPRÁVNÍ PRÁVO</a:t>
            </a:r>
            <a:br>
              <a:rPr lang="cs-CZ" b="1" dirty="0"/>
            </a:br>
            <a:r>
              <a:rPr lang="cs-CZ" b="1" dirty="0"/>
              <a:t>-PODMÍNKY PREZENČNÍ</a:t>
            </a:r>
            <a:r>
              <a:rPr lang="cs-CZ" dirty="0"/>
              <a:t>	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Výuka předmětu správní právo – denní studium </a:t>
            </a:r>
          </a:p>
          <a:p>
            <a:r>
              <a:rPr lang="cs-CZ" sz="2400" b="1" u="sng" dirty="0"/>
              <a:t>Obsah přednášek </a:t>
            </a:r>
          </a:p>
          <a:p>
            <a:pPr algn="just"/>
            <a:r>
              <a:rPr lang="cs-CZ" sz="2000" b="1" dirty="0"/>
              <a:t>18. 02. 2025 - Úvod </a:t>
            </a:r>
          </a:p>
          <a:p>
            <a:pPr algn="just"/>
            <a:r>
              <a:rPr lang="cs-CZ" sz="2000" b="1" dirty="0"/>
              <a:t>25. 02. 2025 - Veřejná správa a správní správo</a:t>
            </a:r>
          </a:p>
          <a:p>
            <a:pPr algn="just"/>
            <a:r>
              <a:rPr lang="cs-CZ" sz="2000" b="1" dirty="0"/>
              <a:t>04. 03. 2025 - Správní právo – obecná charakteristika</a:t>
            </a:r>
          </a:p>
          <a:p>
            <a:pPr algn="just"/>
            <a:r>
              <a:rPr lang="cs-CZ" sz="2000" b="1" dirty="0"/>
              <a:t>11. 03. 2025 –Normy správního práva</a:t>
            </a:r>
          </a:p>
          <a:p>
            <a:pPr algn="just"/>
            <a:r>
              <a:rPr lang="cs-CZ" sz="2000" b="1" dirty="0"/>
              <a:t>18. 03. 2025 – Správně právní vztahy, subjekty správního práva</a:t>
            </a:r>
          </a:p>
          <a:p>
            <a:pPr algn="just"/>
            <a:r>
              <a:rPr lang="cs-CZ" sz="2000" b="1" dirty="0"/>
              <a:t>25. 03. 2025 – Základní principy veřejné správy </a:t>
            </a:r>
          </a:p>
          <a:p>
            <a:pPr algn="just"/>
            <a:r>
              <a:rPr lang="cs-CZ" sz="2000" b="1" dirty="0"/>
              <a:t>01. 04. 2025 – Správní trestání, Principy veřejné správy</a:t>
            </a:r>
          </a:p>
          <a:p>
            <a:pPr algn="just"/>
            <a:r>
              <a:rPr lang="cs-CZ" sz="2000" b="1" dirty="0">
                <a:solidFill>
                  <a:srgbClr val="FF0000"/>
                </a:solidFill>
              </a:rPr>
              <a:t>08. 04. 2025 –Průběžný test</a:t>
            </a:r>
          </a:p>
          <a:p>
            <a:pPr algn="just"/>
            <a:r>
              <a:rPr lang="cs-CZ" sz="2000" b="1" dirty="0"/>
              <a:t>15. 04. 2025 – Správní právo procesní – účastníci, zahájení řízení</a:t>
            </a:r>
          </a:p>
          <a:p>
            <a:pPr algn="just"/>
            <a:r>
              <a:rPr lang="cs-CZ" sz="2000" b="1" dirty="0"/>
              <a:t>29. 04. 2025 – Správní právo procesní – projednání věci, rozhodnutí</a:t>
            </a:r>
          </a:p>
          <a:p>
            <a:pPr algn="just"/>
            <a:r>
              <a:rPr lang="cs-CZ" sz="2000" b="1" dirty="0"/>
              <a:t>06. 05. 2025 – Správní právo procesní – rozhodnutí, opravné prostředky</a:t>
            </a:r>
          </a:p>
          <a:p>
            <a:pPr algn="just"/>
            <a:r>
              <a:rPr lang="cs-CZ" sz="2000" b="1" dirty="0"/>
              <a:t>13. 05. 2025 – Správní právo procesní –shrnutí, opakování, instrukce ke zkoušce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Podmínky úspěšného absolvování předmětu</a:t>
            </a:r>
          </a:p>
          <a:p>
            <a:endParaRPr lang="cs-CZ" sz="2400" b="1" dirty="0"/>
          </a:p>
          <a:p>
            <a:r>
              <a:rPr lang="cs-CZ" sz="2000" dirty="0"/>
              <a:t>Zkouškový test, studenti mohou získat celkem </a:t>
            </a:r>
            <a:r>
              <a:rPr lang="cs-CZ" sz="2000" b="1" dirty="0"/>
              <a:t>30</a:t>
            </a:r>
            <a:r>
              <a:rPr lang="cs-CZ" sz="2000" dirty="0"/>
              <a:t> bodů, a to takto:</a:t>
            </a:r>
          </a:p>
          <a:p>
            <a:endParaRPr lang="cs-CZ" sz="2000" dirty="0"/>
          </a:p>
          <a:p>
            <a:r>
              <a:rPr lang="cs-CZ" sz="2000" dirty="0"/>
              <a:t>10 bodů za průběžný test</a:t>
            </a:r>
          </a:p>
          <a:p>
            <a:r>
              <a:rPr lang="cs-CZ" sz="2000" dirty="0"/>
              <a:t>20 bodů za zkouškový test</a:t>
            </a:r>
          </a:p>
          <a:p>
            <a:endParaRPr lang="cs-CZ" sz="2000" dirty="0"/>
          </a:p>
          <a:p>
            <a:r>
              <a:rPr lang="cs-CZ" sz="2000" dirty="0"/>
              <a:t>Průběžný test se skládá 10 uzavřených otázek a zkouškový test z 20 uzavřených otázek</a:t>
            </a:r>
          </a:p>
          <a:p>
            <a:r>
              <a:rPr lang="cs-CZ" sz="2000" b="1" u="sng" dirty="0">
                <a:highlight>
                  <a:srgbClr val="FFFF00"/>
                </a:highlight>
              </a:rPr>
              <a:t>výběr ze 4 možností, vždy jedna správná, každá správná odpověď hodnocena 1 bodem</a:t>
            </a:r>
          </a:p>
          <a:p>
            <a:endParaRPr lang="cs-CZ" sz="2000" dirty="0"/>
          </a:p>
          <a:p>
            <a:r>
              <a:rPr lang="cs-CZ" sz="1400" dirty="0"/>
              <a:t>30 - 28 ………………. </a:t>
            </a:r>
            <a:r>
              <a:rPr lang="cs-CZ" sz="1400" b="1" dirty="0"/>
              <a:t>A</a:t>
            </a:r>
          </a:p>
          <a:p>
            <a:r>
              <a:rPr lang="cs-CZ" sz="1400" dirty="0"/>
              <a:t>27 – 25 ………………  </a:t>
            </a:r>
            <a:r>
              <a:rPr lang="cs-CZ" sz="1400" b="1" dirty="0"/>
              <a:t>B</a:t>
            </a:r>
          </a:p>
          <a:p>
            <a:r>
              <a:rPr lang="cs-CZ" sz="1400" dirty="0"/>
              <a:t>24 – 22 ………………  </a:t>
            </a:r>
            <a:r>
              <a:rPr lang="cs-CZ" sz="1400" b="1" dirty="0"/>
              <a:t>C</a:t>
            </a:r>
          </a:p>
          <a:p>
            <a:r>
              <a:rPr lang="cs-CZ" sz="1400" dirty="0"/>
              <a:t>21 – 20 ………………  </a:t>
            </a:r>
            <a:r>
              <a:rPr lang="cs-CZ" sz="1400" b="1" dirty="0"/>
              <a:t>D</a:t>
            </a:r>
          </a:p>
          <a:p>
            <a:r>
              <a:rPr lang="cs-CZ" sz="1400" dirty="0"/>
              <a:t>19- 18   ………………  </a:t>
            </a:r>
            <a:r>
              <a:rPr lang="cs-CZ" sz="1400" b="1" dirty="0"/>
              <a:t>E</a:t>
            </a:r>
          </a:p>
          <a:p>
            <a:r>
              <a:rPr lang="cs-CZ" sz="1400" dirty="0"/>
              <a:t>17        ………………….</a:t>
            </a:r>
            <a:r>
              <a:rPr lang="cs-CZ" sz="1400" b="1" dirty="0"/>
              <a:t>F</a:t>
            </a:r>
          </a:p>
          <a:p>
            <a:r>
              <a:rPr lang="cs-CZ" sz="2000" b="1" dirty="0"/>
              <a:t>Literatura – povinná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zákon č. 500/2004 Sb., správní řád</a:t>
            </a:r>
          </a:p>
          <a:p>
            <a:r>
              <a:rPr lang="cs-CZ" sz="2000" b="1" u="sng" dirty="0"/>
              <a:t>Jako studijní materiály slouží rovněž prezentace z přednášek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314</Words>
  <Application>Microsoft Office PowerPoint</Application>
  <PresentationFormat>Předvádění na obrazovce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SPRÁVNÍ PRÁVO -PODMÍNKY PREZENČNÍ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114</cp:revision>
  <dcterms:created xsi:type="dcterms:W3CDTF">2015-09-08T17:35:18Z</dcterms:created>
  <dcterms:modified xsi:type="dcterms:W3CDTF">2025-05-06T11:24:32Z</dcterms:modified>
</cp:coreProperties>
</file>