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handoutMasterIdLst>
    <p:handoutMasterId r:id="rId8"/>
  </p:handoutMasterIdLst>
  <p:sldIdLst>
    <p:sldId id="256" r:id="rId2"/>
    <p:sldId id="257" r:id="rId3"/>
    <p:sldId id="258" r:id="rId4"/>
    <p:sldId id="306" r:id="rId5"/>
    <p:sldId id="307" r:id="rId6"/>
    <p:sldId id="269" r:id="rId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3557" autoAdjust="0"/>
  </p:normalViewPr>
  <p:slideViewPr>
    <p:cSldViewPr snapToGrid="0">
      <p:cViewPr varScale="1">
        <p:scale>
          <a:sx n="81" d="100"/>
          <a:sy n="81" d="100"/>
        </p:scale>
        <p:origin x="754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FBBA2-7A20-4748-AF3A-A3D98AB4B267}" type="datetimeFigureOut">
              <a:rPr lang="cs-CZ" smtClean="0"/>
              <a:t>19.02.2025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BF6EC-E84A-411E-8838-367FE3D6C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128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798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952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446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147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123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975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391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410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810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472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499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55766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1239512" cy="1475013"/>
          </a:xfrm>
        </p:spPr>
        <p:txBody>
          <a:bodyPr>
            <a:normAutofit/>
          </a:bodyPr>
          <a:lstStyle/>
          <a:p>
            <a:r>
              <a:rPr lang="cs-CZ" sz="4400" dirty="0"/>
              <a:t>Zahraničně-obchodní politika</a:t>
            </a:r>
            <a:endParaRPr lang="en-US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Doc. Ing. Jan Nevima, Ph.D., </a:t>
            </a:r>
            <a:r>
              <a:rPr lang="cs-CZ" sz="2800" dirty="0" err="1"/>
              <a:t>mba</a:t>
            </a:r>
            <a:endParaRPr lang="en-US" sz="2800" dirty="0"/>
          </a:p>
        </p:txBody>
      </p:sp>
      <p:pic>
        <p:nvPicPr>
          <p:cNvPr id="4" name="Picture 2" descr="Slezská univerzita v Opav&amp;ecaron;, Obchodn&amp;ecaron; podnikatelská fakulta v Karvin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6367" y="636971"/>
            <a:ext cx="3024336" cy="93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581191" y="4340180"/>
            <a:ext cx="10993546" cy="19502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2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LS 2024/2025</a:t>
            </a:r>
          </a:p>
          <a:p>
            <a:pPr algn="r"/>
            <a:r>
              <a:rPr lang="cs-CZ" sz="2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BPZOP (2+2)</a:t>
            </a:r>
          </a:p>
          <a:p>
            <a:pPr algn="r"/>
            <a:r>
              <a:rPr lang="cs-CZ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Základní informace k předmětu</a:t>
            </a:r>
            <a:endParaRPr lang="en-US" sz="40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Oblouk 4">
            <a:extLst>
              <a:ext uri="{FF2B5EF4-FFF2-40B4-BE49-F238E27FC236}">
                <a16:creationId xmlns:a16="http://schemas.microsoft.com/office/drawing/2014/main" id="{4FA0C4FA-38E6-4376-9309-EF949C78C92B}"/>
              </a:ext>
            </a:extLst>
          </p:cNvPr>
          <p:cNvSpPr/>
          <p:nvPr/>
        </p:nvSpPr>
        <p:spPr>
          <a:xfrm>
            <a:off x="-539398" y="5737411"/>
            <a:ext cx="1794456" cy="718439"/>
          </a:xfrm>
          <a:prstGeom prst="arc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cs-CZ" sz="48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2259534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9270" y="1846729"/>
            <a:ext cx="11331389" cy="4894729"/>
          </a:xfrm>
        </p:spPr>
        <p:txBody>
          <a:bodyPr>
            <a:normAutofit/>
          </a:bodyPr>
          <a:lstStyle/>
          <a:p>
            <a:r>
              <a:rPr lang="cs-CZ" sz="2800" dirty="0"/>
              <a:t>Vyučující</a:t>
            </a:r>
            <a:r>
              <a:rPr lang="en-US" sz="2800" dirty="0"/>
              <a:t>:</a:t>
            </a:r>
            <a:r>
              <a:rPr lang="en-US" sz="2800" b="1" dirty="0"/>
              <a:t>		</a:t>
            </a:r>
            <a:r>
              <a:rPr lang="cs-CZ" sz="2800" b="1" dirty="0"/>
              <a:t>			doc. Ing. Jan Nevima, Ph.</a:t>
            </a:r>
            <a:r>
              <a:rPr lang="cs-CZ" sz="2800" b="1"/>
              <a:t>D., MBA</a:t>
            </a:r>
            <a:endParaRPr lang="en-US" sz="2800" b="1" dirty="0"/>
          </a:p>
          <a:p>
            <a:r>
              <a:rPr lang="en-US" sz="2800" dirty="0"/>
              <a:t>Email: 		</a:t>
            </a:r>
            <a:r>
              <a:rPr lang="cs-CZ" sz="2800" dirty="0"/>
              <a:t>				</a:t>
            </a:r>
            <a:r>
              <a:rPr lang="cs-CZ" sz="2800" b="1" dirty="0" err="1">
                <a:solidFill>
                  <a:schemeClr val="accent2">
                    <a:lumMod val="75000"/>
                  </a:schemeClr>
                </a:solidFill>
              </a:rPr>
              <a:t>nevima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@opf.slu.cz</a:t>
            </a:r>
          </a:p>
          <a:p>
            <a:r>
              <a:rPr lang="en-US" sz="2800" dirty="0" err="1"/>
              <a:t>Kancelář</a:t>
            </a:r>
            <a:r>
              <a:rPr lang="cs-CZ" sz="2800" dirty="0"/>
              <a:t>:</a:t>
            </a:r>
            <a:r>
              <a:rPr lang="en-US" sz="2800" dirty="0"/>
              <a:t> 		</a:t>
            </a:r>
            <a:r>
              <a:rPr lang="cs-CZ" sz="2800" dirty="0"/>
              <a:t>			</a:t>
            </a:r>
            <a:r>
              <a:rPr lang="en-US" sz="2800" dirty="0"/>
              <a:t>A-A2</a:t>
            </a:r>
            <a:r>
              <a:rPr lang="cs-CZ" sz="2800" dirty="0"/>
              <a:t>08</a:t>
            </a:r>
          </a:p>
          <a:p>
            <a:r>
              <a:rPr lang="cs-CZ" sz="2800" dirty="0"/>
              <a:t>Telefon: 					+420 596398 318</a:t>
            </a:r>
            <a:endParaRPr lang="en-US" sz="2800" dirty="0"/>
          </a:p>
          <a:p>
            <a:r>
              <a:rPr lang="en-US" sz="2800" dirty="0" err="1"/>
              <a:t>Konzultační</a:t>
            </a:r>
            <a:r>
              <a:rPr lang="en-US" sz="2800" dirty="0"/>
              <a:t> </a:t>
            </a:r>
            <a:r>
              <a:rPr lang="en-US" sz="2800" dirty="0" err="1"/>
              <a:t>hodiny</a:t>
            </a:r>
            <a:r>
              <a:rPr lang="en-US" sz="2800" dirty="0"/>
              <a:t>:</a:t>
            </a:r>
            <a:r>
              <a:rPr lang="cs-CZ" sz="2800" dirty="0"/>
              <a:t>		</a:t>
            </a: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viz IS nebo dle předchozí dohody</a:t>
            </a:r>
          </a:p>
          <a:p>
            <a:pPr lvl="3"/>
            <a:endParaRPr lang="cs-CZ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619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Podmínky absolvování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184615" y="2146116"/>
            <a:ext cx="11667699" cy="4711884"/>
          </a:xfrm>
        </p:spPr>
        <p:txBody>
          <a:bodyPr>
            <a:normAutofit lnSpcReduction="100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Povinná účast na seminářích </a:t>
            </a:r>
          </a:p>
          <a:p>
            <a:pPr lvl="2" indent="-360000">
              <a:buFont typeface="Wingdings" panose="05000000000000000000" pitchFamily="2" charset="2"/>
              <a:buChar char="§"/>
            </a:pPr>
            <a:r>
              <a:rPr lang="cs-CZ" sz="3100" dirty="0"/>
              <a:t>min. 60 % z uskutečněných seminářů (dle akreditace)</a:t>
            </a:r>
          </a:p>
          <a:p>
            <a:pPr lvl="2" indent="-360000">
              <a:buFont typeface="Wingdings" panose="05000000000000000000" pitchFamily="2" charset="2"/>
              <a:buChar char="§"/>
            </a:pPr>
            <a:r>
              <a:rPr lang="cs-CZ" sz="3100" dirty="0"/>
              <a:t>omluvy na základě lékařského potvrzení (omluva a dodání potvrzení do 5-ti pracovních dnů ode dne nepřítomnosti)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Prezentace na seminářích (max. </a:t>
            </a:r>
            <a:r>
              <a:rPr lang="cs-CZ" sz="3100" b="1" dirty="0">
                <a:solidFill>
                  <a:schemeClr val="accent2"/>
                </a:solidFill>
              </a:rPr>
              <a:t>30 bodů</a:t>
            </a:r>
            <a:r>
              <a:rPr lang="cs-CZ" sz="3100" dirty="0"/>
              <a:t>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Závěrečný test (max. </a:t>
            </a:r>
            <a:r>
              <a:rPr lang="cs-CZ" sz="3100" b="1" dirty="0">
                <a:solidFill>
                  <a:schemeClr val="accent2"/>
                </a:solidFill>
              </a:rPr>
              <a:t>70 bodů</a:t>
            </a:r>
            <a:r>
              <a:rPr lang="cs-CZ" sz="3100" dirty="0"/>
              <a:t>)</a:t>
            </a:r>
            <a:r>
              <a:rPr lang="cs-CZ" sz="2800" dirty="0"/>
              <a:t>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celkem </a:t>
            </a:r>
            <a:r>
              <a:rPr lang="cs-CZ" sz="2400" b="1" dirty="0">
                <a:solidFill>
                  <a:schemeClr val="accent2"/>
                </a:solidFill>
              </a:rPr>
              <a:t>max. 100 bodů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b="1" dirty="0">
                <a:solidFill>
                  <a:schemeClr val="accent2"/>
                </a:solidFill>
              </a:rPr>
              <a:t>K </a:t>
            </a:r>
            <a:r>
              <a:rPr lang="en-US" sz="2400" b="1" dirty="0" err="1">
                <a:solidFill>
                  <a:schemeClr val="accent2"/>
                </a:solidFill>
              </a:rPr>
              <a:t>testu</a:t>
            </a:r>
            <a:r>
              <a:rPr lang="en-US" sz="2400" b="1" dirty="0">
                <a:solidFill>
                  <a:schemeClr val="accent2"/>
                </a:solidFill>
              </a:rPr>
              <a:t> je </a:t>
            </a:r>
            <a:r>
              <a:rPr lang="en-US" sz="2400" b="1" dirty="0" err="1">
                <a:solidFill>
                  <a:schemeClr val="accent2"/>
                </a:solidFill>
              </a:rPr>
              <a:t>připuštěn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pouze</a:t>
            </a:r>
            <a:r>
              <a:rPr lang="en-US" sz="2400" b="1" dirty="0">
                <a:solidFill>
                  <a:schemeClr val="accent2"/>
                </a:solidFill>
              </a:rPr>
              <a:t> student, </a:t>
            </a:r>
            <a:r>
              <a:rPr lang="en-US" sz="2400" b="1" dirty="0" err="1">
                <a:solidFill>
                  <a:schemeClr val="accent2"/>
                </a:solidFill>
              </a:rPr>
              <a:t>jenž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má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splněnou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docházku</a:t>
            </a:r>
            <a:r>
              <a:rPr lang="en-US" sz="2400" b="1" dirty="0">
                <a:solidFill>
                  <a:schemeClr val="accent2"/>
                </a:solidFill>
              </a:rPr>
              <a:t> ze </a:t>
            </a:r>
            <a:r>
              <a:rPr lang="en-US" sz="2400" b="1" dirty="0" err="1">
                <a:solidFill>
                  <a:schemeClr val="accent2"/>
                </a:solidFill>
              </a:rPr>
              <a:t>seminářů</a:t>
            </a:r>
            <a:r>
              <a:rPr lang="en-US" sz="2400" b="1" dirty="0">
                <a:solidFill>
                  <a:schemeClr val="accent2"/>
                </a:solidFill>
              </a:rPr>
              <a:t> a </a:t>
            </a:r>
            <a:r>
              <a:rPr lang="en-US" sz="2400" b="1" dirty="0" err="1">
                <a:solidFill>
                  <a:schemeClr val="accent2"/>
                </a:solidFill>
              </a:rPr>
              <a:t>na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semináři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odprezentovanou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svou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práci</a:t>
            </a:r>
            <a:r>
              <a:rPr lang="en-US" sz="2400" b="1" dirty="0">
                <a:solidFill>
                  <a:schemeClr val="accent2"/>
                </a:solidFill>
              </a:rPr>
              <a:t> (</a:t>
            </a:r>
            <a:r>
              <a:rPr lang="en-US" sz="2400" b="1" dirty="0" err="1">
                <a:solidFill>
                  <a:schemeClr val="accent2"/>
                </a:solidFill>
              </a:rPr>
              <a:t>prezentaci</a:t>
            </a:r>
            <a:r>
              <a:rPr lang="en-US" sz="2400" b="1" dirty="0">
                <a:solidFill>
                  <a:schemeClr val="accent2"/>
                </a:solidFill>
              </a:rPr>
              <a:t>) </a:t>
            </a:r>
            <a:r>
              <a:rPr lang="en-US" sz="2400" b="1" dirty="0" err="1">
                <a:solidFill>
                  <a:schemeClr val="accent2"/>
                </a:solidFill>
              </a:rPr>
              <a:t>na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stanovené</a:t>
            </a:r>
            <a:r>
              <a:rPr lang="en-US" sz="2400" b="1" dirty="0">
                <a:solidFill>
                  <a:schemeClr val="accent2"/>
                </a:solidFill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</a:rPr>
              <a:t>téma</a:t>
            </a:r>
            <a:r>
              <a:rPr lang="en-US" sz="2400" b="1" dirty="0">
                <a:solidFill>
                  <a:schemeClr val="accent2"/>
                </a:solidFill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249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73616" y="717176"/>
            <a:ext cx="11029616" cy="942430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Prezentace: max. 30 bodů</a:t>
            </a:r>
            <a:endParaRPr lang="en-US" sz="3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0" y="1944709"/>
            <a:ext cx="12192000" cy="4844017"/>
          </a:xfrm>
        </p:spPr>
        <p:txBody>
          <a:bodyPr>
            <a:normAutofit lnSpcReduction="10000"/>
          </a:bodyPr>
          <a:lstStyle/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Prezentace v PowerPointu (max. 20 snímků), rozsah 10-15 minut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Hotovou </a:t>
            </a:r>
            <a:r>
              <a:rPr lang="cs-CZ" sz="24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prezentaci a SHRNUTÍ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je potřeba vložit do „Odevzdávárny“ v IS </a:t>
            </a:r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</a:rPr>
              <a:t>nejpozději v úterý!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2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Co se hodnotí?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1/ přednes bez čtení z podkladů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2/ adekvátní seznámení s tématem 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3/ schopnost zaujmout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4/ příklady uváděné v rámci prezentace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5/ vyváženost obsahu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6/ shrnutí zásadních poznatků</a:t>
            </a:r>
          </a:p>
          <a:p>
            <a:pPr marL="360362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825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73616" y="717176"/>
            <a:ext cx="11029616" cy="942430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Témata </a:t>
            </a:r>
            <a:r>
              <a:rPr lang="cs-CZ" sz="360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PrezentacÍ</a:t>
            </a:r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- návrhy</a:t>
            </a:r>
            <a:endParaRPr lang="en-US" sz="3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0" y="1900519"/>
            <a:ext cx="12192000" cy="4888208"/>
          </a:xfrm>
        </p:spPr>
        <p:txBody>
          <a:bodyPr>
            <a:normAutofit lnSpcReduction="10000"/>
          </a:bodyPr>
          <a:lstStyle/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Perspektivy nové obchodní politiky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Teritoriální a komoditní struktura zahraničního obchodu ČR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Významné instituce v mezinárodním obchodě – aktuální trendy a změny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Tarifní a netarifní nástroje vybrané ekonomiky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Přímé zahraniční investice (do ČR nebo z ČR) – pravidla, trendy, statistika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Financování zahraničního obchodu – jak firmy a vlády financují zahraniční obchod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Změny obchodní politiky v souvislosti se vstupem ČR do EU – co se změnilo, fungování jednotného vnitřního trhu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Rizika zahraničního obchodu a jejich eliminace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Mezinárodní komparace – výběr zemí, trendy, statistika</a:t>
            </a:r>
          </a:p>
          <a:p>
            <a:pPr marL="360362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Další návrhy na témata prezentací lze posílat průběžně emailem </a:t>
            </a:r>
          </a:p>
          <a:p>
            <a:pPr marL="817562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187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1"/>
          <p:cNvSpPr txBox="1">
            <a:spLocks/>
          </p:cNvSpPr>
          <p:nvPr/>
        </p:nvSpPr>
        <p:spPr>
          <a:xfrm>
            <a:off x="581192" y="752575"/>
            <a:ext cx="11029616" cy="1013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Harmonogram PŘEDNÁŠEK</a:t>
            </a:r>
            <a:b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cs-CZ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(může se V PRŮBĚHU SEMESTRU změnit) </a:t>
            </a:r>
            <a:endParaRPr lang="cs-CZ" sz="5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0776653"/>
              </p:ext>
            </p:extLst>
          </p:nvPr>
        </p:nvGraphicFramePr>
        <p:xfrm>
          <a:off x="581192" y="1847273"/>
          <a:ext cx="11029616" cy="488927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99108">
                  <a:extLst>
                    <a:ext uri="{9D8B030D-6E8A-4147-A177-3AD203B41FA5}">
                      <a16:colId xmlns:a16="http://schemas.microsoft.com/office/drawing/2014/main" val="830553587"/>
                    </a:ext>
                  </a:extLst>
                </a:gridCol>
                <a:gridCol w="571220">
                  <a:extLst>
                    <a:ext uri="{9D8B030D-6E8A-4147-A177-3AD203B41FA5}">
                      <a16:colId xmlns:a16="http://schemas.microsoft.com/office/drawing/2014/main" val="3138004725"/>
                    </a:ext>
                  </a:extLst>
                </a:gridCol>
                <a:gridCol w="9259288">
                  <a:extLst>
                    <a:ext uri="{9D8B030D-6E8A-4147-A177-3AD203B41FA5}">
                      <a16:colId xmlns:a16="http://schemas.microsoft.com/office/drawing/2014/main" val="2046148100"/>
                    </a:ext>
                  </a:extLst>
                </a:gridCol>
              </a:tblGrid>
              <a:tr h="347606">
                <a:tc>
                  <a:txBody>
                    <a:bodyPr/>
                    <a:lstStyle/>
                    <a:p>
                      <a:pPr algn="ctr"/>
                      <a:r>
                        <a:rPr lang="cs-CZ" sz="1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Termín: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Téma: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916216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20.2.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Úvod do předmětu, vymezení mezinárodního obchodu</a:t>
                      </a:r>
                      <a:endParaRPr lang="cs-CZ" sz="1600" kern="1200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5766496"/>
                  </a:ext>
                </a:extLst>
              </a:tr>
              <a:tr h="370397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27.2.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Teorie mezinárodního obchodu – modely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5555259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Přímé zahraniční investice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5167284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13.3.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kern="1200" dirty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Výuka odpadá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4619630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20.3.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Instituce v mezinárodním obchodě</a:t>
                      </a:r>
                      <a:endParaRPr lang="cs-CZ" sz="1600" b="1" i="1" kern="12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0929109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27.3.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1200" dirty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Platební bilance a její struktura, vyrovnávací mechanismy platební bilance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7703145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i="0" kern="1200" dirty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Tarifní a netarifní nástroje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5796537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Autonomní a smluvní nástroje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2827421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17.4.</a:t>
                      </a:r>
                      <a:endParaRPr lang="cs-CZ" sz="16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kern="1200" dirty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Výuka odpadá</a:t>
                      </a:r>
                      <a:endParaRPr lang="cs-CZ" sz="1600" kern="1200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7637586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24.4.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kern="1200" dirty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Problematika mezinárodní komparace + Analýza vnitřní a vnější (ne)rovnováhy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6999540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kern="1200" dirty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Státní svátek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0569302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kern="120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Státní svátek</a:t>
                      </a:r>
                      <a:endParaRPr lang="cs-CZ" sz="1600" b="1" kern="1200" dirty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0698360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15.5.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kern="1200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TEST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447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11327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1131</TotalTime>
  <Words>447</Words>
  <Application>Microsoft Office PowerPoint</Application>
  <PresentationFormat>Širokoúhlá obrazovka</PresentationFormat>
  <Paragraphs>70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3" baseType="lpstr">
      <vt:lpstr>Arial</vt:lpstr>
      <vt:lpstr>Calibri</vt:lpstr>
      <vt:lpstr>Cambria Math</vt:lpstr>
      <vt:lpstr>Gill Sans MT</vt:lpstr>
      <vt:lpstr>Wingdings</vt:lpstr>
      <vt:lpstr>Wingdings 2</vt:lpstr>
      <vt:lpstr>Dividenda</vt:lpstr>
      <vt:lpstr>Zahraničně-obchodní politika</vt:lpstr>
      <vt:lpstr>Prezentace aplikace PowerPoint</vt:lpstr>
      <vt:lpstr>Podmínky absolvování</vt:lpstr>
      <vt:lpstr>Prezentace: max. 30 bodů</vt:lpstr>
      <vt:lpstr>Témata PrezentacÍ - návrhy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Tureckova</dc:creator>
  <cp:lastModifiedBy>Jan Nevima</cp:lastModifiedBy>
  <cp:revision>237</cp:revision>
  <cp:lastPrinted>2018-02-12T08:12:35Z</cp:lastPrinted>
  <dcterms:created xsi:type="dcterms:W3CDTF">2017-12-11T08:34:25Z</dcterms:created>
  <dcterms:modified xsi:type="dcterms:W3CDTF">2025-02-19T12:15:44Z</dcterms:modified>
</cp:coreProperties>
</file>