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20"/>
  </p:handoutMasterIdLst>
  <p:sldIdLst>
    <p:sldId id="262" r:id="rId5"/>
    <p:sldId id="263" r:id="rId6"/>
    <p:sldId id="267" r:id="rId7"/>
    <p:sldId id="268" r:id="rId8"/>
    <p:sldId id="269" r:id="rId9"/>
    <p:sldId id="270" r:id="rId10"/>
    <p:sldId id="271" r:id="rId11"/>
    <p:sldId id="272" r:id="rId12"/>
    <p:sldId id="278" r:id="rId13"/>
    <p:sldId id="273" r:id="rId14"/>
    <p:sldId id="274" r:id="rId15"/>
    <p:sldId id="275" r:id="rId16"/>
    <p:sldId id="276" r:id="rId17"/>
    <p:sldId id="277" r:id="rId18"/>
    <p:sldId id="266" r:id="rId1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1" d="100"/>
          <a:sy n="81" d="100"/>
        </p:scale>
        <p:origin x="48" y="990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-396552" y="0"/>
            <a:ext cx="9540552" cy="5143500"/>
            <a:chOff x="-396552" y="0"/>
            <a:chExt cx="9540552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396552" y="4515966"/>
              <a:ext cx="2088232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60" y="4496221"/>
              <a:ext cx="12961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563639"/>
            <a:ext cx="5040560" cy="12241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VEŘEJNÝ SEKTOR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5292080" y="3867894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Ing. Petra Chmielová, Ph.D.</a:t>
            </a:r>
          </a:p>
          <a:p>
            <a:pPr algn="r"/>
            <a:r>
              <a:rPr lang="cs-CZ" altLang="cs-CZ" sz="10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letní semestr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78A62DA0-465C-4E19-B567-BEF2445B33A3}"/>
              </a:ext>
            </a:extLst>
          </p:cNvPr>
          <p:cNvSpPr txBox="1">
            <a:spLocks/>
          </p:cNvSpPr>
          <p:nvPr/>
        </p:nvSpPr>
        <p:spPr>
          <a:xfrm>
            <a:off x="630089" y="3219822"/>
            <a:ext cx="367240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Ekonomika odvětví veřejného sektoru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otázky k procvičení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05392B-BE7C-C988-AAEB-CE9FABCCD6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51878501-1824-DA1C-3F20-25A6A17B2C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7" name="Nadpis 1">
            <a:extLst>
              <a:ext uri="{FF2B5EF4-FFF2-40B4-BE49-F238E27FC236}">
                <a16:creationId xmlns:a16="http://schemas.microsoft.com/office/drawing/2014/main" id="{F35A9C2C-56B8-4BEC-8E6B-EDF60C1DB419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8641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307871"/>
                </a:solidFill>
              </a:rPr>
              <a:t>Efektivnost veřejného sektoru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F1FAF7A2-60CC-5602-E2B1-725A73F8C98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7776305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D26175EC-17CF-7E5C-9163-2417E03B65CB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0CB710-1924-9B5B-189C-398EECB4B94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4E887135-09B5-9C36-B449-AC282C10EF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3" name="TextovéPole 2">
            <a:extLst>
              <a:ext uri="{FF2B5EF4-FFF2-40B4-BE49-F238E27FC236}">
                <a16:creationId xmlns:a16="http://schemas.microsoft.com/office/drawing/2014/main" id="{4B4C179C-5CD0-BE84-B1BF-68EABDF5B56D}"/>
              </a:ext>
            </a:extLst>
          </p:cNvPr>
          <p:cNvSpPr txBox="1"/>
          <p:nvPr/>
        </p:nvSpPr>
        <p:spPr>
          <a:xfrm>
            <a:off x="372232" y="1363737"/>
            <a:ext cx="87717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14. Jaké faktory ovlivňují efektivitu veřejného sektoru?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C6B6351-CB49-F2E7-66CD-585CA35C464C}"/>
              </a:ext>
            </a:extLst>
          </p:cNvPr>
          <p:cNvSpPr txBox="1"/>
          <p:nvPr/>
        </p:nvSpPr>
        <p:spPr>
          <a:xfrm>
            <a:off x="372231" y="1905314"/>
            <a:ext cx="84425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Organizace společnosti, konkurenční prostředí, efektivní alokace zdrojů, kvalifikace pracovníků, využití technologií.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F53782C-7A4A-72A2-3032-8E3F2C553E61}"/>
              </a:ext>
            </a:extLst>
          </p:cNvPr>
          <p:cNvSpPr txBox="1"/>
          <p:nvPr/>
        </p:nvSpPr>
        <p:spPr>
          <a:xfrm>
            <a:off x="372231" y="2929988"/>
            <a:ext cx="86254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15. Proč může docházet k neefektivní alokaci veřejných zdrojů?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7C01E04-73FA-3B3F-9E99-0831EFBB7806}"/>
              </a:ext>
            </a:extLst>
          </p:cNvPr>
          <p:cNvSpPr txBox="1"/>
          <p:nvPr/>
        </p:nvSpPr>
        <p:spPr>
          <a:xfrm>
            <a:off x="329185" y="3357912"/>
            <a:ext cx="84425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Kvůli politickým rozhodnutím, byrokracii, korupci nebo špatnému řízení.</a:t>
            </a:r>
          </a:p>
        </p:txBody>
      </p:sp>
    </p:spTree>
    <p:extLst>
      <p:ext uri="{BB962C8B-B14F-4D97-AF65-F5344CB8AC3E}">
        <p14:creationId xmlns:p14="http://schemas.microsoft.com/office/powerpoint/2010/main" val="293099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222E60-DBA7-3373-DBE2-3020CF0552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5B235E73-D9EF-9170-78F1-14BF1E57BA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7" name="Nadpis 1">
            <a:extLst>
              <a:ext uri="{FF2B5EF4-FFF2-40B4-BE49-F238E27FC236}">
                <a16:creationId xmlns:a16="http://schemas.microsoft.com/office/drawing/2014/main" id="{943C2B4C-D3C9-161F-1E33-AA77061AFFE1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8641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307871"/>
                </a:solidFill>
              </a:rPr>
              <a:t>Efektivnost veřejného sektoru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BB41AA33-6957-5751-CA5C-46FD46516700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7776305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537EDC0F-F3A4-C538-8CCF-DA883C22E5D2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94504F10-5660-98D8-79D6-E7CB5BEEE5C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D559FC54-6F3F-BDF2-7F1D-9E5461E725C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3" name="TextovéPole 2">
            <a:extLst>
              <a:ext uri="{FF2B5EF4-FFF2-40B4-BE49-F238E27FC236}">
                <a16:creationId xmlns:a16="http://schemas.microsoft.com/office/drawing/2014/main" id="{03905D01-ECF1-F549-6194-7242C17C8D59}"/>
              </a:ext>
            </a:extLst>
          </p:cNvPr>
          <p:cNvSpPr txBox="1"/>
          <p:nvPr/>
        </p:nvSpPr>
        <p:spPr>
          <a:xfrm>
            <a:off x="372232" y="1363737"/>
            <a:ext cx="87717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16. Jaké jsou hlavní problémy spojené s profesionalizací veřejné správy?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A100277-097D-6A1D-9BAB-D4A95AB5DF7D}"/>
              </a:ext>
            </a:extLst>
          </p:cNvPr>
          <p:cNvSpPr txBox="1"/>
          <p:nvPr/>
        </p:nvSpPr>
        <p:spPr>
          <a:xfrm>
            <a:off x="329184" y="2118786"/>
            <a:ext cx="84425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Nedostatečné odborné znalosti, politické vlivy, pomalé zavádění inovací.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3A0A7F8-DB27-AEAD-159D-B61B0D6BECF1}"/>
              </a:ext>
            </a:extLst>
          </p:cNvPr>
          <p:cNvSpPr txBox="1"/>
          <p:nvPr/>
        </p:nvSpPr>
        <p:spPr>
          <a:xfrm>
            <a:off x="372231" y="2929988"/>
            <a:ext cx="86254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17. Jak digitalizace ovlivňuje efektivitu veřejného sektoru?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A900F33-90C1-9920-C4FD-D1B38C9A8C8D}"/>
              </a:ext>
            </a:extLst>
          </p:cNvPr>
          <p:cNvSpPr txBox="1"/>
          <p:nvPr/>
        </p:nvSpPr>
        <p:spPr>
          <a:xfrm>
            <a:off x="329185" y="3357912"/>
            <a:ext cx="84425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Zrychluje procesy, zvyšuje transparentnost, snižuje administrativní náklady.</a:t>
            </a:r>
          </a:p>
        </p:txBody>
      </p:sp>
    </p:spTree>
    <p:extLst>
      <p:ext uri="{BB962C8B-B14F-4D97-AF65-F5344CB8AC3E}">
        <p14:creationId xmlns:p14="http://schemas.microsoft.com/office/powerpoint/2010/main" val="80776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4899F7-6DE4-C551-241F-FE0E688505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FB5C1EA0-A679-A4D5-E7D0-3C004AD089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7" name="Nadpis 1">
            <a:extLst>
              <a:ext uri="{FF2B5EF4-FFF2-40B4-BE49-F238E27FC236}">
                <a16:creationId xmlns:a16="http://schemas.microsoft.com/office/drawing/2014/main" id="{FED96EE9-90C5-2F12-C133-B097C3A1AA2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8641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307871"/>
                </a:solidFill>
              </a:rPr>
              <a:t>Selhání trhu a státu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21739D1-93BE-9740-19DC-D73B4602FF2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7776305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17C04677-9EA4-B83E-9A5D-23625FB0E6F4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FE084A69-0FCD-58EF-5DB0-ED602BA2759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957FB4A-631A-A213-E8E2-3A1127DB4F10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3" name="TextovéPole 2">
            <a:extLst>
              <a:ext uri="{FF2B5EF4-FFF2-40B4-BE49-F238E27FC236}">
                <a16:creationId xmlns:a16="http://schemas.microsoft.com/office/drawing/2014/main" id="{603710FD-561A-FB8B-DDF8-BE03000BBED5}"/>
              </a:ext>
            </a:extLst>
          </p:cNvPr>
          <p:cNvSpPr txBox="1"/>
          <p:nvPr/>
        </p:nvSpPr>
        <p:spPr>
          <a:xfrm>
            <a:off x="372232" y="1363737"/>
            <a:ext cx="87717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18. Jaké jsou hlavní příčiny tržního selhání? Uveďte příklady.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E1CE037-0FBB-E3D4-94B3-1E048A4631C2}"/>
              </a:ext>
            </a:extLst>
          </p:cNvPr>
          <p:cNvSpPr txBox="1"/>
          <p:nvPr/>
        </p:nvSpPr>
        <p:spPr>
          <a:xfrm>
            <a:off x="329185" y="1848996"/>
            <a:ext cx="84425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Nedostatek informací (např. zdravotní pojištění), externality (znečištění ovzduší), nedokonalá konkurence (monopoly).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8B46253-BFC3-30FF-5263-86B48A8A8D45}"/>
              </a:ext>
            </a:extLst>
          </p:cNvPr>
          <p:cNvSpPr txBox="1"/>
          <p:nvPr/>
        </p:nvSpPr>
        <p:spPr>
          <a:xfrm>
            <a:off x="372231" y="2929988"/>
            <a:ext cx="87717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19. Jaké jsou rozdíly mezi mikroekonomickými a makroekonomickými příčinami tržního selhání?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4657445-E95D-8837-2B69-7ED1BE64D851}"/>
              </a:ext>
            </a:extLst>
          </p:cNvPr>
          <p:cNvSpPr txBox="1"/>
          <p:nvPr/>
        </p:nvSpPr>
        <p:spPr>
          <a:xfrm>
            <a:off x="368668" y="3760985"/>
            <a:ext cx="84425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1" u="sng" dirty="0"/>
              <a:t>Mikroekonomické</a:t>
            </a:r>
            <a:r>
              <a:rPr lang="cs-CZ" dirty="0"/>
              <a:t>: nedostatek informací, externality, nedokonalá konkurence.</a:t>
            </a:r>
          </a:p>
          <a:p>
            <a:pPr algn="just"/>
            <a:endParaRPr lang="cs-CZ" dirty="0"/>
          </a:p>
          <a:p>
            <a:pPr algn="just"/>
            <a:r>
              <a:rPr lang="cs-CZ" b="1" u="sng" dirty="0"/>
              <a:t>Makroekonomické</a:t>
            </a:r>
            <a:r>
              <a:rPr lang="cs-CZ" dirty="0"/>
              <a:t>: hospodářská nestabilita, nezaměstnanost.</a:t>
            </a:r>
          </a:p>
        </p:txBody>
      </p:sp>
    </p:spTree>
    <p:extLst>
      <p:ext uri="{BB962C8B-B14F-4D97-AF65-F5344CB8AC3E}">
        <p14:creationId xmlns:p14="http://schemas.microsoft.com/office/powerpoint/2010/main" val="291472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19B552-11E4-2072-D10C-98181A2A48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BD6E3696-13FB-D346-721C-9017DC496C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7" name="Nadpis 1">
            <a:extLst>
              <a:ext uri="{FF2B5EF4-FFF2-40B4-BE49-F238E27FC236}">
                <a16:creationId xmlns:a16="http://schemas.microsoft.com/office/drawing/2014/main" id="{E6A4559D-35A3-8063-56FF-3FB03BFD2811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8641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307871"/>
                </a:solidFill>
              </a:rPr>
              <a:t>Selhání trhu a státu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A41DB24B-2E06-39CE-C65F-1AF9F3840C25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7776305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A4A8DCE4-AD6B-ABAC-49C3-5436B297E36B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40DC9243-5034-C70E-4FEF-E818C663353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636E65D3-A34E-9D85-369D-5D6FDD22A525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3" name="TextovéPole 2">
            <a:extLst>
              <a:ext uri="{FF2B5EF4-FFF2-40B4-BE49-F238E27FC236}">
                <a16:creationId xmlns:a16="http://schemas.microsoft.com/office/drawing/2014/main" id="{F8575B07-83E4-100D-695F-FB25C096CDCD}"/>
              </a:ext>
            </a:extLst>
          </p:cNvPr>
          <p:cNvSpPr txBox="1"/>
          <p:nvPr/>
        </p:nvSpPr>
        <p:spPr>
          <a:xfrm>
            <a:off x="372232" y="1363737"/>
            <a:ext cx="87717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20. Jaké jsou příčiny selhávání veřejného sektoru?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4DB6A3E-3AE8-B5FB-859E-FC0F2E066093}"/>
              </a:ext>
            </a:extLst>
          </p:cNvPr>
          <p:cNvSpPr txBox="1"/>
          <p:nvPr/>
        </p:nvSpPr>
        <p:spPr>
          <a:xfrm>
            <a:off x="329185" y="1848996"/>
            <a:ext cx="84425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Nesprávná alokace zdrojů, byrokracie, nízká inovativnost.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6DEA408-C7C8-A06E-7932-3FD5CEBD6696}"/>
              </a:ext>
            </a:extLst>
          </p:cNvPr>
          <p:cNvSpPr txBox="1"/>
          <p:nvPr/>
        </p:nvSpPr>
        <p:spPr>
          <a:xfrm>
            <a:off x="372231" y="2929988"/>
            <a:ext cx="87717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21. Jaké jsou možné dopady neefektivních státních zásahů do ekonomiky?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7C87E73-BE33-A53E-0D0D-0F93C5600C72}"/>
              </a:ext>
            </a:extLst>
          </p:cNvPr>
          <p:cNvSpPr txBox="1"/>
          <p:nvPr/>
        </p:nvSpPr>
        <p:spPr>
          <a:xfrm>
            <a:off x="368668" y="3760985"/>
            <a:ext cx="84425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Zvýšení dluhu, snížení konkurenceschopnosti, demotivace soukromého sektoru.</a:t>
            </a:r>
          </a:p>
        </p:txBody>
      </p:sp>
    </p:spTree>
    <p:extLst>
      <p:ext uri="{BB962C8B-B14F-4D97-AF65-F5344CB8AC3E}">
        <p14:creationId xmlns:p14="http://schemas.microsoft.com/office/powerpoint/2010/main" val="332843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2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932D48-D2B1-6A47-47F5-602C7AFE53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4ABB32F7-3275-449D-6DE7-0E4116164C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7" name="Nadpis 1">
            <a:extLst>
              <a:ext uri="{FF2B5EF4-FFF2-40B4-BE49-F238E27FC236}">
                <a16:creationId xmlns:a16="http://schemas.microsoft.com/office/drawing/2014/main" id="{4EB77B1C-8818-CC55-1F84-B1C16DBD7DCF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8641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C00000"/>
                </a:solidFill>
              </a:rPr>
              <a:t>Aplikační a diskusní otázky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B574DE6D-F1B2-626E-C201-F9F5899A22DA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7776305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632928A1-3C33-FD7D-DD7C-F500BEE75A37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10B70AD-EE74-BDB1-E78D-A0834992C9E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3A319E22-A449-2031-3AD8-ADB72336BF19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3" name="TextovéPole 2">
            <a:extLst>
              <a:ext uri="{FF2B5EF4-FFF2-40B4-BE49-F238E27FC236}">
                <a16:creationId xmlns:a16="http://schemas.microsoft.com/office/drawing/2014/main" id="{81F24CA0-8C01-D65D-B4F0-A0FE9F846EA9}"/>
              </a:ext>
            </a:extLst>
          </p:cNvPr>
          <p:cNvSpPr txBox="1"/>
          <p:nvPr/>
        </p:nvSpPr>
        <p:spPr>
          <a:xfrm>
            <a:off x="372232" y="1363737"/>
            <a:ext cx="87717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1. Může být veřejný sektor efektivnější než soukromý? Proč ano/ne?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CFE59DA-A401-1863-AFD6-7B1034EB6A15}"/>
              </a:ext>
            </a:extLst>
          </p:cNvPr>
          <p:cNvSpPr txBox="1"/>
          <p:nvPr/>
        </p:nvSpPr>
        <p:spPr>
          <a:xfrm>
            <a:off x="329184" y="2202418"/>
            <a:ext cx="84425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Ano, pokud je dobře řízen a podporuje inovace. Ne, pokud je příliš byrokratický.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1EE165C-D91E-EFE1-A494-CF8BF7882EB1}"/>
              </a:ext>
            </a:extLst>
          </p:cNvPr>
          <p:cNvSpPr txBox="1"/>
          <p:nvPr/>
        </p:nvSpPr>
        <p:spPr>
          <a:xfrm>
            <a:off x="372231" y="2929988"/>
            <a:ext cx="877176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2. Které faktory nejvíce ovlivňují kvalitu veřejných služeb?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2AD7EEF-3AE9-30B4-C09F-B73AAF717CB6}"/>
              </a:ext>
            </a:extLst>
          </p:cNvPr>
          <p:cNvSpPr txBox="1"/>
          <p:nvPr/>
        </p:nvSpPr>
        <p:spPr>
          <a:xfrm>
            <a:off x="350707" y="3334008"/>
            <a:ext cx="84425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Dostupnost financí, odbornost zaměstnanců, efektivita řízení.</a:t>
            </a:r>
          </a:p>
        </p:txBody>
      </p:sp>
    </p:spTree>
    <p:extLst>
      <p:ext uri="{BB962C8B-B14F-4D97-AF65-F5344CB8AC3E}">
        <p14:creationId xmlns:p14="http://schemas.microsoft.com/office/powerpoint/2010/main" val="2300846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2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B610EB80-C87B-4447-9825-BAC98404569D}"/>
              </a:ext>
            </a:extLst>
          </p:cNvPr>
          <p:cNvGrpSpPr/>
          <p:nvPr/>
        </p:nvGrpSpPr>
        <p:grpSpPr>
          <a:xfrm>
            <a:off x="-396552" y="-20538"/>
            <a:ext cx="9540552" cy="5143500"/>
            <a:chOff x="-396552" y="0"/>
            <a:chExt cx="9540552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9B2297F0-AFBE-478F-99F6-7560D3C6C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396552" y="4515966"/>
              <a:ext cx="2088232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60" y="4496221"/>
              <a:ext cx="12961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9970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C51D9093-0704-4F4C-A1A1-D0B3B97BA909}"/>
              </a:ext>
            </a:extLst>
          </p:cNvPr>
          <p:cNvSpPr txBox="1">
            <a:spLocks/>
          </p:cNvSpPr>
          <p:nvPr/>
        </p:nvSpPr>
        <p:spPr>
          <a:xfrm>
            <a:off x="6012160" y="4083918"/>
            <a:ext cx="2538172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cap="all" dirty="0">
                <a:solidFill>
                  <a:srgbClr val="307871"/>
                </a:solidFill>
              </a:rPr>
              <a:t>Děkujeme</a:t>
            </a:r>
            <a:br>
              <a:rPr lang="cs-CZ" sz="3200" b="1" cap="all" dirty="0">
                <a:solidFill>
                  <a:srgbClr val="307871"/>
                </a:solidFill>
              </a:rPr>
            </a:br>
            <a:r>
              <a:rPr lang="cs-CZ" sz="3200" b="1" cap="all" dirty="0">
                <a:solidFill>
                  <a:srgbClr val="307871"/>
                </a:solidFill>
              </a:rPr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8641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307871"/>
                </a:solidFill>
              </a:rPr>
              <a:t>Obecné otázky o veřejném sektoru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7776305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3" name="TextovéPole 2">
            <a:extLst>
              <a:ext uri="{FF2B5EF4-FFF2-40B4-BE49-F238E27FC236}">
                <a16:creationId xmlns:a16="http://schemas.microsoft.com/office/drawing/2014/main" id="{513B9519-DA44-23C3-FA39-4B0551B0EDB9}"/>
              </a:ext>
            </a:extLst>
          </p:cNvPr>
          <p:cNvSpPr txBox="1"/>
          <p:nvPr/>
        </p:nvSpPr>
        <p:spPr>
          <a:xfrm>
            <a:off x="372232" y="1363737"/>
            <a:ext cx="76794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1. Co je veřejný sektor a jaké jsou jeho hlavní funkce?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84E261A-0A3F-9D63-5CC7-CD468383400F}"/>
              </a:ext>
            </a:extLst>
          </p:cNvPr>
          <p:cNvSpPr txBox="1"/>
          <p:nvPr/>
        </p:nvSpPr>
        <p:spPr>
          <a:xfrm>
            <a:off x="422505" y="1810192"/>
            <a:ext cx="84425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Veřejný sektor je část ekonomiky, která poskytuje veřejné služby a zajišťuje veřejný zájem. Jeho hlavní funkcí je zabezpečení fungování společnosti, ochrana občanů a jejich práv a poskytování kvalitních veřejných služeb.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ABDD95C-3B23-C3AD-4DFE-9E596735BA3C}"/>
              </a:ext>
            </a:extLst>
          </p:cNvPr>
          <p:cNvSpPr txBox="1"/>
          <p:nvPr/>
        </p:nvSpPr>
        <p:spPr>
          <a:xfrm>
            <a:off x="372231" y="2869028"/>
            <a:ext cx="76794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2. Jaké oblasti zahrnuje veřejný sektor? Uveďte příklady.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84B3F97-860F-1684-ACFE-A9CA831634E2}"/>
              </a:ext>
            </a:extLst>
          </p:cNvPr>
          <p:cNvSpPr txBox="1"/>
          <p:nvPr/>
        </p:nvSpPr>
        <p:spPr>
          <a:xfrm>
            <a:off x="422505" y="3335665"/>
            <a:ext cx="84425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Veřejný sektor zahrnuje např. zdravotnictví, školství, vědu a výzkum, kulturu, sociální služby, policii, armádu, justici, veřejnou dopravu, ochranu životního prostředí aj</a:t>
            </a:r>
          </a:p>
        </p:txBody>
      </p:sp>
    </p:spTree>
    <p:extLst>
      <p:ext uri="{BB962C8B-B14F-4D97-AF65-F5344CB8AC3E}">
        <p14:creationId xmlns:p14="http://schemas.microsoft.com/office/powerpoint/2010/main" val="338193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5C9AFF-DF8F-5A51-486F-FC04E60AD1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F92ADEE2-84BF-DFB6-3A4F-89EB95FCDB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7" name="Nadpis 1">
            <a:extLst>
              <a:ext uri="{FF2B5EF4-FFF2-40B4-BE49-F238E27FC236}">
                <a16:creationId xmlns:a16="http://schemas.microsoft.com/office/drawing/2014/main" id="{A6392F91-C579-9840-C9C2-15F2DB02146B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8641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307871"/>
                </a:solidFill>
              </a:rPr>
              <a:t>Obecné otázky o veřejném sektoru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C8FAD8DD-93BF-6DC8-60F9-FB33316FC66C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7776305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96CBDC5B-8EC8-1775-80EA-965ED6AF4022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388B935D-C56A-40DD-1574-597AFB86977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6F823FA4-EA19-5F03-5478-7421C1EDBE25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3" name="TextovéPole 2">
            <a:extLst>
              <a:ext uri="{FF2B5EF4-FFF2-40B4-BE49-F238E27FC236}">
                <a16:creationId xmlns:a16="http://schemas.microsoft.com/office/drawing/2014/main" id="{0EF68EBA-0112-27CA-7C23-B1DB6B4AFA07}"/>
              </a:ext>
            </a:extLst>
          </p:cNvPr>
          <p:cNvSpPr txBox="1"/>
          <p:nvPr/>
        </p:nvSpPr>
        <p:spPr>
          <a:xfrm>
            <a:off x="372232" y="1363737"/>
            <a:ext cx="76794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3. Proč veřejný sektor nefunguje na principu zisku?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28D3EDA-2434-42CB-4A9A-4B7E356E0F54}"/>
              </a:ext>
            </a:extLst>
          </p:cNvPr>
          <p:cNvSpPr txBox="1"/>
          <p:nvPr/>
        </p:nvSpPr>
        <p:spPr>
          <a:xfrm>
            <a:off x="422505" y="1810192"/>
            <a:ext cx="84425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Hlavním cílem veřejného sektoru není zisk, ale maximální užitek pro společnost. Mnohé veřejné služby nejsou tržně oceněné, protože slouží celému obyvatelstvu bez ohledu na jejich finanční možnosti.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BAD60920-8E2A-BD8C-4266-08A5D21E3487}"/>
              </a:ext>
            </a:extLst>
          </p:cNvPr>
          <p:cNvSpPr txBox="1"/>
          <p:nvPr/>
        </p:nvSpPr>
        <p:spPr>
          <a:xfrm>
            <a:off x="422505" y="3189139"/>
            <a:ext cx="844258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1" dirty="0"/>
              <a:t>Hasičský záchranný sbor </a:t>
            </a:r>
            <a:r>
              <a:rPr lang="cs-CZ" dirty="0"/>
              <a:t>– Kdyby byl hasičský záchranný sbor provozován na komerčním základě, lidé by si museli předem platit za zásah, což by mohlo vést k tomu, že by si chudší domácnosti tyto služby nemohly dovolit. Veřejný sektor tedy zajišťuje, že </a:t>
            </a:r>
            <a:r>
              <a:rPr lang="cs-CZ" b="1" dirty="0"/>
              <a:t>hasiči vyjedou k požáru nebo nehodě bez ohledu na finanční situaci občanů</a:t>
            </a:r>
            <a:r>
              <a:rPr lang="cs-CZ" dirty="0"/>
              <a:t>. Tento model funguje na principu financování z veřejných rozpočtů, tedy z daní všech občanů.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C00A42E-BB7E-E8C8-2A83-59EB1B597727}"/>
              </a:ext>
            </a:extLst>
          </p:cNvPr>
          <p:cNvSpPr txBox="1"/>
          <p:nvPr/>
        </p:nvSpPr>
        <p:spPr>
          <a:xfrm>
            <a:off x="372231" y="2782637"/>
            <a:ext cx="76794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Příklad z praxe?</a:t>
            </a:r>
          </a:p>
        </p:txBody>
      </p:sp>
    </p:spTree>
    <p:extLst>
      <p:ext uri="{BB962C8B-B14F-4D97-AF65-F5344CB8AC3E}">
        <p14:creationId xmlns:p14="http://schemas.microsoft.com/office/powerpoint/2010/main" val="3904122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A15E05-9F4E-39F8-6753-F8838B37BD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D2DBAA40-140D-F549-D3BD-0D6B32E41D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7" name="Nadpis 1">
            <a:extLst>
              <a:ext uri="{FF2B5EF4-FFF2-40B4-BE49-F238E27FC236}">
                <a16:creationId xmlns:a16="http://schemas.microsoft.com/office/drawing/2014/main" id="{737064F2-381A-A935-A83E-9F35FC82DC25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8641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307871"/>
                </a:solidFill>
              </a:rPr>
              <a:t>Obecné otázky o veřejném sektoru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BC4C9526-F0CF-9606-0524-04D0C9034AF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7776305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3A84306F-0CF7-756A-3476-FEBF64B7F03F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8D179EDE-FDC7-9A6D-C757-0C64D88BA84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A2E18A37-4DBF-63B3-3AB6-9A073C7F978F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3" name="TextovéPole 2">
            <a:extLst>
              <a:ext uri="{FF2B5EF4-FFF2-40B4-BE49-F238E27FC236}">
                <a16:creationId xmlns:a16="http://schemas.microsoft.com/office/drawing/2014/main" id="{3550BA32-5191-369F-84C5-8535502B4250}"/>
              </a:ext>
            </a:extLst>
          </p:cNvPr>
          <p:cNvSpPr txBox="1"/>
          <p:nvPr/>
        </p:nvSpPr>
        <p:spPr>
          <a:xfrm>
            <a:off x="372232" y="3216921"/>
            <a:ext cx="87717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5. Jaké jsou hlavní rozdíly mezi veřejným a soukromým sektorem?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C5C3482-F65D-A216-FA2C-7565FE2A636E}"/>
              </a:ext>
            </a:extLst>
          </p:cNvPr>
          <p:cNvSpPr txBox="1"/>
          <p:nvPr/>
        </p:nvSpPr>
        <p:spPr>
          <a:xfrm>
            <a:off x="422505" y="3663376"/>
            <a:ext cx="84425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Veřejný sektor poskytuje služby bez primárního cíle zisku, je financován z daní a řízen státem nebo veřejnou správou. Soukromý sektor funguje na tržních principech a jeho cílem je dosažení zisku.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52B4E91-68F6-4F03-7527-EDBCBF8B2325}"/>
              </a:ext>
            </a:extLst>
          </p:cNvPr>
          <p:cNvSpPr txBox="1"/>
          <p:nvPr/>
        </p:nvSpPr>
        <p:spPr>
          <a:xfrm>
            <a:off x="372231" y="1430372"/>
            <a:ext cx="862546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4. Jak se financuje veřejný sektor? Jakou roli v tom hrají veřejné rozpočty?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A9FCF73-3D6C-78BE-55FC-28C6076247A0}"/>
              </a:ext>
            </a:extLst>
          </p:cNvPr>
          <p:cNvSpPr txBox="1"/>
          <p:nvPr/>
        </p:nvSpPr>
        <p:spPr>
          <a:xfrm>
            <a:off x="422505" y="2229921"/>
            <a:ext cx="84425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Financování probíhá především z veřejných rozpočtů (státního a územních rozpočtů), které jsou plněny zejména z daní.</a:t>
            </a:r>
          </a:p>
        </p:txBody>
      </p:sp>
    </p:spTree>
    <p:extLst>
      <p:ext uri="{BB962C8B-B14F-4D97-AF65-F5344CB8AC3E}">
        <p14:creationId xmlns:p14="http://schemas.microsoft.com/office/powerpoint/2010/main" val="3583730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75F751-8009-E728-70A7-BA8F60EFD5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D16FDFDB-3F7D-31F6-D465-F06F82FD41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7" name="Nadpis 1">
            <a:extLst>
              <a:ext uri="{FF2B5EF4-FFF2-40B4-BE49-F238E27FC236}">
                <a16:creationId xmlns:a16="http://schemas.microsoft.com/office/drawing/2014/main" id="{1BE61A07-5431-4504-5422-208AFAC74FD5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8641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307871"/>
                </a:solidFill>
              </a:rPr>
              <a:t>Ekonomie veřejného sektoru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897DA815-A54F-11A2-C1C1-CA342D11A18F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7776305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632FA89F-7788-38E8-6FAA-EF75E51BA6D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44FF5988-A207-60DC-E3A1-4E6A39DA359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C4E850C3-96C0-6701-546E-E821B369B31C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3" name="TextovéPole 2">
            <a:extLst>
              <a:ext uri="{FF2B5EF4-FFF2-40B4-BE49-F238E27FC236}">
                <a16:creationId xmlns:a16="http://schemas.microsoft.com/office/drawing/2014/main" id="{5108256F-C572-96D7-AFC1-546E078E070A}"/>
              </a:ext>
            </a:extLst>
          </p:cNvPr>
          <p:cNvSpPr txBox="1"/>
          <p:nvPr/>
        </p:nvSpPr>
        <p:spPr>
          <a:xfrm>
            <a:off x="372232" y="1363737"/>
            <a:ext cx="87717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6. Jaké základní ekonomické otázky řeší veřejná ekonomie?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16E175D-A3C0-09C4-F7D5-D1D6F7632923}"/>
              </a:ext>
            </a:extLst>
          </p:cNvPr>
          <p:cNvSpPr txBox="1"/>
          <p:nvPr/>
        </p:nvSpPr>
        <p:spPr>
          <a:xfrm>
            <a:off x="422505" y="1810192"/>
            <a:ext cx="84425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CO, JAK a PRO KOHO produkovat ve veřejném sektoru a jak mají být tato rozhodnutí přijímána.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AC1F894-7ACF-05BD-B3F5-CCDA032DEC7B}"/>
              </a:ext>
            </a:extLst>
          </p:cNvPr>
          <p:cNvSpPr txBox="1"/>
          <p:nvPr/>
        </p:nvSpPr>
        <p:spPr>
          <a:xfrm>
            <a:off x="372231" y="2734916"/>
            <a:ext cx="862546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7. Jaký je rozdíl mezi veřejnou ekonomií a ekonomií veřejného sektoru?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0F02695-0A03-5A35-8472-1FF96D0F8C7E}"/>
              </a:ext>
            </a:extLst>
          </p:cNvPr>
          <p:cNvSpPr txBox="1"/>
          <p:nvPr/>
        </p:nvSpPr>
        <p:spPr>
          <a:xfrm>
            <a:off x="422505" y="3534465"/>
            <a:ext cx="84425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Veřejná ekonomie je teoretická disciplína zkoumající fungování neziskového sektoru, zatímco ekonomika veřejného sektoru je aplikovaná disciplína, která se zabývá konkrétními odvětvími veřejného sektoru.</a:t>
            </a:r>
          </a:p>
        </p:txBody>
      </p:sp>
    </p:spTree>
    <p:extLst>
      <p:ext uri="{BB962C8B-B14F-4D97-AF65-F5344CB8AC3E}">
        <p14:creationId xmlns:p14="http://schemas.microsoft.com/office/powerpoint/2010/main" val="271057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C10081-12FD-974F-5583-AF1D547FAD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8112986E-913C-1679-FEB2-BED056DDF7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7" name="Nadpis 1">
            <a:extLst>
              <a:ext uri="{FF2B5EF4-FFF2-40B4-BE49-F238E27FC236}">
                <a16:creationId xmlns:a16="http://schemas.microsoft.com/office/drawing/2014/main" id="{A08B8E74-1156-7885-CADF-DC427998DBF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8641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307871"/>
                </a:solidFill>
              </a:rPr>
              <a:t>Ekonomie veřejného sektoru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62F9DC99-E3E4-F8DC-02AD-F2B566C5F943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7776305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2A741179-F375-2435-878E-E65395D71A5E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FD181B9C-D489-F1B8-6C4F-3BBE95FB798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52B11579-7A4B-2BAA-BD8B-8A17D9385496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3" name="TextovéPole 2">
            <a:extLst>
              <a:ext uri="{FF2B5EF4-FFF2-40B4-BE49-F238E27FC236}">
                <a16:creationId xmlns:a16="http://schemas.microsoft.com/office/drawing/2014/main" id="{2F00593C-4021-FC7D-A269-5367E2967CFC}"/>
              </a:ext>
            </a:extLst>
          </p:cNvPr>
          <p:cNvSpPr txBox="1"/>
          <p:nvPr/>
        </p:nvSpPr>
        <p:spPr>
          <a:xfrm>
            <a:off x="372232" y="1363737"/>
            <a:ext cx="87717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8. Co znamená veřejná volba a jak ovlivňuje fungování veřejného sektoru?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AFC9711-BBA3-2249-3107-61BFE9197CE8}"/>
              </a:ext>
            </a:extLst>
          </p:cNvPr>
          <p:cNvSpPr txBox="1"/>
          <p:nvPr/>
        </p:nvSpPr>
        <p:spPr>
          <a:xfrm>
            <a:off x="422505" y="2127184"/>
            <a:ext cx="84425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Veřejná volba je kolektivní rozhodování přes zastupitele. Ovlivňuje, jaké veřejné služby budou poskytovány a jak budou financovány.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248FBBB-9F24-8A5B-ABB3-383EC5D129DA}"/>
              </a:ext>
            </a:extLst>
          </p:cNvPr>
          <p:cNvSpPr txBox="1"/>
          <p:nvPr/>
        </p:nvSpPr>
        <p:spPr>
          <a:xfrm>
            <a:off x="372231" y="2929988"/>
            <a:ext cx="862546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9. Jakým způsobem může veřejnost kontrolovat rozhodování ve veřejném sektoru?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0DDD5CC-A9EA-4E53-7915-6FC9333AFE8F}"/>
              </a:ext>
            </a:extLst>
          </p:cNvPr>
          <p:cNvSpPr txBox="1"/>
          <p:nvPr/>
        </p:nvSpPr>
        <p:spPr>
          <a:xfrm>
            <a:off x="422505" y="3729537"/>
            <a:ext cx="84425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Prostřednictvím voleb, veřejných diskusí, petic, médií a občanských iniciativ.</a:t>
            </a:r>
          </a:p>
        </p:txBody>
      </p:sp>
    </p:spTree>
    <p:extLst>
      <p:ext uri="{BB962C8B-B14F-4D97-AF65-F5344CB8AC3E}">
        <p14:creationId xmlns:p14="http://schemas.microsoft.com/office/powerpoint/2010/main" val="233724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3F0709-D1D1-D685-6397-41F12DA609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F3294DCA-90B3-F936-6553-F7841BA8DB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7" name="Nadpis 1">
            <a:extLst>
              <a:ext uri="{FF2B5EF4-FFF2-40B4-BE49-F238E27FC236}">
                <a16:creationId xmlns:a16="http://schemas.microsoft.com/office/drawing/2014/main" id="{3477D10C-60ED-C962-9B29-EB5F37BAD918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8641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307871"/>
                </a:solidFill>
              </a:rPr>
              <a:t>Statky a jejich charakteristika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701EB776-7D0B-5676-FBCE-82BB263E6A85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7776305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35A63E08-35CA-DB12-2906-9F91891D863B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F0CEC282-4E6D-F55C-15BA-E6E6763930F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E1F56346-873B-C0AE-F7BC-4511279167FC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3" name="TextovéPole 2">
            <a:extLst>
              <a:ext uri="{FF2B5EF4-FFF2-40B4-BE49-F238E27FC236}">
                <a16:creationId xmlns:a16="http://schemas.microsoft.com/office/drawing/2014/main" id="{E1113C8E-FA5C-4F1C-F5C4-86B7047F962C}"/>
              </a:ext>
            </a:extLst>
          </p:cNvPr>
          <p:cNvSpPr txBox="1"/>
          <p:nvPr/>
        </p:nvSpPr>
        <p:spPr>
          <a:xfrm>
            <a:off x="372232" y="1363737"/>
            <a:ext cx="87717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10. Jak dělíme statky z ekonomického hlediska? Uveďte příklady.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EA2EADB-A0A0-91A6-975D-156A2E3A4158}"/>
              </a:ext>
            </a:extLst>
          </p:cNvPr>
          <p:cNvSpPr txBox="1"/>
          <p:nvPr/>
        </p:nvSpPr>
        <p:spPr>
          <a:xfrm>
            <a:off x="372231" y="1905314"/>
            <a:ext cx="84425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Na čisté veřejné statky (např. pouliční osvětlení), čisté soukromé statky (např. auto) a smíšené veřejné statky (např. dálnice s mýtným).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06754DA-914C-4060-70C3-13841CE5E2C3}"/>
              </a:ext>
            </a:extLst>
          </p:cNvPr>
          <p:cNvSpPr txBox="1"/>
          <p:nvPr/>
        </p:nvSpPr>
        <p:spPr>
          <a:xfrm>
            <a:off x="372231" y="2929988"/>
            <a:ext cx="86254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11. Jaké jsou rozdíly mezi volnými a ekonomickými statky?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35CD90A-1E0F-07E5-704B-B732FF782E6D}"/>
              </a:ext>
            </a:extLst>
          </p:cNvPr>
          <p:cNvSpPr txBox="1"/>
          <p:nvPr/>
        </p:nvSpPr>
        <p:spPr>
          <a:xfrm>
            <a:off x="329185" y="3357912"/>
            <a:ext cx="84425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Volné statky jsou dostupné zdarma (např. sluneční svit), zatímco ekonomické statky jsou výsledkem lidské činnosti a mají cenu (např. auto).</a:t>
            </a:r>
          </a:p>
        </p:txBody>
      </p:sp>
    </p:spTree>
    <p:extLst>
      <p:ext uri="{BB962C8B-B14F-4D97-AF65-F5344CB8AC3E}">
        <p14:creationId xmlns:p14="http://schemas.microsoft.com/office/powerpoint/2010/main" val="231207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51466C-305D-CBFD-F0AC-287F4A367C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3C1EB44F-F6C9-5117-AD98-1D76C47ADB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7" name="Nadpis 1">
            <a:extLst>
              <a:ext uri="{FF2B5EF4-FFF2-40B4-BE49-F238E27FC236}">
                <a16:creationId xmlns:a16="http://schemas.microsoft.com/office/drawing/2014/main" id="{3DB61A75-1F01-7280-89B2-68F77248E402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8641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307871"/>
                </a:solidFill>
              </a:rPr>
              <a:t>Statky a jejich charakteristika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3F2F5912-4258-8A38-1406-D5BED483A70C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7776305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5709CA22-D789-07D1-35FD-D522FD487C20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82869E75-FB94-59E7-EE9D-7617AAFA435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A6864BBA-00F0-94E1-3DF9-6252F0B9BB9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3" name="TextovéPole 2">
            <a:extLst>
              <a:ext uri="{FF2B5EF4-FFF2-40B4-BE49-F238E27FC236}">
                <a16:creationId xmlns:a16="http://schemas.microsoft.com/office/drawing/2014/main" id="{74511AF8-10AB-781A-4F6D-EAE19B313129}"/>
              </a:ext>
            </a:extLst>
          </p:cNvPr>
          <p:cNvSpPr txBox="1"/>
          <p:nvPr/>
        </p:nvSpPr>
        <p:spPr>
          <a:xfrm>
            <a:off x="372232" y="1363737"/>
            <a:ext cx="87717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12. Jak můžeme dělit statky podle spotřeby a rozhodování?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B058D21-9779-7D95-5703-FBAA076A5456}"/>
              </a:ext>
            </a:extLst>
          </p:cNvPr>
          <p:cNvSpPr txBox="1"/>
          <p:nvPr/>
        </p:nvSpPr>
        <p:spPr>
          <a:xfrm>
            <a:off x="372231" y="1774686"/>
            <a:ext cx="84425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Podle spotřeby na spotřební a kapitálové; podle rozhodování na veřejné a soukromé.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AE055EF-5B39-2927-18A6-91BD7C2AF7F7}"/>
              </a:ext>
            </a:extLst>
          </p:cNvPr>
          <p:cNvSpPr txBox="1"/>
          <p:nvPr/>
        </p:nvSpPr>
        <p:spPr>
          <a:xfrm>
            <a:off x="350707" y="2216938"/>
            <a:ext cx="84425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1" u="sng" dirty="0"/>
              <a:t>Spotřební statky </a:t>
            </a:r>
            <a:r>
              <a:rPr lang="cs-CZ" dirty="0"/>
              <a:t>– slouží k přímé spotřebě (např. potraviny, oblečení).</a:t>
            </a:r>
          </a:p>
          <a:p>
            <a:pPr algn="just"/>
            <a:endParaRPr lang="cs-CZ" dirty="0"/>
          </a:p>
          <a:p>
            <a:pPr algn="just"/>
            <a:r>
              <a:rPr lang="cs-CZ" b="1" u="sng" dirty="0"/>
              <a:t>Kapitálové statky </a:t>
            </a:r>
            <a:r>
              <a:rPr lang="cs-CZ" dirty="0"/>
              <a:t>– slouží k další výrobě a nejsou určeny k přímé spotřebě (např. stroje, tovární budovy).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F3EF88E-386D-6223-0F18-2E47B9F8A424}"/>
              </a:ext>
            </a:extLst>
          </p:cNvPr>
          <p:cNvSpPr txBox="1"/>
          <p:nvPr/>
        </p:nvSpPr>
        <p:spPr>
          <a:xfrm>
            <a:off x="350707" y="3417267"/>
            <a:ext cx="844258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b="1" u="sng" dirty="0"/>
              <a:t>Veřejné statky </a:t>
            </a:r>
            <a:r>
              <a:rPr lang="cs-CZ" dirty="0"/>
              <a:t>– poskytuje stát nebo veřejná správa, nejsou prodávány na trhu (např. veřejné osvětlení, policie).</a:t>
            </a:r>
          </a:p>
          <a:p>
            <a:pPr algn="just"/>
            <a:endParaRPr lang="cs-CZ" dirty="0"/>
          </a:p>
          <a:p>
            <a:pPr algn="just"/>
            <a:r>
              <a:rPr lang="cs-CZ" b="1" u="sng" dirty="0"/>
              <a:t>Soukromé statky </a:t>
            </a:r>
            <a:r>
              <a:rPr lang="cs-CZ" dirty="0"/>
              <a:t>– prodávají se na trhu a jejich spotřeba je vázána na zaplacení ceny (např. auto, mobilní telefon).</a:t>
            </a:r>
          </a:p>
        </p:txBody>
      </p:sp>
    </p:spTree>
    <p:extLst>
      <p:ext uri="{BB962C8B-B14F-4D97-AF65-F5344CB8AC3E}">
        <p14:creationId xmlns:p14="http://schemas.microsoft.com/office/powerpoint/2010/main" val="181967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4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EAE36A-66B1-D4B8-DEF2-EB6191583B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24568D22-AFB6-82B6-A189-62E02D772E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7" name="Nadpis 1">
            <a:extLst>
              <a:ext uri="{FF2B5EF4-FFF2-40B4-BE49-F238E27FC236}">
                <a16:creationId xmlns:a16="http://schemas.microsoft.com/office/drawing/2014/main" id="{2A5D25F6-94CC-F6BE-F0DF-7EDC9C5DC2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86416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307871"/>
                </a:solidFill>
              </a:rPr>
              <a:t>Statky a jejich charakteristika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ABF6E30E-E449-1DF4-D25F-F22E6C937A9B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7776305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D817C8BA-B23F-05C5-31A3-0161026FC7E4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4494C30E-9C2D-C04C-DAA8-AC414CF510D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6282559D-D2E2-66C4-F261-ADA5AA609835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sp>
        <p:nvSpPr>
          <p:cNvPr id="2" name="TextovéPole 1">
            <a:extLst>
              <a:ext uri="{FF2B5EF4-FFF2-40B4-BE49-F238E27FC236}">
                <a16:creationId xmlns:a16="http://schemas.microsoft.com/office/drawing/2014/main" id="{E54E2E6A-FF8C-0D60-DBB6-B0E392AD0E33}"/>
              </a:ext>
            </a:extLst>
          </p:cNvPr>
          <p:cNvSpPr txBox="1"/>
          <p:nvPr/>
        </p:nvSpPr>
        <p:spPr>
          <a:xfrm>
            <a:off x="372231" y="1314944"/>
            <a:ext cx="86254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13. Co jsou to smíšené veřejné statky a jaký je jejich význam?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784707A-BF89-8C82-751B-1093C2328F76}"/>
              </a:ext>
            </a:extLst>
          </p:cNvPr>
          <p:cNvSpPr txBox="1"/>
          <p:nvPr/>
        </p:nvSpPr>
        <p:spPr>
          <a:xfrm>
            <a:off x="329185" y="1742868"/>
            <a:ext cx="84425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Statky, které mají částečně veřejný a částečně soukromý charakter (např. silnice s mýtným).</a:t>
            </a:r>
          </a:p>
        </p:txBody>
      </p:sp>
    </p:spTree>
    <p:extLst>
      <p:ext uri="{BB962C8B-B14F-4D97-AF65-F5344CB8AC3E}">
        <p14:creationId xmlns:p14="http://schemas.microsoft.com/office/powerpoint/2010/main" val="275194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o_x0159_ad_x00ed__x002d_skr_x00fd_t xmlns="f30c7097-30a6-4f87-b19b-154e9ee3686a">1</Po_x0159_ad_x00ed__x002d_skr_x00fd_t>
    <lcf76f155ced4ddcb4097134ff3c332f xmlns="f30c7097-30a6-4f87-b19b-154e9ee3686a">
      <Terms xmlns="http://schemas.microsoft.com/office/infopath/2007/PartnerControls"/>
    </lcf76f155ced4ddcb4097134ff3c332f>
    <TaxCatchAll xmlns="9499ebbe-5cc2-43d5-ab79-ed5b1cc6ede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B46666B3F14FF47B170C21B8318F056" ma:contentTypeVersion="12" ma:contentTypeDescription="Vytvoří nový dokument" ma:contentTypeScope="" ma:versionID="0ff8d767965b67d381af5933d814cbb0">
  <xsd:schema xmlns:xsd="http://www.w3.org/2001/XMLSchema" xmlns:xs="http://www.w3.org/2001/XMLSchema" xmlns:p="http://schemas.microsoft.com/office/2006/metadata/properties" xmlns:ns2="f30c7097-30a6-4f87-b19b-154e9ee3686a" xmlns:ns3="9499ebbe-5cc2-43d5-ab79-ed5b1cc6ede7" targetNamespace="http://schemas.microsoft.com/office/2006/metadata/properties" ma:root="true" ma:fieldsID="9672140914d749f51ef53b9f7a29aba9" ns2:_="" ns3:_="">
    <xsd:import namespace="f30c7097-30a6-4f87-b19b-154e9ee3686a"/>
    <xsd:import namespace="9499ebbe-5cc2-43d5-ab79-ed5b1cc6ede7"/>
    <xsd:element name="properties">
      <xsd:complexType>
        <xsd:sequence>
          <xsd:element name="documentManagement">
            <xsd:complexType>
              <xsd:all>
                <xsd:element ref="ns2:Po_x0159_ad_x00ed__x002d_skr_x00fd_t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0c7097-30a6-4f87-b19b-154e9ee3686a" elementFormDefault="qualified">
    <xsd:import namespace="http://schemas.microsoft.com/office/2006/documentManagement/types"/>
    <xsd:import namespace="http://schemas.microsoft.com/office/infopath/2007/PartnerControls"/>
    <xsd:element name="Po_x0159_ad_x00ed__x002d_skr_x00fd_t" ma:index="8" ma:displayName="Pořadí - skrýt" ma:decimals="0" ma:default="1" ma:description="Číselné pořadí pro správné řazení složek" ma:format="Dropdown" ma:internalName="Po_x0159_ad_x00ed__x002d_skr_x00fd_t" ma:percentage="FALSE">
      <xsd:simpleType>
        <xsd:restriction base="dms:Number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Značky obrázků" ma:readOnly="false" ma:fieldId="{5cf76f15-5ced-4ddc-b409-7134ff3c332f}" ma:taxonomyMulti="true" ma:sspId="bce56c0d-8add-4fe5-85a8-9b3e3d2b7a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99ebbe-5cc2-43d5-ab79-ed5b1cc6ede7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2956f211-6282-4453-baef-af5cc9c345ee}" ma:internalName="TaxCatchAll" ma:showField="CatchAllData" ma:web="9499ebbe-5cc2-43d5-ab79-ed5b1cc6ede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8DA628-7B6E-45A9-9A71-8B223679B83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78C1C5-5A6F-4F76-9B3F-4B2DEC61C272}">
  <ds:schemaRefs>
    <ds:schemaRef ds:uri="http://schemas.microsoft.com/office/2006/metadata/properties"/>
    <ds:schemaRef ds:uri="http://schemas.microsoft.com/office/infopath/2007/PartnerControls"/>
    <ds:schemaRef ds:uri="f30c7097-30a6-4f87-b19b-154e9ee3686a"/>
    <ds:schemaRef ds:uri="9499ebbe-5cc2-43d5-ab79-ed5b1cc6ede7"/>
  </ds:schemaRefs>
</ds:datastoreItem>
</file>

<file path=customXml/itemProps3.xml><?xml version="1.0" encoding="utf-8"?>
<ds:datastoreItem xmlns:ds="http://schemas.openxmlformats.org/officeDocument/2006/customXml" ds:itemID="{E3E10AA2-C370-4525-BE59-93723C56BD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0c7097-30a6-4f87-b19b-154e9ee3686a"/>
    <ds:schemaRef ds:uri="9499ebbe-5cc2-43d5-ab79-ed5b1cc6ed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1357</TotalTime>
  <Words>978</Words>
  <Application>Microsoft Office PowerPoint</Application>
  <PresentationFormat>Předvádění na obrazovce (16:9)</PresentationFormat>
  <Paragraphs>90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Petra Chmielová</cp:lastModifiedBy>
  <cp:revision>68</cp:revision>
  <dcterms:created xsi:type="dcterms:W3CDTF">2016-07-06T15:42:34Z</dcterms:created>
  <dcterms:modified xsi:type="dcterms:W3CDTF">2025-02-26T20:10:36Z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0x010100FB46666B3F14FF47B170C21B8318F056</vt:lpwstr>
  </property>
</Properties>
</file>