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5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8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1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722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01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7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452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48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728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033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56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256584" cy="331236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VEŘEJNÉHO SEKTORU A JEHO NÁSTROJE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9942"/>
            <a:ext cx="396044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Tržní selhání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EEB58C0-1525-4A5B-AC56-DC43B208A8A6}"/>
              </a:ext>
            </a:extLst>
          </p:cNvPr>
          <p:cNvSpPr txBox="1">
            <a:spLocks/>
          </p:cNvSpPr>
          <p:nvPr/>
        </p:nvSpPr>
        <p:spPr>
          <a:xfrm>
            <a:off x="187829" y="717179"/>
            <a:ext cx="7488832" cy="1445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Trh selhává na základě situací, které mu brání v dosažení efektivity, spravedlnosti a stability. </a:t>
            </a:r>
          </a:p>
          <a:p>
            <a:pPr marL="342900" marR="0" lvl="0" indent="-342900" algn="just" defTabSz="457200" rtl="0" eaLnBrk="1" fontAlgn="auto" latinLnBrk="0" hangingPunct="1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Příčiny tržního selhání dělíme na mikroekonomické, makroekonomické a mimoekonomické.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CE50F40A-D3CE-40B6-BC43-5DBD78C35B8C}"/>
              </a:ext>
            </a:extLst>
          </p:cNvPr>
          <p:cNvSpPr txBox="1">
            <a:spLocks/>
          </p:cNvSpPr>
          <p:nvPr/>
        </p:nvSpPr>
        <p:spPr>
          <a:xfrm>
            <a:off x="260401" y="2143179"/>
            <a:ext cx="8795657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Font typeface="Wingdings 3" charset="2"/>
              <a:buNone/>
            </a:pPr>
            <a:r>
              <a:rPr lang="cs-CZ" b="1" u="sng" dirty="0">
                <a:solidFill>
                  <a:srgbClr val="002060"/>
                </a:solidFill>
                <a:latin typeface="Trebuchet MS" panose="020B0603020202020204"/>
              </a:rPr>
              <a:t>MIKROEKONOMICKÉ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nedostatek informací, externality, nedokonalá konkurence, kolektivní statky a nekomplexní trhy. 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Font typeface="Wingdings 3" charset="2"/>
              <a:buNone/>
            </a:pPr>
            <a:r>
              <a:rPr lang="cs-CZ" b="1" u="sng" dirty="0">
                <a:solidFill>
                  <a:srgbClr val="002060"/>
                </a:solidFill>
                <a:latin typeface="Trebuchet MS" panose="020B0603020202020204"/>
              </a:rPr>
              <a:t>MAKROEKONOMICKÉ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potřeba zajistit stabilitu makroekonomických agregátů a nedostačující využívání zdrojů (včetně lidského potenciálu).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Font typeface="Wingdings 3" charset="2"/>
              <a:buNone/>
            </a:pPr>
            <a:r>
              <a:rPr lang="cs-CZ" b="1" u="sng" dirty="0">
                <a:solidFill>
                  <a:srgbClr val="002060"/>
                </a:solidFill>
                <a:latin typeface="Trebuchet MS" panose="020B0603020202020204"/>
              </a:rPr>
              <a:t>MIMOEKONOMICKÉ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lidská důstojnost, institucionální hodnoty (normy), (ne)rovnost mezi občany, zvyšování kvality lidského potenciálu a trvale udržitelný způsob života. 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Font typeface="Wingdings 3" charset="2"/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2917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Státní selhání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1AC24-80E8-4D5F-8D2C-C58F3EBCEE67}"/>
              </a:ext>
            </a:extLst>
          </p:cNvPr>
          <p:cNvSpPr txBox="1">
            <a:spLocks/>
          </p:cNvSpPr>
          <p:nvPr/>
        </p:nvSpPr>
        <p:spPr>
          <a:xfrm>
            <a:off x="323528" y="1203598"/>
            <a:ext cx="8009926" cy="339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praxi dochází k tržnímu selhání -&gt; veřejný sektor zasahuje tam, kde trh nefunguje.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Zásahy státu do ekonomiky se ale také potýkají s nedostatky, které se poté projevují jako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státní selhání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Státní zásahy charakterizujeme vzájemnou provázaností a složitostí.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Ke státnímu selhání dojde v případě, že stát nepřesně definuje daný záměr nebo nedokáže zabránit zneužití či nedůslednosti v rámci jeho prosazování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8375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DĚKUJI ZA POZORNOST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 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658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VEŘEJNÝ SEKTOR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9280299-906A-4006-8111-5ACB0BC995C6}"/>
              </a:ext>
            </a:extLst>
          </p:cNvPr>
          <p:cNvSpPr txBox="1">
            <a:spLocks/>
          </p:cNvSpPr>
          <p:nvPr/>
        </p:nvSpPr>
        <p:spPr>
          <a:xfrm>
            <a:off x="157776" y="770718"/>
            <a:ext cx="7704856" cy="3602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část ekonomiky, která </a:t>
            </a:r>
            <a:r>
              <a:rPr kumimoji="0" lang="cs-CZ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se věnuje poskytováním veřejných služeb a zajištění veřejného zájmu</a:t>
            </a: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Úkolem</a:t>
            </a: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je zabezpečit fungování společnosti a ochranu občanů a jejich práv.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Cílem</a:t>
            </a: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je zajištění kvalitních veřejných služeb pro všechny občany, nezávisle na jejich majetkových nebo sociálních poměrech.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Do veřejného sektoru řadíme zdravotnictví, vědu a výzkum, tělesnou kulturu a sport, školství,  kulturu  a  památkovou  péči,  sociální  služby,  sociální  bydlení,  policii,  armádu, justici,  vodní  hospodářství,  ochranu  životního  prostředí,  spoje,  veřejnou  hromadnou dopravu, informační systémy, masmédia, atd.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92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VEŘEJNÝ SEKTOR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D6D36DB-F488-4447-BBC6-9E88347C846C}"/>
              </a:ext>
            </a:extLst>
          </p:cNvPr>
          <p:cNvSpPr txBox="1">
            <a:spLocks/>
          </p:cNvSpPr>
          <p:nvPr/>
        </p:nvSpPr>
        <p:spPr>
          <a:xfrm>
            <a:off x="179513" y="713115"/>
            <a:ext cx="7632848" cy="4036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neziskový sektor – zisk není základním kritériem rozhodování a hodnocení jeho úspěšnosti; cílem je dosažení maximálního užitku.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netržní sektor – za produkci není požadována tržní cena (střetem nabídky a poptávky), ale cena statku je buď nulová nebo za nízký poplatek.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Řídí a spravuje ho veřejná správa (státní správa a samospráva).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 financován z veřejných financí – veřejné rozpočty (státní a územní), velkou část tvoří daně.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Veřejná volba – kolektivní rozhodování přes zastupitele.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Veřejnost má právo a povinnost kontrolovat veřejnou volbu.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27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EKONOMIE VEŘEJNÉHO SEKTORU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6D52DAC-0F41-4FC6-99DD-174F6ABA07F9}"/>
              </a:ext>
            </a:extLst>
          </p:cNvPr>
          <p:cNvSpPr txBox="1">
            <a:spLocks/>
          </p:cNvSpPr>
          <p:nvPr/>
        </p:nvSpPr>
        <p:spPr>
          <a:xfrm>
            <a:off x="159344" y="1359989"/>
            <a:ext cx="8344161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teoretický základ ekonomiky veřejného sektoru, ekonomiky neziskových organizací a veřejné finance.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Hledá odpovědi na základní ekonomické otázky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CO, JAK A PRO KOHO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produkovat a jak mají být tato rozhodnutí o produkci přijímána -&gt; veřejná ekonomie tyto otázky klade ve veřejném sektoru.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1939153E-AB47-484C-A96A-2D332E71FF6C}"/>
              </a:ext>
            </a:extLst>
          </p:cNvPr>
          <p:cNvSpPr txBox="1">
            <a:spLocks/>
          </p:cNvSpPr>
          <p:nvPr/>
        </p:nvSpPr>
        <p:spPr>
          <a:xfrm>
            <a:off x="654632" y="3435846"/>
            <a:ext cx="7848873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sz="1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“Vědní  disciplína,  která  zkoumá  příčiny  existence, strukturu, principy fungování a efektivnost neziskového sektoru, tedy té části národního hospodářství,  která  má  neziskový  charakter  a  ve  které  nepůsobí  zákonitosti  trhu.“ </a:t>
            </a:r>
          </a:p>
          <a:p>
            <a:pPr algn="just">
              <a:spcBef>
                <a:spcPts val="0"/>
              </a:spcBef>
              <a:buClr>
                <a:srgbClr val="DDDDDD"/>
              </a:buClr>
            </a:pPr>
            <a:endParaRPr lang="cs-CZ" sz="1600" i="1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algn="just">
              <a:spcBef>
                <a:spcPts val="0"/>
              </a:spcBef>
              <a:buClr>
                <a:srgbClr val="DDDDDD"/>
              </a:buClr>
            </a:pPr>
            <a:endParaRPr lang="cs-CZ" sz="1600" i="1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  <p:sp>
        <p:nvSpPr>
          <p:cNvPr id="13" name="Nadpis 5">
            <a:extLst>
              <a:ext uri="{FF2B5EF4-FFF2-40B4-BE49-F238E27FC236}">
                <a16:creationId xmlns:a16="http://schemas.microsoft.com/office/drawing/2014/main" id="{087FAFD3-6D57-431A-B026-DDFE1841E84D}"/>
              </a:ext>
            </a:extLst>
          </p:cNvPr>
          <p:cNvSpPr txBox="1">
            <a:spLocks/>
          </p:cNvSpPr>
          <p:nvPr/>
        </p:nvSpPr>
        <p:spPr>
          <a:xfrm>
            <a:off x="395536" y="773346"/>
            <a:ext cx="7272808" cy="468978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solidFill>
                  <a:srgbClr val="307871"/>
                </a:solidFill>
              </a:rPr>
              <a:t>Veřejná ekonomie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EKONOMIKA VEŘEJNÉHO SEKTORU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3683D0A-9FD4-421E-8218-DC55E0602171}"/>
              </a:ext>
            </a:extLst>
          </p:cNvPr>
          <p:cNvSpPr txBox="1">
            <a:spLocks/>
          </p:cNvSpPr>
          <p:nvPr/>
        </p:nvSpPr>
        <p:spPr>
          <a:xfrm>
            <a:off x="323528" y="1451207"/>
            <a:ext cx="8124012" cy="2701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Aplikovaná vědní disciplína s návazností na poznatky veřejné ekonomie.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Cílem je prozkoumávat struktury a fungování všech odvětví ve veřejném sektoru (zdravotnictví, školství, bydlení, kultura a sport, …).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Zabývá se také vztahy, které vznikají mezi veřejným sektorem a dalšími subjekty národního hospodářství (soukromé neziskové organizace, domácnosti). 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10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ČLENĚNÍ A CHARAKTERISTIKA STATKŮ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EDE1E98-4F8D-4151-BCC3-461B6FCA011D}"/>
              </a:ext>
            </a:extLst>
          </p:cNvPr>
          <p:cNvSpPr txBox="1">
            <a:spLocks/>
          </p:cNvSpPr>
          <p:nvPr/>
        </p:nvSpPr>
        <p:spPr>
          <a:xfrm>
            <a:off x="180528" y="1199951"/>
            <a:ext cx="7932132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Statkem chápeme zboží nebo službu, která uspokojuje lidské potřeby.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1D335F4-CCDE-474A-9BCF-E0ACD4961618}"/>
              </a:ext>
            </a:extLst>
          </p:cNvPr>
          <p:cNvSpPr txBox="1">
            <a:spLocks/>
          </p:cNvSpPr>
          <p:nvPr/>
        </p:nvSpPr>
        <p:spPr>
          <a:xfrm>
            <a:off x="276780" y="1987078"/>
            <a:ext cx="9047748" cy="1055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rgbClr val="DDDDDD"/>
              </a:buClr>
              <a:buFont typeface="Wingdings 3" charset="2"/>
              <a:buNone/>
            </a:pPr>
            <a:r>
              <a:rPr lang="cs-CZ" u="sng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Dělení dle původu 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</a:t>
            </a:r>
            <a:r>
              <a:rPr lang="cs-CZ" b="1" dirty="0">
                <a:solidFill>
                  <a:srgbClr val="000000"/>
                </a:solidFill>
                <a:latin typeface="Trebuchet MS" panose="020B0603020202020204"/>
              </a:rPr>
              <a:t>VOLNÝ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– tržní cena je nulová; jsou bez omezení a 										volně přístupné (sluneční svit, lesní ovoce),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				</a:t>
            </a:r>
            <a:r>
              <a:rPr lang="cs-CZ" b="1" dirty="0">
                <a:solidFill>
                  <a:srgbClr val="000000"/>
                </a:solidFill>
                <a:latin typeface="Trebuchet MS" panose="020B0603020202020204"/>
              </a:rPr>
              <a:t>EKONOMICKÝ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– produktem činnosti člověka; jsou 											   zpoplatněné; jsou nedostatkové.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A0243C6-F4F8-4352-B20B-6E95D17EEB86}"/>
              </a:ext>
            </a:extLst>
          </p:cNvPr>
          <p:cNvCxnSpPr/>
          <p:nvPr/>
        </p:nvCxnSpPr>
        <p:spPr>
          <a:xfrm>
            <a:off x="2368243" y="2161871"/>
            <a:ext cx="657727" cy="0"/>
          </a:xfrm>
          <a:prstGeom prst="straightConnector1">
            <a:avLst/>
          </a:prstGeom>
          <a:ln>
            <a:solidFill>
              <a:srgbClr val="307871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D61CBAB7-70CD-48A0-83D4-D947F5955D40}"/>
              </a:ext>
            </a:extLst>
          </p:cNvPr>
          <p:cNvCxnSpPr>
            <a:cxnSpLocks/>
          </p:cNvCxnSpPr>
          <p:nvPr/>
        </p:nvCxnSpPr>
        <p:spPr>
          <a:xfrm>
            <a:off x="2376264" y="2164533"/>
            <a:ext cx="657727" cy="700529"/>
          </a:xfrm>
          <a:prstGeom prst="straightConnector1">
            <a:avLst/>
          </a:prstGeom>
          <a:ln>
            <a:solidFill>
              <a:srgbClr val="307871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8797AF5E-6D2D-4701-BF86-409EBC7A026D}"/>
              </a:ext>
            </a:extLst>
          </p:cNvPr>
          <p:cNvSpPr txBox="1">
            <a:spLocks/>
          </p:cNvSpPr>
          <p:nvPr/>
        </p:nvSpPr>
        <p:spPr>
          <a:xfrm>
            <a:off x="179512" y="3651870"/>
            <a:ext cx="8724220" cy="728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Členění  statků  </a:t>
            </a:r>
            <a:r>
              <a:rPr lang="cs-CZ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  ekonomického  hlediska</a:t>
            </a:r>
            <a:r>
              <a:rPr lang="cs-CZ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: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 čisté veřejné  (kolektivní) statky, čisté soukromé statky a smíšené veřejné (kolektivní) statky. </a:t>
            </a:r>
          </a:p>
        </p:txBody>
      </p:sp>
    </p:spTree>
    <p:extLst>
      <p:ext uri="{BB962C8B-B14F-4D97-AF65-F5344CB8AC3E}">
        <p14:creationId xmlns:p14="http://schemas.microsoft.com/office/powerpoint/2010/main" val="309572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ČLENĚNÍ A CHARAKTERISTIKA STATKŮ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135A-E23D-4156-9E16-44CC22D020F7}"/>
              </a:ext>
            </a:extLst>
          </p:cNvPr>
          <p:cNvSpPr txBox="1">
            <a:spLocks/>
          </p:cNvSpPr>
          <p:nvPr/>
        </p:nvSpPr>
        <p:spPr>
          <a:xfrm>
            <a:off x="683568" y="1275606"/>
            <a:ext cx="741682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u="sng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Dále můžeme statky dělit podle: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</a:t>
            </a:r>
          </a:p>
          <a:p>
            <a:pPr marL="0" indent="0" algn="just">
              <a:spcBef>
                <a:spcPts val="0"/>
              </a:spcBef>
              <a:buClr>
                <a:srgbClr val="307871"/>
              </a:buClr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1. vzájemného vztahu,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2. spotřeby (spotřební a kapitálové), 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3. způsobu rozhodování o statcích (veřejné a soukromé),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4. geografického hlediska (místní, regionální, národní), 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5. institucionálního hlediska, </a:t>
            </a:r>
          </a:p>
          <a:p>
            <a:pPr marL="0" indent="0" algn="just">
              <a:spcBef>
                <a:spcPts val="0"/>
              </a:spcBef>
              <a:buClr>
                <a:srgbClr val="DDDDDD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6. ekonomického hlediska. </a:t>
            </a:r>
          </a:p>
        </p:txBody>
      </p:sp>
    </p:spTree>
    <p:extLst>
      <p:ext uri="{BB962C8B-B14F-4D97-AF65-F5344CB8AC3E}">
        <p14:creationId xmlns:p14="http://schemas.microsoft.com/office/powerpoint/2010/main" val="81381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EFEKTIVNOST VEŘEJNÉHO SEKTORU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984CFF-2CB8-460D-87C4-E125A6059231}"/>
              </a:ext>
            </a:extLst>
          </p:cNvPr>
          <p:cNvSpPr txBox="1">
            <a:spLocks/>
          </p:cNvSpPr>
          <p:nvPr/>
        </p:nvSpPr>
        <p:spPr>
          <a:xfrm>
            <a:off x="179513" y="797817"/>
            <a:ext cx="7344816" cy="909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Nastává zde problém s dosažením efektivity při vynakládání veřejných zdrojů (získaných zejména z daní) na financování potřeb tohoto sektoru.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9926F65-7C1E-4156-B69D-FC2D30767F09}"/>
              </a:ext>
            </a:extLst>
          </p:cNvPr>
          <p:cNvSpPr txBox="1">
            <a:spLocks/>
          </p:cNvSpPr>
          <p:nvPr/>
        </p:nvSpPr>
        <p:spPr>
          <a:xfrm>
            <a:off x="210929" y="3203819"/>
            <a:ext cx="2856791" cy="521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0"/>
              </a:spcBef>
            </a:pPr>
            <a:r>
              <a:rPr lang="cs-CZ" sz="2000" b="1" u="sng" dirty="0">
                <a:solidFill>
                  <a:srgbClr val="307871"/>
                </a:solidFill>
                <a:latin typeface="Trebuchet MS" panose="020B0603020202020204"/>
              </a:rPr>
              <a:t>Faktory efektivnosti: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09440C6-B53E-478B-8ED3-7504F76DF17C}"/>
              </a:ext>
            </a:extLst>
          </p:cNvPr>
          <p:cNvSpPr txBox="1">
            <a:spLocks/>
          </p:cNvSpPr>
          <p:nvPr/>
        </p:nvSpPr>
        <p:spPr>
          <a:xfrm>
            <a:off x="3212689" y="2476622"/>
            <a:ext cx="5751799" cy="2831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jakým způsobem je společnost uspořádána,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konkurenční prostředí,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efektivní alokace veřejných zdrojů pro jednotlivé resorty VS, 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systém řízení VS a profesionalizace a kvalifikace pracovníků ve veřejné správě,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uplatňování poznatků z oblasti vědy a techniky – např. digitalizace veřejné správy,…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0290EFB-A6F0-4831-ADAB-28AABE87C809}"/>
              </a:ext>
            </a:extLst>
          </p:cNvPr>
          <p:cNvSpPr txBox="1">
            <a:spLocks/>
          </p:cNvSpPr>
          <p:nvPr/>
        </p:nvSpPr>
        <p:spPr>
          <a:xfrm>
            <a:off x="153031" y="1828550"/>
            <a:ext cx="8990969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Sklon k neefektivnosti = projev selhání veřejného sektoru, veřejné správy i vlády. </a:t>
            </a:r>
          </a:p>
        </p:txBody>
      </p:sp>
    </p:spTree>
    <p:extLst>
      <p:ext uri="{BB962C8B-B14F-4D97-AF65-F5344CB8AC3E}">
        <p14:creationId xmlns:p14="http://schemas.microsoft.com/office/powerpoint/2010/main" val="367579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PŘÍČINY SELHÁVÁNÍ VEŘEJNÉHO SEKTORU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D11C555-ED4D-4611-8F29-58255430D1D7}"/>
              </a:ext>
            </a:extLst>
          </p:cNvPr>
          <p:cNvSpPr txBox="1">
            <a:spLocks/>
          </p:cNvSpPr>
          <p:nvPr/>
        </p:nvSpPr>
        <p:spPr>
          <a:xfrm>
            <a:off x="323528" y="1651590"/>
            <a:ext cx="8277877" cy="2290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Může docházet k nesprávné alokaci veřejných zdrojů – příčinou je veřejná volba (kolektivní zodpovědnost, skupinové zájmy, atd.).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Menší tendence k inovačním aktivitám – nejsou vyhledávány nové postupy k uspokojování služeb.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Směřování k neefektivnosti – tendence k byrokracii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724074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</TotalTime>
  <Words>841</Words>
  <Application>Microsoft Office PowerPoint</Application>
  <PresentationFormat>Předvádění na obrazovce (16:9)</PresentationFormat>
  <Paragraphs>78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SLU</vt:lpstr>
      <vt:lpstr>TEORIE VEŘEJNÉHO SEKTORU A JEHO NÁSTROJE</vt:lpstr>
      <vt:lpstr>VEŘEJNÝ SEKTOR</vt:lpstr>
      <vt:lpstr>VEŘEJNÝ SEKTOR</vt:lpstr>
      <vt:lpstr>EKONOMIE VEŘEJNÉHO SEKTORU</vt:lpstr>
      <vt:lpstr>EKONOMIKA VEŘEJNÉHO SEKTORU</vt:lpstr>
      <vt:lpstr>ČLENĚNÍ A CHARAKTERISTIKA STATKŮ</vt:lpstr>
      <vt:lpstr>ČLENĚNÍ A CHARAKTERISTIKA STATKŮ</vt:lpstr>
      <vt:lpstr>EFEKTIVNOST VEŘEJNÉHO SEKTORU</vt:lpstr>
      <vt:lpstr>PŘÍČINY SELHÁVÁNÍ VEŘEJNÉHO SEKTORU</vt:lpstr>
      <vt:lpstr>Tržní selhání</vt:lpstr>
      <vt:lpstr>Státní selhání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53</cp:revision>
  <dcterms:created xsi:type="dcterms:W3CDTF">2016-07-06T15:42:34Z</dcterms:created>
  <dcterms:modified xsi:type="dcterms:W3CDTF">2023-12-19T07:50:47Z</dcterms:modified>
</cp:coreProperties>
</file>