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7" r:id="rId3"/>
    <p:sldId id="271" r:id="rId4"/>
    <p:sldId id="275" r:id="rId5"/>
    <p:sldId id="276" r:id="rId6"/>
    <p:sldId id="273" r:id="rId7"/>
    <p:sldId id="265" r:id="rId8"/>
    <p:sldId id="277" r:id="rId9"/>
    <p:sldId id="278" r:id="rId10"/>
    <p:sldId id="280" r:id="rId11"/>
    <p:sldId id="281" r:id="rId12"/>
    <p:sldId id="282" r:id="rId13"/>
    <p:sldId id="283" r:id="rId14"/>
    <p:sldId id="284" r:id="rId15"/>
    <p:sldId id="285" r:id="rId16"/>
    <p:sldId id="286" r:id="rId17"/>
    <p:sldId id="287" r:id="rId18"/>
    <p:sldId id="289" r:id="rId19"/>
    <p:sldId id="288" r:id="rId20"/>
    <p:sldId id="290" r:id="rId21"/>
    <p:sldId id="291" r:id="rId22"/>
    <p:sldId id="266" r:id="rId23"/>
    <p:sldId id="292" r:id="rId24"/>
    <p:sldId id="293" r:id="rId25"/>
    <p:sldId id="294" r:id="rId26"/>
    <p:sldId id="306" r:id="rId27"/>
    <p:sldId id="307" r:id="rId28"/>
    <p:sldId id="308" r:id="rId29"/>
    <p:sldId id="309" r:id="rId30"/>
    <p:sldId id="310" r:id="rId31"/>
    <p:sldId id="305" r:id="rId32"/>
    <p:sldId id="295" r:id="rId33"/>
    <p:sldId id="269" r:id="rId34"/>
    <p:sldId id="296" r:id="rId35"/>
    <p:sldId id="297" r:id="rId36"/>
    <p:sldId id="302" r:id="rId37"/>
    <p:sldId id="311" r:id="rId38"/>
    <p:sldId id="315" r:id="rId39"/>
    <p:sldId id="324" r:id="rId40"/>
    <p:sldId id="313" r:id="rId41"/>
    <p:sldId id="317" r:id="rId42"/>
    <p:sldId id="312" r:id="rId43"/>
    <p:sldId id="325" r:id="rId44"/>
    <p:sldId id="326" r:id="rId45"/>
    <p:sldId id="327" r:id="rId46"/>
    <p:sldId id="328" r:id="rId47"/>
    <p:sldId id="329" r:id="rId48"/>
    <p:sldId id="330" r:id="rId49"/>
    <p:sldId id="304" r:id="rId50"/>
    <p:sldId id="331" r:id="rId51"/>
    <p:sldId id="332" r:id="rId52"/>
    <p:sldId id="333" r:id="rId53"/>
    <p:sldId id="334" r:id="rId54"/>
    <p:sldId id="320" r:id="rId55"/>
    <p:sldId id="319" r:id="rId56"/>
    <p:sldId id="321" r:id="rId57"/>
    <p:sldId id="322" r:id="rId58"/>
    <p:sldId id="323" r:id="rId59"/>
    <p:sldId id="303" r:id="rId60"/>
    <p:sldId id="263" r:id="rId6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81E3A"/>
    <a:srgbClr val="9F2B2B"/>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23" autoAdjust="0"/>
  </p:normalViewPr>
  <p:slideViewPr>
    <p:cSldViewPr>
      <p:cViewPr varScale="1">
        <p:scale>
          <a:sx n="77" d="100"/>
          <a:sy n="77" d="100"/>
        </p:scale>
        <p:origin x="980" y="56"/>
      </p:cViewPr>
      <p:guideLst>
        <p:guide orient="horz" pos="1620"/>
        <p:guide pos="288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14.05.2024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cnb.cz/cs/casto-kladene-dotazy/Co-to-je-nominalni-a-realny-menovy-kurz/"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647523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indent="0">
              <a:spcBef>
                <a:spcPts val="600"/>
              </a:spcBef>
              <a:buFont typeface="Arial" panose="020B0604020202020204" pitchFamily="34" charset="0"/>
              <a:buNone/>
            </a:pPr>
            <a:r>
              <a:rPr lang="cs-CZ" sz="1200" b="1" u="sng" dirty="0">
                <a:latin typeface="Consolas" panose="020B0609020204030204" pitchFamily="49" charset="0"/>
                <a:cs typeface="Times New Roman" panose="02020603050405020304" pitchFamily="18" charset="0"/>
              </a:rPr>
              <a:t>Sklon křivky IS je ovlivněn:</a:t>
            </a:r>
          </a:p>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velikostí výdajového multiplikátoru </a:t>
            </a:r>
            <a:r>
              <a:rPr lang="el-GR" sz="1200" b="1" dirty="0">
                <a:solidFill>
                  <a:srgbClr val="FF0000"/>
                </a:solidFill>
                <a:latin typeface="Consolas" panose="020B0609020204030204" pitchFamily="49" charset="0"/>
                <a:cs typeface="Times New Roman" panose="02020603050405020304" pitchFamily="18" charset="0"/>
              </a:rPr>
              <a:t>α</a:t>
            </a:r>
            <a:r>
              <a:rPr lang="cs-CZ" sz="1200" b="1" dirty="0">
                <a:solidFill>
                  <a:srgbClr val="FF0000"/>
                </a:solidFill>
                <a:latin typeface="Consolas" panose="020B0609020204030204" pitchFamily="49" charset="0"/>
                <a:cs typeface="Times New Roman" panose="02020603050405020304" pitchFamily="18" charset="0"/>
              </a:rPr>
              <a:t> </a:t>
            </a:r>
            <a:r>
              <a:rPr lang="cs-CZ" sz="1200" dirty="0">
                <a:latin typeface="Consolas" panose="020B0609020204030204" pitchFamily="49" charset="0"/>
                <a:cs typeface="Times New Roman" panose="02020603050405020304" pitchFamily="18" charset="0"/>
              </a:rPr>
              <a:t>(ten je ovlivněn velikostí mpc a sazby důchodové daně)</a:t>
            </a:r>
          </a:p>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citlivostí investic na úrokovou míru (čím větší je citlivost investic na úrokovou míru (b) tím plošší je křivka IS</a:t>
            </a:r>
          </a:p>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čím větší je mpc, tím větší změnu reálného důchodu způsobí změna úrokové míry a křivka IS je tak plošší</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129590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148405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750093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241122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Při předpokladu stálé nabídky peněz (kontroluje CB) vyvolá zvýšení poptávky po penězích růst úrokové míry (viz posun na levém grafu z E1 do E2).</a:t>
            </a:r>
          </a:p>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Pokud spojíme body E1 a E2 v pravém grafu, dostaneme křivku LM jakožto množinu všech kombinací úrokové míry a reálného produktu, při kterých je trh peněz v rovnováze (nabídka a poptávka po penězích se rovnají).</a:t>
            </a:r>
          </a:p>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Křivka LM je rostoucí (zvýšení Y vyvolává tlak na růst transakční poptávky po penězích a tím pádem na zvýšení úrokové míry).</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6645605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indent="0">
              <a:spcBef>
                <a:spcPts val="600"/>
              </a:spcBef>
              <a:buNone/>
            </a:pPr>
            <a:r>
              <a:rPr lang="cs-CZ" sz="1200" b="1" u="sng" dirty="0">
                <a:latin typeface="Consolas" panose="020B0609020204030204" pitchFamily="49" charset="0"/>
                <a:cs typeface="Times New Roman" panose="02020603050405020304" pitchFamily="18" charset="0"/>
              </a:rPr>
              <a:t>Sklon křivky LM je ovlivněn:</a:t>
            </a:r>
          </a:p>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Citlivostí poptávky po penězích na změny úrokové míry</a:t>
            </a:r>
          </a:p>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Citlivostí poptávky na změny reálného důchodu</a:t>
            </a:r>
          </a:p>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Čím méně je reaguje poptávka po penězích na změny úrokové míry a čím více je citlivá na změny důchodu, tím je křivka LM strmější </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332226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spcBef>
                <a:spcPts val="6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Křivka LM se může posunout směrem doprava nebo doleva vlivem (např. pokud se centrální banka rozhodne provést monetární expanzi, prostřednictvím zvýšení peněžní zásoby, klesá při dané poptávce po penězích úroková míra a křivka LM se posune směrem doprava dolů)</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2386761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l"/>
            <a:r>
              <a:rPr lang="cs-CZ" b="0" i="0" dirty="0">
                <a:solidFill>
                  <a:srgbClr val="0D0D0D"/>
                </a:solidFill>
                <a:effectLst/>
                <a:highlight>
                  <a:srgbClr val="FFFFFF"/>
                </a:highlight>
                <a:latin typeface="Söhne"/>
              </a:rPr>
              <a:t>Celková rovnováha v modelu IS-LM je tedy dosažena tehdy, když jsou obě křivky, IS a LM, spojeny v jednom bodě. V tomto bodě jsou úrokové sazby a příjem takové hodnoty, které zajišťují rovnováhu na obou trzích současně.</a:t>
            </a:r>
          </a:p>
          <a:p>
            <a:pPr algn="l"/>
            <a:endParaRPr lang="cs-CZ" b="0" i="0" dirty="0">
              <a:solidFill>
                <a:srgbClr val="0D0D0D"/>
              </a:solidFill>
              <a:effectLst/>
              <a:highlight>
                <a:srgbClr val="FFFFFF"/>
              </a:highlight>
              <a:latin typeface="Söhne"/>
            </a:endParaRPr>
          </a:p>
          <a:p>
            <a:pPr algn="l"/>
            <a:r>
              <a:rPr lang="cs-CZ" b="0" i="0" dirty="0">
                <a:solidFill>
                  <a:srgbClr val="0D0D0D"/>
                </a:solidFill>
                <a:effectLst/>
                <a:highlight>
                  <a:srgbClr val="FFFFFF"/>
                </a:highlight>
                <a:latin typeface="Söhne"/>
              </a:rPr>
              <a:t>Pokud by existovaly rozdíly mezi plánovanou poptávkou a nabídkou na trhu zboží nebo mezi plánovanou poptávkou a nabídkou na trhu peněz, ekonomika by se pohybovala směrem k novému bodu rovnováhy. Tyto změny mohou být způsobeny různými faktory, jako jsou změny ve vládní politice, preferencích investorů nebo vnějších šoky.</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524084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Vláda provede fiskální expanzi (zvýšení vládních výdajů G) =&gt; oživení AD a posun křivky IS směrem doprava.</a:t>
            </a:r>
          </a:p>
          <a:p>
            <a:pPr marL="171450" indent="-171450">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Dojde k posunu z bodu E1 do bodu E2, kdy dojde ke zvýšení produktu, zároveň se i zvyšuje i úroková míra (zvýšená transakční poptávka po penězích).</a:t>
            </a:r>
          </a:p>
          <a:p>
            <a:pPr marL="171450" indent="-171450">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Zvýšení produktu je ve srovnání s modelem 45</a:t>
            </a:r>
            <a:r>
              <a:rPr lang="cs-CZ" sz="1200" dirty="0">
                <a:latin typeface="Times New Roman" panose="02020603050405020304" pitchFamily="18" charset="0"/>
                <a:cs typeface="Times New Roman" panose="02020603050405020304" pitchFamily="18" charset="0"/>
              </a:rPr>
              <a:t>° </a:t>
            </a:r>
            <a:r>
              <a:rPr lang="cs-CZ" sz="1200" dirty="0">
                <a:latin typeface="Consolas" panose="020B0609020204030204" pitchFamily="49" charset="0"/>
                <a:cs typeface="Times New Roman" panose="02020603050405020304" pitchFamily="18" charset="0"/>
              </a:rPr>
              <a:t>nižší (ten by činil až Y</a:t>
            </a:r>
            <a:r>
              <a:rPr lang="cs-CZ" sz="1200" baseline="-25000" dirty="0">
                <a:latin typeface="Consolas" panose="020B0609020204030204" pitchFamily="49" charset="0"/>
                <a:cs typeface="Times New Roman" panose="02020603050405020304" pitchFamily="18" charset="0"/>
              </a:rPr>
              <a:t>A</a:t>
            </a:r>
            <a:r>
              <a:rPr lang="cs-CZ" sz="1200" dirty="0">
                <a:latin typeface="Consolas" panose="020B0609020204030204" pitchFamily="49" charset="0"/>
                <a:cs typeface="Times New Roman" panose="02020603050405020304" pitchFamily="18" charset="0"/>
              </a:rPr>
              <a:t>), protože dojde k </a:t>
            </a:r>
            <a:r>
              <a:rPr lang="cs-CZ" sz="1200" b="1" u="sng" dirty="0">
                <a:solidFill>
                  <a:srgbClr val="9F2B2B"/>
                </a:solidFill>
                <a:latin typeface="Consolas" panose="020B0609020204030204" pitchFamily="49" charset="0"/>
                <a:cs typeface="Times New Roman" panose="02020603050405020304" pitchFamily="18" charset="0"/>
              </a:rPr>
              <a:t>vytěsňovacímu efektu (VE) </a:t>
            </a:r>
            <a:r>
              <a:rPr lang="cs-CZ" sz="1200" dirty="0">
                <a:latin typeface="Consolas" panose="020B0609020204030204" pitchFamily="49" charset="0"/>
                <a:cs typeface="Times New Roman" panose="02020603050405020304" pitchFamily="18" charset="0"/>
              </a:rPr>
              <a:t>vlivem růstu úrokové míry. </a:t>
            </a:r>
          </a:p>
          <a:p>
            <a:pPr marL="171450" indent="-171450">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Velikost vytěsňovacího efektu závisí na sklonu křivky LM (čím bude plošší, tím je vytěsňovací efekt menší – poptávka po penězích je velmi citlivá na změny úrokové míry) nebo křivky IS – čím je plošší, tím jsou I citlivější na změny úrokové míry.</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19228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Centrální banka provede monetární expanzi (zvýšení peněžní zásoby) =&gt; posun křivky LM směrem doprava.</a:t>
            </a:r>
          </a:p>
          <a:p>
            <a:pPr marL="171450" indent="-171450">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Dojde k posunu z bodu E1 do bodu A, kdy dojde ke snížení úrokové míry (v rovnováze je trh peněz, nikoliv však trh statků a služeb).</a:t>
            </a:r>
          </a:p>
          <a:p>
            <a:pPr marL="171450" indent="-171450">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Nižší úroková sazba však motivuje firmy k vyšším I a domácnosti k vyšší C na úvěry =&gt; roste AD a firmy zareagují zvýšenou výrobou, což zvýší produkt a ekonomika se dostává do bodu E2, kdy je dosažena rovnováha i na trhu statků a služeb.</a:t>
            </a:r>
          </a:p>
          <a:p>
            <a:pPr marL="171450" indent="-171450">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Bod E2 představuje nový rovnovážný bod, kdy je dosažena nižší úroková míra a vyšší úroveň reálného produktu.</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762969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u="sng" dirty="0">
                <a:solidFill>
                  <a:srgbClr val="FF0000"/>
                </a:solidFill>
              </a:rPr>
              <a:t>! Multiplikační efekt </a:t>
            </a:r>
            <a:r>
              <a:rPr lang="cs-CZ" dirty="0"/>
              <a:t>= </a:t>
            </a:r>
            <a:r>
              <a:rPr lang="cs-CZ" b="0" i="0" dirty="0">
                <a:solidFill>
                  <a:srgbClr val="0D0D0D"/>
                </a:solidFill>
                <a:effectLst/>
                <a:highlight>
                  <a:srgbClr val="FFFFFF"/>
                </a:highlight>
                <a:latin typeface="Söhne"/>
              </a:rPr>
              <a:t>popisuje rozsah, do jakého se původní změna ve vstupním faktoru šíří či "násobí" skrze ekonomický systém. Když se provede investice nebo jiný druh výdaje, to zvyšuje příjmy jiných subjektů (například dodavatelů nebo zaměstnanců), kteří poté utratí tyto příjmy, čímž podporují další ekonomickou aktivitu.</a:t>
            </a:r>
          </a:p>
          <a:p>
            <a:r>
              <a:rPr lang="cs-CZ" b="0" i="0" dirty="0">
                <a:solidFill>
                  <a:srgbClr val="0D0D0D"/>
                </a:solidFill>
                <a:effectLst/>
                <a:highlight>
                  <a:srgbClr val="FFFFFF"/>
                </a:highlight>
                <a:latin typeface="Söhne"/>
              </a:rPr>
              <a:t>Tento proces pokračuje, přičemž každá nová fáze vytváří další vlny příjmů a výdajů, které posilují celkovou ekonomickou aktivitu.</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1522925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5300293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5699222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Nominální</a:t>
            </a:r>
            <a:r>
              <a:rPr lang="cs-CZ" dirty="0"/>
              <a:t> </a:t>
            </a:r>
            <a:r>
              <a:rPr lang="cs-CZ" b="1" dirty="0"/>
              <a:t>devizový kurz </a:t>
            </a:r>
            <a:r>
              <a:rPr lang="cs-CZ" dirty="0"/>
              <a:t>= vyjádření ceny jedné zahraniční měnové jednotky jinou měnovou jednotkou. </a:t>
            </a:r>
          </a:p>
          <a:p>
            <a:r>
              <a:rPr lang="cs-CZ" b="1" dirty="0"/>
              <a:t>Reálný</a:t>
            </a:r>
            <a:r>
              <a:rPr lang="cs-CZ" dirty="0"/>
              <a:t> </a:t>
            </a:r>
            <a:r>
              <a:rPr lang="cs-CZ" b="1" dirty="0"/>
              <a:t>devizový kurz </a:t>
            </a:r>
            <a:r>
              <a:rPr lang="cs-CZ" dirty="0"/>
              <a:t>= představuje cenu měny vyjádřenou skrze zboží, které lze za jednotku této měny koupit v cizí zemi v poměru ke zboží, které lze koupit za tuto stejnou jednotku v tuzemsku.</a:t>
            </a:r>
          </a:p>
          <a:p>
            <a:r>
              <a:rPr lang="cs-CZ" dirty="0"/>
              <a:t>Více k vysvětlení zde: </a:t>
            </a:r>
            <a:r>
              <a:rPr lang="cs-CZ" dirty="0">
                <a:hlinkClick r:id="rId3"/>
              </a:rPr>
              <a:t>Co to je nominální a reálný měnový kurz? - Česká národní banka (cnb.cz)</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352994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3703474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Pro makroekonomy je důležité zachytit postavení dané země vůči zbytku světa, což se nejčastěji stanovuje pomocí sledování účtů v rámci platební bilance, jež zjednodušeně řečeno vyjadřuje mezinárodní obchod s výrobky a službami a mezinárodní pohyb kapitálu do země a ze země. </a:t>
            </a:r>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9351213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0966021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8566576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268900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052053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9991135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5536948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Devalvace domácí měny posunuje křivku BP doprava, a revalvace (zhodnocení) domácí měny posunuje křivku BP doleva</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Body D a E jsou body nerovnováhy platební bilance</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 bodě D je platební bilance v přebytku, protože úroková sazba je pro daný důchod příliš vysoká, aby vyvolala čistý kapitálový odliv. Platební bilance je aktivní a měnové rezervy se zvyšují. </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 bodě E je také platební bilance v nerovnováze ovšem v deficitu (schodku). Úroková sazby je příliš nízká, aby vyvolala příliv kapitálu, který by vyrovnal schodek běžného účtu, dochází tedy k čerpání měnových rezerv. </a:t>
            </a:r>
          </a:p>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7241233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dirty="0">
                <a:solidFill>
                  <a:srgbClr val="000000"/>
                </a:solidFill>
              </a:rPr>
              <a:t>Vnitřní a vnější rovnováha ekonomiky nastává v průsečíku křivek IS, LM a křivky BP</a:t>
            </a:r>
          </a:p>
          <a:p>
            <a:endParaRPr lang="cs-CZ" dirty="0"/>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Jedná se o situaci, kdy existuje současná rovnováha na všech agregátních trzích uvnitř ekonomiky (trh zboží a služeb), trhu peněz a ostatních finančních aktiv současně s rovnováhou vnější, tzn. rovnováhou platební bilance</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Za předpokladu dokonalé kapitálové mobility lze formálně zapsat rovnici křivky BP ve tvaru:     </a:t>
            </a:r>
            <a:r>
              <a:rPr lang="cs-CZ" sz="1200" b="1" dirty="0">
                <a:solidFill>
                  <a:srgbClr val="FF0000"/>
                </a:solidFill>
                <a:latin typeface="Consolas" panose="020B0609020204030204" pitchFamily="49" charset="0"/>
                <a:cs typeface="Times New Roman" panose="02020603050405020304" pitchFamily="18" charset="0"/>
              </a:rPr>
              <a:t>i</a:t>
            </a:r>
            <a:r>
              <a:rPr lang="cs-CZ" sz="1200" b="1" baseline="-25000" dirty="0">
                <a:solidFill>
                  <a:srgbClr val="FF0000"/>
                </a:solidFill>
                <a:latin typeface="Consolas" panose="020B0609020204030204" pitchFamily="49" charset="0"/>
                <a:cs typeface="Times New Roman" panose="02020603050405020304" pitchFamily="18" charset="0"/>
              </a:rPr>
              <a:t>d</a:t>
            </a:r>
            <a:r>
              <a:rPr lang="cs-CZ" sz="1200" b="1" dirty="0">
                <a:solidFill>
                  <a:srgbClr val="FF0000"/>
                </a:solidFill>
                <a:latin typeface="Consolas" panose="020B0609020204030204" pitchFamily="49" charset="0"/>
                <a:cs typeface="Times New Roman" panose="02020603050405020304" pitchFamily="18" charset="0"/>
              </a:rPr>
              <a:t> = i</a:t>
            </a:r>
            <a:r>
              <a:rPr lang="cs-CZ" sz="1200" b="1" baseline="-25000" dirty="0">
                <a:solidFill>
                  <a:srgbClr val="FF0000"/>
                </a:solidFill>
                <a:latin typeface="Consolas" panose="020B0609020204030204" pitchFamily="49" charset="0"/>
                <a:cs typeface="Times New Roman" panose="02020603050405020304" pitchFamily="18" charset="0"/>
              </a:rPr>
              <a:t>f</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 případě nedokonalé kapitálové mobility (pozitivně skloněná křivka BP) se domácí úroková sazba nemusí rovnat zahraniční úrokové sazbě</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Makroekonomická rovnováha bude určena interakcí domácí úrokové sazby, domácího důchodu a reálného kurzu</a:t>
            </a:r>
          </a:p>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4987264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41974997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b="1" dirty="0"/>
              <a:t>Graf s animací (znázornění jeho vzniku).  Doporučuji umět i níže popsané slovní zhodnocení situace, která je znázorněna graficky. </a:t>
            </a:r>
          </a:p>
          <a:p>
            <a:pPr marL="0" indent="0">
              <a:lnSpc>
                <a:spcPct val="100000"/>
              </a:lnSpc>
              <a:spcBef>
                <a:spcPts val="1800"/>
              </a:spcBef>
              <a:buFont typeface="Arial" panose="020B0604020202020204" pitchFamily="34" charset="0"/>
              <a:buNone/>
            </a:pPr>
            <a:endParaRPr lang="cs-CZ" dirty="0"/>
          </a:p>
          <a:p>
            <a:pPr marL="0" indent="0">
              <a:lnSpc>
                <a:spcPct val="100000"/>
              </a:lnSpc>
              <a:spcBef>
                <a:spcPts val="1800"/>
              </a:spcBef>
              <a:buFont typeface="Arial" panose="020B0604020202020204" pitchFamily="34" charset="0"/>
              <a:buNone/>
            </a:pPr>
            <a:r>
              <a:rPr lang="cs-CZ" u="sng" dirty="0"/>
              <a:t>Účinnost fiskální politiky v systému pevných kurzů:</a:t>
            </a:r>
          </a:p>
          <a:p>
            <a:pPr marL="285750" lvl="0" indent="-285750" algn="just">
              <a:lnSpc>
                <a:spcPct val="100000"/>
              </a:lnSpc>
              <a:spcBef>
                <a:spcPts val="0"/>
              </a:spcBef>
              <a:spcAft>
                <a:spcPts val="600"/>
              </a:spcAft>
              <a:buClr>
                <a:schemeClr val="tx1"/>
              </a:buClr>
              <a:buSzPct val="120000"/>
              <a:buFont typeface="Arial" panose="020B0604020202020204" pitchFamily="34" charset="0"/>
              <a:buChar char="•"/>
            </a:pPr>
            <a:r>
              <a:rPr lang="cs-CZ" sz="1800" dirty="0">
                <a:solidFill>
                  <a:srgbClr val="000000"/>
                </a:solidFill>
                <a:latin typeface="Consolas" panose="020B0609020204030204" pitchFamily="49" charset="0"/>
              </a:rPr>
              <a:t>Vláda provede fiskální expanzi (↑G) → ↑ poptávky po penězích (M/P konstantní) → ↑ i (křivka IS</a:t>
            </a:r>
            <a:r>
              <a:rPr lang="cs-CZ" sz="1800" baseline="-25000" dirty="0">
                <a:solidFill>
                  <a:srgbClr val="000000"/>
                </a:solidFill>
                <a:latin typeface="Consolas" panose="020B0609020204030204" pitchFamily="49" charset="0"/>
              </a:rPr>
              <a:t>0</a:t>
            </a:r>
            <a:r>
              <a:rPr lang="cs-CZ" sz="1800" dirty="0">
                <a:solidFill>
                  <a:srgbClr val="000000"/>
                </a:solidFill>
                <a:latin typeface="Consolas" panose="020B0609020204030204" pitchFamily="49" charset="0"/>
              </a:rPr>
              <a:t> se posune doprava do IS</a:t>
            </a:r>
            <a:r>
              <a:rPr lang="cs-CZ" sz="1800" baseline="-25000" dirty="0">
                <a:solidFill>
                  <a:srgbClr val="000000"/>
                </a:solidFill>
                <a:latin typeface="Consolas" panose="020B0609020204030204" pitchFamily="49" charset="0"/>
              </a:rPr>
              <a:t>1</a:t>
            </a:r>
            <a:r>
              <a:rPr lang="cs-CZ" sz="1800" dirty="0">
                <a:solidFill>
                  <a:srgbClr val="000000"/>
                </a:solidFill>
                <a:latin typeface="Consolas" panose="020B0609020204030204" pitchFamily="49" charset="0"/>
              </a:rPr>
              <a:t>).</a:t>
            </a:r>
          </a:p>
          <a:p>
            <a:pPr marL="285750" lvl="0" indent="-285750" algn="just">
              <a:lnSpc>
                <a:spcPct val="100000"/>
              </a:lnSpc>
              <a:spcBef>
                <a:spcPts val="0"/>
              </a:spcBef>
              <a:spcAft>
                <a:spcPts val="600"/>
              </a:spcAft>
              <a:buClr>
                <a:schemeClr val="tx1"/>
              </a:buClr>
              <a:buSzPct val="120000"/>
              <a:buFont typeface="Arial" panose="020B0604020202020204" pitchFamily="34" charset="0"/>
              <a:buChar char="•"/>
            </a:pPr>
            <a:r>
              <a:rPr lang="cs-CZ" sz="1800" dirty="0">
                <a:solidFill>
                  <a:srgbClr val="000000"/>
                </a:solidFill>
                <a:latin typeface="Consolas" panose="020B0609020204030204" pitchFamily="49" charset="0"/>
              </a:rPr>
              <a:t>Při stávající křivce LM se novým bodem rovnováhy stane Y</a:t>
            </a:r>
            <a:r>
              <a:rPr lang="cs-CZ" sz="1800" baseline="-25000" dirty="0">
                <a:solidFill>
                  <a:srgbClr val="000000"/>
                </a:solidFill>
                <a:latin typeface="Consolas" panose="020B0609020204030204" pitchFamily="49" charset="0"/>
              </a:rPr>
              <a:t>1</a:t>
            </a:r>
            <a:r>
              <a:rPr lang="cs-CZ" sz="1800" dirty="0">
                <a:solidFill>
                  <a:srgbClr val="000000"/>
                </a:solidFill>
                <a:latin typeface="Consolas" panose="020B0609020204030204" pitchFamily="49" charset="0"/>
              </a:rPr>
              <a:t> při zvýšené úrokové sazbě i</a:t>
            </a:r>
            <a:r>
              <a:rPr lang="cs-CZ" sz="1800" baseline="-25000" dirty="0">
                <a:solidFill>
                  <a:srgbClr val="000000"/>
                </a:solidFill>
                <a:latin typeface="Consolas" panose="020B0609020204030204" pitchFamily="49" charset="0"/>
              </a:rPr>
              <a:t>1</a:t>
            </a:r>
            <a:r>
              <a:rPr lang="cs-CZ" sz="1800" dirty="0">
                <a:solidFill>
                  <a:srgbClr val="000000"/>
                </a:solidFill>
                <a:latin typeface="Consolas" panose="020B0609020204030204" pitchFamily="49" charset="0"/>
              </a:rPr>
              <a:t>. Jedná se však pouze o rovnováhu vnitřní. Platební bilance je v nerovnováze (existuje přebytek platební bilance), proto není bod E1 bodem všeobecné rovnováhy. </a:t>
            </a:r>
          </a:p>
          <a:p>
            <a:pPr marL="285750" lvl="0" indent="-285750" algn="just">
              <a:lnSpc>
                <a:spcPct val="100000"/>
              </a:lnSpc>
              <a:spcBef>
                <a:spcPts val="0"/>
              </a:spcBef>
              <a:spcAft>
                <a:spcPts val="600"/>
              </a:spcAft>
              <a:buClr>
                <a:schemeClr val="tx1"/>
              </a:buClr>
              <a:buSzPct val="120000"/>
              <a:buFont typeface="Arial" panose="020B0604020202020204" pitchFamily="34" charset="0"/>
              <a:buChar char="•"/>
            </a:pPr>
            <a:r>
              <a:rPr lang="cs-CZ" sz="1800" dirty="0">
                <a:solidFill>
                  <a:srgbClr val="000000"/>
                </a:solidFill>
                <a:latin typeface="Consolas" panose="020B0609020204030204" pitchFamily="49" charset="0"/>
              </a:rPr>
              <a:t>↑i → i</a:t>
            </a:r>
            <a:r>
              <a:rPr lang="cs-CZ" sz="1800" baseline="-25000" dirty="0">
                <a:solidFill>
                  <a:srgbClr val="000000"/>
                </a:solidFill>
                <a:latin typeface="Consolas" panose="020B0609020204030204" pitchFamily="49" charset="0"/>
              </a:rPr>
              <a:t>d</a:t>
            </a:r>
            <a:r>
              <a:rPr lang="cs-CZ" sz="1800" dirty="0">
                <a:solidFill>
                  <a:srgbClr val="000000"/>
                </a:solidFill>
                <a:latin typeface="Consolas" panose="020B0609020204030204" pitchFamily="49" charset="0"/>
              </a:rPr>
              <a:t> ˃ i</a:t>
            </a:r>
            <a:r>
              <a:rPr lang="cs-CZ" sz="1800" baseline="-25000" dirty="0">
                <a:solidFill>
                  <a:srgbClr val="000000"/>
                </a:solidFill>
                <a:latin typeface="Consolas" panose="020B0609020204030204" pitchFamily="49" charset="0"/>
              </a:rPr>
              <a:t>f</a:t>
            </a:r>
            <a:r>
              <a:rPr lang="cs-CZ" sz="1800" dirty="0">
                <a:solidFill>
                  <a:srgbClr val="000000"/>
                </a:solidFill>
                <a:latin typeface="Consolas" panose="020B0609020204030204" pitchFamily="49" charset="0"/>
              </a:rPr>
              <a:t> → masivní příliv kapitálu (FÚ PB). Příliv kapitálu vyvolá tlak na zhodnocení domácí měny (v systému pevných kurzů toto CB nemůže dovolit). Prostřednictvím svých intervencí prodává domácí měnu, nakupuje zahraniční měnu a zvyšuje tak domácí peněžní zásobu (↓i) (posun křivky LM</a:t>
            </a:r>
            <a:r>
              <a:rPr lang="cs-CZ" sz="1800" baseline="-25000" dirty="0">
                <a:solidFill>
                  <a:srgbClr val="000000"/>
                </a:solidFill>
                <a:latin typeface="Consolas" panose="020B0609020204030204" pitchFamily="49" charset="0"/>
              </a:rPr>
              <a:t>0</a:t>
            </a:r>
            <a:r>
              <a:rPr lang="cs-CZ" sz="1800" dirty="0">
                <a:solidFill>
                  <a:srgbClr val="000000"/>
                </a:solidFill>
                <a:latin typeface="Consolas" panose="020B0609020204030204" pitchFamily="49" charset="0"/>
              </a:rPr>
              <a:t> doprava do LM</a:t>
            </a:r>
            <a:r>
              <a:rPr lang="cs-CZ" sz="1800" baseline="-25000" dirty="0">
                <a:solidFill>
                  <a:srgbClr val="000000"/>
                </a:solidFill>
                <a:latin typeface="Consolas" panose="020B0609020204030204" pitchFamily="49" charset="0"/>
              </a:rPr>
              <a:t>1</a:t>
            </a:r>
            <a:r>
              <a:rPr lang="cs-CZ" sz="1800" dirty="0">
                <a:solidFill>
                  <a:srgbClr val="000000"/>
                </a:solidFill>
                <a:latin typeface="Consolas" panose="020B0609020204030204" pitchFamily="49" charset="0"/>
              </a:rPr>
              <a:t>).</a:t>
            </a:r>
          </a:p>
          <a:p>
            <a:pPr marL="285750" lvl="0" indent="-285750" algn="just">
              <a:lnSpc>
                <a:spcPct val="100000"/>
              </a:lnSpc>
              <a:spcBef>
                <a:spcPts val="0"/>
              </a:spcBef>
              <a:spcAft>
                <a:spcPts val="600"/>
              </a:spcAft>
              <a:buClr>
                <a:schemeClr val="tx1"/>
              </a:buClr>
              <a:buSzPct val="120000"/>
              <a:buFont typeface="Arial" panose="020B0604020202020204" pitchFamily="34" charset="0"/>
              <a:buChar char="•"/>
            </a:pPr>
            <a:r>
              <a:rPr lang="cs-CZ" sz="1800" dirty="0">
                <a:solidFill>
                  <a:srgbClr val="000000"/>
                </a:solidFill>
                <a:latin typeface="Consolas" panose="020B0609020204030204" pitchFamily="49" charset="0"/>
              </a:rPr>
              <a:t>Centrální banka bude intervenovat tak dlouho, dokud se domácí úroková sazba nebude rovnat zahraniční úrokové sazbě.</a:t>
            </a:r>
          </a:p>
          <a:p>
            <a:pPr marL="285750" lvl="0" indent="-285750" algn="just">
              <a:lnSpc>
                <a:spcPct val="100000"/>
              </a:lnSpc>
              <a:spcBef>
                <a:spcPts val="0"/>
              </a:spcBef>
              <a:spcAft>
                <a:spcPts val="600"/>
              </a:spcAft>
              <a:buClr>
                <a:schemeClr val="tx1"/>
              </a:buClr>
              <a:buSzPct val="120000"/>
              <a:buFont typeface="Arial" panose="020B0604020202020204" pitchFamily="34" charset="0"/>
              <a:buChar char="•"/>
            </a:pPr>
            <a:r>
              <a:rPr lang="cs-CZ" sz="1800" dirty="0">
                <a:solidFill>
                  <a:srgbClr val="000000"/>
                </a:solidFill>
                <a:latin typeface="Consolas" panose="020B0609020204030204" pitchFamily="49" charset="0"/>
              </a:rPr>
              <a:t>Konečným výsledkem je rovnováha v bodě E2 při zvýšeném reálném důchodu, původní úrokové sazbě a původně hodnotě domácí měny.</a:t>
            </a:r>
          </a:p>
          <a:p>
            <a:pPr marL="0" indent="0">
              <a:lnSpc>
                <a:spcPct val="100000"/>
              </a:lnSpc>
              <a:spcBef>
                <a:spcPts val="1800"/>
              </a:spcBef>
              <a:buFont typeface="Arial" panose="020B0604020202020204" pitchFamily="34" charset="0"/>
              <a:buNone/>
            </a:pPr>
            <a:r>
              <a:rPr lang="cs-CZ" sz="1800" b="1" i="0" u="none" strike="noStrike" baseline="0" dirty="0">
                <a:solidFill>
                  <a:srgbClr val="000000"/>
                </a:solidFill>
                <a:latin typeface="Times New Roman" panose="02020603050405020304" pitchFamily="18" charset="0"/>
              </a:rPr>
              <a:t>Fiskální politika je maximálně účinná. </a:t>
            </a:r>
            <a:endParaRPr lang="cs-CZ" sz="1800" b="1" i="0" u="sng" strike="noStrike" baseline="0" dirty="0">
              <a:solidFill>
                <a:srgbClr val="000000"/>
              </a:solidFill>
              <a:latin typeface="Times New Roman" panose="02020603050405020304" pitchFamily="18" charset="0"/>
            </a:endParaRPr>
          </a:p>
          <a:p>
            <a:pPr marL="0" indent="0">
              <a:lnSpc>
                <a:spcPct val="100000"/>
              </a:lnSpc>
              <a:spcBef>
                <a:spcPts val="1800"/>
              </a:spcBef>
              <a:buFont typeface="Arial" panose="020B0604020202020204" pitchFamily="34" charset="0"/>
              <a:buNone/>
            </a:pPr>
            <a:endParaRPr lang="cs-CZ" u="sng"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15637012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b="1" dirty="0"/>
              <a:t>Graf s animací (znázornění jeho vzniku). Doporučuji umět i níže popsané slovní zhodnocení situace, která je znázorněna graficky. </a:t>
            </a:r>
          </a:p>
          <a:p>
            <a:pPr marL="0" indent="0">
              <a:lnSpc>
                <a:spcPct val="100000"/>
              </a:lnSpc>
              <a:spcBef>
                <a:spcPts val="1800"/>
              </a:spcBef>
              <a:buFont typeface="Arial" panose="020B0604020202020204" pitchFamily="34" charset="0"/>
              <a:buNone/>
            </a:pPr>
            <a:endParaRPr lang="cs-CZ" dirty="0"/>
          </a:p>
          <a:p>
            <a:pPr marL="0" indent="0">
              <a:lnSpc>
                <a:spcPct val="100000"/>
              </a:lnSpc>
              <a:spcBef>
                <a:spcPts val="1800"/>
              </a:spcBef>
              <a:buFont typeface="Arial" panose="020B0604020202020204" pitchFamily="34" charset="0"/>
              <a:buNone/>
            </a:pPr>
            <a:r>
              <a:rPr lang="cs-CZ" u="sng" dirty="0"/>
              <a:t>Účinnost fiskální politiky v systému pružných kurzů:</a:t>
            </a:r>
          </a:p>
          <a:p>
            <a:pPr marL="171450" lvl="0" indent="-171450" algn="just">
              <a:lnSpc>
                <a:spcPct val="100000"/>
              </a:lnSpc>
              <a:spcBef>
                <a:spcPts val="0"/>
              </a:spcBef>
              <a:spcAft>
                <a:spcPts val="600"/>
              </a:spcAft>
              <a:buClr>
                <a:schemeClr val="tx1"/>
              </a:buClr>
              <a:buSzPct val="120000"/>
              <a:buFont typeface="Arial" panose="020B0604020202020204" pitchFamily="34" charset="0"/>
              <a:buChar char="•"/>
            </a:pPr>
            <a:r>
              <a:rPr lang="cs-CZ" sz="1200" dirty="0">
                <a:solidFill>
                  <a:srgbClr val="000000"/>
                </a:solidFill>
                <a:latin typeface="Consolas" panose="020B0609020204030204" pitchFamily="49" charset="0"/>
              </a:rPr>
              <a:t>Vláda provede fiskální expanzi (↑G) → ↑ poptávky po penězích (M/P konstantní) → ↑ i (křivka IS</a:t>
            </a:r>
            <a:r>
              <a:rPr lang="cs-CZ" sz="1200" baseline="-25000" dirty="0">
                <a:solidFill>
                  <a:srgbClr val="000000"/>
                </a:solidFill>
                <a:latin typeface="Consolas" panose="020B0609020204030204" pitchFamily="49" charset="0"/>
              </a:rPr>
              <a:t>0</a:t>
            </a:r>
            <a:r>
              <a:rPr lang="cs-CZ" sz="1200" dirty="0">
                <a:solidFill>
                  <a:srgbClr val="000000"/>
                </a:solidFill>
                <a:latin typeface="Consolas" panose="020B0609020204030204" pitchFamily="49" charset="0"/>
              </a:rPr>
              <a:t> se posune doprava do IS</a:t>
            </a:r>
            <a:r>
              <a:rPr lang="cs-CZ" sz="1200" baseline="-25000" dirty="0">
                <a:solidFill>
                  <a:srgbClr val="000000"/>
                </a:solidFill>
                <a:latin typeface="Consolas" panose="020B0609020204030204" pitchFamily="49" charset="0"/>
              </a:rPr>
              <a:t>1</a:t>
            </a:r>
            <a:r>
              <a:rPr lang="cs-CZ" sz="1200" dirty="0">
                <a:solidFill>
                  <a:srgbClr val="000000"/>
                </a:solidFill>
                <a:latin typeface="Consolas" panose="020B0609020204030204" pitchFamily="49" charset="0"/>
              </a:rPr>
              <a:t>).</a:t>
            </a:r>
          </a:p>
          <a:p>
            <a:pPr marL="171450" lvl="0" indent="-171450" algn="just">
              <a:lnSpc>
                <a:spcPct val="100000"/>
              </a:lnSpc>
              <a:spcBef>
                <a:spcPts val="0"/>
              </a:spcBef>
              <a:spcAft>
                <a:spcPts val="600"/>
              </a:spcAft>
              <a:buClr>
                <a:schemeClr val="tx1"/>
              </a:buClr>
              <a:buSzPct val="120000"/>
              <a:buFont typeface="Arial" panose="020B0604020202020204" pitchFamily="34" charset="0"/>
              <a:buChar char="•"/>
            </a:pPr>
            <a:r>
              <a:rPr lang="cs-CZ" sz="1200" dirty="0">
                <a:solidFill>
                  <a:srgbClr val="000000"/>
                </a:solidFill>
                <a:latin typeface="Consolas" panose="020B0609020204030204" pitchFamily="49" charset="0"/>
              </a:rPr>
              <a:t>Při stávající křivce LM se novým bodem rovnováhy stane Y</a:t>
            </a:r>
            <a:r>
              <a:rPr lang="cs-CZ" sz="1200" baseline="-25000" dirty="0">
                <a:solidFill>
                  <a:srgbClr val="000000"/>
                </a:solidFill>
                <a:latin typeface="Consolas" panose="020B0609020204030204" pitchFamily="49" charset="0"/>
              </a:rPr>
              <a:t>1</a:t>
            </a:r>
            <a:r>
              <a:rPr lang="cs-CZ" sz="1200" dirty="0">
                <a:solidFill>
                  <a:srgbClr val="000000"/>
                </a:solidFill>
                <a:latin typeface="Consolas" panose="020B0609020204030204" pitchFamily="49" charset="0"/>
              </a:rPr>
              <a:t> při zvýšené úrokové sazbě i</a:t>
            </a:r>
            <a:r>
              <a:rPr lang="cs-CZ" sz="1200" baseline="-25000" dirty="0">
                <a:solidFill>
                  <a:srgbClr val="000000"/>
                </a:solidFill>
                <a:latin typeface="Consolas" panose="020B0609020204030204" pitchFamily="49" charset="0"/>
              </a:rPr>
              <a:t>1</a:t>
            </a:r>
            <a:r>
              <a:rPr lang="cs-CZ" sz="1200" dirty="0">
                <a:solidFill>
                  <a:srgbClr val="000000"/>
                </a:solidFill>
                <a:latin typeface="Consolas" panose="020B0609020204030204" pitchFamily="49" charset="0"/>
              </a:rPr>
              <a:t>. Jedná se však pouze o rovnováhu vnitřní. Platební bilance je v nerovnováze (existuje přebytek platební bilance), proto není bod E1 bodem všeobecné rovnováhy. </a:t>
            </a:r>
          </a:p>
          <a:p>
            <a:pPr marL="171450" lvl="0" indent="-171450" algn="just">
              <a:lnSpc>
                <a:spcPct val="100000"/>
              </a:lnSpc>
              <a:spcBef>
                <a:spcPts val="0"/>
              </a:spcBef>
              <a:spcAft>
                <a:spcPts val="600"/>
              </a:spcAft>
              <a:buClr>
                <a:schemeClr val="tx1"/>
              </a:buClr>
              <a:buSzPct val="120000"/>
              <a:buFont typeface="Arial" panose="020B0604020202020204" pitchFamily="34" charset="0"/>
              <a:buChar char="•"/>
            </a:pPr>
            <a:r>
              <a:rPr lang="cs-CZ" sz="1200" dirty="0">
                <a:solidFill>
                  <a:srgbClr val="000000"/>
                </a:solidFill>
                <a:latin typeface="Consolas" panose="020B0609020204030204" pitchFamily="49" charset="0"/>
              </a:rPr>
              <a:t>↑i → i</a:t>
            </a:r>
            <a:r>
              <a:rPr lang="cs-CZ" sz="1200" baseline="-25000" dirty="0">
                <a:solidFill>
                  <a:srgbClr val="000000"/>
                </a:solidFill>
                <a:latin typeface="Consolas" panose="020B0609020204030204" pitchFamily="49" charset="0"/>
              </a:rPr>
              <a:t>d</a:t>
            </a:r>
            <a:r>
              <a:rPr lang="cs-CZ" sz="1200" dirty="0">
                <a:solidFill>
                  <a:srgbClr val="000000"/>
                </a:solidFill>
                <a:latin typeface="Consolas" panose="020B0609020204030204" pitchFamily="49" charset="0"/>
              </a:rPr>
              <a:t> ˃ i</a:t>
            </a:r>
            <a:r>
              <a:rPr lang="cs-CZ" sz="1200" baseline="-25000" dirty="0">
                <a:solidFill>
                  <a:srgbClr val="000000"/>
                </a:solidFill>
                <a:latin typeface="Consolas" panose="020B0609020204030204" pitchFamily="49" charset="0"/>
              </a:rPr>
              <a:t>f</a:t>
            </a:r>
            <a:r>
              <a:rPr lang="cs-CZ" sz="1200" dirty="0">
                <a:solidFill>
                  <a:srgbClr val="000000"/>
                </a:solidFill>
                <a:latin typeface="Consolas" panose="020B0609020204030204" pitchFamily="49" charset="0"/>
              </a:rPr>
              <a:t> → masivní příliv kapitálu (FÚ PB). Příliv kapitálu způsobí zhodnocení (apreciaci) domácí měny. </a:t>
            </a:r>
          </a:p>
          <a:p>
            <a:pPr marL="171450" lvl="0" indent="-171450" algn="just">
              <a:lnSpc>
                <a:spcPct val="100000"/>
              </a:lnSpc>
              <a:spcBef>
                <a:spcPts val="0"/>
              </a:spcBef>
              <a:spcAft>
                <a:spcPts val="600"/>
              </a:spcAft>
              <a:buClr>
                <a:schemeClr val="tx1"/>
              </a:buClr>
              <a:buSzPct val="120000"/>
              <a:buFont typeface="Arial" panose="020B0604020202020204" pitchFamily="34" charset="0"/>
              <a:buChar char="•"/>
            </a:pPr>
            <a:r>
              <a:rPr lang="cs-CZ" sz="1200" dirty="0">
                <a:solidFill>
                  <a:srgbClr val="000000"/>
                </a:solidFill>
                <a:latin typeface="Consolas" panose="020B0609020204030204" pitchFamily="49" charset="0"/>
              </a:rPr>
              <a:t>Zhodnocení měny mění relativní ceny exportu a importu, export se stává dražším, import naopak levnějším, což způsobí ↓NX → ↓AD → ↓Y.</a:t>
            </a:r>
          </a:p>
          <a:p>
            <a:pPr marL="171450" lvl="0" indent="-171450" algn="just">
              <a:lnSpc>
                <a:spcPct val="100000"/>
              </a:lnSpc>
              <a:spcBef>
                <a:spcPts val="0"/>
              </a:spcBef>
              <a:spcAft>
                <a:spcPts val="600"/>
              </a:spcAft>
              <a:buClr>
                <a:schemeClr val="tx1"/>
              </a:buClr>
              <a:buSzPct val="120000"/>
              <a:buFont typeface="Arial" panose="020B0604020202020204" pitchFamily="34" charset="0"/>
              <a:buChar char="•"/>
            </a:pPr>
            <a:r>
              <a:rPr lang="cs-CZ" sz="1200" dirty="0">
                <a:solidFill>
                  <a:srgbClr val="000000"/>
                </a:solidFill>
                <a:latin typeface="Consolas" panose="020B0609020204030204" pitchFamily="49" charset="0"/>
              </a:rPr>
              <a:t>Měna se bude zhodnocovat tak dlouho, dokud se domácí a zahraniční úroková sazby nevyrovnají.</a:t>
            </a:r>
          </a:p>
          <a:p>
            <a:pPr marL="171450" lvl="0" indent="-171450" algn="just">
              <a:lnSpc>
                <a:spcPct val="100000"/>
              </a:lnSpc>
              <a:spcBef>
                <a:spcPts val="0"/>
              </a:spcBef>
              <a:spcAft>
                <a:spcPts val="600"/>
              </a:spcAft>
              <a:buClr>
                <a:schemeClr val="tx1"/>
              </a:buClr>
              <a:buSzPct val="120000"/>
              <a:buFont typeface="Arial" panose="020B0604020202020204" pitchFamily="34" charset="0"/>
              <a:buChar char="•"/>
            </a:pPr>
            <a:r>
              <a:rPr lang="cs-CZ" sz="1200" dirty="0">
                <a:solidFill>
                  <a:srgbClr val="000000"/>
                </a:solidFill>
                <a:latin typeface="Consolas" panose="020B0609020204030204" pitchFamily="49" charset="0"/>
              </a:rPr>
              <a:t>Křivka IS se vrací na svoji původní úroveň, obnoví se původní rovnováha reálného důchodu a domácí a světová úroková sazba se vyrovnají. </a:t>
            </a:r>
          </a:p>
          <a:p>
            <a:pPr marL="171450" lvl="0" indent="-171450" algn="just">
              <a:lnSpc>
                <a:spcPct val="100000"/>
              </a:lnSpc>
              <a:spcBef>
                <a:spcPts val="0"/>
              </a:spcBef>
              <a:spcAft>
                <a:spcPts val="600"/>
              </a:spcAft>
              <a:buClr>
                <a:schemeClr val="tx1"/>
              </a:buClr>
              <a:buSzPct val="120000"/>
              <a:buFont typeface="Arial" panose="020B0604020202020204" pitchFamily="34" charset="0"/>
              <a:buChar char="•"/>
            </a:pPr>
            <a:r>
              <a:rPr lang="cs-CZ" sz="1200" dirty="0">
                <a:solidFill>
                  <a:srgbClr val="000000"/>
                </a:solidFill>
                <a:latin typeface="Consolas" panose="020B0609020204030204" pitchFamily="49" charset="0"/>
              </a:rPr>
              <a:t>Konečná rovnováha nastává v bodě E2 = E0 při původním reálném důchodu, původní úrokové míře a zhodnocené měně.</a:t>
            </a:r>
          </a:p>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sz="1200" b="1" dirty="0">
                <a:solidFill>
                  <a:srgbClr val="FF0000"/>
                </a:solidFill>
                <a:latin typeface="Consolas" panose="020B0609020204030204" pitchFamily="49" charset="0"/>
              </a:rPr>
              <a:t>Fiskální politika je naprosto neúčinná.</a:t>
            </a:r>
          </a:p>
          <a:p>
            <a:pPr marL="0" indent="0">
              <a:lnSpc>
                <a:spcPct val="100000"/>
              </a:lnSpc>
              <a:spcBef>
                <a:spcPts val="1800"/>
              </a:spcBef>
              <a:buFont typeface="Arial" panose="020B0604020202020204" pitchFamily="34" charset="0"/>
              <a:buNone/>
            </a:pPr>
            <a:endParaRPr lang="cs-CZ" u="sng" dirty="0"/>
          </a:p>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16160292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11678892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b="1" dirty="0"/>
              <a:t>Graf s animací (znázornění jeho vzniku). Doporučuji umět i níže popsané slovní zhodnocení situace, která je znázorněna graficky. </a:t>
            </a:r>
          </a:p>
          <a:p>
            <a:pPr marL="0" indent="0">
              <a:lnSpc>
                <a:spcPct val="100000"/>
              </a:lnSpc>
              <a:spcBef>
                <a:spcPts val="1800"/>
              </a:spcBef>
              <a:buFont typeface="Arial" panose="020B0604020202020204" pitchFamily="34" charset="0"/>
              <a:buNone/>
            </a:pPr>
            <a:endParaRPr lang="cs-CZ" dirty="0"/>
          </a:p>
          <a:p>
            <a:pPr marL="0" indent="0">
              <a:lnSpc>
                <a:spcPct val="100000"/>
              </a:lnSpc>
              <a:spcBef>
                <a:spcPts val="1800"/>
              </a:spcBef>
              <a:buFont typeface="Arial" panose="020B0604020202020204" pitchFamily="34" charset="0"/>
              <a:buNone/>
            </a:pPr>
            <a:r>
              <a:rPr lang="cs-CZ" u="sng" dirty="0"/>
              <a:t>Účinnost monetární politiky v systému pevných kurzů:</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Centrální banka provede monetární expanzi (↑M/P) → při fixní cenové hladině toto povede ↑nabídky peněz (L se nemění) → ↓ i (křivka LM</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se posune doprava do LM</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↑Y</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Při stávající křivce IS se novým bodem rovnováhy stane Y</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při zvýšené snížené sazbě i</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Jedná se však pouze o rovnováhu vnitřní. Platební bilance je v nerovnováze (existuje deficit platební bilance), proto není bod E1 bodem všeobecné rovnováhy. </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↓i → i</a:t>
            </a:r>
            <a:r>
              <a:rPr lang="cs-CZ" sz="1200" baseline="-25000" dirty="0">
                <a:latin typeface="Consolas" panose="020B0609020204030204" pitchFamily="49" charset="0"/>
                <a:cs typeface="Times New Roman" panose="02020603050405020304" pitchFamily="18" charset="0"/>
              </a:rPr>
              <a:t>d</a:t>
            </a:r>
            <a:r>
              <a:rPr lang="cs-CZ" sz="1200" dirty="0">
                <a:latin typeface="Consolas" panose="020B0609020204030204" pitchFamily="49" charset="0"/>
                <a:cs typeface="Times New Roman" panose="02020603050405020304" pitchFamily="18" charset="0"/>
              </a:rPr>
              <a:t> ˂ i</a:t>
            </a:r>
            <a:r>
              <a:rPr lang="cs-CZ" sz="1200" baseline="-25000" dirty="0">
                <a:latin typeface="Consolas" panose="020B0609020204030204" pitchFamily="49" charset="0"/>
                <a:cs typeface="Times New Roman" panose="02020603050405020304" pitchFamily="18" charset="0"/>
              </a:rPr>
              <a:t>f</a:t>
            </a:r>
            <a:r>
              <a:rPr lang="cs-CZ" sz="1200" dirty="0">
                <a:latin typeface="Consolas" panose="020B0609020204030204" pitchFamily="49" charset="0"/>
                <a:cs typeface="Times New Roman" panose="02020603050405020304" pitchFamily="18" charset="0"/>
              </a:rPr>
              <a:t> → masivní odliv kapitálu (FÚ PB). Odliv kapitálu vyvolá tlak na znehodnocení domácí měny (v systému pevných kurzů toto CB nemůže dovolit). </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Prostřednictvím svých intervencí nakupuje domácí měnu, prodává zahraniční měnu a snižuje tak domácí peněžní zásobu (↑i) (křivka LM1 se bude vracet zpět do LM0). </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Konečná rovnováha nastává v bodě E2 = E0 při původním reálném důchodu a původní úrokové míře.</a:t>
            </a:r>
          </a:p>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sz="1200" b="1" dirty="0">
                <a:solidFill>
                  <a:srgbClr val="FF0000"/>
                </a:solidFill>
                <a:latin typeface="Consolas" panose="020B0609020204030204" pitchFamily="49" charset="0"/>
              </a:rPr>
              <a:t>Monetární politika je naprosto neúčinná.</a:t>
            </a:r>
          </a:p>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20608948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b="1" dirty="0"/>
              <a:t>Graf s animací (znázornění jeho vzniku). Doporučuji umět i níže popsané slovní zhodnocení situace, která je znázorněna graficky. </a:t>
            </a:r>
          </a:p>
          <a:p>
            <a:pPr marL="0" indent="0">
              <a:lnSpc>
                <a:spcPct val="100000"/>
              </a:lnSpc>
              <a:spcBef>
                <a:spcPts val="1800"/>
              </a:spcBef>
              <a:buFont typeface="Arial" panose="020B0604020202020204" pitchFamily="34" charset="0"/>
              <a:buNone/>
            </a:pPr>
            <a:endParaRPr lang="cs-CZ" dirty="0"/>
          </a:p>
          <a:p>
            <a:pPr marL="0" indent="0">
              <a:lnSpc>
                <a:spcPct val="100000"/>
              </a:lnSpc>
              <a:spcBef>
                <a:spcPts val="1800"/>
              </a:spcBef>
              <a:buFont typeface="Arial" panose="020B0604020202020204" pitchFamily="34" charset="0"/>
              <a:buNone/>
            </a:pPr>
            <a:r>
              <a:rPr lang="cs-CZ" u="sng" dirty="0"/>
              <a:t>Účinnost monetární politiky v systému pružných kurzů:</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Centrální banka provede monetární expanzi (↑M/P) → při fixní cenové hladině toto povede ↑nabídky peněz (L se nemění) → ↓ i (křivka LM</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se posune doprava do LM</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↑Y</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Při stávající křivce IS se novým bodem rovnováhy stane Y</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při zvýšené snížené sazbě i</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Jedná se však pouze o rovnováhu vnitřní. Platební bilance je v nerovnováze (existuje deficit platební bilance), proto není bod E1 bodem všeobecné rovnováhy. </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↓i → i</a:t>
            </a:r>
            <a:r>
              <a:rPr lang="cs-CZ" sz="1200" baseline="-25000" dirty="0">
                <a:latin typeface="Consolas" panose="020B0609020204030204" pitchFamily="49" charset="0"/>
                <a:cs typeface="Times New Roman" panose="02020603050405020304" pitchFamily="18" charset="0"/>
              </a:rPr>
              <a:t>d</a:t>
            </a:r>
            <a:r>
              <a:rPr lang="cs-CZ" sz="1200" dirty="0">
                <a:latin typeface="Consolas" panose="020B0609020204030204" pitchFamily="49" charset="0"/>
                <a:cs typeface="Times New Roman" panose="02020603050405020304" pitchFamily="18" charset="0"/>
              </a:rPr>
              <a:t> ˂ i</a:t>
            </a:r>
            <a:r>
              <a:rPr lang="cs-CZ" sz="1200" baseline="-25000" dirty="0">
                <a:latin typeface="Consolas" panose="020B0609020204030204" pitchFamily="49" charset="0"/>
                <a:cs typeface="Times New Roman" panose="02020603050405020304" pitchFamily="18" charset="0"/>
              </a:rPr>
              <a:t>f</a:t>
            </a:r>
            <a:r>
              <a:rPr lang="cs-CZ" sz="1200" dirty="0">
                <a:latin typeface="Consolas" panose="020B0609020204030204" pitchFamily="49" charset="0"/>
                <a:cs typeface="Times New Roman" panose="02020603050405020304" pitchFamily="18" charset="0"/>
              </a:rPr>
              <a:t> → masivní odliv kapitálu (FÚ PB). Odliv kapitálu způsobí znehodnocení domácí měny </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Znehodnocení domácí měny znamená, že se export stává levnějším a konkurenceschopnějším, dovoz přitom dražším, což povede k ↑NX</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↑NX → ↑AD a  křivka IS</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se posouvá doprava do IS</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reálný důchod roste</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Znehodnocování bude probíhat tak dlouho, dokud pokles relativních cen exportu a importu nezajistí přesun ekonomiky do bodu E2. </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Tento bod představuje rovnováhu s vyšší úrovní reálného důchodu (Y</a:t>
            </a:r>
            <a:r>
              <a:rPr lang="cs-CZ" sz="1200" baseline="-25000" dirty="0">
                <a:latin typeface="Consolas" panose="020B0609020204030204" pitchFamily="49" charset="0"/>
                <a:cs typeface="Times New Roman" panose="02020603050405020304" pitchFamily="18" charset="0"/>
              </a:rPr>
              <a:t>2</a:t>
            </a:r>
            <a:r>
              <a:rPr lang="cs-CZ" sz="1200" dirty="0">
                <a:latin typeface="Consolas" panose="020B0609020204030204" pitchFamily="49" charset="0"/>
                <a:cs typeface="Times New Roman" panose="02020603050405020304" pitchFamily="18" charset="0"/>
              </a:rPr>
              <a:t>), stejnou úrokovou sazbou a znehodnocenou měnou</a:t>
            </a:r>
          </a:p>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sz="1200" b="1" dirty="0">
                <a:solidFill>
                  <a:srgbClr val="FF0000"/>
                </a:solidFill>
                <a:latin typeface="Consolas" panose="020B0609020204030204" pitchFamily="49" charset="0"/>
              </a:rPr>
              <a:t>Monetární politika je vysoce účinná.</a:t>
            </a:r>
          </a:p>
          <a:p>
            <a:pPr marL="0" indent="0">
              <a:lnSpc>
                <a:spcPct val="100000"/>
              </a:lnSpc>
              <a:spcBef>
                <a:spcPts val="1800"/>
              </a:spcBef>
              <a:buFont typeface="Arial" panose="020B0604020202020204" pitchFamily="34" charset="0"/>
              <a:buNone/>
            </a:pPr>
            <a:endParaRPr lang="cs-CZ" u="sng" dirty="0"/>
          </a:p>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3605474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1318379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4519784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b="1" dirty="0"/>
              <a:t>Graf s animací (znázornění jeho vzniku).  Doporučuji umět i níže popsané slovní zhodnocení situace, která je znázorněna graficky. </a:t>
            </a:r>
          </a:p>
          <a:p>
            <a:pPr marL="0" indent="0">
              <a:lnSpc>
                <a:spcPct val="100000"/>
              </a:lnSpc>
              <a:spcBef>
                <a:spcPts val="1800"/>
              </a:spcBef>
              <a:buFont typeface="Arial" panose="020B0604020202020204" pitchFamily="34" charset="0"/>
              <a:buNone/>
            </a:pPr>
            <a:endParaRPr lang="cs-CZ" dirty="0"/>
          </a:p>
          <a:p>
            <a:pPr marL="0" indent="0">
              <a:lnSpc>
                <a:spcPct val="100000"/>
              </a:lnSpc>
              <a:spcBef>
                <a:spcPts val="1800"/>
              </a:spcBef>
              <a:buFont typeface="Arial" panose="020B0604020202020204" pitchFamily="34" charset="0"/>
              <a:buNone/>
            </a:pPr>
            <a:r>
              <a:rPr lang="cs-CZ" u="sng" dirty="0"/>
              <a:t>Účinnost fiskální politiky v systému pevných kurzů:</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Vláda provede fiskální expanzi (↑G) → ↑ poptávky po penězích (M/P konstantní) → ↑ i (křivka IS</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se posune doprava do IS</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nový bod rovnováhy (i</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a Y</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I přesto, že je nyní i</a:t>
            </a:r>
            <a:r>
              <a:rPr lang="cs-CZ" sz="1200" baseline="-25000" dirty="0">
                <a:latin typeface="Consolas" panose="020B0609020204030204" pitchFamily="49" charset="0"/>
                <a:cs typeface="Times New Roman" panose="02020603050405020304" pitchFamily="18" charset="0"/>
              </a:rPr>
              <a:t>d</a:t>
            </a:r>
            <a:r>
              <a:rPr lang="cs-CZ" sz="1200" dirty="0">
                <a:latin typeface="Consolas" panose="020B0609020204030204" pitchFamily="49" charset="0"/>
                <a:cs typeface="Times New Roman" panose="02020603050405020304" pitchFamily="18" charset="0"/>
              </a:rPr>
              <a:t> ˃ i</a:t>
            </a:r>
            <a:r>
              <a:rPr lang="cs-CZ" sz="1200" baseline="-25000" dirty="0">
                <a:latin typeface="Consolas" panose="020B0609020204030204" pitchFamily="49" charset="0"/>
                <a:cs typeface="Times New Roman" panose="02020603050405020304" pitchFamily="18" charset="0"/>
              </a:rPr>
              <a:t>f</a:t>
            </a:r>
            <a:r>
              <a:rPr lang="cs-CZ" sz="1200" dirty="0">
                <a:latin typeface="Consolas" panose="020B0609020204030204" pitchFamily="49" charset="0"/>
                <a:cs typeface="Times New Roman" panose="02020603050405020304" pitchFamily="18" charset="0"/>
              </a:rPr>
              <a:t> , nebude to mít žádný vliv na pohyb kapitálu</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↑Y → ↓NX z důvodu zvýšení importu a platební bilance se dostane do deficitu</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Tento deficit vytváří tlak na znehodnocení domácí měny, ale jelikož se nacházíme v systému pevných kurzů, je pro centrální banku jakékoliv znehodnocení nepřípustné. Bude tedy intervenovat ve smyslu nákupu domácí měny a prodeje deviz (posun křivky LM</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doleva do LM</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Monetární restrikce způsobí další ↑ i a ↓Y (z důvodu ↓I → ↓AD)</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Reálný důchod bude klesat tak dlouho, dokud se platební bilance nedostane zpět do rovnováhy. Nový rovnovážný stav pak nastane při původním důchodu (E</a:t>
            </a:r>
            <a:r>
              <a:rPr lang="cs-CZ" sz="1200" baseline="-25000" dirty="0">
                <a:latin typeface="Consolas" panose="020B0609020204030204" pitchFamily="49" charset="0"/>
                <a:cs typeface="Times New Roman" panose="02020603050405020304" pitchFamily="18" charset="0"/>
              </a:rPr>
              <a:t>2</a:t>
            </a:r>
            <a:r>
              <a:rPr lang="cs-CZ" sz="1200" dirty="0">
                <a:latin typeface="Consolas" panose="020B0609020204030204" pitchFamily="49" charset="0"/>
                <a:cs typeface="Times New Roman" panose="02020603050405020304" pitchFamily="18" charset="0"/>
              </a:rPr>
              <a:t>) a zvýšené úrokové míře (i</a:t>
            </a:r>
            <a:r>
              <a:rPr lang="cs-CZ" sz="1200" baseline="-25000" dirty="0">
                <a:latin typeface="Consolas" panose="020B0609020204030204" pitchFamily="49" charset="0"/>
                <a:cs typeface="Times New Roman" panose="02020603050405020304" pitchFamily="18" charset="0"/>
              </a:rPr>
              <a:t>2</a:t>
            </a:r>
            <a:r>
              <a:rPr lang="cs-CZ" sz="1200" dirty="0">
                <a:latin typeface="Consolas" panose="020B0609020204030204" pitchFamily="49" charset="0"/>
                <a:cs typeface="Times New Roman" panose="02020603050405020304" pitchFamily="18" charset="0"/>
              </a:rPr>
              <a:t>).</a:t>
            </a:r>
          </a:p>
          <a:p>
            <a:pPr marL="0" indent="0">
              <a:lnSpc>
                <a:spcPct val="100000"/>
              </a:lnSpc>
              <a:spcBef>
                <a:spcPts val="600"/>
              </a:spcBef>
              <a:spcAft>
                <a:spcPts val="1200"/>
              </a:spcAft>
              <a:buFont typeface="Arial" panose="020B0604020202020204" pitchFamily="34" charset="0"/>
              <a:buNone/>
            </a:pPr>
            <a:r>
              <a:rPr lang="cs-CZ" sz="1200" b="1" dirty="0">
                <a:solidFill>
                  <a:srgbClr val="FF0000"/>
                </a:solidFill>
                <a:latin typeface="Consolas" panose="020B0609020204030204" pitchFamily="49" charset="0"/>
                <a:cs typeface="Times New Roman" panose="02020603050405020304" pitchFamily="18" charset="0"/>
              </a:rPr>
              <a:t>Fiskální politika je naprosto neúčinná</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Hlavním důvodem je úplný vytěsňovací efekt (nejedná se o mezinárodní neboť nedošlo k vytěsnění čistých exportů)</a:t>
            </a:r>
          </a:p>
          <a:p>
            <a:pPr marL="0" indent="266700">
              <a:lnSpc>
                <a:spcPct val="100000"/>
              </a:lnSpc>
              <a:spcBef>
                <a:spcPts val="600"/>
              </a:spcBef>
              <a:spcAft>
                <a:spcPts val="1200"/>
              </a:spcAft>
            </a:pPr>
            <a:endParaRPr lang="cs-CZ" sz="1200" dirty="0">
              <a:latin typeface="Consolas" panose="020B0609020204030204" pitchFamily="49" charset="0"/>
              <a:cs typeface="Times New Roman" panose="02020603050405020304" pitchFamily="18" charset="0"/>
            </a:endParaRPr>
          </a:p>
          <a:p>
            <a:pPr marL="0" indent="0">
              <a:lnSpc>
                <a:spcPct val="100000"/>
              </a:lnSpc>
              <a:spcBef>
                <a:spcPts val="1800"/>
              </a:spcBef>
              <a:buFont typeface="Arial" panose="020B0604020202020204" pitchFamily="34" charset="0"/>
              <a:buNone/>
            </a:pPr>
            <a:endParaRPr lang="cs-CZ" u="sng"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39830391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b="1" dirty="0"/>
              <a:t>Graf s animací (znázornění jeho vzniku).  Doporučuji umět i níže popsané slovní zhodnocení situace, která je znázorněna graficky. </a:t>
            </a:r>
          </a:p>
          <a:p>
            <a:pPr marL="0" indent="0">
              <a:lnSpc>
                <a:spcPct val="100000"/>
              </a:lnSpc>
              <a:spcBef>
                <a:spcPts val="1800"/>
              </a:spcBef>
              <a:buFont typeface="Arial" panose="020B0604020202020204" pitchFamily="34" charset="0"/>
              <a:buNone/>
            </a:pPr>
            <a:endParaRPr lang="cs-CZ" dirty="0"/>
          </a:p>
          <a:p>
            <a:pPr marL="0" indent="0">
              <a:lnSpc>
                <a:spcPct val="100000"/>
              </a:lnSpc>
              <a:spcBef>
                <a:spcPts val="1800"/>
              </a:spcBef>
              <a:buFont typeface="Arial" panose="020B0604020202020204" pitchFamily="34" charset="0"/>
              <a:buNone/>
            </a:pPr>
            <a:r>
              <a:rPr lang="cs-CZ" u="sng" dirty="0"/>
              <a:t>Účinnost fiskální politiky v systému pružných kurzů:</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Vláda provede fiskální expanzi (↑G) → ↑ poptávky po penězích (M/P konstantní) → ↑ i (křivka IS</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se posune doprava do IS</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nový bod rovnováhy (i</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a Y</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I přesto, že je nyní i</a:t>
            </a:r>
            <a:r>
              <a:rPr lang="cs-CZ" sz="1200" baseline="-25000" dirty="0">
                <a:latin typeface="Consolas" panose="020B0609020204030204" pitchFamily="49" charset="0"/>
                <a:cs typeface="Times New Roman" panose="02020603050405020304" pitchFamily="18" charset="0"/>
              </a:rPr>
              <a:t>d</a:t>
            </a:r>
            <a:r>
              <a:rPr lang="cs-CZ" sz="1200" dirty="0">
                <a:latin typeface="Consolas" panose="020B0609020204030204" pitchFamily="49" charset="0"/>
                <a:cs typeface="Times New Roman" panose="02020603050405020304" pitchFamily="18" charset="0"/>
              </a:rPr>
              <a:t> ˃ i</a:t>
            </a:r>
            <a:r>
              <a:rPr lang="cs-CZ" sz="1200" baseline="-25000" dirty="0">
                <a:latin typeface="Consolas" panose="020B0609020204030204" pitchFamily="49" charset="0"/>
                <a:cs typeface="Times New Roman" panose="02020603050405020304" pitchFamily="18" charset="0"/>
              </a:rPr>
              <a:t>f</a:t>
            </a:r>
            <a:r>
              <a:rPr lang="cs-CZ" sz="1200" dirty="0">
                <a:latin typeface="Consolas" panose="020B0609020204030204" pitchFamily="49" charset="0"/>
                <a:cs typeface="Times New Roman" panose="02020603050405020304" pitchFamily="18" charset="0"/>
              </a:rPr>
              <a:t> , nebude to mít žádný vliv na pohyb kapitálu</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↑Y → ↓NX z důvodu zvýšení importu a platební bilance se dostane do deficitu</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Deficit PB vytváří tlak na znehodnocení měny → měna depreciuje a znehodnocení domácí měny se projeví posunem křivky BP</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doprava do BP</a:t>
            </a:r>
            <a:r>
              <a:rPr lang="cs-CZ" sz="1200" baseline="-25000" dirty="0">
                <a:latin typeface="Consolas" panose="020B0609020204030204" pitchFamily="49" charset="0"/>
                <a:cs typeface="Times New Roman" panose="02020603050405020304" pitchFamily="18" charset="0"/>
              </a:rPr>
              <a:t>1</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Toto ovšem není jediný efekt, neboť zároveň dojde k růstu konkurenceschopnosti domácího zboží v zahraničí, což při splnění Marshallovy–</a:t>
            </a:r>
            <a:r>
              <a:rPr lang="cs-CZ" sz="1200" dirty="0" err="1">
                <a:latin typeface="Consolas" panose="020B0609020204030204" pitchFamily="49" charset="0"/>
                <a:cs typeface="Times New Roman" panose="02020603050405020304" pitchFamily="18" charset="0"/>
              </a:rPr>
              <a:t>Lernerovy</a:t>
            </a:r>
            <a:r>
              <a:rPr lang="cs-CZ" sz="1200" dirty="0">
                <a:latin typeface="Consolas" panose="020B0609020204030204" pitchFamily="49" charset="0"/>
                <a:cs typeface="Times New Roman" panose="02020603050405020304" pitchFamily="18" charset="0"/>
              </a:rPr>
              <a:t> podmínky povede k ↑NX → ↑AD → ↑Y, což se projeví jako další posun křivky IS (IS</a:t>
            </a:r>
            <a:r>
              <a:rPr lang="cs-CZ" sz="1200" baseline="-25000" dirty="0">
                <a:latin typeface="Consolas" panose="020B0609020204030204" pitchFamily="49" charset="0"/>
                <a:cs typeface="Times New Roman" panose="02020603050405020304" pitchFamily="18" charset="0"/>
              </a:rPr>
              <a:t>2</a:t>
            </a:r>
            <a:r>
              <a:rPr lang="cs-CZ" sz="1200" dirty="0">
                <a:latin typeface="Consolas" panose="020B0609020204030204" pitchFamily="49" charset="0"/>
                <a:cs typeface="Times New Roman" panose="02020603050405020304" pitchFamily="18" charset="0"/>
              </a:rPr>
              <a:t>)</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Novým bodem celkové rovnováhy se tak stává bod E</a:t>
            </a:r>
            <a:r>
              <a:rPr lang="cs-CZ" sz="1200" baseline="-25000" dirty="0">
                <a:latin typeface="Consolas" panose="020B0609020204030204" pitchFamily="49" charset="0"/>
                <a:cs typeface="Times New Roman" panose="02020603050405020304" pitchFamily="18" charset="0"/>
              </a:rPr>
              <a:t>2</a:t>
            </a:r>
            <a:r>
              <a:rPr lang="cs-CZ" sz="1200" dirty="0">
                <a:latin typeface="Consolas" panose="020B0609020204030204" pitchFamily="49" charset="0"/>
                <a:cs typeface="Times New Roman" panose="02020603050405020304" pitchFamily="18" charset="0"/>
              </a:rPr>
              <a:t>, který představuje průsečík křivek IS</a:t>
            </a:r>
            <a:r>
              <a:rPr lang="cs-CZ" sz="1200" baseline="-25000" dirty="0">
                <a:latin typeface="Consolas" panose="020B0609020204030204" pitchFamily="49" charset="0"/>
                <a:cs typeface="Times New Roman" panose="02020603050405020304" pitchFamily="18" charset="0"/>
              </a:rPr>
              <a:t>2</a:t>
            </a:r>
            <a:r>
              <a:rPr lang="cs-CZ" sz="1200" dirty="0">
                <a:latin typeface="Consolas" panose="020B0609020204030204" pitchFamily="49" charset="0"/>
                <a:cs typeface="Times New Roman" panose="02020603050405020304" pitchFamily="18" charset="0"/>
              </a:rPr>
              <a:t>, BP</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a LM.</a:t>
            </a:r>
          </a:p>
          <a:p>
            <a:pPr marL="0" indent="0">
              <a:lnSpc>
                <a:spcPct val="100000"/>
              </a:lnSpc>
              <a:spcBef>
                <a:spcPts val="600"/>
              </a:spcBef>
              <a:spcAft>
                <a:spcPts val="1200"/>
              </a:spcAft>
              <a:buFont typeface="Arial" panose="020B0604020202020204" pitchFamily="34" charset="0"/>
              <a:buNone/>
            </a:pPr>
            <a:r>
              <a:rPr lang="cs-CZ" sz="1200" b="1" dirty="0">
                <a:solidFill>
                  <a:srgbClr val="FF0000"/>
                </a:solidFill>
                <a:latin typeface="Consolas" panose="020B0609020204030204" pitchFamily="49" charset="0"/>
                <a:cs typeface="Times New Roman" panose="02020603050405020304" pitchFamily="18" charset="0"/>
              </a:rPr>
              <a:t>Fiskální politika je účinná.</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Velikost této účinnosti pak bude záviset na sklonech křivek IS a LM</a:t>
            </a:r>
          </a:p>
          <a:p>
            <a:pPr marL="227013" indent="39688">
              <a:spcBef>
                <a:spcPts val="1200"/>
              </a:spcBef>
            </a:pPr>
            <a:endParaRPr lang="cs-CZ" sz="1200" dirty="0">
              <a:latin typeface="Consolas" panose="020B0609020204030204" pitchFamily="49" charset="0"/>
              <a:cs typeface="Times New Roman" panose="02020603050405020304" pitchFamily="18" charset="0"/>
            </a:endParaRPr>
          </a:p>
          <a:p>
            <a:pPr marL="0" indent="0">
              <a:lnSpc>
                <a:spcPct val="100000"/>
              </a:lnSpc>
              <a:spcBef>
                <a:spcPts val="1800"/>
              </a:spcBef>
              <a:buFont typeface="Arial" panose="020B0604020202020204" pitchFamily="34" charset="0"/>
              <a:buNone/>
            </a:pPr>
            <a:endParaRPr lang="cs-CZ" u="sng"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170815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3633084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b="1" dirty="0"/>
              <a:t>Graf s animací (znázornění jeho vzniku).  Doporučuji umět i níže popsané slovní zhodnocení situace, která je znázorněna graficky. </a:t>
            </a:r>
          </a:p>
          <a:p>
            <a:pPr marL="0" indent="0">
              <a:lnSpc>
                <a:spcPct val="100000"/>
              </a:lnSpc>
              <a:spcBef>
                <a:spcPts val="1800"/>
              </a:spcBef>
              <a:buFont typeface="Arial" panose="020B0604020202020204" pitchFamily="34" charset="0"/>
              <a:buNone/>
            </a:pPr>
            <a:endParaRPr lang="cs-CZ" dirty="0"/>
          </a:p>
          <a:p>
            <a:pPr marL="0" indent="0">
              <a:lnSpc>
                <a:spcPct val="100000"/>
              </a:lnSpc>
              <a:spcBef>
                <a:spcPts val="1800"/>
              </a:spcBef>
              <a:buFont typeface="Arial" panose="020B0604020202020204" pitchFamily="34" charset="0"/>
              <a:buNone/>
            </a:pPr>
            <a:r>
              <a:rPr lang="cs-CZ" u="sng" dirty="0"/>
              <a:t>Účinnost monetární politiky v systému pevných kurzů:</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Centrální banka provede monetární expanzi (↑M/P) → při fixní cenové hladině toto povede ↑nabídky peněz (L se nemění) → ↓ i (křivka LM</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se posune doprava do LM</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↑Y (i</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a Y</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Nižší úroková sazba však nemá žádný vliv na odliv kapitálu ze země, neboť tento na změnu úrokové míry vůbec nereaguje (vertikální BP), tudíž není vyvíjen ani žádný tlak na změnu devizového kurzu</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↑Y → ↓NX (deficit platební bilance) → deficit platební bilance vytvoří tlak na znehodnocení domácí měny</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 systému pevných kurzů bude centrální banka intervenovat prostřednictvím nákupu domácí měny a prodeje deviz (restriktivní monetární politika), která povede k posunu LM</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zpět do LM</a:t>
            </a:r>
            <a:r>
              <a:rPr lang="cs-CZ" sz="1200" baseline="-25000" dirty="0">
                <a:latin typeface="Consolas" panose="020B0609020204030204" pitchFamily="49" charset="0"/>
                <a:cs typeface="Times New Roman" panose="02020603050405020304" pitchFamily="18" charset="0"/>
              </a:rPr>
              <a:t>0</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Ekonomika se vrátí do stavu vnitřní i vnější rovnováhy při stejném reálném důchodu (Y</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a stejné úrokové sazbě (i</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a:t>
            </a:r>
          </a:p>
          <a:p>
            <a:pPr marL="0" indent="0">
              <a:lnSpc>
                <a:spcPct val="100000"/>
              </a:lnSpc>
              <a:spcBef>
                <a:spcPts val="1800"/>
              </a:spcBef>
              <a:buFont typeface="Arial" panose="020B0604020202020204" pitchFamily="34" charset="0"/>
              <a:buNone/>
            </a:pPr>
            <a:r>
              <a:rPr lang="cs-CZ" sz="1200" b="1" dirty="0">
                <a:solidFill>
                  <a:srgbClr val="FF0000"/>
                </a:solidFill>
                <a:latin typeface="Consolas" panose="020B0609020204030204" pitchFamily="49" charset="0"/>
                <a:cs typeface="Times New Roman" panose="02020603050405020304" pitchFamily="18" charset="0"/>
              </a:rPr>
              <a:t>Monetární politika je naprosto neúčinná.</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Zatímco v systému dokonalé mobility kapitálu (</a:t>
            </a:r>
            <a:r>
              <a:rPr lang="cs-CZ" sz="1200" dirty="0" err="1">
                <a:latin typeface="Consolas" panose="020B0609020204030204" pitchFamily="49" charset="0"/>
                <a:cs typeface="Times New Roman" panose="02020603050405020304" pitchFamily="18" charset="0"/>
              </a:rPr>
              <a:t>Mundellův-Flemingův</a:t>
            </a:r>
            <a:r>
              <a:rPr lang="cs-CZ" sz="1200" dirty="0">
                <a:latin typeface="Consolas" panose="020B0609020204030204" pitchFamily="49" charset="0"/>
                <a:cs typeface="Times New Roman" panose="02020603050405020304" pitchFamily="18" charset="0"/>
              </a:rPr>
              <a:t> model) byl příčinou znehodnocení domácí měny odliv kapitálu, v případě dokonalé kapitálové imobility je to pokles čistých exportů, který vede k deficitu platební bilance a následně k tlaku na znehodnocení měny!!!</a:t>
            </a:r>
          </a:p>
          <a:p>
            <a:pPr marL="0" indent="0">
              <a:lnSpc>
                <a:spcPct val="100000"/>
              </a:lnSpc>
              <a:spcBef>
                <a:spcPts val="1800"/>
              </a:spcBef>
              <a:buFont typeface="Arial" panose="020B0604020202020204" pitchFamily="34" charset="0"/>
              <a:buNone/>
            </a:pPr>
            <a:endParaRPr lang="cs-CZ" u="sng"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40951090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lang="cs-CZ" b="1" dirty="0"/>
              <a:t>Graf s animací (znázornění jeho vzniku).  Doporučuji umět i níže popsané slovní zhodnocení situace, která je znázorněna graficky. </a:t>
            </a:r>
          </a:p>
          <a:p>
            <a:pPr marL="0" indent="0">
              <a:lnSpc>
                <a:spcPct val="100000"/>
              </a:lnSpc>
              <a:spcBef>
                <a:spcPts val="1800"/>
              </a:spcBef>
              <a:buFont typeface="Arial" panose="020B0604020202020204" pitchFamily="34" charset="0"/>
              <a:buNone/>
            </a:pPr>
            <a:endParaRPr lang="cs-CZ" dirty="0"/>
          </a:p>
          <a:p>
            <a:pPr marL="0" indent="0">
              <a:lnSpc>
                <a:spcPct val="100000"/>
              </a:lnSpc>
              <a:spcBef>
                <a:spcPts val="1800"/>
              </a:spcBef>
              <a:buFont typeface="Arial" panose="020B0604020202020204" pitchFamily="34" charset="0"/>
              <a:buNone/>
            </a:pPr>
            <a:r>
              <a:rPr lang="cs-CZ" u="sng" dirty="0"/>
              <a:t>Účinnost monetární politiky v systému pružných kurzů:</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Centrální banka provede monetární expanzi (↑M/P) → při fixní cenové hladině toto povede ↑nabídky peněz (L se nemění) → ↓ i (křivka LM</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se posune doprava do LM</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↑Y (i</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a Y</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Nižší úroková sazba však nemá žádný vliv na odliv kapitálu ze země, neboť tento na změnu úrokové míry vůbec nereaguje (vertikální BP), tudíž není vyvíjen ani žádný tlak na změnu devizového kurzu</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↑Y → ↓NX (deficit platební bilance) → deficit platební bilance vytvoří tlak na znehodnocení domácí měny</a:t>
            </a:r>
          </a:p>
          <a:p>
            <a:pPr marL="171450" indent="-171450">
              <a:lnSpc>
                <a:spcPct val="100000"/>
              </a:lnSpc>
              <a:spcBef>
                <a:spcPts val="1800"/>
              </a:spcBef>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V systému plovoucích kurzů domácí měna depreciuje</a:t>
            </a:r>
          </a:p>
          <a:p>
            <a:pPr indent="0">
              <a:lnSpc>
                <a:spcPct val="100000"/>
              </a:lnSpc>
              <a:spcBef>
                <a:spcPts val="600"/>
              </a:spcBef>
              <a:spcAft>
                <a:spcPts val="1200"/>
              </a:spcAft>
              <a:buNone/>
            </a:pPr>
            <a:r>
              <a:rPr lang="cs-CZ" sz="1200" u="sng" dirty="0">
                <a:latin typeface="Consolas" panose="020B0609020204030204" pitchFamily="49" charset="0"/>
                <a:cs typeface="Times New Roman" panose="02020603050405020304" pitchFamily="18" charset="0"/>
              </a:rPr>
              <a:t>Znehodnocení domácí měny se projeví dvěma způsoby:</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Změna reálného devizového kurzu ovlivňuje polohu křivky BP, tudíž depreciace se projeví posunem křivky BP</a:t>
            </a:r>
            <a:r>
              <a:rPr lang="cs-CZ" sz="1200" baseline="-25000" dirty="0">
                <a:latin typeface="Consolas" panose="020B0609020204030204" pitchFamily="49" charset="0"/>
                <a:cs typeface="Times New Roman" panose="02020603050405020304" pitchFamily="18" charset="0"/>
              </a:rPr>
              <a:t>0 </a:t>
            </a:r>
            <a:r>
              <a:rPr lang="cs-CZ" sz="1200" dirty="0">
                <a:latin typeface="Consolas" panose="020B0609020204030204" pitchFamily="49" charset="0"/>
                <a:cs typeface="Times New Roman" panose="02020603050405020304" pitchFamily="18" charset="0"/>
              </a:rPr>
              <a:t>doprava do BP</a:t>
            </a:r>
            <a:r>
              <a:rPr lang="cs-CZ" sz="1200" baseline="-25000" dirty="0">
                <a:latin typeface="Consolas" panose="020B0609020204030204" pitchFamily="49" charset="0"/>
                <a:cs typeface="Times New Roman" panose="02020603050405020304" pitchFamily="18" charset="0"/>
              </a:rPr>
              <a:t>1</a:t>
            </a:r>
            <a:r>
              <a:rPr lang="cs-CZ" sz="1200" dirty="0">
                <a:latin typeface="Consolas" panose="020B0609020204030204" pitchFamily="49" charset="0"/>
                <a:cs typeface="Times New Roman" panose="02020603050405020304" pitchFamily="18" charset="0"/>
              </a:rPr>
              <a:t>. </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Zároveň znehodnocení domácí měny vede k růstu konkurenceschopnosti  domácí produkce na zahraničních trzích, proto bude-li splněna Marshallova-</a:t>
            </a:r>
            <a:r>
              <a:rPr lang="cs-CZ" sz="1200" dirty="0" err="1">
                <a:latin typeface="Consolas" panose="020B0609020204030204" pitchFamily="49" charset="0"/>
                <a:cs typeface="Times New Roman" panose="02020603050405020304" pitchFamily="18" charset="0"/>
              </a:rPr>
              <a:t>Lernerova</a:t>
            </a:r>
            <a:r>
              <a:rPr lang="cs-CZ" sz="1200" dirty="0">
                <a:latin typeface="Consolas" panose="020B0609020204030204" pitchFamily="49" charset="0"/>
                <a:cs typeface="Times New Roman" panose="02020603050405020304" pitchFamily="18" charset="0"/>
              </a:rPr>
              <a:t> podmínka, poroste export a tím pádem také čisté exporty, což se projeví posunem křivky IS</a:t>
            </a:r>
            <a:r>
              <a:rPr lang="cs-CZ" sz="1200" baseline="-25000" dirty="0">
                <a:latin typeface="Consolas" panose="020B0609020204030204" pitchFamily="49" charset="0"/>
                <a:cs typeface="Times New Roman" panose="02020603050405020304" pitchFamily="18" charset="0"/>
              </a:rPr>
              <a:t>0</a:t>
            </a:r>
            <a:r>
              <a:rPr lang="cs-CZ" sz="1200" dirty="0">
                <a:latin typeface="Consolas" panose="020B0609020204030204" pitchFamily="49" charset="0"/>
                <a:cs typeface="Times New Roman" panose="02020603050405020304" pitchFamily="18" charset="0"/>
              </a:rPr>
              <a:t> doprava do IS</a:t>
            </a:r>
            <a:r>
              <a:rPr lang="cs-CZ" sz="1200" baseline="-25000" dirty="0">
                <a:latin typeface="Consolas" panose="020B0609020204030204" pitchFamily="49" charset="0"/>
                <a:cs typeface="Times New Roman" panose="02020603050405020304" pitchFamily="18" charset="0"/>
              </a:rPr>
              <a:t>1</a:t>
            </a:r>
          </a:p>
          <a:p>
            <a:pPr marL="171450" indent="-171450">
              <a:lnSpc>
                <a:spcPct val="100000"/>
              </a:lnSpc>
              <a:spcBef>
                <a:spcPts val="600"/>
              </a:spcBef>
              <a:spcAft>
                <a:spcPts val="1200"/>
              </a:spcAft>
              <a:buFont typeface="Arial" panose="020B0604020202020204" pitchFamily="34" charset="0"/>
              <a:buChar char="•"/>
            </a:pPr>
            <a:r>
              <a:rPr lang="cs-CZ" sz="1200" dirty="0">
                <a:latin typeface="Consolas" panose="020B0609020204030204" pitchFamily="49" charset="0"/>
                <a:cs typeface="Times New Roman" panose="02020603050405020304" pitchFamily="18" charset="0"/>
              </a:rPr>
              <a:t>Nová rovnováha se ustálí při vyšším důchodu (Y</a:t>
            </a:r>
            <a:r>
              <a:rPr lang="cs-CZ" sz="1200" baseline="-25000" dirty="0">
                <a:latin typeface="Consolas" panose="020B0609020204030204" pitchFamily="49" charset="0"/>
                <a:cs typeface="Times New Roman" panose="02020603050405020304" pitchFamily="18" charset="0"/>
              </a:rPr>
              <a:t>2</a:t>
            </a:r>
            <a:r>
              <a:rPr lang="cs-CZ" sz="1200" dirty="0">
                <a:latin typeface="Consolas" panose="020B0609020204030204" pitchFamily="49" charset="0"/>
                <a:cs typeface="Times New Roman" panose="02020603050405020304" pitchFamily="18" charset="0"/>
              </a:rPr>
              <a:t>) a vyšší úrokové míře (i</a:t>
            </a:r>
            <a:r>
              <a:rPr lang="cs-CZ" sz="1200" baseline="-25000" dirty="0">
                <a:latin typeface="Consolas" panose="020B0609020204030204" pitchFamily="49" charset="0"/>
                <a:cs typeface="Times New Roman" panose="02020603050405020304" pitchFamily="18" charset="0"/>
              </a:rPr>
              <a:t>2</a:t>
            </a:r>
            <a:r>
              <a:rPr lang="cs-CZ" sz="1200" dirty="0">
                <a:latin typeface="Consolas" panose="020B0609020204030204" pitchFamily="49" charset="0"/>
                <a:cs typeface="Times New Roman" panose="02020603050405020304" pitchFamily="18" charset="0"/>
              </a:rPr>
              <a:t>) bodě E</a:t>
            </a:r>
            <a:r>
              <a:rPr lang="cs-CZ" sz="1200" baseline="-25000" dirty="0">
                <a:latin typeface="Consolas" panose="020B0609020204030204" pitchFamily="49" charset="0"/>
                <a:cs typeface="Times New Roman" panose="02020603050405020304" pitchFamily="18" charset="0"/>
              </a:rPr>
              <a:t>2</a:t>
            </a:r>
            <a:r>
              <a:rPr lang="cs-CZ" sz="1200" dirty="0">
                <a:latin typeface="Consolas" panose="020B0609020204030204" pitchFamily="49" charset="0"/>
                <a:cs typeface="Times New Roman" panose="02020603050405020304" pitchFamily="18" charset="0"/>
              </a:rPr>
              <a:t>. Tento bod je bodem vnitřní i vnější rovnováhy. </a:t>
            </a:r>
          </a:p>
          <a:p>
            <a:pPr marL="0" indent="0">
              <a:lnSpc>
                <a:spcPct val="100000"/>
              </a:lnSpc>
              <a:spcBef>
                <a:spcPts val="600"/>
              </a:spcBef>
              <a:spcAft>
                <a:spcPts val="1200"/>
              </a:spcAft>
              <a:buFont typeface="Arial" panose="020B0604020202020204" pitchFamily="34" charset="0"/>
              <a:buNone/>
            </a:pPr>
            <a:r>
              <a:rPr lang="cs-CZ" sz="1200" b="1" dirty="0">
                <a:solidFill>
                  <a:srgbClr val="FF0000"/>
                </a:solidFill>
                <a:latin typeface="Consolas" panose="020B0609020204030204" pitchFamily="49" charset="0"/>
                <a:cs typeface="Times New Roman" panose="02020603050405020304" pitchFamily="18" charset="0"/>
              </a:rPr>
              <a:t>M</a:t>
            </a:r>
            <a:r>
              <a:rPr lang="cs-CZ" sz="1600" b="1" dirty="0">
                <a:solidFill>
                  <a:srgbClr val="FF0000"/>
                </a:solidFill>
                <a:latin typeface="Consolas" panose="020B0609020204030204" pitchFamily="49" charset="0"/>
                <a:cs typeface="Times New Roman" panose="02020603050405020304" pitchFamily="18" charset="0"/>
              </a:rPr>
              <a:t>onetární politika je účinná.</a:t>
            </a:r>
          </a:p>
          <a:p>
            <a:pPr marL="0" indent="0">
              <a:lnSpc>
                <a:spcPct val="100000"/>
              </a:lnSpc>
              <a:spcBef>
                <a:spcPts val="1800"/>
              </a:spcBef>
              <a:buFont typeface="Arial" panose="020B0604020202020204" pitchFamily="34" charset="0"/>
              <a:buNone/>
            </a:pPr>
            <a:endParaRPr lang="cs-CZ" u="sng"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12430931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32339984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32054736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50</a:t>
            </a:fld>
            <a:endParaRPr lang="cs-CZ"/>
          </a:p>
        </p:txBody>
      </p:sp>
    </p:spTree>
    <p:extLst>
      <p:ext uri="{BB962C8B-B14F-4D97-AF65-F5344CB8AC3E}">
        <p14:creationId xmlns:p14="http://schemas.microsoft.com/office/powerpoint/2010/main" val="15999701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51</a:t>
            </a:fld>
            <a:endParaRPr lang="cs-CZ"/>
          </a:p>
        </p:txBody>
      </p:sp>
    </p:spTree>
    <p:extLst>
      <p:ext uri="{BB962C8B-B14F-4D97-AF65-F5344CB8AC3E}">
        <p14:creationId xmlns:p14="http://schemas.microsoft.com/office/powerpoint/2010/main" val="12915125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52</a:t>
            </a:fld>
            <a:endParaRPr lang="cs-CZ"/>
          </a:p>
        </p:txBody>
      </p:sp>
    </p:spTree>
    <p:extLst>
      <p:ext uri="{BB962C8B-B14F-4D97-AF65-F5344CB8AC3E}">
        <p14:creationId xmlns:p14="http://schemas.microsoft.com/office/powerpoint/2010/main" val="3263351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Graf s animací (znázornění jeho vzniku). </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84791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53</a:t>
            </a:fld>
            <a:endParaRPr lang="cs-CZ"/>
          </a:p>
        </p:txBody>
      </p:sp>
    </p:spTree>
    <p:extLst>
      <p:ext uri="{BB962C8B-B14F-4D97-AF65-F5344CB8AC3E}">
        <p14:creationId xmlns:p14="http://schemas.microsoft.com/office/powerpoint/2010/main" val="407618926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r>
              <a:rPr lang="cs-CZ" sz="1200" baseline="30000" dirty="0">
                <a:solidFill>
                  <a:srgbClr val="002060"/>
                </a:solidFill>
                <a:cs typeface="Times New Roman" panose="02020603050405020304" pitchFamily="18" charset="0"/>
              </a:rPr>
              <a:t>1</a:t>
            </a:r>
            <a:r>
              <a:rPr lang="cs-CZ" baseline="0" dirty="0"/>
              <a:t>mohou zde ale být zaměstnanci nebo odborové organizace, kteří jsou si v této situaci, kdy je přebytek volných pracovních míst, schopni vyjednat vyšší růst mezd, případně samotné firmy zvyšují svým zaměstnancům mzdy, aby si udržely pracovní sílu pro svou výrobu. </a:t>
            </a:r>
          </a:p>
          <a:p>
            <a:pPr marL="0" indent="0">
              <a:lnSpc>
                <a:spcPct val="100000"/>
              </a:lnSpc>
              <a:spcBef>
                <a:spcPts val="1800"/>
              </a:spcBef>
              <a:buFont typeface="Arial" panose="020B0604020202020204" pitchFamily="34" charset="0"/>
              <a:buNone/>
            </a:pPr>
            <a:endParaRPr lang="cs-CZ" baseline="0" dirty="0"/>
          </a:p>
          <a:p>
            <a:pPr marL="0" indent="0">
              <a:lnSpc>
                <a:spcPct val="100000"/>
              </a:lnSpc>
              <a:spcBef>
                <a:spcPts val="1800"/>
              </a:spcBef>
              <a:buFont typeface="Arial" panose="020B0604020202020204" pitchFamily="34" charset="0"/>
              <a:buNone/>
            </a:pPr>
            <a:endParaRPr lang="cs-CZ" baseline="30000"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54</a:t>
            </a:fld>
            <a:endParaRPr lang="cs-CZ"/>
          </a:p>
        </p:txBody>
      </p:sp>
    </p:spTree>
    <p:extLst>
      <p:ext uri="{BB962C8B-B14F-4D97-AF65-F5344CB8AC3E}">
        <p14:creationId xmlns:p14="http://schemas.microsoft.com/office/powerpoint/2010/main" val="172169513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baseline="30000"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55</a:t>
            </a:fld>
            <a:endParaRPr lang="cs-CZ"/>
          </a:p>
        </p:txBody>
      </p:sp>
    </p:spTree>
    <p:extLst>
      <p:ext uri="{BB962C8B-B14F-4D97-AF65-F5344CB8AC3E}">
        <p14:creationId xmlns:p14="http://schemas.microsoft.com/office/powerpoint/2010/main" val="46926381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baseline="30000"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56</a:t>
            </a:fld>
            <a:endParaRPr lang="cs-CZ"/>
          </a:p>
        </p:txBody>
      </p:sp>
    </p:spTree>
    <p:extLst>
      <p:ext uri="{BB962C8B-B14F-4D97-AF65-F5344CB8AC3E}">
        <p14:creationId xmlns:p14="http://schemas.microsoft.com/office/powerpoint/2010/main" val="37084011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r>
              <a:rPr lang="cs-CZ" baseline="30000" dirty="0"/>
              <a:t>1</a:t>
            </a:r>
            <a:r>
              <a:rPr lang="cs-CZ" baseline="0" dirty="0"/>
              <a:t> </a:t>
            </a:r>
            <a:r>
              <a:rPr lang="cs-CZ" sz="1800" b="0" i="0" u="none" strike="noStrike" baseline="0" dirty="0">
                <a:solidFill>
                  <a:srgbClr val="000000"/>
                </a:solidFill>
                <a:latin typeface="Times New Roman" panose="02020603050405020304" pitchFamily="18" charset="0"/>
              </a:rPr>
              <a:t>Na základě tohoto pojetí </a:t>
            </a:r>
            <a:r>
              <a:rPr lang="cs-CZ" sz="1800" b="0" i="0" u="none" strike="noStrike" baseline="0" dirty="0" err="1">
                <a:solidFill>
                  <a:srgbClr val="000000"/>
                </a:solidFill>
                <a:latin typeface="Times New Roman" panose="02020603050405020304" pitchFamily="18" charset="0"/>
              </a:rPr>
              <a:t>Phillipsovy</a:t>
            </a:r>
            <a:r>
              <a:rPr lang="cs-CZ" sz="1800" b="0" i="0" u="none" strike="noStrike" baseline="0" dirty="0">
                <a:solidFill>
                  <a:srgbClr val="000000"/>
                </a:solidFill>
                <a:latin typeface="Times New Roman" panose="02020603050405020304" pitchFamily="18" charset="0"/>
              </a:rPr>
              <a:t> křivky bylo možné dosáhnout prostřednictvím fiskální a monetární politiky takové kombinace míry nezaměstnanosti a míry inflace, která by s ohledem na priority dané vlády byla v daném časovém okamžiku považována za „optimální“.</a:t>
            </a:r>
          </a:p>
          <a:p>
            <a:pPr marL="0" indent="0">
              <a:lnSpc>
                <a:spcPct val="100000"/>
              </a:lnSpc>
              <a:spcBef>
                <a:spcPts val="1800"/>
              </a:spcBef>
              <a:buFont typeface="Arial" panose="020B0604020202020204" pitchFamily="34" charset="0"/>
              <a:buNone/>
            </a:pPr>
            <a:endParaRPr lang="cs-CZ" sz="1800" b="0" i="0" u="none" strike="noStrike" baseline="0" dirty="0">
              <a:solidFill>
                <a:srgbClr val="000000"/>
              </a:solidFill>
              <a:latin typeface="Times New Roman" panose="02020603050405020304" pitchFamily="18" charset="0"/>
            </a:endParaRPr>
          </a:p>
          <a:p>
            <a:pPr marL="0" indent="0">
              <a:lnSpc>
                <a:spcPct val="100000"/>
              </a:lnSpc>
              <a:spcBef>
                <a:spcPts val="1800"/>
              </a:spcBef>
              <a:buFont typeface="Arial" panose="020B0604020202020204" pitchFamily="34" charset="0"/>
              <a:buNone/>
            </a:pPr>
            <a:r>
              <a:rPr lang="cs-CZ" sz="1800" b="0" i="0" u="none" strike="noStrike" baseline="30000" dirty="0">
                <a:solidFill>
                  <a:srgbClr val="000000"/>
                </a:solidFill>
                <a:latin typeface="Times New Roman" panose="02020603050405020304" pitchFamily="18" charset="0"/>
              </a:rPr>
              <a:t>2</a:t>
            </a:r>
            <a:r>
              <a:rPr lang="cs-CZ" sz="1800" b="0" i="0" u="none" strike="noStrike" baseline="0" dirty="0">
                <a:solidFill>
                  <a:srgbClr val="000000"/>
                </a:solidFill>
                <a:latin typeface="Times New Roman" panose="02020603050405020304" pitchFamily="18" charset="0"/>
              </a:rPr>
              <a:t> Je neslučitelná s nedobrovolnou nezaměstnaností. Jinak řečeno, tato míra nezaměstnanosti vzniká působením tržních sil a není dlouhodobě ovlivnitelná působením fiskální a monetární politiky. V krátkém období se ekonomika ze stavu přirozené míry nezaměstnanosti může vychýlit, v dlouhém období se ovšem vždy automaticky vrací na úroveň přirozené míry nezaměstnanosti, to je na úroveň potenciálního produktu </a:t>
            </a:r>
            <a:endParaRPr lang="cs-CZ" baseline="30000"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57</a:t>
            </a:fld>
            <a:endParaRPr lang="cs-CZ"/>
          </a:p>
        </p:txBody>
      </p:sp>
    </p:spTree>
    <p:extLst>
      <p:ext uri="{BB962C8B-B14F-4D97-AF65-F5344CB8AC3E}">
        <p14:creationId xmlns:p14="http://schemas.microsoft.com/office/powerpoint/2010/main" val="112392851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r>
              <a:rPr lang="cs-CZ" dirty="0"/>
              <a:t>Monetaristy a nové klasiky spojuje myšlenka pružných mezd a cen, nové klasiky a nové </a:t>
            </a:r>
            <a:r>
              <a:rPr lang="cs-CZ" dirty="0" err="1"/>
              <a:t>keynesiánce</a:t>
            </a:r>
            <a:r>
              <a:rPr lang="cs-CZ" dirty="0"/>
              <a:t> zase platnost hypotézy racionálních očekávaní. </a:t>
            </a:r>
            <a:endParaRPr lang="cs-CZ" baseline="30000"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58</a:t>
            </a:fld>
            <a:endParaRPr lang="cs-CZ"/>
          </a:p>
        </p:txBody>
      </p:sp>
    </p:spTree>
    <p:extLst>
      <p:ext uri="{BB962C8B-B14F-4D97-AF65-F5344CB8AC3E}">
        <p14:creationId xmlns:p14="http://schemas.microsoft.com/office/powerpoint/2010/main" val="11540804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spcBef>
                <a:spcPts val="1800"/>
              </a:spcBef>
              <a:buFont typeface="Arial" panose="020B0604020202020204" pitchFamily="34" charset="0"/>
              <a:buNone/>
            </a:pPr>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59</a:t>
            </a:fld>
            <a:endParaRPr lang="cs-CZ"/>
          </a:p>
        </p:txBody>
      </p:sp>
    </p:spTree>
    <p:extLst>
      <p:ext uri="{BB962C8B-B14F-4D97-AF65-F5344CB8AC3E}">
        <p14:creationId xmlns:p14="http://schemas.microsoft.com/office/powerpoint/2010/main" val="22065754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60</a:t>
            </a:fld>
            <a:endParaRPr lang="cs-CZ"/>
          </a:p>
        </p:txBody>
      </p:sp>
    </p:spTree>
    <p:extLst>
      <p:ext uri="{BB962C8B-B14F-4D97-AF65-F5344CB8AC3E}">
        <p14:creationId xmlns:p14="http://schemas.microsoft.com/office/powerpoint/2010/main" val="4253701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Na seminářích jsme 4sektor nebrali, ale znáte jej už z bakalářského studia, takže případně doporučuji mrknout do materiálů a připomenout si NX (čistý export). </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168492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34584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171207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327124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solidFill>
                  <a:srgbClr val="000000"/>
                </a:solidFill>
              </a:defRPr>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solidFill>
                  <a:srgbClr val="307871"/>
                </a:solidFill>
              </a:defRPr>
            </a:lvl1pPr>
          </a:lstStyle>
          <a:p>
            <a:fld id="{560808B9-4D1F-4069-9EB9-CD8802008F4E}" type="slidenum">
              <a:rPr lang="cs-CZ" smtClean="0"/>
              <a:pPr/>
              <a:t>‹#›</a:t>
            </a:fld>
            <a:endParaRPr lang="cs-CZ" dirty="0"/>
          </a:p>
        </p:txBody>
      </p:sp>
      <p:pic>
        <p:nvPicPr>
          <p:cNvPr id="10" name="Obrázek 9">
            <a:extLst>
              <a:ext uri="{FF2B5EF4-FFF2-40B4-BE49-F238E27FC236}">
                <a16:creationId xmlns:a16="http://schemas.microsoft.com/office/drawing/2014/main" id="{54008DE5-A60E-4243-8C9C-3A5FF532C22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96876" y="91600"/>
            <a:ext cx="1311628" cy="1099341"/>
          </a:xfrm>
          <a:prstGeom prst="rect">
            <a:avLst/>
          </a:prstGeom>
        </p:spPr>
      </p:pic>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17.tmp"/></Relationships>
</file>

<file path=ppt/slides/_rels/slide56.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mailto:chmielova@opf.slu.cz"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000" b="1">
              <a:ln w="12700">
                <a:solidFill>
                  <a:schemeClr val="tx2">
                    <a:satMod val="155000"/>
                  </a:schemeClr>
                </a:solidFill>
                <a:prstDash val="solid"/>
              </a:ln>
              <a:solidFill>
                <a:srgbClr val="307871"/>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r>
              <a:rPr lang="cs-CZ" sz="4000" b="1" dirty="0">
                <a:solidFill>
                  <a:schemeClr val="accent3">
                    <a:lumMod val="20000"/>
                    <a:lumOff val="80000"/>
                  </a:schemeClr>
                </a:solidFill>
                <a:latin typeface="Times New Roman" panose="02020603050405020304" pitchFamily="18" charset="0"/>
                <a:cs typeface="Times New Roman" panose="02020603050405020304" pitchFamily="18" charset="0"/>
              </a:rPr>
              <a:t>MAKROEKONOMIE</a:t>
            </a:r>
            <a:br>
              <a:rPr lang="cs-CZ" sz="4000" b="1" dirty="0">
                <a:solidFill>
                  <a:schemeClr val="accent3">
                    <a:lumMod val="20000"/>
                    <a:lumOff val="80000"/>
                  </a:schemeClr>
                </a:solidFill>
                <a:latin typeface="Times New Roman" panose="02020603050405020304" pitchFamily="18" charset="0"/>
                <a:cs typeface="Times New Roman" panose="02020603050405020304" pitchFamily="18" charset="0"/>
              </a:rPr>
            </a:br>
            <a:r>
              <a:rPr lang="cs-CZ" sz="4000" b="1" dirty="0">
                <a:solidFill>
                  <a:schemeClr val="accent3">
                    <a:lumMod val="20000"/>
                    <a:lumOff val="80000"/>
                  </a:schemeClr>
                </a:solidFill>
                <a:latin typeface="Times New Roman" panose="02020603050405020304" pitchFamily="18" charset="0"/>
                <a:cs typeface="Times New Roman" panose="02020603050405020304" pitchFamily="18" charset="0"/>
              </a:rPr>
              <a:t>navazující studium</a:t>
            </a:r>
          </a:p>
        </p:txBody>
      </p:sp>
      <p:sp>
        <p:nvSpPr>
          <p:cNvPr id="3" name="Podnadpis 2"/>
          <p:cNvSpPr>
            <a:spLocks noGrp="1"/>
          </p:cNvSpPr>
          <p:nvPr>
            <p:ph type="subTitle" idx="4294967295"/>
          </p:nvPr>
        </p:nvSpPr>
        <p:spPr>
          <a:xfrm>
            <a:off x="467544" y="2392215"/>
            <a:ext cx="5256584" cy="2411783"/>
          </a:xfrm>
          <a:prstGeom prst="rect">
            <a:avLst/>
          </a:prstGeom>
        </p:spPr>
        <p:txBody>
          <a:bodyPr>
            <a:normAutofit/>
          </a:bodyPr>
          <a:lstStyle/>
          <a:p>
            <a:pPr marL="0" indent="0" algn="ctr">
              <a:buNone/>
            </a:pPr>
            <a:r>
              <a:rPr lang="cs-CZ" sz="18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Opakování učiva ze seminářů vhodné k průběžnému testu, ke zkoušce či ke státnicím.</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i="1" u="sng" dirty="0">
                <a:solidFill>
                  <a:schemeClr val="bg1"/>
                </a:solidFill>
                <a:latin typeface="Times New Roman" panose="02020603050405020304" pitchFamily="18" charset="0"/>
                <a:cs typeface="Times New Roman" panose="02020603050405020304" pitchFamily="18" charset="0"/>
              </a:rPr>
              <a:t>POZOR </a:t>
            </a:r>
            <a:r>
              <a:rPr lang="cs-CZ" sz="1400" i="1" dirty="0">
                <a:solidFill>
                  <a:schemeClr val="bg1"/>
                </a:solidFill>
                <a:latin typeface="Times New Roman" panose="02020603050405020304" pitchFamily="18" charset="0"/>
                <a:cs typeface="Times New Roman" panose="02020603050405020304" pitchFamily="18" charset="0"/>
              </a:rPr>
              <a:t>– nutno doplnit o další materiály (skripta, přednášky, doporučená literatura, …), </a:t>
            </a:r>
            <a:r>
              <a:rPr lang="cs-CZ" sz="1400" i="1" u="sng" dirty="0">
                <a:solidFill>
                  <a:schemeClr val="bg1"/>
                </a:solidFill>
                <a:latin typeface="Times New Roman" panose="02020603050405020304" pitchFamily="18" charset="0"/>
                <a:cs typeface="Times New Roman" panose="02020603050405020304" pitchFamily="18" charset="0"/>
              </a:rPr>
              <a:t>pouze tato prezentace nestačí</a:t>
            </a:r>
            <a:r>
              <a:rPr lang="cs-CZ" sz="1400" i="1" dirty="0">
                <a:solidFill>
                  <a:schemeClr val="bg1"/>
                </a:solidFill>
                <a:latin typeface="Times New Roman" panose="02020603050405020304" pitchFamily="18" charset="0"/>
                <a:cs typeface="Times New Roman" panose="02020603050405020304" pitchFamily="18" charset="0"/>
              </a:rPr>
              <a:t>. </a:t>
            </a:r>
          </a:p>
          <a:p>
            <a:pPr marL="0" indent="0" algn="r">
              <a:buNone/>
            </a:pPr>
            <a:r>
              <a:rPr lang="cs-CZ" sz="1400" i="1" dirty="0">
                <a:solidFill>
                  <a:schemeClr val="bg1"/>
                </a:solidFill>
                <a:latin typeface="Times New Roman" panose="02020603050405020304" pitchFamily="18" charset="0"/>
                <a:cs typeface="Times New Roman" panose="02020603050405020304" pitchFamily="18" charset="0"/>
              </a:rPr>
              <a:t>Jedná se o shrnutí seminářů.</a:t>
            </a:r>
          </a:p>
        </p:txBody>
      </p:sp>
      <p:sp>
        <p:nvSpPr>
          <p:cNvPr id="9" name="Podnadpis 2"/>
          <p:cNvSpPr txBox="1">
            <a:spLocks/>
          </p:cNvSpPr>
          <p:nvPr/>
        </p:nvSpPr>
        <p:spPr>
          <a:xfrm>
            <a:off x="6107531" y="4177842"/>
            <a:ext cx="2888103" cy="72008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400" b="1" dirty="0">
                <a:solidFill>
                  <a:srgbClr val="307871"/>
                </a:solidFill>
                <a:latin typeface="Times New Roman" panose="02020603050405020304" pitchFamily="18" charset="0"/>
                <a:cs typeface="Times New Roman" panose="02020603050405020304" pitchFamily="18" charset="0"/>
              </a:rPr>
              <a:t>Ing. Petra Chmielová, Ph.D.</a:t>
            </a:r>
          </a:p>
          <a:p>
            <a:pPr algn="r"/>
            <a:r>
              <a:rPr lang="cs-CZ" altLang="cs-CZ" sz="1400" dirty="0">
                <a:solidFill>
                  <a:srgbClr val="307871"/>
                </a:solidFill>
                <a:latin typeface="Times New Roman" panose="02020603050405020304" pitchFamily="18" charset="0"/>
                <a:cs typeface="Times New Roman" panose="02020603050405020304" pitchFamily="18" charset="0"/>
              </a:rPr>
              <a:t>Katedra ekonomie a veřejné správy</a:t>
            </a:r>
          </a:p>
        </p:txBody>
      </p:sp>
      <p:pic>
        <p:nvPicPr>
          <p:cNvPr id="10" name="Obrázek 9">
            <a:extLst>
              <a:ext uri="{FF2B5EF4-FFF2-40B4-BE49-F238E27FC236}">
                <a16:creationId xmlns:a16="http://schemas.microsoft.com/office/drawing/2014/main" id="{237D8CC9-8599-4194-B51D-CC030F9188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528" y="195486"/>
            <a:ext cx="2664000" cy="219672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328592" cy="507703"/>
          </a:xfrm>
          <a:prstGeom prst="rect">
            <a:avLst/>
          </a:prstGeom>
        </p:spPr>
        <p:txBody>
          <a:bodyPr/>
          <a:lstStyle/>
          <a:p>
            <a:r>
              <a:rPr lang="cs-CZ" dirty="0">
                <a:solidFill>
                  <a:srgbClr val="307871"/>
                </a:solidFill>
              </a:rPr>
              <a:t>KŘIVKA IS – sklon</a:t>
            </a:r>
          </a:p>
        </p:txBody>
      </p:sp>
      <p:pic>
        <p:nvPicPr>
          <p:cNvPr id="8" name="Obrázek 7">
            <a:extLst>
              <a:ext uri="{FF2B5EF4-FFF2-40B4-BE49-F238E27FC236}">
                <a16:creationId xmlns:a16="http://schemas.microsoft.com/office/drawing/2014/main" id="{A5FD46B8-36A7-4FC6-A12B-BC6F12965AB8}"/>
              </a:ext>
            </a:extLst>
          </p:cNvPr>
          <p:cNvPicPr>
            <a:picLocks noChangeAspect="1"/>
          </p:cNvPicPr>
          <p:nvPr/>
        </p:nvPicPr>
        <p:blipFill>
          <a:blip r:embed="rId3"/>
          <a:stretch>
            <a:fillRect/>
          </a:stretch>
        </p:blipFill>
        <p:spPr>
          <a:xfrm>
            <a:off x="0" y="782502"/>
            <a:ext cx="7460727" cy="4360998"/>
          </a:xfrm>
          <a:prstGeom prst="rect">
            <a:avLst/>
          </a:prstGeom>
        </p:spPr>
      </p:pic>
    </p:spTree>
    <p:extLst>
      <p:ext uri="{BB962C8B-B14F-4D97-AF65-F5344CB8AC3E}">
        <p14:creationId xmlns:p14="http://schemas.microsoft.com/office/powerpoint/2010/main" val="8483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328592" cy="507703"/>
          </a:xfrm>
          <a:prstGeom prst="rect">
            <a:avLst/>
          </a:prstGeom>
        </p:spPr>
        <p:txBody>
          <a:bodyPr/>
          <a:lstStyle/>
          <a:p>
            <a:r>
              <a:rPr lang="cs-CZ" dirty="0">
                <a:solidFill>
                  <a:srgbClr val="307871"/>
                </a:solidFill>
              </a:rPr>
              <a:t>KŘIVKA IS – posun</a:t>
            </a:r>
          </a:p>
        </p:txBody>
      </p:sp>
      <p:pic>
        <p:nvPicPr>
          <p:cNvPr id="4" name="Obrázek 3">
            <a:extLst>
              <a:ext uri="{FF2B5EF4-FFF2-40B4-BE49-F238E27FC236}">
                <a16:creationId xmlns:a16="http://schemas.microsoft.com/office/drawing/2014/main" id="{23D1A423-05C9-4FE5-8EBB-43A41DA4A0F7}"/>
              </a:ext>
            </a:extLst>
          </p:cNvPr>
          <p:cNvPicPr>
            <a:picLocks noChangeAspect="1"/>
          </p:cNvPicPr>
          <p:nvPr/>
        </p:nvPicPr>
        <p:blipFill>
          <a:blip r:embed="rId3"/>
          <a:stretch>
            <a:fillRect/>
          </a:stretch>
        </p:blipFill>
        <p:spPr>
          <a:xfrm>
            <a:off x="25878" y="1203598"/>
            <a:ext cx="4810125" cy="3019425"/>
          </a:xfrm>
          <a:prstGeom prst="rect">
            <a:avLst/>
          </a:prstGeom>
        </p:spPr>
      </p:pic>
      <p:sp>
        <p:nvSpPr>
          <p:cNvPr id="5" name="Zástupný symbol pro obsah 2">
            <a:extLst>
              <a:ext uri="{FF2B5EF4-FFF2-40B4-BE49-F238E27FC236}">
                <a16:creationId xmlns:a16="http://schemas.microsoft.com/office/drawing/2014/main" id="{77ACAA3E-E85D-418C-A53F-B51454A2388C}"/>
              </a:ext>
            </a:extLst>
          </p:cNvPr>
          <p:cNvSpPr txBox="1">
            <a:spLocks/>
          </p:cNvSpPr>
          <p:nvPr/>
        </p:nvSpPr>
        <p:spPr>
          <a:xfrm>
            <a:off x="4572000" y="1203598"/>
            <a:ext cx="3960440" cy="252519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spcBef>
                <a:spcPts val="600"/>
              </a:spcBef>
            </a:pPr>
            <a:r>
              <a:rPr lang="cs-CZ" sz="1600" dirty="0">
                <a:solidFill>
                  <a:srgbClr val="002060"/>
                </a:solidFill>
                <a:cs typeface="Times New Roman" panose="02020603050405020304" pitchFamily="18" charset="0"/>
              </a:rPr>
              <a:t>Křivka IS se může posunout směrem doprava nebo doleva vlivem změny autonomních výdajů (např. vládní výdaje, transferové platby)</a:t>
            </a:r>
          </a:p>
          <a:p>
            <a:pPr indent="373063">
              <a:spcBef>
                <a:spcPts val="600"/>
              </a:spcBef>
            </a:pPr>
            <a:r>
              <a:rPr lang="cs-CZ" sz="1600" dirty="0">
                <a:solidFill>
                  <a:srgbClr val="002060"/>
                </a:solidFill>
                <a:cs typeface="Times New Roman" panose="02020603050405020304" pitchFamily="18" charset="0"/>
              </a:rPr>
              <a:t>Zvýšení vládních výdajů způsobí posun křivky IS směrem doprava a snížení vládních výdajů naopak posun směrem doleva</a:t>
            </a:r>
          </a:p>
          <a:p>
            <a:pPr indent="0">
              <a:spcBef>
                <a:spcPts val="600"/>
              </a:spcBef>
              <a:buNone/>
            </a:pPr>
            <a:endParaRPr lang="cs-CZ" sz="1600" dirty="0">
              <a:solidFill>
                <a:srgbClr val="002060"/>
              </a:solidFill>
              <a:cs typeface="Times New Roman" panose="02020603050405020304" pitchFamily="18" charset="0"/>
            </a:endParaRPr>
          </a:p>
          <a:p>
            <a:pPr indent="0">
              <a:spcBef>
                <a:spcPts val="600"/>
              </a:spcBef>
              <a:buNone/>
            </a:pPr>
            <a:endParaRPr lang="cs-CZ" sz="1600" dirty="0">
              <a:solidFill>
                <a:srgbClr val="002060"/>
              </a:solidFill>
              <a:cs typeface="Times New Roman" panose="02020603050405020304" pitchFamily="18" charset="0"/>
            </a:endParaRPr>
          </a:p>
          <a:p>
            <a:pPr indent="0">
              <a:spcBef>
                <a:spcPts val="600"/>
              </a:spcBef>
              <a:buNone/>
            </a:pPr>
            <a:r>
              <a:rPr lang="cs-CZ" sz="1600" dirty="0">
                <a:cs typeface="Times New Roman" panose="02020603050405020304" pitchFamily="18" charset="0"/>
              </a:rPr>
              <a:t>POZOR – změna úrokové míry způsobí pouze posun </a:t>
            </a:r>
            <a:r>
              <a:rPr lang="cs-CZ" sz="1600" b="1" dirty="0">
                <a:cs typeface="Times New Roman" panose="02020603050405020304" pitchFamily="18" charset="0"/>
              </a:rPr>
              <a:t>PO</a:t>
            </a:r>
            <a:r>
              <a:rPr lang="cs-CZ" sz="1600" dirty="0">
                <a:cs typeface="Times New Roman" panose="02020603050405020304" pitchFamily="18" charset="0"/>
              </a:rPr>
              <a:t> křivce IS </a:t>
            </a:r>
            <a:r>
              <a:rPr lang="cs-CZ" sz="1200" i="1" dirty="0">
                <a:cs typeface="Times New Roman" panose="02020603050405020304" pitchFamily="18" charset="0"/>
              </a:rPr>
              <a:t>(neposouvá celou křivku).</a:t>
            </a:r>
            <a:endParaRPr lang="cs-CZ" sz="1800" i="1" dirty="0">
              <a:cs typeface="Times New Roman" panose="02020603050405020304" pitchFamily="18" charset="0"/>
            </a:endParaRPr>
          </a:p>
          <a:p>
            <a:pPr marL="0" indent="0">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3227369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KŘIVKA LM</a:t>
            </a:r>
          </a:p>
        </p:txBody>
      </p:sp>
      <p:sp>
        <p:nvSpPr>
          <p:cNvPr id="4" name="Obdélník 3">
            <a:extLst>
              <a:ext uri="{FF2B5EF4-FFF2-40B4-BE49-F238E27FC236}">
                <a16:creationId xmlns:a16="http://schemas.microsoft.com/office/drawing/2014/main" id="{C8023AA4-8FC3-4F43-9A75-6DBE0060EBDF}"/>
              </a:ext>
            </a:extLst>
          </p:cNvPr>
          <p:cNvSpPr/>
          <p:nvPr/>
        </p:nvSpPr>
        <p:spPr>
          <a:xfrm>
            <a:off x="201848" y="1203598"/>
            <a:ext cx="8250589" cy="3185487"/>
          </a:xfrm>
          <a:prstGeom prst="rect">
            <a:avLst/>
          </a:prstGeom>
        </p:spPr>
        <p:txBody>
          <a:bodyPr wrap="square">
            <a:spAutoFit/>
          </a:bodyPr>
          <a:lstStyle/>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zachycuje veškeré kombinace úrokové míry (i) a reálného produktu (důchodu; Y), při nichž je trh peněz v rovnováze</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Naopak křivka IS zobrazuje rovnováhu na trhu zboží a služeb, tzn. rovnost agregátní poptávky a produkce (AD=Y) při dané úrokové míře</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Zachycuje rovnovážné situace v peněžní části ekonomiky</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Lidé drží bohatství v různých podobách dle stupně likvidity – např. ve formě peněz nebo finanční aktiv (cenné papíry nebo termínované vklady)</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Zjednodušení – existují pouze dva trhy – trh peněz a trh ostatních finančních aktiv (navíc platí, že zvýšení bohatství ve formě peněz snižuje množství ostatních finančních aktiv a naopak)</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Je-li v rovnováze trh peněz, je v rovnováze i trh ostatních finančních aktiv =&gt; stačí pracovat jedním z nich. tj. trhem poptávky po reálných peněžních zůstatcích</a:t>
            </a:r>
          </a:p>
        </p:txBody>
      </p:sp>
      <p:sp>
        <p:nvSpPr>
          <p:cNvPr id="5" name="Obdélník 4">
            <a:extLst>
              <a:ext uri="{FF2B5EF4-FFF2-40B4-BE49-F238E27FC236}">
                <a16:creationId xmlns:a16="http://schemas.microsoft.com/office/drawing/2014/main" id="{E9A3D307-A094-4994-A1BB-40882C11460D}"/>
              </a:ext>
            </a:extLst>
          </p:cNvPr>
          <p:cNvSpPr/>
          <p:nvPr/>
        </p:nvSpPr>
        <p:spPr>
          <a:xfrm>
            <a:off x="199180" y="1203598"/>
            <a:ext cx="8333260" cy="576064"/>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1039933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KŘIVKA LM – posun a otáčení</a:t>
            </a:r>
          </a:p>
        </p:txBody>
      </p:sp>
      <p:sp>
        <p:nvSpPr>
          <p:cNvPr id="4" name="Obdélník 3">
            <a:extLst>
              <a:ext uri="{FF2B5EF4-FFF2-40B4-BE49-F238E27FC236}">
                <a16:creationId xmlns:a16="http://schemas.microsoft.com/office/drawing/2014/main" id="{C8023AA4-8FC3-4F43-9A75-6DBE0060EBDF}"/>
              </a:ext>
            </a:extLst>
          </p:cNvPr>
          <p:cNvSpPr/>
          <p:nvPr/>
        </p:nvSpPr>
        <p:spPr>
          <a:xfrm>
            <a:off x="201848" y="1203598"/>
            <a:ext cx="8250589" cy="3585597"/>
          </a:xfrm>
          <a:prstGeom prst="rect">
            <a:avLst/>
          </a:prstGeom>
        </p:spPr>
        <p:txBody>
          <a:bodyPr wrap="square">
            <a:spAutoFit/>
          </a:bodyPr>
          <a:lstStyle/>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Posuny křivky LM doprava a doleva jsou způsobeny změnou nabídky reálných peněžních zůstatků (M/P): </a:t>
            </a:r>
          </a:p>
          <a:p>
            <a:pPr marL="2114550" lvl="4" indent="-285750" algn="just">
              <a:spcBef>
                <a:spcPts val="600"/>
              </a:spcBef>
              <a:buFont typeface="Arial" panose="020B0604020202020204" pitchFamily="34" charset="0"/>
              <a:buChar char="•"/>
            </a:pPr>
            <a:r>
              <a:rPr lang="cs-CZ" sz="1600" dirty="0">
                <a:solidFill>
                  <a:srgbClr val="002060"/>
                </a:solidFill>
                <a:cs typeface="Times New Roman" panose="02020603050405020304" pitchFamily="18" charset="0"/>
              </a:rPr>
              <a:t>při růstu M/P se křivka LM posune doprava</a:t>
            </a:r>
          </a:p>
          <a:p>
            <a:pPr marL="2114550" lvl="4" indent="-285750" algn="just">
              <a:spcBef>
                <a:spcPts val="600"/>
              </a:spcBef>
              <a:buFont typeface="Arial" panose="020B0604020202020204" pitchFamily="34" charset="0"/>
              <a:buChar char="•"/>
            </a:pPr>
            <a:r>
              <a:rPr lang="cs-CZ" sz="1600" dirty="0">
                <a:solidFill>
                  <a:srgbClr val="002060"/>
                </a:solidFill>
                <a:cs typeface="Times New Roman" panose="02020603050405020304" pitchFamily="18" charset="0"/>
              </a:rPr>
              <a:t>při poklesu M/P se křivka LM posune doleva</a:t>
            </a:r>
          </a:p>
          <a:p>
            <a:pPr lvl="4" algn="just">
              <a:spcBef>
                <a:spcPts val="600"/>
              </a:spcBef>
            </a:pPr>
            <a:endParaRPr lang="cs-CZ" sz="1600" dirty="0">
              <a:solidFill>
                <a:srgbClr val="002060"/>
              </a:solidFill>
              <a:cs typeface="Times New Roman" panose="02020603050405020304" pitchFamily="18" charset="0"/>
            </a:endParaRP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Sklon křivky LM závisí na citlivosti poptávky po penězích na důchod (k) a na citlivosti poptávky po penězích na úrokovou sazbu (h):</a:t>
            </a:r>
          </a:p>
          <a:p>
            <a:pPr marL="742950" lvl="1" indent="-285750" algn="just">
              <a:spcBef>
                <a:spcPts val="600"/>
              </a:spcBef>
              <a:buFont typeface="Arial" panose="020B0604020202020204" pitchFamily="34" charset="0"/>
              <a:buChar char="•"/>
            </a:pPr>
            <a:r>
              <a:rPr lang="cs-CZ" sz="1600" dirty="0">
                <a:solidFill>
                  <a:srgbClr val="002060"/>
                </a:solidFill>
                <a:cs typeface="Times New Roman" panose="02020603050405020304" pitchFamily="18" charset="0"/>
              </a:rPr>
              <a:t>Čím vyšší je k a čím nižší je h, tím strmější bude křivka LM (rotuje kolem bodu, kde protíná horizontální osu, a to doleva)</a:t>
            </a:r>
          </a:p>
          <a:p>
            <a:pPr marL="742950" lvl="1" indent="-285750" algn="just">
              <a:spcBef>
                <a:spcPts val="600"/>
              </a:spcBef>
              <a:buFont typeface="Arial" panose="020B0604020202020204" pitchFamily="34" charset="0"/>
              <a:buChar char="•"/>
            </a:pPr>
            <a:r>
              <a:rPr lang="cs-CZ" sz="1600" dirty="0">
                <a:solidFill>
                  <a:srgbClr val="002060"/>
                </a:solidFill>
                <a:cs typeface="Times New Roman" panose="02020603050405020304" pitchFamily="18" charset="0"/>
              </a:rPr>
              <a:t>čím nižší je k a vyšší je h, tím bude křivka LM plošší (rotuje kolem bodu, kde protíná horizontální osu, a to doprava). </a:t>
            </a:r>
          </a:p>
          <a:p>
            <a:pPr marL="742950" lvl="1" indent="-285750" algn="just">
              <a:spcBef>
                <a:spcPts val="600"/>
              </a:spcBef>
              <a:buFont typeface="Arial" panose="020B0604020202020204" pitchFamily="34" charset="0"/>
              <a:buChar char="•"/>
            </a:pPr>
            <a:r>
              <a:rPr lang="cs-CZ" sz="1600" dirty="0">
                <a:solidFill>
                  <a:srgbClr val="002060"/>
                </a:solidFill>
                <a:cs typeface="Times New Roman" panose="02020603050405020304" pitchFamily="18" charset="0"/>
              </a:rPr>
              <a:t>Je-li h = 0, křivka LM je vertikální.</a:t>
            </a:r>
          </a:p>
        </p:txBody>
      </p:sp>
    </p:spTree>
    <p:extLst>
      <p:ext uri="{BB962C8B-B14F-4D97-AF65-F5344CB8AC3E}">
        <p14:creationId xmlns:p14="http://schemas.microsoft.com/office/powerpoint/2010/main" val="1182611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KŘIVKA LM – odvození</a:t>
            </a:r>
          </a:p>
        </p:txBody>
      </p:sp>
      <p:pic>
        <p:nvPicPr>
          <p:cNvPr id="5" name="Obrázek 4">
            <a:extLst>
              <a:ext uri="{FF2B5EF4-FFF2-40B4-BE49-F238E27FC236}">
                <a16:creationId xmlns:a16="http://schemas.microsoft.com/office/drawing/2014/main" id="{47764075-62E0-4437-AD77-010C1C36C6FB}"/>
              </a:ext>
            </a:extLst>
          </p:cNvPr>
          <p:cNvPicPr>
            <a:picLocks noChangeAspect="1"/>
          </p:cNvPicPr>
          <p:nvPr/>
        </p:nvPicPr>
        <p:blipFill>
          <a:blip r:embed="rId3"/>
          <a:stretch>
            <a:fillRect/>
          </a:stretch>
        </p:blipFill>
        <p:spPr>
          <a:xfrm>
            <a:off x="-1" y="1203598"/>
            <a:ext cx="9115219" cy="3350806"/>
          </a:xfrm>
          <a:prstGeom prst="rect">
            <a:avLst/>
          </a:prstGeom>
        </p:spPr>
      </p:pic>
    </p:spTree>
    <p:extLst>
      <p:ext uri="{BB962C8B-B14F-4D97-AF65-F5344CB8AC3E}">
        <p14:creationId xmlns:p14="http://schemas.microsoft.com/office/powerpoint/2010/main" val="2844937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KŘIVKA LM – sklon</a:t>
            </a:r>
          </a:p>
        </p:txBody>
      </p:sp>
      <p:pic>
        <p:nvPicPr>
          <p:cNvPr id="4" name="Obrázek 3">
            <a:extLst>
              <a:ext uri="{FF2B5EF4-FFF2-40B4-BE49-F238E27FC236}">
                <a16:creationId xmlns:a16="http://schemas.microsoft.com/office/drawing/2014/main" id="{14D077B9-35BC-443D-8C14-6112F5B1A807}"/>
              </a:ext>
            </a:extLst>
          </p:cNvPr>
          <p:cNvPicPr>
            <a:picLocks noChangeAspect="1"/>
          </p:cNvPicPr>
          <p:nvPr/>
        </p:nvPicPr>
        <p:blipFill>
          <a:blip r:embed="rId3"/>
          <a:stretch>
            <a:fillRect/>
          </a:stretch>
        </p:blipFill>
        <p:spPr>
          <a:xfrm>
            <a:off x="1115616" y="749567"/>
            <a:ext cx="5904656" cy="4365047"/>
          </a:xfrm>
          <a:prstGeom prst="rect">
            <a:avLst/>
          </a:prstGeom>
        </p:spPr>
      </p:pic>
    </p:spTree>
    <p:extLst>
      <p:ext uri="{BB962C8B-B14F-4D97-AF65-F5344CB8AC3E}">
        <p14:creationId xmlns:p14="http://schemas.microsoft.com/office/powerpoint/2010/main" val="3882273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KŘIVKA LM – sklon</a:t>
            </a:r>
          </a:p>
        </p:txBody>
      </p:sp>
      <p:pic>
        <p:nvPicPr>
          <p:cNvPr id="5" name="Obrázek 4">
            <a:extLst>
              <a:ext uri="{FF2B5EF4-FFF2-40B4-BE49-F238E27FC236}">
                <a16:creationId xmlns:a16="http://schemas.microsoft.com/office/drawing/2014/main" id="{84A525A9-A232-4236-8CF0-1D24F8014343}"/>
              </a:ext>
            </a:extLst>
          </p:cNvPr>
          <p:cNvPicPr>
            <a:picLocks noChangeAspect="1"/>
          </p:cNvPicPr>
          <p:nvPr/>
        </p:nvPicPr>
        <p:blipFill>
          <a:blip r:embed="rId3"/>
          <a:stretch>
            <a:fillRect/>
          </a:stretch>
        </p:blipFill>
        <p:spPr>
          <a:xfrm>
            <a:off x="467544" y="1347614"/>
            <a:ext cx="8454311" cy="3312368"/>
          </a:xfrm>
          <a:prstGeom prst="rect">
            <a:avLst/>
          </a:prstGeom>
        </p:spPr>
      </p:pic>
    </p:spTree>
    <p:extLst>
      <p:ext uri="{BB962C8B-B14F-4D97-AF65-F5344CB8AC3E}">
        <p14:creationId xmlns:p14="http://schemas.microsoft.com/office/powerpoint/2010/main" val="2535564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616624" cy="507703"/>
          </a:xfrm>
          <a:prstGeom prst="rect">
            <a:avLst/>
          </a:prstGeom>
        </p:spPr>
        <p:txBody>
          <a:bodyPr/>
          <a:lstStyle/>
          <a:p>
            <a:r>
              <a:rPr lang="cs-CZ" dirty="0">
                <a:solidFill>
                  <a:srgbClr val="307871"/>
                </a:solidFill>
              </a:rPr>
              <a:t>MODEL IS-LM – celková rovnováha</a:t>
            </a:r>
          </a:p>
        </p:txBody>
      </p:sp>
      <p:pic>
        <p:nvPicPr>
          <p:cNvPr id="4" name="Obrázek 3">
            <a:extLst>
              <a:ext uri="{FF2B5EF4-FFF2-40B4-BE49-F238E27FC236}">
                <a16:creationId xmlns:a16="http://schemas.microsoft.com/office/drawing/2014/main" id="{6AA8E47E-0A0C-4B3F-8A62-2EB95616FF57}"/>
              </a:ext>
            </a:extLst>
          </p:cNvPr>
          <p:cNvPicPr>
            <a:picLocks noChangeAspect="1"/>
          </p:cNvPicPr>
          <p:nvPr/>
        </p:nvPicPr>
        <p:blipFill>
          <a:blip r:embed="rId3"/>
          <a:stretch>
            <a:fillRect/>
          </a:stretch>
        </p:blipFill>
        <p:spPr>
          <a:xfrm>
            <a:off x="179512" y="931352"/>
            <a:ext cx="5616624" cy="4009843"/>
          </a:xfrm>
          <a:prstGeom prst="rect">
            <a:avLst/>
          </a:prstGeom>
        </p:spPr>
      </p:pic>
      <p:sp>
        <p:nvSpPr>
          <p:cNvPr id="7" name="Zástupný symbol pro obsah 2">
            <a:extLst>
              <a:ext uri="{FF2B5EF4-FFF2-40B4-BE49-F238E27FC236}">
                <a16:creationId xmlns:a16="http://schemas.microsoft.com/office/drawing/2014/main" id="{928EA95D-1DDE-42AE-BC71-2D0199041B73}"/>
              </a:ext>
            </a:extLst>
          </p:cNvPr>
          <p:cNvSpPr txBox="1">
            <a:spLocks/>
          </p:cNvSpPr>
          <p:nvPr/>
        </p:nvSpPr>
        <p:spPr>
          <a:xfrm>
            <a:off x="5220072" y="1275606"/>
            <a:ext cx="3528392" cy="367240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dirty="0">
                <a:solidFill>
                  <a:srgbClr val="002060"/>
                </a:solidFill>
                <a:cs typeface="Times New Roman" panose="02020603050405020304" pitchFamily="18" charset="0"/>
              </a:rPr>
              <a:t>Celková rovnováha nastává tehdy, pokud je dosažena současně rovnováha na trhu peněz i statků a služeb – průsečík křivek IS a LM.</a:t>
            </a:r>
          </a:p>
          <a:p>
            <a:pPr indent="0" algn="just">
              <a:spcBef>
                <a:spcPts val="600"/>
              </a:spcBef>
              <a:buNone/>
            </a:pPr>
            <a:endParaRPr lang="cs-CZ" sz="1600" dirty="0">
              <a:solidFill>
                <a:srgbClr val="002060"/>
              </a:solidFill>
              <a:cs typeface="Times New Roman" panose="02020603050405020304" pitchFamily="18" charset="0"/>
            </a:endParaRPr>
          </a:p>
          <a:p>
            <a:pPr indent="373063" algn="just">
              <a:spcBef>
                <a:spcPts val="600"/>
              </a:spcBef>
            </a:pPr>
            <a:r>
              <a:rPr lang="cs-CZ" sz="1600" dirty="0">
                <a:solidFill>
                  <a:srgbClr val="002060"/>
                </a:solidFill>
                <a:cs typeface="Times New Roman" panose="02020603050405020304" pitchFamily="18" charset="0"/>
              </a:rPr>
              <a:t>Firmy chtějí vyrábět takové množství výstupu, po jakém je poptávka.</a:t>
            </a:r>
          </a:p>
          <a:p>
            <a:pPr indent="0" algn="just">
              <a:spcBef>
                <a:spcPts val="600"/>
              </a:spcBef>
              <a:buNone/>
            </a:pPr>
            <a:endParaRPr lang="cs-CZ" sz="1600" dirty="0">
              <a:solidFill>
                <a:srgbClr val="002060"/>
              </a:solidFill>
              <a:cs typeface="Times New Roman" panose="02020603050405020304" pitchFamily="18" charset="0"/>
            </a:endParaRPr>
          </a:p>
          <a:p>
            <a:pPr indent="373063" algn="just">
              <a:spcBef>
                <a:spcPts val="600"/>
              </a:spcBef>
            </a:pPr>
            <a:r>
              <a:rPr lang="cs-CZ" sz="1600" dirty="0">
                <a:solidFill>
                  <a:srgbClr val="002060"/>
                </a:solidFill>
                <a:cs typeface="Times New Roman" panose="02020603050405020304" pitchFamily="18" charset="0"/>
              </a:rPr>
              <a:t>Lidé chtějí držet takové množství peněz, které nabízí centrální banka.</a:t>
            </a:r>
          </a:p>
          <a:p>
            <a:pPr indent="373063" algn="just">
              <a:spcBef>
                <a:spcPts val="600"/>
              </a:spcBef>
            </a:pPr>
            <a:endParaRPr lang="cs-CZ" sz="1600" dirty="0">
              <a:solidFill>
                <a:srgbClr val="002060"/>
              </a:solidFill>
              <a:cs typeface="Times New Roman" panose="02020603050405020304" pitchFamily="18" charset="0"/>
            </a:endParaRPr>
          </a:p>
          <a:p>
            <a:pPr indent="373063" algn="just">
              <a:spcBef>
                <a:spcPts val="600"/>
              </a:spcBef>
            </a:pPr>
            <a:endParaRPr lang="cs-CZ" sz="1600" dirty="0">
              <a:solidFill>
                <a:srgbClr val="002060"/>
              </a:solidFill>
              <a:cs typeface="Times New Roman" panose="02020603050405020304" pitchFamily="18" charset="0"/>
            </a:endParaRPr>
          </a:p>
          <a:p>
            <a:pPr indent="373063" algn="just">
              <a:spcBef>
                <a:spcPts val="600"/>
              </a:spcBef>
            </a:pPr>
            <a:endParaRPr lang="cs-CZ" sz="1600" b="1" dirty="0">
              <a:solidFill>
                <a:srgbClr val="002060"/>
              </a:solidFill>
              <a:cs typeface="Times New Roman" panose="02020603050405020304" pitchFamily="18" charset="0"/>
            </a:endParaRPr>
          </a:p>
          <a:p>
            <a:pPr marL="0" indent="0" algn="just">
              <a:spcBef>
                <a:spcPts val="600"/>
              </a:spcBef>
              <a:buFont typeface="Arial" panose="020B0604020202020204" pitchFamily="34" charset="0"/>
              <a:buNone/>
            </a:pPr>
            <a:endParaRPr lang="cs-CZ" altLang="cs-CZ" sz="1600" b="1" dirty="0">
              <a:solidFill>
                <a:srgbClr val="002060"/>
              </a:solidFill>
              <a:cs typeface="Times New Roman" panose="02020603050405020304" pitchFamily="18" charset="0"/>
            </a:endParaRPr>
          </a:p>
        </p:txBody>
      </p:sp>
      <p:sp>
        <p:nvSpPr>
          <p:cNvPr id="5" name="Obdélník 4">
            <a:extLst>
              <a:ext uri="{FF2B5EF4-FFF2-40B4-BE49-F238E27FC236}">
                <a16:creationId xmlns:a16="http://schemas.microsoft.com/office/drawing/2014/main" id="{7A382EFB-53DD-4F70-992E-DF377171BEA2}"/>
              </a:ext>
            </a:extLst>
          </p:cNvPr>
          <p:cNvSpPr/>
          <p:nvPr/>
        </p:nvSpPr>
        <p:spPr>
          <a:xfrm>
            <a:off x="5508104" y="1203598"/>
            <a:ext cx="3312368" cy="3456384"/>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3870505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840760" cy="507703"/>
          </a:xfrm>
          <a:prstGeom prst="rect">
            <a:avLst/>
          </a:prstGeom>
        </p:spPr>
        <p:txBody>
          <a:bodyPr/>
          <a:lstStyle/>
          <a:p>
            <a:r>
              <a:rPr lang="cs-CZ" dirty="0">
                <a:solidFill>
                  <a:srgbClr val="307871"/>
                </a:solidFill>
              </a:rPr>
              <a:t>MODEL IS-LM – účinky fiskální politiky</a:t>
            </a:r>
          </a:p>
        </p:txBody>
      </p:sp>
      <p:pic>
        <p:nvPicPr>
          <p:cNvPr id="4" name="Obrázek 3">
            <a:extLst>
              <a:ext uri="{FF2B5EF4-FFF2-40B4-BE49-F238E27FC236}">
                <a16:creationId xmlns:a16="http://schemas.microsoft.com/office/drawing/2014/main" id="{358621CC-A2A1-485E-897C-374322A79FC8}"/>
              </a:ext>
            </a:extLst>
          </p:cNvPr>
          <p:cNvPicPr>
            <a:picLocks noChangeAspect="1"/>
          </p:cNvPicPr>
          <p:nvPr/>
        </p:nvPicPr>
        <p:blipFill>
          <a:blip r:embed="rId3"/>
          <a:stretch>
            <a:fillRect/>
          </a:stretch>
        </p:blipFill>
        <p:spPr>
          <a:xfrm>
            <a:off x="251520" y="739866"/>
            <a:ext cx="7128792" cy="4396089"/>
          </a:xfrm>
          <a:prstGeom prst="rect">
            <a:avLst/>
          </a:prstGeom>
        </p:spPr>
      </p:pic>
      <p:sp>
        <p:nvSpPr>
          <p:cNvPr id="5" name="Zástupný symbol pro obsah 2">
            <a:extLst>
              <a:ext uri="{FF2B5EF4-FFF2-40B4-BE49-F238E27FC236}">
                <a16:creationId xmlns:a16="http://schemas.microsoft.com/office/drawing/2014/main" id="{6D042155-B6F0-42F6-9FDD-BB42BF56B90E}"/>
              </a:ext>
            </a:extLst>
          </p:cNvPr>
          <p:cNvSpPr txBox="1">
            <a:spLocks/>
          </p:cNvSpPr>
          <p:nvPr/>
        </p:nvSpPr>
        <p:spPr>
          <a:xfrm>
            <a:off x="6228184" y="2427734"/>
            <a:ext cx="3024336"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dirty="0">
                <a:solidFill>
                  <a:srgbClr val="002060"/>
                </a:solidFill>
                <a:cs typeface="Times New Roman" panose="02020603050405020304" pitchFamily="18" charset="0"/>
              </a:rPr>
              <a:t>Fiskální expanze</a:t>
            </a:r>
          </a:p>
          <a:p>
            <a:pPr indent="373063" algn="just">
              <a:spcBef>
                <a:spcPts val="600"/>
              </a:spcBef>
            </a:pPr>
            <a:endParaRPr lang="cs-CZ" sz="1600" dirty="0">
              <a:solidFill>
                <a:srgbClr val="002060"/>
              </a:solidFill>
              <a:cs typeface="Times New Roman" panose="02020603050405020304" pitchFamily="18" charset="0"/>
            </a:endParaRPr>
          </a:p>
          <a:p>
            <a:pPr indent="373063" algn="just">
              <a:spcBef>
                <a:spcPts val="600"/>
              </a:spcBef>
            </a:pPr>
            <a:endParaRPr lang="cs-CZ" sz="1600" b="1" dirty="0">
              <a:solidFill>
                <a:srgbClr val="002060"/>
              </a:solidFill>
              <a:cs typeface="Times New Roman" panose="02020603050405020304" pitchFamily="18" charset="0"/>
            </a:endParaRPr>
          </a:p>
          <a:p>
            <a:pPr marL="0" indent="0" algn="just">
              <a:spcBef>
                <a:spcPts val="600"/>
              </a:spcBef>
              <a:buFont typeface="Arial" panose="020B0604020202020204" pitchFamily="34" charset="0"/>
              <a:buNone/>
            </a:pPr>
            <a:endParaRPr lang="cs-CZ" altLang="cs-CZ" sz="1600" b="1" dirty="0">
              <a:solidFill>
                <a:srgbClr val="002060"/>
              </a:solidFill>
              <a:cs typeface="Times New Roman" panose="02020603050405020304" pitchFamily="18" charset="0"/>
            </a:endParaRPr>
          </a:p>
        </p:txBody>
      </p:sp>
      <p:sp>
        <p:nvSpPr>
          <p:cNvPr id="2" name="TextovéPole 1">
            <a:extLst>
              <a:ext uri="{FF2B5EF4-FFF2-40B4-BE49-F238E27FC236}">
                <a16:creationId xmlns:a16="http://schemas.microsoft.com/office/drawing/2014/main" id="{D9951CCD-025D-A352-D65E-65C26DDEA5F0}"/>
              </a:ext>
            </a:extLst>
          </p:cNvPr>
          <p:cNvSpPr txBox="1"/>
          <p:nvPr/>
        </p:nvSpPr>
        <p:spPr>
          <a:xfrm>
            <a:off x="5590174" y="646421"/>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a:t>
            </a:r>
            <a:endParaRPr lang="cs-CZ" sz="1200" dirty="0">
              <a:solidFill>
                <a:srgbClr val="FF0000"/>
              </a:solidFill>
            </a:endParaRPr>
          </a:p>
        </p:txBody>
      </p:sp>
    </p:spTree>
    <p:extLst>
      <p:ext uri="{BB962C8B-B14F-4D97-AF65-F5344CB8AC3E}">
        <p14:creationId xmlns:p14="http://schemas.microsoft.com/office/powerpoint/2010/main" val="1847238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840760" cy="507703"/>
          </a:xfrm>
          <a:prstGeom prst="rect">
            <a:avLst/>
          </a:prstGeom>
        </p:spPr>
        <p:txBody>
          <a:bodyPr/>
          <a:lstStyle/>
          <a:p>
            <a:r>
              <a:rPr lang="cs-CZ" dirty="0">
                <a:solidFill>
                  <a:srgbClr val="307871"/>
                </a:solidFill>
              </a:rPr>
              <a:t>MODEL IS-LM – účinky monetární politiky</a:t>
            </a:r>
          </a:p>
        </p:txBody>
      </p:sp>
      <p:pic>
        <p:nvPicPr>
          <p:cNvPr id="5" name="Obrázek 4">
            <a:extLst>
              <a:ext uri="{FF2B5EF4-FFF2-40B4-BE49-F238E27FC236}">
                <a16:creationId xmlns:a16="http://schemas.microsoft.com/office/drawing/2014/main" id="{E2DC8D8D-A423-4E4A-A35A-EEEE0CBE45E4}"/>
              </a:ext>
            </a:extLst>
          </p:cNvPr>
          <p:cNvPicPr>
            <a:picLocks noChangeAspect="1"/>
          </p:cNvPicPr>
          <p:nvPr/>
        </p:nvPicPr>
        <p:blipFill>
          <a:blip r:embed="rId3"/>
          <a:stretch>
            <a:fillRect/>
          </a:stretch>
        </p:blipFill>
        <p:spPr>
          <a:xfrm>
            <a:off x="827583" y="755150"/>
            <a:ext cx="7027837" cy="4336879"/>
          </a:xfrm>
          <a:prstGeom prst="rect">
            <a:avLst/>
          </a:prstGeom>
        </p:spPr>
      </p:pic>
      <p:sp>
        <p:nvSpPr>
          <p:cNvPr id="2" name="Zástupný symbol pro obsah 2">
            <a:extLst>
              <a:ext uri="{FF2B5EF4-FFF2-40B4-BE49-F238E27FC236}">
                <a16:creationId xmlns:a16="http://schemas.microsoft.com/office/drawing/2014/main" id="{5113F06A-C04D-4E29-60BB-38BF22120DFB}"/>
              </a:ext>
            </a:extLst>
          </p:cNvPr>
          <p:cNvSpPr txBox="1">
            <a:spLocks/>
          </p:cNvSpPr>
          <p:nvPr/>
        </p:nvSpPr>
        <p:spPr>
          <a:xfrm>
            <a:off x="6516216" y="2427734"/>
            <a:ext cx="3024336"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dirty="0">
                <a:solidFill>
                  <a:srgbClr val="002060"/>
                </a:solidFill>
                <a:cs typeface="Times New Roman" panose="02020603050405020304" pitchFamily="18" charset="0"/>
              </a:rPr>
              <a:t>Monetární expanze</a:t>
            </a:r>
          </a:p>
          <a:p>
            <a:pPr indent="373063" algn="just">
              <a:spcBef>
                <a:spcPts val="600"/>
              </a:spcBef>
            </a:pPr>
            <a:endParaRPr lang="cs-CZ" sz="1600" dirty="0">
              <a:solidFill>
                <a:srgbClr val="002060"/>
              </a:solidFill>
              <a:cs typeface="Times New Roman" panose="02020603050405020304" pitchFamily="18" charset="0"/>
            </a:endParaRPr>
          </a:p>
          <a:p>
            <a:pPr indent="373063" algn="just">
              <a:spcBef>
                <a:spcPts val="600"/>
              </a:spcBef>
            </a:pPr>
            <a:endParaRPr lang="cs-CZ" sz="1600" b="1" dirty="0">
              <a:solidFill>
                <a:srgbClr val="002060"/>
              </a:solidFill>
              <a:cs typeface="Times New Roman" panose="02020603050405020304" pitchFamily="18" charset="0"/>
            </a:endParaRPr>
          </a:p>
          <a:p>
            <a:pPr marL="0" indent="0" algn="just">
              <a:spcBef>
                <a:spcPts val="600"/>
              </a:spcBef>
              <a:buFont typeface="Arial" panose="020B0604020202020204" pitchFamily="34" charset="0"/>
              <a:buNone/>
            </a:pPr>
            <a:endParaRPr lang="cs-CZ" altLang="cs-CZ" sz="1600" b="1" dirty="0">
              <a:solidFill>
                <a:srgbClr val="002060"/>
              </a:solidFill>
              <a:cs typeface="Times New Roman" panose="02020603050405020304" pitchFamily="18" charset="0"/>
            </a:endParaRPr>
          </a:p>
        </p:txBody>
      </p:sp>
      <p:sp>
        <p:nvSpPr>
          <p:cNvPr id="3" name="TextovéPole 2">
            <a:extLst>
              <a:ext uri="{FF2B5EF4-FFF2-40B4-BE49-F238E27FC236}">
                <a16:creationId xmlns:a16="http://schemas.microsoft.com/office/drawing/2014/main" id="{37C7BC2A-CB48-797C-F6D0-728C5A18B58D}"/>
              </a:ext>
            </a:extLst>
          </p:cNvPr>
          <p:cNvSpPr txBox="1"/>
          <p:nvPr/>
        </p:nvSpPr>
        <p:spPr>
          <a:xfrm>
            <a:off x="6716196" y="1059582"/>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a:t>
            </a:r>
            <a:endParaRPr lang="cs-CZ" sz="1200" dirty="0">
              <a:solidFill>
                <a:srgbClr val="FF0000"/>
              </a:solidFill>
            </a:endParaRPr>
          </a:p>
        </p:txBody>
      </p:sp>
    </p:spTree>
    <p:extLst>
      <p:ext uri="{BB962C8B-B14F-4D97-AF65-F5344CB8AC3E}">
        <p14:creationId xmlns:p14="http://schemas.microsoft.com/office/powerpoint/2010/main" val="703235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Zástupný symbol pro obsah 2"/>
          <p:cNvSpPr txBox="1">
            <a:spLocks/>
          </p:cNvSpPr>
          <p:nvPr/>
        </p:nvSpPr>
        <p:spPr>
          <a:xfrm>
            <a:off x="4067944" y="269317"/>
            <a:ext cx="3456384"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solidFill>
                  <a:srgbClr val="002060"/>
                </a:solidFill>
                <a:latin typeface="Times New Roman" panose="02020603050405020304" pitchFamily="18" charset="0"/>
                <a:cs typeface="Times New Roman" panose="02020603050405020304" pitchFamily="18" charset="0"/>
              </a:rPr>
              <a:t>NEBOLI MODEL S LINIÍ 45°</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KEYNESIÁNSKÝ MODEL</a:t>
            </a:r>
          </a:p>
        </p:txBody>
      </p:sp>
      <p:sp>
        <p:nvSpPr>
          <p:cNvPr id="7" name="Zástupný symbol pro obsah 2">
            <a:extLst>
              <a:ext uri="{FF2B5EF4-FFF2-40B4-BE49-F238E27FC236}">
                <a16:creationId xmlns:a16="http://schemas.microsoft.com/office/drawing/2014/main" id="{7BF02D3E-F8E5-49D1-B8E2-7026D86A44DC}"/>
              </a:ext>
            </a:extLst>
          </p:cNvPr>
          <p:cNvSpPr txBox="1">
            <a:spLocks/>
          </p:cNvSpPr>
          <p:nvPr/>
        </p:nvSpPr>
        <p:spPr>
          <a:xfrm>
            <a:off x="179512" y="777020"/>
            <a:ext cx="7704856" cy="20827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altLang="cs-CZ" sz="1600" dirty="0">
                <a:solidFill>
                  <a:srgbClr val="002060"/>
                </a:solidFill>
              </a:rPr>
              <a:t>Tento výdajový model je tzv. poptávkově orientovaný, tj. popisuje mechanismus, kterým agregátní výdaje ovlivňují reálný produkt. </a:t>
            </a:r>
          </a:p>
          <a:p>
            <a:pPr marL="0" indent="0" algn="just">
              <a:buNone/>
            </a:pPr>
            <a:endParaRPr lang="cs-CZ" altLang="cs-CZ" sz="1600" dirty="0">
              <a:solidFill>
                <a:srgbClr val="002060"/>
              </a:solidFill>
            </a:endParaRPr>
          </a:p>
          <a:p>
            <a:pPr algn="just"/>
            <a:r>
              <a:rPr lang="cs-CZ" altLang="cs-CZ" sz="1600" dirty="0">
                <a:solidFill>
                  <a:srgbClr val="002060"/>
                </a:solidFill>
              </a:rPr>
              <a:t>Agregátní výdaje (AE) jsou stimulem růstu produktu</a:t>
            </a:r>
          </a:p>
          <a:p>
            <a:pPr algn="just"/>
            <a:r>
              <a:rPr lang="cs-CZ" altLang="cs-CZ" sz="1600" dirty="0">
                <a:solidFill>
                  <a:srgbClr val="002060"/>
                </a:solidFill>
              </a:rPr>
              <a:t>Dvou, tří a </a:t>
            </a:r>
            <a:r>
              <a:rPr lang="cs-CZ" altLang="cs-CZ" sz="1600" dirty="0" err="1">
                <a:solidFill>
                  <a:srgbClr val="002060"/>
                </a:solidFill>
              </a:rPr>
              <a:t>čtyřsektorová</a:t>
            </a:r>
            <a:r>
              <a:rPr lang="cs-CZ" altLang="cs-CZ" sz="1600" dirty="0">
                <a:solidFill>
                  <a:srgbClr val="002060"/>
                </a:solidFill>
              </a:rPr>
              <a:t> verze</a:t>
            </a:r>
          </a:p>
          <a:p>
            <a:pPr algn="just"/>
            <a:r>
              <a:rPr lang="cs-CZ" altLang="cs-CZ" sz="1600" dirty="0">
                <a:solidFill>
                  <a:srgbClr val="002060"/>
                </a:solidFill>
              </a:rPr>
              <a:t>Agregátní výdaje AE=hodnota plánovaných výdajů na nákup výrobků a služeb, jež jsou ekonomické subjekty ochotny vydat při určité úrovní reálného produktu</a:t>
            </a:r>
          </a:p>
          <a:p>
            <a:pPr marL="0" indent="0" algn="just">
              <a:buNone/>
            </a:pPr>
            <a:endParaRPr lang="cs-CZ" altLang="cs-CZ" sz="1600" dirty="0">
              <a:solidFill>
                <a:srgbClr val="002060"/>
              </a:solidFill>
            </a:endParaRPr>
          </a:p>
        </p:txBody>
      </p:sp>
      <p:sp>
        <p:nvSpPr>
          <p:cNvPr id="8" name="Zástupný symbol pro obsah 2">
            <a:extLst>
              <a:ext uri="{FF2B5EF4-FFF2-40B4-BE49-F238E27FC236}">
                <a16:creationId xmlns:a16="http://schemas.microsoft.com/office/drawing/2014/main" id="{5FDAA339-BA85-4DE4-9CED-126F33FAE12F}"/>
              </a:ext>
            </a:extLst>
          </p:cNvPr>
          <p:cNvSpPr txBox="1">
            <a:spLocks/>
          </p:cNvSpPr>
          <p:nvPr/>
        </p:nvSpPr>
        <p:spPr>
          <a:xfrm>
            <a:off x="167867" y="3002920"/>
            <a:ext cx="5506553" cy="530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JEDNODUCHÝ VÝDAJOVÝ MULTIPLIKÁTOR:</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
        <p:nvSpPr>
          <p:cNvPr id="9" name="Text Box 26">
            <a:extLst>
              <a:ext uri="{FF2B5EF4-FFF2-40B4-BE49-F238E27FC236}">
                <a16:creationId xmlns:a16="http://schemas.microsoft.com/office/drawing/2014/main" id="{64E5CF23-D9AA-4E9D-AA5E-406B62117CA3}"/>
              </a:ext>
            </a:extLst>
          </p:cNvPr>
          <p:cNvSpPr txBox="1">
            <a:spLocks noChangeArrowheads="1"/>
          </p:cNvSpPr>
          <p:nvPr/>
        </p:nvSpPr>
        <p:spPr bwMode="auto">
          <a:xfrm>
            <a:off x="191235" y="3268128"/>
            <a:ext cx="7753418" cy="146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just" eaLnBrk="1" hangingPunct="1">
              <a:lnSpc>
                <a:spcPct val="130000"/>
              </a:lnSpc>
              <a:spcBef>
                <a:spcPct val="50000"/>
              </a:spcBef>
              <a:buClrTx/>
              <a:buSzTx/>
              <a:buFontTx/>
              <a:buNone/>
            </a:pPr>
            <a:r>
              <a:rPr lang="cs-CZ" altLang="cs-CZ" sz="1600" dirty="0">
                <a:solidFill>
                  <a:srgbClr val="002060"/>
                </a:solidFill>
                <a:latin typeface="+mn-lt"/>
              </a:rPr>
              <a:t>Zvýší se nám investiční výdaje, což vyvolá posun křivky AE směrem nahoru. </a:t>
            </a:r>
          </a:p>
          <a:p>
            <a:pPr algn="just" eaLnBrk="1" hangingPunct="1">
              <a:lnSpc>
                <a:spcPct val="130000"/>
              </a:lnSpc>
              <a:spcBef>
                <a:spcPct val="50000"/>
              </a:spcBef>
              <a:buClrTx/>
              <a:buSzTx/>
              <a:buFontTx/>
              <a:buNone/>
            </a:pPr>
            <a:r>
              <a:rPr lang="cs-CZ" altLang="cs-CZ" sz="1600" dirty="0">
                <a:solidFill>
                  <a:srgbClr val="002060"/>
                </a:solidFill>
                <a:latin typeface="+mn-lt"/>
              </a:rPr>
              <a:t>Důležité je, že změna investic vyvolá </a:t>
            </a:r>
            <a:r>
              <a:rPr lang="cs-CZ" altLang="cs-CZ" sz="1600" u="sng" dirty="0">
                <a:solidFill>
                  <a:srgbClr val="002060"/>
                </a:solidFill>
                <a:latin typeface="+mn-lt"/>
              </a:rPr>
              <a:t>několikanásobnou</a:t>
            </a:r>
            <a:r>
              <a:rPr lang="cs-CZ" altLang="cs-CZ" sz="1600" dirty="0">
                <a:solidFill>
                  <a:srgbClr val="002060"/>
                </a:solidFill>
                <a:latin typeface="+mn-lt"/>
              </a:rPr>
              <a:t> (</a:t>
            </a:r>
            <a:r>
              <a:rPr lang="cs-CZ" altLang="cs-CZ" sz="1600" b="1" dirty="0">
                <a:solidFill>
                  <a:srgbClr val="002060"/>
                </a:solidFill>
                <a:latin typeface="+mn-lt"/>
              </a:rPr>
              <a:t>multiplikovanou změnu </a:t>
            </a:r>
            <a:r>
              <a:rPr lang="cs-CZ" altLang="cs-CZ" sz="1600" dirty="0">
                <a:solidFill>
                  <a:srgbClr val="002060"/>
                </a:solidFill>
                <a:latin typeface="+mn-lt"/>
              </a:rPr>
              <a:t>rovnovážného produktu, která se dá vypočítat skrz </a:t>
            </a:r>
            <a:r>
              <a:rPr lang="cs-CZ" altLang="cs-CZ" sz="1600" u="sng" dirty="0">
                <a:solidFill>
                  <a:srgbClr val="002060"/>
                </a:solidFill>
                <a:latin typeface="+mn-lt"/>
              </a:rPr>
              <a:t>jednoduchý výdajový multiplikátor</a:t>
            </a:r>
            <a:r>
              <a:rPr lang="cs-CZ" altLang="cs-CZ" sz="1600" dirty="0">
                <a:solidFill>
                  <a:srgbClr val="002060"/>
                </a:solidFill>
                <a:latin typeface="+mn-lt"/>
              </a:rPr>
              <a:t> (značí se </a:t>
            </a:r>
            <a:r>
              <a:rPr lang="el-GR" altLang="cs-CZ" sz="1600" dirty="0">
                <a:solidFill>
                  <a:srgbClr val="002060"/>
                </a:solidFill>
                <a:latin typeface="+mn-lt"/>
              </a:rPr>
              <a:t>α</a:t>
            </a:r>
            <a:r>
              <a:rPr lang="cs-CZ" altLang="cs-CZ" sz="1600" dirty="0">
                <a:solidFill>
                  <a:srgbClr val="002060"/>
                </a:solidFill>
                <a:latin typeface="+mn-lt"/>
              </a:rPr>
              <a:t>), který udává, </a:t>
            </a:r>
            <a:r>
              <a:rPr lang="cs-CZ" altLang="cs-CZ" sz="1600" b="1" i="1" dirty="0">
                <a:solidFill>
                  <a:srgbClr val="002060"/>
                </a:solidFill>
                <a:latin typeface="+mn-lt"/>
              </a:rPr>
              <a:t>o kolik se zvýší produkt, zvýšíme-li investiční výdaje o jednotku</a:t>
            </a:r>
            <a:r>
              <a:rPr lang="cs-CZ" altLang="cs-CZ" sz="1600" dirty="0">
                <a:solidFill>
                  <a:srgbClr val="002060"/>
                </a:solidFill>
                <a:latin typeface="+mn-lt"/>
              </a:rPr>
              <a:t>.</a:t>
            </a:r>
            <a:endParaRPr lang="en-US" altLang="cs-CZ" sz="1600" dirty="0">
              <a:solidFill>
                <a:srgbClr val="002060"/>
              </a:solidFill>
              <a:latin typeface="+mn-lt"/>
            </a:endParaRPr>
          </a:p>
        </p:txBody>
      </p:sp>
      <p:sp>
        <p:nvSpPr>
          <p:cNvPr id="2" name="Obdélník 1">
            <a:extLst>
              <a:ext uri="{FF2B5EF4-FFF2-40B4-BE49-F238E27FC236}">
                <a16:creationId xmlns:a16="http://schemas.microsoft.com/office/drawing/2014/main" id="{1282D738-15E9-37EE-42A0-C7D9DF7ED2F3}"/>
              </a:ext>
            </a:extLst>
          </p:cNvPr>
          <p:cNvSpPr/>
          <p:nvPr/>
        </p:nvSpPr>
        <p:spPr>
          <a:xfrm>
            <a:off x="215516" y="3728993"/>
            <a:ext cx="8388932" cy="1002997"/>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840760" cy="507703"/>
          </a:xfrm>
          <a:prstGeom prst="rect">
            <a:avLst/>
          </a:prstGeom>
        </p:spPr>
        <p:txBody>
          <a:bodyPr/>
          <a:lstStyle/>
          <a:p>
            <a:r>
              <a:rPr lang="cs-CZ" dirty="0">
                <a:solidFill>
                  <a:srgbClr val="307871"/>
                </a:solidFill>
              </a:rPr>
              <a:t>Dilema centrální banky</a:t>
            </a:r>
          </a:p>
        </p:txBody>
      </p:sp>
      <p:sp>
        <p:nvSpPr>
          <p:cNvPr id="2" name="Obdélník 1">
            <a:extLst>
              <a:ext uri="{FF2B5EF4-FFF2-40B4-BE49-F238E27FC236}">
                <a16:creationId xmlns:a16="http://schemas.microsoft.com/office/drawing/2014/main" id="{679CA1B2-33BE-4BC2-B2A4-5A178304E1AC}"/>
              </a:ext>
            </a:extLst>
          </p:cNvPr>
          <p:cNvSpPr/>
          <p:nvPr/>
        </p:nvSpPr>
        <p:spPr>
          <a:xfrm>
            <a:off x="332148" y="1203598"/>
            <a:ext cx="7840252" cy="3323987"/>
          </a:xfrm>
          <a:prstGeom prst="rect">
            <a:avLst/>
          </a:prstGeom>
        </p:spPr>
        <p:txBody>
          <a:bodyPr wrap="square">
            <a:spAutoFit/>
          </a:bodyPr>
          <a:lstStyle/>
          <a:p>
            <a:pPr lvl="0" algn="just">
              <a:lnSpc>
                <a:spcPct val="100000"/>
              </a:lnSpc>
              <a:spcBef>
                <a:spcPts val="0"/>
              </a:spcBef>
              <a:spcAft>
                <a:spcPts val="1200"/>
              </a:spcAft>
              <a:buClr>
                <a:schemeClr val="tx1"/>
              </a:buClr>
              <a:buSzPct val="120000"/>
            </a:pPr>
            <a:r>
              <a:rPr lang="cs-CZ" sz="1600" dirty="0">
                <a:solidFill>
                  <a:srgbClr val="002060"/>
                </a:solidFill>
              </a:rPr>
              <a:t>Centrální  banka nemůže zároveň sledovat </a:t>
            </a:r>
            <a:r>
              <a:rPr lang="cs-CZ" sz="1600" b="1" dirty="0">
                <a:solidFill>
                  <a:srgbClr val="002060"/>
                </a:solidFill>
              </a:rPr>
              <a:t>kritérium stabilní a žádoucí úrokové sazby </a:t>
            </a:r>
            <a:r>
              <a:rPr lang="cs-CZ" sz="1600" dirty="0">
                <a:solidFill>
                  <a:srgbClr val="002060"/>
                </a:solidFill>
              </a:rPr>
              <a:t>a </a:t>
            </a:r>
            <a:r>
              <a:rPr lang="cs-CZ" sz="1600" b="1" dirty="0">
                <a:solidFill>
                  <a:srgbClr val="002060"/>
                </a:solidFill>
              </a:rPr>
              <a:t>kritérium žádoucí úrovně peněžní zásoby</a:t>
            </a:r>
            <a:r>
              <a:rPr lang="cs-CZ" sz="1600" dirty="0">
                <a:solidFill>
                  <a:srgbClr val="002060"/>
                </a:solidFill>
              </a:rPr>
              <a:t> v ekonomice.</a:t>
            </a:r>
          </a:p>
          <a:p>
            <a:pPr lvl="0" algn="just">
              <a:lnSpc>
                <a:spcPct val="100000"/>
              </a:lnSpc>
              <a:spcBef>
                <a:spcPts val="0"/>
              </a:spcBef>
              <a:spcAft>
                <a:spcPts val="1200"/>
              </a:spcAft>
              <a:buClr>
                <a:schemeClr val="tx1"/>
              </a:buClr>
              <a:buSzPct val="120000"/>
            </a:pPr>
            <a:r>
              <a:rPr lang="cs-CZ" sz="1600" dirty="0">
                <a:solidFill>
                  <a:srgbClr val="002060"/>
                </a:solidFill>
              </a:rPr>
              <a:t>V určitém časovém období se vždy může zaměřit pouze na jeden z nich.</a:t>
            </a:r>
          </a:p>
          <a:p>
            <a:pPr lvl="0" algn="just">
              <a:lnSpc>
                <a:spcPct val="100000"/>
              </a:lnSpc>
              <a:spcBef>
                <a:spcPts val="0"/>
              </a:spcBef>
              <a:spcAft>
                <a:spcPts val="1200"/>
              </a:spcAft>
              <a:buClr>
                <a:schemeClr val="tx1"/>
              </a:buClr>
              <a:buSzPct val="120000"/>
            </a:pPr>
            <a:r>
              <a:rPr lang="cs-CZ" sz="1600" dirty="0">
                <a:solidFill>
                  <a:srgbClr val="002060"/>
                </a:solidFill>
              </a:rPr>
              <a:t>Toto rozhodování o uplatňování monetární politiky lze sledovat v modelu IS-LM.</a:t>
            </a:r>
          </a:p>
          <a:p>
            <a:pPr lvl="0" algn="just">
              <a:lnSpc>
                <a:spcPct val="100000"/>
              </a:lnSpc>
              <a:spcBef>
                <a:spcPts val="0"/>
              </a:spcBef>
              <a:spcAft>
                <a:spcPts val="1200"/>
              </a:spcAft>
              <a:buClr>
                <a:schemeClr val="tx1"/>
              </a:buClr>
              <a:buSzPct val="120000"/>
            </a:pPr>
            <a:r>
              <a:rPr lang="cs-CZ" sz="1600" dirty="0">
                <a:solidFill>
                  <a:srgbClr val="002060"/>
                </a:solidFill>
              </a:rPr>
              <a:t>Problém je totiž v tom, že zmíněné křivky jsou nestabilní a centrální banka se rozhoduje podle toho, který cíl je v dané situaci schopna dosáhnout.</a:t>
            </a:r>
          </a:p>
          <a:p>
            <a:pPr lvl="0" algn="just">
              <a:lnSpc>
                <a:spcPct val="100000"/>
              </a:lnSpc>
              <a:spcBef>
                <a:spcPts val="0"/>
              </a:spcBef>
              <a:spcAft>
                <a:spcPts val="1200"/>
              </a:spcAft>
              <a:buClr>
                <a:schemeClr val="tx1"/>
              </a:buClr>
              <a:buSzPct val="120000"/>
            </a:pPr>
            <a:r>
              <a:rPr lang="cs-CZ" sz="1600" dirty="0">
                <a:solidFill>
                  <a:srgbClr val="002060"/>
                </a:solidFill>
              </a:rPr>
              <a:t>Bude-li v ekonomice </a:t>
            </a:r>
            <a:r>
              <a:rPr lang="cs-CZ" sz="1600" b="1" dirty="0">
                <a:solidFill>
                  <a:srgbClr val="002060"/>
                </a:solidFill>
              </a:rPr>
              <a:t>méně stabilní trh s penězi </a:t>
            </a:r>
            <a:r>
              <a:rPr lang="cs-CZ" sz="1600" dirty="0">
                <a:solidFill>
                  <a:srgbClr val="002060"/>
                </a:solidFill>
              </a:rPr>
              <a:t>než trh se statky a službami bude centrální banka „hlídat“ úrokovou sazbu.</a:t>
            </a:r>
          </a:p>
          <a:p>
            <a:pPr lvl="0" algn="just">
              <a:lnSpc>
                <a:spcPct val="100000"/>
              </a:lnSpc>
              <a:spcBef>
                <a:spcPts val="0"/>
              </a:spcBef>
              <a:spcAft>
                <a:spcPts val="1200"/>
              </a:spcAft>
              <a:buClr>
                <a:schemeClr val="tx1"/>
              </a:buClr>
              <a:buSzPct val="120000"/>
            </a:pPr>
            <a:r>
              <a:rPr lang="cs-CZ" sz="1600" dirty="0">
                <a:solidFill>
                  <a:srgbClr val="002060"/>
                </a:solidFill>
              </a:rPr>
              <a:t>Jestliže však bude vykazovat </a:t>
            </a:r>
            <a:r>
              <a:rPr lang="cs-CZ" sz="1600" b="1" dirty="0">
                <a:solidFill>
                  <a:srgbClr val="002060"/>
                </a:solidFill>
              </a:rPr>
              <a:t>menší stabilitu trh statků a služeb </a:t>
            </a:r>
            <a:r>
              <a:rPr lang="cs-CZ" sz="1600" dirty="0">
                <a:solidFill>
                  <a:srgbClr val="002060"/>
                </a:solidFill>
              </a:rPr>
              <a:t>než trh peněz budu se orientovat na kontrolu peněžní zásoby.</a:t>
            </a:r>
          </a:p>
        </p:txBody>
      </p:sp>
      <p:sp>
        <p:nvSpPr>
          <p:cNvPr id="5" name="Obdélník 4">
            <a:extLst>
              <a:ext uri="{FF2B5EF4-FFF2-40B4-BE49-F238E27FC236}">
                <a16:creationId xmlns:a16="http://schemas.microsoft.com/office/drawing/2014/main" id="{DA7BD67C-CAC7-690B-E13C-EA2EB7D6CF0F}"/>
              </a:ext>
            </a:extLst>
          </p:cNvPr>
          <p:cNvSpPr/>
          <p:nvPr/>
        </p:nvSpPr>
        <p:spPr>
          <a:xfrm>
            <a:off x="179512" y="57444"/>
            <a:ext cx="3024336" cy="645745"/>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3238464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840760" cy="507703"/>
          </a:xfrm>
          <a:prstGeom prst="rect">
            <a:avLst/>
          </a:prstGeom>
        </p:spPr>
        <p:txBody>
          <a:bodyPr/>
          <a:lstStyle/>
          <a:p>
            <a:r>
              <a:rPr lang="cs-CZ" dirty="0">
                <a:solidFill>
                  <a:srgbClr val="307871"/>
                </a:solidFill>
              </a:rPr>
              <a:t>Kombinace fiskální a monetární politiky</a:t>
            </a:r>
          </a:p>
        </p:txBody>
      </p:sp>
      <p:sp>
        <p:nvSpPr>
          <p:cNvPr id="2" name="Obdélník 1">
            <a:extLst>
              <a:ext uri="{FF2B5EF4-FFF2-40B4-BE49-F238E27FC236}">
                <a16:creationId xmlns:a16="http://schemas.microsoft.com/office/drawing/2014/main" id="{679CA1B2-33BE-4BC2-B2A4-5A178304E1AC}"/>
              </a:ext>
            </a:extLst>
          </p:cNvPr>
          <p:cNvSpPr/>
          <p:nvPr/>
        </p:nvSpPr>
        <p:spPr>
          <a:xfrm>
            <a:off x="683568" y="1711741"/>
            <a:ext cx="7480212" cy="1877437"/>
          </a:xfrm>
          <a:prstGeom prst="rect">
            <a:avLst/>
          </a:prstGeom>
        </p:spPr>
        <p:txBody>
          <a:bodyPr wrap="square">
            <a:spAutoFit/>
          </a:bodyPr>
          <a:lstStyle/>
          <a:p>
            <a:pPr lvl="0" algn="just">
              <a:lnSpc>
                <a:spcPct val="100000"/>
              </a:lnSpc>
              <a:spcBef>
                <a:spcPts val="0"/>
              </a:spcBef>
              <a:spcAft>
                <a:spcPts val="1200"/>
              </a:spcAft>
              <a:buClr>
                <a:schemeClr val="tx1"/>
              </a:buClr>
              <a:buSzPct val="120000"/>
            </a:pPr>
            <a:r>
              <a:rPr lang="cs-CZ" sz="1600" dirty="0">
                <a:solidFill>
                  <a:srgbClr val="002060"/>
                </a:solidFill>
              </a:rPr>
              <a:t>Jako nejčastější příklad kombinace fiskální a monetární politiky v modelu IS-LM  je uváděn případ </a:t>
            </a:r>
            <a:r>
              <a:rPr lang="cs-CZ" sz="1600" b="1" dirty="0">
                <a:solidFill>
                  <a:srgbClr val="002060"/>
                </a:solidFill>
              </a:rPr>
              <a:t>monetární akomodace fiskální politiky.</a:t>
            </a:r>
          </a:p>
          <a:p>
            <a:pPr lvl="0" algn="just">
              <a:lnSpc>
                <a:spcPct val="100000"/>
              </a:lnSpc>
              <a:spcBef>
                <a:spcPts val="0"/>
              </a:spcBef>
              <a:spcAft>
                <a:spcPts val="1200"/>
              </a:spcAft>
              <a:buClr>
                <a:schemeClr val="tx1"/>
              </a:buClr>
              <a:buSzPct val="120000"/>
            </a:pPr>
            <a:r>
              <a:rPr lang="cs-CZ" sz="1600" dirty="0">
                <a:solidFill>
                  <a:srgbClr val="002060"/>
                </a:solidFill>
              </a:rPr>
              <a:t>Jde o situaci, kdy vhodně zvolená monetární politika (expanze) odstraní vytěsňovací efekt způsobený fiskální expanzí v podobě zvýšení vládních výdajů.</a:t>
            </a:r>
          </a:p>
          <a:p>
            <a:pPr lvl="0" algn="just">
              <a:lnSpc>
                <a:spcPct val="100000"/>
              </a:lnSpc>
              <a:spcBef>
                <a:spcPts val="0"/>
              </a:spcBef>
              <a:spcAft>
                <a:spcPts val="1200"/>
              </a:spcAft>
              <a:buClr>
                <a:schemeClr val="tx1"/>
              </a:buClr>
              <a:buSzPct val="120000"/>
            </a:pPr>
            <a:r>
              <a:rPr lang="cs-CZ" sz="1600" dirty="0">
                <a:solidFill>
                  <a:srgbClr val="002060"/>
                </a:solidFill>
              </a:rPr>
              <a:t>Díky monetární expanzi klesne úroková sazba na původní úroveň a nedojde k reakci investic na růst úrokové míry a poklesu produktu.</a:t>
            </a:r>
          </a:p>
        </p:txBody>
      </p:sp>
    </p:spTree>
    <p:extLst>
      <p:ext uri="{BB962C8B-B14F-4D97-AF65-F5344CB8AC3E}">
        <p14:creationId xmlns:p14="http://schemas.microsoft.com/office/powerpoint/2010/main" val="1801457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MODEL IS-LM-</a:t>
            </a:r>
            <a:r>
              <a:rPr lang="cs-CZ" b="1" dirty="0">
                <a:solidFill>
                  <a:schemeClr val="tx1"/>
                </a:solidFill>
              </a:rPr>
              <a:t>BP</a:t>
            </a:r>
          </a:p>
        </p:txBody>
      </p:sp>
      <p:sp>
        <p:nvSpPr>
          <p:cNvPr id="2" name="Obdélník 1">
            <a:extLst>
              <a:ext uri="{FF2B5EF4-FFF2-40B4-BE49-F238E27FC236}">
                <a16:creationId xmlns:a16="http://schemas.microsoft.com/office/drawing/2014/main" id="{701005C1-7E7C-42A9-A41E-35EDDC64FCA7}"/>
              </a:ext>
            </a:extLst>
          </p:cNvPr>
          <p:cNvSpPr/>
          <p:nvPr/>
        </p:nvSpPr>
        <p:spPr>
          <a:xfrm>
            <a:off x="539552" y="1491630"/>
            <a:ext cx="7200800" cy="1785104"/>
          </a:xfrm>
          <a:prstGeom prst="rect">
            <a:avLst/>
          </a:prstGeom>
        </p:spPr>
        <p:txBody>
          <a:bodyPr wrap="square">
            <a:spAutoFit/>
          </a:bodyPr>
          <a:lstStyle/>
          <a:p>
            <a:pPr marL="285750" indent="-285750" algn="just">
              <a:spcBef>
                <a:spcPts val="1800"/>
              </a:spcBef>
              <a:buFont typeface="Arial" panose="020B0604020202020204" pitchFamily="34" charset="0"/>
              <a:buChar char="•"/>
            </a:pPr>
            <a:r>
              <a:rPr lang="cs-CZ" sz="1600" dirty="0">
                <a:solidFill>
                  <a:srgbClr val="002060"/>
                </a:solidFill>
              </a:rPr>
              <a:t>Národní ekonomika není uzavřený systém, neboť je spojena se zahraničím. </a:t>
            </a:r>
          </a:p>
          <a:p>
            <a:pPr marL="285750" indent="-285750" algn="just">
              <a:spcBef>
                <a:spcPts val="1800"/>
              </a:spcBef>
              <a:buFont typeface="Arial" panose="020B0604020202020204" pitchFamily="34" charset="0"/>
              <a:buChar char="•"/>
            </a:pPr>
            <a:r>
              <a:rPr lang="cs-CZ" sz="1600" dirty="0">
                <a:solidFill>
                  <a:srgbClr val="002060"/>
                </a:solidFill>
              </a:rPr>
              <a:t>Toto spojení je možné dvěma způsoby – prostřednictvím mezinárodního obchodu a prostřednictvím mezinárodních finančních trhů.</a:t>
            </a:r>
          </a:p>
          <a:p>
            <a:pPr marL="285750" indent="-285750" algn="just">
              <a:spcBef>
                <a:spcPts val="1800"/>
              </a:spcBef>
              <a:buFont typeface="Arial" panose="020B0604020202020204" pitchFamily="34" charset="0"/>
              <a:buChar char="•"/>
            </a:pPr>
            <a:r>
              <a:rPr lang="cs-CZ" sz="1600" dirty="0">
                <a:solidFill>
                  <a:srgbClr val="002060"/>
                </a:solidFill>
              </a:rPr>
              <a:t>Vychází ze stejných předpokladů jako model IS-LM, pouze změníme uzavřenou ekonomiku na otevřenou.</a:t>
            </a:r>
          </a:p>
        </p:txBody>
      </p:sp>
    </p:spTree>
    <p:extLst>
      <p:ext uri="{BB962C8B-B14F-4D97-AF65-F5344CB8AC3E}">
        <p14:creationId xmlns:p14="http://schemas.microsoft.com/office/powerpoint/2010/main" val="1678964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Měnové kurzy a jejich systémy</a:t>
            </a:r>
            <a:endParaRPr lang="cs-CZ" b="1" dirty="0">
              <a:solidFill>
                <a:schemeClr val="tx1"/>
              </a:solidFill>
            </a:endParaRPr>
          </a:p>
        </p:txBody>
      </p:sp>
      <p:sp>
        <p:nvSpPr>
          <p:cNvPr id="4" name="Zástupný symbol pro obsah 2">
            <a:extLst>
              <a:ext uri="{FF2B5EF4-FFF2-40B4-BE49-F238E27FC236}">
                <a16:creationId xmlns:a16="http://schemas.microsoft.com/office/drawing/2014/main" id="{762EFEC7-F3F8-4E28-B466-B389D56EED18}"/>
              </a:ext>
            </a:extLst>
          </p:cNvPr>
          <p:cNvSpPr txBox="1">
            <a:spLocks/>
          </p:cNvSpPr>
          <p:nvPr/>
        </p:nvSpPr>
        <p:spPr>
          <a:xfrm>
            <a:off x="-180528" y="1102908"/>
            <a:ext cx="9073008" cy="1800493"/>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lgn="just">
              <a:spcBef>
                <a:spcPts val="0"/>
              </a:spcBef>
              <a:buNone/>
            </a:pPr>
            <a:r>
              <a:rPr lang="cs-CZ" altLang="cs-CZ" sz="1500" b="1" dirty="0">
                <a:solidFill>
                  <a:srgbClr val="002060"/>
                </a:solidFill>
                <a:cs typeface="Times New Roman" panose="02020603050405020304" pitchFamily="18" charset="0"/>
              </a:rPr>
              <a:t>Fixní kurz</a:t>
            </a:r>
            <a:r>
              <a:rPr lang="cs-CZ" altLang="cs-CZ" sz="1500" dirty="0">
                <a:solidFill>
                  <a:srgbClr val="002060"/>
                </a:solidFill>
                <a:cs typeface="Times New Roman" panose="02020603050405020304" pitchFamily="18" charset="0"/>
              </a:rPr>
              <a:t> znamená státní garanci na jistou úroveň tržní ceny. Tou cenou je směnný kurz domácí měny</a:t>
            </a:r>
          </a:p>
          <a:p>
            <a:pPr indent="0" algn="just">
              <a:spcBef>
                <a:spcPts val="0"/>
              </a:spcBef>
              <a:buNone/>
            </a:pPr>
            <a:r>
              <a:rPr lang="cs-CZ" altLang="cs-CZ" sz="1500" dirty="0">
                <a:solidFill>
                  <a:srgbClr val="002060"/>
                </a:solidFill>
                <a:cs typeface="Times New Roman" panose="02020603050405020304" pitchFamily="18" charset="0"/>
              </a:rPr>
              <a:t>Vzhledem k tomu, že při plné  konvertibilitě a tedy existenci devizového trhu je těžko možné zaručit naprostou nehybnost kurzu na jedné hodnotě, je v realitě většinou použit fixní kurz s fluktuačním pásmem.</a:t>
            </a:r>
          </a:p>
          <a:p>
            <a:pPr indent="0" algn="just">
              <a:spcBef>
                <a:spcPts val="0"/>
              </a:spcBef>
              <a:buNone/>
            </a:pPr>
            <a:r>
              <a:rPr lang="cs-CZ" altLang="cs-CZ" sz="1500" b="1" dirty="0">
                <a:solidFill>
                  <a:srgbClr val="002060"/>
                </a:solidFill>
                <a:cs typeface="Times New Roman" panose="02020603050405020304" pitchFamily="18" charset="0"/>
              </a:rPr>
              <a:t>Fluktuační pásmo </a:t>
            </a:r>
            <a:r>
              <a:rPr lang="cs-CZ" altLang="cs-CZ" sz="1500" dirty="0">
                <a:solidFill>
                  <a:srgbClr val="002060"/>
                </a:solidFill>
                <a:cs typeface="Times New Roman" panose="02020603050405020304" pitchFamily="18" charset="0"/>
              </a:rPr>
              <a:t>- stát (měnová autorita) veřejně vyhlašuje (zaručuje), že se devizový kurz jeho měny bude pohybovat v předem známém intervalu</a:t>
            </a:r>
          </a:p>
          <a:p>
            <a:pPr indent="0" algn="just">
              <a:spcBef>
                <a:spcPts val="0"/>
              </a:spcBef>
              <a:buNone/>
            </a:pPr>
            <a:r>
              <a:rPr lang="cs-CZ" altLang="cs-CZ" sz="1500" dirty="0">
                <a:solidFill>
                  <a:srgbClr val="002060"/>
                </a:solidFill>
                <a:cs typeface="Times New Roman" panose="02020603050405020304" pitchFamily="18" charset="0"/>
              </a:rPr>
              <a:t>V systému pevných kurzů hovoříme v souvislosti se změnou devizového kurzu o </a:t>
            </a:r>
            <a:r>
              <a:rPr lang="cs-CZ" altLang="cs-CZ" sz="1500" b="1" dirty="0">
                <a:solidFill>
                  <a:srgbClr val="002060"/>
                </a:solidFill>
                <a:cs typeface="Times New Roman" panose="02020603050405020304" pitchFamily="18" charset="0"/>
              </a:rPr>
              <a:t>devalvaci</a:t>
            </a:r>
            <a:r>
              <a:rPr lang="cs-CZ" altLang="cs-CZ" sz="1500" dirty="0">
                <a:solidFill>
                  <a:srgbClr val="002060"/>
                </a:solidFill>
                <a:cs typeface="Times New Roman" panose="02020603050405020304" pitchFamily="18" charset="0"/>
              </a:rPr>
              <a:t> (úřední znehodnocení měny) a </a:t>
            </a:r>
            <a:r>
              <a:rPr lang="cs-CZ" altLang="cs-CZ" sz="1500" b="1" dirty="0">
                <a:solidFill>
                  <a:srgbClr val="002060"/>
                </a:solidFill>
                <a:cs typeface="Times New Roman" panose="02020603050405020304" pitchFamily="18" charset="0"/>
              </a:rPr>
              <a:t>revalvaci</a:t>
            </a:r>
            <a:r>
              <a:rPr lang="cs-CZ" altLang="cs-CZ" sz="1500" dirty="0">
                <a:solidFill>
                  <a:srgbClr val="002060"/>
                </a:solidFill>
                <a:cs typeface="Times New Roman" panose="02020603050405020304" pitchFamily="18" charset="0"/>
              </a:rPr>
              <a:t> (oficiální zhodnocení měny)</a:t>
            </a:r>
          </a:p>
          <a:p>
            <a:pPr marL="542925" indent="0" algn="just">
              <a:spcBef>
                <a:spcPts val="0"/>
              </a:spcBef>
              <a:buFont typeface="Arial" panose="020B0604020202020204" pitchFamily="34" charset="0"/>
              <a:buNone/>
            </a:pPr>
            <a:endParaRPr lang="cs-CZ" altLang="cs-CZ" sz="1500" dirty="0">
              <a:solidFill>
                <a:srgbClr val="002060"/>
              </a:solidFill>
              <a:cs typeface="Times New Roman" panose="02020603050405020304" pitchFamily="18" charset="0"/>
            </a:endParaRPr>
          </a:p>
        </p:txBody>
      </p:sp>
      <p:sp>
        <p:nvSpPr>
          <p:cNvPr id="5" name="Zástupný symbol pro obsah 2">
            <a:extLst>
              <a:ext uri="{FF2B5EF4-FFF2-40B4-BE49-F238E27FC236}">
                <a16:creationId xmlns:a16="http://schemas.microsoft.com/office/drawing/2014/main" id="{651E92D7-0219-4DE9-A138-6B0735DBABDA}"/>
              </a:ext>
            </a:extLst>
          </p:cNvPr>
          <p:cNvSpPr txBox="1">
            <a:spLocks/>
          </p:cNvSpPr>
          <p:nvPr/>
        </p:nvSpPr>
        <p:spPr>
          <a:xfrm>
            <a:off x="123271" y="771550"/>
            <a:ext cx="4464496" cy="33135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FIXNÍ MĚNOVÝ KURZ:</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
        <p:nvSpPr>
          <p:cNvPr id="7" name="Zástupný symbol pro obsah 2">
            <a:extLst>
              <a:ext uri="{FF2B5EF4-FFF2-40B4-BE49-F238E27FC236}">
                <a16:creationId xmlns:a16="http://schemas.microsoft.com/office/drawing/2014/main" id="{B9F310D0-1F75-4FFE-89E6-70648FB0B83F}"/>
              </a:ext>
            </a:extLst>
          </p:cNvPr>
          <p:cNvSpPr txBox="1">
            <a:spLocks/>
          </p:cNvSpPr>
          <p:nvPr/>
        </p:nvSpPr>
        <p:spPr>
          <a:xfrm>
            <a:off x="123271" y="3114212"/>
            <a:ext cx="4464496" cy="33135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PRUŽNÝ MĚNOVÝ KURZ:</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
        <p:nvSpPr>
          <p:cNvPr id="3" name="Obdélník 2">
            <a:extLst>
              <a:ext uri="{FF2B5EF4-FFF2-40B4-BE49-F238E27FC236}">
                <a16:creationId xmlns:a16="http://schemas.microsoft.com/office/drawing/2014/main" id="{B5D32BF7-07F5-4DCA-B972-8D5F2412699A}"/>
              </a:ext>
            </a:extLst>
          </p:cNvPr>
          <p:cNvSpPr/>
          <p:nvPr/>
        </p:nvSpPr>
        <p:spPr>
          <a:xfrm>
            <a:off x="170878" y="3417344"/>
            <a:ext cx="8721602" cy="1246495"/>
          </a:xfrm>
          <a:prstGeom prst="rect">
            <a:avLst/>
          </a:prstGeom>
        </p:spPr>
        <p:txBody>
          <a:bodyPr wrap="square">
            <a:spAutoFit/>
          </a:bodyPr>
          <a:lstStyle/>
          <a:p>
            <a:pPr lvl="0" algn="just">
              <a:lnSpc>
                <a:spcPct val="100000"/>
              </a:lnSpc>
              <a:spcBef>
                <a:spcPts val="0"/>
              </a:spcBef>
              <a:buClr>
                <a:schemeClr val="tx1"/>
              </a:buClr>
              <a:buSzPct val="120000"/>
            </a:pPr>
            <a:r>
              <a:rPr lang="cs-CZ" sz="1500" dirty="0">
                <a:solidFill>
                  <a:srgbClr val="002060"/>
                </a:solidFill>
              </a:rPr>
              <a:t>V systému plovoucích (flexibilních) kurzů je devizový kurz měny určován nabídkou a poptávkou na devizovém trhu, tudíž centrální autorita nemusí zasahovat</a:t>
            </a:r>
          </a:p>
          <a:p>
            <a:pPr lvl="0" algn="just">
              <a:lnSpc>
                <a:spcPct val="100000"/>
              </a:lnSpc>
              <a:spcBef>
                <a:spcPts val="0"/>
              </a:spcBef>
              <a:buClr>
                <a:schemeClr val="tx1"/>
              </a:buClr>
              <a:buSzPct val="120000"/>
            </a:pPr>
            <a:r>
              <a:rPr lang="cs-CZ" sz="1500" dirty="0">
                <a:solidFill>
                  <a:srgbClr val="002060"/>
                </a:solidFill>
              </a:rPr>
              <a:t>V systému pružných kurzů používáme pojmy </a:t>
            </a:r>
            <a:r>
              <a:rPr lang="cs-CZ" sz="1500" b="1" dirty="0" err="1">
                <a:solidFill>
                  <a:srgbClr val="002060"/>
                </a:solidFill>
              </a:rPr>
              <a:t>apreciace</a:t>
            </a:r>
            <a:r>
              <a:rPr lang="cs-CZ" sz="1500" dirty="0">
                <a:solidFill>
                  <a:srgbClr val="002060"/>
                </a:solidFill>
              </a:rPr>
              <a:t> (zhodnocení) měny a </a:t>
            </a:r>
            <a:r>
              <a:rPr lang="cs-CZ" sz="1500" b="1" dirty="0">
                <a:solidFill>
                  <a:srgbClr val="002060"/>
                </a:solidFill>
              </a:rPr>
              <a:t>depreciace</a:t>
            </a:r>
            <a:r>
              <a:rPr lang="cs-CZ" sz="1500" dirty="0">
                <a:solidFill>
                  <a:srgbClr val="002060"/>
                </a:solidFill>
              </a:rPr>
              <a:t> (znehodnocení) měny</a:t>
            </a:r>
          </a:p>
          <a:p>
            <a:pPr lvl="0" algn="just">
              <a:lnSpc>
                <a:spcPct val="100000"/>
              </a:lnSpc>
              <a:spcBef>
                <a:spcPts val="0"/>
              </a:spcBef>
              <a:buClr>
                <a:schemeClr val="tx1"/>
              </a:buClr>
              <a:buSzPct val="120000"/>
            </a:pPr>
            <a:r>
              <a:rPr lang="cs-CZ" sz="1500" dirty="0">
                <a:solidFill>
                  <a:srgbClr val="002060"/>
                </a:solidFill>
              </a:rPr>
              <a:t>V případě </a:t>
            </a:r>
            <a:r>
              <a:rPr lang="cs-CZ" sz="1500" dirty="0" err="1">
                <a:solidFill>
                  <a:srgbClr val="002060"/>
                </a:solidFill>
              </a:rPr>
              <a:t>apreciace</a:t>
            </a:r>
            <a:r>
              <a:rPr lang="cs-CZ" sz="1500" dirty="0">
                <a:solidFill>
                  <a:srgbClr val="002060"/>
                </a:solidFill>
              </a:rPr>
              <a:t> reálný devizový kurz klesá (↓ R)</a:t>
            </a:r>
          </a:p>
          <a:p>
            <a:pPr lvl="0" algn="just">
              <a:lnSpc>
                <a:spcPct val="100000"/>
              </a:lnSpc>
              <a:spcBef>
                <a:spcPts val="0"/>
              </a:spcBef>
              <a:buClr>
                <a:schemeClr val="tx1"/>
              </a:buClr>
              <a:buSzPct val="120000"/>
            </a:pPr>
            <a:r>
              <a:rPr lang="cs-CZ" sz="1500" dirty="0">
                <a:solidFill>
                  <a:srgbClr val="002060"/>
                </a:solidFill>
              </a:rPr>
              <a:t>V případě depreciace reálný devizový kurz roste (↑ R)</a:t>
            </a:r>
          </a:p>
        </p:txBody>
      </p:sp>
      <p:sp>
        <p:nvSpPr>
          <p:cNvPr id="8" name="Obdélník 7">
            <a:extLst>
              <a:ext uri="{FF2B5EF4-FFF2-40B4-BE49-F238E27FC236}">
                <a16:creationId xmlns:a16="http://schemas.microsoft.com/office/drawing/2014/main" id="{C8A63733-57C5-4E44-8DB8-B35A6A6177FA}"/>
              </a:ext>
            </a:extLst>
          </p:cNvPr>
          <p:cNvSpPr/>
          <p:nvPr/>
        </p:nvSpPr>
        <p:spPr>
          <a:xfrm>
            <a:off x="7308304" y="2283718"/>
            <a:ext cx="864096" cy="288032"/>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9" name="Obdélník 8">
            <a:extLst>
              <a:ext uri="{FF2B5EF4-FFF2-40B4-BE49-F238E27FC236}">
                <a16:creationId xmlns:a16="http://schemas.microsoft.com/office/drawing/2014/main" id="{2A6969E2-E6A2-49F5-AD9B-9E8E2FC454FE}"/>
              </a:ext>
            </a:extLst>
          </p:cNvPr>
          <p:cNvSpPr/>
          <p:nvPr/>
        </p:nvSpPr>
        <p:spPr>
          <a:xfrm>
            <a:off x="1979712" y="2530598"/>
            <a:ext cx="792088" cy="288032"/>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10" name="Obdélník 9">
            <a:extLst>
              <a:ext uri="{FF2B5EF4-FFF2-40B4-BE49-F238E27FC236}">
                <a16:creationId xmlns:a16="http://schemas.microsoft.com/office/drawing/2014/main" id="{E004CA89-056B-4347-8E0A-09C8701DE91C}"/>
              </a:ext>
            </a:extLst>
          </p:cNvPr>
          <p:cNvSpPr/>
          <p:nvPr/>
        </p:nvSpPr>
        <p:spPr>
          <a:xfrm>
            <a:off x="3729192" y="3896575"/>
            <a:ext cx="864096" cy="288032"/>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11" name="Obdélník 10">
            <a:extLst>
              <a:ext uri="{FF2B5EF4-FFF2-40B4-BE49-F238E27FC236}">
                <a16:creationId xmlns:a16="http://schemas.microsoft.com/office/drawing/2014/main" id="{A7B7DC77-3B79-4420-8E5E-68F7BA40355C}"/>
              </a:ext>
            </a:extLst>
          </p:cNvPr>
          <p:cNvSpPr/>
          <p:nvPr/>
        </p:nvSpPr>
        <p:spPr>
          <a:xfrm>
            <a:off x="6228184" y="3896575"/>
            <a:ext cx="936104" cy="288032"/>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626325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680520" cy="507703"/>
          </a:xfrm>
          <a:prstGeom prst="rect">
            <a:avLst/>
          </a:prstGeom>
        </p:spPr>
        <p:txBody>
          <a:bodyPr/>
          <a:lstStyle/>
          <a:p>
            <a:r>
              <a:rPr lang="cs-CZ" dirty="0">
                <a:solidFill>
                  <a:srgbClr val="307871"/>
                </a:solidFill>
              </a:rPr>
              <a:t>Křivka IS v otevřené ekonomice</a:t>
            </a:r>
            <a:endParaRPr lang="cs-CZ" dirty="0">
              <a:solidFill>
                <a:schemeClr val="tx1"/>
              </a:solidFill>
            </a:endParaRPr>
          </a:p>
        </p:txBody>
      </p:sp>
      <p:sp>
        <p:nvSpPr>
          <p:cNvPr id="4" name="Zástupný symbol pro obsah 2">
            <a:extLst>
              <a:ext uri="{FF2B5EF4-FFF2-40B4-BE49-F238E27FC236}">
                <a16:creationId xmlns:a16="http://schemas.microsoft.com/office/drawing/2014/main" id="{BE89D9DE-2369-49A2-B7FC-A9C744925017}"/>
              </a:ext>
            </a:extLst>
          </p:cNvPr>
          <p:cNvSpPr txBox="1">
            <a:spLocks/>
          </p:cNvSpPr>
          <p:nvPr/>
        </p:nvSpPr>
        <p:spPr>
          <a:xfrm>
            <a:off x="15843" y="1347614"/>
            <a:ext cx="8078300" cy="303118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lgn="just">
              <a:spcBef>
                <a:spcPts val="600"/>
              </a:spcBef>
              <a:buNone/>
            </a:pPr>
            <a:r>
              <a:rPr lang="cs-CZ" sz="1600" dirty="0">
                <a:solidFill>
                  <a:srgbClr val="002060"/>
                </a:solidFill>
                <a:cs typeface="Times New Roman" panose="02020603050405020304" pitchFamily="18" charset="0"/>
              </a:rPr>
              <a:t>Při determinaci úrovně rovnovážné produkce v otevřené ekonomice budeme vycházet ze znalostí o </a:t>
            </a:r>
            <a:r>
              <a:rPr lang="cs-CZ" sz="1600" dirty="0" err="1">
                <a:solidFill>
                  <a:srgbClr val="002060"/>
                </a:solidFill>
                <a:cs typeface="Times New Roman" panose="02020603050405020304" pitchFamily="18" charset="0"/>
              </a:rPr>
              <a:t>čtyřsektorovém</a:t>
            </a:r>
            <a:r>
              <a:rPr lang="cs-CZ" sz="1600" dirty="0">
                <a:solidFill>
                  <a:srgbClr val="002060"/>
                </a:solidFill>
                <a:cs typeface="Times New Roman" panose="02020603050405020304" pitchFamily="18" charset="0"/>
              </a:rPr>
              <a:t> jednoduchém keynesiánském modelu a spojíme je  se znalostmi o určení rovnovážné produkce v modelu IS-LM</a:t>
            </a:r>
          </a:p>
          <a:p>
            <a:pPr indent="0" algn="just">
              <a:spcBef>
                <a:spcPts val="600"/>
              </a:spcBef>
              <a:buNone/>
            </a:pPr>
            <a:endParaRPr lang="cs-CZ" sz="1600" dirty="0">
              <a:solidFill>
                <a:srgbClr val="002060"/>
              </a:solidFill>
              <a:cs typeface="Times New Roman" panose="02020603050405020304" pitchFamily="18" charset="0"/>
            </a:endParaRPr>
          </a:p>
          <a:p>
            <a:pPr indent="0" algn="just">
              <a:spcBef>
                <a:spcPts val="600"/>
              </a:spcBef>
              <a:buNone/>
            </a:pPr>
            <a:r>
              <a:rPr lang="cs-CZ" sz="1600" dirty="0">
                <a:solidFill>
                  <a:srgbClr val="002060"/>
                </a:solidFill>
                <a:cs typeface="Times New Roman" panose="02020603050405020304" pitchFamily="18" charset="0"/>
              </a:rPr>
              <a:t>Křivku IS v otevřené ekonomice definujeme:</a:t>
            </a:r>
          </a:p>
          <a:p>
            <a:pPr marL="900113" indent="-363538" algn="just">
              <a:spcBef>
                <a:spcPts val="600"/>
              </a:spcBef>
              <a:buClr>
                <a:schemeClr val="tx1"/>
              </a:buClr>
              <a:buSzPct val="120000"/>
              <a:buFont typeface="Consolas" panose="020B0609020204030204" pitchFamily="49" charset="0"/>
              <a:buChar char="-"/>
            </a:pPr>
            <a:r>
              <a:rPr lang="cs-CZ" sz="1600" dirty="0">
                <a:solidFill>
                  <a:srgbClr val="002060"/>
                </a:solidFill>
              </a:rPr>
              <a:t>za předpokladu fixních měnových kursů (tzn. že kurz měny v ekonomice je stanoven centrální bankou a ta také intervenuje při jeho udržení) a fixní cenové hladiny</a:t>
            </a:r>
          </a:p>
          <a:p>
            <a:pPr marL="900113" indent="-363538" algn="just">
              <a:spcBef>
                <a:spcPts val="600"/>
              </a:spcBef>
              <a:buClr>
                <a:schemeClr val="tx1"/>
              </a:buClr>
              <a:buSzPct val="120000"/>
              <a:buFont typeface="Consolas" panose="020B0609020204030204" pitchFamily="49" charset="0"/>
              <a:buChar char="-"/>
            </a:pPr>
            <a:r>
              <a:rPr lang="cs-CZ" sz="1600" dirty="0">
                <a:solidFill>
                  <a:srgbClr val="002060"/>
                </a:solidFill>
              </a:rPr>
              <a:t>za předpokladu plovoucích měnových kurzů a fixní cenové hladiny</a:t>
            </a:r>
          </a:p>
          <a:p>
            <a:pPr indent="373063" algn="just">
              <a:spcBef>
                <a:spcPts val="600"/>
              </a:spcBef>
            </a:pPr>
            <a:endParaRPr lang="cs-CZ" sz="1600" dirty="0">
              <a:solidFill>
                <a:srgbClr val="002060"/>
              </a:solidFill>
              <a:cs typeface="Times New Roman" panose="02020603050405020304" pitchFamily="18" charset="0"/>
            </a:endParaRPr>
          </a:p>
          <a:p>
            <a:pPr indent="373063" algn="just">
              <a:spcBef>
                <a:spcPts val="600"/>
              </a:spcBef>
            </a:pPr>
            <a:endParaRPr lang="cs-CZ" sz="1600" dirty="0">
              <a:solidFill>
                <a:srgbClr val="002060"/>
              </a:solidFill>
              <a:cs typeface="Times New Roman" panose="02020603050405020304" pitchFamily="18" charset="0"/>
            </a:endParaRPr>
          </a:p>
          <a:p>
            <a:pPr marL="0" indent="0" algn="just">
              <a:spcBef>
                <a:spcPts val="60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2937555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336704" cy="507703"/>
          </a:xfrm>
          <a:prstGeom prst="rect">
            <a:avLst/>
          </a:prstGeom>
        </p:spPr>
        <p:txBody>
          <a:bodyPr/>
          <a:lstStyle/>
          <a:p>
            <a:r>
              <a:rPr lang="cs-CZ" dirty="0">
                <a:solidFill>
                  <a:srgbClr val="307871"/>
                </a:solidFill>
              </a:rPr>
              <a:t>Platební bilance </a:t>
            </a:r>
          </a:p>
        </p:txBody>
      </p:sp>
      <p:sp>
        <p:nvSpPr>
          <p:cNvPr id="4" name="Zástupný symbol pro obsah 2">
            <a:extLst>
              <a:ext uri="{FF2B5EF4-FFF2-40B4-BE49-F238E27FC236}">
                <a16:creationId xmlns:a16="http://schemas.microsoft.com/office/drawing/2014/main" id="{66A973BD-B93F-42DF-88D9-C6276F12C9C9}"/>
              </a:ext>
            </a:extLst>
          </p:cNvPr>
          <p:cNvSpPr txBox="1">
            <a:spLocks/>
          </p:cNvSpPr>
          <p:nvPr/>
        </p:nvSpPr>
        <p:spPr>
          <a:xfrm>
            <a:off x="0" y="1131590"/>
            <a:ext cx="7776864" cy="93610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281" indent="-285750" algn="just">
              <a:spcBef>
                <a:spcPts val="0"/>
              </a:spcBef>
            </a:pPr>
            <a:r>
              <a:rPr lang="cs-CZ" sz="1600" dirty="0">
                <a:solidFill>
                  <a:srgbClr val="002060"/>
                </a:solidFill>
                <a:cs typeface="Times New Roman" panose="02020603050405020304" pitchFamily="18" charset="0"/>
              </a:rPr>
              <a:t>Platební bilance České republiky je statistický přehled ekonomických transakcí mezi českou ekonomikou a zahraničím za určité období, obvykle za jeden kalendářní rok.</a:t>
            </a:r>
          </a:p>
          <a:p>
            <a:pPr marL="228531" indent="0" algn="just">
              <a:spcBef>
                <a:spcPts val="0"/>
              </a:spcBef>
              <a:buNone/>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Položky platební bilance, jež představují příliv finančních prostředků do ekonomiky, jsou položkami kreditními a jsou označovány znaménkem plus. Transakce, které vedou k odlivu finančních prostředků ze země, jsou chápány jako debetní a jsou označovány znaménkem mínus. Z účetního hlediska je platební bilance výrazem zdrojů a užití fondů, a proto musí být vždy vyrovnaná. </a:t>
            </a:r>
          </a:p>
          <a:p>
            <a:pPr marL="228531" indent="0" algn="just">
              <a:spcBef>
                <a:spcPts val="0"/>
              </a:spcBef>
              <a:buNone/>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Každá kreditní položka nachází v platební bilanci svůj odraz v položce debetní a naopak. </a:t>
            </a:r>
          </a:p>
          <a:p>
            <a:pPr marL="228531" indent="0" algn="just">
              <a:spcBef>
                <a:spcPts val="0"/>
              </a:spcBef>
              <a:buNone/>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Můžeme ji členit horizontálně (do 5ti hlavních účtů) a vertikálně (základem je princip podvojného účetnictví). </a:t>
            </a:r>
          </a:p>
          <a:p>
            <a:pPr marL="228531" indent="0" algn="just">
              <a:spcBef>
                <a:spcPts val="0"/>
              </a:spcBef>
              <a:buNone/>
            </a:pPr>
            <a:endParaRPr lang="cs-CZ" sz="1600" dirty="0">
              <a:solidFill>
                <a:srgbClr val="002060"/>
              </a:solidFill>
              <a:cs typeface="Times New Roman" panose="02020603050405020304" pitchFamily="18" charset="0"/>
            </a:endParaRPr>
          </a:p>
          <a:p>
            <a:pPr indent="0" algn="just">
              <a:spcBef>
                <a:spcPts val="0"/>
              </a:spcBef>
              <a:buNone/>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
        <p:nvSpPr>
          <p:cNvPr id="3" name="Obdélník 2">
            <a:extLst>
              <a:ext uri="{FF2B5EF4-FFF2-40B4-BE49-F238E27FC236}">
                <a16:creationId xmlns:a16="http://schemas.microsoft.com/office/drawing/2014/main" id="{8EAF3E95-FE5D-8428-4199-DAFD3D72B679}"/>
              </a:ext>
            </a:extLst>
          </p:cNvPr>
          <p:cNvSpPr/>
          <p:nvPr/>
        </p:nvSpPr>
        <p:spPr>
          <a:xfrm>
            <a:off x="179512" y="89297"/>
            <a:ext cx="2304256" cy="613892"/>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1724020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336704" cy="507703"/>
          </a:xfrm>
          <a:prstGeom prst="rect">
            <a:avLst/>
          </a:prstGeom>
        </p:spPr>
        <p:txBody>
          <a:bodyPr/>
          <a:lstStyle/>
          <a:p>
            <a:r>
              <a:rPr lang="cs-CZ" dirty="0">
                <a:solidFill>
                  <a:srgbClr val="307871"/>
                </a:solidFill>
              </a:rPr>
              <a:t>Struktura platební bilance </a:t>
            </a:r>
          </a:p>
        </p:txBody>
      </p:sp>
      <p:sp>
        <p:nvSpPr>
          <p:cNvPr id="4" name="Zástupný symbol pro obsah 2">
            <a:extLst>
              <a:ext uri="{FF2B5EF4-FFF2-40B4-BE49-F238E27FC236}">
                <a16:creationId xmlns:a16="http://schemas.microsoft.com/office/drawing/2014/main" id="{66A973BD-B93F-42DF-88D9-C6276F12C9C9}"/>
              </a:ext>
            </a:extLst>
          </p:cNvPr>
          <p:cNvSpPr txBox="1">
            <a:spLocks/>
          </p:cNvSpPr>
          <p:nvPr/>
        </p:nvSpPr>
        <p:spPr>
          <a:xfrm>
            <a:off x="-36512" y="744854"/>
            <a:ext cx="7695112" cy="1550263"/>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281" indent="-285750" algn="just">
              <a:spcBef>
                <a:spcPts val="0"/>
              </a:spcBef>
            </a:pPr>
            <a:r>
              <a:rPr lang="cs-CZ" sz="1600" dirty="0">
                <a:solidFill>
                  <a:srgbClr val="002060"/>
                </a:solidFill>
                <a:cs typeface="Times New Roman" panose="02020603050405020304" pitchFamily="18" charset="0"/>
              </a:rPr>
              <a:t>Vypovídací schopnost platební bilance jako celku není podstatná, protože platební bilance, je vždy vyrovnaná.</a:t>
            </a:r>
          </a:p>
          <a:p>
            <a:pPr marL="514281" indent="-285750" algn="just">
              <a:spcBef>
                <a:spcPts val="0"/>
              </a:spcBef>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Pozornost je potřeba věnovat jednotlivým saldům samostatných účtů a podúčtů a jejich změnám v čase</a:t>
            </a:r>
          </a:p>
          <a:p>
            <a:pPr marL="514281" indent="-285750" algn="just">
              <a:spcBef>
                <a:spcPts val="0"/>
              </a:spcBef>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Struktura platební bilance se skládá z těchto základních účtů, jež se následně člení na podúčty:</a:t>
            </a:r>
          </a:p>
          <a:p>
            <a:pPr indent="0" algn="just">
              <a:spcBef>
                <a:spcPts val="0"/>
              </a:spcBef>
              <a:buNone/>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graphicFrame>
        <p:nvGraphicFramePr>
          <p:cNvPr id="6" name="Tabulka 5">
            <a:extLst>
              <a:ext uri="{FF2B5EF4-FFF2-40B4-BE49-F238E27FC236}">
                <a16:creationId xmlns:a16="http://schemas.microsoft.com/office/drawing/2014/main" id="{3A906667-E281-4712-8E91-0592E561C016}"/>
              </a:ext>
            </a:extLst>
          </p:cNvPr>
          <p:cNvGraphicFramePr>
            <a:graphicFrameLocks noGrp="1"/>
          </p:cNvGraphicFramePr>
          <p:nvPr>
            <p:extLst>
              <p:ext uri="{D42A27DB-BD31-4B8C-83A1-F6EECF244321}">
                <p14:modId xmlns:p14="http://schemas.microsoft.com/office/powerpoint/2010/main" val="3434769857"/>
              </p:ext>
            </p:extLst>
          </p:nvPr>
        </p:nvGraphicFramePr>
        <p:xfrm>
          <a:off x="2339752" y="2931790"/>
          <a:ext cx="5544616" cy="1641117"/>
        </p:xfrm>
        <a:graphic>
          <a:graphicData uri="http://schemas.openxmlformats.org/drawingml/2006/table">
            <a:tbl>
              <a:tblPr firstRow="1" bandRow="1">
                <a:tableStyleId>{BC89EF96-8CEA-46FF-86C4-4CE0E7609802}</a:tableStyleId>
              </a:tblPr>
              <a:tblGrid>
                <a:gridCol w="5544616">
                  <a:extLst>
                    <a:ext uri="{9D8B030D-6E8A-4147-A177-3AD203B41FA5}">
                      <a16:colId xmlns:a16="http://schemas.microsoft.com/office/drawing/2014/main" val="1666710978"/>
                    </a:ext>
                  </a:extLst>
                </a:gridCol>
              </a:tblGrid>
              <a:tr h="282086">
                <a:tc>
                  <a:txBody>
                    <a:bodyPr/>
                    <a:lstStyle/>
                    <a:p>
                      <a:r>
                        <a:rPr lang="cs-CZ" sz="1400" b="1" dirty="0">
                          <a:solidFill>
                            <a:schemeClr val="accent5">
                              <a:lumMod val="50000"/>
                            </a:schemeClr>
                          </a:solidFill>
                        </a:rPr>
                        <a:t>1. Běžný účet </a:t>
                      </a:r>
                    </a:p>
                  </a:txBody>
                  <a:tcPr/>
                </a:tc>
                <a:extLst>
                  <a:ext uri="{0D108BD9-81ED-4DB2-BD59-A6C34878D82A}">
                    <a16:rowId xmlns:a16="http://schemas.microsoft.com/office/drawing/2014/main" val="3414549173"/>
                  </a:ext>
                </a:extLst>
              </a:tr>
              <a:tr h="282086">
                <a:tc>
                  <a:txBody>
                    <a:bodyPr/>
                    <a:lstStyle/>
                    <a:p>
                      <a:r>
                        <a:rPr lang="cs-CZ" sz="1400" b="1" dirty="0">
                          <a:solidFill>
                            <a:schemeClr val="accent5">
                              <a:lumMod val="50000"/>
                            </a:schemeClr>
                          </a:solidFill>
                        </a:rPr>
                        <a:t>2. Kapitálový účet </a:t>
                      </a:r>
                    </a:p>
                  </a:txBody>
                  <a:tcPr/>
                </a:tc>
                <a:extLst>
                  <a:ext uri="{0D108BD9-81ED-4DB2-BD59-A6C34878D82A}">
                    <a16:rowId xmlns:a16="http://schemas.microsoft.com/office/drawing/2014/main" val="1052891077"/>
                  </a:ext>
                </a:extLst>
              </a:tr>
              <a:tr h="282086">
                <a:tc>
                  <a:txBody>
                    <a:bodyPr/>
                    <a:lstStyle/>
                    <a:p>
                      <a:r>
                        <a:rPr lang="cs-CZ" sz="1400" b="1" dirty="0">
                          <a:solidFill>
                            <a:schemeClr val="accent5">
                              <a:lumMod val="50000"/>
                            </a:schemeClr>
                          </a:solidFill>
                        </a:rPr>
                        <a:t>3. Finanční účet </a:t>
                      </a:r>
                    </a:p>
                  </a:txBody>
                  <a:tcPr/>
                </a:tc>
                <a:extLst>
                  <a:ext uri="{0D108BD9-81ED-4DB2-BD59-A6C34878D82A}">
                    <a16:rowId xmlns:a16="http://schemas.microsoft.com/office/drawing/2014/main" val="558354257"/>
                  </a:ext>
                </a:extLst>
              </a:tr>
              <a:tr h="282086">
                <a:tc>
                  <a:txBody>
                    <a:bodyPr/>
                    <a:lstStyle/>
                    <a:p>
                      <a:r>
                        <a:rPr lang="cs-CZ" sz="1400" b="1" dirty="0">
                          <a:solidFill>
                            <a:schemeClr val="accent5">
                              <a:lumMod val="50000"/>
                            </a:schemeClr>
                          </a:solidFill>
                        </a:rPr>
                        <a:t>4. Saldo chyb a opomenutí, statistické diskrepance</a:t>
                      </a:r>
                    </a:p>
                  </a:txBody>
                  <a:tcPr/>
                </a:tc>
                <a:extLst>
                  <a:ext uri="{0D108BD9-81ED-4DB2-BD59-A6C34878D82A}">
                    <a16:rowId xmlns:a16="http://schemas.microsoft.com/office/drawing/2014/main" val="2675592355"/>
                  </a:ext>
                </a:extLst>
              </a:tr>
              <a:tr h="421917">
                <a:tc>
                  <a:txBody>
                    <a:bodyPr/>
                    <a:lstStyle/>
                    <a:p>
                      <a:r>
                        <a:rPr lang="cs-CZ" sz="1400" b="1" dirty="0">
                          <a:solidFill>
                            <a:schemeClr val="accent5">
                              <a:lumMod val="50000"/>
                            </a:schemeClr>
                          </a:solidFill>
                        </a:rPr>
                        <a:t>5. Změna devizových rezerv (účet oficiálních devizových rezerv)</a:t>
                      </a:r>
                    </a:p>
                  </a:txBody>
                  <a:tcPr/>
                </a:tc>
                <a:extLst>
                  <a:ext uri="{0D108BD9-81ED-4DB2-BD59-A6C34878D82A}">
                    <a16:rowId xmlns:a16="http://schemas.microsoft.com/office/drawing/2014/main" val="286398791"/>
                  </a:ext>
                </a:extLst>
              </a:tr>
            </a:tbl>
          </a:graphicData>
        </a:graphic>
      </p:graphicFrame>
      <p:sp>
        <p:nvSpPr>
          <p:cNvPr id="3" name="Obdélník 2">
            <a:extLst>
              <a:ext uri="{FF2B5EF4-FFF2-40B4-BE49-F238E27FC236}">
                <a16:creationId xmlns:a16="http://schemas.microsoft.com/office/drawing/2014/main" id="{E04077C0-70F0-1B3E-4536-BDCD5A3210DC}"/>
              </a:ext>
            </a:extLst>
          </p:cNvPr>
          <p:cNvSpPr/>
          <p:nvPr/>
        </p:nvSpPr>
        <p:spPr>
          <a:xfrm>
            <a:off x="251520" y="174489"/>
            <a:ext cx="3384376" cy="507703"/>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3452657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336704" cy="507703"/>
          </a:xfrm>
          <a:prstGeom prst="rect">
            <a:avLst/>
          </a:prstGeom>
        </p:spPr>
        <p:txBody>
          <a:bodyPr/>
          <a:lstStyle/>
          <a:p>
            <a:r>
              <a:rPr lang="cs-CZ" dirty="0">
                <a:solidFill>
                  <a:srgbClr val="307871"/>
                </a:solidFill>
              </a:rPr>
              <a:t>Běžný účet platební bilance </a:t>
            </a:r>
          </a:p>
        </p:txBody>
      </p:sp>
      <p:sp>
        <p:nvSpPr>
          <p:cNvPr id="4" name="Zástupný symbol pro obsah 2">
            <a:extLst>
              <a:ext uri="{FF2B5EF4-FFF2-40B4-BE49-F238E27FC236}">
                <a16:creationId xmlns:a16="http://schemas.microsoft.com/office/drawing/2014/main" id="{66A973BD-B93F-42DF-88D9-C6276F12C9C9}"/>
              </a:ext>
            </a:extLst>
          </p:cNvPr>
          <p:cNvSpPr txBox="1">
            <a:spLocks/>
          </p:cNvSpPr>
          <p:nvPr/>
        </p:nvSpPr>
        <p:spPr>
          <a:xfrm>
            <a:off x="-36512" y="744855"/>
            <a:ext cx="7695112" cy="11788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281" indent="-285750" algn="just">
              <a:spcBef>
                <a:spcPts val="0"/>
              </a:spcBef>
            </a:pPr>
            <a:r>
              <a:rPr lang="cs-CZ" sz="1600" dirty="0">
                <a:solidFill>
                  <a:srgbClr val="002060"/>
                </a:solidFill>
                <a:cs typeface="Times New Roman" panose="02020603050405020304" pitchFamily="18" charset="0"/>
              </a:rPr>
              <a:t>Bilance na běžném účtu zachycuje mezinárodní obchod se zbožím a službami včetně jednostranných transferů mezi zeměmi.</a:t>
            </a:r>
          </a:p>
          <a:p>
            <a:pPr marL="228531" indent="0" algn="just">
              <a:spcBef>
                <a:spcPts val="0"/>
              </a:spcBef>
              <a:buNone/>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Běžný účet se skládá z:</a:t>
            </a:r>
          </a:p>
          <a:p>
            <a:pPr marL="228531" indent="0" algn="just">
              <a:spcBef>
                <a:spcPts val="0"/>
              </a:spcBef>
              <a:buNone/>
            </a:pPr>
            <a:endParaRPr lang="cs-CZ" sz="1600" dirty="0">
              <a:solidFill>
                <a:srgbClr val="002060"/>
              </a:solidFill>
              <a:cs typeface="Times New Roman" panose="02020603050405020304" pitchFamily="18" charset="0"/>
            </a:endParaRPr>
          </a:p>
          <a:p>
            <a:pPr indent="0" algn="just">
              <a:spcBef>
                <a:spcPts val="0"/>
              </a:spcBef>
              <a:buNone/>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
        <p:nvSpPr>
          <p:cNvPr id="3" name="Obdélník 2">
            <a:extLst>
              <a:ext uri="{FF2B5EF4-FFF2-40B4-BE49-F238E27FC236}">
                <a16:creationId xmlns:a16="http://schemas.microsoft.com/office/drawing/2014/main" id="{1949A81D-2BF1-41F2-ABED-AA463A2F3455}"/>
              </a:ext>
            </a:extLst>
          </p:cNvPr>
          <p:cNvSpPr/>
          <p:nvPr/>
        </p:nvSpPr>
        <p:spPr>
          <a:xfrm>
            <a:off x="2699792" y="1707654"/>
            <a:ext cx="6192688" cy="2523768"/>
          </a:xfrm>
          <a:prstGeom prst="rect">
            <a:avLst/>
          </a:prstGeom>
        </p:spPr>
        <p:txBody>
          <a:bodyPr wrap="square">
            <a:spAutoFit/>
          </a:bodyPr>
          <a:lstStyle/>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Obchodní bilance </a:t>
            </a:r>
            <a:r>
              <a:rPr lang="cs-CZ" sz="1600" dirty="0">
                <a:solidFill>
                  <a:srgbClr val="002060"/>
                </a:solidFill>
                <a:cs typeface="Times New Roman" panose="02020603050405020304" pitchFamily="18" charset="0"/>
              </a:rPr>
              <a:t>(rozdíl mezi exportem a importem výrobků a zboží).</a:t>
            </a:r>
          </a:p>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Bilance služeb </a:t>
            </a:r>
            <a:r>
              <a:rPr lang="cs-CZ" sz="1600" dirty="0">
                <a:solidFill>
                  <a:srgbClr val="002060"/>
                </a:solidFill>
                <a:cs typeface="Times New Roman" panose="02020603050405020304" pitchFamily="18" charset="0"/>
              </a:rPr>
              <a:t>(vyjadřuje rozdíl mezi dovezenými a vyvezenými službami).</a:t>
            </a:r>
          </a:p>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Bilance výnosů </a:t>
            </a:r>
            <a:r>
              <a:rPr lang="cs-CZ" sz="1600" dirty="0">
                <a:solidFill>
                  <a:srgbClr val="002060"/>
                </a:solidFill>
                <a:cs typeface="Times New Roman" panose="02020603050405020304" pitchFamily="18" charset="0"/>
              </a:rPr>
              <a:t>	(příjmy a výdaje, které jsou obrazem předchozího pohybu výrobního faktoru, nejčastěji investic).</a:t>
            </a:r>
          </a:p>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Běžných převodů </a:t>
            </a:r>
            <a:r>
              <a:rPr lang="cs-CZ" sz="1600" dirty="0">
                <a:solidFill>
                  <a:srgbClr val="002060"/>
                </a:solidFill>
                <a:cs typeface="Times New Roman" panose="02020603050405020304" pitchFamily="18" charset="0"/>
              </a:rPr>
              <a:t>(transakce, které nezakládají nárok na protihodnotu v podobě pohybu zboží, služeb či aktiv).</a:t>
            </a:r>
          </a:p>
        </p:txBody>
      </p:sp>
    </p:spTree>
    <p:extLst>
      <p:ext uri="{BB962C8B-B14F-4D97-AF65-F5344CB8AC3E}">
        <p14:creationId xmlns:p14="http://schemas.microsoft.com/office/powerpoint/2010/main" val="4165361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344816" cy="507703"/>
          </a:xfrm>
          <a:prstGeom prst="rect">
            <a:avLst/>
          </a:prstGeom>
        </p:spPr>
        <p:txBody>
          <a:bodyPr/>
          <a:lstStyle/>
          <a:p>
            <a:r>
              <a:rPr lang="cs-CZ" dirty="0">
                <a:solidFill>
                  <a:srgbClr val="307871"/>
                </a:solidFill>
              </a:rPr>
              <a:t>Kapitálový účet platební bilance </a:t>
            </a:r>
          </a:p>
        </p:txBody>
      </p:sp>
      <p:sp>
        <p:nvSpPr>
          <p:cNvPr id="4" name="Zástupný symbol pro obsah 2">
            <a:extLst>
              <a:ext uri="{FF2B5EF4-FFF2-40B4-BE49-F238E27FC236}">
                <a16:creationId xmlns:a16="http://schemas.microsoft.com/office/drawing/2014/main" id="{66A973BD-B93F-42DF-88D9-C6276F12C9C9}"/>
              </a:ext>
            </a:extLst>
          </p:cNvPr>
          <p:cNvSpPr txBox="1">
            <a:spLocks/>
          </p:cNvSpPr>
          <p:nvPr/>
        </p:nvSpPr>
        <p:spPr>
          <a:xfrm>
            <a:off x="-36512" y="744855"/>
            <a:ext cx="7695112" cy="11788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281" indent="-285750" algn="just">
              <a:spcBef>
                <a:spcPts val="0"/>
              </a:spcBef>
            </a:pPr>
            <a:r>
              <a:rPr lang="cs-CZ" sz="1600" dirty="0">
                <a:solidFill>
                  <a:srgbClr val="002060"/>
                </a:solidFill>
                <a:cs typeface="Times New Roman" panose="02020603050405020304" pitchFamily="18" charset="0"/>
              </a:rPr>
              <a:t>Není příliš významnou položkou v rámci platební bilance.</a:t>
            </a:r>
          </a:p>
          <a:p>
            <a:pPr marL="228531" indent="0" algn="just">
              <a:spcBef>
                <a:spcPts val="0"/>
              </a:spcBef>
              <a:buNone/>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Zaznamenáváme zde kapitálové transfery související s:</a:t>
            </a:r>
          </a:p>
          <a:p>
            <a:pPr marL="228531" indent="0" algn="just">
              <a:spcBef>
                <a:spcPts val="0"/>
              </a:spcBef>
              <a:buNone/>
            </a:pPr>
            <a:endParaRPr lang="cs-CZ" sz="1600" dirty="0">
              <a:solidFill>
                <a:srgbClr val="002060"/>
              </a:solidFill>
              <a:cs typeface="Times New Roman" panose="02020603050405020304" pitchFamily="18" charset="0"/>
            </a:endParaRPr>
          </a:p>
          <a:p>
            <a:pPr indent="0" algn="just">
              <a:spcBef>
                <a:spcPts val="0"/>
              </a:spcBef>
              <a:buNone/>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
        <p:nvSpPr>
          <p:cNvPr id="3" name="Obdélník 2">
            <a:extLst>
              <a:ext uri="{FF2B5EF4-FFF2-40B4-BE49-F238E27FC236}">
                <a16:creationId xmlns:a16="http://schemas.microsoft.com/office/drawing/2014/main" id="{1949A81D-2BF1-41F2-ABED-AA463A2F3455}"/>
              </a:ext>
            </a:extLst>
          </p:cNvPr>
          <p:cNvSpPr/>
          <p:nvPr/>
        </p:nvSpPr>
        <p:spPr>
          <a:xfrm>
            <a:off x="1619672" y="1707654"/>
            <a:ext cx="6192688" cy="2031325"/>
          </a:xfrm>
          <a:prstGeom prst="rect">
            <a:avLst/>
          </a:prstGeom>
        </p:spPr>
        <p:txBody>
          <a:bodyPr wrap="square">
            <a:spAutoFit/>
          </a:bodyPr>
          <a:lstStyle/>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migrací obyvatelstva </a:t>
            </a:r>
            <a:r>
              <a:rPr lang="cs-CZ" sz="1600" dirty="0">
                <a:solidFill>
                  <a:srgbClr val="002060"/>
                </a:solidFill>
                <a:cs typeface="Times New Roman" panose="02020603050405020304" pitchFamily="18" charset="0"/>
              </a:rPr>
              <a:t>(převody migrantů),</a:t>
            </a:r>
          </a:p>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promíjením dluhů,</a:t>
            </a:r>
          </a:p>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převody s nefinančními nevyrobenými hmotnými aktivy </a:t>
            </a:r>
            <a:r>
              <a:rPr lang="cs-CZ" sz="1600" dirty="0">
                <a:solidFill>
                  <a:srgbClr val="002060"/>
                </a:solidFill>
                <a:cs typeface="Times New Roman" panose="02020603050405020304" pitchFamily="18" charset="0"/>
              </a:rPr>
              <a:t>(pozemky pro zastupitelské úřady),</a:t>
            </a:r>
          </a:p>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převody s nehmotnými právy </a:t>
            </a:r>
            <a:r>
              <a:rPr lang="cs-CZ" sz="1600" dirty="0">
                <a:solidFill>
                  <a:srgbClr val="002060"/>
                </a:solidFill>
                <a:cs typeface="Times New Roman" panose="02020603050405020304" pitchFamily="18" charset="0"/>
              </a:rPr>
              <a:t>(patenty, licence, ochranné známky, autorská práva).</a:t>
            </a:r>
          </a:p>
        </p:txBody>
      </p:sp>
      <p:sp>
        <p:nvSpPr>
          <p:cNvPr id="5" name="Nadpis 1">
            <a:extLst>
              <a:ext uri="{FF2B5EF4-FFF2-40B4-BE49-F238E27FC236}">
                <a16:creationId xmlns:a16="http://schemas.microsoft.com/office/drawing/2014/main" id="{D1D2E661-0E06-439E-935B-59A84A5C490A}"/>
              </a:ext>
            </a:extLst>
          </p:cNvPr>
          <p:cNvSpPr txBox="1">
            <a:spLocks/>
          </p:cNvSpPr>
          <p:nvPr/>
        </p:nvSpPr>
        <p:spPr>
          <a:xfrm>
            <a:off x="1475656" y="4791905"/>
            <a:ext cx="7282552" cy="312217"/>
          </a:xfrm>
          <a:prstGeom prst="rect">
            <a:avLst/>
          </a:prstGeom>
          <a:noFill/>
          <a:ln>
            <a:noFill/>
          </a:ln>
        </p:spPr>
        <p:txBody>
          <a:bodyPr anchor="t">
            <a:noAutofit/>
          </a:bodyPr>
          <a:lstStyle>
            <a:lvl1pPr algn="l" defTabSz="914400" rtl="0" eaLnBrk="1" latinLnBrk="0" hangingPunct="1">
              <a:spcBef>
                <a:spcPct val="0"/>
              </a:spcBef>
              <a:buNone/>
              <a:defRPr sz="2400" kern="1200">
                <a:solidFill>
                  <a:srgbClr val="000000"/>
                </a:solidFill>
                <a:latin typeface="+mj-lt"/>
                <a:ea typeface="+mj-ea"/>
                <a:cs typeface="+mj-cs"/>
              </a:defRPr>
            </a:lvl1pPr>
          </a:lstStyle>
          <a:p>
            <a:r>
              <a:rPr lang="cs-CZ" sz="1800" dirty="0">
                <a:solidFill>
                  <a:srgbClr val="FF0000"/>
                </a:solidFill>
              </a:rPr>
              <a:t>POZOR – nezaměňovat s finančním účtem platební bilance!</a:t>
            </a:r>
          </a:p>
        </p:txBody>
      </p:sp>
    </p:spTree>
    <p:extLst>
      <p:ext uri="{BB962C8B-B14F-4D97-AF65-F5344CB8AC3E}">
        <p14:creationId xmlns:p14="http://schemas.microsoft.com/office/powerpoint/2010/main" val="1865645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344816" cy="507703"/>
          </a:xfrm>
          <a:prstGeom prst="rect">
            <a:avLst/>
          </a:prstGeom>
        </p:spPr>
        <p:txBody>
          <a:bodyPr/>
          <a:lstStyle/>
          <a:p>
            <a:r>
              <a:rPr lang="cs-CZ" dirty="0">
                <a:solidFill>
                  <a:srgbClr val="307871"/>
                </a:solidFill>
              </a:rPr>
              <a:t>Finanční účet platební bilance </a:t>
            </a:r>
          </a:p>
        </p:txBody>
      </p:sp>
      <p:sp>
        <p:nvSpPr>
          <p:cNvPr id="4" name="Zástupný symbol pro obsah 2">
            <a:extLst>
              <a:ext uri="{FF2B5EF4-FFF2-40B4-BE49-F238E27FC236}">
                <a16:creationId xmlns:a16="http://schemas.microsoft.com/office/drawing/2014/main" id="{66A973BD-B93F-42DF-88D9-C6276F12C9C9}"/>
              </a:ext>
            </a:extLst>
          </p:cNvPr>
          <p:cNvSpPr txBox="1">
            <a:spLocks/>
          </p:cNvSpPr>
          <p:nvPr/>
        </p:nvSpPr>
        <p:spPr>
          <a:xfrm>
            <a:off x="-36512" y="744855"/>
            <a:ext cx="7695112" cy="11788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281" indent="-285750" algn="just">
              <a:spcBef>
                <a:spcPts val="0"/>
              </a:spcBef>
            </a:pPr>
            <a:r>
              <a:rPr lang="cs-CZ" sz="1600" dirty="0">
                <a:solidFill>
                  <a:srgbClr val="002060"/>
                </a:solidFill>
                <a:cs typeface="Times New Roman" panose="02020603050405020304" pitchFamily="18" charset="0"/>
              </a:rPr>
              <a:t>Zaznamenáváme zde rozdíl mezi přílivem zahraničního kapitálu plynoucího do země z okolního světa (nákupy tuzemských aktiv) a odlivem kapitálu z domácí ekonomiky do zahraniční (nákupy zahraničních aktiv).</a:t>
            </a:r>
          </a:p>
          <a:p>
            <a:pPr marL="228531" indent="0" algn="just">
              <a:spcBef>
                <a:spcPts val="0"/>
              </a:spcBef>
              <a:buNone/>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Skládá se z podúčtů:</a:t>
            </a:r>
          </a:p>
          <a:p>
            <a:pPr marL="228531" indent="0" algn="just">
              <a:spcBef>
                <a:spcPts val="0"/>
              </a:spcBef>
              <a:buNone/>
            </a:pPr>
            <a:endParaRPr lang="cs-CZ" sz="1600" dirty="0">
              <a:solidFill>
                <a:srgbClr val="002060"/>
              </a:solidFill>
              <a:cs typeface="Times New Roman" panose="02020603050405020304" pitchFamily="18" charset="0"/>
            </a:endParaRPr>
          </a:p>
          <a:p>
            <a:pPr indent="0" algn="just">
              <a:spcBef>
                <a:spcPts val="0"/>
              </a:spcBef>
              <a:buNone/>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
        <p:nvSpPr>
          <p:cNvPr id="3" name="Obdélník 2">
            <a:extLst>
              <a:ext uri="{FF2B5EF4-FFF2-40B4-BE49-F238E27FC236}">
                <a16:creationId xmlns:a16="http://schemas.microsoft.com/office/drawing/2014/main" id="{1949A81D-2BF1-41F2-ABED-AA463A2F3455}"/>
              </a:ext>
            </a:extLst>
          </p:cNvPr>
          <p:cNvSpPr/>
          <p:nvPr/>
        </p:nvSpPr>
        <p:spPr>
          <a:xfrm>
            <a:off x="2339752" y="1923679"/>
            <a:ext cx="6192688" cy="2769989"/>
          </a:xfrm>
          <a:prstGeom prst="rect">
            <a:avLst/>
          </a:prstGeom>
        </p:spPr>
        <p:txBody>
          <a:bodyPr wrap="square">
            <a:spAutoFit/>
          </a:bodyPr>
          <a:lstStyle/>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Přímé investice </a:t>
            </a:r>
            <a:r>
              <a:rPr lang="cs-CZ" sz="1600" dirty="0">
                <a:solidFill>
                  <a:srgbClr val="002060"/>
                </a:solidFill>
                <a:cs typeface="Times New Roman" panose="02020603050405020304" pitchFamily="18" charset="0"/>
              </a:rPr>
              <a:t>(investice, jejichž cílem je získání úplné nebo částečné kontroly nad domácí firmou a tím i vlivu na její řízení).</a:t>
            </a:r>
          </a:p>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Portfoliové investice </a:t>
            </a:r>
            <a:r>
              <a:rPr lang="cs-CZ" sz="1600" dirty="0">
                <a:solidFill>
                  <a:srgbClr val="002060"/>
                </a:solidFill>
                <a:cs typeface="Times New Roman" panose="02020603050405020304" pitchFamily="18" charset="0"/>
              </a:rPr>
              <a:t>(mezinárodní finanční toky, které souvisí s investicemi do účastí a do majetkových a dluhových cenných papírů, jejichž cílem není převzetí kontroly a řízení).</a:t>
            </a:r>
          </a:p>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Finanční deriváty.</a:t>
            </a:r>
          </a:p>
          <a:p>
            <a:pPr marL="285750" indent="-285750" algn="just">
              <a:spcBef>
                <a:spcPts val="600"/>
              </a:spcBef>
              <a:spcAft>
                <a:spcPts val="600"/>
              </a:spcAft>
              <a:buFont typeface="Courier New" panose="02070309020205020404" pitchFamily="49" charset="0"/>
              <a:buChar char="o"/>
            </a:pPr>
            <a:r>
              <a:rPr lang="cs-CZ" sz="1600" b="1" dirty="0">
                <a:solidFill>
                  <a:srgbClr val="002060"/>
                </a:solidFill>
                <a:cs typeface="Times New Roman" panose="02020603050405020304" pitchFamily="18" charset="0"/>
              </a:rPr>
              <a:t>Ostatní investice </a:t>
            </a:r>
            <a:r>
              <a:rPr lang="cs-CZ" sz="1600" dirty="0">
                <a:solidFill>
                  <a:srgbClr val="002060"/>
                </a:solidFill>
                <a:cs typeface="Times New Roman" panose="02020603050405020304" pitchFamily="18" charset="0"/>
              </a:rPr>
              <a:t>(krátkodobá a dlouhodobá aktiva a pasiva, která vzniknou v souvislosti s krátkodobými a dlouhodobými půjčkami, úvěry a depozity.</a:t>
            </a:r>
          </a:p>
        </p:txBody>
      </p:sp>
    </p:spTree>
    <p:extLst>
      <p:ext uri="{BB962C8B-B14F-4D97-AF65-F5344CB8AC3E}">
        <p14:creationId xmlns:p14="http://schemas.microsoft.com/office/powerpoint/2010/main" val="4112200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067944" y="269317"/>
            <a:ext cx="3456384"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solidFill>
                  <a:srgbClr val="002060"/>
                </a:solidFill>
                <a:latin typeface="Times New Roman" panose="02020603050405020304" pitchFamily="18" charset="0"/>
                <a:cs typeface="Times New Roman" panose="02020603050405020304" pitchFamily="18" charset="0"/>
              </a:rPr>
              <a:t>NEBOLI MODEL S LINIÍ 45°</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KEYNESIÁNSKÝ MODEL</a:t>
            </a:r>
          </a:p>
        </p:txBody>
      </p:sp>
      <p:sp>
        <p:nvSpPr>
          <p:cNvPr id="7" name="Zástupný symbol pro obsah 2">
            <a:extLst>
              <a:ext uri="{FF2B5EF4-FFF2-40B4-BE49-F238E27FC236}">
                <a16:creationId xmlns:a16="http://schemas.microsoft.com/office/drawing/2014/main" id="{7BF02D3E-F8E5-49D1-B8E2-7026D86A44DC}"/>
              </a:ext>
            </a:extLst>
          </p:cNvPr>
          <p:cNvSpPr txBox="1">
            <a:spLocks/>
          </p:cNvSpPr>
          <p:nvPr/>
        </p:nvSpPr>
        <p:spPr>
          <a:xfrm>
            <a:off x="169114" y="1842566"/>
            <a:ext cx="4167156" cy="30963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600" dirty="0">
                <a:solidFill>
                  <a:srgbClr val="002060"/>
                </a:solidFill>
              </a:rPr>
              <a:t>cenová hladina je stálá,</a:t>
            </a:r>
          </a:p>
          <a:p>
            <a:r>
              <a:rPr lang="cs-CZ" altLang="cs-CZ" sz="1600" dirty="0">
                <a:solidFill>
                  <a:srgbClr val="002060"/>
                </a:solidFill>
              </a:rPr>
              <a:t>zásoba kapitálu je dostatečná, může být vyrobena produkce, která je poptávaná, </a:t>
            </a:r>
          </a:p>
          <a:p>
            <a:r>
              <a:rPr lang="cs-CZ" altLang="cs-CZ" sz="1600" dirty="0">
                <a:solidFill>
                  <a:srgbClr val="002060"/>
                </a:solidFill>
              </a:rPr>
              <a:t>existuje produkční mezera,</a:t>
            </a:r>
          </a:p>
          <a:p>
            <a:r>
              <a:rPr lang="cs-CZ" altLang="cs-CZ" sz="1600" dirty="0">
                <a:solidFill>
                  <a:srgbClr val="002060"/>
                </a:solidFill>
              </a:rPr>
              <a:t>nabídka práce je dostatečná, může být vyrobena produkce, která je poptávaná při dané stálé nominální mzdě,</a:t>
            </a:r>
          </a:p>
          <a:p>
            <a:r>
              <a:rPr lang="cs-CZ" altLang="cs-CZ" sz="1600" dirty="0">
                <a:solidFill>
                  <a:srgbClr val="002060"/>
                </a:solidFill>
              </a:rPr>
              <a:t>všechny nominální veličiny jsou reálnými veličinami,</a:t>
            </a:r>
          </a:p>
          <a:p>
            <a:r>
              <a:rPr lang="cs-CZ" altLang="cs-CZ" sz="1600" dirty="0">
                <a:solidFill>
                  <a:srgbClr val="002060"/>
                </a:solidFill>
              </a:rPr>
              <a:t>ekonomika je uzavřená</a:t>
            </a:r>
          </a:p>
          <a:p>
            <a:pPr marL="0" indent="0" algn="just">
              <a:buNone/>
            </a:pPr>
            <a:endParaRPr lang="cs-CZ" altLang="cs-CZ" sz="1600" dirty="0">
              <a:solidFill>
                <a:srgbClr val="002060"/>
              </a:solidFill>
            </a:endParaRPr>
          </a:p>
        </p:txBody>
      </p:sp>
      <p:sp>
        <p:nvSpPr>
          <p:cNvPr id="8" name="Zástupný symbol pro obsah 2">
            <a:extLst>
              <a:ext uri="{FF2B5EF4-FFF2-40B4-BE49-F238E27FC236}">
                <a16:creationId xmlns:a16="http://schemas.microsoft.com/office/drawing/2014/main" id="{9503FF65-0533-48D0-8BD4-A042AE8301C9}"/>
              </a:ext>
            </a:extLst>
          </p:cNvPr>
          <p:cNvSpPr txBox="1">
            <a:spLocks/>
          </p:cNvSpPr>
          <p:nvPr/>
        </p:nvSpPr>
        <p:spPr>
          <a:xfrm>
            <a:off x="156628" y="1222388"/>
            <a:ext cx="4527196" cy="530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PŘEDPOKLADY MODELU SE 2 SEKTORY:</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
        <p:nvSpPr>
          <p:cNvPr id="9" name="Zástupný symbol pro obsah 2">
            <a:extLst>
              <a:ext uri="{FF2B5EF4-FFF2-40B4-BE49-F238E27FC236}">
                <a16:creationId xmlns:a16="http://schemas.microsoft.com/office/drawing/2014/main" id="{9BAB7465-C5A5-4352-A8B1-DA44B50207A2}"/>
              </a:ext>
            </a:extLst>
          </p:cNvPr>
          <p:cNvSpPr txBox="1">
            <a:spLocks/>
          </p:cNvSpPr>
          <p:nvPr/>
        </p:nvSpPr>
        <p:spPr>
          <a:xfrm>
            <a:off x="4860032" y="1222388"/>
            <a:ext cx="4527196" cy="530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PŘEDPOKLADY MODELU SE 3 SEKTORY:</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0F6F22DE-BC61-4C90-BF80-798C21D11497}"/>
              </a:ext>
            </a:extLst>
          </p:cNvPr>
          <p:cNvSpPr/>
          <p:nvPr/>
        </p:nvSpPr>
        <p:spPr>
          <a:xfrm>
            <a:off x="4688812" y="1901361"/>
            <a:ext cx="4527196" cy="2800767"/>
          </a:xfrm>
          <a:prstGeom prst="rect">
            <a:avLst/>
          </a:prstGeom>
        </p:spPr>
        <p:txBody>
          <a:bodyPr wrap="square">
            <a:spAutoFit/>
          </a:bodyPr>
          <a:lstStyle/>
          <a:p>
            <a:pPr marL="285750" indent="-285750">
              <a:buFont typeface="Arial" panose="020B0604020202020204" pitchFamily="34" charset="0"/>
              <a:buChar char="•"/>
              <a:defRPr/>
            </a:pPr>
            <a:r>
              <a:rPr lang="cs-CZ" altLang="cs-CZ" sz="1600" dirty="0">
                <a:solidFill>
                  <a:srgbClr val="002060"/>
                </a:solidFill>
              </a:rPr>
              <a:t>existence státních zásahů</a:t>
            </a:r>
          </a:p>
          <a:p>
            <a:pPr marL="285750" indent="-285750">
              <a:buFont typeface="Arial" panose="020B0604020202020204" pitchFamily="34" charset="0"/>
              <a:buChar char="•"/>
              <a:defRPr/>
            </a:pPr>
            <a:r>
              <a:rPr lang="cs-CZ" altLang="cs-CZ" sz="1600" dirty="0">
                <a:solidFill>
                  <a:srgbClr val="002060"/>
                </a:solidFill>
              </a:rPr>
              <a:t>účel státních zásahů (redukování recesní mezery)</a:t>
            </a:r>
          </a:p>
          <a:p>
            <a:pPr marL="285750" indent="-285750">
              <a:buFont typeface="Arial" panose="020B0604020202020204" pitchFamily="34" charset="0"/>
              <a:buChar char="•"/>
              <a:defRPr/>
            </a:pPr>
            <a:r>
              <a:rPr lang="cs-CZ" altLang="cs-CZ" sz="1600" dirty="0">
                <a:solidFill>
                  <a:srgbClr val="002060"/>
                </a:solidFill>
              </a:rPr>
              <a:t>vládní nákup statků a služeb</a:t>
            </a:r>
          </a:p>
          <a:p>
            <a:pPr marL="285750" indent="-285750">
              <a:buFont typeface="Arial" panose="020B0604020202020204" pitchFamily="34" charset="0"/>
              <a:buChar char="•"/>
              <a:defRPr/>
            </a:pPr>
            <a:r>
              <a:rPr lang="cs-CZ" altLang="cs-CZ" sz="1600" dirty="0">
                <a:solidFill>
                  <a:srgbClr val="002060"/>
                </a:solidFill>
              </a:rPr>
              <a:t>agregátní výdaje jsou v tomto modelu definovány:</a:t>
            </a:r>
          </a:p>
          <a:p>
            <a:pPr algn="ctr">
              <a:buFont typeface="Wingdings" panose="05000000000000000000" pitchFamily="2" charset="2"/>
              <a:buNone/>
              <a:defRPr/>
            </a:pPr>
            <a:r>
              <a:rPr lang="cs-CZ" altLang="cs-CZ" sz="1600" b="1" dirty="0">
                <a:solidFill>
                  <a:srgbClr val="002060"/>
                </a:solidFill>
              </a:rPr>
              <a:t>AE = C + I + G</a:t>
            </a:r>
          </a:p>
          <a:p>
            <a:pPr>
              <a:defRPr/>
            </a:pPr>
            <a:r>
              <a:rPr lang="cs-CZ" altLang="cs-CZ" sz="1600" dirty="0">
                <a:solidFill>
                  <a:srgbClr val="002060"/>
                </a:solidFill>
              </a:rPr>
              <a:t>Stát navíc zasahuje do ekonomiky:</a:t>
            </a:r>
          </a:p>
          <a:p>
            <a:pPr>
              <a:defRPr/>
            </a:pPr>
            <a:r>
              <a:rPr lang="cs-CZ" altLang="cs-CZ" sz="1600" b="1" dirty="0">
                <a:solidFill>
                  <a:srgbClr val="002060"/>
                </a:solidFill>
              </a:rPr>
              <a:t>    zdaněním ekonomických subjektů</a:t>
            </a:r>
          </a:p>
          <a:p>
            <a:pPr>
              <a:defRPr/>
            </a:pPr>
            <a:r>
              <a:rPr lang="cs-CZ" altLang="cs-CZ" sz="1600" b="1" dirty="0">
                <a:solidFill>
                  <a:srgbClr val="002060"/>
                </a:solidFill>
              </a:rPr>
              <a:t>    platbami ekonomickým subjektům  (tzv. transferové platby)           </a:t>
            </a:r>
          </a:p>
          <a:p>
            <a:pPr marL="285750" indent="-285750">
              <a:buFont typeface="Arial" panose="020B0604020202020204" pitchFamily="34" charset="0"/>
              <a:buChar char="•"/>
              <a:defRPr/>
            </a:pPr>
            <a:r>
              <a:rPr lang="cs-CZ" altLang="cs-CZ" sz="1600" dirty="0">
                <a:solidFill>
                  <a:srgbClr val="002060"/>
                </a:solidFill>
              </a:rPr>
              <a:t>uzavřená ekonomika</a:t>
            </a:r>
          </a:p>
        </p:txBody>
      </p:sp>
    </p:spTree>
    <p:extLst>
      <p:ext uri="{BB962C8B-B14F-4D97-AF65-F5344CB8AC3E}">
        <p14:creationId xmlns:p14="http://schemas.microsoft.com/office/powerpoint/2010/main" val="14385866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344816" cy="507703"/>
          </a:xfrm>
          <a:prstGeom prst="rect">
            <a:avLst/>
          </a:prstGeom>
        </p:spPr>
        <p:txBody>
          <a:bodyPr/>
          <a:lstStyle/>
          <a:p>
            <a:r>
              <a:rPr lang="cs-CZ" dirty="0">
                <a:solidFill>
                  <a:srgbClr val="307871"/>
                </a:solidFill>
              </a:rPr>
              <a:t>Saldo chyb a opomenutí, statistické diskrepance </a:t>
            </a:r>
          </a:p>
        </p:txBody>
      </p:sp>
      <p:sp>
        <p:nvSpPr>
          <p:cNvPr id="4" name="Zástupný symbol pro obsah 2">
            <a:extLst>
              <a:ext uri="{FF2B5EF4-FFF2-40B4-BE49-F238E27FC236}">
                <a16:creationId xmlns:a16="http://schemas.microsoft.com/office/drawing/2014/main" id="{66A973BD-B93F-42DF-88D9-C6276F12C9C9}"/>
              </a:ext>
            </a:extLst>
          </p:cNvPr>
          <p:cNvSpPr txBox="1">
            <a:spLocks/>
          </p:cNvSpPr>
          <p:nvPr/>
        </p:nvSpPr>
        <p:spPr>
          <a:xfrm>
            <a:off x="183468" y="2676115"/>
            <a:ext cx="8420979" cy="12241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281" indent="-285750" algn="just">
              <a:spcBef>
                <a:spcPts val="0"/>
              </a:spcBef>
            </a:pPr>
            <a:r>
              <a:rPr lang="cs-CZ" sz="1600" dirty="0">
                <a:solidFill>
                  <a:srgbClr val="002060"/>
                </a:solidFill>
                <a:cs typeface="Times New Roman" panose="02020603050405020304" pitchFamily="18" charset="0"/>
              </a:rPr>
              <a:t>Zachycujeme zde pohyb likvidních zahraničních aktiv centrální banky a ministerstva financí, které mohou být využívány k financování a regulování nerovnováhy platební bilance.</a:t>
            </a:r>
          </a:p>
          <a:p>
            <a:pPr marL="228531" indent="0" algn="just">
              <a:spcBef>
                <a:spcPts val="0"/>
              </a:spcBef>
              <a:buNone/>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Nárůst devizových rezerv se účtuje na kreditní straně se znaménkem mínus.</a:t>
            </a:r>
          </a:p>
          <a:p>
            <a:pPr marL="228531" indent="0" algn="just">
              <a:spcBef>
                <a:spcPts val="0"/>
              </a:spcBef>
              <a:buNone/>
            </a:pPr>
            <a:endParaRPr lang="cs-CZ" sz="1600" dirty="0">
              <a:solidFill>
                <a:srgbClr val="002060"/>
              </a:solidFill>
              <a:cs typeface="Times New Roman" panose="02020603050405020304" pitchFamily="18" charset="0"/>
            </a:endParaRPr>
          </a:p>
          <a:p>
            <a:pPr marL="514281" indent="-285750" algn="just">
              <a:spcBef>
                <a:spcPts val="0"/>
              </a:spcBef>
            </a:pPr>
            <a:r>
              <a:rPr lang="cs-CZ" sz="1600" dirty="0">
                <a:solidFill>
                  <a:srgbClr val="002060"/>
                </a:solidFill>
                <a:cs typeface="Times New Roman" panose="02020603050405020304" pitchFamily="18" charset="0"/>
              </a:rPr>
              <a:t>Pokles devizových rezerv na debetní straně platební bilance se znaménkem plus.</a:t>
            </a:r>
          </a:p>
          <a:p>
            <a:pPr marL="228531" indent="0" algn="just">
              <a:spcBef>
                <a:spcPts val="0"/>
              </a:spcBef>
              <a:buNone/>
            </a:pPr>
            <a:endParaRPr lang="cs-CZ" sz="1600" dirty="0">
              <a:solidFill>
                <a:srgbClr val="002060"/>
              </a:solidFill>
              <a:cs typeface="Times New Roman" panose="02020603050405020304" pitchFamily="18" charset="0"/>
            </a:endParaRPr>
          </a:p>
          <a:p>
            <a:pPr marL="228531" indent="0" algn="just">
              <a:spcBef>
                <a:spcPts val="0"/>
              </a:spcBef>
              <a:buNone/>
            </a:pPr>
            <a:endParaRPr lang="cs-CZ" sz="1600" dirty="0">
              <a:solidFill>
                <a:srgbClr val="002060"/>
              </a:solidFill>
              <a:cs typeface="Times New Roman" panose="02020603050405020304" pitchFamily="18" charset="0"/>
            </a:endParaRPr>
          </a:p>
          <a:p>
            <a:pPr indent="0" algn="just">
              <a:spcBef>
                <a:spcPts val="0"/>
              </a:spcBef>
              <a:buNone/>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
        <p:nvSpPr>
          <p:cNvPr id="5" name="Nadpis 1">
            <a:extLst>
              <a:ext uri="{FF2B5EF4-FFF2-40B4-BE49-F238E27FC236}">
                <a16:creationId xmlns:a16="http://schemas.microsoft.com/office/drawing/2014/main" id="{EC253828-A130-4CD7-A2EF-D028FF116442}"/>
              </a:ext>
            </a:extLst>
          </p:cNvPr>
          <p:cNvSpPr txBox="1">
            <a:spLocks/>
          </p:cNvSpPr>
          <p:nvPr/>
        </p:nvSpPr>
        <p:spPr>
          <a:xfrm>
            <a:off x="251520" y="2064047"/>
            <a:ext cx="7992888" cy="435695"/>
          </a:xfrm>
          <a:prstGeom prst="rect">
            <a:avLst/>
          </a:prstGeom>
          <a:noFill/>
          <a:ln>
            <a:noFill/>
          </a:ln>
        </p:spPr>
        <p:txBody>
          <a:bodyPr anchor="t">
            <a:noAutofit/>
          </a:bodyPr>
          <a:lstStyle>
            <a:lvl1pPr algn="l" defTabSz="914400" rtl="0" eaLnBrk="1" latinLnBrk="0" hangingPunct="1">
              <a:spcBef>
                <a:spcPct val="0"/>
              </a:spcBef>
              <a:buNone/>
              <a:defRPr sz="2400" kern="1200">
                <a:solidFill>
                  <a:srgbClr val="000000"/>
                </a:solidFill>
                <a:latin typeface="+mj-lt"/>
                <a:ea typeface="+mj-ea"/>
                <a:cs typeface="+mj-cs"/>
              </a:defRPr>
            </a:lvl1pPr>
          </a:lstStyle>
          <a:p>
            <a:r>
              <a:rPr lang="cs-CZ" dirty="0">
                <a:solidFill>
                  <a:srgbClr val="307871"/>
                </a:solidFill>
              </a:rPr>
              <a:t>Změna devizových rezerv (účet oficiálních devizových rezerv) </a:t>
            </a:r>
          </a:p>
        </p:txBody>
      </p:sp>
      <p:sp>
        <p:nvSpPr>
          <p:cNvPr id="6" name="Zástupný symbol pro obsah 2">
            <a:extLst>
              <a:ext uri="{FF2B5EF4-FFF2-40B4-BE49-F238E27FC236}">
                <a16:creationId xmlns:a16="http://schemas.microsoft.com/office/drawing/2014/main" id="{017B5A46-845C-416A-8135-7330064306A3}"/>
              </a:ext>
            </a:extLst>
          </p:cNvPr>
          <p:cNvSpPr txBox="1">
            <a:spLocks/>
          </p:cNvSpPr>
          <p:nvPr/>
        </p:nvSpPr>
        <p:spPr>
          <a:xfrm>
            <a:off x="186827" y="1006496"/>
            <a:ext cx="7344816" cy="98919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281" indent="-285750" algn="just">
              <a:spcBef>
                <a:spcPts val="0"/>
              </a:spcBef>
            </a:pPr>
            <a:r>
              <a:rPr lang="cs-CZ" sz="1600" dirty="0">
                <a:solidFill>
                  <a:srgbClr val="002060"/>
                </a:solidFill>
                <a:cs typeface="Times New Roman" panose="02020603050405020304" pitchFamily="18" charset="0"/>
              </a:rPr>
              <a:t>Odpočtové položky představující saldo toků, které nebylo možno na výše uvedených účtech jednoznačně identifikovat včetně nesrovnalostí vzniklých při sběru dat, kurzových rozdílech a nezachytitelných platbách.</a:t>
            </a:r>
          </a:p>
          <a:p>
            <a:pPr indent="0" algn="just">
              <a:spcBef>
                <a:spcPts val="0"/>
              </a:spcBef>
              <a:buNone/>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28377771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336704" cy="507703"/>
          </a:xfrm>
          <a:prstGeom prst="rect">
            <a:avLst/>
          </a:prstGeom>
        </p:spPr>
        <p:txBody>
          <a:bodyPr/>
          <a:lstStyle/>
          <a:p>
            <a:r>
              <a:rPr lang="cs-CZ" dirty="0">
                <a:solidFill>
                  <a:srgbClr val="307871"/>
                </a:solidFill>
              </a:rPr>
              <a:t>Rovnováha PB = křivka BP - předpoklady</a:t>
            </a:r>
          </a:p>
        </p:txBody>
      </p:sp>
      <p:sp>
        <p:nvSpPr>
          <p:cNvPr id="4" name="Zástupný symbol pro obsah 2">
            <a:extLst>
              <a:ext uri="{FF2B5EF4-FFF2-40B4-BE49-F238E27FC236}">
                <a16:creationId xmlns:a16="http://schemas.microsoft.com/office/drawing/2014/main" id="{66A973BD-B93F-42DF-88D9-C6276F12C9C9}"/>
              </a:ext>
            </a:extLst>
          </p:cNvPr>
          <p:cNvSpPr txBox="1">
            <a:spLocks/>
          </p:cNvSpPr>
          <p:nvPr/>
        </p:nvSpPr>
        <p:spPr>
          <a:xfrm>
            <a:off x="107504" y="843558"/>
            <a:ext cx="7344816" cy="22322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281" indent="-285750" algn="just">
              <a:spcBef>
                <a:spcPts val="0"/>
              </a:spcBef>
            </a:pPr>
            <a:r>
              <a:rPr lang="cs-CZ" sz="1600" dirty="0">
                <a:solidFill>
                  <a:srgbClr val="002060"/>
                </a:solidFill>
                <a:cs typeface="Times New Roman" panose="02020603050405020304" pitchFamily="18" charset="0"/>
              </a:rPr>
              <a:t>Vycházíme ze zjednodušeného předpokladu, že platební bilance je složena pouze z běžného účtu (BÚ) a finančního účtu (FÚ) – ostatní jsou rovny nule</a:t>
            </a:r>
          </a:p>
          <a:p>
            <a:pPr marL="0" indent="0" algn="just">
              <a:spcBef>
                <a:spcPts val="0"/>
              </a:spcBef>
              <a:buFont typeface="Arial" panose="020B0604020202020204" pitchFamily="34" charset="0"/>
              <a:buNone/>
            </a:pPr>
            <a:r>
              <a:rPr lang="cs-CZ" sz="1600" b="1" dirty="0">
                <a:solidFill>
                  <a:srgbClr val="002060"/>
                </a:solidFill>
                <a:cs typeface="Times New Roman" panose="02020603050405020304" pitchFamily="18" charset="0"/>
              </a:rPr>
              <a:t>Běžný účet: </a:t>
            </a:r>
          </a:p>
          <a:p>
            <a:pPr marL="514281" indent="-285750" algn="just">
              <a:spcBef>
                <a:spcPts val="0"/>
              </a:spcBef>
            </a:pPr>
            <a:r>
              <a:rPr lang="cs-CZ" sz="1600" dirty="0">
                <a:solidFill>
                  <a:srgbClr val="002060"/>
                </a:solidFill>
                <a:cs typeface="Times New Roman" panose="02020603050405020304" pitchFamily="18" charset="0"/>
              </a:rPr>
              <a:t>Analyzujeme pomocí funkce čistého exportu (NX)</a:t>
            </a:r>
          </a:p>
          <a:p>
            <a:pPr marL="514281" indent="-285750" algn="just">
              <a:spcBef>
                <a:spcPts val="0"/>
              </a:spcBef>
            </a:pPr>
            <a:r>
              <a:rPr lang="cs-CZ" sz="1600" dirty="0">
                <a:solidFill>
                  <a:srgbClr val="002060"/>
                </a:solidFill>
                <a:cs typeface="Times New Roman" panose="02020603050405020304" pitchFamily="18" charset="0"/>
              </a:rPr>
              <a:t>Hlavní faktor, který ho ovlivňuje je domácí a zahraniční důchod</a:t>
            </a:r>
          </a:p>
          <a:p>
            <a:pPr marL="0" indent="0" algn="just">
              <a:spcBef>
                <a:spcPts val="0"/>
              </a:spcBef>
              <a:buFont typeface="Arial" panose="020B0604020202020204" pitchFamily="34" charset="0"/>
              <a:buNone/>
            </a:pPr>
            <a:r>
              <a:rPr lang="cs-CZ" sz="1600" b="1" dirty="0">
                <a:solidFill>
                  <a:srgbClr val="002060"/>
                </a:solidFill>
                <a:cs typeface="Times New Roman" panose="02020603050405020304" pitchFamily="18" charset="0"/>
              </a:rPr>
              <a:t>Finanční účet:</a:t>
            </a:r>
          </a:p>
          <a:p>
            <a:pPr marL="514281" indent="-285750" algn="just">
              <a:spcBef>
                <a:spcPts val="0"/>
              </a:spcBef>
            </a:pPr>
            <a:r>
              <a:rPr lang="cs-CZ" sz="1600" dirty="0">
                <a:solidFill>
                  <a:srgbClr val="002060"/>
                </a:solidFill>
                <a:cs typeface="Times New Roman" panose="02020603050405020304" pitchFamily="18" charset="0"/>
              </a:rPr>
              <a:t>hlavním faktorem, který jej ovlivňuje je úroková míra, tj. výnos finančních aktiv</a:t>
            </a:r>
          </a:p>
          <a:p>
            <a:pPr marL="514281" indent="-285750" algn="just">
              <a:spcBef>
                <a:spcPts val="0"/>
              </a:spcBef>
            </a:pPr>
            <a:r>
              <a:rPr lang="cs-CZ" sz="1600" dirty="0">
                <a:solidFill>
                  <a:srgbClr val="002060"/>
                </a:solidFill>
                <a:cs typeface="Times New Roman" panose="02020603050405020304" pitchFamily="18" charset="0"/>
              </a:rPr>
              <a:t>investoři se rozhodují na základě výnosu (pokud jsou stejné podmínky)</a:t>
            </a:r>
          </a:p>
          <a:p>
            <a:pPr indent="373063" algn="just">
              <a:spcBef>
                <a:spcPts val="0"/>
              </a:spcBef>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
        <p:nvSpPr>
          <p:cNvPr id="5" name="Zástupný symbol pro obsah 2">
            <a:extLst>
              <a:ext uri="{FF2B5EF4-FFF2-40B4-BE49-F238E27FC236}">
                <a16:creationId xmlns:a16="http://schemas.microsoft.com/office/drawing/2014/main" id="{F3E90346-6739-499B-9B55-1D2149684479}"/>
              </a:ext>
            </a:extLst>
          </p:cNvPr>
          <p:cNvSpPr txBox="1">
            <a:spLocks/>
          </p:cNvSpPr>
          <p:nvPr/>
        </p:nvSpPr>
        <p:spPr>
          <a:xfrm>
            <a:off x="-108520" y="3596152"/>
            <a:ext cx="9036496" cy="1407579"/>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281" indent="-285750">
              <a:spcBef>
                <a:spcPts val="0"/>
              </a:spcBef>
            </a:pPr>
            <a:r>
              <a:rPr lang="cs-CZ" sz="1600">
                <a:solidFill>
                  <a:srgbClr val="002060"/>
                </a:solidFill>
                <a:cs typeface="Times New Roman" panose="02020603050405020304" pitchFamily="18" charset="0"/>
              </a:rPr>
              <a:t>Pokud je na běžném účtu přebytek (BÚ) a pokud má být platební bilance za této situace vyrovnaná, musí být finanční účet deficitní (FÚ) (a naopak)</a:t>
            </a:r>
          </a:p>
          <a:p>
            <a:pPr marL="514281" indent="-285750">
              <a:spcBef>
                <a:spcPts val="0"/>
              </a:spcBef>
            </a:pPr>
            <a:r>
              <a:rPr lang="cs-CZ" sz="1600">
                <a:solidFill>
                  <a:srgbClr val="002060"/>
                </a:solidFill>
                <a:cs typeface="Times New Roman" panose="02020603050405020304" pitchFamily="18" charset="0"/>
              </a:rPr>
              <a:t>Rovnováhu platební bilance tedy zapíšeme ve tvaru:</a:t>
            </a:r>
          </a:p>
          <a:p>
            <a:pPr indent="0" algn="ctr">
              <a:spcBef>
                <a:spcPts val="0"/>
              </a:spcBef>
              <a:buFont typeface="Arial" panose="020B0604020202020204" pitchFamily="34" charset="0"/>
              <a:buNone/>
            </a:pPr>
            <a:r>
              <a:rPr lang="cs-CZ" sz="1600" b="1">
                <a:solidFill>
                  <a:srgbClr val="002060"/>
                </a:solidFill>
              </a:rPr>
              <a:t>BP = BÚ + FÚ</a:t>
            </a:r>
          </a:p>
          <a:p>
            <a:pPr indent="373063">
              <a:spcBef>
                <a:spcPts val="0"/>
              </a:spcBef>
            </a:pPr>
            <a:endParaRPr lang="cs-CZ" sz="1600">
              <a:solidFill>
                <a:srgbClr val="002060"/>
              </a:solidFill>
              <a:cs typeface="Times New Roman" panose="02020603050405020304" pitchFamily="18" charset="0"/>
            </a:endParaRPr>
          </a:p>
          <a:p>
            <a:pPr marL="0" indent="0">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3561524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336704" cy="507703"/>
          </a:xfrm>
          <a:prstGeom prst="rect">
            <a:avLst/>
          </a:prstGeom>
        </p:spPr>
        <p:txBody>
          <a:bodyPr/>
          <a:lstStyle/>
          <a:p>
            <a:r>
              <a:rPr lang="cs-CZ" dirty="0">
                <a:solidFill>
                  <a:srgbClr val="307871"/>
                </a:solidFill>
              </a:rPr>
              <a:t>Kapitálová mobilita</a:t>
            </a:r>
          </a:p>
        </p:txBody>
      </p:sp>
      <p:sp>
        <p:nvSpPr>
          <p:cNvPr id="6" name="Zástupný symbol pro obsah 2">
            <a:extLst>
              <a:ext uri="{FF2B5EF4-FFF2-40B4-BE49-F238E27FC236}">
                <a16:creationId xmlns:a16="http://schemas.microsoft.com/office/drawing/2014/main" id="{D2D1C90A-EC03-4AE9-AB25-D9B7CE8B8A60}"/>
              </a:ext>
            </a:extLst>
          </p:cNvPr>
          <p:cNvSpPr txBox="1">
            <a:spLocks/>
          </p:cNvSpPr>
          <p:nvPr/>
        </p:nvSpPr>
        <p:spPr>
          <a:xfrm>
            <a:off x="179512" y="1203598"/>
            <a:ext cx="9433048" cy="446449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buFont typeface="Arial" panose="020B0604020202020204" pitchFamily="34" charset="0"/>
              <a:buNone/>
            </a:pPr>
            <a:r>
              <a:rPr lang="cs-CZ" sz="1600" b="1" dirty="0">
                <a:solidFill>
                  <a:srgbClr val="002060"/>
                </a:solidFill>
                <a:cs typeface="Times New Roman" panose="02020603050405020304" pitchFamily="18" charset="0"/>
              </a:rPr>
              <a:t>Dokonalá kapitálová mobilita: </a:t>
            </a:r>
          </a:p>
          <a:p>
            <a:pPr marL="514281" indent="-285750" algn="just">
              <a:spcBef>
                <a:spcPts val="0"/>
              </a:spcBef>
            </a:pPr>
            <a:r>
              <a:rPr lang="cs-CZ" sz="1600" dirty="0">
                <a:solidFill>
                  <a:srgbClr val="002060"/>
                </a:solidFill>
                <a:cs typeface="Times New Roman" panose="02020603050405020304" pitchFamily="18" charset="0"/>
              </a:rPr>
              <a:t>investoři mohou nakupovat nebo prodávat finanční aktiva bez jakýchkoliv omezení s nízkým náklady</a:t>
            </a:r>
          </a:p>
          <a:p>
            <a:pPr indent="0" algn="just">
              <a:spcBef>
                <a:spcPts val="0"/>
              </a:spcBef>
              <a:buFont typeface="Arial" panose="020B0604020202020204" pitchFamily="34" charset="0"/>
              <a:buNone/>
            </a:pPr>
            <a:endParaRPr lang="cs-CZ" sz="1600" u="sng" dirty="0">
              <a:solidFill>
                <a:srgbClr val="002060"/>
              </a:solidFill>
              <a:cs typeface="Times New Roman" panose="02020603050405020304" pitchFamily="18" charset="0"/>
            </a:endParaRPr>
          </a:p>
          <a:p>
            <a:pPr indent="0" algn="just">
              <a:spcBef>
                <a:spcPts val="0"/>
              </a:spcBef>
              <a:buFont typeface="Arial" panose="020B0604020202020204" pitchFamily="34" charset="0"/>
              <a:buNone/>
            </a:pPr>
            <a:r>
              <a:rPr lang="cs-CZ" sz="1600" u="sng" dirty="0">
                <a:solidFill>
                  <a:srgbClr val="002060"/>
                </a:solidFill>
                <a:cs typeface="Times New Roman" panose="02020603050405020304" pitchFamily="18" charset="0"/>
              </a:rPr>
              <a:t>Předpoklady:</a:t>
            </a:r>
          </a:p>
          <a:p>
            <a:pPr marL="514281" indent="-285750" algn="just">
              <a:spcBef>
                <a:spcPts val="0"/>
              </a:spcBef>
            </a:pPr>
            <a:r>
              <a:rPr lang="cs-CZ" sz="1600" dirty="0">
                <a:solidFill>
                  <a:srgbClr val="002060"/>
                </a:solidFill>
                <a:cs typeface="Times New Roman" panose="02020603050405020304" pitchFamily="18" charset="0"/>
              </a:rPr>
              <a:t>neexistuje politické riziko</a:t>
            </a:r>
          </a:p>
          <a:p>
            <a:pPr marL="514281" indent="-285750" algn="just">
              <a:spcBef>
                <a:spcPts val="0"/>
              </a:spcBef>
            </a:pPr>
            <a:r>
              <a:rPr lang="cs-CZ" sz="1600" dirty="0">
                <a:solidFill>
                  <a:srgbClr val="002060"/>
                </a:solidFill>
                <a:cs typeface="Times New Roman" panose="02020603050405020304" pitchFamily="18" charset="0"/>
              </a:rPr>
              <a:t>měly by mít podobné daňové zatížení</a:t>
            </a:r>
          </a:p>
          <a:p>
            <a:pPr marL="514281" indent="-285750" algn="just">
              <a:spcBef>
                <a:spcPts val="0"/>
              </a:spcBef>
            </a:pPr>
            <a:r>
              <a:rPr lang="cs-CZ" sz="1600" dirty="0">
                <a:solidFill>
                  <a:srgbClr val="002060"/>
                </a:solidFill>
                <a:cs typeface="Times New Roman" panose="02020603050405020304" pitchFamily="18" charset="0"/>
              </a:rPr>
              <a:t>stabilní měnový kurz</a:t>
            </a:r>
          </a:p>
          <a:p>
            <a:pPr marL="514281" indent="-285750" algn="just">
              <a:spcBef>
                <a:spcPts val="0"/>
              </a:spcBef>
            </a:pPr>
            <a:r>
              <a:rPr lang="cs-CZ" sz="1600" dirty="0">
                <a:solidFill>
                  <a:srgbClr val="002060"/>
                </a:solidFill>
                <a:cs typeface="Times New Roman" panose="02020603050405020304" pitchFamily="18" charset="0"/>
              </a:rPr>
              <a:t>domácí úroková míra se rovná zahraniční </a:t>
            </a:r>
            <a:r>
              <a:rPr lang="cs-CZ" sz="1600" b="1" dirty="0">
                <a:solidFill>
                  <a:srgbClr val="002060"/>
                </a:solidFill>
                <a:cs typeface="Times New Roman" panose="02020603050405020304" pitchFamily="18" charset="0"/>
              </a:rPr>
              <a:t>i</a:t>
            </a:r>
            <a:r>
              <a:rPr lang="cs-CZ" sz="1600" b="1" baseline="-25000" dirty="0">
                <a:solidFill>
                  <a:srgbClr val="002060"/>
                </a:solidFill>
                <a:cs typeface="Times New Roman" panose="02020603050405020304" pitchFamily="18" charset="0"/>
              </a:rPr>
              <a:t>d</a:t>
            </a:r>
            <a:r>
              <a:rPr lang="cs-CZ" sz="1600" b="1" dirty="0">
                <a:solidFill>
                  <a:srgbClr val="002060"/>
                </a:solidFill>
                <a:cs typeface="Times New Roman" panose="02020603050405020304" pitchFamily="18" charset="0"/>
              </a:rPr>
              <a:t> = i</a:t>
            </a:r>
            <a:r>
              <a:rPr lang="cs-CZ" sz="1600" b="1" baseline="-25000" dirty="0">
                <a:solidFill>
                  <a:srgbClr val="002060"/>
                </a:solidFill>
                <a:cs typeface="Times New Roman" panose="02020603050405020304" pitchFamily="18" charset="0"/>
              </a:rPr>
              <a:t>f</a:t>
            </a:r>
          </a:p>
          <a:p>
            <a:pPr marL="514281" indent="-285750" algn="just">
              <a:spcBef>
                <a:spcPts val="0"/>
              </a:spcBef>
            </a:pPr>
            <a:endParaRPr lang="cs-CZ" sz="1600" b="1" baseline="-25000" dirty="0">
              <a:solidFill>
                <a:srgbClr val="002060"/>
              </a:solidFill>
              <a:cs typeface="Times New Roman" panose="02020603050405020304" pitchFamily="18" charset="0"/>
            </a:endParaRPr>
          </a:p>
          <a:p>
            <a:pPr marL="514281" indent="-285750" algn="just">
              <a:spcBef>
                <a:spcPts val="0"/>
              </a:spcBef>
            </a:pPr>
            <a:endParaRPr lang="cs-CZ" sz="1600" b="1" baseline="-25000" dirty="0">
              <a:solidFill>
                <a:srgbClr val="002060"/>
              </a:solidFill>
              <a:cs typeface="Times New Roman" panose="02020603050405020304" pitchFamily="18" charset="0"/>
            </a:endParaRPr>
          </a:p>
          <a:p>
            <a:pPr marL="228531" indent="0" algn="just">
              <a:spcBef>
                <a:spcPts val="0"/>
              </a:spcBef>
              <a:buNone/>
            </a:pPr>
            <a:endParaRPr lang="cs-CZ" sz="1600" b="1" baseline="-25000" dirty="0">
              <a:solidFill>
                <a:srgbClr val="002060"/>
              </a:solidFill>
              <a:cs typeface="Times New Roman" panose="02020603050405020304" pitchFamily="18" charset="0"/>
            </a:endParaRPr>
          </a:p>
          <a:p>
            <a:pPr marL="228531" indent="0" algn="just">
              <a:spcBef>
                <a:spcPts val="0"/>
              </a:spcBef>
              <a:buNone/>
            </a:pPr>
            <a:endParaRPr lang="cs-CZ" sz="1600" b="1" baseline="-25000" dirty="0">
              <a:solidFill>
                <a:srgbClr val="002060"/>
              </a:solidFill>
              <a:cs typeface="Times New Roman" panose="02020603050405020304" pitchFamily="18" charset="0"/>
            </a:endParaRPr>
          </a:p>
          <a:p>
            <a:pPr marL="228531" indent="0" algn="just">
              <a:spcBef>
                <a:spcPts val="0"/>
              </a:spcBef>
              <a:buNone/>
            </a:pPr>
            <a:endParaRPr lang="cs-CZ" sz="1600" b="1" baseline="-250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r>
              <a:rPr lang="cs-CZ" sz="1600" b="1" dirty="0">
                <a:solidFill>
                  <a:srgbClr val="002060"/>
                </a:solidFill>
                <a:cs typeface="Times New Roman" panose="02020603050405020304" pitchFamily="18" charset="0"/>
              </a:rPr>
              <a:t>Dokonalá kapitálová imobilita:</a:t>
            </a:r>
          </a:p>
          <a:p>
            <a:pPr marL="514281" indent="-285750" algn="just">
              <a:spcBef>
                <a:spcPts val="0"/>
              </a:spcBef>
            </a:pPr>
            <a:r>
              <a:rPr lang="cs-CZ" sz="1600" dirty="0">
                <a:solidFill>
                  <a:srgbClr val="002060"/>
                </a:solidFill>
                <a:cs typeface="Times New Roman" panose="02020603050405020304" pitchFamily="18" charset="0"/>
              </a:rPr>
              <a:t>kapitál se nemůže vůbec mezi zeměmi pohybovat</a:t>
            </a:r>
          </a:p>
          <a:p>
            <a:pPr indent="373063" algn="just">
              <a:spcBef>
                <a:spcPts val="0"/>
              </a:spcBef>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15203689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7FC22456-970C-47D5-B700-09C0D779D8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1295159"/>
            <a:ext cx="5040560" cy="2553181"/>
          </a:xfrm>
          <a:prstGeom prst="rect">
            <a:avLst/>
          </a:prstGeom>
        </p:spPr>
      </p:pic>
      <p:sp>
        <p:nvSpPr>
          <p:cNvPr id="2" name="Nadpis 1"/>
          <p:cNvSpPr>
            <a:spLocks noGrp="1"/>
          </p:cNvSpPr>
          <p:nvPr>
            <p:ph type="title"/>
          </p:nvPr>
        </p:nvSpPr>
        <p:spPr>
          <a:xfrm>
            <a:off x="251520" y="195486"/>
            <a:ext cx="6336704" cy="507703"/>
          </a:xfrm>
          <a:prstGeom prst="rect">
            <a:avLst/>
          </a:prstGeom>
        </p:spPr>
        <p:txBody>
          <a:bodyPr/>
          <a:lstStyle/>
          <a:p>
            <a:r>
              <a:rPr lang="cs-CZ" dirty="0">
                <a:solidFill>
                  <a:srgbClr val="307871"/>
                </a:solidFill>
              </a:rPr>
              <a:t>Sklon, poloha a body mimo křivku BP</a:t>
            </a:r>
          </a:p>
        </p:txBody>
      </p:sp>
      <p:sp>
        <p:nvSpPr>
          <p:cNvPr id="4" name="Zástupný symbol pro obsah 2">
            <a:extLst>
              <a:ext uri="{FF2B5EF4-FFF2-40B4-BE49-F238E27FC236}">
                <a16:creationId xmlns:a16="http://schemas.microsoft.com/office/drawing/2014/main" id="{B7A54924-44DF-4878-AD03-FF37B6240777}"/>
              </a:ext>
            </a:extLst>
          </p:cNvPr>
          <p:cNvSpPr txBox="1">
            <a:spLocks/>
          </p:cNvSpPr>
          <p:nvPr/>
        </p:nvSpPr>
        <p:spPr>
          <a:xfrm>
            <a:off x="-324544" y="714887"/>
            <a:ext cx="8157986" cy="100811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0"/>
              </a:spcBef>
            </a:pPr>
            <a:r>
              <a:rPr lang="cs-CZ" sz="1600" dirty="0">
                <a:solidFill>
                  <a:srgbClr val="002060"/>
                </a:solidFill>
                <a:cs typeface="Times New Roman" panose="02020603050405020304" pitchFamily="18" charset="0"/>
              </a:rPr>
              <a:t>Křivka BP má obecně  pozitivní sklon, který je determinován především stupněm kapitálové mobility.</a:t>
            </a:r>
          </a:p>
          <a:p>
            <a:pPr indent="373063" algn="just">
              <a:spcBef>
                <a:spcPts val="0"/>
              </a:spcBef>
            </a:pPr>
            <a:r>
              <a:rPr lang="cs-CZ" sz="1600" dirty="0">
                <a:solidFill>
                  <a:srgbClr val="002060"/>
                </a:solidFill>
                <a:cs typeface="Times New Roman" panose="02020603050405020304" pitchFamily="18" charset="0"/>
              </a:rPr>
              <a:t>Čím dokonalejší je mezinárodní kapitálová mobilita, tím plošší je BP a naopak.</a:t>
            </a:r>
          </a:p>
        </p:txBody>
      </p:sp>
      <p:sp>
        <p:nvSpPr>
          <p:cNvPr id="8" name="Zástupný symbol pro obsah 2">
            <a:extLst>
              <a:ext uri="{FF2B5EF4-FFF2-40B4-BE49-F238E27FC236}">
                <a16:creationId xmlns:a16="http://schemas.microsoft.com/office/drawing/2014/main" id="{4E17D521-CF64-4CFA-BDCF-DFB56D12865D}"/>
              </a:ext>
            </a:extLst>
          </p:cNvPr>
          <p:cNvSpPr txBox="1">
            <a:spLocks/>
          </p:cNvSpPr>
          <p:nvPr/>
        </p:nvSpPr>
        <p:spPr>
          <a:xfrm>
            <a:off x="-180528" y="3723878"/>
            <a:ext cx="9217024" cy="1656183"/>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0"/>
              </a:spcBef>
            </a:pPr>
            <a:r>
              <a:rPr lang="cs-CZ" sz="1600" b="1" dirty="0">
                <a:solidFill>
                  <a:srgbClr val="002060"/>
                </a:solidFill>
                <a:cs typeface="Times New Roman" panose="02020603050405020304" pitchFamily="18" charset="0"/>
              </a:rPr>
              <a:t>Dokonalá kapitálová mobilita </a:t>
            </a:r>
            <a:r>
              <a:rPr lang="cs-CZ" sz="1600" dirty="0">
                <a:solidFill>
                  <a:srgbClr val="002060"/>
                </a:solidFill>
                <a:cs typeface="Times New Roman" panose="02020603050405020304" pitchFamily="18" charset="0"/>
              </a:rPr>
              <a:t>tedy znamená, že křivka BP bude </a:t>
            </a:r>
            <a:r>
              <a:rPr lang="cs-CZ" sz="1600" b="1" dirty="0">
                <a:solidFill>
                  <a:srgbClr val="002060"/>
                </a:solidFill>
                <a:cs typeface="Times New Roman" panose="02020603050405020304" pitchFamily="18" charset="0"/>
              </a:rPr>
              <a:t>horizontální</a:t>
            </a:r>
            <a:r>
              <a:rPr lang="cs-CZ" sz="1600" dirty="0">
                <a:solidFill>
                  <a:srgbClr val="002060"/>
                </a:solidFill>
                <a:cs typeface="Times New Roman" panose="02020603050405020304" pitchFamily="18" charset="0"/>
              </a:rPr>
              <a:t>, tedy i</a:t>
            </a:r>
            <a:r>
              <a:rPr lang="cs-CZ" sz="1600" baseline="-25000" dirty="0">
                <a:solidFill>
                  <a:srgbClr val="002060"/>
                </a:solidFill>
                <a:cs typeface="Times New Roman" panose="02020603050405020304" pitchFamily="18" charset="0"/>
              </a:rPr>
              <a:t>d</a:t>
            </a:r>
            <a:r>
              <a:rPr lang="cs-CZ" sz="1600" dirty="0">
                <a:solidFill>
                  <a:srgbClr val="002060"/>
                </a:solidFill>
                <a:cs typeface="Times New Roman" panose="02020603050405020304" pitchFamily="18" charset="0"/>
              </a:rPr>
              <a:t> = i</a:t>
            </a:r>
            <a:r>
              <a:rPr lang="cs-CZ" sz="1600" baseline="-25000" dirty="0">
                <a:solidFill>
                  <a:srgbClr val="002060"/>
                </a:solidFill>
                <a:cs typeface="Times New Roman" panose="02020603050405020304" pitchFamily="18" charset="0"/>
              </a:rPr>
              <a:t>f</a:t>
            </a:r>
            <a:r>
              <a:rPr lang="cs-CZ" sz="1600" dirty="0">
                <a:solidFill>
                  <a:srgbClr val="002060"/>
                </a:solidFill>
                <a:cs typeface="Times New Roman" panose="02020603050405020304" pitchFamily="18" charset="0"/>
              </a:rPr>
              <a:t>. Stav platební bilance zcela určen úrokovou sazbou a finančním účtem a úloha běžného účtu je zanedbatelná</a:t>
            </a:r>
          </a:p>
          <a:p>
            <a:pPr indent="373063" algn="just">
              <a:spcBef>
                <a:spcPts val="0"/>
              </a:spcBef>
            </a:pPr>
            <a:r>
              <a:rPr lang="cs-CZ" sz="1600" b="1" dirty="0">
                <a:solidFill>
                  <a:srgbClr val="002060"/>
                </a:solidFill>
                <a:cs typeface="Times New Roman" panose="02020603050405020304" pitchFamily="18" charset="0"/>
              </a:rPr>
              <a:t>Dokonalá kapitálová imobilita </a:t>
            </a:r>
            <a:r>
              <a:rPr lang="cs-CZ" sz="1600" dirty="0">
                <a:solidFill>
                  <a:srgbClr val="002060"/>
                </a:solidFill>
                <a:cs typeface="Times New Roman" panose="02020603050405020304" pitchFamily="18" charset="0"/>
              </a:rPr>
              <a:t>je stav, kdy překážky v mezinárodním obchodě jsou takové, že změna domácích úrokových sazeb by neměl žádný účinek na pohyb kapitálu. Křivka BP je v tomto případě </a:t>
            </a:r>
            <a:r>
              <a:rPr lang="cs-CZ" sz="1600" b="1" dirty="0">
                <a:solidFill>
                  <a:srgbClr val="002060"/>
                </a:solidFill>
                <a:cs typeface="Times New Roman" panose="02020603050405020304" pitchFamily="18" charset="0"/>
              </a:rPr>
              <a:t>vertikální</a:t>
            </a:r>
            <a:r>
              <a:rPr lang="cs-CZ" sz="1600" dirty="0">
                <a:solidFill>
                  <a:srgbClr val="002060"/>
                </a:solidFill>
                <a:cs typeface="Times New Roman" panose="02020603050405020304" pitchFamily="18" charset="0"/>
              </a:rPr>
              <a:t> a stav platební bilance je zcela určen běžným účtem a faktory, které ho ovlivňují</a:t>
            </a:r>
          </a:p>
          <a:p>
            <a:pPr indent="373063" algn="just">
              <a:spcBef>
                <a:spcPts val="0"/>
              </a:spcBef>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4026145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336704" cy="507703"/>
          </a:xfrm>
          <a:prstGeom prst="rect">
            <a:avLst/>
          </a:prstGeom>
        </p:spPr>
        <p:txBody>
          <a:bodyPr/>
          <a:lstStyle/>
          <a:p>
            <a:r>
              <a:rPr lang="cs-CZ" dirty="0">
                <a:solidFill>
                  <a:srgbClr val="307871"/>
                </a:solidFill>
              </a:rPr>
              <a:t>Křivka BP – zhodnocení a znehodnocení</a:t>
            </a:r>
          </a:p>
        </p:txBody>
      </p:sp>
      <p:pic>
        <p:nvPicPr>
          <p:cNvPr id="5" name="Obrázek 4">
            <a:extLst>
              <a:ext uri="{FF2B5EF4-FFF2-40B4-BE49-F238E27FC236}">
                <a16:creationId xmlns:a16="http://schemas.microsoft.com/office/drawing/2014/main" id="{37521AB2-BAD0-4EA0-B933-03F1B0F6CB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5047" y="1131590"/>
            <a:ext cx="4099789" cy="3096344"/>
          </a:xfrm>
          <a:prstGeom prst="rect">
            <a:avLst/>
          </a:prstGeom>
        </p:spPr>
      </p:pic>
      <p:sp>
        <p:nvSpPr>
          <p:cNvPr id="9" name="TextovéPole 8">
            <a:extLst>
              <a:ext uri="{FF2B5EF4-FFF2-40B4-BE49-F238E27FC236}">
                <a16:creationId xmlns:a16="http://schemas.microsoft.com/office/drawing/2014/main" id="{D4CA802E-93BD-43EA-96C1-9C03EC966C27}"/>
              </a:ext>
            </a:extLst>
          </p:cNvPr>
          <p:cNvSpPr txBox="1"/>
          <p:nvPr/>
        </p:nvSpPr>
        <p:spPr>
          <a:xfrm>
            <a:off x="48126" y="703189"/>
            <a:ext cx="4896544" cy="4231928"/>
          </a:xfrm>
          <a:prstGeom prst="rect">
            <a:avLst/>
          </a:prstGeom>
          <a:noFill/>
        </p:spPr>
        <p:txBody>
          <a:bodyPr wrap="square" rtlCol="0">
            <a:spAutoFit/>
          </a:bodyPr>
          <a:lstStyle/>
          <a:p>
            <a:pPr marL="285750" indent="-285750" algn="just">
              <a:lnSpc>
                <a:spcPct val="100000"/>
              </a:lnSpc>
              <a:buFont typeface="Arial" panose="020B0604020202020204" pitchFamily="34" charset="0"/>
              <a:buChar char="•"/>
            </a:pPr>
            <a:r>
              <a:rPr lang="cs-CZ" sz="1600" dirty="0">
                <a:solidFill>
                  <a:srgbClr val="002060"/>
                </a:solidFill>
                <a:cs typeface="Times New Roman" panose="02020603050405020304" pitchFamily="18" charset="0"/>
              </a:rPr>
              <a:t>Na našem grafu je křivka BP znázorněna pro reálný měnový kurs (R)</a:t>
            </a:r>
          </a:p>
          <a:p>
            <a:pPr marL="285750" indent="-285750" algn="just">
              <a:lnSpc>
                <a:spcPct val="100000"/>
              </a:lnSpc>
              <a:spcBef>
                <a:spcPts val="600"/>
              </a:spcBef>
              <a:spcAft>
                <a:spcPts val="1200"/>
              </a:spcAft>
              <a:buFont typeface="Arial" panose="020B0604020202020204" pitchFamily="34" charset="0"/>
              <a:buChar char="•"/>
            </a:pPr>
            <a:r>
              <a:rPr lang="cs-CZ" sz="1600" dirty="0">
                <a:solidFill>
                  <a:srgbClr val="002060"/>
                </a:solidFill>
                <a:cs typeface="Times New Roman" panose="02020603050405020304" pitchFamily="18" charset="0"/>
              </a:rPr>
              <a:t>Jestliže dojde k jeho změně, např. zvýšení reálného devizového kurzu (znehodnocení domácí měny), potom dojde ke zlepšení čistých vývozů při každé úrovni důchodu a křivka BP se posune doprava</a:t>
            </a:r>
          </a:p>
          <a:p>
            <a:pPr marL="285750" indent="-285750" algn="just">
              <a:lnSpc>
                <a:spcPct val="100000"/>
              </a:lnSpc>
              <a:spcBef>
                <a:spcPts val="600"/>
              </a:spcBef>
              <a:spcAft>
                <a:spcPts val="1200"/>
              </a:spcAft>
              <a:buFont typeface="Arial" panose="020B0604020202020204" pitchFamily="34" charset="0"/>
              <a:buChar char="•"/>
            </a:pPr>
            <a:r>
              <a:rPr lang="cs-CZ" sz="1600" dirty="0">
                <a:solidFill>
                  <a:srgbClr val="002060"/>
                </a:solidFill>
                <a:cs typeface="Times New Roman" panose="02020603050405020304" pitchFamily="18" charset="0"/>
              </a:rPr>
              <a:t>Při poklesu reálné devizového kurzu dojde ke zhodnocení domácí měny, což povede ke zhoršení čistých vývozů při jakékoliv úrovni důchodu a křivka BP se posune doleva</a:t>
            </a:r>
          </a:p>
          <a:p>
            <a:pPr marL="285750" indent="-285750" algn="just">
              <a:lnSpc>
                <a:spcPct val="100000"/>
              </a:lnSpc>
              <a:spcBef>
                <a:spcPts val="600"/>
              </a:spcBef>
              <a:spcAft>
                <a:spcPts val="1200"/>
              </a:spcAft>
              <a:buFont typeface="Arial" panose="020B0604020202020204" pitchFamily="34" charset="0"/>
              <a:buChar char="•"/>
            </a:pPr>
            <a:r>
              <a:rPr lang="cs-CZ" sz="1600" dirty="0">
                <a:solidFill>
                  <a:srgbClr val="002060"/>
                </a:solidFill>
                <a:cs typeface="Times New Roman" panose="02020603050405020304" pitchFamily="18" charset="0"/>
              </a:rPr>
              <a:t>Je-li poměr zahraniční cenové hladiny k domácí cenové hladině (PF/P) konstantní, potom se reálný devizový kurz zvyšuje, jestliže v systému pevných kurzů dochází k devalvaci domácí měny</a:t>
            </a:r>
          </a:p>
        </p:txBody>
      </p:sp>
    </p:spTree>
    <p:extLst>
      <p:ext uri="{BB962C8B-B14F-4D97-AF65-F5344CB8AC3E}">
        <p14:creationId xmlns:p14="http://schemas.microsoft.com/office/powerpoint/2010/main" val="6559994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336704" cy="507703"/>
          </a:xfrm>
          <a:prstGeom prst="rect">
            <a:avLst/>
          </a:prstGeom>
        </p:spPr>
        <p:txBody>
          <a:bodyPr/>
          <a:lstStyle/>
          <a:p>
            <a:r>
              <a:rPr lang="cs-CZ" dirty="0">
                <a:solidFill>
                  <a:srgbClr val="307871"/>
                </a:solidFill>
              </a:rPr>
              <a:t>MODEL IS-LM-BP - rovnováha</a:t>
            </a:r>
          </a:p>
        </p:txBody>
      </p:sp>
      <p:pic>
        <p:nvPicPr>
          <p:cNvPr id="4" name="Obrázek 3">
            <a:extLst>
              <a:ext uri="{FF2B5EF4-FFF2-40B4-BE49-F238E27FC236}">
                <a16:creationId xmlns:a16="http://schemas.microsoft.com/office/drawing/2014/main" id="{4E9D067D-098D-456B-8003-9139AE10F7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915566"/>
            <a:ext cx="5328592" cy="3684455"/>
          </a:xfrm>
          <a:prstGeom prst="rect">
            <a:avLst/>
          </a:prstGeom>
        </p:spPr>
      </p:pic>
    </p:spTree>
    <p:extLst>
      <p:ext uri="{BB962C8B-B14F-4D97-AF65-F5344CB8AC3E}">
        <p14:creationId xmlns:p14="http://schemas.microsoft.com/office/powerpoint/2010/main" val="33841347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Mundell-Flemingův model  </a:t>
            </a:r>
            <a:r>
              <a:rPr lang="cs-CZ" sz="1800" i="1" dirty="0">
                <a:solidFill>
                  <a:srgbClr val="307871"/>
                </a:solidFill>
              </a:rPr>
              <a:t>(dokonalá kapitálová mobilita)</a:t>
            </a:r>
            <a:endParaRPr lang="cs-CZ" i="1" dirty="0">
              <a:solidFill>
                <a:srgbClr val="307871"/>
              </a:solidFill>
            </a:endParaRP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703189"/>
            <a:ext cx="7982644" cy="165618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analyzuje účinky fiskální a monetární politiky v otevřené ekonomice</a:t>
            </a:r>
          </a:p>
          <a:p>
            <a:pPr indent="373063" algn="just">
              <a:spcBef>
                <a:spcPts val="600"/>
              </a:spcBef>
            </a:pPr>
            <a:r>
              <a:rPr lang="cs-CZ" sz="1600" dirty="0">
                <a:solidFill>
                  <a:srgbClr val="002060"/>
                </a:solidFill>
                <a:cs typeface="Times New Roman" panose="02020603050405020304" pitchFamily="18" charset="0"/>
              </a:rPr>
              <a:t>vychází z modelu IS-LM</a:t>
            </a:r>
          </a:p>
          <a:p>
            <a:pPr indent="373063" algn="just">
              <a:spcBef>
                <a:spcPts val="600"/>
              </a:spcBef>
            </a:pPr>
            <a:r>
              <a:rPr lang="cs-CZ" sz="1600" dirty="0">
                <a:solidFill>
                  <a:srgbClr val="002060"/>
                </a:solidFill>
                <a:cs typeface="Times New Roman" panose="02020603050405020304" pitchFamily="18" charset="0"/>
              </a:rPr>
              <a:t>Na horizontální osu nanášíme reálný důchod a na vertikální osu úrokovou míru </a:t>
            </a:r>
          </a:p>
          <a:p>
            <a:pPr indent="373063" algn="just">
              <a:spcBef>
                <a:spcPts val="600"/>
              </a:spcBef>
            </a:pPr>
            <a:r>
              <a:rPr lang="cs-CZ" sz="1600" dirty="0">
                <a:solidFill>
                  <a:srgbClr val="002060"/>
                </a:solidFill>
                <a:cs typeface="Times New Roman" panose="02020603050405020304" pitchFamily="18" charset="0"/>
              </a:rPr>
              <a:t>díky keynesiánským předpokladům výsledky analýzy v tomto modelu platí ve velmi krátkém období a to zejména pro situace, kdy se ekonomika nachází v recesní mezeře</a:t>
            </a:r>
          </a:p>
        </p:txBody>
      </p:sp>
      <p:sp>
        <p:nvSpPr>
          <p:cNvPr id="4" name="Obdélník 3">
            <a:extLst>
              <a:ext uri="{FF2B5EF4-FFF2-40B4-BE49-F238E27FC236}">
                <a16:creationId xmlns:a16="http://schemas.microsoft.com/office/drawing/2014/main" id="{F41D8723-1F11-4121-B0C4-E069943A9C52}"/>
              </a:ext>
            </a:extLst>
          </p:cNvPr>
          <p:cNvSpPr/>
          <p:nvPr/>
        </p:nvSpPr>
        <p:spPr>
          <a:xfrm>
            <a:off x="262463" y="2867076"/>
            <a:ext cx="7982644" cy="1815882"/>
          </a:xfrm>
          <a:prstGeom prst="rect">
            <a:avLst/>
          </a:prstGeom>
        </p:spPr>
        <p:txBody>
          <a:bodyPr wrap="square">
            <a:spAutoFit/>
          </a:bodyPr>
          <a:lstStyle/>
          <a:p>
            <a:pPr marL="285750" indent="-285750" algn="just">
              <a:buFont typeface="Arial" panose="020B0604020202020204" pitchFamily="34" charset="0"/>
              <a:buChar char="•"/>
            </a:pPr>
            <a:r>
              <a:rPr lang="cs-CZ" altLang="cs-CZ" sz="1600" dirty="0">
                <a:solidFill>
                  <a:srgbClr val="002060"/>
                </a:solidFill>
                <a:cs typeface="Times New Roman" panose="02020603050405020304" pitchFamily="18" charset="0"/>
              </a:rPr>
              <a:t>fixní cenová hladina</a:t>
            </a:r>
          </a:p>
          <a:p>
            <a:pPr marL="285750" indent="-285750" algn="just">
              <a:buFont typeface="Arial" panose="020B0604020202020204" pitchFamily="34" charset="0"/>
              <a:buChar char="•"/>
            </a:pPr>
            <a:r>
              <a:rPr lang="cs-CZ" altLang="cs-CZ" sz="1600" dirty="0">
                <a:solidFill>
                  <a:srgbClr val="002060"/>
                </a:solidFill>
                <a:cs typeface="Times New Roman" panose="02020603050405020304" pitchFamily="18" charset="0"/>
              </a:rPr>
              <a:t>ekonomika je pod potenciálním produktem (nevyužité výrobní zdroje)</a:t>
            </a:r>
          </a:p>
          <a:p>
            <a:pPr marL="285750" indent="-285750" algn="just">
              <a:buFont typeface="Arial" panose="020B0604020202020204" pitchFamily="34" charset="0"/>
              <a:buChar char="•"/>
            </a:pPr>
            <a:r>
              <a:rPr lang="cs-CZ" altLang="cs-CZ" sz="1600" dirty="0">
                <a:solidFill>
                  <a:srgbClr val="002060"/>
                </a:solidFill>
                <a:cs typeface="Times New Roman" panose="02020603050405020304" pitchFamily="18" charset="0"/>
              </a:rPr>
              <a:t>IS-LM je doplněn o BP</a:t>
            </a:r>
          </a:p>
          <a:p>
            <a:pPr marL="285750" indent="-285750" algn="just">
              <a:buFont typeface="Arial" panose="020B0604020202020204" pitchFamily="34" charset="0"/>
              <a:buChar char="•"/>
            </a:pPr>
            <a:r>
              <a:rPr lang="cs-CZ" altLang="cs-CZ" sz="1600" dirty="0">
                <a:solidFill>
                  <a:srgbClr val="002060"/>
                </a:solidFill>
                <a:cs typeface="Times New Roman" panose="02020603050405020304" pitchFamily="18" charset="0"/>
              </a:rPr>
              <a:t>platí pro malé otevřené ekonomiky, kdy země sama o sobě neovlivní výši (světové) produkce a zároveň neovlivní světovou úrokovou míru. Domácí úroková míra by se za jinak stejných podmínek rovnala světové</a:t>
            </a:r>
          </a:p>
          <a:p>
            <a:pPr marL="285750" indent="-285750" algn="just">
              <a:buFont typeface="Arial" panose="020B0604020202020204" pitchFamily="34" charset="0"/>
              <a:buChar char="•"/>
            </a:pPr>
            <a:r>
              <a:rPr lang="cs-CZ" altLang="cs-CZ" sz="1600" b="1" dirty="0">
                <a:solidFill>
                  <a:srgbClr val="002060"/>
                </a:solidFill>
                <a:cs typeface="Times New Roman" panose="02020603050405020304" pitchFamily="18" charset="0"/>
              </a:rPr>
              <a:t>model, který předpokládá dokonalou kapitálovou mobilitu</a:t>
            </a:r>
          </a:p>
        </p:txBody>
      </p:sp>
      <p:sp>
        <p:nvSpPr>
          <p:cNvPr id="5" name="Zástupný symbol pro obsah 2">
            <a:extLst>
              <a:ext uri="{FF2B5EF4-FFF2-40B4-BE49-F238E27FC236}">
                <a16:creationId xmlns:a16="http://schemas.microsoft.com/office/drawing/2014/main" id="{96210ED6-4CC4-45E3-9ACA-855CA63086B7}"/>
              </a:ext>
            </a:extLst>
          </p:cNvPr>
          <p:cNvSpPr txBox="1">
            <a:spLocks/>
          </p:cNvSpPr>
          <p:nvPr/>
        </p:nvSpPr>
        <p:spPr>
          <a:xfrm>
            <a:off x="262463" y="2480695"/>
            <a:ext cx="4464496" cy="33135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PŘEDPOKLADY:</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
        <p:nvSpPr>
          <p:cNvPr id="6" name="Obdélník 5">
            <a:extLst>
              <a:ext uri="{FF2B5EF4-FFF2-40B4-BE49-F238E27FC236}">
                <a16:creationId xmlns:a16="http://schemas.microsoft.com/office/drawing/2014/main" id="{C618C371-6E03-B945-4CED-EF489EB6AB44}"/>
              </a:ext>
            </a:extLst>
          </p:cNvPr>
          <p:cNvSpPr/>
          <p:nvPr/>
        </p:nvSpPr>
        <p:spPr>
          <a:xfrm>
            <a:off x="233373" y="60058"/>
            <a:ext cx="3474531" cy="588108"/>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29954364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Mundell-Flemingův model </a:t>
            </a:r>
            <a:r>
              <a:rPr lang="cs-CZ" sz="1800" i="1" dirty="0">
                <a:solidFill>
                  <a:srgbClr val="307871"/>
                </a:solidFill>
              </a:rPr>
              <a:t>(dokonalá kapitálová mobilita)</a:t>
            </a:r>
            <a:endParaRPr lang="cs-CZ" i="1" dirty="0">
              <a:solidFill>
                <a:srgbClr val="307871"/>
              </a:solidFill>
            </a:endParaRP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703189"/>
            <a:ext cx="7982644" cy="165618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Fiskální expanze a </a:t>
            </a:r>
            <a:r>
              <a:rPr lang="cs-CZ" sz="1600" b="1" u="sng" dirty="0">
                <a:solidFill>
                  <a:srgbClr val="002060"/>
                </a:solidFill>
                <a:cs typeface="Times New Roman" panose="02020603050405020304" pitchFamily="18" charset="0"/>
              </a:rPr>
              <a:t>pevné</a:t>
            </a:r>
            <a:r>
              <a:rPr lang="cs-CZ" sz="1600" b="1" dirty="0">
                <a:solidFill>
                  <a:srgbClr val="002060"/>
                </a:solidFill>
                <a:cs typeface="Times New Roman" panose="02020603050405020304" pitchFamily="18" charset="0"/>
              </a:rPr>
              <a:t> měnové kurzy </a:t>
            </a:r>
            <a:endParaRPr lang="cs-CZ" sz="1600" dirty="0">
              <a:solidFill>
                <a:srgbClr val="002060"/>
              </a:solidFill>
              <a:cs typeface="Times New Roman" panose="02020603050405020304" pitchFamily="18" charset="0"/>
            </a:endParaRPr>
          </a:p>
        </p:txBody>
      </p:sp>
      <p:sp>
        <p:nvSpPr>
          <p:cNvPr id="5" name="Line 31">
            <a:extLst>
              <a:ext uri="{FF2B5EF4-FFF2-40B4-BE49-F238E27FC236}">
                <a16:creationId xmlns:a16="http://schemas.microsoft.com/office/drawing/2014/main" id="{12B36DF1-7D15-EF44-5F09-14AB540E2131}"/>
              </a:ext>
            </a:extLst>
          </p:cNvPr>
          <p:cNvSpPr>
            <a:spLocks noChangeShapeType="1"/>
          </p:cNvSpPr>
          <p:nvPr/>
        </p:nvSpPr>
        <p:spPr bwMode="auto">
          <a:xfrm flipV="1">
            <a:off x="1191894" y="1216636"/>
            <a:ext cx="0" cy="35606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Line 30">
            <a:extLst>
              <a:ext uri="{FF2B5EF4-FFF2-40B4-BE49-F238E27FC236}">
                <a16:creationId xmlns:a16="http://schemas.microsoft.com/office/drawing/2014/main" id="{B1DA62AE-8F98-311E-B4A0-A3112ECD54F8}"/>
              </a:ext>
            </a:extLst>
          </p:cNvPr>
          <p:cNvSpPr>
            <a:spLocks noChangeShapeType="1"/>
          </p:cNvSpPr>
          <p:nvPr/>
        </p:nvSpPr>
        <p:spPr bwMode="auto">
          <a:xfrm>
            <a:off x="1191894" y="4777323"/>
            <a:ext cx="5577653" cy="123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29">
            <a:extLst>
              <a:ext uri="{FF2B5EF4-FFF2-40B4-BE49-F238E27FC236}">
                <a16:creationId xmlns:a16="http://schemas.microsoft.com/office/drawing/2014/main" id="{E7A3C5F7-2D4A-C0F9-8A42-8788F38C7148}"/>
              </a:ext>
            </a:extLst>
          </p:cNvPr>
          <p:cNvSpPr>
            <a:spLocks noChangeShapeType="1"/>
          </p:cNvSpPr>
          <p:nvPr/>
        </p:nvSpPr>
        <p:spPr bwMode="auto">
          <a:xfrm flipV="1">
            <a:off x="1965507" y="1797720"/>
            <a:ext cx="3724803" cy="2447972"/>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Text Box 28">
            <a:extLst>
              <a:ext uri="{FF2B5EF4-FFF2-40B4-BE49-F238E27FC236}">
                <a16:creationId xmlns:a16="http://schemas.microsoft.com/office/drawing/2014/main" id="{45A00D6A-8A9E-2516-3EEA-7E065559681B}"/>
              </a:ext>
            </a:extLst>
          </p:cNvPr>
          <p:cNvSpPr txBox="1">
            <a:spLocks noChangeArrowheads="1"/>
          </p:cNvSpPr>
          <p:nvPr/>
        </p:nvSpPr>
        <p:spPr bwMode="auto">
          <a:xfrm>
            <a:off x="6519635" y="4803998"/>
            <a:ext cx="706757"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endParaRPr kumimoji="0" lang="cs-CZ" altLang="cs-CZ" b="1" i="0" u="none" strike="noStrike" cap="none" normalizeH="0" baseline="0" dirty="0">
              <a:ln>
                <a:noFill/>
              </a:ln>
              <a:solidFill>
                <a:schemeClr val="tx1"/>
              </a:solidFill>
              <a:effectLst/>
            </a:endParaRPr>
          </a:p>
        </p:txBody>
      </p:sp>
      <p:sp>
        <p:nvSpPr>
          <p:cNvPr id="9" name="Text Box 27">
            <a:extLst>
              <a:ext uri="{FF2B5EF4-FFF2-40B4-BE49-F238E27FC236}">
                <a16:creationId xmlns:a16="http://schemas.microsoft.com/office/drawing/2014/main" id="{E6572660-60E3-FC9F-4533-B8351D864A0C}"/>
              </a:ext>
            </a:extLst>
          </p:cNvPr>
          <p:cNvSpPr txBox="1">
            <a:spLocks noChangeArrowheads="1"/>
          </p:cNvSpPr>
          <p:nvPr/>
        </p:nvSpPr>
        <p:spPr bwMode="auto">
          <a:xfrm>
            <a:off x="6584899" y="2958653"/>
            <a:ext cx="916875"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rgbClr val="C00000"/>
                </a:solidFill>
                <a:effectLst/>
                <a:ea typeface="Times New Roman" panose="02020603050405020304" pitchFamily="18" charset="0"/>
              </a:rPr>
              <a:t>BP</a:t>
            </a:r>
            <a:endParaRPr kumimoji="0" lang="cs-CZ" altLang="cs-CZ" b="1" i="0" u="none" strike="noStrike" cap="none" normalizeH="0" baseline="0">
              <a:ln>
                <a:noFill/>
              </a:ln>
              <a:solidFill>
                <a:srgbClr val="C00000"/>
              </a:solidFill>
              <a:effectLst/>
            </a:endParaRPr>
          </a:p>
        </p:txBody>
      </p:sp>
      <p:sp>
        <p:nvSpPr>
          <p:cNvPr id="10" name="Text Box 26">
            <a:extLst>
              <a:ext uri="{FF2B5EF4-FFF2-40B4-BE49-F238E27FC236}">
                <a16:creationId xmlns:a16="http://schemas.microsoft.com/office/drawing/2014/main" id="{6A6EC311-B0D4-39C7-EBFD-4433AEE62399}"/>
              </a:ext>
            </a:extLst>
          </p:cNvPr>
          <p:cNvSpPr txBox="1">
            <a:spLocks noChangeArrowheads="1"/>
          </p:cNvSpPr>
          <p:nvPr/>
        </p:nvSpPr>
        <p:spPr bwMode="auto">
          <a:xfrm>
            <a:off x="812251" y="1028437"/>
            <a:ext cx="797490"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 </a:t>
            </a:r>
            <a:endParaRPr kumimoji="0" lang="cs-CZ" altLang="cs-CZ" b="1" i="0" u="none" strike="noStrike" cap="none" normalizeH="0" baseline="0" dirty="0">
              <a:ln>
                <a:noFill/>
              </a:ln>
              <a:solidFill>
                <a:schemeClr val="tx1"/>
              </a:solidFill>
              <a:effectLst/>
            </a:endParaRPr>
          </a:p>
        </p:txBody>
      </p:sp>
      <p:sp>
        <p:nvSpPr>
          <p:cNvPr id="11" name="Line 25">
            <a:extLst>
              <a:ext uri="{FF2B5EF4-FFF2-40B4-BE49-F238E27FC236}">
                <a16:creationId xmlns:a16="http://schemas.microsoft.com/office/drawing/2014/main" id="{752C1D05-54FB-ED46-0500-55878E95E0A3}"/>
              </a:ext>
            </a:extLst>
          </p:cNvPr>
          <p:cNvSpPr>
            <a:spLocks noChangeShapeType="1"/>
          </p:cNvSpPr>
          <p:nvPr/>
        </p:nvSpPr>
        <p:spPr bwMode="auto">
          <a:xfrm flipH="1" flipV="1">
            <a:off x="1602577" y="1884265"/>
            <a:ext cx="3901492" cy="244797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24">
            <a:extLst>
              <a:ext uri="{FF2B5EF4-FFF2-40B4-BE49-F238E27FC236}">
                <a16:creationId xmlns:a16="http://schemas.microsoft.com/office/drawing/2014/main" id="{407CC9D9-06C5-D7A3-DE1A-F48EC7693427}"/>
              </a:ext>
            </a:extLst>
          </p:cNvPr>
          <p:cNvSpPr>
            <a:spLocks noChangeShapeType="1"/>
          </p:cNvSpPr>
          <p:nvPr/>
        </p:nvSpPr>
        <p:spPr bwMode="auto">
          <a:xfrm>
            <a:off x="1148915" y="3184904"/>
            <a:ext cx="5443942" cy="1236"/>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Text Box 23">
            <a:extLst>
              <a:ext uri="{FF2B5EF4-FFF2-40B4-BE49-F238E27FC236}">
                <a16:creationId xmlns:a16="http://schemas.microsoft.com/office/drawing/2014/main" id="{58D2209A-985D-99DF-A753-EF443CB4F8FE}"/>
              </a:ext>
            </a:extLst>
          </p:cNvPr>
          <p:cNvSpPr txBox="1">
            <a:spLocks noChangeArrowheads="1"/>
          </p:cNvSpPr>
          <p:nvPr/>
        </p:nvSpPr>
        <p:spPr bwMode="auto">
          <a:xfrm>
            <a:off x="5119236" y="1420633"/>
            <a:ext cx="1222499"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a:ln>
                <a:noFill/>
              </a:ln>
              <a:solidFill>
                <a:srgbClr val="0070C0"/>
              </a:solidFill>
              <a:effectLst/>
              <a:latin typeface="+mj-lt"/>
            </a:endParaRPr>
          </a:p>
        </p:txBody>
      </p:sp>
      <p:sp>
        <p:nvSpPr>
          <p:cNvPr id="14" name="Text Box 22">
            <a:extLst>
              <a:ext uri="{FF2B5EF4-FFF2-40B4-BE49-F238E27FC236}">
                <a16:creationId xmlns:a16="http://schemas.microsoft.com/office/drawing/2014/main" id="{85C380A2-5246-7CFC-04C7-5A3D21791726}"/>
              </a:ext>
            </a:extLst>
          </p:cNvPr>
          <p:cNvSpPr txBox="1">
            <a:spLocks noChangeArrowheads="1"/>
          </p:cNvSpPr>
          <p:nvPr/>
        </p:nvSpPr>
        <p:spPr bwMode="auto">
          <a:xfrm>
            <a:off x="1455336" y="1484211"/>
            <a:ext cx="1064912"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a:ln>
                <a:noFill/>
              </a:ln>
              <a:solidFill>
                <a:schemeClr val="tx1"/>
              </a:solidFill>
              <a:effectLst/>
              <a:latin typeface="+mj-lt"/>
            </a:endParaRPr>
          </a:p>
        </p:txBody>
      </p:sp>
      <p:sp>
        <p:nvSpPr>
          <p:cNvPr id="15" name="Text Box 21">
            <a:extLst>
              <a:ext uri="{FF2B5EF4-FFF2-40B4-BE49-F238E27FC236}">
                <a16:creationId xmlns:a16="http://schemas.microsoft.com/office/drawing/2014/main" id="{7A87AA8A-2811-0245-F512-E84A558C4C3D}"/>
              </a:ext>
            </a:extLst>
          </p:cNvPr>
          <p:cNvSpPr txBox="1">
            <a:spLocks noChangeArrowheads="1"/>
          </p:cNvSpPr>
          <p:nvPr/>
        </p:nvSpPr>
        <p:spPr bwMode="auto">
          <a:xfrm>
            <a:off x="3365875" y="2687891"/>
            <a:ext cx="859570"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0</a:t>
            </a:r>
            <a:endParaRPr kumimoji="0" lang="cs-CZ" altLang="cs-CZ" b="1" i="0" u="none" strike="noStrike" cap="none" normalizeH="0" baseline="0" dirty="0">
              <a:ln>
                <a:noFill/>
              </a:ln>
              <a:solidFill>
                <a:srgbClr val="FF0000"/>
              </a:solidFill>
              <a:effectLst/>
            </a:endParaRPr>
          </a:p>
        </p:txBody>
      </p:sp>
      <p:sp>
        <p:nvSpPr>
          <p:cNvPr id="16" name="Text Box 20">
            <a:extLst>
              <a:ext uri="{FF2B5EF4-FFF2-40B4-BE49-F238E27FC236}">
                <a16:creationId xmlns:a16="http://schemas.microsoft.com/office/drawing/2014/main" id="{FC3E7868-7443-2E3D-53E8-F0DEFE437FFA}"/>
              </a:ext>
            </a:extLst>
          </p:cNvPr>
          <p:cNvSpPr txBox="1">
            <a:spLocks noChangeArrowheads="1"/>
          </p:cNvSpPr>
          <p:nvPr/>
        </p:nvSpPr>
        <p:spPr bwMode="auto">
          <a:xfrm>
            <a:off x="3491631" y="4784441"/>
            <a:ext cx="864345"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a:ln>
                <a:noFill/>
              </a:ln>
              <a:solidFill>
                <a:schemeClr val="tx1"/>
              </a:solidFill>
              <a:effectLst/>
              <a:latin typeface="+mj-lt"/>
            </a:endParaRPr>
          </a:p>
        </p:txBody>
      </p:sp>
      <p:sp>
        <p:nvSpPr>
          <p:cNvPr id="17" name="Text Box 19">
            <a:extLst>
              <a:ext uri="{FF2B5EF4-FFF2-40B4-BE49-F238E27FC236}">
                <a16:creationId xmlns:a16="http://schemas.microsoft.com/office/drawing/2014/main" id="{9535A6B0-964A-22A5-C463-A09A956E6095}"/>
              </a:ext>
            </a:extLst>
          </p:cNvPr>
          <p:cNvSpPr txBox="1">
            <a:spLocks noChangeArrowheads="1"/>
          </p:cNvSpPr>
          <p:nvPr/>
        </p:nvSpPr>
        <p:spPr bwMode="auto">
          <a:xfrm>
            <a:off x="473612" y="2945421"/>
            <a:ext cx="1265478"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 = </a:t>
            </a:r>
            <a:r>
              <a:rPr kumimoji="0" lang="cs-CZ" altLang="cs-CZ" b="1" i="0" u="none" strike="noStrike" cap="none" normalizeH="0" baseline="0" dirty="0" err="1">
                <a:ln>
                  <a:noFill/>
                </a:ln>
                <a:solidFill>
                  <a:schemeClr val="tx1"/>
                </a:solidFill>
                <a:effectLst/>
                <a:latin typeface="+mj-lt"/>
                <a:ea typeface="Times New Roman" panose="02020603050405020304" pitchFamily="18" charset="0"/>
              </a:rPr>
              <a:t>i</a:t>
            </a:r>
            <a:r>
              <a:rPr kumimoji="0" lang="cs-CZ" altLang="cs-CZ" b="1" i="0" u="none" strike="noStrike" cap="none" normalizeH="0" baseline="-30000" dirty="0" err="1">
                <a:ln>
                  <a:noFill/>
                </a:ln>
                <a:solidFill>
                  <a:schemeClr val="tx1"/>
                </a:solidFill>
                <a:effectLst/>
                <a:latin typeface="+mj-lt"/>
                <a:ea typeface="Times New Roman" panose="02020603050405020304" pitchFamily="18" charset="0"/>
              </a:rPr>
              <a:t>f</a:t>
            </a:r>
            <a:endParaRPr kumimoji="0" lang="cs-CZ" altLang="cs-CZ" b="1" i="0" u="none" strike="noStrike" cap="none" normalizeH="0" baseline="0" dirty="0">
              <a:ln>
                <a:noFill/>
              </a:ln>
              <a:solidFill>
                <a:schemeClr val="tx1"/>
              </a:solidFill>
              <a:effectLst/>
              <a:latin typeface="+mj-lt"/>
            </a:endParaRPr>
          </a:p>
        </p:txBody>
      </p:sp>
      <p:sp>
        <p:nvSpPr>
          <p:cNvPr id="18" name="Line 18">
            <a:extLst>
              <a:ext uri="{FF2B5EF4-FFF2-40B4-BE49-F238E27FC236}">
                <a16:creationId xmlns:a16="http://schemas.microsoft.com/office/drawing/2014/main" id="{4143110A-547F-4415-0A47-6AD2B482BFDD}"/>
              </a:ext>
            </a:extLst>
          </p:cNvPr>
          <p:cNvSpPr>
            <a:spLocks noChangeShapeType="1"/>
          </p:cNvSpPr>
          <p:nvPr/>
        </p:nvSpPr>
        <p:spPr bwMode="auto">
          <a:xfrm>
            <a:off x="3644852" y="3219522"/>
            <a:ext cx="1592" cy="1557801"/>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17">
            <a:extLst>
              <a:ext uri="{FF2B5EF4-FFF2-40B4-BE49-F238E27FC236}">
                <a16:creationId xmlns:a16="http://schemas.microsoft.com/office/drawing/2014/main" id="{20C0380D-C140-8112-B46A-B2DAF2764E87}"/>
              </a:ext>
            </a:extLst>
          </p:cNvPr>
          <p:cNvSpPr>
            <a:spLocks noChangeShapeType="1"/>
          </p:cNvSpPr>
          <p:nvPr/>
        </p:nvSpPr>
        <p:spPr bwMode="auto">
          <a:xfrm flipH="1" flipV="1">
            <a:off x="2734344" y="1439179"/>
            <a:ext cx="3901492" cy="244797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16">
            <a:extLst>
              <a:ext uri="{FF2B5EF4-FFF2-40B4-BE49-F238E27FC236}">
                <a16:creationId xmlns:a16="http://schemas.microsoft.com/office/drawing/2014/main" id="{42438994-B84E-8360-DDFA-3DCFC1A2294E}"/>
              </a:ext>
            </a:extLst>
          </p:cNvPr>
          <p:cNvSpPr>
            <a:spLocks noChangeShapeType="1"/>
          </p:cNvSpPr>
          <p:nvPr/>
        </p:nvSpPr>
        <p:spPr bwMode="auto">
          <a:xfrm flipV="1">
            <a:off x="3326492" y="2106808"/>
            <a:ext cx="3724803" cy="2447972"/>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Text Box 15">
            <a:extLst>
              <a:ext uri="{FF2B5EF4-FFF2-40B4-BE49-F238E27FC236}">
                <a16:creationId xmlns:a16="http://schemas.microsoft.com/office/drawing/2014/main" id="{04C90645-6C6C-4C6B-83CC-03651970EFE6}"/>
              </a:ext>
            </a:extLst>
          </p:cNvPr>
          <p:cNvSpPr txBox="1">
            <a:spLocks noChangeArrowheads="1"/>
          </p:cNvSpPr>
          <p:nvPr/>
        </p:nvSpPr>
        <p:spPr bwMode="auto">
          <a:xfrm>
            <a:off x="4236999" y="2100926"/>
            <a:ext cx="951894" cy="786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rgbClr val="FF0000"/>
                </a:solidFill>
                <a:effectLst/>
                <a:ea typeface="Times New Roman" panose="02020603050405020304" pitchFamily="18" charset="0"/>
              </a:rPr>
              <a:t> E</a:t>
            </a:r>
            <a:r>
              <a:rPr kumimoji="0" lang="cs-CZ" altLang="cs-CZ" b="1" i="0" u="none" strike="noStrike" cap="none" normalizeH="0" baseline="-30000">
                <a:ln>
                  <a:noFill/>
                </a:ln>
                <a:solidFill>
                  <a:srgbClr val="FF0000"/>
                </a:solidFill>
                <a:effectLst/>
                <a:ea typeface="Times New Roman" panose="02020603050405020304" pitchFamily="18" charset="0"/>
              </a:rPr>
              <a:t>1</a:t>
            </a:r>
            <a:endParaRPr kumimoji="0" lang="cs-CZ" altLang="cs-CZ" b="1" i="0" u="none" strike="noStrike" cap="none" normalizeH="0" baseline="0">
              <a:ln>
                <a:noFill/>
              </a:ln>
              <a:solidFill>
                <a:srgbClr val="FF0000"/>
              </a:solidFill>
              <a:effectLst/>
            </a:endParaRPr>
          </a:p>
        </p:txBody>
      </p:sp>
      <p:sp>
        <p:nvSpPr>
          <p:cNvPr id="22" name="Text Box 14">
            <a:extLst>
              <a:ext uri="{FF2B5EF4-FFF2-40B4-BE49-F238E27FC236}">
                <a16:creationId xmlns:a16="http://schemas.microsoft.com/office/drawing/2014/main" id="{0625232D-B05D-FFE6-D3DF-B37D39EB51E4}"/>
              </a:ext>
            </a:extLst>
          </p:cNvPr>
          <p:cNvSpPr txBox="1">
            <a:spLocks noChangeArrowheads="1"/>
          </p:cNvSpPr>
          <p:nvPr/>
        </p:nvSpPr>
        <p:spPr bwMode="auto">
          <a:xfrm>
            <a:off x="5219137" y="2673055"/>
            <a:ext cx="950302"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cs-CZ" altLang="cs-CZ" b="1" i="0" u="none" strike="noStrike" cap="none" normalizeH="0" baseline="0" dirty="0">
                <a:ln>
                  <a:noFill/>
                </a:ln>
                <a:solidFill>
                  <a:srgbClr val="FF0000"/>
                </a:solidFill>
                <a:effectLst/>
                <a:ea typeface="Times New Roman" panose="02020603050405020304" pitchFamily="18" charset="0"/>
              </a:rPr>
              <a:t>E</a:t>
            </a:r>
            <a:r>
              <a:rPr kumimoji="0" lang="cs-CZ" altLang="cs-CZ" b="1" i="0" u="none" strike="noStrike" cap="none" normalizeH="0" baseline="-30000" dirty="0">
                <a:ln>
                  <a:noFill/>
                </a:ln>
                <a:solidFill>
                  <a:srgbClr val="FF0000"/>
                </a:solidFill>
                <a:effectLst/>
                <a:ea typeface="Times New Roman" panose="02020603050405020304" pitchFamily="18" charset="0"/>
              </a:rPr>
              <a:t>2</a:t>
            </a:r>
            <a:endParaRPr kumimoji="0" lang="cs-CZ" altLang="cs-CZ" b="1" i="0" u="none" strike="noStrike" cap="none" normalizeH="0" baseline="0" dirty="0">
              <a:ln>
                <a:noFill/>
              </a:ln>
              <a:solidFill>
                <a:srgbClr val="FF0000"/>
              </a:solidFill>
              <a:effectLst/>
            </a:endParaRPr>
          </a:p>
        </p:txBody>
      </p:sp>
      <p:sp>
        <p:nvSpPr>
          <p:cNvPr id="23" name="Text Box 13">
            <a:extLst>
              <a:ext uri="{FF2B5EF4-FFF2-40B4-BE49-F238E27FC236}">
                <a16:creationId xmlns:a16="http://schemas.microsoft.com/office/drawing/2014/main" id="{DCC96A2C-AA17-6E47-B5A5-0FA0E22A1860}"/>
              </a:ext>
            </a:extLst>
          </p:cNvPr>
          <p:cNvSpPr txBox="1">
            <a:spLocks noChangeArrowheads="1"/>
          </p:cNvSpPr>
          <p:nvPr/>
        </p:nvSpPr>
        <p:spPr bwMode="auto">
          <a:xfrm>
            <a:off x="2782098" y="1012638"/>
            <a:ext cx="1122216"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a:ln>
                <a:noFill/>
              </a:ln>
              <a:solidFill>
                <a:schemeClr val="tx1"/>
              </a:solidFill>
              <a:effectLst/>
              <a:latin typeface="+mj-lt"/>
            </a:endParaRPr>
          </a:p>
        </p:txBody>
      </p:sp>
      <p:sp>
        <p:nvSpPr>
          <p:cNvPr id="24" name="Text Box 12">
            <a:extLst>
              <a:ext uri="{FF2B5EF4-FFF2-40B4-BE49-F238E27FC236}">
                <a16:creationId xmlns:a16="http://schemas.microsoft.com/office/drawing/2014/main" id="{6DE6F85A-22A5-12E1-896F-0093810EEC94}"/>
              </a:ext>
            </a:extLst>
          </p:cNvPr>
          <p:cNvSpPr txBox="1">
            <a:spLocks noChangeArrowheads="1"/>
          </p:cNvSpPr>
          <p:nvPr/>
        </p:nvSpPr>
        <p:spPr bwMode="auto">
          <a:xfrm>
            <a:off x="6691548" y="1710290"/>
            <a:ext cx="1203398"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ea typeface="Times New Roman" panose="02020603050405020304" pitchFamily="18" charset="0"/>
              </a:rPr>
              <a:t>LM</a:t>
            </a:r>
            <a:r>
              <a:rPr kumimoji="0" lang="cs-CZ" altLang="cs-CZ" b="1" i="0" u="none" strike="noStrike" cap="none" normalizeH="0" baseline="-30000" dirty="0">
                <a:ln>
                  <a:noFill/>
                </a:ln>
                <a:solidFill>
                  <a:srgbClr val="0070C0"/>
                </a:solidFill>
                <a:effectLst/>
                <a:ea typeface="Times New Roman" panose="02020603050405020304" pitchFamily="18" charset="0"/>
              </a:rPr>
              <a:t>1</a:t>
            </a:r>
            <a:endParaRPr kumimoji="0" lang="cs-CZ" altLang="cs-CZ" b="1" i="0" u="none" strike="noStrike" cap="none" normalizeH="0" baseline="0" dirty="0">
              <a:ln>
                <a:noFill/>
              </a:ln>
              <a:solidFill>
                <a:srgbClr val="0070C0"/>
              </a:solidFill>
              <a:effectLst/>
            </a:endParaRPr>
          </a:p>
        </p:txBody>
      </p:sp>
      <p:sp>
        <p:nvSpPr>
          <p:cNvPr id="25" name="Line 11">
            <a:extLst>
              <a:ext uri="{FF2B5EF4-FFF2-40B4-BE49-F238E27FC236}">
                <a16:creationId xmlns:a16="http://schemas.microsoft.com/office/drawing/2014/main" id="{45E3FA6F-46E4-2126-B362-71E6CFF2EE7A}"/>
              </a:ext>
            </a:extLst>
          </p:cNvPr>
          <p:cNvSpPr>
            <a:spLocks noChangeShapeType="1"/>
          </p:cNvSpPr>
          <p:nvPr/>
        </p:nvSpPr>
        <p:spPr bwMode="auto">
          <a:xfrm>
            <a:off x="4550583" y="2551893"/>
            <a:ext cx="1592" cy="2225429"/>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10">
            <a:extLst>
              <a:ext uri="{FF2B5EF4-FFF2-40B4-BE49-F238E27FC236}">
                <a16:creationId xmlns:a16="http://schemas.microsoft.com/office/drawing/2014/main" id="{FF389A18-72D2-4EBE-4B19-31AF927EEDB0}"/>
              </a:ext>
            </a:extLst>
          </p:cNvPr>
          <p:cNvSpPr>
            <a:spLocks noChangeShapeType="1"/>
          </p:cNvSpPr>
          <p:nvPr/>
        </p:nvSpPr>
        <p:spPr bwMode="auto">
          <a:xfrm>
            <a:off x="5480192" y="3219522"/>
            <a:ext cx="1592" cy="1557801"/>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9">
            <a:extLst>
              <a:ext uri="{FF2B5EF4-FFF2-40B4-BE49-F238E27FC236}">
                <a16:creationId xmlns:a16="http://schemas.microsoft.com/office/drawing/2014/main" id="{323788E3-B3A4-D78B-2A45-9F7E1CBCF2FE}"/>
              </a:ext>
            </a:extLst>
          </p:cNvPr>
          <p:cNvSpPr>
            <a:spLocks noChangeShapeType="1"/>
          </p:cNvSpPr>
          <p:nvPr/>
        </p:nvSpPr>
        <p:spPr bwMode="auto">
          <a:xfrm flipH="1">
            <a:off x="1148915" y="2551893"/>
            <a:ext cx="3357098" cy="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Text Box 8">
            <a:extLst>
              <a:ext uri="{FF2B5EF4-FFF2-40B4-BE49-F238E27FC236}">
                <a16:creationId xmlns:a16="http://schemas.microsoft.com/office/drawing/2014/main" id="{805A2FB4-50AE-9E6F-1395-79D27F40AB23}"/>
              </a:ext>
            </a:extLst>
          </p:cNvPr>
          <p:cNvSpPr txBox="1">
            <a:spLocks noChangeArrowheads="1"/>
          </p:cNvSpPr>
          <p:nvPr/>
        </p:nvSpPr>
        <p:spPr bwMode="auto">
          <a:xfrm>
            <a:off x="4355976" y="4784441"/>
            <a:ext cx="998056"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29" name="Text Box 7">
            <a:extLst>
              <a:ext uri="{FF2B5EF4-FFF2-40B4-BE49-F238E27FC236}">
                <a16:creationId xmlns:a16="http://schemas.microsoft.com/office/drawing/2014/main" id="{31A944C7-80F6-D414-A6A0-A45655DF00A0}"/>
              </a:ext>
            </a:extLst>
          </p:cNvPr>
          <p:cNvSpPr txBox="1">
            <a:spLocks noChangeArrowheads="1"/>
          </p:cNvSpPr>
          <p:nvPr/>
        </p:nvSpPr>
        <p:spPr bwMode="auto">
          <a:xfrm>
            <a:off x="766088" y="2248100"/>
            <a:ext cx="721084"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30" name="Line 6">
            <a:extLst>
              <a:ext uri="{FF2B5EF4-FFF2-40B4-BE49-F238E27FC236}">
                <a16:creationId xmlns:a16="http://schemas.microsoft.com/office/drawing/2014/main" id="{AB6F8D9D-D369-A6E5-2A41-522280AE2473}"/>
              </a:ext>
            </a:extLst>
          </p:cNvPr>
          <p:cNvSpPr>
            <a:spLocks noChangeShapeType="1"/>
          </p:cNvSpPr>
          <p:nvPr/>
        </p:nvSpPr>
        <p:spPr bwMode="auto">
          <a:xfrm>
            <a:off x="4690662" y="3783298"/>
            <a:ext cx="1723915" cy="1236"/>
          </a:xfrm>
          <a:prstGeom prst="line">
            <a:avLst/>
          </a:prstGeom>
          <a:ln w="57150">
            <a:headEnd/>
            <a:tailEnd type="triangle" w="med" len="med"/>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prstTxWarp prst="textNoShape">
              <a:avLst/>
            </a:prstTxWarp>
          </a:bodyPr>
          <a:lstStyle/>
          <a:p>
            <a:endParaRPr lang="cs-CZ"/>
          </a:p>
        </p:txBody>
      </p:sp>
      <p:sp>
        <p:nvSpPr>
          <p:cNvPr id="31" name="Line 4">
            <a:extLst>
              <a:ext uri="{FF2B5EF4-FFF2-40B4-BE49-F238E27FC236}">
                <a16:creationId xmlns:a16="http://schemas.microsoft.com/office/drawing/2014/main" id="{B0E3520A-5DD6-0C4B-9FF1-28579F4696FD}"/>
              </a:ext>
            </a:extLst>
          </p:cNvPr>
          <p:cNvSpPr>
            <a:spLocks noChangeShapeType="1"/>
          </p:cNvSpPr>
          <p:nvPr/>
        </p:nvSpPr>
        <p:spPr bwMode="auto">
          <a:xfrm>
            <a:off x="5141140" y="2268769"/>
            <a:ext cx="1416698" cy="8654"/>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Text Box 2">
            <a:extLst>
              <a:ext uri="{FF2B5EF4-FFF2-40B4-BE49-F238E27FC236}">
                <a16:creationId xmlns:a16="http://schemas.microsoft.com/office/drawing/2014/main" id="{7A20A5A6-5047-B0C0-2F5F-5296BFE4153E}"/>
              </a:ext>
            </a:extLst>
          </p:cNvPr>
          <p:cNvSpPr txBox="1">
            <a:spLocks noChangeArrowheads="1"/>
          </p:cNvSpPr>
          <p:nvPr/>
        </p:nvSpPr>
        <p:spPr bwMode="auto">
          <a:xfrm>
            <a:off x="5339585" y="4803998"/>
            <a:ext cx="816591" cy="694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2</a:t>
            </a:r>
            <a:endParaRPr kumimoji="0" lang="cs-CZ" altLang="cs-CZ" b="1" i="0" u="none" strike="noStrike" cap="none" normalizeH="0" baseline="0" dirty="0">
              <a:ln>
                <a:noFill/>
              </a:ln>
              <a:solidFill>
                <a:schemeClr val="tx1"/>
              </a:solidFill>
              <a:effectLst/>
              <a:latin typeface="+mj-lt"/>
            </a:endParaRPr>
          </a:p>
        </p:txBody>
      </p:sp>
      <p:sp>
        <p:nvSpPr>
          <p:cNvPr id="33" name="TextovéPole 32">
            <a:extLst>
              <a:ext uri="{FF2B5EF4-FFF2-40B4-BE49-F238E27FC236}">
                <a16:creationId xmlns:a16="http://schemas.microsoft.com/office/drawing/2014/main" id="{B78DAC8F-4927-D2AD-08B9-F2AB6D0A9CE1}"/>
              </a:ext>
            </a:extLst>
          </p:cNvPr>
          <p:cNvSpPr txBox="1"/>
          <p:nvPr/>
        </p:nvSpPr>
        <p:spPr>
          <a:xfrm>
            <a:off x="5590174" y="646421"/>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a:t>
            </a:r>
            <a:endParaRPr lang="cs-CZ" sz="1200" dirty="0">
              <a:solidFill>
                <a:srgbClr val="FF0000"/>
              </a:solidFill>
            </a:endParaRPr>
          </a:p>
        </p:txBody>
      </p:sp>
    </p:spTree>
    <p:extLst>
      <p:ext uri="{BB962C8B-B14F-4D97-AF65-F5344CB8AC3E}">
        <p14:creationId xmlns:p14="http://schemas.microsoft.com/office/powerpoint/2010/main" val="2124394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randombar(horizontal)">
                                      <p:cBhvr>
                                        <p:cTn id="20" dur="500"/>
                                        <p:tgtEl>
                                          <p:spTgt spid="2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randombar(horizontal)">
                                      <p:cBhvr>
                                        <p:cTn id="23" dur="500"/>
                                        <p:tgtEl>
                                          <p:spTgt spid="27"/>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randombar(horizontal)">
                                      <p:cBhvr>
                                        <p:cTn id="26" dur="500"/>
                                        <p:tgtEl>
                                          <p:spTgt spid="2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randombar(horizontal)">
                                      <p:cBhvr>
                                        <p:cTn id="29" dur="500"/>
                                        <p:tgtEl>
                                          <p:spTgt spid="25"/>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randombar(horizontal)">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randombar(horizontal)">
                                      <p:cBhvr>
                                        <p:cTn id="37" dur="500"/>
                                        <p:tgtEl>
                                          <p:spTgt spid="31"/>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randombar(horizontal)">
                                      <p:cBhvr>
                                        <p:cTn id="42" dur="500"/>
                                        <p:tgtEl>
                                          <p:spTgt spid="20"/>
                                        </p:tgtEl>
                                      </p:cBhvr>
                                    </p:animEffect>
                                  </p:childTnLst>
                                </p:cTn>
                              </p:par>
                              <p:par>
                                <p:cTn id="43" presetID="14" presetClass="entr" presetSubtype="1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randombar(horizontal)">
                                      <p:cBhvr>
                                        <p:cTn id="45" dur="500"/>
                                        <p:tgtEl>
                                          <p:spTgt spid="24"/>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randombar(horizontal)">
                                      <p:cBhvr>
                                        <p:cTn id="50" dur="500"/>
                                        <p:tgtEl>
                                          <p:spTgt spid="26"/>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randombar(horizontal)">
                                      <p:cBhvr>
                                        <p:cTn id="53" dur="500"/>
                                        <p:tgtEl>
                                          <p:spTgt spid="22"/>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32"/>
                                        </p:tgtEl>
                                        <p:attrNameLst>
                                          <p:attrName>style.visibility</p:attrName>
                                        </p:attrNameLst>
                                      </p:cBhvr>
                                      <p:to>
                                        <p:strVal val="visible"/>
                                      </p:to>
                                    </p:set>
                                    <p:animEffect transition="in" filter="randombar(horizontal)">
                                      <p:cBhvr>
                                        <p:cTn id="5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p:bldP spid="22" grpId="0"/>
      <p:bldP spid="23" grpId="0"/>
      <p:bldP spid="24" grpId="0"/>
      <p:bldP spid="25" grpId="0" animBg="1"/>
      <p:bldP spid="26" grpId="0" animBg="1"/>
      <p:bldP spid="27" grpId="0" animBg="1"/>
      <p:bldP spid="28" grpId="0"/>
      <p:bldP spid="29" grpId="0"/>
      <p:bldP spid="30" grpId="0" animBg="1"/>
      <p:bldP spid="31" grpId="0" animBg="1"/>
      <p:bldP spid="3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Mundell-Flemingův model </a:t>
            </a:r>
            <a:r>
              <a:rPr lang="cs-CZ" sz="1800" i="1" dirty="0">
                <a:solidFill>
                  <a:srgbClr val="307871"/>
                </a:solidFill>
              </a:rPr>
              <a:t>(dokonalá kapitálová mobilita)</a:t>
            </a:r>
            <a:endParaRPr lang="cs-CZ" i="1" dirty="0">
              <a:solidFill>
                <a:srgbClr val="307871"/>
              </a:solidFill>
            </a:endParaRP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251520" y="682167"/>
            <a:ext cx="7560840" cy="68273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Fiskální expanze a </a:t>
            </a:r>
            <a:r>
              <a:rPr lang="cs-CZ" sz="1600" b="1" u="sng" dirty="0">
                <a:solidFill>
                  <a:srgbClr val="002060"/>
                </a:solidFill>
                <a:cs typeface="Times New Roman" panose="02020603050405020304" pitchFamily="18" charset="0"/>
              </a:rPr>
              <a:t>pružné</a:t>
            </a:r>
            <a:r>
              <a:rPr lang="cs-CZ" sz="1600" b="1" dirty="0">
                <a:solidFill>
                  <a:srgbClr val="002060"/>
                </a:solidFill>
                <a:cs typeface="Times New Roman" panose="02020603050405020304" pitchFamily="18" charset="0"/>
              </a:rPr>
              <a:t> měnové kurzy </a:t>
            </a:r>
            <a:endParaRPr lang="cs-CZ" sz="1600" dirty="0">
              <a:solidFill>
                <a:srgbClr val="002060"/>
              </a:solidFill>
              <a:cs typeface="Times New Roman" panose="02020603050405020304" pitchFamily="18" charset="0"/>
            </a:endParaRPr>
          </a:p>
        </p:txBody>
      </p:sp>
      <p:sp>
        <p:nvSpPr>
          <p:cNvPr id="4" name="Line 31">
            <a:extLst>
              <a:ext uri="{FF2B5EF4-FFF2-40B4-BE49-F238E27FC236}">
                <a16:creationId xmlns:a16="http://schemas.microsoft.com/office/drawing/2014/main" id="{DBDD9423-8591-F5B8-545D-DB89FE5B6C6C}"/>
              </a:ext>
            </a:extLst>
          </p:cNvPr>
          <p:cNvSpPr>
            <a:spLocks noChangeShapeType="1"/>
          </p:cNvSpPr>
          <p:nvPr/>
        </p:nvSpPr>
        <p:spPr bwMode="auto">
          <a:xfrm flipV="1">
            <a:off x="1649328" y="1008746"/>
            <a:ext cx="0" cy="364996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 name="Line 30">
            <a:extLst>
              <a:ext uri="{FF2B5EF4-FFF2-40B4-BE49-F238E27FC236}">
                <a16:creationId xmlns:a16="http://schemas.microsoft.com/office/drawing/2014/main" id="{8D52B439-B43E-9081-234F-00ECD3E32EE8}"/>
              </a:ext>
            </a:extLst>
          </p:cNvPr>
          <p:cNvSpPr>
            <a:spLocks noChangeShapeType="1"/>
          </p:cNvSpPr>
          <p:nvPr/>
        </p:nvSpPr>
        <p:spPr bwMode="auto">
          <a:xfrm>
            <a:off x="1649328" y="4658715"/>
            <a:ext cx="5717510" cy="126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Line 29">
            <a:extLst>
              <a:ext uri="{FF2B5EF4-FFF2-40B4-BE49-F238E27FC236}">
                <a16:creationId xmlns:a16="http://schemas.microsoft.com/office/drawing/2014/main" id="{568C7F7E-AF18-01BF-AD7A-D618FD033C38}"/>
              </a:ext>
            </a:extLst>
          </p:cNvPr>
          <p:cNvSpPr>
            <a:spLocks noChangeShapeType="1"/>
          </p:cNvSpPr>
          <p:nvPr/>
        </p:nvSpPr>
        <p:spPr bwMode="auto">
          <a:xfrm flipV="1">
            <a:off x="2442338" y="1527353"/>
            <a:ext cx="3818200" cy="2509354"/>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Text Box 28">
            <a:extLst>
              <a:ext uri="{FF2B5EF4-FFF2-40B4-BE49-F238E27FC236}">
                <a16:creationId xmlns:a16="http://schemas.microsoft.com/office/drawing/2014/main" id="{94D17156-D454-83F8-78D7-B5C90A52913C}"/>
              </a:ext>
            </a:extLst>
          </p:cNvPr>
          <p:cNvSpPr txBox="1">
            <a:spLocks noChangeArrowheads="1"/>
          </p:cNvSpPr>
          <p:nvPr/>
        </p:nvSpPr>
        <p:spPr bwMode="auto">
          <a:xfrm>
            <a:off x="7110659" y="4648837"/>
            <a:ext cx="724479"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endParaRPr kumimoji="0" lang="cs-CZ" altLang="cs-CZ" b="1" i="0" u="none" strike="noStrike" cap="none" normalizeH="0" baseline="0" dirty="0">
              <a:ln>
                <a:noFill/>
              </a:ln>
              <a:solidFill>
                <a:schemeClr val="tx1"/>
              </a:solidFill>
              <a:effectLst/>
            </a:endParaRPr>
          </a:p>
        </p:txBody>
      </p:sp>
      <p:sp>
        <p:nvSpPr>
          <p:cNvPr id="8" name="Text Box 27">
            <a:extLst>
              <a:ext uri="{FF2B5EF4-FFF2-40B4-BE49-F238E27FC236}">
                <a16:creationId xmlns:a16="http://schemas.microsoft.com/office/drawing/2014/main" id="{8932AFB9-BF8D-8AC7-291F-C4633A718A3B}"/>
              </a:ext>
            </a:extLst>
          </p:cNvPr>
          <p:cNvSpPr txBox="1">
            <a:spLocks noChangeArrowheads="1"/>
          </p:cNvSpPr>
          <p:nvPr/>
        </p:nvSpPr>
        <p:spPr bwMode="auto">
          <a:xfrm>
            <a:off x="7177559" y="2717395"/>
            <a:ext cx="939865"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rgbClr val="C00000"/>
                </a:solidFill>
                <a:effectLst/>
                <a:ea typeface="Times New Roman" panose="02020603050405020304" pitchFamily="18" charset="0"/>
              </a:rPr>
              <a:t>BP</a:t>
            </a:r>
            <a:endParaRPr kumimoji="0" lang="cs-CZ" altLang="cs-CZ" b="1" i="0" u="none" strike="noStrike" cap="none" normalizeH="0" baseline="0">
              <a:ln>
                <a:noFill/>
              </a:ln>
              <a:solidFill>
                <a:srgbClr val="C00000"/>
              </a:solidFill>
              <a:effectLst/>
            </a:endParaRPr>
          </a:p>
        </p:txBody>
      </p:sp>
      <p:sp>
        <p:nvSpPr>
          <p:cNvPr id="9" name="Text Box 26">
            <a:extLst>
              <a:ext uri="{FF2B5EF4-FFF2-40B4-BE49-F238E27FC236}">
                <a16:creationId xmlns:a16="http://schemas.microsoft.com/office/drawing/2014/main" id="{0FB5F446-2EE0-3DDF-3FE0-315CD7E4CCE6}"/>
              </a:ext>
            </a:extLst>
          </p:cNvPr>
          <p:cNvSpPr txBox="1">
            <a:spLocks noChangeArrowheads="1"/>
          </p:cNvSpPr>
          <p:nvPr/>
        </p:nvSpPr>
        <p:spPr bwMode="auto">
          <a:xfrm>
            <a:off x="1353446" y="945641"/>
            <a:ext cx="817486"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 </a:t>
            </a:r>
            <a:endParaRPr kumimoji="0" lang="cs-CZ" altLang="cs-CZ" b="1" i="0" u="none" strike="noStrike" cap="none" normalizeH="0" baseline="0" dirty="0">
              <a:ln>
                <a:noFill/>
              </a:ln>
              <a:solidFill>
                <a:schemeClr val="tx1"/>
              </a:solidFill>
              <a:effectLst/>
            </a:endParaRPr>
          </a:p>
        </p:txBody>
      </p:sp>
      <p:sp>
        <p:nvSpPr>
          <p:cNvPr id="10" name="Line 25">
            <a:extLst>
              <a:ext uri="{FF2B5EF4-FFF2-40B4-BE49-F238E27FC236}">
                <a16:creationId xmlns:a16="http://schemas.microsoft.com/office/drawing/2014/main" id="{4BAAF351-237F-81FD-581B-21A0D47FB47A}"/>
              </a:ext>
            </a:extLst>
          </p:cNvPr>
          <p:cNvSpPr>
            <a:spLocks noChangeShapeType="1"/>
          </p:cNvSpPr>
          <p:nvPr/>
        </p:nvSpPr>
        <p:spPr bwMode="auto">
          <a:xfrm flipH="1" flipV="1">
            <a:off x="2070309" y="1616067"/>
            <a:ext cx="3999320" cy="250935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24">
            <a:extLst>
              <a:ext uri="{FF2B5EF4-FFF2-40B4-BE49-F238E27FC236}">
                <a16:creationId xmlns:a16="http://schemas.microsoft.com/office/drawing/2014/main" id="{E8D00445-593D-AF3A-D2C0-F416696CD523}"/>
              </a:ext>
            </a:extLst>
          </p:cNvPr>
          <p:cNvSpPr>
            <a:spLocks noChangeShapeType="1"/>
          </p:cNvSpPr>
          <p:nvPr/>
        </p:nvSpPr>
        <p:spPr bwMode="auto">
          <a:xfrm>
            <a:off x="1605271" y="2949320"/>
            <a:ext cx="5580446" cy="1267"/>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Text Box 23">
            <a:extLst>
              <a:ext uri="{FF2B5EF4-FFF2-40B4-BE49-F238E27FC236}">
                <a16:creationId xmlns:a16="http://schemas.microsoft.com/office/drawing/2014/main" id="{F74E132F-8BC2-72ED-477F-A453A814A403}"/>
              </a:ext>
            </a:extLst>
          </p:cNvPr>
          <p:cNvSpPr txBox="1">
            <a:spLocks noChangeArrowheads="1"/>
          </p:cNvSpPr>
          <p:nvPr/>
        </p:nvSpPr>
        <p:spPr bwMode="auto">
          <a:xfrm>
            <a:off x="6219745" y="1258198"/>
            <a:ext cx="1253153"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latin typeface="+mj-lt"/>
                <a:ea typeface="Times New Roman" panose="02020603050405020304" pitchFamily="18" charset="0"/>
              </a:rPr>
              <a:t>LM</a:t>
            </a:r>
            <a:endParaRPr kumimoji="0" lang="cs-CZ" altLang="cs-CZ" b="1" i="0" u="none" strike="noStrike" cap="none" normalizeH="0" baseline="0" dirty="0">
              <a:ln>
                <a:noFill/>
              </a:ln>
              <a:solidFill>
                <a:srgbClr val="0070C0"/>
              </a:solidFill>
              <a:effectLst/>
              <a:latin typeface="+mj-lt"/>
            </a:endParaRPr>
          </a:p>
        </p:txBody>
      </p:sp>
      <p:sp>
        <p:nvSpPr>
          <p:cNvPr id="13" name="Text Box 22">
            <a:extLst>
              <a:ext uri="{FF2B5EF4-FFF2-40B4-BE49-F238E27FC236}">
                <a16:creationId xmlns:a16="http://schemas.microsoft.com/office/drawing/2014/main" id="{19692AF4-6303-7591-A52F-00E758381D7A}"/>
              </a:ext>
            </a:extLst>
          </p:cNvPr>
          <p:cNvSpPr txBox="1">
            <a:spLocks noChangeArrowheads="1"/>
          </p:cNvSpPr>
          <p:nvPr/>
        </p:nvSpPr>
        <p:spPr bwMode="auto">
          <a:xfrm>
            <a:off x="1946693" y="1246000"/>
            <a:ext cx="1091614"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a:ln>
                <a:noFill/>
              </a:ln>
              <a:solidFill>
                <a:schemeClr val="tx1"/>
              </a:solidFill>
              <a:effectLst/>
              <a:latin typeface="+mj-lt"/>
            </a:endParaRPr>
          </a:p>
        </p:txBody>
      </p:sp>
      <p:sp>
        <p:nvSpPr>
          <p:cNvPr id="14" name="Text Box 21">
            <a:extLst>
              <a:ext uri="{FF2B5EF4-FFF2-40B4-BE49-F238E27FC236}">
                <a16:creationId xmlns:a16="http://schemas.microsoft.com/office/drawing/2014/main" id="{85D25EA0-A53B-9D0C-B3BD-C04E3396BFD5}"/>
              </a:ext>
            </a:extLst>
          </p:cNvPr>
          <p:cNvSpPr txBox="1">
            <a:spLocks noChangeArrowheads="1"/>
          </p:cNvSpPr>
          <p:nvPr/>
        </p:nvSpPr>
        <p:spPr bwMode="auto">
          <a:xfrm>
            <a:off x="3678358" y="2401983"/>
            <a:ext cx="1271102"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0</a:t>
            </a:r>
            <a:r>
              <a:rPr kumimoji="0" lang="cs-CZ" altLang="cs-CZ" b="1" i="0" u="none" strike="noStrike" cap="none" normalizeH="0" dirty="0">
                <a:ln>
                  <a:noFill/>
                </a:ln>
                <a:solidFill>
                  <a:srgbClr val="FF0000"/>
                </a:solidFill>
                <a:effectLst/>
                <a:ea typeface="Times New Roman" panose="02020603050405020304" pitchFamily="18" charset="0"/>
              </a:rPr>
              <a:t>=E</a:t>
            </a:r>
            <a:r>
              <a:rPr kumimoji="0" lang="cs-CZ" altLang="cs-CZ" b="1" i="0" u="none" strike="noStrike" cap="none" normalizeH="0" baseline="-25000" dirty="0">
                <a:ln>
                  <a:noFill/>
                </a:ln>
                <a:solidFill>
                  <a:srgbClr val="FF0000"/>
                </a:solidFill>
                <a:effectLst/>
                <a:ea typeface="Times New Roman" panose="02020603050405020304" pitchFamily="18" charset="0"/>
              </a:rPr>
              <a:t>2</a:t>
            </a:r>
            <a:endParaRPr kumimoji="0" lang="cs-CZ" altLang="cs-CZ" b="1" i="0" u="none" strike="noStrike" cap="none" normalizeH="0" baseline="-25000" dirty="0">
              <a:ln>
                <a:noFill/>
              </a:ln>
              <a:solidFill>
                <a:srgbClr val="FF0000"/>
              </a:solidFill>
              <a:effectLst/>
            </a:endParaRPr>
          </a:p>
        </p:txBody>
      </p:sp>
      <p:sp>
        <p:nvSpPr>
          <p:cNvPr id="15" name="Text Box 20">
            <a:extLst>
              <a:ext uri="{FF2B5EF4-FFF2-40B4-BE49-F238E27FC236}">
                <a16:creationId xmlns:a16="http://schemas.microsoft.com/office/drawing/2014/main" id="{DBC0210E-8294-EA4C-B629-9F62D7C17E6E}"/>
              </a:ext>
            </a:extLst>
          </p:cNvPr>
          <p:cNvSpPr txBox="1">
            <a:spLocks noChangeArrowheads="1"/>
          </p:cNvSpPr>
          <p:nvPr/>
        </p:nvSpPr>
        <p:spPr bwMode="auto">
          <a:xfrm>
            <a:off x="3609636" y="4670381"/>
            <a:ext cx="1269470"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r>
              <a:rPr kumimoji="0" lang="cs-CZ" altLang="cs-CZ" b="1" i="0" u="none" strike="noStrike" cap="none" normalizeH="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25000" dirty="0">
                <a:ln>
                  <a:noFill/>
                </a:ln>
                <a:solidFill>
                  <a:schemeClr val="tx1"/>
                </a:solidFill>
                <a:effectLst/>
                <a:latin typeface="+mj-lt"/>
                <a:ea typeface="Times New Roman" panose="02020603050405020304" pitchFamily="18" charset="0"/>
              </a:rPr>
              <a:t>2</a:t>
            </a:r>
            <a:endParaRPr kumimoji="0" lang="cs-CZ" altLang="cs-CZ" b="1" i="0" u="none" strike="noStrike" cap="none" normalizeH="0" baseline="-25000" dirty="0">
              <a:ln>
                <a:noFill/>
              </a:ln>
              <a:solidFill>
                <a:schemeClr val="tx1"/>
              </a:solidFill>
              <a:effectLst/>
              <a:latin typeface="+mj-lt"/>
            </a:endParaRPr>
          </a:p>
        </p:txBody>
      </p:sp>
      <p:sp>
        <p:nvSpPr>
          <p:cNvPr id="16" name="Text Box 19">
            <a:extLst>
              <a:ext uri="{FF2B5EF4-FFF2-40B4-BE49-F238E27FC236}">
                <a16:creationId xmlns:a16="http://schemas.microsoft.com/office/drawing/2014/main" id="{51B35BDC-227D-77B8-CBF6-DE4C41FBBC91}"/>
              </a:ext>
            </a:extLst>
          </p:cNvPr>
          <p:cNvSpPr txBox="1">
            <a:spLocks noChangeArrowheads="1"/>
          </p:cNvSpPr>
          <p:nvPr/>
        </p:nvSpPr>
        <p:spPr bwMode="auto">
          <a:xfrm>
            <a:off x="934942" y="2744168"/>
            <a:ext cx="1297209"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 = </a:t>
            </a:r>
            <a:r>
              <a:rPr kumimoji="0" lang="cs-CZ" altLang="cs-CZ" b="1" i="0" u="none" strike="noStrike" cap="none" normalizeH="0" baseline="0" dirty="0" err="1">
                <a:ln>
                  <a:noFill/>
                </a:ln>
                <a:solidFill>
                  <a:schemeClr val="tx1"/>
                </a:solidFill>
                <a:effectLst/>
                <a:latin typeface="+mj-lt"/>
                <a:ea typeface="Times New Roman" panose="02020603050405020304" pitchFamily="18" charset="0"/>
              </a:rPr>
              <a:t>i</a:t>
            </a:r>
            <a:r>
              <a:rPr kumimoji="0" lang="cs-CZ" altLang="cs-CZ" b="1" i="0" u="none" strike="noStrike" cap="none" normalizeH="0" baseline="-30000" dirty="0" err="1">
                <a:ln>
                  <a:noFill/>
                </a:ln>
                <a:solidFill>
                  <a:schemeClr val="tx1"/>
                </a:solidFill>
                <a:effectLst/>
                <a:latin typeface="+mj-lt"/>
                <a:ea typeface="Times New Roman" panose="02020603050405020304" pitchFamily="18" charset="0"/>
              </a:rPr>
              <a:t>f</a:t>
            </a:r>
            <a:endParaRPr kumimoji="0" lang="cs-CZ" altLang="cs-CZ" b="1" i="0" u="none" strike="noStrike" cap="none" normalizeH="0" baseline="0" dirty="0">
              <a:ln>
                <a:noFill/>
              </a:ln>
              <a:solidFill>
                <a:schemeClr val="tx1"/>
              </a:solidFill>
              <a:effectLst/>
              <a:latin typeface="+mj-lt"/>
            </a:endParaRPr>
          </a:p>
        </p:txBody>
      </p:sp>
      <p:sp>
        <p:nvSpPr>
          <p:cNvPr id="17" name="Line 18">
            <a:extLst>
              <a:ext uri="{FF2B5EF4-FFF2-40B4-BE49-F238E27FC236}">
                <a16:creationId xmlns:a16="http://schemas.microsoft.com/office/drawing/2014/main" id="{E8E9DBEA-F75A-89DE-B26E-D4D372B50C88}"/>
              </a:ext>
            </a:extLst>
          </p:cNvPr>
          <p:cNvSpPr>
            <a:spLocks noChangeShapeType="1"/>
          </p:cNvSpPr>
          <p:nvPr/>
        </p:nvSpPr>
        <p:spPr bwMode="auto">
          <a:xfrm>
            <a:off x="4163792" y="2984806"/>
            <a:ext cx="1632" cy="1596861"/>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17">
            <a:extLst>
              <a:ext uri="{FF2B5EF4-FFF2-40B4-BE49-F238E27FC236}">
                <a16:creationId xmlns:a16="http://schemas.microsoft.com/office/drawing/2014/main" id="{59524258-CA79-469F-F024-61B9E2834922}"/>
              </a:ext>
            </a:extLst>
          </p:cNvPr>
          <p:cNvSpPr>
            <a:spLocks noChangeShapeType="1"/>
          </p:cNvSpPr>
          <p:nvPr/>
        </p:nvSpPr>
        <p:spPr bwMode="auto">
          <a:xfrm flipH="1" flipV="1">
            <a:off x="3230454" y="1159821"/>
            <a:ext cx="3999320" cy="250935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Text Box 15">
            <a:extLst>
              <a:ext uri="{FF2B5EF4-FFF2-40B4-BE49-F238E27FC236}">
                <a16:creationId xmlns:a16="http://schemas.microsoft.com/office/drawing/2014/main" id="{060473D7-DC93-7B1F-ACDF-D7CA9A3051A9}"/>
              </a:ext>
            </a:extLst>
          </p:cNvPr>
          <p:cNvSpPr txBox="1">
            <a:spLocks noChangeArrowheads="1"/>
          </p:cNvSpPr>
          <p:nvPr/>
        </p:nvSpPr>
        <p:spPr bwMode="auto">
          <a:xfrm>
            <a:off x="4803317" y="1862070"/>
            <a:ext cx="975762" cy="806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rgbClr val="FF0000"/>
                </a:solidFill>
                <a:effectLst/>
                <a:ea typeface="Times New Roman" panose="02020603050405020304" pitchFamily="18" charset="0"/>
              </a:rPr>
              <a:t> E</a:t>
            </a:r>
            <a:r>
              <a:rPr kumimoji="0" lang="cs-CZ" altLang="cs-CZ" b="1" i="0" u="none" strike="noStrike" cap="none" normalizeH="0" baseline="-30000">
                <a:ln>
                  <a:noFill/>
                </a:ln>
                <a:solidFill>
                  <a:srgbClr val="FF0000"/>
                </a:solidFill>
                <a:effectLst/>
                <a:ea typeface="Times New Roman" panose="02020603050405020304" pitchFamily="18" charset="0"/>
              </a:rPr>
              <a:t>1</a:t>
            </a:r>
            <a:endParaRPr kumimoji="0" lang="cs-CZ" altLang="cs-CZ" b="1" i="0" u="none" strike="noStrike" cap="none" normalizeH="0" baseline="0">
              <a:ln>
                <a:noFill/>
              </a:ln>
              <a:solidFill>
                <a:srgbClr val="FF0000"/>
              </a:solidFill>
              <a:effectLst/>
            </a:endParaRPr>
          </a:p>
        </p:txBody>
      </p:sp>
      <p:sp>
        <p:nvSpPr>
          <p:cNvPr id="20" name="Text Box 13">
            <a:extLst>
              <a:ext uri="{FF2B5EF4-FFF2-40B4-BE49-F238E27FC236}">
                <a16:creationId xmlns:a16="http://schemas.microsoft.com/office/drawing/2014/main" id="{19E20664-591D-30A5-0AB8-E38D55E791DC}"/>
              </a:ext>
            </a:extLst>
          </p:cNvPr>
          <p:cNvSpPr txBox="1">
            <a:spLocks noChangeArrowheads="1"/>
          </p:cNvSpPr>
          <p:nvPr/>
        </p:nvSpPr>
        <p:spPr bwMode="auto">
          <a:xfrm>
            <a:off x="3399961" y="944907"/>
            <a:ext cx="1150355"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a:ln>
                <a:noFill/>
              </a:ln>
              <a:solidFill>
                <a:schemeClr val="tx1"/>
              </a:solidFill>
              <a:effectLst/>
              <a:latin typeface="+mj-lt"/>
            </a:endParaRPr>
          </a:p>
        </p:txBody>
      </p:sp>
      <p:sp>
        <p:nvSpPr>
          <p:cNvPr id="21" name="Line 11">
            <a:extLst>
              <a:ext uri="{FF2B5EF4-FFF2-40B4-BE49-F238E27FC236}">
                <a16:creationId xmlns:a16="http://schemas.microsoft.com/office/drawing/2014/main" id="{60D73777-F620-9B80-065E-86DFB070D362}"/>
              </a:ext>
            </a:extLst>
          </p:cNvPr>
          <p:cNvSpPr>
            <a:spLocks noChangeShapeType="1"/>
          </p:cNvSpPr>
          <p:nvPr/>
        </p:nvSpPr>
        <p:spPr bwMode="auto">
          <a:xfrm>
            <a:off x="5092234" y="2300437"/>
            <a:ext cx="1632" cy="2281231"/>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9">
            <a:extLst>
              <a:ext uri="{FF2B5EF4-FFF2-40B4-BE49-F238E27FC236}">
                <a16:creationId xmlns:a16="http://schemas.microsoft.com/office/drawing/2014/main" id="{4B0BB193-E2A4-045F-D2F5-CC7B561A71C3}"/>
              </a:ext>
            </a:extLst>
          </p:cNvPr>
          <p:cNvSpPr>
            <a:spLocks noChangeShapeType="1"/>
          </p:cNvSpPr>
          <p:nvPr/>
        </p:nvSpPr>
        <p:spPr bwMode="auto">
          <a:xfrm flipH="1">
            <a:off x="1605271" y="2300437"/>
            <a:ext cx="3441275" cy="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Text Box 8">
            <a:extLst>
              <a:ext uri="{FF2B5EF4-FFF2-40B4-BE49-F238E27FC236}">
                <a16:creationId xmlns:a16="http://schemas.microsoft.com/office/drawing/2014/main" id="{1BE21048-9B34-752C-B47C-6B2D3063938A}"/>
              </a:ext>
            </a:extLst>
          </p:cNvPr>
          <p:cNvSpPr txBox="1">
            <a:spLocks noChangeArrowheads="1"/>
          </p:cNvSpPr>
          <p:nvPr/>
        </p:nvSpPr>
        <p:spPr bwMode="auto">
          <a:xfrm>
            <a:off x="5006569" y="4695728"/>
            <a:ext cx="1023082"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24" name="Text Box 7">
            <a:extLst>
              <a:ext uri="{FF2B5EF4-FFF2-40B4-BE49-F238E27FC236}">
                <a16:creationId xmlns:a16="http://schemas.microsoft.com/office/drawing/2014/main" id="{C6FE7482-7C20-04E1-F403-540F1911AB53}"/>
              </a:ext>
            </a:extLst>
          </p:cNvPr>
          <p:cNvSpPr txBox="1">
            <a:spLocks noChangeArrowheads="1"/>
          </p:cNvSpPr>
          <p:nvPr/>
        </p:nvSpPr>
        <p:spPr bwMode="auto">
          <a:xfrm>
            <a:off x="1212845" y="2014019"/>
            <a:ext cx="739164" cy="68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25" name="Line 6">
            <a:extLst>
              <a:ext uri="{FF2B5EF4-FFF2-40B4-BE49-F238E27FC236}">
                <a16:creationId xmlns:a16="http://schemas.microsoft.com/office/drawing/2014/main" id="{9390CF87-EBCD-A1E0-5E38-EBADCA1BD6FC}"/>
              </a:ext>
            </a:extLst>
          </p:cNvPr>
          <p:cNvSpPr>
            <a:spLocks noChangeShapeType="1"/>
          </p:cNvSpPr>
          <p:nvPr/>
        </p:nvSpPr>
        <p:spPr bwMode="auto">
          <a:xfrm>
            <a:off x="2747470" y="1864888"/>
            <a:ext cx="1416322" cy="17885"/>
          </a:xfrm>
          <a:prstGeom prst="line">
            <a:avLst/>
          </a:prstGeom>
          <a:ln w="57150">
            <a:headEnd/>
            <a:tailEnd type="triangle" w="med" len="med"/>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prstTxWarp prst="textNoShape">
              <a:avLst/>
            </a:prstTxWarp>
          </a:bodyPr>
          <a:lstStyle/>
          <a:p>
            <a:endParaRPr lang="cs-CZ"/>
          </a:p>
        </p:txBody>
      </p:sp>
      <p:sp>
        <p:nvSpPr>
          <p:cNvPr id="26" name="Line 6">
            <a:extLst>
              <a:ext uri="{FF2B5EF4-FFF2-40B4-BE49-F238E27FC236}">
                <a16:creationId xmlns:a16="http://schemas.microsoft.com/office/drawing/2014/main" id="{5FCC6FDB-090A-D5D2-2AFE-4180A9D3327F}"/>
              </a:ext>
            </a:extLst>
          </p:cNvPr>
          <p:cNvSpPr>
            <a:spLocks noChangeShapeType="1"/>
          </p:cNvSpPr>
          <p:nvPr/>
        </p:nvSpPr>
        <p:spPr bwMode="auto">
          <a:xfrm flipH="1">
            <a:off x="5198881" y="3493434"/>
            <a:ext cx="1576231" cy="142"/>
          </a:xfrm>
          <a:prstGeom prst="line">
            <a:avLst/>
          </a:prstGeom>
          <a:ln w="57150">
            <a:solidFill>
              <a:srgbClr val="FF0000"/>
            </a:solidFill>
            <a:headEnd/>
            <a:tailEnd type="triangle" w="med" len="med"/>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prstTxWarp prst="textNoShape">
              <a:avLst/>
            </a:prstTxWarp>
          </a:bodyPr>
          <a:lstStyle/>
          <a:p>
            <a:endParaRPr lang="cs-CZ"/>
          </a:p>
        </p:txBody>
      </p:sp>
      <p:sp>
        <p:nvSpPr>
          <p:cNvPr id="27" name="Line 6">
            <a:extLst>
              <a:ext uri="{FF2B5EF4-FFF2-40B4-BE49-F238E27FC236}">
                <a16:creationId xmlns:a16="http://schemas.microsoft.com/office/drawing/2014/main" id="{02E27760-C27D-2AF0-FDBF-18553440CAE3}"/>
              </a:ext>
            </a:extLst>
          </p:cNvPr>
          <p:cNvSpPr>
            <a:spLocks noChangeShapeType="1"/>
          </p:cNvSpPr>
          <p:nvPr/>
        </p:nvSpPr>
        <p:spPr bwMode="auto">
          <a:xfrm>
            <a:off x="4276358" y="4762904"/>
            <a:ext cx="672286" cy="11399"/>
          </a:xfrm>
          <a:prstGeom prst="line">
            <a:avLst/>
          </a:prstGeom>
          <a:ln w="57150">
            <a:headEnd/>
            <a:tailEnd type="triangle" w="med" len="med"/>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prstTxWarp prst="textNoShape">
              <a:avLst/>
            </a:prstTxWarp>
          </a:bodyPr>
          <a:lstStyle/>
          <a:p>
            <a:endParaRPr lang="cs-CZ"/>
          </a:p>
        </p:txBody>
      </p:sp>
      <p:sp>
        <p:nvSpPr>
          <p:cNvPr id="28" name="Line 6">
            <a:extLst>
              <a:ext uri="{FF2B5EF4-FFF2-40B4-BE49-F238E27FC236}">
                <a16:creationId xmlns:a16="http://schemas.microsoft.com/office/drawing/2014/main" id="{68473C23-0540-A96F-6800-71CCB18F48D3}"/>
              </a:ext>
            </a:extLst>
          </p:cNvPr>
          <p:cNvSpPr>
            <a:spLocks noChangeShapeType="1"/>
          </p:cNvSpPr>
          <p:nvPr/>
        </p:nvSpPr>
        <p:spPr bwMode="auto">
          <a:xfrm flipH="1" flipV="1">
            <a:off x="4281900" y="5004446"/>
            <a:ext cx="597206" cy="10886"/>
          </a:xfrm>
          <a:prstGeom prst="line">
            <a:avLst/>
          </a:prstGeom>
          <a:ln w="57150">
            <a:solidFill>
              <a:srgbClr val="FF0000"/>
            </a:solidFill>
            <a:headEnd/>
            <a:tailEnd type="triangle" w="med" len="med"/>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prstTxWarp prst="textNoShape">
              <a:avLst/>
            </a:prstTxWarp>
          </a:bodyPr>
          <a:lstStyle/>
          <a:p>
            <a:endParaRPr lang="cs-CZ"/>
          </a:p>
        </p:txBody>
      </p:sp>
      <p:sp>
        <p:nvSpPr>
          <p:cNvPr id="29" name="TextovéPole 28">
            <a:extLst>
              <a:ext uri="{FF2B5EF4-FFF2-40B4-BE49-F238E27FC236}">
                <a16:creationId xmlns:a16="http://schemas.microsoft.com/office/drawing/2014/main" id="{C8D72A26-9EEB-0F65-7DEC-76935AE43B50}"/>
              </a:ext>
            </a:extLst>
          </p:cNvPr>
          <p:cNvSpPr txBox="1"/>
          <p:nvPr/>
        </p:nvSpPr>
        <p:spPr>
          <a:xfrm>
            <a:off x="5590174" y="646421"/>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a:t>
            </a:r>
            <a:endParaRPr lang="cs-CZ" sz="1200" dirty="0">
              <a:solidFill>
                <a:srgbClr val="FF0000"/>
              </a:solidFill>
            </a:endParaRPr>
          </a:p>
        </p:txBody>
      </p:sp>
    </p:spTree>
    <p:extLst>
      <p:ext uri="{BB962C8B-B14F-4D97-AF65-F5344CB8AC3E}">
        <p14:creationId xmlns:p14="http://schemas.microsoft.com/office/powerpoint/2010/main" val="48515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randombar(horizontal)">
                                      <p:cBhvr>
                                        <p:cTn id="12" dur="500"/>
                                        <p:tgtEl>
                                          <p:spTgt spid="18"/>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randombar(horizontal)">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randombar(horizontal)">
                                      <p:cBhvr>
                                        <p:cTn id="20" dur="500"/>
                                        <p:tgtEl>
                                          <p:spTgt spid="22"/>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randombar(horizontal)">
                                      <p:cBhvr>
                                        <p:cTn id="23" dur="500"/>
                                        <p:tgtEl>
                                          <p:spTgt spid="24"/>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randombar(horizontal)">
                                      <p:cBhvr>
                                        <p:cTn id="26" dur="500"/>
                                        <p:tgtEl>
                                          <p:spTgt spid="21"/>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randombar(horizontal)">
                                      <p:cBhvr>
                                        <p:cTn id="29" dur="500"/>
                                        <p:tgtEl>
                                          <p:spTgt spid="23"/>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randombar(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randombar(horizontal)">
                                      <p:cBhvr>
                                        <p:cTn id="37" dur="5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randombar(horizontal)">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randombar(horizontal)">
                                      <p:cBhvr>
                                        <p:cTn id="4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p:bldP spid="21" grpId="0" animBg="1"/>
      <p:bldP spid="22" grpId="0" animBg="1"/>
      <p:bldP spid="23" grpId="0"/>
      <p:bldP spid="24" grpId="0"/>
      <p:bldP spid="25" grpId="0" animBg="1"/>
      <p:bldP spid="26" grpId="0" animBg="1"/>
      <p:bldP spid="27" grpId="0" animBg="1"/>
      <p:bldP spid="2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Úplný vytěsňovací efekt </a:t>
            </a: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251520" y="1347614"/>
            <a:ext cx="7416824" cy="294868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lgn="just">
              <a:lnSpc>
                <a:spcPct val="100000"/>
              </a:lnSpc>
              <a:spcBef>
                <a:spcPts val="600"/>
              </a:spcBef>
              <a:spcAft>
                <a:spcPts val="1200"/>
              </a:spcAft>
              <a:buNone/>
            </a:pPr>
            <a:r>
              <a:rPr lang="cs-CZ" sz="1600" dirty="0">
                <a:solidFill>
                  <a:srgbClr val="002060"/>
                </a:solidFill>
                <a:cs typeface="Times New Roman" panose="02020603050405020304" pitchFamily="18" charset="0"/>
              </a:rPr>
              <a:t>O úplném mezinárodním vytěsňovacím efektu hovoříme v situaci, kdy fiskální expanze vede ke zhodnocení domácí měny, které vyvolá pokles čistých exportů (export se stává dražším a jeho objem klesá).</a:t>
            </a:r>
          </a:p>
          <a:p>
            <a:pPr indent="0" algn="just">
              <a:lnSpc>
                <a:spcPct val="100000"/>
              </a:lnSpc>
              <a:spcBef>
                <a:spcPts val="600"/>
              </a:spcBef>
              <a:spcAft>
                <a:spcPts val="1200"/>
              </a:spcAft>
              <a:buNone/>
            </a:pPr>
            <a:endParaRPr lang="cs-CZ" sz="1600" dirty="0">
              <a:solidFill>
                <a:srgbClr val="002060"/>
              </a:solidFill>
              <a:cs typeface="Times New Roman" panose="02020603050405020304" pitchFamily="18" charset="0"/>
            </a:endParaRPr>
          </a:p>
          <a:p>
            <a:pPr indent="0" algn="just">
              <a:lnSpc>
                <a:spcPct val="100000"/>
              </a:lnSpc>
              <a:spcBef>
                <a:spcPts val="600"/>
              </a:spcBef>
              <a:spcAft>
                <a:spcPts val="1200"/>
              </a:spcAft>
              <a:buNone/>
            </a:pPr>
            <a:r>
              <a:rPr lang="cs-CZ" sz="1600" dirty="0">
                <a:solidFill>
                  <a:srgbClr val="002060"/>
                </a:solidFill>
                <a:cs typeface="Times New Roman" panose="02020603050405020304" pitchFamily="18" charset="0"/>
              </a:rPr>
              <a:t>Pokles čistých exportů je ekvivalentní původnímu nárůstu vládních výdajů.</a:t>
            </a:r>
          </a:p>
          <a:p>
            <a:pPr indent="0" algn="just">
              <a:lnSpc>
                <a:spcPct val="100000"/>
              </a:lnSpc>
              <a:spcBef>
                <a:spcPts val="600"/>
              </a:spcBef>
              <a:spcAft>
                <a:spcPts val="1200"/>
              </a:spcAft>
              <a:buNone/>
            </a:pPr>
            <a:r>
              <a:rPr lang="cs-CZ" sz="1600" dirty="0">
                <a:solidFill>
                  <a:srgbClr val="002060"/>
                </a:solidFill>
                <a:cs typeface="Times New Roman" panose="02020603050405020304" pitchFamily="18" charset="0"/>
              </a:rPr>
              <a:t> </a:t>
            </a:r>
          </a:p>
          <a:p>
            <a:pPr indent="0" algn="just">
              <a:lnSpc>
                <a:spcPct val="100000"/>
              </a:lnSpc>
              <a:spcBef>
                <a:spcPts val="600"/>
              </a:spcBef>
              <a:spcAft>
                <a:spcPts val="1200"/>
              </a:spcAft>
              <a:buNone/>
            </a:pPr>
            <a:r>
              <a:rPr lang="cs-CZ" sz="1600" dirty="0">
                <a:solidFill>
                  <a:srgbClr val="002060"/>
                </a:solidFill>
                <a:cs typeface="Times New Roman" panose="02020603050405020304" pitchFamily="18" charset="0"/>
              </a:rPr>
              <a:t>Vládní nákupy tedy prostřednictvím zhodnocení domácí měny zcela vytěsní čisté exporty.</a:t>
            </a:r>
          </a:p>
        </p:txBody>
      </p:sp>
    </p:spTree>
    <p:extLst>
      <p:ext uri="{BB962C8B-B14F-4D97-AF65-F5344CB8AC3E}">
        <p14:creationId xmlns:p14="http://schemas.microsoft.com/office/powerpoint/2010/main" val="2256959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067944" y="269317"/>
            <a:ext cx="3456384"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solidFill>
                  <a:srgbClr val="002060"/>
                </a:solidFill>
                <a:latin typeface="Times New Roman" panose="02020603050405020304" pitchFamily="18" charset="0"/>
                <a:cs typeface="Times New Roman" panose="02020603050405020304" pitchFamily="18" charset="0"/>
              </a:rPr>
              <a:t>NEBOLI MODEL S LINIÍ 45°</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KEYNESIÁNSKÝ MODEL</a:t>
            </a:r>
          </a:p>
        </p:txBody>
      </p:sp>
      <p:sp>
        <p:nvSpPr>
          <p:cNvPr id="8" name="Zástupný symbol pro obsah 2">
            <a:extLst>
              <a:ext uri="{FF2B5EF4-FFF2-40B4-BE49-F238E27FC236}">
                <a16:creationId xmlns:a16="http://schemas.microsoft.com/office/drawing/2014/main" id="{9503FF65-0533-48D0-8BD4-A042AE8301C9}"/>
              </a:ext>
            </a:extLst>
          </p:cNvPr>
          <p:cNvSpPr txBox="1">
            <a:spLocks/>
          </p:cNvSpPr>
          <p:nvPr/>
        </p:nvSpPr>
        <p:spPr>
          <a:xfrm>
            <a:off x="6769" y="890238"/>
            <a:ext cx="7344816" cy="530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KŘIVKA AGREGÁTNÍCH VÝDAJŮ V TŘÍSEKTOROVÉM MODELU:</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pic>
        <p:nvPicPr>
          <p:cNvPr id="3" name="Obrázek 2">
            <a:extLst>
              <a:ext uri="{FF2B5EF4-FFF2-40B4-BE49-F238E27FC236}">
                <a16:creationId xmlns:a16="http://schemas.microsoft.com/office/drawing/2014/main" id="{910EFD9D-B6D2-4F89-87C5-F88F3F6E32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645539"/>
            <a:ext cx="5400600" cy="2903782"/>
          </a:xfrm>
          <a:prstGeom prst="rect">
            <a:avLst/>
          </a:prstGeom>
        </p:spPr>
      </p:pic>
      <p:sp>
        <p:nvSpPr>
          <p:cNvPr id="2" name="Obdélník 1">
            <a:extLst>
              <a:ext uri="{FF2B5EF4-FFF2-40B4-BE49-F238E27FC236}">
                <a16:creationId xmlns:a16="http://schemas.microsoft.com/office/drawing/2014/main" id="{4BEA1AD8-1AA8-4023-A990-B5F385C45347}"/>
              </a:ext>
            </a:extLst>
          </p:cNvPr>
          <p:cNvSpPr/>
          <p:nvPr/>
        </p:nvSpPr>
        <p:spPr>
          <a:xfrm>
            <a:off x="6010826" y="1200564"/>
            <a:ext cx="3027004" cy="3600986"/>
          </a:xfrm>
          <a:prstGeom prst="rect">
            <a:avLst/>
          </a:prstGeom>
        </p:spPr>
        <p:txBody>
          <a:bodyPr wrap="square">
            <a:spAutoFit/>
          </a:bodyPr>
          <a:lstStyle/>
          <a:p>
            <a:pPr algn="just">
              <a:spcBef>
                <a:spcPct val="0"/>
              </a:spcBef>
              <a:spcAft>
                <a:spcPts val="1200"/>
              </a:spcAft>
            </a:pPr>
            <a:r>
              <a:rPr lang="cs-CZ" altLang="cs-CZ" sz="1600" b="1" u="sng" dirty="0"/>
              <a:t>Zvýšení</a:t>
            </a:r>
            <a:r>
              <a:rPr lang="cs-CZ" altLang="cs-CZ" sz="1600" dirty="0"/>
              <a:t> vládních výdajů na nákup zboží a služeb (G) nebo zvýšení transferových plateb (TR) </a:t>
            </a:r>
            <a:r>
              <a:rPr lang="cs-CZ" altLang="cs-CZ" sz="1600" b="1" u="sng" dirty="0"/>
              <a:t>zvyšuje</a:t>
            </a:r>
            <a:r>
              <a:rPr lang="cs-CZ" altLang="cs-CZ" sz="1600" dirty="0"/>
              <a:t>  agregátní výdaje (AE) – posun křivky směrem nahoru</a:t>
            </a:r>
          </a:p>
          <a:p>
            <a:pPr algn="just">
              <a:spcBef>
                <a:spcPct val="0"/>
              </a:spcBef>
              <a:spcAft>
                <a:spcPts val="1200"/>
              </a:spcAft>
            </a:pPr>
            <a:r>
              <a:rPr lang="cs-CZ" altLang="cs-CZ" sz="1600" b="1" u="sng" dirty="0"/>
              <a:t>Zvýšení</a:t>
            </a:r>
            <a:r>
              <a:rPr lang="cs-CZ" altLang="cs-CZ" sz="1600" dirty="0"/>
              <a:t> autonomních daní (T</a:t>
            </a:r>
            <a:r>
              <a:rPr lang="cs-CZ" altLang="cs-CZ" sz="1600" baseline="-25000" dirty="0"/>
              <a:t>A</a:t>
            </a:r>
            <a:r>
              <a:rPr lang="cs-CZ" altLang="cs-CZ" sz="1600" dirty="0"/>
              <a:t>) vede ke snížení agregátních výdajů (AE), tj. křivka AE se posune směrem dolů </a:t>
            </a:r>
            <a:endParaRPr lang="cs-CZ" altLang="cs-CZ" sz="1600" b="1" dirty="0"/>
          </a:p>
          <a:p>
            <a:pPr algn="just">
              <a:spcBef>
                <a:spcPct val="0"/>
              </a:spcBef>
              <a:spcAft>
                <a:spcPts val="1200"/>
              </a:spcAft>
            </a:pPr>
            <a:r>
              <a:rPr lang="cs-CZ" altLang="cs-CZ" sz="1600" b="1" u="sng" dirty="0"/>
              <a:t>Zvýšení</a:t>
            </a:r>
            <a:r>
              <a:rPr lang="cs-CZ" altLang="cs-CZ" sz="1600" dirty="0"/>
              <a:t> sazby důchodové daně (t) zplošťuje křivku agregátních výdajů tím více, čím vyšší je sazba daně. </a:t>
            </a:r>
          </a:p>
        </p:txBody>
      </p:sp>
    </p:spTree>
    <p:extLst>
      <p:ext uri="{BB962C8B-B14F-4D97-AF65-F5344CB8AC3E}">
        <p14:creationId xmlns:p14="http://schemas.microsoft.com/office/powerpoint/2010/main" val="29715541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Mundell-Flemingův model </a:t>
            </a:r>
            <a:r>
              <a:rPr lang="cs-CZ" sz="1800" i="1" dirty="0">
                <a:solidFill>
                  <a:srgbClr val="307871"/>
                </a:solidFill>
              </a:rPr>
              <a:t>(dokonalá kapitálová mobilita)</a:t>
            </a:r>
            <a:endParaRPr lang="cs-CZ" i="1" dirty="0">
              <a:solidFill>
                <a:srgbClr val="307871"/>
              </a:solidFill>
            </a:endParaRP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703189"/>
            <a:ext cx="7982644" cy="165618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Monetární expanze a </a:t>
            </a:r>
            <a:r>
              <a:rPr lang="cs-CZ" sz="1600" b="1" u="sng" dirty="0">
                <a:solidFill>
                  <a:srgbClr val="002060"/>
                </a:solidFill>
                <a:cs typeface="Times New Roman" panose="02020603050405020304" pitchFamily="18" charset="0"/>
              </a:rPr>
              <a:t>pevné</a:t>
            </a:r>
            <a:r>
              <a:rPr lang="cs-CZ" sz="1600" b="1" dirty="0">
                <a:solidFill>
                  <a:srgbClr val="002060"/>
                </a:solidFill>
                <a:cs typeface="Times New Roman" panose="02020603050405020304" pitchFamily="18" charset="0"/>
              </a:rPr>
              <a:t> měnové kurzy </a:t>
            </a:r>
            <a:endParaRPr lang="cs-CZ" sz="1600" dirty="0">
              <a:solidFill>
                <a:srgbClr val="002060"/>
              </a:solidFill>
              <a:cs typeface="Times New Roman" panose="02020603050405020304" pitchFamily="18" charset="0"/>
            </a:endParaRPr>
          </a:p>
        </p:txBody>
      </p:sp>
      <p:sp>
        <p:nvSpPr>
          <p:cNvPr id="30" name="TextovéPole 29">
            <a:extLst>
              <a:ext uri="{FF2B5EF4-FFF2-40B4-BE49-F238E27FC236}">
                <a16:creationId xmlns:a16="http://schemas.microsoft.com/office/drawing/2014/main" id="{EBAB9674-E0A6-14A7-D0B7-E40BD344CA1B}"/>
              </a:ext>
            </a:extLst>
          </p:cNvPr>
          <p:cNvSpPr txBox="1"/>
          <p:nvPr/>
        </p:nvSpPr>
        <p:spPr>
          <a:xfrm>
            <a:off x="5590174" y="646421"/>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c</a:t>
            </a:r>
            <a:endParaRPr lang="cs-CZ" sz="1200" dirty="0">
              <a:solidFill>
                <a:srgbClr val="FF0000"/>
              </a:solidFill>
            </a:endParaRPr>
          </a:p>
        </p:txBody>
      </p:sp>
      <p:sp>
        <p:nvSpPr>
          <p:cNvPr id="32" name="Line 31">
            <a:extLst>
              <a:ext uri="{FF2B5EF4-FFF2-40B4-BE49-F238E27FC236}">
                <a16:creationId xmlns:a16="http://schemas.microsoft.com/office/drawing/2014/main" id="{63173218-4BAD-45B0-52B3-37526654CE6D}"/>
              </a:ext>
            </a:extLst>
          </p:cNvPr>
          <p:cNvSpPr>
            <a:spLocks noChangeShapeType="1"/>
          </p:cNvSpPr>
          <p:nvPr/>
        </p:nvSpPr>
        <p:spPr bwMode="auto">
          <a:xfrm flipV="1">
            <a:off x="1285814" y="1684494"/>
            <a:ext cx="0" cy="287796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0">
            <a:extLst>
              <a:ext uri="{FF2B5EF4-FFF2-40B4-BE49-F238E27FC236}">
                <a16:creationId xmlns:a16="http://schemas.microsoft.com/office/drawing/2014/main" id="{3F3D2EBE-8F1F-AD8D-2974-889B9DB443AE}"/>
              </a:ext>
            </a:extLst>
          </p:cNvPr>
          <p:cNvSpPr>
            <a:spLocks noChangeShapeType="1"/>
          </p:cNvSpPr>
          <p:nvPr/>
        </p:nvSpPr>
        <p:spPr bwMode="auto">
          <a:xfrm>
            <a:off x="1285814" y="4562463"/>
            <a:ext cx="4508206" cy="9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29">
            <a:extLst>
              <a:ext uri="{FF2B5EF4-FFF2-40B4-BE49-F238E27FC236}">
                <a16:creationId xmlns:a16="http://schemas.microsoft.com/office/drawing/2014/main" id="{6D1E1562-928D-26CF-0903-DD293B8038CA}"/>
              </a:ext>
            </a:extLst>
          </p:cNvPr>
          <p:cNvSpPr>
            <a:spLocks noChangeShapeType="1"/>
          </p:cNvSpPr>
          <p:nvPr/>
        </p:nvSpPr>
        <p:spPr bwMode="auto">
          <a:xfrm flipV="1">
            <a:off x="1911096" y="2154163"/>
            <a:ext cx="3010617" cy="1978603"/>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Text Box 28">
            <a:extLst>
              <a:ext uri="{FF2B5EF4-FFF2-40B4-BE49-F238E27FC236}">
                <a16:creationId xmlns:a16="http://schemas.microsoft.com/office/drawing/2014/main" id="{861C1A7C-4249-8FB1-2074-82CB101480BB}"/>
              </a:ext>
            </a:extLst>
          </p:cNvPr>
          <p:cNvSpPr txBox="1">
            <a:spLocks noChangeArrowheads="1"/>
          </p:cNvSpPr>
          <p:nvPr/>
        </p:nvSpPr>
        <p:spPr bwMode="auto">
          <a:xfrm>
            <a:off x="5592026" y="4615425"/>
            <a:ext cx="5712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endParaRPr kumimoji="0" lang="cs-CZ" altLang="cs-CZ" b="1" i="0" u="none" strike="noStrike" cap="none" normalizeH="0" baseline="0" dirty="0">
              <a:ln>
                <a:noFill/>
              </a:ln>
              <a:solidFill>
                <a:schemeClr val="tx1"/>
              </a:solidFill>
              <a:effectLst/>
            </a:endParaRPr>
          </a:p>
        </p:txBody>
      </p:sp>
      <p:sp>
        <p:nvSpPr>
          <p:cNvPr id="36" name="Text Box 27">
            <a:extLst>
              <a:ext uri="{FF2B5EF4-FFF2-40B4-BE49-F238E27FC236}">
                <a16:creationId xmlns:a16="http://schemas.microsoft.com/office/drawing/2014/main" id="{4268B920-D58D-0B4E-9336-F9B0A0197CC2}"/>
              </a:ext>
            </a:extLst>
          </p:cNvPr>
          <p:cNvSpPr txBox="1">
            <a:spLocks noChangeArrowheads="1"/>
          </p:cNvSpPr>
          <p:nvPr/>
        </p:nvSpPr>
        <p:spPr bwMode="auto">
          <a:xfrm>
            <a:off x="5644776" y="3092500"/>
            <a:ext cx="74107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rgbClr val="C00000"/>
                </a:solidFill>
                <a:effectLst/>
                <a:ea typeface="Times New Roman" panose="02020603050405020304" pitchFamily="18" charset="0"/>
              </a:rPr>
              <a:t>BP</a:t>
            </a:r>
            <a:endParaRPr kumimoji="0" lang="cs-CZ" altLang="cs-CZ" b="1" i="0" u="none" strike="noStrike" cap="none" normalizeH="0" baseline="0">
              <a:ln>
                <a:noFill/>
              </a:ln>
              <a:solidFill>
                <a:srgbClr val="C00000"/>
              </a:solidFill>
              <a:effectLst/>
            </a:endParaRPr>
          </a:p>
        </p:txBody>
      </p:sp>
      <p:sp>
        <p:nvSpPr>
          <p:cNvPr id="37" name="Text Box 26">
            <a:extLst>
              <a:ext uri="{FF2B5EF4-FFF2-40B4-BE49-F238E27FC236}">
                <a16:creationId xmlns:a16="http://schemas.microsoft.com/office/drawing/2014/main" id="{4A8BFCD6-3F2E-A045-C192-EEB618AC7130}"/>
              </a:ext>
            </a:extLst>
          </p:cNvPr>
          <p:cNvSpPr txBox="1">
            <a:spLocks noChangeArrowheads="1"/>
          </p:cNvSpPr>
          <p:nvPr/>
        </p:nvSpPr>
        <p:spPr bwMode="auto">
          <a:xfrm>
            <a:off x="884399" y="1444663"/>
            <a:ext cx="64458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chemeClr val="tx1"/>
                </a:solidFill>
                <a:effectLst/>
                <a:ea typeface="Times New Roman" panose="02020603050405020304" pitchFamily="18" charset="0"/>
              </a:rPr>
              <a:t>i </a:t>
            </a:r>
            <a:endParaRPr kumimoji="0" lang="cs-CZ" altLang="cs-CZ" b="1" i="0" u="none" strike="noStrike" cap="none" normalizeH="0" baseline="0">
              <a:ln>
                <a:noFill/>
              </a:ln>
              <a:solidFill>
                <a:schemeClr val="tx1"/>
              </a:solidFill>
              <a:effectLst/>
            </a:endParaRPr>
          </a:p>
        </p:txBody>
      </p:sp>
      <p:sp>
        <p:nvSpPr>
          <p:cNvPr id="38" name="Line 25">
            <a:extLst>
              <a:ext uri="{FF2B5EF4-FFF2-40B4-BE49-F238E27FC236}">
                <a16:creationId xmlns:a16="http://schemas.microsoft.com/office/drawing/2014/main" id="{F3A903AC-711B-73FB-BECA-29A54CD2372A}"/>
              </a:ext>
            </a:extLst>
          </p:cNvPr>
          <p:cNvSpPr>
            <a:spLocks noChangeShapeType="1"/>
          </p:cNvSpPr>
          <p:nvPr/>
        </p:nvSpPr>
        <p:spPr bwMode="auto">
          <a:xfrm flipH="1" flipV="1">
            <a:off x="1617754" y="2224113"/>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4">
            <a:extLst>
              <a:ext uri="{FF2B5EF4-FFF2-40B4-BE49-F238E27FC236}">
                <a16:creationId xmlns:a16="http://schemas.microsoft.com/office/drawing/2014/main" id="{B3EAFBFB-43C4-7E99-F9D4-8F241674DFF6}"/>
              </a:ext>
            </a:extLst>
          </p:cNvPr>
          <p:cNvSpPr>
            <a:spLocks noChangeShapeType="1"/>
          </p:cNvSpPr>
          <p:nvPr/>
        </p:nvSpPr>
        <p:spPr bwMode="auto">
          <a:xfrm>
            <a:off x="1251076" y="3275371"/>
            <a:ext cx="4400133" cy="999"/>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Text Box 23">
            <a:extLst>
              <a:ext uri="{FF2B5EF4-FFF2-40B4-BE49-F238E27FC236}">
                <a16:creationId xmlns:a16="http://schemas.microsoft.com/office/drawing/2014/main" id="{DFC7B631-565C-1965-58BD-37B82F60F46E}"/>
              </a:ext>
            </a:extLst>
          </p:cNvPr>
          <p:cNvSpPr txBox="1">
            <a:spLocks noChangeArrowheads="1"/>
          </p:cNvSpPr>
          <p:nvPr/>
        </p:nvSpPr>
        <p:spPr bwMode="auto">
          <a:xfrm>
            <a:off x="4111163" y="1804409"/>
            <a:ext cx="988100"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a:ln>
                <a:noFill/>
              </a:ln>
              <a:solidFill>
                <a:srgbClr val="0070C0"/>
              </a:solidFill>
              <a:effectLst/>
              <a:latin typeface="+mj-lt"/>
            </a:endParaRPr>
          </a:p>
        </p:txBody>
      </p:sp>
      <p:sp>
        <p:nvSpPr>
          <p:cNvPr id="41" name="Text Box 22">
            <a:extLst>
              <a:ext uri="{FF2B5EF4-FFF2-40B4-BE49-F238E27FC236}">
                <a16:creationId xmlns:a16="http://schemas.microsoft.com/office/drawing/2014/main" id="{0116EABF-212C-5605-961E-1C5B2DCB8A0C}"/>
              </a:ext>
            </a:extLst>
          </p:cNvPr>
          <p:cNvSpPr txBox="1">
            <a:spLocks noChangeArrowheads="1"/>
          </p:cNvSpPr>
          <p:nvPr/>
        </p:nvSpPr>
        <p:spPr bwMode="auto">
          <a:xfrm>
            <a:off x="1555998" y="1834388"/>
            <a:ext cx="86072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endParaRPr kumimoji="0" lang="cs-CZ" altLang="cs-CZ" b="1" i="0" u="none" strike="noStrike" cap="none" normalizeH="0" baseline="0" dirty="0">
              <a:ln>
                <a:noFill/>
              </a:ln>
              <a:solidFill>
                <a:schemeClr val="tx1"/>
              </a:solidFill>
              <a:effectLst/>
              <a:latin typeface="+mj-lt"/>
            </a:endParaRPr>
          </a:p>
        </p:txBody>
      </p:sp>
      <p:sp>
        <p:nvSpPr>
          <p:cNvPr id="42" name="Text Box 19">
            <a:extLst>
              <a:ext uri="{FF2B5EF4-FFF2-40B4-BE49-F238E27FC236}">
                <a16:creationId xmlns:a16="http://schemas.microsoft.com/office/drawing/2014/main" id="{34422600-5A34-70BD-6238-5BA3453EFFEE}"/>
              </a:ext>
            </a:extLst>
          </p:cNvPr>
          <p:cNvSpPr txBox="1">
            <a:spLocks noChangeArrowheads="1"/>
          </p:cNvSpPr>
          <p:nvPr/>
        </p:nvSpPr>
        <p:spPr bwMode="auto">
          <a:xfrm>
            <a:off x="467544" y="2943605"/>
            <a:ext cx="102283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 = </a:t>
            </a:r>
            <a:r>
              <a:rPr kumimoji="0" lang="cs-CZ" altLang="cs-CZ" b="1" i="0" u="none" strike="noStrike" cap="none" normalizeH="0" baseline="0" dirty="0" err="1">
                <a:ln>
                  <a:noFill/>
                </a:ln>
                <a:solidFill>
                  <a:schemeClr val="tx1"/>
                </a:solidFill>
                <a:effectLst/>
                <a:latin typeface="+mj-lt"/>
                <a:ea typeface="Times New Roman" panose="02020603050405020304" pitchFamily="18" charset="0"/>
              </a:rPr>
              <a:t>i</a:t>
            </a:r>
            <a:r>
              <a:rPr kumimoji="0" lang="cs-CZ" altLang="cs-CZ" b="1" i="0" u="none" strike="noStrike" cap="none" normalizeH="0" baseline="-30000" dirty="0" err="1">
                <a:ln>
                  <a:noFill/>
                </a:ln>
                <a:solidFill>
                  <a:schemeClr val="tx1"/>
                </a:solidFill>
                <a:effectLst/>
                <a:latin typeface="+mj-lt"/>
                <a:ea typeface="Times New Roman" panose="02020603050405020304" pitchFamily="18" charset="0"/>
              </a:rPr>
              <a:t>f</a:t>
            </a:r>
            <a:endParaRPr kumimoji="0" lang="cs-CZ" altLang="cs-CZ" b="1" i="0" u="none" strike="noStrike" cap="none" normalizeH="0" baseline="0" dirty="0">
              <a:ln>
                <a:noFill/>
              </a:ln>
              <a:solidFill>
                <a:schemeClr val="tx1"/>
              </a:solidFill>
              <a:effectLst/>
              <a:latin typeface="+mj-lt"/>
            </a:endParaRPr>
          </a:p>
        </p:txBody>
      </p:sp>
      <p:sp>
        <p:nvSpPr>
          <p:cNvPr id="43" name="Line 18">
            <a:extLst>
              <a:ext uri="{FF2B5EF4-FFF2-40B4-BE49-F238E27FC236}">
                <a16:creationId xmlns:a16="http://schemas.microsoft.com/office/drawing/2014/main" id="{9E880BFD-598A-88D8-6E05-5CF62CE2816D}"/>
              </a:ext>
            </a:extLst>
          </p:cNvPr>
          <p:cNvSpPr>
            <a:spLocks noChangeShapeType="1"/>
          </p:cNvSpPr>
          <p:nvPr/>
        </p:nvSpPr>
        <p:spPr bwMode="auto">
          <a:xfrm>
            <a:off x="3268447" y="3303351"/>
            <a:ext cx="1287" cy="1259111"/>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16">
            <a:extLst>
              <a:ext uri="{FF2B5EF4-FFF2-40B4-BE49-F238E27FC236}">
                <a16:creationId xmlns:a16="http://schemas.microsoft.com/office/drawing/2014/main" id="{6217D075-D15C-2C3D-D4BC-65228581A49D}"/>
              </a:ext>
            </a:extLst>
          </p:cNvPr>
          <p:cNvSpPr>
            <a:spLocks noChangeShapeType="1"/>
          </p:cNvSpPr>
          <p:nvPr/>
        </p:nvSpPr>
        <p:spPr bwMode="auto">
          <a:xfrm flipV="1">
            <a:off x="3011130" y="2403986"/>
            <a:ext cx="3010617" cy="1978603"/>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Text Box 15">
            <a:extLst>
              <a:ext uri="{FF2B5EF4-FFF2-40B4-BE49-F238E27FC236}">
                <a16:creationId xmlns:a16="http://schemas.microsoft.com/office/drawing/2014/main" id="{4393E35A-61C6-0496-92B1-0032F6829C1C}"/>
              </a:ext>
            </a:extLst>
          </p:cNvPr>
          <p:cNvSpPr txBox="1">
            <a:spLocks noChangeArrowheads="1"/>
          </p:cNvSpPr>
          <p:nvPr/>
        </p:nvSpPr>
        <p:spPr bwMode="auto">
          <a:xfrm>
            <a:off x="3748345" y="3315343"/>
            <a:ext cx="769380" cy="635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1</a:t>
            </a:r>
            <a:endParaRPr kumimoji="0" lang="cs-CZ" altLang="cs-CZ" b="1" i="0" u="none" strike="noStrike" cap="none" normalizeH="0" baseline="0" dirty="0">
              <a:ln>
                <a:noFill/>
              </a:ln>
              <a:solidFill>
                <a:srgbClr val="FF0000"/>
              </a:solidFill>
              <a:effectLst/>
            </a:endParaRPr>
          </a:p>
        </p:txBody>
      </p:sp>
      <p:sp>
        <p:nvSpPr>
          <p:cNvPr id="46" name="Text Box 12">
            <a:extLst>
              <a:ext uri="{FF2B5EF4-FFF2-40B4-BE49-F238E27FC236}">
                <a16:creationId xmlns:a16="http://schemas.microsoft.com/office/drawing/2014/main" id="{33EA0999-5FB5-19BE-6859-E4D1B61010F4}"/>
              </a:ext>
            </a:extLst>
          </p:cNvPr>
          <p:cNvSpPr txBox="1">
            <a:spLocks noChangeArrowheads="1"/>
          </p:cNvSpPr>
          <p:nvPr/>
        </p:nvSpPr>
        <p:spPr bwMode="auto">
          <a:xfrm>
            <a:off x="5496819" y="2013262"/>
            <a:ext cx="97266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ea typeface="Times New Roman" panose="02020603050405020304" pitchFamily="18" charset="0"/>
              </a:rPr>
              <a:t>LM</a:t>
            </a:r>
            <a:r>
              <a:rPr kumimoji="0" lang="cs-CZ" altLang="cs-CZ" b="1" i="0" u="none" strike="noStrike" cap="none" normalizeH="0" baseline="-30000" dirty="0">
                <a:ln>
                  <a:noFill/>
                </a:ln>
                <a:solidFill>
                  <a:srgbClr val="0070C0"/>
                </a:solidFill>
                <a:effectLst/>
                <a:ea typeface="Times New Roman" panose="02020603050405020304" pitchFamily="18" charset="0"/>
              </a:rPr>
              <a:t>1</a:t>
            </a:r>
            <a:endParaRPr kumimoji="0" lang="cs-CZ" altLang="cs-CZ" b="1" i="0" u="none" strike="noStrike" cap="none" normalizeH="0" baseline="0" dirty="0">
              <a:ln>
                <a:noFill/>
              </a:ln>
              <a:solidFill>
                <a:srgbClr val="0070C0"/>
              </a:solidFill>
              <a:effectLst/>
            </a:endParaRPr>
          </a:p>
        </p:txBody>
      </p:sp>
      <p:sp>
        <p:nvSpPr>
          <p:cNvPr id="47" name="Line 10">
            <a:extLst>
              <a:ext uri="{FF2B5EF4-FFF2-40B4-BE49-F238E27FC236}">
                <a16:creationId xmlns:a16="http://schemas.microsoft.com/office/drawing/2014/main" id="{0B40C2F5-F6FC-2FF5-1DB2-C459C59A600F}"/>
              </a:ext>
            </a:extLst>
          </p:cNvPr>
          <p:cNvSpPr>
            <a:spLocks noChangeShapeType="1"/>
          </p:cNvSpPr>
          <p:nvPr/>
        </p:nvSpPr>
        <p:spPr bwMode="auto">
          <a:xfrm>
            <a:off x="4028821" y="3788009"/>
            <a:ext cx="21872" cy="774453"/>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8" name="Line 9">
            <a:extLst>
              <a:ext uri="{FF2B5EF4-FFF2-40B4-BE49-F238E27FC236}">
                <a16:creationId xmlns:a16="http://schemas.microsoft.com/office/drawing/2014/main" id="{E514A465-C768-9178-2C23-6AF255496C8B}"/>
              </a:ext>
            </a:extLst>
          </p:cNvPr>
          <p:cNvSpPr>
            <a:spLocks noChangeShapeType="1"/>
          </p:cNvSpPr>
          <p:nvPr/>
        </p:nvSpPr>
        <p:spPr bwMode="auto">
          <a:xfrm flipH="1">
            <a:off x="1251076" y="3701071"/>
            <a:ext cx="2713415" cy="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9" name="Text Box 8">
            <a:extLst>
              <a:ext uri="{FF2B5EF4-FFF2-40B4-BE49-F238E27FC236}">
                <a16:creationId xmlns:a16="http://schemas.microsoft.com/office/drawing/2014/main" id="{12F0AFCF-0302-F0D5-F601-FF6CF16AC6F4}"/>
              </a:ext>
            </a:extLst>
          </p:cNvPr>
          <p:cNvSpPr txBox="1">
            <a:spLocks noChangeArrowheads="1"/>
          </p:cNvSpPr>
          <p:nvPr/>
        </p:nvSpPr>
        <p:spPr bwMode="auto">
          <a:xfrm>
            <a:off x="3798522" y="4624419"/>
            <a:ext cx="80669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50" name="Text Box 7">
            <a:extLst>
              <a:ext uri="{FF2B5EF4-FFF2-40B4-BE49-F238E27FC236}">
                <a16:creationId xmlns:a16="http://schemas.microsoft.com/office/drawing/2014/main" id="{522F92DF-3785-ED4B-52D0-0E9A6E008ED5}"/>
              </a:ext>
            </a:extLst>
          </p:cNvPr>
          <p:cNvSpPr txBox="1">
            <a:spLocks noChangeArrowheads="1"/>
          </p:cNvSpPr>
          <p:nvPr/>
        </p:nvSpPr>
        <p:spPr bwMode="auto">
          <a:xfrm>
            <a:off x="915277" y="3563168"/>
            <a:ext cx="58282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51" name="Line 6">
            <a:extLst>
              <a:ext uri="{FF2B5EF4-FFF2-40B4-BE49-F238E27FC236}">
                <a16:creationId xmlns:a16="http://schemas.microsoft.com/office/drawing/2014/main" id="{F5A30A81-1B8F-AD60-BEE3-4C797B264084}"/>
              </a:ext>
            </a:extLst>
          </p:cNvPr>
          <p:cNvSpPr>
            <a:spLocks noChangeShapeType="1"/>
          </p:cNvSpPr>
          <p:nvPr/>
        </p:nvSpPr>
        <p:spPr bwMode="auto">
          <a:xfrm>
            <a:off x="2307452" y="3990136"/>
            <a:ext cx="1045996" cy="23984"/>
          </a:xfrm>
          <a:prstGeom prst="line">
            <a:avLst/>
          </a:prstGeom>
          <a:noFill/>
          <a:ln w="44450">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2" name="Line 4">
            <a:extLst>
              <a:ext uri="{FF2B5EF4-FFF2-40B4-BE49-F238E27FC236}">
                <a16:creationId xmlns:a16="http://schemas.microsoft.com/office/drawing/2014/main" id="{71655922-E7FB-0ABA-4C13-568E15923478}"/>
              </a:ext>
            </a:extLst>
          </p:cNvPr>
          <p:cNvSpPr>
            <a:spLocks noChangeShapeType="1"/>
          </p:cNvSpPr>
          <p:nvPr/>
        </p:nvSpPr>
        <p:spPr bwMode="auto">
          <a:xfrm>
            <a:off x="4477841" y="2534894"/>
            <a:ext cx="1145064" cy="6995"/>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3" name="Line 6">
            <a:extLst>
              <a:ext uri="{FF2B5EF4-FFF2-40B4-BE49-F238E27FC236}">
                <a16:creationId xmlns:a16="http://schemas.microsoft.com/office/drawing/2014/main" id="{F0EFEEB4-1764-2D26-09DC-AA1A3D8DAF71}"/>
              </a:ext>
            </a:extLst>
          </p:cNvPr>
          <p:cNvSpPr>
            <a:spLocks noChangeShapeType="1"/>
          </p:cNvSpPr>
          <p:nvPr/>
        </p:nvSpPr>
        <p:spPr bwMode="auto">
          <a:xfrm>
            <a:off x="3439181" y="4791744"/>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4">
            <a:extLst>
              <a:ext uri="{FF2B5EF4-FFF2-40B4-BE49-F238E27FC236}">
                <a16:creationId xmlns:a16="http://schemas.microsoft.com/office/drawing/2014/main" id="{6C90D310-59E8-9350-DE7A-38D4A34D3528}"/>
              </a:ext>
            </a:extLst>
          </p:cNvPr>
          <p:cNvSpPr>
            <a:spLocks noChangeShapeType="1"/>
          </p:cNvSpPr>
          <p:nvPr/>
        </p:nvSpPr>
        <p:spPr bwMode="auto">
          <a:xfrm>
            <a:off x="3439181" y="4993159"/>
            <a:ext cx="417802" cy="998"/>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Text Box 21">
            <a:extLst>
              <a:ext uri="{FF2B5EF4-FFF2-40B4-BE49-F238E27FC236}">
                <a16:creationId xmlns:a16="http://schemas.microsoft.com/office/drawing/2014/main" id="{4A172C9E-E8CB-3D4A-9C03-5D56C6AE6367}"/>
              </a:ext>
            </a:extLst>
          </p:cNvPr>
          <p:cNvSpPr txBox="1">
            <a:spLocks noChangeArrowheads="1"/>
          </p:cNvSpPr>
          <p:nvPr/>
        </p:nvSpPr>
        <p:spPr bwMode="auto">
          <a:xfrm>
            <a:off x="2827146" y="2667254"/>
            <a:ext cx="1002253"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0</a:t>
            </a:r>
            <a:r>
              <a:rPr kumimoji="0" lang="cs-CZ" altLang="cs-CZ" b="1" i="0" u="none" strike="noStrike" cap="none" normalizeH="0" dirty="0">
                <a:ln>
                  <a:noFill/>
                </a:ln>
                <a:solidFill>
                  <a:srgbClr val="FF0000"/>
                </a:solidFill>
                <a:effectLst/>
                <a:ea typeface="Times New Roman" panose="02020603050405020304" pitchFamily="18" charset="0"/>
              </a:rPr>
              <a:t>=E</a:t>
            </a:r>
            <a:r>
              <a:rPr kumimoji="0" lang="cs-CZ" altLang="cs-CZ" b="1" i="0" u="none" strike="noStrike" cap="none" normalizeH="0" baseline="-25000" dirty="0">
                <a:ln>
                  <a:noFill/>
                </a:ln>
                <a:solidFill>
                  <a:srgbClr val="FF0000"/>
                </a:solidFill>
                <a:effectLst/>
                <a:ea typeface="Times New Roman" panose="02020603050405020304" pitchFamily="18" charset="0"/>
              </a:rPr>
              <a:t>2</a:t>
            </a:r>
            <a:endParaRPr kumimoji="0" lang="cs-CZ" altLang="cs-CZ" b="1" i="0" u="none" strike="noStrike" cap="none" normalizeH="0" baseline="-25000" dirty="0">
              <a:ln>
                <a:noFill/>
              </a:ln>
              <a:solidFill>
                <a:srgbClr val="FF0000"/>
              </a:solidFill>
              <a:effectLst/>
            </a:endParaRPr>
          </a:p>
        </p:txBody>
      </p:sp>
      <p:sp>
        <p:nvSpPr>
          <p:cNvPr id="56" name="Text Box 20">
            <a:extLst>
              <a:ext uri="{FF2B5EF4-FFF2-40B4-BE49-F238E27FC236}">
                <a16:creationId xmlns:a16="http://schemas.microsoft.com/office/drawing/2014/main" id="{0A32D376-82F1-AF3A-4643-2E3C78F5E399}"/>
              </a:ext>
            </a:extLst>
          </p:cNvPr>
          <p:cNvSpPr txBox="1">
            <a:spLocks noChangeArrowheads="1"/>
          </p:cNvSpPr>
          <p:nvPr/>
        </p:nvSpPr>
        <p:spPr bwMode="auto">
          <a:xfrm>
            <a:off x="2675432" y="4576452"/>
            <a:ext cx="1000966"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r>
              <a:rPr kumimoji="0" lang="cs-CZ" altLang="cs-CZ" b="1" i="0" u="none" strike="noStrike" cap="none" normalizeH="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25000" dirty="0">
                <a:ln>
                  <a:noFill/>
                </a:ln>
                <a:solidFill>
                  <a:schemeClr val="tx1"/>
                </a:solidFill>
                <a:effectLst/>
                <a:latin typeface="+mj-lt"/>
                <a:ea typeface="Times New Roman" panose="02020603050405020304" pitchFamily="18" charset="0"/>
              </a:rPr>
              <a:t>2</a:t>
            </a:r>
            <a:endParaRPr kumimoji="0" lang="cs-CZ" altLang="cs-CZ" b="1" i="0" u="none" strike="noStrike" cap="none" normalizeH="0" baseline="-25000" dirty="0">
              <a:ln>
                <a:noFill/>
              </a:ln>
              <a:solidFill>
                <a:schemeClr val="tx1"/>
              </a:solidFill>
              <a:effectLst/>
              <a:latin typeface="+mj-lt"/>
            </a:endParaRPr>
          </a:p>
        </p:txBody>
      </p:sp>
    </p:spTree>
    <p:extLst>
      <p:ext uri="{BB962C8B-B14F-4D97-AF65-F5344CB8AC3E}">
        <p14:creationId xmlns:p14="http://schemas.microsoft.com/office/powerpoint/2010/main" val="164715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randombar(horizontal)">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randombar(horizontal)">
                                      <p:cBhvr>
                                        <p:cTn id="12" dur="500"/>
                                        <p:tgtEl>
                                          <p:spTgt spid="44"/>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randombar(horizontal)">
                                      <p:cBhvr>
                                        <p:cTn id="15" dur="500"/>
                                        <p:tgtEl>
                                          <p:spTgt spid="4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randombar(horizontal)">
                                      <p:cBhvr>
                                        <p:cTn id="20" dur="500"/>
                                        <p:tgtEl>
                                          <p:spTgt spid="50"/>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randombar(horizontal)">
                                      <p:cBhvr>
                                        <p:cTn id="23" dur="500"/>
                                        <p:tgtEl>
                                          <p:spTgt spid="48"/>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randombar(horizontal)">
                                      <p:cBhvr>
                                        <p:cTn id="26" dur="500"/>
                                        <p:tgtEl>
                                          <p:spTgt spid="45"/>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47"/>
                                        </p:tgtEl>
                                        <p:attrNameLst>
                                          <p:attrName>style.visibility</p:attrName>
                                        </p:attrNameLst>
                                      </p:cBhvr>
                                      <p:to>
                                        <p:strVal val="visible"/>
                                      </p:to>
                                    </p:set>
                                    <p:animEffect transition="in" filter="randombar(horizontal)">
                                      <p:cBhvr>
                                        <p:cTn id="29" dur="500"/>
                                        <p:tgtEl>
                                          <p:spTgt spid="47"/>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randombar(horizontal)">
                                      <p:cBhvr>
                                        <p:cTn id="32" dur="500"/>
                                        <p:tgtEl>
                                          <p:spTgt spid="4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randombar(horizontal)">
                                      <p:cBhvr>
                                        <p:cTn id="37" dur="500"/>
                                        <p:tgtEl>
                                          <p:spTgt spid="53"/>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randombar(horizontal)">
                                      <p:cBhvr>
                                        <p:cTn id="42" dur="500"/>
                                        <p:tgtEl>
                                          <p:spTgt spid="52"/>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randombar(horizontal)">
                                      <p:cBhvr>
                                        <p:cTn id="4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p:bldP spid="46" grpId="0"/>
      <p:bldP spid="47" grpId="0" animBg="1"/>
      <p:bldP spid="48" grpId="0" animBg="1"/>
      <p:bldP spid="49" grpId="0"/>
      <p:bldP spid="50" grpId="0"/>
      <p:bldP spid="51" grpId="0" animBg="1"/>
      <p:bldP spid="52" grpId="0" animBg="1"/>
      <p:bldP spid="53" grpId="0" animBg="1"/>
      <p:bldP spid="5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Mundell-Flemingův model </a:t>
            </a:r>
            <a:r>
              <a:rPr lang="cs-CZ" sz="1800" i="1" dirty="0">
                <a:solidFill>
                  <a:srgbClr val="307871"/>
                </a:solidFill>
              </a:rPr>
              <a:t>(dokonalá kapitálová mobilita)</a:t>
            </a:r>
            <a:endParaRPr lang="cs-CZ" i="1" dirty="0">
              <a:solidFill>
                <a:srgbClr val="307871"/>
              </a:solidFill>
            </a:endParaRP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703189"/>
            <a:ext cx="7982644" cy="165618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Monetární expanze a </a:t>
            </a:r>
            <a:r>
              <a:rPr lang="cs-CZ" sz="1600" b="1" u="sng" dirty="0">
                <a:solidFill>
                  <a:srgbClr val="002060"/>
                </a:solidFill>
                <a:cs typeface="Times New Roman" panose="02020603050405020304" pitchFamily="18" charset="0"/>
              </a:rPr>
              <a:t>pružné</a:t>
            </a:r>
            <a:r>
              <a:rPr lang="cs-CZ" sz="1600" b="1" dirty="0">
                <a:solidFill>
                  <a:srgbClr val="002060"/>
                </a:solidFill>
                <a:cs typeface="Times New Roman" panose="02020603050405020304" pitchFamily="18" charset="0"/>
              </a:rPr>
              <a:t> měnové kurzy </a:t>
            </a:r>
            <a:endParaRPr lang="cs-CZ" sz="1600" dirty="0">
              <a:solidFill>
                <a:srgbClr val="002060"/>
              </a:solidFill>
              <a:cs typeface="Times New Roman" panose="02020603050405020304" pitchFamily="18" charset="0"/>
            </a:endParaRPr>
          </a:p>
        </p:txBody>
      </p:sp>
      <p:sp>
        <p:nvSpPr>
          <p:cNvPr id="60" name="TextovéPole 59">
            <a:extLst>
              <a:ext uri="{FF2B5EF4-FFF2-40B4-BE49-F238E27FC236}">
                <a16:creationId xmlns:a16="http://schemas.microsoft.com/office/drawing/2014/main" id="{39CB593D-BEF2-6A9D-626B-DAB10D356BA8}"/>
              </a:ext>
            </a:extLst>
          </p:cNvPr>
          <p:cNvSpPr txBox="1"/>
          <p:nvPr/>
        </p:nvSpPr>
        <p:spPr>
          <a:xfrm>
            <a:off x="5590174" y="646421"/>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c</a:t>
            </a:r>
            <a:endParaRPr lang="cs-CZ" sz="1200" dirty="0">
              <a:solidFill>
                <a:srgbClr val="FF0000"/>
              </a:solidFill>
            </a:endParaRPr>
          </a:p>
        </p:txBody>
      </p:sp>
      <p:sp>
        <p:nvSpPr>
          <p:cNvPr id="85" name="Line 31">
            <a:extLst>
              <a:ext uri="{FF2B5EF4-FFF2-40B4-BE49-F238E27FC236}">
                <a16:creationId xmlns:a16="http://schemas.microsoft.com/office/drawing/2014/main" id="{A5DDA4DE-AECE-B99C-C4ED-924235F40419}"/>
              </a:ext>
            </a:extLst>
          </p:cNvPr>
          <p:cNvSpPr>
            <a:spLocks noChangeShapeType="1"/>
          </p:cNvSpPr>
          <p:nvPr/>
        </p:nvSpPr>
        <p:spPr bwMode="auto">
          <a:xfrm flipV="1">
            <a:off x="1327006" y="1140282"/>
            <a:ext cx="0" cy="35606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6" name="Line 30">
            <a:extLst>
              <a:ext uri="{FF2B5EF4-FFF2-40B4-BE49-F238E27FC236}">
                <a16:creationId xmlns:a16="http://schemas.microsoft.com/office/drawing/2014/main" id="{BCF0A01F-8A01-0A62-ABC7-DE0264C352DC}"/>
              </a:ext>
            </a:extLst>
          </p:cNvPr>
          <p:cNvSpPr>
            <a:spLocks noChangeShapeType="1"/>
          </p:cNvSpPr>
          <p:nvPr/>
        </p:nvSpPr>
        <p:spPr bwMode="auto">
          <a:xfrm>
            <a:off x="1327006" y="4700969"/>
            <a:ext cx="5577653" cy="123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7" name="Line 29">
            <a:extLst>
              <a:ext uri="{FF2B5EF4-FFF2-40B4-BE49-F238E27FC236}">
                <a16:creationId xmlns:a16="http://schemas.microsoft.com/office/drawing/2014/main" id="{48192C97-A569-1B83-B42F-FD38124A90C4}"/>
              </a:ext>
            </a:extLst>
          </p:cNvPr>
          <p:cNvSpPr>
            <a:spLocks noChangeShapeType="1"/>
          </p:cNvSpPr>
          <p:nvPr/>
        </p:nvSpPr>
        <p:spPr bwMode="auto">
          <a:xfrm flipV="1">
            <a:off x="2100619" y="1721366"/>
            <a:ext cx="3724803" cy="2447972"/>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8" name="Text Box 28">
            <a:extLst>
              <a:ext uri="{FF2B5EF4-FFF2-40B4-BE49-F238E27FC236}">
                <a16:creationId xmlns:a16="http://schemas.microsoft.com/office/drawing/2014/main" id="{281D7EE1-4A7A-57FB-35DE-4A2F04B94581}"/>
              </a:ext>
            </a:extLst>
          </p:cNvPr>
          <p:cNvSpPr txBox="1">
            <a:spLocks noChangeArrowheads="1"/>
          </p:cNvSpPr>
          <p:nvPr/>
        </p:nvSpPr>
        <p:spPr bwMode="auto">
          <a:xfrm>
            <a:off x="6654747" y="4766495"/>
            <a:ext cx="706757"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endParaRPr kumimoji="0" lang="cs-CZ" altLang="cs-CZ" b="1" i="0" u="none" strike="noStrike" cap="none" normalizeH="0" baseline="0" dirty="0">
              <a:ln>
                <a:noFill/>
              </a:ln>
              <a:solidFill>
                <a:schemeClr val="tx1"/>
              </a:solidFill>
              <a:effectLst/>
            </a:endParaRPr>
          </a:p>
        </p:txBody>
      </p:sp>
      <p:sp>
        <p:nvSpPr>
          <p:cNvPr id="89" name="Text Box 27">
            <a:extLst>
              <a:ext uri="{FF2B5EF4-FFF2-40B4-BE49-F238E27FC236}">
                <a16:creationId xmlns:a16="http://schemas.microsoft.com/office/drawing/2014/main" id="{33517F81-6DD6-F5C0-4B8B-855E975C6AD4}"/>
              </a:ext>
            </a:extLst>
          </p:cNvPr>
          <p:cNvSpPr txBox="1">
            <a:spLocks noChangeArrowheads="1"/>
          </p:cNvSpPr>
          <p:nvPr/>
        </p:nvSpPr>
        <p:spPr bwMode="auto">
          <a:xfrm>
            <a:off x="6720011" y="2882299"/>
            <a:ext cx="916875"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rgbClr val="C00000"/>
                </a:solidFill>
                <a:effectLst/>
                <a:ea typeface="Times New Roman" panose="02020603050405020304" pitchFamily="18" charset="0"/>
              </a:rPr>
              <a:t>BP</a:t>
            </a:r>
            <a:endParaRPr kumimoji="0" lang="cs-CZ" altLang="cs-CZ" b="1" i="0" u="none" strike="noStrike" cap="none" normalizeH="0" baseline="0">
              <a:ln>
                <a:noFill/>
              </a:ln>
              <a:solidFill>
                <a:srgbClr val="C00000"/>
              </a:solidFill>
              <a:effectLst/>
            </a:endParaRPr>
          </a:p>
        </p:txBody>
      </p:sp>
      <p:sp>
        <p:nvSpPr>
          <p:cNvPr id="90" name="Text Box 26">
            <a:extLst>
              <a:ext uri="{FF2B5EF4-FFF2-40B4-BE49-F238E27FC236}">
                <a16:creationId xmlns:a16="http://schemas.microsoft.com/office/drawing/2014/main" id="{F44DB4E8-58D8-1E3E-3A64-A7D8B945EBD2}"/>
              </a:ext>
            </a:extLst>
          </p:cNvPr>
          <p:cNvSpPr txBox="1">
            <a:spLocks noChangeArrowheads="1"/>
          </p:cNvSpPr>
          <p:nvPr/>
        </p:nvSpPr>
        <p:spPr bwMode="auto">
          <a:xfrm>
            <a:off x="830365" y="843558"/>
            <a:ext cx="797490"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chemeClr val="tx1"/>
                </a:solidFill>
                <a:effectLst/>
                <a:ea typeface="Times New Roman" panose="02020603050405020304" pitchFamily="18" charset="0"/>
              </a:rPr>
              <a:t>i </a:t>
            </a:r>
            <a:endParaRPr kumimoji="0" lang="cs-CZ" altLang="cs-CZ" b="1" i="0" u="none" strike="noStrike" cap="none" normalizeH="0" baseline="0">
              <a:ln>
                <a:noFill/>
              </a:ln>
              <a:solidFill>
                <a:schemeClr val="tx1"/>
              </a:solidFill>
              <a:effectLst/>
            </a:endParaRPr>
          </a:p>
        </p:txBody>
      </p:sp>
      <p:sp>
        <p:nvSpPr>
          <p:cNvPr id="91" name="Line 25">
            <a:extLst>
              <a:ext uri="{FF2B5EF4-FFF2-40B4-BE49-F238E27FC236}">
                <a16:creationId xmlns:a16="http://schemas.microsoft.com/office/drawing/2014/main" id="{7CE27E87-6AE3-4457-50F3-F57BD9E49846}"/>
              </a:ext>
            </a:extLst>
          </p:cNvPr>
          <p:cNvSpPr>
            <a:spLocks noChangeShapeType="1"/>
          </p:cNvSpPr>
          <p:nvPr/>
        </p:nvSpPr>
        <p:spPr bwMode="auto">
          <a:xfrm flipH="1" flipV="1">
            <a:off x="1737689" y="1807911"/>
            <a:ext cx="3901492" cy="244797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2" name="Line 24">
            <a:extLst>
              <a:ext uri="{FF2B5EF4-FFF2-40B4-BE49-F238E27FC236}">
                <a16:creationId xmlns:a16="http://schemas.microsoft.com/office/drawing/2014/main" id="{4DFC2629-B204-70C9-5E69-6500952FE8F1}"/>
              </a:ext>
            </a:extLst>
          </p:cNvPr>
          <p:cNvSpPr>
            <a:spLocks noChangeShapeType="1"/>
          </p:cNvSpPr>
          <p:nvPr/>
        </p:nvSpPr>
        <p:spPr bwMode="auto">
          <a:xfrm>
            <a:off x="1284027" y="3108550"/>
            <a:ext cx="5443942" cy="1236"/>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3" name="Text Box 23">
            <a:extLst>
              <a:ext uri="{FF2B5EF4-FFF2-40B4-BE49-F238E27FC236}">
                <a16:creationId xmlns:a16="http://schemas.microsoft.com/office/drawing/2014/main" id="{C51E2BD7-61CA-5FDB-2EF2-62871BFB4768}"/>
              </a:ext>
            </a:extLst>
          </p:cNvPr>
          <p:cNvSpPr txBox="1">
            <a:spLocks noChangeArrowheads="1"/>
          </p:cNvSpPr>
          <p:nvPr/>
        </p:nvSpPr>
        <p:spPr bwMode="auto">
          <a:xfrm>
            <a:off x="4822590" y="1288644"/>
            <a:ext cx="1222499"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a:ln>
                <a:noFill/>
              </a:ln>
              <a:solidFill>
                <a:srgbClr val="0070C0"/>
              </a:solidFill>
              <a:effectLst/>
              <a:latin typeface="+mj-lt"/>
            </a:endParaRPr>
          </a:p>
        </p:txBody>
      </p:sp>
      <p:sp>
        <p:nvSpPr>
          <p:cNvPr id="94" name="Text Box 22">
            <a:extLst>
              <a:ext uri="{FF2B5EF4-FFF2-40B4-BE49-F238E27FC236}">
                <a16:creationId xmlns:a16="http://schemas.microsoft.com/office/drawing/2014/main" id="{A6C905F9-36CE-E1DE-277F-686B695CB590}"/>
              </a:ext>
            </a:extLst>
          </p:cNvPr>
          <p:cNvSpPr txBox="1">
            <a:spLocks noChangeArrowheads="1"/>
          </p:cNvSpPr>
          <p:nvPr/>
        </p:nvSpPr>
        <p:spPr bwMode="auto">
          <a:xfrm>
            <a:off x="1661283" y="1325734"/>
            <a:ext cx="1064912"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a:ln>
                <a:noFill/>
              </a:ln>
              <a:solidFill>
                <a:schemeClr val="tx1"/>
              </a:solidFill>
              <a:effectLst/>
              <a:latin typeface="+mj-lt"/>
            </a:endParaRPr>
          </a:p>
        </p:txBody>
      </p:sp>
      <p:sp>
        <p:nvSpPr>
          <p:cNvPr id="95" name="Text Box 21">
            <a:extLst>
              <a:ext uri="{FF2B5EF4-FFF2-40B4-BE49-F238E27FC236}">
                <a16:creationId xmlns:a16="http://schemas.microsoft.com/office/drawing/2014/main" id="{B8FCE494-B37C-AB40-F947-9E1949B24811}"/>
              </a:ext>
            </a:extLst>
          </p:cNvPr>
          <p:cNvSpPr txBox="1">
            <a:spLocks noChangeArrowheads="1"/>
          </p:cNvSpPr>
          <p:nvPr/>
        </p:nvSpPr>
        <p:spPr bwMode="auto">
          <a:xfrm>
            <a:off x="3410667" y="2450812"/>
            <a:ext cx="859570"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rgbClr val="FF0000"/>
                </a:solidFill>
                <a:effectLst/>
                <a:ea typeface="Times New Roman" panose="02020603050405020304" pitchFamily="18" charset="0"/>
              </a:rPr>
              <a:t> E</a:t>
            </a:r>
            <a:r>
              <a:rPr kumimoji="0" lang="cs-CZ" altLang="cs-CZ" b="1" i="0" u="none" strike="noStrike" cap="none" normalizeH="0" baseline="-30000">
                <a:ln>
                  <a:noFill/>
                </a:ln>
                <a:solidFill>
                  <a:srgbClr val="FF0000"/>
                </a:solidFill>
                <a:effectLst/>
                <a:ea typeface="Times New Roman" panose="02020603050405020304" pitchFamily="18" charset="0"/>
              </a:rPr>
              <a:t>0</a:t>
            </a:r>
            <a:endParaRPr kumimoji="0" lang="cs-CZ" altLang="cs-CZ" b="1" i="0" u="none" strike="noStrike" cap="none" normalizeH="0" baseline="0">
              <a:ln>
                <a:noFill/>
              </a:ln>
              <a:solidFill>
                <a:srgbClr val="FF0000"/>
              </a:solidFill>
              <a:effectLst/>
            </a:endParaRPr>
          </a:p>
        </p:txBody>
      </p:sp>
      <p:sp>
        <p:nvSpPr>
          <p:cNvPr id="96" name="Text Box 20">
            <a:extLst>
              <a:ext uri="{FF2B5EF4-FFF2-40B4-BE49-F238E27FC236}">
                <a16:creationId xmlns:a16="http://schemas.microsoft.com/office/drawing/2014/main" id="{48C9F88D-BA65-B864-67CD-DA3578FF1727}"/>
              </a:ext>
            </a:extLst>
          </p:cNvPr>
          <p:cNvSpPr txBox="1">
            <a:spLocks noChangeArrowheads="1"/>
          </p:cNvSpPr>
          <p:nvPr/>
        </p:nvSpPr>
        <p:spPr bwMode="auto">
          <a:xfrm>
            <a:off x="3569846" y="4750423"/>
            <a:ext cx="864345"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a:ln>
                <a:noFill/>
              </a:ln>
              <a:solidFill>
                <a:schemeClr val="tx1"/>
              </a:solidFill>
              <a:effectLst/>
              <a:latin typeface="+mj-lt"/>
            </a:endParaRPr>
          </a:p>
        </p:txBody>
      </p:sp>
      <p:sp>
        <p:nvSpPr>
          <p:cNvPr id="97" name="Text Box 19">
            <a:extLst>
              <a:ext uri="{FF2B5EF4-FFF2-40B4-BE49-F238E27FC236}">
                <a16:creationId xmlns:a16="http://schemas.microsoft.com/office/drawing/2014/main" id="{79CFF6C3-56EE-56F4-B69C-290D212D738E}"/>
              </a:ext>
            </a:extLst>
          </p:cNvPr>
          <p:cNvSpPr txBox="1">
            <a:spLocks noChangeArrowheads="1"/>
          </p:cNvSpPr>
          <p:nvPr/>
        </p:nvSpPr>
        <p:spPr bwMode="auto">
          <a:xfrm>
            <a:off x="314624" y="2698082"/>
            <a:ext cx="1265478"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 = </a:t>
            </a:r>
            <a:r>
              <a:rPr kumimoji="0" lang="cs-CZ" altLang="cs-CZ" b="1" i="0" u="none" strike="noStrike" cap="none" normalizeH="0" baseline="0" dirty="0" err="1">
                <a:ln>
                  <a:noFill/>
                </a:ln>
                <a:solidFill>
                  <a:schemeClr val="tx1"/>
                </a:solidFill>
                <a:effectLst/>
                <a:latin typeface="+mj-lt"/>
                <a:ea typeface="Times New Roman" panose="02020603050405020304" pitchFamily="18" charset="0"/>
              </a:rPr>
              <a:t>i</a:t>
            </a:r>
            <a:r>
              <a:rPr kumimoji="0" lang="cs-CZ" altLang="cs-CZ" b="1" i="0" u="none" strike="noStrike" cap="none" normalizeH="0" baseline="-30000" dirty="0" err="1">
                <a:ln>
                  <a:noFill/>
                </a:ln>
                <a:solidFill>
                  <a:schemeClr val="tx1"/>
                </a:solidFill>
                <a:effectLst/>
                <a:latin typeface="+mj-lt"/>
                <a:ea typeface="Times New Roman" panose="02020603050405020304" pitchFamily="18" charset="0"/>
              </a:rPr>
              <a:t>f</a:t>
            </a:r>
            <a:endParaRPr kumimoji="0" lang="cs-CZ" altLang="cs-CZ" b="1" i="0" u="none" strike="noStrike" cap="none" normalizeH="0" baseline="0" dirty="0">
              <a:ln>
                <a:noFill/>
              </a:ln>
              <a:solidFill>
                <a:schemeClr val="tx1"/>
              </a:solidFill>
              <a:effectLst/>
              <a:latin typeface="+mj-lt"/>
            </a:endParaRPr>
          </a:p>
        </p:txBody>
      </p:sp>
      <p:sp>
        <p:nvSpPr>
          <p:cNvPr id="98" name="Line 18">
            <a:extLst>
              <a:ext uri="{FF2B5EF4-FFF2-40B4-BE49-F238E27FC236}">
                <a16:creationId xmlns:a16="http://schemas.microsoft.com/office/drawing/2014/main" id="{379632A2-D597-AB06-3272-5822786BA913}"/>
              </a:ext>
            </a:extLst>
          </p:cNvPr>
          <p:cNvSpPr>
            <a:spLocks noChangeShapeType="1"/>
          </p:cNvSpPr>
          <p:nvPr/>
        </p:nvSpPr>
        <p:spPr bwMode="auto">
          <a:xfrm>
            <a:off x="3779964" y="3143168"/>
            <a:ext cx="1592" cy="1557801"/>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9" name="Line 17">
            <a:extLst>
              <a:ext uri="{FF2B5EF4-FFF2-40B4-BE49-F238E27FC236}">
                <a16:creationId xmlns:a16="http://schemas.microsoft.com/office/drawing/2014/main" id="{9F8C548D-85B9-D4E8-DB96-A472DCE7D714}"/>
              </a:ext>
            </a:extLst>
          </p:cNvPr>
          <p:cNvSpPr>
            <a:spLocks noChangeShapeType="1"/>
          </p:cNvSpPr>
          <p:nvPr/>
        </p:nvSpPr>
        <p:spPr bwMode="auto">
          <a:xfrm flipH="1" flipV="1">
            <a:off x="2869456" y="1362825"/>
            <a:ext cx="3901492" cy="244797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0" name="Line 16">
            <a:extLst>
              <a:ext uri="{FF2B5EF4-FFF2-40B4-BE49-F238E27FC236}">
                <a16:creationId xmlns:a16="http://schemas.microsoft.com/office/drawing/2014/main" id="{33C72172-C847-EAF1-621C-5D969EEA6906}"/>
              </a:ext>
            </a:extLst>
          </p:cNvPr>
          <p:cNvSpPr>
            <a:spLocks noChangeShapeType="1"/>
          </p:cNvSpPr>
          <p:nvPr/>
        </p:nvSpPr>
        <p:spPr bwMode="auto">
          <a:xfrm flipV="1">
            <a:off x="3461604" y="2030454"/>
            <a:ext cx="3724803" cy="2447972"/>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1" name="Text Box 15">
            <a:extLst>
              <a:ext uri="{FF2B5EF4-FFF2-40B4-BE49-F238E27FC236}">
                <a16:creationId xmlns:a16="http://schemas.microsoft.com/office/drawing/2014/main" id="{90DB2F54-9D8D-E630-8324-A42275B2DF9F}"/>
              </a:ext>
            </a:extLst>
          </p:cNvPr>
          <p:cNvSpPr txBox="1">
            <a:spLocks noChangeArrowheads="1"/>
          </p:cNvSpPr>
          <p:nvPr/>
        </p:nvSpPr>
        <p:spPr bwMode="auto">
          <a:xfrm>
            <a:off x="4452791" y="3175475"/>
            <a:ext cx="951894" cy="786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rgbClr val="FF0000"/>
                </a:solidFill>
                <a:effectLst/>
                <a:ea typeface="Times New Roman" panose="02020603050405020304" pitchFamily="18" charset="0"/>
              </a:rPr>
              <a:t> E</a:t>
            </a:r>
            <a:r>
              <a:rPr kumimoji="0" lang="cs-CZ" altLang="cs-CZ" b="1" i="0" u="none" strike="noStrike" cap="none" normalizeH="0" baseline="-30000">
                <a:ln>
                  <a:noFill/>
                </a:ln>
                <a:solidFill>
                  <a:srgbClr val="FF0000"/>
                </a:solidFill>
                <a:effectLst/>
                <a:ea typeface="Times New Roman" panose="02020603050405020304" pitchFamily="18" charset="0"/>
              </a:rPr>
              <a:t>1</a:t>
            </a:r>
            <a:endParaRPr kumimoji="0" lang="cs-CZ" altLang="cs-CZ" b="1" i="0" u="none" strike="noStrike" cap="none" normalizeH="0" baseline="0">
              <a:ln>
                <a:noFill/>
              </a:ln>
              <a:solidFill>
                <a:srgbClr val="FF0000"/>
              </a:solidFill>
              <a:effectLst/>
            </a:endParaRPr>
          </a:p>
        </p:txBody>
      </p:sp>
      <p:sp>
        <p:nvSpPr>
          <p:cNvPr id="102" name="Text Box 14">
            <a:extLst>
              <a:ext uri="{FF2B5EF4-FFF2-40B4-BE49-F238E27FC236}">
                <a16:creationId xmlns:a16="http://schemas.microsoft.com/office/drawing/2014/main" id="{CF18A61D-1D91-787F-D63D-906B6C061BB9}"/>
              </a:ext>
            </a:extLst>
          </p:cNvPr>
          <p:cNvSpPr txBox="1">
            <a:spLocks noChangeArrowheads="1"/>
          </p:cNvSpPr>
          <p:nvPr/>
        </p:nvSpPr>
        <p:spPr bwMode="auto">
          <a:xfrm>
            <a:off x="5319230" y="2464412"/>
            <a:ext cx="950302"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cs-CZ" altLang="cs-CZ" b="1" i="0" u="none" strike="noStrike" cap="none" normalizeH="0" baseline="0" dirty="0">
                <a:ln>
                  <a:noFill/>
                </a:ln>
                <a:solidFill>
                  <a:srgbClr val="FF0000"/>
                </a:solidFill>
                <a:effectLst/>
                <a:ea typeface="Times New Roman" panose="02020603050405020304" pitchFamily="18" charset="0"/>
              </a:rPr>
              <a:t>E</a:t>
            </a:r>
            <a:r>
              <a:rPr kumimoji="0" lang="cs-CZ" altLang="cs-CZ" b="1" i="0" u="none" strike="noStrike" cap="none" normalizeH="0" baseline="-30000" dirty="0">
                <a:ln>
                  <a:noFill/>
                </a:ln>
                <a:solidFill>
                  <a:srgbClr val="FF0000"/>
                </a:solidFill>
                <a:effectLst/>
                <a:ea typeface="Times New Roman" panose="02020603050405020304" pitchFamily="18" charset="0"/>
              </a:rPr>
              <a:t>2</a:t>
            </a:r>
            <a:endParaRPr kumimoji="0" lang="cs-CZ" altLang="cs-CZ" b="1" i="0" u="none" strike="noStrike" cap="none" normalizeH="0" baseline="0" dirty="0">
              <a:ln>
                <a:noFill/>
              </a:ln>
              <a:solidFill>
                <a:srgbClr val="FF0000"/>
              </a:solidFill>
              <a:effectLst/>
            </a:endParaRPr>
          </a:p>
        </p:txBody>
      </p:sp>
      <p:sp>
        <p:nvSpPr>
          <p:cNvPr id="103" name="Text Box 13">
            <a:extLst>
              <a:ext uri="{FF2B5EF4-FFF2-40B4-BE49-F238E27FC236}">
                <a16:creationId xmlns:a16="http://schemas.microsoft.com/office/drawing/2014/main" id="{977C65E4-6C2A-CCE8-CD59-A0BE7BF7CE30}"/>
              </a:ext>
            </a:extLst>
          </p:cNvPr>
          <p:cNvSpPr txBox="1">
            <a:spLocks noChangeArrowheads="1"/>
          </p:cNvSpPr>
          <p:nvPr/>
        </p:nvSpPr>
        <p:spPr bwMode="auto">
          <a:xfrm>
            <a:off x="2917210" y="936284"/>
            <a:ext cx="1122216"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a:ln>
                <a:noFill/>
              </a:ln>
              <a:solidFill>
                <a:schemeClr val="tx1"/>
              </a:solidFill>
              <a:effectLst/>
              <a:latin typeface="+mj-lt"/>
            </a:endParaRPr>
          </a:p>
        </p:txBody>
      </p:sp>
      <p:sp>
        <p:nvSpPr>
          <p:cNvPr id="104" name="Text Box 12">
            <a:extLst>
              <a:ext uri="{FF2B5EF4-FFF2-40B4-BE49-F238E27FC236}">
                <a16:creationId xmlns:a16="http://schemas.microsoft.com/office/drawing/2014/main" id="{6A49A889-730C-32E1-2A29-871B40441586}"/>
              </a:ext>
            </a:extLst>
          </p:cNvPr>
          <p:cNvSpPr txBox="1">
            <a:spLocks noChangeArrowheads="1"/>
          </p:cNvSpPr>
          <p:nvPr/>
        </p:nvSpPr>
        <p:spPr bwMode="auto">
          <a:xfrm>
            <a:off x="6536954" y="1547041"/>
            <a:ext cx="1203398"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ea typeface="Times New Roman" panose="02020603050405020304" pitchFamily="18" charset="0"/>
              </a:rPr>
              <a:t>LM</a:t>
            </a:r>
            <a:r>
              <a:rPr kumimoji="0" lang="cs-CZ" altLang="cs-CZ" b="1" i="0" u="none" strike="noStrike" cap="none" normalizeH="0" baseline="-30000" dirty="0">
                <a:ln>
                  <a:noFill/>
                </a:ln>
                <a:solidFill>
                  <a:srgbClr val="0070C0"/>
                </a:solidFill>
                <a:effectLst/>
                <a:ea typeface="Times New Roman" panose="02020603050405020304" pitchFamily="18" charset="0"/>
              </a:rPr>
              <a:t>1</a:t>
            </a:r>
            <a:endParaRPr kumimoji="0" lang="cs-CZ" altLang="cs-CZ" b="1" i="0" u="none" strike="noStrike" cap="none" normalizeH="0" baseline="0" dirty="0">
              <a:ln>
                <a:noFill/>
              </a:ln>
              <a:solidFill>
                <a:srgbClr val="0070C0"/>
              </a:solidFill>
              <a:effectLst/>
            </a:endParaRPr>
          </a:p>
        </p:txBody>
      </p:sp>
      <p:sp>
        <p:nvSpPr>
          <p:cNvPr id="105" name="Line 11">
            <a:extLst>
              <a:ext uri="{FF2B5EF4-FFF2-40B4-BE49-F238E27FC236}">
                <a16:creationId xmlns:a16="http://schemas.microsoft.com/office/drawing/2014/main" id="{A9F96091-6BF4-6DF2-CA01-61D6D87F93B2}"/>
              </a:ext>
            </a:extLst>
          </p:cNvPr>
          <p:cNvSpPr>
            <a:spLocks noChangeShapeType="1"/>
          </p:cNvSpPr>
          <p:nvPr/>
        </p:nvSpPr>
        <p:spPr bwMode="auto">
          <a:xfrm>
            <a:off x="4669778" y="3706944"/>
            <a:ext cx="17509" cy="994024"/>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6" name="Line 10">
            <a:extLst>
              <a:ext uri="{FF2B5EF4-FFF2-40B4-BE49-F238E27FC236}">
                <a16:creationId xmlns:a16="http://schemas.microsoft.com/office/drawing/2014/main" id="{7AE3958D-EA80-41B8-AC94-9636873FB2C8}"/>
              </a:ext>
            </a:extLst>
          </p:cNvPr>
          <p:cNvSpPr>
            <a:spLocks noChangeShapeType="1"/>
          </p:cNvSpPr>
          <p:nvPr/>
        </p:nvSpPr>
        <p:spPr bwMode="auto">
          <a:xfrm>
            <a:off x="5615304" y="3143168"/>
            <a:ext cx="1592" cy="1557801"/>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7" name="Line 9">
            <a:extLst>
              <a:ext uri="{FF2B5EF4-FFF2-40B4-BE49-F238E27FC236}">
                <a16:creationId xmlns:a16="http://schemas.microsoft.com/office/drawing/2014/main" id="{12CDCA83-B55B-D22C-3ABF-8EDEFE007970}"/>
              </a:ext>
            </a:extLst>
          </p:cNvPr>
          <p:cNvSpPr>
            <a:spLocks noChangeShapeType="1"/>
          </p:cNvSpPr>
          <p:nvPr/>
        </p:nvSpPr>
        <p:spPr bwMode="auto">
          <a:xfrm flipH="1">
            <a:off x="1293579" y="3659653"/>
            <a:ext cx="3302180" cy="2782"/>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8" name="Text Box 8">
            <a:extLst>
              <a:ext uri="{FF2B5EF4-FFF2-40B4-BE49-F238E27FC236}">
                <a16:creationId xmlns:a16="http://schemas.microsoft.com/office/drawing/2014/main" id="{DAB34996-89BD-CD86-B1F4-4326531ABE77}"/>
              </a:ext>
            </a:extLst>
          </p:cNvPr>
          <p:cNvSpPr txBox="1">
            <a:spLocks noChangeArrowheads="1"/>
          </p:cNvSpPr>
          <p:nvPr/>
        </p:nvSpPr>
        <p:spPr bwMode="auto">
          <a:xfrm>
            <a:off x="4435784" y="4777622"/>
            <a:ext cx="998056"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109" name="Text Box 7">
            <a:extLst>
              <a:ext uri="{FF2B5EF4-FFF2-40B4-BE49-F238E27FC236}">
                <a16:creationId xmlns:a16="http://schemas.microsoft.com/office/drawing/2014/main" id="{4CCAC243-6B69-D214-90F5-4DC7DA69885E}"/>
              </a:ext>
            </a:extLst>
          </p:cNvPr>
          <p:cNvSpPr txBox="1">
            <a:spLocks noChangeArrowheads="1"/>
          </p:cNvSpPr>
          <p:nvPr/>
        </p:nvSpPr>
        <p:spPr bwMode="auto">
          <a:xfrm>
            <a:off x="662137" y="3442364"/>
            <a:ext cx="721084" cy="66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110" name="Line 6">
            <a:extLst>
              <a:ext uri="{FF2B5EF4-FFF2-40B4-BE49-F238E27FC236}">
                <a16:creationId xmlns:a16="http://schemas.microsoft.com/office/drawing/2014/main" id="{1832DBB2-8EC1-F784-B7C0-9043EA342B43}"/>
              </a:ext>
            </a:extLst>
          </p:cNvPr>
          <p:cNvSpPr>
            <a:spLocks noChangeShapeType="1"/>
          </p:cNvSpPr>
          <p:nvPr/>
        </p:nvSpPr>
        <p:spPr bwMode="auto">
          <a:xfrm>
            <a:off x="4825774" y="3706944"/>
            <a:ext cx="1723915" cy="1236"/>
          </a:xfrm>
          <a:prstGeom prst="line">
            <a:avLst/>
          </a:prstGeom>
          <a:ln w="57150">
            <a:headEnd/>
            <a:tailEnd type="triangle" w="med" len="med"/>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prstTxWarp prst="textNoShape">
              <a:avLst/>
            </a:prstTxWarp>
          </a:bodyPr>
          <a:lstStyle/>
          <a:p>
            <a:endParaRPr lang="cs-CZ"/>
          </a:p>
        </p:txBody>
      </p:sp>
      <p:sp>
        <p:nvSpPr>
          <p:cNvPr id="111" name="Line 4">
            <a:extLst>
              <a:ext uri="{FF2B5EF4-FFF2-40B4-BE49-F238E27FC236}">
                <a16:creationId xmlns:a16="http://schemas.microsoft.com/office/drawing/2014/main" id="{B5C975CA-648A-6B73-A424-F44E91ECB2B1}"/>
              </a:ext>
            </a:extLst>
          </p:cNvPr>
          <p:cNvSpPr>
            <a:spLocks noChangeShapeType="1"/>
          </p:cNvSpPr>
          <p:nvPr/>
        </p:nvSpPr>
        <p:spPr bwMode="auto">
          <a:xfrm>
            <a:off x="5276252" y="2192415"/>
            <a:ext cx="1416698" cy="8654"/>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2" name="Text Box 2">
            <a:extLst>
              <a:ext uri="{FF2B5EF4-FFF2-40B4-BE49-F238E27FC236}">
                <a16:creationId xmlns:a16="http://schemas.microsoft.com/office/drawing/2014/main" id="{BE237DFE-AAB0-1956-7CDB-C39E897646D5}"/>
              </a:ext>
            </a:extLst>
          </p:cNvPr>
          <p:cNvSpPr txBox="1">
            <a:spLocks noChangeArrowheads="1"/>
          </p:cNvSpPr>
          <p:nvPr/>
        </p:nvSpPr>
        <p:spPr bwMode="auto">
          <a:xfrm>
            <a:off x="5416330" y="4752896"/>
            <a:ext cx="816591" cy="694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2</a:t>
            </a:r>
            <a:endParaRPr kumimoji="0" lang="cs-CZ" altLang="cs-CZ" b="1"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361511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randombar(horizontal)">
                                      <p:cBhvr>
                                        <p:cTn id="7" dur="500"/>
                                        <p:tgtEl>
                                          <p:spTgt spid="1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randombar(horizontal)">
                                      <p:cBhvr>
                                        <p:cTn id="12" dur="500"/>
                                        <p:tgtEl>
                                          <p:spTgt spid="100"/>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04"/>
                                        </p:tgtEl>
                                        <p:attrNameLst>
                                          <p:attrName>style.visibility</p:attrName>
                                        </p:attrNameLst>
                                      </p:cBhvr>
                                      <p:to>
                                        <p:strVal val="visible"/>
                                      </p:to>
                                    </p:set>
                                    <p:animEffect transition="in" filter="randombar(horizontal)">
                                      <p:cBhvr>
                                        <p:cTn id="15" dur="500"/>
                                        <p:tgtEl>
                                          <p:spTgt spid="104"/>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101"/>
                                        </p:tgtEl>
                                        <p:attrNameLst>
                                          <p:attrName>style.visibility</p:attrName>
                                        </p:attrNameLst>
                                      </p:cBhvr>
                                      <p:to>
                                        <p:strVal val="visible"/>
                                      </p:to>
                                    </p:set>
                                    <p:animEffect transition="in" filter="randombar(horizontal)">
                                      <p:cBhvr>
                                        <p:cTn id="20" dur="500"/>
                                        <p:tgtEl>
                                          <p:spTgt spid="10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7"/>
                                        </p:tgtEl>
                                        <p:attrNameLst>
                                          <p:attrName>style.visibility</p:attrName>
                                        </p:attrNameLst>
                                      </p:cBhvr>
                                      <p:to>
                                        <p:strVal val="visible"/>
                                      </p:to>
                                    </p:set>
                                    <p:animEffect transition="in" filter="randombar(horizontal)">
                                      <p:cBhvr>
                                        <p:cTn id="23" dur="500"/>
                                        <p:tgtEl>
                                          <p:spTgt spid="107"/>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109"/>
                                        </p:tgtEl>
                                        <p:attrNameLst>
                                          <p:attrName>style.visibility</p:attrName>
                                        </p:attrNameLst>
                                      </p:cBhvr>
                                      <p:to>
                                        <p:strVal val="visible"/>
                                      </p:to>
                                    </p:set>
                                    <p:animEffect transition="in" filter="randombar(horizontal)">
                                      <p:cBhvr>
                                        <p:cTn id="26" dur="500"/>
                                        <p:tgtEl>
                                          <p:spTgt spid="10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105"/>
                                        </p:tgtEl>
                                        <p:attrNameLst>
                                          <p:attrName>style.visibility</p:attrName>
                                        </p:attrNameLst>
                                      </p:cBhvr>
                                      <p:to>
                                        <p:strVal val="visible"/>
                                      </p:to>
                                    </p:set>
                                    <p:animEffect transition="in" filter="randombar(horizontal)">
                                      <p:cBhvr>
                                        <p:cTn id="29" dur="500"/>
                                        <p:tgtEl>
                                          <p:spTgt spid="105"/>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108"/>
                                        </p:tgtEl>
                                        <p:attrNameLst>
                                          <p:attrName>style.visibility</p:attrName>
                                        </p:attrNameLst>
                                      </p:cBhvr>
                                      <p:to>
                                        <p:strVal val="visible"/>
                                      </p:to>
                                    </p:set>
                                    <p:animEffect transition="in" filter="randombar(horizontal)">
                                      <p:cBhvr>
                                        <p:cTn id="32" dur="500"/>
                                        <p:tgtEl>
                                          <p:spTgt spid="108"/>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10"/>
                                        </p:tgtEl>
                                        <p:attrNameLst>
                                          <p:attrName>style.visibility</p:attrName>
                                        </p:attrNameLst>
                                      </p:cBhvr>
                                      <p:to>
                                        <p:strVal val="visible"/>
                                      </p:to>
                                    </p:set>
                                    <p:animEffect transition="in" filter="randombar(horizontal)">
                                      <p:cBhvr>
                                        <p:cTn id="37" dur="500"/>
                                        <p:tgtEl>
                                          <p:spTgt spid="1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99"/>
                                        </p:tgtEl>
                                        <p:attrNameLst>
                                          <p:attrName>style.visibility</p:attrName>
                                        </p:attrNameLst>
                                      </p:cBhvr>
                                      <p:to>
                                        <p:strVal val="visible"/>
                                      </p:to>
                                    </p:set>
                                    <p:animEffect transition="in" filter="wipe(down)">
                                      <p:cBhvr>
                                        <p:cTn id="42" dur="500"/>
                                        <p:tgtEl>
                                          <p:spTgt spid="99"/>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randombar(horizontal)">
                                      <p:cBhvr>
                                        <p:cTn id="47" dur="500"/>
                                        <p:tgtEl>
                                          <p:spTgt spid="106"/>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03"/>
                                        </p:tgtEl>
                                        <p:attrNameLst>
                                          <p:attrName>style.visibility</p:attrName>
                                        </p:attrNameLst>
                                      </p:cBhvr>
                                      <p:to>
                                        <p:strVal val="visible"/>
                                      </p:to>
                                    </p:set>
                                    <p:animEffect transition="in" filter="wipe(down)">
                                      <p:cBhvr>
                                        <p:cTn id="50" dur="500"/>
                                        <p:tgtEl>
                                          <p:spTgt spid="103"/>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102"/>
                                        </p:tgtEl>
                                        <p:attrNameLst>
                                          <p:attrName>style.visibility</p:attrName>
                                        </p:attrNameLst>
                                      </p:cBhvr>
                                      <p:to>
                                        <p:strVal val="visible"/>
                                      </p:to>
                                    </p:set>
                                    <p:animEffect transition="in" filter="randombar(horizontal)">
                                      <p:cBhvr>
                                        <p:cTn id="53" dur="500"/>
                                        <p:tgtEl>
                                          <p:spTgt spid="102"/>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112"/>
                                        </p:tgtEl>
                                        <p:attrNameLst>
                                          <p:attrName>style.visibility</p:attrName>
                                        </p:attrNameLst>
                                      </p:cBhvr>
                                      <p:to>
                                        <p:strVal val="visible"/>
                                      </p:to>
                                    </p:set>
                                    <p:animEffect transition="in" filter="randombar(horizontal)">
                                      <p:cBhvr>
                                        <p:cTn id="56"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00" grpId="0" animBg="1"/>
      <p:bldP spid="101" grpId="0"/>
      <p:bldP spid="102" grpId="0"/>
      <p:bldP spid="103" grpId="0"/>
      <p:bldP spid="104" grpId="0"/>
      <p:bldP spid="105" grpId="0" animBg="1"/>
      <p:bldP spid="106" grpId="0" animBg="1"/>
      <p:bldP spid="107" grpId="0" animBg="1"/>
      <p:bldP spid="108" grpId="0"/>
      <p:bldP spid="109" grpId="0"/>
      <p:bldP spid="110" grpId="0" animBg="1"/>
      <p:bldP spid="111" grpId="0" animBg="1"/>
      <p:bldP spid="11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Dokonalá kapitálová imobilita</a:t>
            </a:r>
            <a:endParaRPr lang="cs-CZ" i="1" dirty="0">
              <a:solidFill>
                <a:srgbClr val="307871"/>
              </a:solidFill>
            </a:endParaRPr>
          </a:p>
        </p:txBody>
      </p:sp>
      <p:sp>
        <p:nvSpPr>
          <p:cNvPr id="5" name="TextovéPole 4">
            <a:extLst>
              <a:ext uri="{FF2B5EF4-FFF2-40B4-BE49-F238E27FC236}">
                <a16:creationId xmlns:a16="http://schemas.microsoft.com/office/drawing/2014/main" id="{1E272731-8B96-22ED-59D7-CF3237A9FD4A}"/>
              </a:ext>
            </a:extLst>
          </p:cNvPr>
          <p:cNvSpPr txBox="1"/>
          <p:nvPr/>
        </p:nvSpPr>
        <p:spPr>
          <a:xfrm>
            <a:off x="467544" y="1351261"/>
            <a:ext cx="7416824" cy="2754600"/>
          </a:xfrm>
          <a:prstGeom prst="rect">
            <a:avLst/>
          </a:prstGeom>
          <a:noFill/>
        </p:spPr>
        <p:txBody>
          <a:bodyPr wrap="square">
            <a:spAutoFit/>
          </a:bodyPr>
          <a:lstStyle/>
          <a:p>
            <a:pPr marL="285750" indent="-285750" algn="just">
              <a:lnSpc>
                <a:spcPct val="100000"/>
              </a:lnSpc>
              <a:spcBef>
                <a:spcPts val="600"/>
              </a:spcBef>
              <a:spcAft>
                <a:spcPts val="1200"/>
              </a:spcAft>
              <a:buFont typeface="Arial" panose="020B0604020202020204" pitchFamily="34" charset="0"/>
              <a:buChar char="•"/>
            </a:pPr>
            <a:r>
              <a:rPr lang="cs-CZ" sz="1600" dirty="0">
                <a:solidFill>
                  <a:srgbClr val="002060"/>
                </a:solidFill>
                <a:cs typeface="Times New Roman" panose="02020603050405020304" pitchFamily="18" charset="0"/>
              </a:rPr>
              <a:t>V případě dokonalé kapitálové imobility (nulové kapitálové mobility) nebude pohyb kapitálu reagovat na pohyb úrokové míry</a:t>
            </a:r>
          </a:p>
          <a:p>
            <a:pPr marL="285750" indent="-285750" algn="just">
              <a:lnSpc>
                <a:spcPct val="100000"/>
              </a:lnSpc>
              <a:spcBef>
                <a:spcPts val="600"/>
              </a:spcBef>
              <a:spcAft>
                <a:spcPts val="1200"/>
              </a:spcAft>
              <a:buFont typeface="Arial" panose="020B0604020202020204" pitchFamily="34" charset="0"/>
              <a:buChar char="•"/>
            </a:pPr>
            <a:r>
              <a:rPr lang="cs-CZ" sz="1600" dirty="0">
                <a:solidFill>
                  <a:srgbClr val="002060"/>
                </a:solidFill>
                <a:cs typeface="Times New Roman" panose="02020603050405020304" pitchFamily="18" charset="0"/>
              </a:rPr>
              <a:t>Za tohoto předpokladu neexistuje vazba domácí úrokové míry na zahraniční úrokovou míru a křivka rovnováhy platební bilance bude vertikální. </a:t>
            </a:r>
          </a:p>
          <a:p>
            <a:pPr marL="285750" indent="-285750" algn="just">
              <a:lnSpc>
                <a:spcPct val="100000"/>
              </a:lnSpc>
              <a:spcBef>
                <a:spcPts val="600"/>
              </a:spcBef>
              <a:spcAft>
                <a:spcPts val="1200"/>
              </a:spcAft>
              <a:buFont typeface="Arial" panose="020B0604020202020204" pitchFamily="34" charset="0"/>
              <a:buChar char="•"/>
            </a:pPr>
            <a:r>
              <a:rPr lang="cs-CZ" sz="1600" dirty="0">
                <a:solidFill>
                  <a:srgbClr val="002060"/>
                </a:solidFill>
                <a:cs typeface="Times New Roman" panose="02020603050405020304" pitchFamily="18" charset="0"/>
              </a:rPr>
              <a:t>Při analýze účinnosti fiskální a monetární politiky budeme vycházet ze situace, kdy vláda či centrální banka provádějí expanzivní fiskální či monetární politiku</a:t>
            </a:r>
          </a:p>
          <a:p>
            <a:pPr marL="285750" indent="-285750" algn="just">
              <a:lnSpc>
                <a:spcPct val="100000"/>
              </a:lnSpc>
              <a:spcBef>
                <a:spcPts val="600"/>
              </a:spcBef>
              <a:spcAft>
                <a:spcPts val="1200"/>
              </a:spcAft>
              <a:buFont typeface="Arial" panose="020B0604020202020204" pitchFamily="34" charset="0"/>
              <a:buChar char="•"/>
            </a:pPr>
            <a:r>
              <a:rPr lang="cs-CZ" sz="1600" dirty="0">
                <a:solidFill>
                  <a:srgbClr val="002060"/>
                </a:solidFill>
                <a:cs typeface="Times New Roman" panose="02020603050405020304" pitchFamily="18" charset="0"/>
              </a:rPr>
              <a:t>Každá modelová situace bude vycházet ze stavu, kdy se ekonomika nachází v bodě vnitřní i vnější rovnováhy E0</a:t>
            </a:r>
          </a:p>
        </p:txBody>
      </p:sp>
    </p:spTree>
    <p:extLst>
      <p:ext uri="{BB962C8B-B14F-4D97-AF65-F5344CB8AC3E}">
        <p14:creationId xmlns:p14="http://schemas.microsoft.com/office/powerpoint/2010/main" val="5123439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Dokonalá kapitálová imobilita</a:t>
            </a:r>
            <a:endParaRPr lang="cs-CZ" i="1" dirty="0">
              <a:solidFill>
                <a:srgbClr val="307871"/>
              </a:solidFill>
            </a:endParaRP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703189"/>
            <a:ext cx="7982644" cy="165618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Fiskální expanze a </a:t>
            </a:r>
            <a:r>
              <a:rPr lang="cs-CZ" sz="1600" b="1" u="sng" dirty="0">
                <a:solidFill>
                  <a:srgbClr val="002060"/>
                </a:solidFill>
                <a:cs typeface="Times New Roman" panose="02020603050405020304" pitchFamily="18" charset="0"/>
              </a:rPr>
              <a:t>pevné</a:t>
            </a:r>
            <a:r>
              <a:rPr lang="cs-CZ" sz="1600" b="1" dirty="0">
                <a:solidFill>
                  <a:srgbClr val="002060"/>
                </a:solidFill>
                <a:cs typeface="Times New Roman" panose="02020603050405020304" pitchFamily="18" charset="0"/>
              </a:rPr>
              <a:t> měnové kurzy </a:t>
            </a:r>
            <a:endParaRPr lang="cs-CZ" sz="1600" dirty="0">
              <a:solidFill>
                <a:srgbClr val="002060"/>
              </a:solidFill>
              <a:cs typeface="Times New Roman" panose="02020603050405020304" pitchFamily="18" charset="0"/>
            </a:endParaRPr>
          </a:p>
        </p:txBody>
      </p:sp>
      <p:sp>
        <p:nvSpPr>
          <p:cNvPr id="33" name="TextovéPole 32">
            <a:extLst>
              <a:ext uri="{FF2B5EF4-FFF2-40B4-BE49-F238E27FC236}">
                <a16:creationId xmlns:a16="http://schemas.microsoft.com/office/drawing/2014/main" id="{B78DAC8F-4927-D2AD-08B9-F2AB6D0A9CE1}"/>
              </a:ext>
            </a:extLst>
          </p:cNvPr>
          <p:cNvSpPr txBox="1"/>
          <p:nvPr/>
        </p:nvSpPr>
        <p:spPr>
          <a:xfrm>
            <a:off x="5590174" y="646421"/>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a:t>
            </a:r>
            <a:endParaRPr lang="cs-CZ" sz="1200" dirty="0">
              <a:solidFill>
                <a:srgbClr val="FF0000"/>
              </a:solidFill>
            </a:endParaRPr>
          </a:p>
        </p:txBody>
      </p:sp>
      <p:sp>
        <p:nvSpPr>
          <p:cNvPr id="204" name="Line 31">
            <a:extLst>
              <a:ext uri="{FF2B5EF4-FFF2-40B4-BE49-F238E27FC236}">
                <a16:creationId xmlns:a16="http://schemas.microsoft.com/office/drawing/2014/main" id="{2C7DB182-915E-5385-614E-1DF1D2F48ECB}"/>
              </a:ext>
            </a:extLst>
          </p:cNvPr>
          <p:cNvSpPr>
            <a:spLocks noChangeShapeType="1"/>
          </p:cNvSpPr>
          <p:nvPr/>
        </p:nvSpPr>
        <p:spPr bwMode="auto">
          <a:xfrm flipV="1">
            <a:off x="1012975" y="1859370"/>
            <a:ext cx="0" cy="287796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5" name="Line 30">
            <a:extLst>
              <a:ext uri="{FF2B5EF4-FFF2-40B4-BE49-F238E27FC236}">
                <a16:creationId xmlns:a16="http://schemas.microsoft.com/office/drawing/2014/main" id="{50C7EAC7-3357-8BAD-38A4-31FA1D34BA07}"/>
              </a:ext>
            </a:extLst>
          </p:cNvPr>
          <p:cNvSpPr>
            <a:spLocks noChangeShapeType="1"/>
          </p:cNvSpPr>
          <p:nvPr/>
        </p:nvSpPr>
        <p:spPr bwMode="auto">
          <a:xfrm>
            <a:off x="1012975" y="4737338"/>
            <a:ext cx="4508206" cy="9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6" name="Line 29">
            <a:extLst>
              <a:ext uri="{FF2B5EF4-FFF2-40B4-BE49-F238E27FC236}">
                <a16:creationId xmlns:a16="http://schemas.microsoft.com/office/drawing/2014/main" id="{162F50AC-4105-0854-6ADC-9D6D898031C5}"/>
              </a:ext>
            </a:extLst>
          </p:cNvPr>
          <p:cNvSpPr>
            <a:spLocks noChangeShapeType="1"/>
          </p:cNvSpPr>
          <p:nvPr/>
        </p:nvSpPr>
        <p:spPr bwMode="auto">
          <a:xfrm flipV="1">
            <a:off x="2111722" y="2472937"/>
            <a:ext cx="3010617" cy="1978603"/>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7" name="Text Box 28">
            <a:extLst>
              <a:ext uri="{FF2B5EF4-FFF2-40B4-BE49-F238E27FC236}">
                <a16:creationId xmlns:a16="http://schemas.microsoft.com/office/drawing/2014/main" id="{7326696F-8EBA-D214-1B3C-B6F20B6AB2EB}"/>
              </a:ext>
            </a:extLst>
          </p:cNvPr>
          <p:cNvSpPr txBox="1">
            <a:spLocks noChangeArrowheads="1"/>
          </p:cNvSpPr>
          <p:nvPr/>
        </p:nvSpPr>
        <p:spPr bwMode="auto">
          <a:xfrm>
            <a:off x="5319187" y="4790301"/>
            <a:ext cx="5712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endParaRPr kumimoji="0" lang="cs-CZ" altLang="cs-CZ" b="1" i="0" u="none" strike="noStrike" cap="none" normalizeH="0" baseline="0" dirty="0">
              <a:ln>
                <a:noFill/>
              </a:ln>
              <a:solidFill>
                <a:schemeClr val="tx1"/>
              </a:solidFill>
              <a:effectLst/>
            </a:endParaRPr>
          </a:p>
        </p:txBody>
      </p:sp>
      <p:sp>
        <p:nvSpPr>
          <p:cNvPr id="208" name="Text Box 27">
            <a:extLst>
              <a:ext uri="{FF2B5EF4-FFF2-40B4-BE49-F238E27FC236}">
                <a16:creationId xmlns:a16="http://schemas.microsoft.com/office/drawing/2014/main" id="{93DF60A4-9162-9CEC-294D-4EB636FBE66A}"/>
              </a:ext>
            </a:extLst>
          </p:cNvPr>
          <p:cNvSpPr txBox="1">
            <a:spLocks noChangeArrowheads="1"/>
          </p:cNvSpPr>
          <p:nvPr/>
        </p:nvSpPr>
        <p:spPr bwMode="auto">
          <a:xfrm>
            <a:off x="3187310" y="1511616"/>
            <a:ext cx="74107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C00000"/>
                </a:solidFill>
                <a:effectLst/>
                <a:ea typeface="Times New Roman" panose="02020603050405020304" pitchFamily="18" charset="0"/>
              </a:rPr>
              <a:t>BP</a:t>
            </a:r>
            <a:endParaRPr kumimoji="0" lang="cs-CZ" altLang="cs-CZ" b="1" i="0" u="none" strike="noStrike" cap="none" normalizeH="0" baseline="0" dirty="0">
              <a:ln>
                <a:noFill/>
              </a:ln>
              <a:solidFill>
                <a:srgbClr val="C00000"/>
              </a:solidFill>
              <a:effectLst/>
            </a:endParaRPr>
          </a:p>
        </p:txBody>
      </p:sp>
      <p:sp>
        <p:nvSpPr>
          <p:cNvPr id="209" name="Text Box 26">
            <a:extLst>
              <a:ext uri="{FF2B5EF4-FFF2-40B4-BE49-F238E27FC236}">
                <a16:creationId xmlns:a16="http://schemas.microsoft.com/office/drawing/2014/main" id="{7E3483E4-C893-A73D-F5FA-41D0AB881226}"/>
              </a:ext>
            </a:extLst>
          </p:cNvPr>
          <p:cNvSpPr txBox="1">
            <a:spLocks noChangeArrowheads="1"/>
          </p:cNvSpPr>
          <p:nvPr/>
        </p:nvSpPr>
        <p:spPr bwMode="auto">
          <a:xfrm>
            <a:off x="611560" y="1619540"/>
            <a:ext cx="64458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chemeClr val="tx1"/>
                </a:solidFill>
                <a:effectLst/>
                <a:ea typeface="Times New Roman" panose="02020603050405020304" pitchFamily="18" charset="0"/>
              </a:rPr>
              <a:t>i </a:t>
            </a:r>
            <a:endParaRPr kumimoji="0" lang="cs-CZ" altLang="cs-CZ" b="1" i="0" u="none" strike="noStrike" cap="none" normalizeH="0" baseline="0">
              <a:ln>
                <a:noFill/>
              </a:ln>
              <a:solidFill>
                <a:schemeClr val="tx1"/>
              </a:solidFill>
              <a:effectLst/>
            </a:endParaRPr>
          </a:p>
        </p:txBody>
      </p:sp>
      <p:sp>
        <p:nvSpPr>
          <p:cNvPr id="210" name="Line 25">
            <a:extLst>
              <a:ext uri="{FF2B5EF4-FFF2-40B4-BE49-F238E27FC236}">
                <a16:creationId xmlns:a16="http://schemas.microsoft.com/office/drawing/2014/main" id="{A7CF707E-2F11-B604-9604-923B9E02CA49}"/>
              </a:ext>
            </a:extLst>
          </p:cNvPr>
          <p:cNvSpPr>
            <a:spLocks noChangeShapeType="1"/>
          </p:cNvSpPr>
          <p:nvPr/>
        </p:nvSpPr>
        <p:spPr bwMode="auto">
          <a:xfrm flipH="1" flipV="1">
            <a:off x="1469714" y="2617835"/>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1" name="Line 24">
            <a:extLst>
              <a:ext uri="{FF2B5EF4-FFF2-40B4-BE49-F238E27FC236}">
                <a16:creationId xmlns:a16="http://schemas.microsoft.com/office/drawing/2014/main" id="{3B1A1041-156D-667B-C9CE-41A7C338D499}"/>
              </a:ext>
            </a:extLst>
          </p:cNvPr>
          <p:cNvSpPr>
            <a:spLocks noChangeShapeType="1"/>
          </p:cNvSpPr>
          <p:nvPr/>
        </p:nvSpPr>
        <p:spPr bwMode="auto">
          <a:xfrm flipH="1" flipV="1">
            <a:off x="3216902" y="1619540"/>
            <a:ext cx="6433" cy="3095814"/>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2" name="Text Box 23">
            <a:extLst>
              <a:ext uri="{FF2B5EF4-FFF2-40B4-BE49-F238E27FC236}">
                <a16:creationId xmlns:a16="http://schemas.microsoft.com/office/drawing/2014/main" id="{1FA716A8-81E0-A6E2-B0E9-B3A92E6AE4CB}"/>
              </a:ext>
            </a:extLst>
          </p:cNvPr>
          <p:cNvSpPr txBox="1">
            <a:spLocks noChangeArrowheads="1"/>
          </p:cNvSpPr>
          <p:nvPr/>
        </p:nvSpPr>
        <p:spPr bwMode="auto">
          <a:xfrm>
            <a:off x="5166083" y="2239102"/>
            <a:ext cx="988100"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a:ln>
                <a:noFill/>
              </a:ln>
              <a:solidFill>
                <a:srgbClr val="0070C0"/>
              </a:solidFill>
              <a:effectLst/>
              <a:latin typeface="+mj-lt"/>
            </a:endParaRPr>
          </a:p>
        </p:txBody>
      </p:sp>
      <p:sp>
        <p:nvSpPr>
          <p:cNvPr id="213" name="Text Box 22">
            <a:extLst>
              <a:ext uri="{FF2B5EF4-FFF2-40B4-BE49-F238E27FC236}">
                <a16:creationId xmlns:a16="http://schemas.microsoft.com/office/drawing/2014/main" id="{024177B5-AF97-7526-ABA7-608A58F52403}"/>
              </a:ext>
            </a:extLst>
          </p:cNvPr>
          <p:cNvSpPr txBox="1">
            <a:spLocks noChangeArrowheads="1"/>
          </p:cNvSpPr>
          <p:nvPr/>
        </p:nvSpPr>
        <p:spPr bwMode="auto">
          <a:xfrm>
            <a:off x="1283159" y="2009265"/>
            <a:ext cx="86072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a:ln>
                <a:noFill/>
              </a:ln>
              <a:solidFill>
                <a:schemeClr val="tx1"/>
              </a:solidFill>
              <a:effectLst/>
              <a:latin typeface="+mj-lt"/>
            </a:endParaRPr>
          </a:p>
        </p:txBody>
      </p:sp>
      <p:sp>
        <p:nvSpPr>
          <p:cNvPr id="214" name="Text Box 21">
            <a:extLst>
              <a:ext uri="{FF2B5EF4-FFF2-40B4-BE49-F238E27FC236}">
                <a16:creationId xmlns:a16="http://schemas.microsoft.com/office/drawing/2014/main" id="{954932AD-8D40-0F35-C999-06533276E9CB}"/>
              </a:ext>
            </a:extLst>
          </p:cNvPr>
          <p:cNvSpPr txBox="1">
            <a:spLocks noChangeArrowheads="1"/>
          </p:cNvSpPr>
          <p:nvPr/>
        </p:nvSpPr>
        <p:spPr bwMode="auto">
          <a:xfrm>
            <a:off x="3267079" y="3536186"/>
            <a:ext cx="69475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0</a:t>
            </a:r>
            <a:endParaRPr kumimoji="0" lang="cs-CZ" altLang="cs-CZ" b="1" i="0" u="none" strike="noStrike" cap="none" normalizeH="0" baseline="0" dirty="0">
              <a:ln>
                <a:noFill/>
              </a:ln>
              <a:solidFill>
                <a:srgbClr val="FF0000"/>
              </a:solidFill>
              <a:effectLst/>
            </a:endParaRPr>
          </a:p>
        </p:txBody>
      </p:sp>
      <p:sp>
        <p:nvSpPr>
          <p:cNvPr id="215" name="Text Box 19">
            <a:extLst>
              <a:ext uri="{FF2B5EF4-FFF2-40B4-BE49-F238E27FC236}">
                <a16:creationId xmlns:a16="http://schemas.microsoft.com/office/drawing/2014/main" id="{91EEBA2C-E713-9F06-C4DE-54F10B8E05C0}"/>
              </a:ext>
            </a:extLst>
          </p:cNvPr>
          <p:cNvSpPr txBox="1">
            <a:spLocks noChangeArrowheads="1"/>
          </p:cNvSpPr>
          <p:nvPr/>
        </p:nvSpPr>
        <p:spPr bwMode="auto">
          <a:xfrm>
            <a:off x="639865" y="3502210"/>
            <a:ext cx="397556"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a:t>
            </a:r>
            <a:r>
              <a:rPr kumimoji="0" lang="cs-CZ" altLang="cs-CZ" b="1" i="0" u="none" strike="noStrike" cap="none" normalizeH="0" baseline="-25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a:ln>
                <a:noFill/>
              </a:ln>
              <a:solidFill>
                <a:schemeClr val="tx1"/>
              </a:solidFill>
              <a:effectLst/>
              <a:latin typeface="+mj-lt"/>
            </a:endParaRPr>
          </a:p>
        </p:txBody>
      </p:sp>
      <p:sp>
        <p:nvSpPr>
          <p:cNvPr id="216" name="Line 17">
            <a:extLst>
              <a:ext uri="{FF2B5EF4-FFF2-40B4-BE49-F238E27FC236}">
                <a16:creationId xmlns:a16="http://schemas.microsoft.com/office/drawing/2014/main" id="{C19F569D-24C6-45D9-29E0-DF9AF743B17F}"/>
              </a:ext>
            </a:extLst>
          </p:cNvPr>
          <p:cNvSpPr>
            <a:spLocks noChangeShapeType="1"/>
          </p:cNvSpPr>
          <p:nvPr/>
        </p:nvSpPr>
        <p:spPr bwMode="auto">
          <a:xfrm flipH="1" flipV="1">
            <a:off x="2259680" y="2039243"/>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7" name="Line 16">
            <a:extLst>
              <a:ext uri="{FF2B5EF4-FFF2-40B4-BE49-F238E27FC236}">
                <a16:creationId xmlns:a16="http://schemas.microsoft.com/office/drawing/2014/main" id="{7EB40D56-8E60-9DB7-621A-16C859380B9F}"/>
              </a:ext>
            </a:extLst>
          </p:cNvPr>
          <p:cNvSpPr>
            <a:spLocks noChangeShapeType="1"/>
          </p:cNvSpPr>
          <p:nvPr/>
        </p:nvSpPr>
        <p:spPr bwMode="auto">
          <a:xfrm flipV="1">
            <a:off x="1491586" y="1798413"/>
            <a:ext cx="3010617" cy="1978603"/>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8" name="Text Box 15">
            <a:extLst>
              <a:ext uri="{FF2B5EF4-FFF2-40B4-BE49-F238E27FC236}">
                <a16:creationId xmlns:a16="http://schemas.microsoft.com/office/drawing/2014/main" id="{BAAF774B-A392-568F-51D6-9A6F51FADA63}"/>
              </a:ext>
            </a:extLst>
          </p:cNvPr>
          <p:cNvSpPr txBox="1">
            <a:spLocks noChangeArrowheads="1"/>
          </p:cNvSpPr>
          <p:nvPr/>
        </p:nvSpPr>
        <p:spPr bwMode="auto">
          <a:xfrm>
            <a:off x="4194709" y="2958594"/>
            <a:ext cx="769380" cy="635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1</a:t>
            </a:r>
            <a:endParaRPr kumimoji="0" lang="cs-CZ" altLang="cs-CZ" b="1" i="0" u="none" strike="noStrike" cap="none" normalizeH="0" baseline="0" dirty="0">
              <a:ln>
                <a:noFill/>
              </a:ln>
              <a:solidFill>
                <a:srgbClr val="FF0000"/>
              </a:solidFill>
              <a:effectLst/>
            </a:endParaRPr>
          </a:p>
        </p:txBody>
      </p:sp>
      <p:sp>
        <p:nvSpPr>
          <p:cNvPr id="219" name="Text Box 14">
            <a:extLst>
              <a:ext uri="{FF2B5EF4-FFF2-40B4-BE49-F238E27FC236}">
                <a16:creationId xmlns:a16="http://schemas.microsoft.com/office/drawing/2014/main" id="{360C0231-622B-C7EA-B4BC-53A566306D04}"/>
              </a:ext>
            </a:extLst>
          </p:cNvPr>
          <p:cNvSpPr txBox="1">
            <a:spLocks noChangeArrowheads="1"/>
          </p:cNvSpPr>
          <p:nvPr/>
        </p:nvSpPr>
        <p:spPr bwMode="auto">
          <a:xfrm>
            <a:off x="3354567" y="2431966"/>
            <a:ext cx="768093"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cs-CZ" altLang="cs-CZ" b="1" i="0" u="none" strike="noStrike" cap="none" normalizeH="0" baseline="0" dirty="0">
                <a:ln>
                  <a:noFill/>
                </a:ln>
                <a:solidFill>
                  <a:srgbClr val="FF0000"/>
                </a:solidFill>
                <a:effectLst/>
                <a:ea typeface="Times New Roman" panose="02020603050405020304" pitchFamily="18" charset="0"/>
              </a:rPr>
              <a:t>E</a:t>
            </a:r>
            <a:r>
              <a:rPr kumimoji="0" lang="cs-CZ" altLang="cs-CZ" b="1" i="0" u="none" strike="noStrike" cap="none" normalizeH="0" baseline="-30000" dirty="0">
                <a:ln>
                  <a:noFill/>
                </a:ln>
                <a:solidFill>
                  <a:srgbClr val="FF0000"/>
                </a:solidFill>
                <a:effectLst/>
                <a:ea typeface="Times New Roman" panose="02020603050405020304" pitchFamily="18" charset="0"/>
              </a:rPr>
              <a:t>2</a:t>
            </a:r>
            <a:endParaRPr kumimoji="0" lang="cs-CZ" altLang="cs-CZ" b="1" i="0" u="none" strike="noStrike" cap="none" normalizeH="0" baseline="0" dirty="0">
              <a:ln>
                <a:noFill/>
              </a:ln>
              <a:solidFill>
                <a:srgbClr val="FF0000"/>
              </a:solidFill>
              <a:effectLst/>
            </a:endParaRPr>
          </a:p>
        </p:txBody>
      </p:sp>
      <p:sp>
        <p:nvSpPr>
          <p:cNvPr id="220" name="Text Box 13">
            <a:extLst>
              <a:ext uri="{FF2B5EF4-FFF2-40B4-BE49-F238E27FC236}">
                <a16:creationId xmlns:a16="http://schemas.microsoft.com/office/drawing/2014/main" id="{3CED1709-263F-D58E-FFC5-AE29918E82C4}"/>
              </a:ext>
            </a:extLst>
          </p:cNvPr>
          <p:cNvSpPr txBox="1">
            <a:spLocks noChangeArrowheads="1"/>
          </p:cNvSpPr>
          <p:nvPr/>
        </p:nvSpPr>
        <p:spPr bwMode="auto">
          <a:xfrm>
            <a:off x="2298277" y="1694487"/>
            <a:ext cx="9070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a:ln>
                <a:noFill/>
              </a:ln>
              <a:solidFill>
                <a:schemeClr val="tx1"/>
              </a:solidFill>
              <a:effectLst/>
              <a:latin typeface="+mj-lt"/>
            </a:endParaRPr>
          </a:p>
        </p:txBody>
      </p:sp>
      <p:sp>
        <p:nvSpPr>
          <p:cNvPr id="221" name="Text Box 12">
            <a:extLst>
              <a:ext uri="{FF2B5EF4-FFF2-40B4-BE49-F238E27FC236}">
                <a16:creationId xmlns:a16="http://schemas.microsoft.com/office/drawing/2014/main" id="{182DDF84-120B-8C15-9969-C806182C82A8}"/>
              </a:ext>
            </a:extLst>
          </p:cNvPr>
          <p:cNvSpPr txBox="1">
            <a:spLocks noChangeArrowheads="1"/>
          </p:cNvSpPr>
          <p:nvPr/>
        </p:nvSpPr>
        <p:spPr bwMode="auto">
          <a:xfrm>
            <a:off x="4536941" y="1491630"/>
            <a:ext cx="97266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ea typeface="Times New Roman" panose="02020603050405020304" pitchFamily="18" charset="0"/>
              </a:rPr>
              <a:t>LM</a:t>
            </a:r>
            <a:r>
              <a:rPr kumimoji="0" lang="cs-CZ" altLang="cs-CZ" b="1" i="0" u="none" strike="noStrike" cap="none" normalizeH="0" baseline="-30000" dirty="0">
                <a:ln>
                  <a:noFill/>
                </a:ln>
                <a:solidFill>
                  <a:srgbClr val="0070C0"/>
                </a:solidFill>
                <a:effectLst/>
                <a:ea typeface="Times New Roman" panose="02020603050405020304" pitchFamily="18" charset="0"/>
              </a:rPr>
              <a:t>1</a:t>
            </a:r>
            <a:endParaRPr kumimoji="0" lang="cs-CZ" altLang="cs-CZ" b="1" i="0" u="none" strike="noStrike" cap="none" normalizeH="0" baseline="0" dirty="0">
              <a:ln>
                <a:noFill/>
              </a:ln>
              <a:solidFill>
                <a:srgbClr val="0070C0"/>
              </a:solidFill>
              <a:effectLst/>
            </a:endParaRPr>
          </a:p>
        </p:txBody>
      </p:sp>
      <p:sp>
        <p:nvSpPr>
          <p:cNvPr id="222" name="Text Box 8">
            <a:extLst>
              <a:ext uri="{FF2B5EF4-FFF2-40B4-BE49-F238E27FC236}">
                <a16:creationId xmlns:a16="http://schemas.microsoft.com/office/drawing/2014/main" id="{10AD6BFC-8756-8338-F5A8-48C715E0E337}"/>
              </a:ext>
            </a:extLst>
          </p:cNvPr>
          <p:cNvSpPr txBox="1">
            <a:spLocks noChangeArrowheads="1"/>
          </p:cNvSpPr>
          <p:nvPr/>
        </p:nvSpPr>
        <p:spPr bwMode="auto">
          <a:xfrm>
            <a:off x="3939964" y="4746332"/>
            <a:ext cx="80669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223" name="Text Box 7">
            <a:extLst>
              <a:ext uri="{FF2B5EF4-FFF2-40B4-BE49-F238E27FC236}">
                <a16:creationId xmlns:a16="http://schemas.microsoft.com/office/drawing/2014/main" id="{ED97B161-4528-F027-7436-82358B3BFC4B}"/>
              </a:ext>
            </a:extLst>
          </p:cNvPr>
          <p:cNvSpPr txBox="1">
            <a:spLocks noChangeArrowheads="1"/>
          </p:cNvSpPr>
          <p:nvPr/>
        </p:nvSpPr>
        <p:spPr bwMode="auto">
          <a:xfrm>
            <a:off x="652730" y="2915625"/>
            <a:ext cx="58282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224" name="Line 6">
            <a:extLst>
              <a:ext uri="{FF2B5EF4-FFF2-40B4-BE49-F238E27FC236}">
                <a16:creationId xmlns:a16="http://schemas.microsoft.com/office/drawing/2014/main" id="{3856B4B8-F69B-70BE-F79E-E41D1B28202C}"/>
              </a:ext>
            </a:extLst>
          </p:cNvPr>
          <p:cNvSpPr>
            <a:spLocks noChangeShapeType="1"/>
          </p:cNvSpPr>
          <p:nvPr/>
        </p:nvSpPr>
        <p:spPr bwMode="auto">
          <a:xfrm flipV="1">
            <a:off x="4512496" y="3880943"/>
            <a:ext cx="495337" cy="470668"/>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5" name="Line 4">
            <a:extLst>
              <a:ext uri="{FF2B5EF4-FFF2-40B4-BE49-F238E27FC236}">
                <a16:creationId xmlns:a16="http://schemas.microsoft.com/office/drawing/2014/main" id="{8D8BAD50-8A33-E655-76A3-598F215CCBB7}"/>
              </a:ext>
            </a:extLst>
          </p:cNvPr>
          <p:cNvSpPr>
            <a:spLocks noChangeShapeType="1"/>
          </p:cNvSpPr>
          <p:nvPr/>
        </p:nvSpPr>
        <p:spPr bwMode="auto">
          <a:xfrm flipH="1" flipV="1">
            <a:off x="4176697" y="2155162"/>
            <a:ext cx="490190" cy="501646"/>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6" name="Line 6">
            <a:extLst>
              <a:ext uri="{FF2B5EF4-FFF2-40B4-BE49-F238E27FC236}">
                <a16:creationId xmlns:a16="http://schemas.microsoft.com/office/drawing/2014/main" id="{AA402D41-106C-5102-F3D5-AF3826F4ABF4}"/>
              </a:ext>
            </a:extLst>
          </p:cNvPr>
          <p:cNvSpPr>
            <a:spLocks noChangeShapeType="1"/>
          </p:cNvSpPr>
          <p:nvPr/>
        </p:nvSpPr>
        <p:spPr bwMode="auto">
          <a:xfrm>
            <a:off x="3496793" y="4884003"/>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7" name="Line 4">
            <a:extLst>
              <a:ext uri="{FF2B5EF4-FFF2-40B4-BE49-F238E27FC236}">
                <a16:creationId xmlns:a16="http://schemas.microsoft.com/office/drawing/2014/main" id="{F04CC789-F763-3657-44DB-FB59ECC05C04}"/>
              </a:ext>
            </a:extLst>
          </p:cNvPr>
          <p:cNvSpPr>
            <a:spLocks noChangeShapeType="1"/>
          </p:cNvSpPr>
          <p:nvPr/>
        </p:nvSpPr>
        <p:spPr bwMode="auto">
          <a:xfrm>
            <a:off x="3477328" y="5070345"/>
            <a:ext cx="417802" cy="998"/>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8" name="Text Box 20">
            <a:extLst>
              <a:ext uri="{FF2B5EF4-FFF2-40B4-BE49-F238E27FC236}">
                <a16:creationId xmlns:a16="http://schemas.microsoft.com/office/drawing/2014/main" id="{5C78F6EB-9F13-6383-70E8-7B294722504C}"/>
              </a:ext>
            </a:extLst>
          </p:cNvPr>
          <p:cNvSpPr txBox="1">
            <a:spLocks noChangeArrowheads="1"/>
          </p:cNvSpPr>
          <p:nvPr/>
        </p:nvSpPr>
        <p:spPr bwMode="auto">
          <a:xfrm>
            <a:off x="2746514" y="4719348"/>
            <a:ext cx="66061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r>
              <a:rPr kumimoji="0" lang="cs-CZ" altLang="cs-CZ" b="1" i="0" u="none" strike="noStrike" cap="none" normalizeH="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25000" dirty="0">
                <a:ln>
                  <a:noFill/>
                </a:ln>
                <a:solidFill>
                  <a:schemeClr val="tx1"/>
                </a:solidFill>
                <a:effectLst/>
                <a:latin typeface="+mj-lt"/>
                <a:ea typeface="Times New Roman" panose="02020603050405020304" pitchFamily="18" charset="0"/>
              </a:rPr>
              <a:t>2</a:t>
            </a:r>
            <a:endParaRPr kumimoji="0" lang="cs-CZ" altLang="cs-CZ" b="1" i="0" u="none" strike="noStrike" cap="none" normalizeH="0" baseline="-25000" dirty="0">
              <a:ln>
                <a:noFill/>
              </a:ln>
              <a:solidFill>
                <a:schemeClr val="tx1"/>
              </a:solidFill>
              <a:effectLst/>
              <a:latin typeface="+mj-lt"/>
            </a:endParaRPr>
          </a:p>
        </p:txBody>
      </p:sp>
      <p:cxnSp>
        <p:nvCxnSpPr>
          <p:cNvPr id="229" name="Přímá spojnice 228">
            <a:extLst>
              <a:ext uri="{FF2B5EF4-FFF2-40B4-BE49-F238E27FC236}">
                <a16:creationId xmlns:a16="http://schemas.microsoft.com/office/drawing/2014/main" id="{D3E34890-2867-7527-1BE7-B188DCBEEDDD}"/>
              </a:ext>
            </a:extLst>
          </p:cNvPr>
          <p:cNvCxnSpPr/>
          <p:nvPr/>
        </p:nvCxnSpPr>
        <p:spPr>
          <a:xfrm flipH="1" flipV="1">
            <a:off x="1011216" y="2613340"/>
            <a:ext cx="2205686" cy="649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0" name="Přímá spojnice 229">
            <a:extLst>
              <a:ext uri="{FF2B5EF4-FFF2-40B4-BE49-F238E27FC236}">
                <a16:creationId xmlns:a16="http://schemas.microsoft.com/office/drawing/2014/main" id="{EDDA4410-7988-A4D6-8194-F72F351ACA35}"/>
              </a:ext>
            </a:extLst>
          </p:cNvPr>
          <p:cNvCxnSpPr/>
          <p:nvPr/>
        </p:nvCxnSpPr>
        <p:spPr>
          <a:xfrm flipH="1" flipV="1">
            <a:off x="933850" y="3710267"/>
            <a:ext cx="2205686" cy="649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1" name="Přímá spojnice 230">
            <a:extLst>
              <a:ext uri="{FF2B5EF4-FFF2-40B4-BE49-F238E27FC236}">
                <a16:creationId xmlns:a16="http://schemas.microsoft.com/office/drawing/2014/main" id="{34C36565-BDAE-E969-8787-C666A7C2CD36}"/>
              </a:ext>
            </a:extLst>
          </p:cNvPr>
          <p:cNvCxnSpPr/>
          <p:nvPr/>
        </p:nvCxnSpPr>
        <p:spPr>
          <a:xfrm>
            <a:off x="4066320" y="3167448"/>
            <a:ext cx="0" cy="156989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2" name="Přímá spojnice 231">
            <a:extLst>
              <a:ext uri="{FF2B5EF4-FFF2-40B4-BE49-F238E27FC236}">
                <a16:creationId xmlns:a16="http://schemas.microsoft.com/office/drawing/2014/main" id="{70837755-9FCE-C702-AD18-77DE8AE9A1E6}"/>
              </a:ext>
            </a:extLst>
          </p:cNvPr>
          <p:cNvCxnSpPr/>
          <p:nvPr/>
        </p:nvCxnSpPr>
        <p:spPr>
          <a:xfrm flipH="1" flipV="1">
            <a:off x="1011216" y="3133472"/>
            <a:ext cx="3111444" cy="3397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3" name="Text Box 7">
            <a:extLst>
              <a:ext uri="{FF2B5EF4-FFF2-40B4-BE49-F238E27FC236}">
                <a16:creationId xmlns:a16="http://schemas.microsoft.com/office/drawing/2014/main" id="{B1040E70-902C-3D01-CC7E-859113E00BEB}"/>
              </a:ext>
            </a:extLst>
          </p:cNvPr>
          <p:cNvSpPr txBox="1">
            <a:spLocks noChangeArrowheads="1"/>
          </p:cNvSpPr>
          <p:nvPr/>
        </p:nvSpPr>
        <p:spPr bwMode="auto">
          <a:xfrm>
            <a:off x="700334" y="2381503"/>
            <a:ext cx="58282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2</a:t>
            </a:r>
            <a:endParaRPr kumimoji="0" lang="cs-CZ" altLang="cs-CZ"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74273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24"/>
                                        </p:tgtEl>
                                        <p:attrNameLst>
                                          <p:attrName>style.visibility</p:attrName>
                                        </p:attrNameLst>
                                      </p:cBhvr>
                                      <p:to>
                                        <p:strVal val="visible"/>
                                      </p:to>
                                    </p:set>
                                    <p:animEffect transition="in" filter="randombar(horizontal)">
                                      <p:cBhvr>
                                        <p:cTn id="7" dur="500"/>
                                        <p:tgtEl>
                                          <p:spTgt spid="22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16"/>
                                        </p:tgtEl>
                                        <p:attrNameLst>
                                          <p:attrName>style.visibility</p:attrName>
                                        </p:attrNameLst>
                                      </p:cBhvr>
                                      <p:to>
                                        <p:strVal val="visible"/>
                                      </p:to>
                                    </p:set>
                                    <p:animEffect transition="in" filter="randombar(horizontal)">
                                      <p:cBhvr>
                                        <p:cTn id="12" dur="500"/>
                                        <p:tgtEl>
                                          <p:spTgt spid="216"/>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220"/>
                                        </p:tgtEl>
                                        <p:attrNameLst>
                                          <p:attrName>style.visibility</p:attrName>
                                        </p:attrNameLst>
                                      </p:cBhvr>
                                      <p:to>
                                        <p:strVal val="visible"/>
                                      </p:to>
                                    </p:set>
                                    <p:animEffect transition="in" filter="randombar(horizontal)">
                                      <p:cBhvr>
                                        <p:cTn id="15" dur="500"/>
                                        <p:tgtEl>
                                          <p:spTgt spid="220"/>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31"/>
                                        </p:tgtEl>
                                        <p:attrNameLst>
                                          <p:attrName>style.visibility</p:attrName>
                                        </p:attrNameLst>
                                      </p:cBhvr>
                                      <p:to>
                                        <p:strVal val="visible"/>
                                      </p:to>
                                    </p:set>
                                    <p:animEffect transition="in" filter="randombar(horizontal)">
                                      <p:cBhvr>
                                        <p:cTn id="20" dur="500"/>
                                        <p:tgtEl>
                                          <p:spTgt spid="231"/>
                                        </p:tgtEl>
                                      </p:cBhvr>
                                    </p:animEffect>
                                  </p:childTnLst>
                                </p:cTn>
                              </p:par>
                              <p:par>
                                <p:cTn id="21" presetID="14" presetClass="entr" presetSubtype="10" fill="hold" nodeType="withEffect">
                                  <p:stCondLst>
                                    <p:cond delay="0"/>
                                  </p:stCondLst>
                                  <p:childTnLst>
                                    <p:set>
                                      <p:cBhvr>
                                        <p:cTn id="22" dur="1" fill="hold">
                                          <p:stCondLst>
                                            <p:cond delay="0"/>
                                          </p:stCondLst>
                                        </p:cTn>
                                        <p:tgtEl>
                                          <p:spTgt spid="232"/>
                                        </p:tgtEl>
                                        <p:attrNameLst>
                                          <p:attrName>style.visibility</p:attrName>
                                        </p:attrNameLst>
                                      </p:cBhvr>
                                      <p:to>
                                        <p:strVal val="visible"/>
                                      </p:to>
                                    </p:set>
                                    <p:animEffect transition="in" filter="randombar(horizontal)">
                                      <p:cBhvr>
                                        <p:cTn id="23" dur="500"/>
                                        <p:tgtEl>
                                          <p:spTgt spid="232"/>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223"/>
                                        </p:tgtEl>
                                        <p:attrNameLst>
                                          <p:attrName>style.visibility</p:attrName>
                                        </p:attrNameLst>
                                      </p:cBhvr>
                                      <p:to>
                                        <p:strVal val="visible"/>
                                      </p:to>
                                    </p:set>
                                    <p:animEffect transition="in" filter="randombar(horizontal)">
                                      <p:cBhvr>
                                        <p:cTn id="26" dur="500"/>
                                        <p:tgtEl>
                                          <p:spTgt spid="223"/>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218"/>
                                        </p:tgtEl>
                                        <p:attrNameLst>
                                          <p:attrName>style.visibility</p:attrName>
                                        </p:attrNameLst>
                                      </p:cBhvr>
                                      <p:to>
                                        <p:strVal val="visible"/>
                                      </p:to>
                                    </p:set>
                                    <p:animEffect transition="in" filter="randombar(horizontal)">
                                      <p:cBhvr>
                                        <p:cTn id="29" dur="500"/>
                                        <p:tgtEl>
                                          <p:spTgt spid="21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22"/>
                                        </p:tgtEl>
                                        <p:attrNameLst>
                                          <p:attrName>style.visibility</p:attrName>
                                        </p:attrNameLst>
                                      </p:cBhvr>
                                      <p:to>
                                        <p:strVal val="visible"/>
                                      </p:to>
                                    </p:set>
                                    <p:animEffect transition="in" filter="randombar(horizontal)">
                                      <p:cBhvr>
                                        <p:cTn id="32" dur="500"/>
                                        <p:tgtEl>
                                          <p:spTgt spid="222"/>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26"/>
                                        </p:tgtEl>
                                        <p:attrNameLst>
                                          <p:attrName>style.visibility</p:attrName>
                                        </p:attrNameLst>
                                      </p:cBhvr>
                                      <p:to>
                                        <p:strVal val="visible"/>
                                      </p:to>
                                    </p:set>
                                    <p:animEffect transition="in" filter="randombar(horizontal)">
                                      <p:cBhvr>
                                        <p:cTn id="37" dur="500"/>
                                        <p:tgtEl>
                                          <p:spTgt spid="226"/>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25"/>
                                        </p:tgtEl>
                                        <p:attrNameLst>
                                          <p:attrName>style.visibility</p:attrName>
                                        </p:attrNameLst>
                                      </p:cBhvr>
                                      <p:to>
                                        <p:strVal val="visible"/>
                                      </p:to>
                                    </p:set>
                                    <p:animEffect transition="in" filter="randombar(horizontal)">
                                      <p:cBhvr>
                                        <p:cTn id="42" dur="500"/>
                                        <p:tgtEl>
                                          <p:spTgt spid="225"/>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217"/>
                                        </p:tgtEl>
                                        <p:attrNameLst>
                                          <p:attrName>style.visibility</p:attrName>
                                        </p:attrNameLst>
                                      </p:cBhvr>
                                      <p:to>
                                        <p:strVal val="visible"/>
                                      </p:to>
                                    </p:set>
                                    <p:animEffect transition="in" filter="randombar(horizontal)">
                                      <p:cBhvr>
                                        <p:cTn id="47" dur="500"/>
                                        <p:tgtEl>
                                          <p:spTgt spid="217"/>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221"/>
                                        </p:tgtEl>
                                        <p:attrNameLst>
                                          <p:attrName>style.visibility</p:attrName>
                                        </p:attrNameLst>
                                      </p:cBhvr>
                                      <p:to>
                                        <p:strVal val="visible"/>
                                      </p:to>
                                    </p:set>
                                    <p:animEffect transition="in" filter="randombar(horizontal)">
                                      <p:cBhvr>
                                        <p:cTn id="50" dur="500"/>
                                        <p:tgtEl>
                                          <p:spTgt spid="221"/>
                                        </p:tgtEl>
                                      </p:cBhvr>
                                    </p:animEffect>
                                  </p:childTnLst>
                                </p:cTn>
                              </p:par>
                            </p:childTnLst>
                          </p:cTn>
                        </p:par>
                      </p:childTnLst>
                    </p:cTn>
                  </p:par>
                  <p:par>
                    <p:cTn id="51" fill="hold">
                      <p:stCondLst>
                        <p:cond delay="indefinite"/>
                      </p:stCondLst>
                      <p:childTnLst>
                        <p:par>
                          <p:cTn id="52" fill="hold">
                            <p:stCondLst>
                              <p:cond delay="0"/>
                            </p:stCondLst>
                            <p:childTnLst>
                              <p:par>
                                <p:cTn id="53" presetID="14" presetClass="entr" presetSubtype="10" fill="hold" nodeType="clickEffect">
                                  <p:stCondLst>
                                    <p:cond delay="0"/>
                                  </p:stCondLst>
                                  <p:childTnLst>
                                    <p:set>
                                      <p:cBhvr>
                                        <p:cTn id="54" dur="1" fill="hold">
                                          <p:stCondLst>
                                            <p:cond delay="0"/>
                                          </p:stCondLst>
                                        </p:cTn>
                                        <p:tgtEl>
                                          <p:spTgt spid="229"/>
                                        </p:tgtEl>
                                        <p:attrNameLst>
                                          <p:attrName>style.visibility</p:attrName>
                                        </p:attrNameLst>
                                      </p:cBhvr>
                                      <p:to>
                                        <p:strVal val="visible"/>
                                      </p:to>
                                    </p:set>
                                    <p:animEffect transition="in" filter="randombar(horizontal)">
                                      <p:cBhvr>
                                        <p:cTn id="55" dur="500"/>
                                        <p:tgtEl>
                                          <p:spTgt spid="229"/>
                                        </p:tgtEl>
                                      </p:cBhvr>
                                    </p:animEffect>
                                  </p:childTnLst>
                                </p:cTn>
                              </p:par>
                              <p:par>
                                <p:cTn id="56" presetID="14" presetClass="entr" presetSubtype="10" fill="hold" grpId="0" nodeType="withEffect">
                                  <p:stCondLst>
                                    <p:cond delay="0"/>
                                  </p:stCondLst>
                                  <p:childTnLst>
                                    <p:set>
                                      <p:cBhvr>
                                        <p:cTn id="57" dur="1" fill="hold">
                                          <p:stCondLst>
                                            <p:cond delay="0"/>
                                          </p:stCondLst>
                                        </p:cTn>
                                        <p:tgtEl>
                                          <p:spTgt spid="233"/>
                                        </p:tgtEl>
                                        <p:attrNameLst>
                                          <p:attrName>style.visibility</p:attrName>
                                        </p:attrNameLst>
                                      </p:cBhvr>
                                      <p:to>
                                        <p:strVal val="visible"/>
                                      </p:to>
                                    </p:set>
                                    <p:animEffect transition="in" filter="randombar(horizontal)">
                                      <p:cBhvr>
                                        <p:cTn id="58" dur="500"/>
                                        <p:tgtEl>
                                          <p:spTgt spid="233"/>
                                        </p:tgtEl>
                                      </p:cBhvr>
                                    </p:animEffect>
                                  </p:childTnLst>
                                </p:cTn>
                              </p:par>
                            </p:childTnLst>
                          </p:cTn>
                        </p:par>
                      </p:childTnLst>
                    </p:cTn>
                  </p:par>
                  <p:par>
                    <p:cTn id="59" fill="hold">
                      <p:stCondLst>
                        <p:cond delay="indefinite"/>
                      </p:stCondLst>
                      <p:childTnLst>
                        <p:par>
                          <p:cTn id="60" fill="hold">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227"/>
                                        </p:tgtEl>
                                        <p:attrNameLst>
                                          <p:attrName>style.visibility</p:attrName>
                                        </p:attrNameLst>
                                      </p:cBhvr>
                                      <p:to>
                                        <p:strVal val="visible"/>
                                      </p:to>
                                    </p:set>
                                    <p:animEffect transition="in" filter="randombar(horizontal)">
                                      <p:cBhvr>
                                        <p:cTn id="63" dur="500"/>
                                        <p:tgtEl>
                                          <p:spTgt spid="227"/>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grpId="0" nodeType="clickEffect">
                                  <p:stCondLst>
                                    <p:cond delay="0"/>
                                  </p:stCondLst>
                                  <p:childTnLst>
                                    <p:set>
                                      <p:cBhvr>
                                        <p:cTn id="67" dur="1" fill="hold">
                                          <p:stCondLst>
                                            <p:cond delay="0"/>
                                          </p:stCondLst>
                                        </p:cTn>
                                        <p:tgtEl>
                                          <p:spTgt spid="219"/>
                                        </p:tgtEl>
                                        <p:attrNameLst>
                                          <p:attrName>style.visibility</p:attrName>
                                        </p:attrNameLst>
                                      </p:cBhvr>
                                      <p:to>
                                        <p:strVal val="visible"/>
                                      </p:to>
                                    </p:set>
                                    <p:animEffect transition="in" filter="randombar(horizontal)">
                                      <p:cBhvr>
                                        <p:cTn id="68" dur="500"/>
                                        <p:tgtEl>
                                          <p:spTgt spid="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 grpId="0" animBg="1"/>
      <p:bldP spid="217" grpId="0" animBg="1"/>
      <p:bldP spid="218" grpId="0"/>
      <p:bldP spid="219" grpId="0"/>
      <p:bldP spid="220" grpId="0"/>
      <p:bldP spid="221" grpId="0"/>
      <p:bldP spid="222" grpId="0"/>
      <p:bldP spid="223" grpId="0"/>
      <p:bldP spid="224" grpId="0" animBg="1"/>
      <p:bldP spid="225" grpId="0" animBg="1"/>
      <p:bldP spid="226" grpId="0" animBg="1"/>
      <p:bldP spid="227" grpId="0" animBg="1"/>
      <p:bldP spid="23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Dokonalá kapitálová imobilita</a:t>
            </a:r>
            <a:endParaRPr lang="cs-CZ" i="1" dirty="0">
              <a:solidFill>
                <a:srgbClr val="307871"/>
              </a:solidFill>
            </a:endParaRP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703189"/>
            <a:ext cx="7982644" cy="165618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Fiskální expanze a </a:t>
            </a:r>
            <a:r>
              <a:rPr lang="cs-CZ" sz="1600" b="1" u="sng" dirty="0">
                <a:solidFill>
                  <a:srgbClr val="002060"/>
                </a:solidFill>
                <a:cs typeface="Times New Roman" panose="02020603050405020304" pitchFamily="18" charset="0"/>
              </a:rPr>
              <a:t>pružné</a:t>
            </a:r>
            <a:r>
              <a:rPr lang="cs-CZ" sz="1600" b="1" dirty="0">
                <a:solidFill>
                  <a:srgbClr val="002060"/>
                </a:solidFill>
                <a:cs typeface="Times New Roman" panose="02020603050405020304" pitchFamily="18" charset="0"/>
              </a:rPr>
              <a:t> měnové kurzy </a:t>
            </a:r>
            <a:endParaRPr lang="cs-CZ" sz="1600" dirty="0">
              <a:solidFill>
                <a:srgbClr val="002060"/>
              </a:solidFill>
              <a:cs typeface="Times New Roman" panose="02020603050405020304" pitchFamily="18" charset="0"/>
            </a:endParaRPr>
          </a:p>
        </p:txBody>
      </p:sp>
      <p:sp>
        <p:nvSpPr>
          <p:cNvPr id="33" name="TextovéPole 32">
            <a:extLst>
              <a:ext uri="{FF2B5EF4-FFF2-40B4-BE49-F238E27FC236}">
                <a16:creationId xmlns:a16="http://schemas.microsoft.com/office/drawing/2014/main" id="{B78DAC8F-4927-D2AD-08B9-F2AB6D0A9CE1}"/>
              </a:ext>
            </a:extLst>
          </p:cNvPr>
          <p:cNvSpPr txBox="1"/>
          <p:nvPr/>
        </p:nvSpPr>
        <p:spPr>
          <a:xfrm>
            <a:off x="5590174" y="646421"/>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a:t>
            </a:r>
            <a:endParaRPr lang="cs-CZ" sz="1200" dirty="0">
              <a:solidFill>
                <a:srgbClr val="FF0000"/>
              </a:solidFill>
            </a:endParaRPr>
          </a:p>
        </p:txBody>
      </p:sp>
      <p:sp>
        <p:nvSpPr>
          <p:cNvPr id="102" name="Line 31">
            <a:extLst>
              <a:ext uri="{FF2B5EF4-FFF2-40B4-BE49-F238E27FC236}">
                <a16:creationId xmlns:a16="http://schemas.microsoft.com/office/drawing/2014/main" id="{639CBFEB-DCE6-77AA-63A8-8E6FC5039D7F}"/>
              </a:ext>
            </a:extLst>
          </p:cNvPr>
          <p:cNvSpPr>
            <a:spLocks noChangeShapeType="1"/>
          </p:cNvSpPr>
          <p:nvPr/>
        </p:nvSpPr>
        <p:spPr bwMode="auto">
          <a:xfrm flipV="1">
            <a:off x="1156991" y="1837504"/>
            <a:ext cx="0" cy="287796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3" name="Line 30">
            <a:extLst>
              <a:ext uri="{FF2B5EF4-FFF2-40B4-BE49-F238E27FC236}">
                <a16:creationId xmlns:a16="http://schemas.microsoft.com/office/drawing/2014/main" id="{CA417855-C4AE-017E-7422-06848E4E9FD8}"/>
              </a:ext>
            </a:extLst>
          </p:cNvPr>
          <p:cNvSpPr>
            <a:spLocks noChangeShapeType="1"/>
          </p:cNvSpPr>
          <p:nvPr/>
        </p:nvSpPr>
        <p:spPr bwMode="auto">
          <a:xfrm>
            <a:off x="1156991" y="4715472"/>
            <a:ext cx="4508206" cy="9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4" name="Line 29">
            <a:extLst>
              <a:ext uri="{FF2B5EF4-FFF2-40B4-BE49-F238E27FC236}">
                <a16:creationId xmlns:a16="http://schemas.microsoft.com/office/drawing/2014/main" id="{955F092F-16CD-DEBC-E29A-D919BF1855FC}"/>
              </a:ext>
            </a:extLst>
          </p:cNvPr>
          <p:cNvSpPr>
            <a:spLocks noChangeShapeType="1"/>
          </p:cNvSpPr>
          <p:nvPr/>
        </p:nvSpPr>
        <p:spPr bwMode="auto">
          <a:xfrm flipV="1">
            <a:off x="2218427" y="2451071"/>
            <a:ext cx="3010617" cy="1978603"/>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Text Box 28">
            <a:extLst>
              <a:ext uri="{FF2B5EF4-FFF2-40B4-BE49-F238E27FC236}">
                <a16:creationId xmlns:a16="http://schemas.microsoft.com/office/drawing/2014/main" id="{554F6855-5CDC-1759-C8CF-805B3658552A}"/>
              </a:ext>
            </a:extLst>
          </p:cNvPr>
          <p:cNvSpPr txBox="1">
            <a:spLocks noChangeArrowheads="1"/>
          </p:cNvSpPr>
          <p:nvPr/>
        </p:nvSpPr>
        <p:spPr bwMode="auto">
          <a:xfrm>
            <a:off x="5463203" y="4768435"/>
            <a:ext cx="5712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endParaRPr kumimoji="0" lang="cs-CZ" altLang="cs-CZ" b="1" i="0" u="none" strike="noStrike" cap="none" normalizeH="0" baseline="0" dirty="0">
              <a:ln>
                <a:noFill/>
              </a:ln>
              <a:solidFill>
                <a:schemeClr val="tx1"/>
              </a:solidFill>
              <a:effectLst/>
            </a:endParaRPr>
          </a:p>
        </p:txBody>
      </p:sp>
      <p:sp>
        <p:nvSpPr>
          <p:cNvPr id="106" name="Text Box 27">
            <a:extLst>
              <a:ext uri="{FF2B5EF4-FFF2-40B4-BE49-F238E27FC236}">
                <a16:creationId xmlns:a16="http://schemas.microsoft.com/office/drawing/2014/main" id="{18AC7FDE-BE79-0649-0F8D-A800BA98C945}"/>
              </a:ext>
            </a:extLst>
          </p:cNvPr>
          <p:cNvSpPr txBox="1">
            <a:spLocks noChangeArrowheads="1"/>
          </p:cNvSpPr>
          <p:nvPr/>
        </p:nvSpPr>
        <p:spPr bwMode="auto">
          <a:xfrm>
            <a:off x="3331326" y="1489750"/>
            <a:ext cx="74107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C00000"/>
                </a:solidFill>
                <a:effectLst/>
                <a:ea typeface="Times New Roman" panose="02020603050405020304" pitchFamily="18" charset="0"/>
              </a:rPr>
              <a:t>BP</a:t>
            </a:r>
            <a:r>
              <a:rPr kumimoji="0" lang="cs-CZ" altLang="cs-CZ" b="1" i="0" u="none" strike="noStrike" cap="none" normalizeH="0" baseline="-25000" dirty="0">
                <a:ln>
                  <a:noFill/>
                </a:ln>
                <a:solidFill>
                  <a:srgbClr val="C00000"/>
                </a:solidFill>
                <a:effectLst/>
                <a:ea typeface="Times New Roman" panose="02020603050405020304" pitchFamily="18" charset="0"/>
              </a:rPr>
              <a:t>0</a:t>
            </a:r>
            <a:endParaRPr kumimoji="0" lang="cs-CZ" altLang="cs-CZ" b="1" i="0" u="none" strike="noStrike" cap="none" normalizeH="0" baseline="-25000" dirty="0">
              <a:ln>
                <a:noFill/>
              </a:ln>
              <a:solidFill>
                <a:srgbClr val="C00000"/>
              </a:solidFill>
              <a:effectLst/>
            </a:endParaRPr>
          </a:p>
        </p:txBody>
      </p:sp>
      <p:sp>
        <p:nvSpPr>
          <p:cNvPr id="107" name="Text Box 26">
            <a:extLst>
              <a:ext uri="{FF2B5EF4-FFF2-40B4-BE49-F238E27FC236}">
                <a16:creationId xmlns:a16="http://schemas.microsoft.com/office/drawing/2014/main" id="{251F014F-8A0F-C4EF-507D-E272BC4EBE56}"/>
              </a:ext>
            </a:extLst>
          </p:cNvPr>
          <p:cNvSpPr txBox="1">
            <a:spLocks noChangeArrowheads="1"/>
          </p:cNvSpPr>
          <p:nvPr/>
        </p:nvSpPr>
        <p:spPr bwMode="auto">
          <a:xfrm>
            <a:off x="755576" y="1597673"/>
            <a:ext cx="64458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chemeClr val="tx1"/>
                </a:solidFill>
                <a:effectLst/>
                <a:ea typeface="Times New Roman" panose="02020603050405020304" pitchFamily="18" charset="0"/>
              </a:rPr>
              <a:t>i </a:t>
            </a:r>
            <a:endParaRPr kumimoji="0" lang="cs-CZ" altLang="cs-CZ" b="1" i="0" u="none" strike="noStrike" cap="none" normalizeH="0" baseline="0">
              <a:ln>
                <a:noFill/>
              </a:ln>
              <a:solidFill>
                <a:schemeClr val="tx1"/>
              </a:solidFill>
              <a:effectLst/>
            </a:endParaRPr>
          </a:p>
        </p:txBody>
      </p:sp>
      <p:sp>
        <p:nvSpPr>
          <p:cNvPr id="108" name="Line 25">
            <a:extLst>
              <a:ext uri="{FF2B5EF4-FFF2-40B4-BE49-F238E27FC236}">
                <a16:creationId xmlns:a16="http://schemas.microsoft.com/office/drawing/2014/main" id="{FBF66859-F699-57C1-F2D2-B8101E352C6E}"/>
              </a:ext>
            </a:extLst>
          </p:cNvPr>
          <p:cNvSpPr>
            <a:spLocks noChangeShapeType="1"/>
          </p:cNvSpPr>
          <p:nvPr/>
        </p:nvSpPr>
        <p:spPr bwMode="auto">
          <a:xfrm flipH="1" flipV="1">
            <a:off x="1613730" y="2595969"/>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9" name="Line 24">
            <a:extLst>
              <a:ext uri="{FF2B5EF4-FFF2-40B4-BE49-F238E27FC236}">
                <a16:creationId xmlns:a16="http://schemas.microsoft.com/office/drawing/2014/main" id="{7DCEDC5B-E0DC-D310-A94C-1534B70FD9A8}"/>
              </a:ext>
            </a:extLst>
          </p:cNvPr>
          <p:cNvSpPr>
            <a:spLocks noChangeShapeType="1"/>
          </p:cNvSpPr>
          <p:nvPr/>
        </p:nvSpPr>
        <p:spPr bwMode="auto">
          <a:xfrm flipH="1" flipV="1">
            <a:off x="3360918" y="1597673"/>
            <a:ext cx="6433" cy="3095815"/>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0" name="Text Box 23">
            <a:extLst>
              <a:ext uri="{FF2B5EF4-FFF2-40B4-BE49-F238E27FC236}">
                <a16:creationId xmlns:a16="http://schemas.microsoft.com/office/drawing/2014/main" id="{4FE148EF-0C2E-F720-18B9-42F8AF5DB8BC}"/>
              </a:ext>
            </a:extLst>
          </p:cNvPr>
          <p:cNvSpPr txBox="1">
            <a:spLocks noChangeArrowheads="1"/>
          </p:cNvSpPr>
          <p:nvPr/>
        </p:nvSpPr>
        <p:spPr bwMode="auto">
          <a:xfrm>
            <a:off x="5310099" y="2217236"/>
            <a:ext cx="988100"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a:ln>
                <a:noFill/>
              </a:ln>
              <a:solidFill>
                <a:srgbClr val="0070C0"/>
              </a:solidFill>
              <a:effectLst/>
              <a:latin typeface="+mj-lt"/>
            </a:endParaRPr>
          </a:p>
        </p:txBody>
      </p:sp>
      <p:sp>
        <p:nvSpPr>
          <p:cNvPr id="111" name="Text Box 22">
            <a:extLst>
              <a:ext uri="{FF2B5EF4-FFF2-40B4-BE49-F238E27FC236}">
                <a16:creationId xmlns:a16="http://schemas.microsoft.com/office/drawing/2014/main" id="{96FE3F57-ACF6-32FF-C0B1-1388887D8362}"/>
              </a:ext>
            </a:extLst>
          </p:cNvPr>
          <p:cNvSpPr txBox="1">
            <a:spLocks noChangeArrowheads="1"/>
          </p:cNvSpPr>
          <p:nvPr/>
        </p:nvSpPr>
        <p:spPr bwMode="auto">
          <a:xfrm>
            <a:off x="1396297" y="2185259"/>
            <a:ext cx="86072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a:ln>
                <a:noFill/>
              </a:ln>
              <a:solidFill>
                <a:schemeClr val="tx1"/>
              </a:solidFill>
              <a:effectLst/>
              <a:latin typeface="+mj-lt"/>
            </a:endParaRPr>
          </a:p>
        </p:txBody>
      </p:sp>
      <p:sp>
        <p:nvSpPr>
          <p:cNvPr id="112" name="Text Box 21">
            <a:extLst>
              <a:ext uri="{FF2B5EF4-FFF2-40B4-BE49-F238E27FC236}">
                <a16:creationId xmlns:a16="http://schemas.microsoft.com/office/drawing/2014/main" id="{2851206F-8BE2-C4E9-CAAB-C4393D677225}"/>
              </a:ext>
            </a:extLst>
          </p:cNvPr>
          <p:cNvSpPr txBox="1">
            <a:spLocks noChangeArrowheads="1"/>
          </p:cNvSpPr>
          <p:nvPr/>
        </p:nvSpPr>
        <p:spPr bwMode="auto">
          <a:xfrm>
            <a:off x="3411095" y="3514320"/>
            <a:ext cx="69475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0</a:t>
            </a:r>
            <a:endParaRPr kumimoji="0" lang="cs-CZ" altLang="cs-CZ" b="1" i="0" u="none" strike="noStrike" cap="none" normalizeH="0" baseline="0" dirty="0">
              <a:ln>
                <a:noFill/>
              </a:ln>
              <a:solidFill>
                <a:srgbClr val="FF0000"/>
              </a:solidFill>
              <a:effectLst/>
            </a:endParaRPr>
          </a:p>
        </p:txBody>
      </p:sp>
      <p:sp>
        <p:nvSpPr>
          <p:cNvPr id="113" name="Text Box 19">
            <a:extLst>
              <a:ext uri="{FF2B5EF4-FFF2-40B4-BE49-F238E27FC236}">
                <a16:creationId xmlns:a16="http://schemas.microsoft.com/office/drawing/2014/main" id="{77B7CA4F-A1D4-1362-FA86-8BBE47BC8875}"/>
              </a:ext>
            </a:extLst>
          </p:cNvPr>
          <p:cNvSpPr txBox="1">
            <a:spLocks noChangeArrowheads="1"/>
          </p:cNvSpPr>
          <p:nvPr/>
        </p:nvSpPr>
        <p:spPr bwMode="auto">
          <a:xfrm>
            <a:off x="783881" y="3480344"/>
            <a:ext cx="397556"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a:t>
            </a:r>
            <a:r>
              <a:rPr kumimoji="0" lang="cs-CZ" altLang="cs-CZ" b="1" i="0" u="none" strike="noStrike" cap="none" normalizeH="0" baseline="-25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a:ln>
                <a:noFill/>
              </a:ln>
              <a:solidFill>
                <a:schemeClr val="tx1"/>
              </a:solidFill>
              <a:effectLst/>
              <a:latin typeface="+mj-lt"/>
            </a:endParaRPr>
          </a:p>
        </p:txBody>
      </p:sp>
      <p:sp>
        <p:nvSpPr>
          <p:cNvPr id="114" name="Line 17">
            <a:extLst>
              <a:ext uri="{FF2B5EF4-FFF2-40B4-BE49-F238E27FC236}">
                <a16:creationId xmlns:a16="http://schemas.microsoft.com/office/drawing/2014/main" id="{4FD0987B-8036-0B37-6C07-EF6BF4448090}"/>
              </a:ext>
            </a:extLst>
          </p:cNvPr>
          <p:cNvSpPr>
            <a:spLocks noChangeShapeType="1"/>
          </p:cNvSpPr>
          <p:nvPr/>
        </p:nvSpPr>
        <p:spPr bwMode="auto">
          <a:xfrm flipH="1" flipV="1">
            <a:off x="2266031" y="2163274"/>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5" name="Text Box 15">
            <a:extLst>
              <a:ext uri="{FF2B5EF4-FFF2-40B4-BE49-F238E27FC236}">
                <a16:creationId xmlns:a16="http://schemas.microsoft.com/office/drawing/2014/main" id="{5D8A94BE-D836-5403-4B78-DAC5AB976102}"/>
              </a:ext>
            </a:extLst>
          </p:cNvPr>
          <p:cNvSpPr txBox="1">
            <a:spLocks noChangeArrowheads="1"/>
          </p:cNvSpPr>
          <p:nvPr/>
        </p:nvSpPr>
        <p:spPr bwMode="auto">
          <a:xfrm>
            <a:off x="3757187" y="2874772"/>
            <a:ext cx="769380" cy="635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1</a:t>
            </a:r>
            <a:endParaRPr kumimoji="0" lang="cs-CZ" altLang="cs-CZ" b="1" i="0" u="none" strike="noStrike" cap="none" normalizeH="0" baseline="0" dirty="0">
              <a:ln>
                <a:noFill/>
              </a:ln>
              <a:solidFill>
                <a:srgbClr val="FF0000"/>
              </a:solidFill>
              <a:effectLst/>
            </a:endParaRPr>
          </a:p>
        </p:txBody>
      </p:sp>
      <p:sp>
        <p:nvSpPr>
          <p:cNvPr id="116" name="Text Box 14">
            <a:extLst>
              <a:ext uri="{FF2B5EF4-FFF2-40B4-BE49-F238E27FC236}">
                <a16:creationId xmlns:a16="http://schemas.microsoft.com/office/drawing/2014/main" id="{CF84C10E-E305-4742-D515-40ECDF704455}"/>
              </a:ext>
            </a:extLst>
          </p:cNvPr>
          <p:cNvSpPr txBox="1">
            <a:spLocks noChangeArrowheads="1"/>
          </p:cNvSpPr>
          <p:nvPr/>
        </p:nvSpPr>
        <p:spPr bwMode="auto">
          <a:xfrm>
            <a:off x="4765872" y="2731873"/>
            <a:ext cx="768093"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cs-CZ" altLang="cs-CZ" b="1" i="0" u="none" strike="noStrike" cap="none" normalizeH="0" baseline="0" dirty="0">
                <a:ln>
                  <a:noFill/>
                </a:ln>
                <a:solidFill>
                  <a:srgbClr val="FF0000"/>
                </a:solidFill>
                <a:effectLst/>
                <a:ea typeface="Times New Roman" panose="02020603050405020304" pitchFamily="18" charset="0"/>
              </a:rPr>
              <a:t>E</a:t>
            </a:r>
            <a:r>
              <a:rPr kumimoji="0" lang="cs-CZ" altLang="cs-CZ" b="1" i="0" u="none" strike="noStrike" cap="none" normalizeH="0" baseline="-30000" dirty="0">
                <a:ln>
                  <a:noFill/>
                </a:ln>
                <a:solidFill>
                  <a:srgbClr val="FF0000"/>
                </a:solidFill>
                <a:effectLst/>
                <a:ea typeface="Times New Roman" panose="02020603050405020304" pitchFamily="18" charset="0"/>
              </a:rPr>
              <a:t>2</a:t>
            </a:r>
            <a:endParaRPr kumimoji="0" lang="cs-CZ" altLang="cs-CZ" b="1" i="0" u="none" strike="noStrike" cap="none" normalizeH="0" baseline="0" dirty="0">
              <a:ln>
                <a:noFill/>
              </a:ln>
              <a:solidFill>
                <a:srgbClr val="FF0000"/>
              </a:solidFill>
              <a:effectLst/>
            </a:endParaRPr>
          </a:p>
        </p:txBody>
      </p:sp>
      <p:sp>
        <p:nvSpPr>
          <p:cNvPr id="117" name="Text Box 13">
            <a:extLst>
              <a:ext uri="{FF2B5EF4-FFF2-40B4-BE49-F238E27FC236}">
                <a16:creationId xmlns:a16="http://schemas.microsoft.com/office/drawing/2014/main" id="{E32F6FB4-FF35-5C4C-F646-197DA1E9E859}"/>
              </a:ext>
            </a:extLst>
          </p:cNvPr>
          <p:cNvSpPr txBox="1">
            <a:spLocks noChangeArrowheads="1"/>
          </p:cNvSpPr>
          <p:nvPr/>
        </p:nvSpPr>
        <p:spPr bwMode="auto">
          <a:xfrm>
            <a:off x="1892920" y="2025371"/>
            <a:ext cx="9070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a:ln>
                <a:noFill/>
              </a:ln>
              <a:solidFill>
                <a:schemeClr val="tx1"/>
              </a:solidFill>
              <a:effectLst/>
              <a:latin typeface="+mj-lt"/>
            </a:endParaRPr>
          </a:p>
        </p:txBody>
      </p:sp>
      <p:sp>
        <p:nvSpPr>
          <p:cNvPr id="118" name="Text Box 8">
            <a:extLst>
              <a:ext uri="{FF2B5EF4-FFF2-40B4-BE49-F238E27FC236}">
                <a16:creationId xmlns:a16="http://schemas.microsoft.com/office/drawing/2014/main" id="{B31A7B2A-1EEC-A66B-7ABA-AB00924AC64C}"/>
              </a:ext>
            </a:extLst>
          </p:cNvPr>
          <p:cNvSpPr txBox="1">
            <a:spLocks noChangeArrowheads="1"/>
          </p:cNvSpPr>
          <p:nvPr/>
        </p:nvSpPr>
        <p:spPr bwMode="auto">
          <a:xfrm>
            <a:off x="3759760" y="4725465"/>
            <a:ext cx="80669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119" name="Text Box 7">
            <a:extLst>
              <a:ext uri="{FF2B5EF4-FFF2-40B4-BE49-F238E27FC236}">
                <a16:creationId xmlns:a16="http://schemas.microsoft.com/office/drawing/2014/main" id="{36569D67-CA52-2124-BA3A-D7994BA8E515}"/>
              </a:ext>
            </a:extLst>
          </p:cNvPr>
          <p:cNvSpPr txBox="1">
            <a:spLocks noChangeArrowheads="1"/>
          </p:cNvSpPr>
          <p:nvPr/>
        </p:nvSpPr>
        <p:spPr bwMode="auto">
          <a:xfrm>
            <a:off x="796746" y="2893758"/>
            <a:ext cx="58282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120" name="Line 6">
            <a:extLst>
              <a:ext uri="{FF2B5EF4-FFF2-40B4-BE49-F238E27FC236}">
                <a16:creationId xmlns:a16="http://schemas.microsoft.com/office/drawing/2014/main" id="{53987D44-96A7-7011-A22A-C73598D0B298}"/>
              </a:ext>
            </a:extLst>
          </p:cNvPr>
          <p:cNvSpPr>
            <a:spLocks noChangeShapeType="1"/>
          </p:cNvSpPr>
          <p:nvPr/>
        </p:nvSpPr>
        <p:spPr bwMode="auto">
          <a:xfrm flipV="1">
            <a:off x="4656512" y="3974995"/>
            <a:ext cx="424574" cy="386727"/>
          </a:xfrm>
          <a:prstGeom prst="line">
            <a:avLst/>
          </a:prstGeom>
          <a:noFill/>
          <a:ln w="44450">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1" name="Line 4">
            <a:extLst>
              <a:ext uri="{FF2B5EF4-FFF2-40B4-BE49-F238E27FC236}">
                <a16:creationId xmlns:a16="http://schemas.microsoft.com/office/drawing/2014/main" id="{DC3067D1-DF36-2B1D-744E-514F969E9792}"/>
              </a:ext>
            </a:extLst>
          </p:cNvPr>
          <p:cNvSpPr>
            <a:spLocks noChangeShapeType="1"/>
          </p:cNvSpPr>
          <p:nvPr/>
        </p:nvSpPr>
        <p:spPr bwMode="auto">
          <a:xfrm flipV="1">
            <a:off x="4821196" y="3337445"/>
            <a:ext cx="441300" cy="369739"/>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2" name="Line 6">
            <a:extLst>
              <a:ext uri="{FF2B5EF4-FFF2-40B4-BE49-F238E27FC236}">
                <a16:creationId xmlns:a16="http://schemas.microsoft.com/office/drawing/2014/main" id="{291221FB-42DB-B066-47E7-349AFC17AF60}"/>
              </a:ext>
            </a:extLst>
          </p:cNvPr>
          <p:cNvSpPr>
            <a:spLocks noChangeShapeType="1"/>
          </p:cNvSpPr>
          <p:nvPr/>
        </p:nvSpPr>
        <p:spPr bwMode="auto">
          <a:xfrm>
            <a:off x="3476742" y="4872691"/>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3" name="Line 4">
            <a:extLst>
              <a:ext uri="{FF2B5EF4-FFF2-40B4-BE49-F238E27FC236}">
                <a16:creationId xmlns:a16="http://schemas.microsoft.com/office/drawing/2014/main" id="{4EEBC1D2-646A-25E2-2733-2EE4ED276748}"/>
              </a:ext>
            </a:extLst>
          </p:cNvPr>
          <p:cNvSpPr>
            <a:spLocks noChangeShapeType="1"/>
          </p:cNvSpPr>
          <p:nvPr/>
        </p:nvSpPr>
        <p:spPr bwMode="auto">
          <a:xfrm>
            <a:off x="4049652" y="4877414"/>
            <a:ext cx="417802" cy="998"/>
          </a:xfrm>
          <a:prstGeom prst="line">
            <a:avLst/>
          </a:prstGeom>
          <a:noFill/>
          <a:ln w="44450">
            <a:solidFill>
              <a:srgbClr val="A50363"/>
            </a:solidFill>
            <a:round/>
            <a:headEnd type="none"/>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4" name="Text Box 20">
            <a:extLst>
              <a:ext uri="{FF2B5EF4-FFF2-40B4-BE49-F238E27FC236}">
                <a16:creationId xmlns:a16="http://schemas.microsoft.com/office/drawing/2014/main" id="{7D8804E6-0E6B-0721-6C36-F66E14AE65B4}"/>
              </a:ext>
            </a:extLst>
          </p:cNvPr>
          <p:cNvSpPr txBox="1">
            <a:spLocks noChangeArrowheads="1"/>
          </p:cNvSpPr>
          <p:nvPr/>
        </p:nvSpPr>
        <p:spPr bwMode="auto">
          <a:xfrm>
            <a:off x="3129248" y="4707702"/>
            <a:ext cx="486097"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a:ln>
                <a:noFill/>
              </a:ln>
              <a:solidFill>
                <a:schemeClr val="tx1"/>
              </a:solidFill>
              <a:effectLst/>
              <a:latin typeface="+mj-lt"/>
            </a:endParaRPr>
          </a:p>
        </p:txBody>
      </p:sp>
      <p:cxnSp>
        <p:nvCxnSpPr>
          <p:cNvPr id="125" name="Přímá spojnice 124">
            <a:extLst>
              <a:ext uri="{FF2B5EF4-FFF2-40B4-BE49-F238E27FC236}">
                <a16:creationId xmlns:a16="http://schemas.microsoft.com/office/drawing/2014/main" id="{18DC53AF-D83F-C940-058B-EF8F6888D5F7}"/>
              </a:ext>
            </a:extLst>
          </p:cNvPr>
          <p:cNvCxnSpPr/>
          <p:nvPr/>
        </p:nvCxnSpPr>
        <p:spPr>
          <a:xfrm flipH="1" flipV="1">
            <a:off x="1155232" y="2834672"/>
            <a:ext cx="3410576" cy="1212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6" name="Přímá spojnice 125">
            <a:extLst>
              <a:ext uri="{FF2B5EF4-FFF2-40B4-BE49-F238E27FC236}">
                <a16:creationId xmlns:a16="http://schemas.microsoft.com/office/drawing/2014/main" id="{D2DA0534-5751-865E-9162-063B3A3251B9}"/>
              </a:ext>
            </a:extLst>
          </p:cNvPr>
          <p:cNvCxnSpPr/>
          <p:nvPr/>
        </p:nvCxnSpPr>
        <p:spPr>
          <a:xfrm flipH="1" flipV="1">
            <a:off x="1077866" y="3688400"/>
            <a:ext cx="2205686" cy="649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7" name="Přímá spojnice 126">
            <a:extLst>
              <a:ext uri="{FF2B5EF4-FFF2-40B4-BE49-F238E27FC236}">
                <a16:creationId xmlns:a16="http://schemas.microsoft.com/office/drawing/2014/main" id="{9D207ACC-853F-D412-27B9-379C0A5A627B}"/>
              </a:ext>
            </a:extLst>
          </p:cNvPr>
          <p:cNvCxnSpPr/>
          <p:nvPr/>
        </p:nvCxnSpPr>
        <p:spPr>
          <a:xfrm>
            <a:off x="3994312" y="3276487"/>
            <a:ext cx="0" cy="1438985"/>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8" name="Přímá spojnice 127">
            <a:extLst>
              <a:ext uri="{FF2B5EF4-FFF2-40B4-BE49-F238E27FC236}">
                <a16:creationId xmlns:a16="http://schemas.microsoft.com/office/drawing/2014/main" id="{00F11847-0B9C-D0F4-B427-8BF392E3CD5D}"/>
              </a:ext>
            </a:extLst>
          </p:cNvPr>
          <p:cNvCxnSpPr/>
          <p:nvPr/>
        </p:nvCxnSpPr>
        <p:spPr>
          <a:xfrm flipH="1" flipV="1">
            <a:off x="1155232" y="3205952"/>
            <a:ext cx="2819795" cy="907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9" name="Text Box 7">
            <a:extLst>
              <a:ext uri="{FF2B5EF4-FFF2-40B4-BE49-F238E27FC236}">
                <a16:creationId xmlns:a16="http://schemas.microsoft.com/office/drawing/2014/main" id="{48CAB074-7D35-CE2B-AB03-67DF72A41A3F}"/>
              </a:ext>
            </a:extLst>
          </p:cNvPr>
          <p:cNvSpPr txBox="1">
            <a:spLocks noChangeArrowheads="1"/>
          </p:cNvSpPr>
          <p:nvPr/>
        </p:nvSpPr>
        <p:spPr bwMode="auto">
          <a:xfrm>
            <a:off x="844350" y="2359636"/>
            <a:ext cx="58282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2</a:t>
            </a:r>
            <a:endParaRPr kumimoji="0" lang="cs-CZ" altLang="cs-CZ" b="1" i="0" u="none" strike="noStrike" cap="none" normalizeH="0" baseline="0" dirty="0">
              <a:ln>
                <a:noFill/>
              </a:ln>
              <a:solidFill>
                <a:schemeClr val="tx1"/>
              </a:solidFill>
              <a:effectLst/>
            </a:endParaRPr>
          </a:p>
        </p:txBody>
      </p:sp>
      <p:sp>
        <p:nvSpPr>
          <p:cNvPr id="130" name="Line 17">
            <a:extLst>
              <a:ext uri="{FF2B5EF4-FFF2-40B4-BE49-F238E27FC236}">
                <a16:creationId xmlns:a16="http://schemas.microsoft.com/office/drawing/2014/main" id="{5B39C738-81F8-E338-9F99-5F413FFC97B3}"/>
              </a:ext>
            </a:extLst>
          </p:cNvPr>
          <p:cNvSpPr>
            <a:spLocks noChangeShapeType="1"/>
          </p:cNvSpPr>
          <p:nvPr/>
        </p:nvSpPr>
        <p:spPr bwMode="auto">
          <a:xfrm flipH="1" flipV="1">
            <a:off x="3145139" y="1981816"/>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1" name="Line 24">
            <a:extLst>
              <a:ext uri="{FF2B5EF4-FFF2-40B4-BE49-F238E27FC236}">
                <a16:creationId xmlns:a16="http://schemas.microsoft.com/office/drawing/2014/main" id="{FE8858DD-46CD-3469-6C17-8EFD4CEED61B}"/>
              </a:ext>
            </a:extLst>
          </p:cNvPr>
          <p:cNvSpPr>
            <a:spLocks noChangeShapeType="1"/>
          </p:cNvSpPr>
          <p:nvPr/>
        </p:nvSpPr>
        <p:spPr bwMode="auto">
          <a:xfrm flipH="1" flipV="1">
            <a:off x="4570376" y="1621776"/>
            <a:ext cx="6433" cy="3095814"/>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2" name="Text Box 8">
            <a:extLst>
              <a:ext uri="{FF2B5EF4-FFF2-40B4-BE49-F238E27FC236}">
                <a16:creationId xmlns:a16="http://schemas.microsoft.com/office/drawing/2014/main" id="{2998AA1D-2A82-B307-6274-009C0AF135E1}"/>
              </a:ext>
            </a:extLst>
          </p:cNvPr>
          <p:cNvSpPr txBox="1">
            <a:spLocks noChangeArrowheads="1"/>
          </p:cNvSpPr>
          <p:nvPr/>
        </p:nvSpPr>
        <p:spPr bwMode="auto">
          <a:xfrm>
            <a:off x="4458648" y="4701273"/>
            <a:ext cx="558697"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r>
              <a:rPr kumimoji="0" lang="cs-CZ" altLang="cs-CZ" b="1" i="0" u="none" strike="noStrike" cap="none" normalizeH="0" baseline="-30000" dirty="0">
                <a:ln>
                  <a:noFill/>
                </a:ln>
                <a:solidFill>
                  <a:schemeClr val="tx1"/>
                </a:solidFill>
                <a:effectLst/>
                <a:ea typeface="Times New Roman" panose="02020603050405020304" pitchFamily="18" charset="0"/>
              </a:rPr>
              <a:t>2</a:t>
            </a:r>
            <a:endParaRPr kumimoji="0" lang="cs-CZ" altLang="cs-CZ" b="1" i="0" u="none" strike="noStrike" cap="none" normalizeH="0" baseline="0" dirty="0">
              <a:ln>
                <a:noFill/>
              </a:ln>
              <a:solidFill>
                <a:schemeClr val="tx1"/>
              </a:solidFill>
              <a:effectLst/>
            </a:endParaRPr>
          </a:p>
        </p:txBody>
      </p:sp>
      <p:sp>
        <p:nvSpPr>
          <p:cNvPr id="133" name="Line 6">
            <a:extLst>
              <a:ext uri="{FF2B5EF4-FFF2-40B4-BE49-F238E27FC236}">
                <a16:creationId xmlns:a16="http://schemas.microsoft.com/office/drawing/2014/main" id="{AD085C3A-065F-E182-0608-BBF9C359FAD5}"/>
              </a:ext>
            </a:extLst>
          </p:cNvPr>
          <p:cNvSpPr>
            <a:spLocks noChangeShapeType="1"/>
          </p:cNvSpPr>
          <p:nvPr/>
        </p:nvSpPr>
        <p:spPr bwMode="auto">
          <a:xfrm>
            <a:off x="3503728" y="2110810"/>
            <a:ext cx="940497" cy="24484"/>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4" name="Text Box 13">
            <a:extLst>
              <a:ext uri="{FF2B5EF4-FFF2-40B4-BE49-F238E27FC236}">
                <a16:creationId xmlns:a16="http://schemas.microsoft.com/office/drawing/2014/main" id="{C2AFDA9D-B807-808E-5958-C23651B2FCDE}"/>
              </a:ext>
            </a:extLst>
          </p:cNvPr>
          <p:cNvSpPr txBox="1">
            <a:spLocks noChangeArrowheads="1"/>
          </p:cNvSpPr>
          <p:nvPr/>
        </p:nvSpPr>
        <p:spPr bwMode="auto">
          <a:xfrm>
            <a:off x="2614977" y="1700664"/>
            <a:ext cx="9070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2</a:t>
            </a:r>
            <a:endParaRPr kumimoji="0" lang="cs-CZ" altLang="cs-CZ" b="1" i="0" u="none" strike="noStrike" cap="none" normalizeH="0" baseline="0" dirty="0">
              <a:ln>
                <a:noFill/>
              </a:ln>
              <a:solidFill>
                <a:schemeClr val="tx1"/>
              </a:solidFill>
              <a:effectLst/>
              <a:latin typeface="+mj-lt"/>
            </a:endParaRPr>
          </a:p>
        </p:txBody>
      </p:sp>
      <p:sp>
        <p:nvSpPr>
          <p:cNvPr id="135" name="Text Box 27">
            <a:extLst>
              <a:ext uri="{FF2B5EF4-FFF2-40B4-BE49-F238E27FC236}">
                <a16:creationId xmlns:a16="http://schemas.microsoft.com/office/drawing/2014/main" id="{A44A513D-D2F4-0635-41FC-EE3C7515C1C8}"/>
              </a:ext>
            </a:extLst>
          </p:cNvPr>
          <p:cNvSpPr txBox="1">
            <a:spLocks noChangeArrowheads="1"/>
          </p:cNvSpPr>
          <p:nvPr/>
        </p:nvSpPr>
        <p:spPr bwMode="auto">
          <a:xfrm>
            <a:off x="4587035" y="1538681"/>
            <a:ext cx="74107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C00000"/>
                </a:solidFill>
                <a:effectLst/>
                <a:ea typeface="Times New Roman" panose="02020603050405020304" pitchFamily="18" charset="0"/>
              </a:rPr>
              <a:t>BP</a:t>
            </a:r>
            <a:r>
              <a:rPr kumimoji="0" lang="cs-CZ" altLang="cs-CZ" b="1" i="0" u="none" strike="noStrike" cap="none" normalizeH="0" baseline="-25000" dirty="0">
                <a:ln>
                  <a:noFill/>
                </a:ln>
                <a:solidFill>
                  <a:srgbClr val="C00000"/>
                </a:solidFill>
                <a:effectLst/>
                <a:ea typeface="Times New Roman" panose="02020603050405020304" pitchFamily="18" charset="0"/>
              </a:rPr>
              <a:t>1</a:t>
            </a:r>
            <a:endParaRPr kumimoji="0" lang="cs-CZ" altLang="cs-CZ" b="1" i="0" u="none" strike="noStrike" cap="none" normalizeH="0" baseline="-25000" dirty="0">
              <a:ln>
                <a:noFill/>
              </a:ln>
              <a:solidFill>
                <a:srgbClr val="C00000"/>
              </a:solidFill>
              <a:effectLst/>
            </a:endParaRPr>
          </a:p>
        </p:txBody>
      </p:sp>
    </p:spTree>
    <p:extLst>
      <p:ext uri="{BB962C8B-B14F-4D97-AF65-F5344CB8AC3E}">
        <p14:creationId xmlns:p14="http://schemas.microsoft.com/office/powerpoint/2010/main" val="1745008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randombar(horizontal)">
                                      <p:cBhvr>
                                        <p:cTn id="7" dur="5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4"/>
                                        </p:tgtEl>
                                        <p:attrNameLst>
                                          <p:attrName>style.visibility</p:attrName>
                                        </p:attrNameLst>
                                      </p:cBhvr>
                                      <p:to>
                                        <p:strVal val="visible"/>
                                      </p:to>
                                    </p:set>
                                    <p:animEffect transition="in" filter="randombar(horizontal)">
                                      <p:cBhvr>
                                        <p:cTn id="12" dur="500"/>
                                        <p:tgtEl>
                                          <p:spTgt spid="114"/>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17"/>
                                        </p:tgtEl>
                                        <p:attrNameLst>
                                          <p:attrName>style.visibility</p:attrName>
                                        </p:attrNameLst>
                                      </p:cBhvr>
                                      <p:to>
                                        <p:strVal val="visible"/>
                                      </p:to>
                                    </p:set>
                                    <p:animEffect transition="in" filter="randombar(horizontal)">
                                      <p:cBhvr>
                                        <p:cTn id="15" dur="500"/>
                                        <p:tgtEl>
                                          <p:spTgt spid="117"/>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119"/>
                                        </p:tgtEl>
                                        <p:attrNameLst>
                                          <p:attrName>style.visibility</p:attrName>
                                        </p:attrNameLst>
                                      </p:cBhvr>
                                      <p:to>
                                        <p:strVal val="visible"/>
                                      </p:to>
                                    </p:set>
                                    <p:animEffect transition="in" filter="randombar(horizontal)">
                                      <p:cBhvr>
                                        <p:cTn id="20" dur="500"/>
                                        <p:tgtEl>
                                          <p:spTgt spid="119"/>
                                        </p:tgtEl>
                                      </p:cBhvr>
                                    </p:animEffect>
                                  </p:childTnLst>
                                </p:cTn>
                              </p:par>
                              <p:par>
                                <p:cTn id="21" presetID="14" presetClass="entr" presetSubtype="10" fill="hold" nodeType="withEffect">
                                  <p:stCondLst>
                                    <p:cond delay="0"/>
                                  </p:stCondLst>
                                  <p:childTnLst>
                                    <p:set>
                                      <p:cBhvr>
                                        <p:cTn id="22" dur="1" fill="hold">
                                          <p:stCondLst>
                                            <p:cond delay="0"/>
                                          </p:stCondLst>
                                        </p:cTn>
                                        <p:tgtEl>
                                          <p:spTgt spid="128"/>
                                        </p:tgtEl>
                                        <p:attrNameLst>
                                          <p:attrName>style.visibility</p:attrName>
                                        </p:attrNameLst>
                                      </p:cBhvr>
                                      <p:to>
                                        <p:strVal val="visible"/>
                                      </p:to>
                                    </p:set>
                                    <p:animEffect transition="in" filter="randombar(horizontal)">
                                      <p:cBhvr>
                                        <p:cTn id="23" dur="500"/>
                                        <p:tgtEl>
                                          <p:spTgt spid="128"/>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115"/>
                                        </p:tgtEl>
                                        <p:attrNameLst>
                                          <p:attrName>style.visibility</p:attrName>
                                        </p:attrNameLst>
                                      </p:cBhvr>
                                      <p:to>
                                        <p:strVal val="visible"/>
                                      </p:to>
                                    </p:set>
                                    <p:animEffect transition="in" filter="randombar(horizontal)">
                                      <p:cBhvr>
                                        <p:cTn id="26" dur="500"/>
                                        <p:tgtEl>
                                          <p:spTgt spid="115"/>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118"/>
                                        </p:tgtEl>
                                        <p:attrNameLst>
                                          <p:attrName>style.visibility</p:attrName>
                                        </p:attrNameLst>
                                      </p:cBhvr>
                                      <p:to>
                                        <p:strVal val="visible"/>
                                      </p:to>
                                    </p:set>
                                    <p:animEffect transition="in" filter="randombar(horizontal)">
                                      <p:cBhvr>
                                        <p:cTn id="29" dur="500"/>
                                        <p:tgtEl>
                                          <p:spTgt spid="118"/>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22"/>
                                        </p:tgtEl>
                                        <p:attrNameLst>
                                          <p:attrName>style.visibility</p:attrName>
                                        </p:attrNameLst>
                                      </p:cBhvr>
                                      <p:to>
                                        <p:strVal val="visible"/>
                                      </p:to>
                                    </p:set>
                                    <p:animEffect transition="in" filter="randombar(horizontal)">
                                      <p:cBhvr>
                                        <p:cTn id="34" dur="500"/>
                                        <p:tgtEl>
                                          <p:spTgt spid="122"/>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133"/>
                                        </p:tgtEl>
                                        <p:attrNameLst>
                                          <p:attrName>style.visibility</p:attrName>
                                        </p:attrNameLst>
                                      </p:cBhvr>
                                      <p:to>
                                        <p:strVal val="visible"/>
                                      </p:to>
                                    </p:set>
                                    <p:animEffect transition="in" filter="randombar(horizontal)">
                                      <p:cBhvr>
                                        <p:cTn id="39" dur="500"/>
                                        <p:tgtEl>
                                          <p:spTgt spid="133"/>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131"/>
                                        </p:tgtEl>
                                        <p:attrNameLst>
                                          <p:attrName>style.visibility</p:attrName>
                                        </p:attrNameLst>
                                      </p:cBhvr>
                                      <p:to>
                                        <p:strVal val="visible"/>
                                      </p:to>
                                    </p:set>
                                    <p:animEffect transition="in" filter="randombar(horizontal)">
                                      <p:cBhvr>
                                        <p:cTn id="44" dur="500"/>
                                        <p:tgtEl>
                                          <p:spTgt spid="131"/>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135"/>
                                        </p:tgtEl>
                                        <p:attrNameLst>
                                          <p:attrName>style.visibility</p:attrName>
                                        </p:attrNameLst>
                                      </p:cBhvr>
                                      <p:to>
                                        <p:strVal val="visible"/>
                                      </p:to>
                                    </p:set>
                                    <p:animEffect transition="in" filter="randombar(horizontal)">
                                      <p:cBhvr>
                                        <p:cTn id="47" dur="500"/>
                                        <p:tgtEl>
                                          <p:spTgt spid="135"/>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21"/>
                                        </p:tgtEl>
                                        <p:attrNameLst>
                                          <p:attrName>style.visibility</p:attrName>
                                        </p:attrNameLst>
                                      </p:cBhvr>
                                      <p:to>
                                        <p:strVal val="visible"/>
                                      </p:to>
                                    </p:set>
                                    <p:animEffect transition="in" filter="randombar(horizontal)">
                                      <p:cBhvr>
                                        <p:cTn id="52" dur="500"/>
                                        <p:tgtEl>
                                          <p:spTgt spid="121"/>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30"/>
                                        </p:tgtEl>
                                        <p:attrNameLst>
                                          <p:attrName>style.visibility</p:attrName>
                                        </p:attrNameLst>
                                      </p:cBhvr>
                                      <p:to>
                                        <p:strVal val="visible"/>
                                      </p:to>
                                    </p:set>
                                    <p:animEffect transition="in" filter="randombar(horizontal)">
                                      <p:cBhvr>
                                        <p:cTn id="57" dur="500"/>
                                        <p:tgtEl>
                                          <p:spTgt spid="130"/>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134"/>
                                        </p:tgtEl>
                                        <p:attrNameLst>
                                          <p:attrName>style.visibility</p:attrName>
                                        </p:attrNameLst>
                                      </p:cBhvr>
                                      <p:to>
                                        <p:strVal val="visible"/>
                                      </p:to>
                                    </p:set>
                                    <p:animEffect transition="in" filter="randombar(horizontal)">
                                      <p:cBhvr>
                                        <p:cTn id="60" dur="500"/>
                                        <p:tgtEl>
                                          <p:spTgt spid="134"/>
                                        </p:tgtEl>
                                      </p:cBhvr>
                                    </p:animEffec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nodeType="clickEffect">
                                  <p:stCondLst>
                                    <p:cond delay="0"/>
                                  </p:stCondLst>
                                  <p:childTnLst>
                                    <p:set>
                                      <p:cBhvr>
                                        <p:cTn id="64" dur="1" fill="hold">
                                          <p:stCondLst>
                                            <p:cond delay="0"/>
                                          </p:stCondLst>
                                        </p:cTn>
                                        <p:tgtEl>
                                          <p:spTgt spid="125"/>
                                        </p:tgtEl>
                                        <p:attrNameLst>
                                          <p:attrName>style.visibility</p:attrName>
                                        </p:attrNameLst>
                                      </p:cBhvr>
                                      <p:to>
                                        <p:strVal val="visible"/>
                                      </p:to>
                                    </p:set>
                                    <p:animEffect transition="in" filter="randombar(horizontal)">
                                      <p:cBhvr>
                                        <p:cTn id="65" dur="500"/>
                                        <p:tgtEl>
                                          <p:spTgt spid="125"/>
                                        </p:tgtEl>
                                      </p:cBhvr>
                                    </p:animEffect>
                                  </p:childTnLst>
                                </p:cTn>
                              </p:par>
                              <p:par>
                                <p:cTn id="66" presetID="14" presetClass="entr" presetSubtype="10" fill="hold" grpId="0" nodeType="withEffect">
                                  <p:stCondLst>
                                    <p:cond delay="0"/>
                                  </p:stCondLst>
                                  <p:childTnLst>
                                    <p:set>
                                      <p:cBhvr>
                                        <p:cTn id="67" dur="1" fill="hold">
                                          <p:stCondLst>
                                            <p:cond delay="0"/>
                                          </p:stCondLst>
                                        </p:cTn>
                                        <p:tgtEl>
                                          <p:spTgt spid="129"/>
                                        </p:tgtEl>
                                        <p:attrNameLst>
                                          <p:attrName>style.visibility</p:attrName>
                                        </p:attrNameLst>
                                      </p:cBhvr>
                                      <p:to>
                                        <p:strVal val="visible"/>
                                      </p:to>
                                    </p:set>
                                    <p:animEffect transition="in" filter="randombar(horizontal)">
                                      <p:cBhvr>
                                        <p:cTn id="68" dur="500"/>
                                        <p:tgtEl>
                                          <p:spTgt spid="129"/>
                                        </p:tgtEl>
                                      </p:cBhvr>
                                    </p:animEffect>
                                  </p:childTnLst>
                                </p:cTn>
                              </p:par>
                              <p:par>
                                <p:cTn id="69" presetID="14" presetClass="entr" presetSubtype="10" fill="hold" grpId="0" nodeType="withEffect">
                                  <p:stCondLst>
                                    <p:cond delay="0"/>
                                  </p:stCondLst>
                                  <p:childTnLst>
                                    <p:set>
                                      <p:cBhvr>
                                        <p:cTn id="70" dur="1" fill="hold">
                                          <p:stCondLst>
                                            <p:cond delay="0"/>
                                          </p:stCondLst>
                                        </p:cTn>
                                        <p:tgtEl>
                                          <p:spTgt spid="132"/>
                                        </p:tgtEl>
                                        <p:attrNameLst>
                                          <p:attrName>style.visibility</p:attrName>
                                        </p:attrNameLst>
                                      </p:cBhvr>
                                      <p:to>
                                        <p:strVal val="visible"/>
                                      </p:to>
                                    </p:set>
                                    <p:animEffect transition="in" filter="randombar(horizontal)">
                                      <p:cBhvr>
                                        <p:cTn id="71" dur="500"/>
                                        <p:tgtEl>
                                          <p:spTgt spid="132"/>
                                        </p:tgtEl>
                                      </p:cBhvr>
                                    </p:animEffect>
                                  </p:childTnLst>
                                </p:cTn>
                              </p:par>
                              <p:par>
                                <p:cTn id="72" presetID="14" presetClass="entr" presetSubtype="10" fill="hold" grpId="0" nodeType="withEffect">
                                  <p:stCondLst>
                                    <p:cond delay="0"/>
                                  </p:stCondLst>
                                  <p:childTnLst>
                                    <p:set>
                                      <p:cBhvr>
                                        <p:cTn id="73" dur="1" fill="hold">
                                          <p:stCondLst>
                                            <p:cond delay="0"/>
                                          </p:stCondLst>
                                        </p:cTn>
                                        <p:tgtEl>
                                          <p:spTgt spid="116"/>
                                        </p:tgtEl>
                                        <p:attrNameLst>
                                          <p:attrName>style.visibility</p:attrName>
                                        </p:attrNameLst>
                                      </p:cBhvr>
                                      <p:to>
                                        <p:strVal val="visible"/>
                                      </p:to>
                                    </p:set>
                                    <p:animEffect transition="in" filter="randombar(horizontal)">
                                      <p:cBhvr>
                                        <p:cTn id="74" dur="500"/>
                                        <p:tgtEl>
                                          <p:spTgt spid="116"/>
                                        </p:tgtEl>
                                      </p:cBhvr>
                                    </p:animEffect>
                                  </p:childTnLst>
                                </p:cTn>
                              </p:par>
                            </p:childTnLst>
                          </p:cTn>
                        </p:par>
                      </p:childTnLst>
                    </p:cTn>
                  </p:par>
                  <p:par>
                    <p:cTn id="75" fill="hold">
                      <p:stCondLst>
                        <p:cond delay="indefinite"/>
                      </p:stCondLst>
                      <p:childTnLst>
                        <p:par>
                          <p:cTn id="76" fill="hold">
                            <p:stCondLst>
                              <p:cond delay="0"/>
                            </p:stCondLst>
                            <p:childTnLst>
                              <p:par>
                                <p:cTn id="77" presetID="14" presetClass="entr" presetSubtype="10" fill="hold" grpId="0" nodeType="clickEffect">
                                  <p:stCondLst>
                                    <p:cond delay="0"/>
                                  </p:stCondLst>
                                  <p:childTnLst>
                                    <p:set>
                                      <p:cBhvr>
                                        <p:cTn id="78" dur="1" fill="hold">
                                          <p:stCondLst>
                                            <p:cond delay="0"/>
                                          </p:stCondLst>
                                        </p:cTn>
                                        <p:tgtEl>
                                          <p:spTgt spid="123"/>
                                        </p:tgtEl>
                                        <p:attrNameLst>
                                          <p:attrName>style.visibility</p:attrName>
                                        </p:attrNameLst>
                                      </p:cBhvr>
                                      <p:to>
                                        <p:strVal val="visible"/>
                                      </p:to>
                                    </p:set>
                                    <p:animEffect transition="in" filter="randombar(horizontal)">
                                      <p:cBhvr>
                                        <p:cTn id="79"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P spid="115" grpId="0"/>
      <p:bldP spid="116" grpId="0"/>
      <p:bldP spid="117" grpId="0"/>
      <p:bldP spid="118" grpId="0"/>
      <p:bldP spid="119" grpId="0"/>
      <p:bldP spid="120" grpId="0" animBg="1"/>
      <p:bldP spid="121" grpId="0" animBg="1"/>
      <p:bldP spid="122" grpId="0" animBg="1"/>
      <p:bldP spid="123" grpId="0" animBg="1"/>
      <p:bldP spid="129" grpId="0"/>
      <p:bldP spid="130" grpId="0" animBg="1"/>
      <p:bldP spid="131" grpId="0" animBg="1"/>
      <p:bldP spid="132" grpId="0"/>
      <p:bldP spid="133" grpId="0" animBg="1"/>
      <p:bldP spid="134" grpId="0"/>
      <p:bldP spid="13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Marshallova-</a:t>
            </a:r>
            <a:r>
              <a:rPr lang="cs-CZ" dirty="0" err="1">
                <a:solidFill>
                  <a:srgbClr val="307871"/>
                </a:solidFill>
              </a:rPr>
              <a:t>Lernerova</a:t>
            </a:r>
            <a:r>
              <a:rPr lang="cs-CZ" dirty="0">
                <a:solidFill>
                  <a:srgbClr val="307871"/>
                </a:solidFill>
              </a:rPr>
              <a:t> podmínka</a:t>
            </a: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251520" y="1419622"/>
            <a:ext cx="7488832" cy="2732657"/>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lgn="just">
              <a:spcBef>
                <a:spcPts val="600"/>
              </a:spcBef>
              <a:buNone/>
            </a:pPr>
            <a:r>
              <a:rPr lang="cs-CZ" sz="1600" dirty="0">
                <a:solidFill>
                  <a:srgbClr val="002060"/>
                </a:solidFill>
                <a:cs typeface="Times New Roman" panose="02020603050405020304" pitchFamily="18" charset="0"/>
              </a:rPr>
              <a:t>Běžný účet platební bilance se po devalvaci (depreciaci) zlepší pouze v případě, že je součet cenové elasticity poptávky po exportu a cenové elasticity poptávky po importu v absolutním vyjádření větší než jedna. </a:t>
            </a:r>
          </a:p>
          <a:p>
            <a:pPr indent="0" algn="just">
              <a:spcBef>
                <a:spcPts val="600"/>
              </a:spcBef>
              <a:buNone/>
            </a:pPr>
            <a:endParaRPr lang="cs-CZ" sz="1600" dirty="0">
              <a:solidFill>
                <a:srgbClr val="002060"/>
              </a:solidFill>
              <a:cs typeface="Times New Roman" panose="02020603050405020304" pitchFamily="18" charset="0"/>
            </a:endParaRPr>
          </a:p>
          <a:p>
            <a:pPr indent="0" algn="just">
              <a:spcBef>
                <a:spcPts val="600"/>
              </a:spcBef>
              <a:buNone/>
            </a:pPr>
            <a:r>
              <a:rPr lang="cs-CZ" sz="1600" dirty="0">
                <a:solidFill>
                  <a:srgbClr val="002060"/>
                </a:solidFill>
                <a:cs typeface="Times New Roman" panose="02020603050405020304" pitchFamily="18" charset="0"/>
              </a:rPr>
              <a:t>Změna poptávaného množství importu oproti poptávanému množství exportu musí být dostatečně velká, aby kompenzovala nižší ceny exportu země v jednotkách cizí měny po provedení devalvace.</a:t>
            </a:r>
          </a:p>
          <a:p>
            <a:pPr indent="373063" algn="just">
              <a:spcBef>
                <a:spcPts val="600"/>
              </a:spcBef>
            </a:pPr>
            <a:endParaRPr 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30767528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Dokonalá kapitálová imobilita</a:t>
            </a:r>
            <a:endParaRPr lang="cs-CZ" i="1" dirty="0">
              <a:solidFill>
                <a:srgbClr val="307871"/>
              </a:solidFill>
            </a:endParaRP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703189"/>
            <a:ext cx="7982644" cy="165618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Monetární expanze a </a:t>
            </a:r>
            <a:r>
              <a:rPr lang="cs-CZ" sz="1600" b="1" u="sng" dirty="0">
                <a:solidFill>
                  <a:srgbClr val="002060"/>
                </a:solidFill>
                <a:cs typeface="Times New Roman" panose="02020603050405020304" pitchFamily="18" charset="0"/>
              </a:rPr>
              <a:t>pevné</a:t>
            </a:r>
            <a:r>
              <a:rPr lang="cs-CZ" sz="1600" b="1" dirty="0">
                <a:solidFill>
                  <a:srgbClr val="002060"/>
                </a:solidFill>
                <a:cs typeface="Times New Roman" panose="02020603050405020304" pitchFamily="18" charset="0"/>
              </a:rPr>
              <a:t> měnové kurzy </a:t>
            </a:r>
            <a:endParaRPr lang="cs-CZ" sz="1600" dirty="0">
              <a:solidFill>
                <a:srgbClr val="002060"/>
              </a:solidFill>
              <a:cs typeface="Times New Roman" panose="02020603050405020304" pitchFamily="18" charset="0"/>
            </a:endParaRPr>
          </a:p>
        </p:txBody>
      </p:sp>
      <p:sp>
        <p:nvSpPr>
          <p:cNvPr id="33" name="TextovéPole 32">
            <a:extLst>
              <a:ext uri="{FF2B5EF4-FFF2-40B4-BE49-F238E27FC236}">
                <a16:creationId xmlns:a16="http://schemas.microsoft.com/office/drawing/2014/main" id="{B78DAC8F-4927-D2AD-08B9-F2AB6D0A9CE1}"/>
              </a:ext>
            </a:extLst>
          </p:cNvPr>
          <p:cNvSpPr txBox="1"/>
          <p:nvPr/>
        </p:nvSpPr>
        <p:spPr>
          <a:xfrm>
            <a:off x="5590174" y="646421"/>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a:t>
            </a:r>
            <a:endParaRPr lang="cs-CZ" sz="1200" dirty="0">
              <a:solidFill>
                <a:srgbClr val="FF0000"/>
              </a:solidFill>
            </a:endParaRPr>
          </a:p>
        </p:txBody>
      </p:sp>
      <p:sp>
        <p:nvSpPr>
          <p:cNvPr id="4" name="Line 31">
            <a:extLst>
              <a:ext uri="{FF2B5EF4-FFF2-40B4-BE49-F238E27FC236}">
                <a16:creationId xmlns:a16="http://schemas.microsoft.com/office/drawing/2014/main" id="{EF5CFF8A-3930-CAEC-7B10-1DA2E76FFA1C}"/>
              </a:ext>
            </a:extLst>
          </p:cNvPr>
          <p:cNvSpPr>
            <a:spLocks noChangeShapeType="1"/>
          </p:cNvSpPr>
          <p:nvPr/>
        </p:nvSpPr>
        <p:spPr bwMode="auto">
          <a:xfrm flipV="1">
            <a:off x="1375008" y="1859370"/>
            <a:ext cx="0" cy="287796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a:extLst>
              <a:ext uri="{FF2B5EF4-FFF2-40B4-BE49-F238E27FC236}">
                <a16:creationId xmlns:a16="http://schemas.microsoft.com/office/drawing/2014/main" id="{89202FC9-93F5-E2CA-0C50-2F82992E5002}"/>
              </a:ext>
            </a:extLst>
          </p:cNvPr>
          <p:cNvSpPr>
            <a:spLocks noChangeShapeType="1"/>
          </p:cNvSpPr>
          <p:nvPr/>
        </p:nvSpPr>
        <p:spPr bwMode="auto">
          <a:xfrm>
            <a:off x="1375008" y="4737338"/>
            <a:ext cx="4508206" cy="9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a:extLst>
              <a:ext uri="{FF2B5EF4-FFF2-40B4-BE49-F238E27FC236}">
                <a16:creationId xmlns:a16="http://schemas.microsoft.com/office/drawing/2014/main" id="{FD1EAD0C-6DD3-62D6-F21D-2D4C30270C3D}"/>
              </a:ext>
            </a:extLst>
          </p:cNvPr>
          <p:cNvSpPr>
            <a:spLocks noChangeShapeType="1"/>
          </p:cNvSpPr>
          <p:nvPr/>
        </p:nvSpPr>
        <p:spPr bwMode="auto">
          <a:xfrm flipV="1">
            <a:off x="2436444" y="2472937"/>
            <a:ext cx="3010617" cy="1978603"/>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Text Box 28">
            <a:extLst>
              <a:ext uri="{FF2B5EF4-FFF2-40B4-BE49-F238E27FC236}">
                <a16:creationId xmlns:a16="http://schemas.microsoft.com/office/drawing/2014/main" id="{C01AEA76-A1BF-1D75-DD06-59CC03DE857D}"/>
              </a:ext>
            </a:extLst>
          </p:cNvPr>
          <p:cNvSpPr txBox="1">
            <a:spLocks noChangeArrowheads="1"/>
          </p:cNvSpPr>
          <p:nvPr/>
        </p:nvSpPr>
        <p:spPr bwMode="auto">
          <a:xfrm>
            <a:off x="5681220" y="4790301"/>
            <a:ext cx="5712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endParaRPr kumimoji="0" lang="cs-CZ" altLang="cs-CZ" b="1" i="0" u="none" strike="noStrike" cap="none" normalizeH="0" baseline="0" dirty="0">
              <a:ln>
                <a:noFill/>
              </a:ln>
              <a:solidFill>
                <a:schemeClr val="tx1"/>
              </a:solidFill>
              <a:effectLst/>
            </a:endParaRPr>
          </a:p>
        </p:txBody>
      </p:sp>
      <p:sp>
        <p:nvSpPr>
          <p:cNvPr id="37" name="Text Box 27">
            <a:extLst>
              <a:ext uri="{FF2B5EF4-FFF2-40B4-BE49-F238E27FC236}">
                <a16:creationId xmlns:a16="http://schemas.microsoft.com/office/drawing/2014/main" id="{20C6041D-ED2A-4D18-1CBC-03091A41DB83}"/>
              </a:ext>
            </a:extLst>
          </p:cNvPr>
          <p:cNvSpPr txBox="1">
            <a:spLocks noChangeArrowheads="1"/>
          </p:cNvSpPr>
          <p:nvPr/>
        </p:nvSpPr>
        <p:spPr bwMode="auto">
          <a:xfrm>
            <a:off x="3549343" y="1511616"/>
            <a:ext cx="74107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C00000"/>
                </a:solidFill>
                <a:effectLst/>
                <a:ea typeface="Times New Roman" panose="02020603050405020304" pitchFamily="18" charset="0"/>
              </a:rPr>
              <a:t>BP</a:t>
            </a:r>
            <a:endParaRPr kumimoji="0" lang="cs-CZ" altLang="cs-CZ" b="1" i="0" u="none" strike="noStrike" cap="none" normalizeH="0" baseline="0" dirty="0">
              <a:ln>
                <a:noFill/>
              </a:ln>
              <a:solidFill>
                <a:srgbClr val="C00000"/>
              </a:solidFill>
              <a:effectLst/>
            </a:endParaRPr>
          </a:p>
        </p:txBody>
      </p:sp>
      <p:sp>
        <p:nvSpPr>
          <p:cNvPr id="38" name="Text Box 26">
            <a:extLst>
              <a:ext uri="{FF2B5EF4-FFF2-40B4-BE49-F238E27FC236}">
                <a16:creationId xmlns:a16="http://schemas.microsoft.com/office/drawing/2014/main" id="{565ADA69-78E7-50F7-9795-16CB595460E3}"/>
              </a:ext>
            </a:extLst>
          </p:cNvPr>
          <p:cNvSpPr txBox="1">
            <a:spLocks noChangeArrowheads="1"/>
          </p:cNvSpPr>
          <p:nvPr/>
        </p:nvSpPr>
        <p:spPr bwMode="auto">
          <a:xfrm>
            <a:off x="973593" y="1619540"/>
            <a:ext cx="64458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chemeClr val="tx1"/>
                </a:solidFill>
                <a:effectLst/>
                <a:ea typeface="Times New Roman" panose="02020603050405020304" pitchFamily="18" charset="0"/>
              </a:rPr>
              <a:t>i </a:t>
            </a:r>
            <a:endParaRPr kumimoji="0" lang="cs-CZ" altLang="cs-CZ" b="1" i="0" u="none" strike="noStrike" cap="none" normalizeH="0" baseline="0">
              <a:ln>
                <a:noFill/>
              </a:ln>
              <a:solidFill>
                <a:schemeClr val="tx1"/>
              </a:solidFill>
              <a:effectLst/>
            </a:endParaRPr>
          </a:p>
        </p:txBody>
      </p:sp>
      <p:sp>
        <p:nvSpPr>
          <p:cNvPr id="39" name="Line 24">
            <a:extLst>
              <a:ext uri="{FF2B5EF4-FFF2-40B4-BE49-F238E27FC236}">
                <a16:creationId xmlns:a16="http://schemas.microsoft.com/office/drawing/2014/main" id="{91FF6073-2960-B953-F00A-35D81932ED21}"/>
              </a:ext>
            </a:extLst>
          </p:cNvPr>
          <p:cNvSpPr>
            <a:spLocks noChangeShapeType="1"/>
          </p:cNvSpPr>
          <p:nvPr/>
        </p:nvSpPr>
        <p:spPr bwMode="auto">
          <a:xfrm flipH="1" flipV="1">
            <a:off x="3578935" y="1619540"/>
            <a:ext cx="6433" cy="3095814"/>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Text Box 23">
            <a:extLst>
              <a:ext uri="{FF2B5EF4-FFF2-40B4-BE49-F238E27FC236}">
                <a16:creationId xmlns:a16="http://schemas.microsoft.com/office/drawing/2014/main" id="{5373D498-B417-988E-228D-383B32612422}"/>
              </a:ext>
            </a:extLst>
          </p:cNvPr>
          <p:cNvSpPr txBox="1">
            <a:spLocks noChangeArrowheads="1"/>
          </p:cNvSpPr>
          <p:nvPr/>
        </p:nvSpPr>
        <p:spPr bwMode="auto">
          <a:xfrm>
            <a:off x="5528116" y="2239102"/>
            <a:ext cx="988100"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a:ln>
                  <a:noFill/>
                </a:ln>
                <a:solidFill>
                  <a:srgbClr val="0070C0"/>
                </a:solidFill>
                <a:effectLst/>
                <a:latin typeface="+mj-lt"/>
                <a:ea typeface="Times New Roman" panose="02020603050405020304" pitchFamily="18" charset="0"/>
              </a:rPr>
              <a:t>1</a:t>
            </a:r>
            <a:endParaRPr kumimoji="0" lang="cs-CZ" altLang="cs-CZ" b="1" i="0" u="none" strike="noStrike" cap="none" normalizeH="0" baseline="0" dirty="0">
              <a:ln>
                <a:noFill/>
              </a:ln>
              <a:solidFill>
                <a:srgbClr val="0070C0"/>
              </a:solidFill>
              <a:effectLst/>
              <a:latin typeface="+mj-lt"/>
            </a:endParaRPr>
          </a:p>
        </p:txBody>
      </p:sp>
      <p:sp>
        <p:nvSpPr>
          <p:cNvPr id="41" name="Text Box 21">
            <a:extLst>
              <a:ext uri="{FF2B5EF4-FFF2-40B4-BE49-F238E27FC236}">
                <a16:creationId xmlns:a16="http://schemas.microsoft.com/office/drawing/2014/main" id="{3A722EC5-9E5A-1448-F420-D0197B9D8540}"/>
              </a:ext>
            </a:extLst>
          </p:cNvPr>
          <p:cNvSpPr txBox="1">
            <a:spLocks noChangeArrowheads="1"/>
          </p:cNvSpPr>
          <p:nvPr/>
        </p:nvSpPr>
        <p:spPr bwMode="auto">
          <a:xfrm>
            <a:off x="3680575" y="2434964"/>
            <a:ext cx="69475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0</a:t>
            </a:r>
            <a:endParaRPr kumimoji="0" lang="cs-CZ" altLang="cs-CZ" b="1" i="0" u="none" strike="noStrike" cap="none" normalizeH="0" baseline="0" dirty="0">
              <a:ln>
                <a:noFill/>
              </a:ln>
              <a:solidFill>
                <a:srgbClr val="FF0000"/>
              </a:solidFill>
              <a:effectLst/>
            </a:endParaRPr>
          </a:p>
        </p:txBody>
      </p:sp>
      <p:sp>
        <p:nvSpPr>
          <p:cNvPr id="42" name="Text Box 19">
            <a:extLst>
              <a:ext uri="{FF2B5EF4-FFF2-40B4-BE49-F238E27FC236}">
                <a16:creationId xmlns:a16="http://schemas.microsoft.com/office/drawing/2014/main" id="{7D708C3F-CFF3-DF29-4DA5-D54E0A43A5B2}"/>
              </a:ext>
            </a:extLst>
          </p:cNvPr>
          <p:cNvSpPr txBox="1">
            <a:spLocks noChangeArrowheads="1"/>
          </p:cNvSpPr>
          <p:nvPr/>
        </p:nvSpPr>
        <p:spPr bwMode="auto">
          <a:xfrm>
            <a:off x="1014763" y="2409982"/>
            <a:ext cx="397556"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a:t>
            </a:r>
            <a:r>
              <a:rPr kumimoji="0" lang="cs-CZ" altLang="cs-CZ" b="1" i="0" u="none" strike="noStrike" cap="none" normalizeH="0" baseline="-25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a:ln>
                <a:noFill/>
              </a:ln>
              <a:solidFill>
                <a:schemeClr val="tx1"/>
              </a:solidFill>
              <a:effectLst/>
              <a:latin typeface="+mj-lt"/>
            </a:endParaRPr>
          </a:p>
        </p:txBody>
      </p:sp>
      <p:sp>
        <p:nvSpPr>
          <p:cNvPr id="43" name="Line 17">
            <a:extLst>
              <a:ext uri="{FF2B5EF4-FFF2-40B4-BE49-F238E27FC236}">
                <a16:creationId xmlns:a16="http://schemas.microsoft.com/office/drawing/2014/main" id="{7D7E87EF-DBFD-8802-36FB-4A571E8BA6A1}"/>
              </a:ext>
            </a:extLst>
          </p:cNvPr>
          <p:cNvSpPr>
            <a:spLocks noChangeShapeType="1"/>
          </p:cNvSpPr>
          <p:nvPr/>
        </p:nvSpPr>
        <p:spPr bwMode="auto">
          <a:xfrm flipH="1" flipV="1">
            <a:off x="2621713" y="2039243"/>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16">
            <a:extLst>
              <a:ext uri="{FF2B5EF4-FFF2-40B4-BE49-F238E27FC236}">
                <a16:creationId xmlns:a16="http://schemas.microsoft.com/office/drawing/2014/main" id="{067A4797-30A4-4084-50FD-BEB1DB5DCC94}"/>
              </a:ext>
            </a:extLst>
          </p:cNvPr>
          <p:cNvSpPr>
            <a:spLocks noChangeShapeType="1"/>
          </p:cNvSpPr>
          <p:nvPr/>
        </p:nvSpPr>
        <p:spPr bwMode="auto">
          <a:xfrm flipV="1">
            <a:off x="1853619" y="1798413"/>
            <a:ext cx="3010617" cy="1978603"/>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Text Box 15">
            <a:extLst>
              <a:ext uri="{FF2B5EF4-FFF2-40B4-BE49-F238E27FC236}">
                <a16:creationId xmlns:a16="http://schemas.microsoft.com/office/drawing/2014/main" id="{E4549E88-E2CD-7A63-34B7-A20D2A49695E}"/>
              </a:ext>
            </a:extLst>
          </p:cNvPr>
          <p:cNvSpPr txBox="1">
            <a:spLocks noChangeArrowheads="1"/>
          </p:cNvSpPr>
          <p:nvPr/>
        </p:nvSpPr>
        <p:spPr bwMode="auto">
          <a:xfrm>
            <a:off x="4556742" y="2958594"/>
            <a:ext cx="769380" cy="635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1</a:t>
            </a:r>
            <a:endParaRPr kumimoji="0" lang="cs-CZ" altLang="cs-CZ" b="1" i="0" u="none" strike="noStrike" cap="none" normalizeH="0" baseline="0" dirty="0">
              <a:ln>
                <a:noFill/>
              </a:ln>
              <a:solidFill>
                <a:srgbClr val="FF0000"/>
              </a:solidFill>
              <a:effectLst/>
            </a:endParaRPr>
          </a:p>
        </p:txBody>
      </p:sp>
      <p:sp>
        <p:nvSpPr>
          <p:cNvPr id="46" name="Text Box 13">
            <a:extLst>
              <a:ext uri="{FF2B5EF4-FFF2-40B4-BE49-F238E27FC236}">
                <a16:creationId xmlns:a16="http://schemas.microsoft.com/office/drawing/2014/main" id="{8C234D85-A132-F1D4-DF29-E8F989786057}"/>
              </a:ext>
            </a:extLst>
          </p:cNvPr>
          <p:cNvSpPr txBox="1">
            <a:spLocks noChangeArrowheads="1"/>
          </p:cNvSpPr>
          <p:nvPr/>
        </p:nvSpPr>
        <p:spPr bwMode="auto">
          <a:xfrm>
            <a:off x="2660310" y="1694487"/>
            <a:ext cx="9070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endParaRPr kumimoji="0" lang="cs-CZ" altLang="cs-CZ" b="1" i="0" u="none" strike="noStrike" cap="none" normalizeH="0" baseline="0" dirty="0">
              <a:ln>
                <a:noFill/>
              </a:ln>
              <a:solidFill>
                <a:schemeClr val="tx1"/>
              </a:solidFill>
              <a:effectLst/>
              <a:latin typeface="+mj-lt"/>
            </a:endParaRPr>
          </a:p>
        </p:txBody>
      </p:sp>
      <p:sp>
        <p:nvSpPr>
          <p:cNvPr id="47" name="Text Box 12">
            <a:extLst>
              <a:ext uri="{FF2B5EF4-FFF2-40B4-BE49-F238E27FC236}">
                <a16:creationId xmlns:a16="http://schemas.microsoft.com/office/drawing/2014/main" id="{9AF7B56F-6BEB-FFF9-4917-B1C357BCF895}"/>
              </a:ext>
            </a:extLst>
          </p:cNvPr>
          <p:cNvSpPr txBox="1">
            <a:spLocks noChangeArrowheads="1"/>
          </p:cNvSpPr>
          <p:nvPr/>
        </p:nvSpPr>
        <p:spPr bwMode="auto">
          <a:xfrm>
            <a:off x="4898974" y="1491630"/>
            <a:ext cx="97266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ea typeface="Times New Roman" panose="02020603050405020304" pitchFamily="18" charset="0"/>
              </a:rPr>
              <a:t>LM</a:t>
            </a:r>
            <a:r>
              <a:rPr kumimoji="0" lang="cs-CZ" altLang="cs-CZ" b="1" i="0" u="none" strike="noStrike" cap="none" normalizeH="0" baseline="-30000" dirty="0">
                <a:ln>
                  <a:noFill/>
                </a:ln>
                <a:solidFill>
                  <a:srgbClr val="0070C0"/>
                </a:solidFill>
                <a:effectLst/>
                <a:ea typeface="Times New Roman" panose="02020603050405020304" pitchFamily="18" charset="0"/>
              </a:rPr>
              <a:t>0</a:t>
            </a:r>
            <a:endParaRPr kumimoji="0" lang="cs-CZ" altLang="cs-CZ" b="1" i="0" u="none" strike="noStrike" cap="none" normalizeH="0" baseline="0" dirty="0">
              <a:ln>
                <a:noFill/>
              </a:ln>
              <a:solidFill>
                <a:srgbClr val="0070C0"/>
              </a:solidFill>
              <a:effectLst/>
            </a:endParaRPr>
          </a:p>
        </p:txBody>
      </p:sp>
      <p:sp>
        <p:nvSpPr>
          <p:cNvPr id="48" name="Text Box 8">
            <a:extLst>
              <a:ext uri="{FF2B5EF4-FFF2-40B4-BE49-F238E27FC236}">
                <a16:creationId xmlns:a16="http://schemas.microsoft.com/office/drawing/2014/main" id="{EC816E6F-9C8B-58C3-A715-F441C2BDF082}"/>
              </a:ext>
            </a:extLst>
          </p:cNvPr>
          <p:cNvSpPr txBox="1">
            <a:spLocks noChangeArrowheads="1"/>
          </p:cNvSpPr>
          <p:nvPr/>
        </p:nvSpPr>
        <p:spPr bwMode="auto">
          <a:xfrm>
            <a:off x="4301997" y="4746332"/>
            <a:ext cx="80669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49" name="Text Box 7">
            <a:extLst>
              <a:ext uri="{FF2B5EF4-FFF2-40B4-BE49-F238E27FC236}">
                <a16:creationId xmlns:a16="http://schemas.microsoft.com/office/drawing/2014/main" id="{AA123F59-0BCD-C5FB-C60C-86D76763D451}"/>
              </a:ext>
            </a:extLst>
          </p:cNvPr>
          <p:cNvSpPr txBox="1">
            <a:spLocks noChangeArrowheads="1"/>
          </p:cNvSpPr>
          <p:nvPr/>
        </p:nvSpPr>
        <p:spPr bwMode="auto">
          <a:xfrm>
            <a:off x="1014763" y="2915625"/>
            <a:ext cx="58282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50" name="Line 6">
            <a:extLst>
              <a:ext uri="{FF2B5EF4-FFF2-40B4-BE49-F238E27FC236}">
                <a16:creationId xmlns:a16="http://schemas.microsoft.com/office/drawing/2014/main" id="{BA510AD1-026D-6A7F-C6C1-9B3497E08681}"/>
              </a:ext>
            </a:extLst>
          </p:cNvPr>
          <p:cNvSpPr>
            <a:spLocks noChangeShapeType="1"/>
          </p:cNvSpPr>
          <p:nvPr/>
        </p:nvSpPr>
        <p:spPr bwMode="auto">
          <a:xfrm>
            <a:off x="4267259" y="2307054"/>
            <a:ext cx="607270" cy="451681"/>
          </a:xfrm>
          <a:prstGeom prst="line">
            <a:avLst/>
          </a:prstGeom>
          <a:noFill/>
          <a:ln w="44450">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1" name="Line 4">
            <a:extLst>
              <a:ext uri="{FF2B5EF4-FFF2-40B4-BE49-F238E27FC236}">
                <a16:creationId xmlns:a16="http://schemas.microsoft.com/office/drawing/2014/main" id="{7FA563E0-39C6-7AD2-A9F7-D253DA7130A0}"/>
              </a:ext>
            </a:extLst>
          </p:cNvPr>
          <p:cNvSpPr>
            <a:spLocks noChangeShapeType="1"/>
          </p:cNvSpPr>
          <p:nvPr/>
        </p:nvSpPr>
        <p:spPr bwMode="auto">
          <a:xfrm flipH="1" flipV="1">
            <a:off x="4547736" y="2092206"/>
            <a:ext cx="560953" cy="464672"/>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2" name="Line 6">
            <a:extLst>
              <a:ext uri="{FF2B5EF4-FFF2-40B4-BE49-F238E27FC236}">
                <a16:creationId xmlns:a16="http://schemas.microsoft.com/office/drawing/2014/main" id="{2A44481D-B249-AE51-8346-26C76F42D109}"/>
              </a:ext>
            </a:extLst>
          </p:cNvPr>
          <p:cNvSpPr>
            <a:spLocks noChangeShapeType="1"/>
          </p:cNvSpPr>
          <p:nvPr/>
        </p:nvSpPr>
        <p:spPr bwMode="auto">
          <a:xfrm>
            <a:off x="3858826" y="4884003"/>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3" name="Line 4">
            <a:extLst>
              <a:ext uri="{FF2B5EF4-FFF2-40B4-BE49-F238E27FC236}">
                <a16:creationId xmlns:a16="http://schemas.microsoft.com/office/drawing/2014/main" id="{E1CE6F75-C51B-0E9B-9670-27611F5657BA}"/>
              </a:ext>
            </a:extLst>
          </p:cNvPr>
          <p:cNvSpPr>
            <a:spLocks noChangeShapeType="1"/>
          </p:cNvSpPr>
          <p:nvPr/>
        </p:nvSpPr>
        <p:spPr bwMode="auto">
          <a:xfrm>
            <a:off x="3839361" y="5070345"/>
            <a:ext cx="417802" cy="998"/>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Text Box 20">
            <a:extLst>
              <a:ext uri="{FF2B5EF4-FFF2-40B4-BE49-F238E27FC236}">
                <a16:creationId xmlns:a16="http://schemas.microsoft.com/office/drawing/2014/main" id="{DE441EBA-915B-DAA5-E53D-F01D98339F7C}"/>
              </a:ext>
            </a:extLst>
          </p:cNvPr>
          <p:cNvSpPr txBox="1">
            <a:spLocks noChangeArrowheads="1"/>
          </p:cNvSpPr>
          <p:nvPr/>
        </p:nvSpPr>
        <p:spPr bwMode="auto">
          <a:xfrm>
            <a:off x="3014765" y="4782806"/>
            <a:ext cx="1000966"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r>
              <a:rPr kumimoji="0" lang="cs-CZ" altLang="cs-CZ" b="1" i="0" u="none" strike="noStrike" cap="none" normalizeH="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25000" dirty="0">
                <a:ln>
                  <a:noFill/>
                </a:ln>
                <a:solidFill>
                  <a:schemeClr val="tx1"/>
                </a:solidFill>
                <a:effectLst/>
                <a:latin typeface="+mj-lt"/>
                <a:ea typeface="Times New Roman" panose="02020603050405020304" pitchFamily="18" charset="0"/>
              </a:rPr>
              <a:t>2</a:t>
            </a:r>
            <a:endParaRPr kumimoji="0" lang="cs-CZ" altLang="cs-CZ" b="1" i="0" u="none" strike="noStrike" cap="none" normalizeH="0" baseline="-25000" dirty="0">
              <a:ln>
                <a:noFill/>
              </a:ln>
              <a:solidFill>
                <a:schemeClr val="tx1"/>
              </a:solidFill>
              <a:effectLst/>
              <a:latin typeface="+mj-lt"/>
            </a:endParaRPr>
          </a:p>
        </p:txBody>
      </p:sp>
      <p:cxnSp>
        <p:nvCxnSpPr>
          <p:cNvPr id="55" name="Přímá spojnice 54">
            <a:extLst>
              <a:ext uri="{FF2B5EF4-FFF2-40B4-BE49-F238E27FC236}">
                <a16:creationId xmlns:a16="http://schemas.microsoft.com/office/drawing/2014/main" id="{20A2E012-DCF6-23C7-8A7C-E5470F2E2C4B}"/>
              </a:ext>
            </a:extLst>
          </p:cNvPr>
          <p:cNvCxnSpPr/>
          <p:nvPr/>
        </p:nvCxnSpPr>
        <p:spPr>
          <a:xfrm flipH="1" flipV="1">
            <a:off x="1373249" y="2613340"/>
            <a:ext cx="2205686" cy="649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6" name="Přímá spojnice 55">
            <a:extLst>
              <a:ext uri="{FF2B5EF4-FFF2-40B4-BE49-F238E27FC236}">
                <a16:creationId xmlns:a16="http://schemas.microsoft.com/office/drawing/2014/main" id="{24605209-D528-3BAF-167C-CBD34DF365A9}"/>
              </a:ext>
            </a:extLst>
          </p:cNvPr>
          <p:cNvCxnSpPr/>
          <p:nvPr/>
        </p:nvCxnSpPr>
        <p:spPr>
          <a:xfrm>
            <a:off x="4428353" y="3167448"/>
            <a:ext cx="0" cy="156989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Přímá spojnice 56">
            <a:extLst>
              <a:ext uri="{FF2B5EF4-FFF2-40B4-BE49-F238E27FC236}">
                <a16:creationId xmlns:a16="http://schemas.microsoft.com/office/drawing/2014/main" id="{39357D17-1362-CB59-2BE7-E979389B62A3}"/>
              </a:ext>
            </a:extLst>
          </p:cNvPr>
          <p:cNvCxnSpPr/>
          <p:nvPr/>
        </p:nvCxnSpPr>
        <p:spPr>
          <a:xfrm flipH="1" flipV="1">
            <a:off x="1373249" y="3133472"/>
            <a:ext cx="3111444" cy="3397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5611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randombar(horizontal)">
                                      <p:cBhvr>
                                        <p:cTn id="7" dur="500"/>
                                        <p:tgtEl>
                                          <p:spTgt spid="5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randombar(horizontal)">
                                      <p:cBhvr>
                                        <p:cTn id="12" dur="500"/>
                                        <p:tgtEl>
                                          <p:spTgt spid="35"/>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randombar(horizont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57"/>
                                        </p:tgtEl>
                                        <p:attrNameLst>
                                          <p:attrName>style.visibility</p:attrName>
                                        </p:attrNameLst>
                                      </p:cBhvr>
                                      <p:to>
                                        <p:strVal val="visible"/>
                                      </p:to>
                                    </p:set>
                                    <p:animEffect transition="in" filter="randombar(horizontal)">
                                      <p:cBhvr>
                                        <p:cTn id="20" dur="500"/>
                                        <p:tgtEl>
                                          <p:spTgt spid="57"/>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randombar(horizontal)">
                                      <p:cBhvr>
                                        <p:cTn id="23" dur="500"/>
                                        <p:tgtEl>
                                          <p:spTgt spid="49"/>
                                        </p:tgtEl>
                                      </p:cBhvr>
                                    </p:animEffect>
                                  </p:childTnLst>
                                </p:cTn>
                              </p:par>
                              <p:par>
                                <p:cTn id="24" presetID="14" presetClass="entr" presetSubtype="1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randombar(horizontal)">
                                      <p:cBhvr>
                                        <p:cTn id="26" dur="500"/>
                                        <p:tgtEl>
                                          <p:spTgt spid="56"/>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randombar(horizontal)">
                                      <p:cBhvr>
                                        <p:cTn id="29" dur="500"/>
                                        <p:tgtEl>
                                          <p:spTgt spid="45"/>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48"/>
                                        </p:tgtEl>
                                        <p:attrNameLst>
                                          <p:attrName>style.visibility</p:attrName>
                                        </p:attrNameLst>
                                      </p:cBhvr>
                                      <p:to>
                                        <p:strVal val="visible"/>
                                      </p:to>
                                    </p:set>
                                    <p:animEffect transition="in" filter="randombar(horizontal)">
                                      <p:cBhvr>
                                        <p:cTn id="32" dur="500"/>
                                        <p:tgtEl>
                                          <p:spTgt spid="48"/>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randombar(horizontal)">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51"/>
                                        </p:tgtEl>
                                        <p:attrNameLst>
                                          <p:attrName>style.visibility</p:attrName>
                                        </p:attrNameLst>
                                      </p:cBhvr>
                                      <p:to>
                                        <p:strVal val="visible"/>
                                      </p:to>
                                    </p:set>
                                    <p:animEffect transition="in" filter="randombar(horizontal)">
                                      <p:cBhvr>
                                        <p:cTn id="42" dur="500"/>
                                        <p:tgtEl>
                                          <p:spTgt spid="51"/>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randombar(horizontal)">
                                      <p:cBhvr>
                                        <p:cTn id="4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40" grpId="0"/>
      <p:bldP spid="45" grpId="0"/>
      <p:bldP spid="48" grpId="0"/>
      <p:bldP spid="49" grpId="0"/>
      <p:bldP spid="50" grpId="0" animBg="1"/>
      <p:bldP spid="51" grpId="0" animBg="1"/>
      <p:bldP spid="52" grpId="0" animBg="1"/>
      <p:bldP spid="5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a:solidFill>
                  <a:srgbClr val="307871"/>
                </a:solidFill>
              </a:rPr>
              <a:t>Dokonalá kapitálová imobilita</a:t>
            </a:r>
            <a:endParaRPr lang="cs-CZ" i="1" dirty="0">
              <a:solidFill>
                <a:srgbClr val="307871"/>
              </a:solidFill>
            </a:endParaRP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703189"/>
            <a:ext cx="7982644" cy="165618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Monetární expanze a </a:t>
            </a:r>
            <a:r>
              <a:rPr lang="cs-CZ" sz="1600" b="1" u="sng" dirty="0">
                <a:solidFill>
                  <a:srgbClr val="002060"/>
                </a:solidFill>
                <a:cs typeface="Times New Roman" panose="02020603050405020304" pitchFamily="18" charset="0"/>
              </a:rPr>
              <a:t>pružné</a:t>
            </a:r>
            <a:r>
              <a:rPr lang="cs-CZ" sz="1600" b="1" dirty="0">
                <a:solidFill>
                  <a:srgbClr val="002060"/>
                </a:solidFill>
                <a:cs typeface="Times New Roman" panose="02020603050405020304" pitchFamily="18" charset="0"/>
              </a:rPr>
              <a:t> měnové kurzy </a:t>
            </a:r>
            <a:endParaRPr lang="cs-CZ" sz="1600" dirty="0">
              <a:solidFill>
                <a:srgbClr val="002060"/>
              </a:solidFill>
              <a:cs typeface="Times New Roman" panose="02020603050405020304" pitchFamily="18" charset="0"/>
            </a:endParaRPr>
          </a:p>
        </p:txBody>
      </p:sp>
      <p:sp>
        <p:nvSpPr>
          <p:cNvPr id="33" name="TextovéPole 32">
            <a:extLst>
              <a:ext uri="{FF2B5EF4-FFF2-40B4-BE49-F238E27FC236}">
                <a16:creationId xmlns:a16="http://schemas.microsoft.com/office/drawing/2014/main" id="{B78DAC8F-4927-D2AD-08B9-F2AB6D0A9CE1}"/>
              </a:ext>
            </a:extLst>
          </p:cNvPr>
          <p:cNvSpPr txBox="1"/>
          <p:nvPr/>
        </p:nvSpPr>
        <p:spPr>
          <a:xfrm>
            <a:off x="5590174" y="646421"/>
            <a:ext cx="2624376" cy="646331"/>
          </a:xfrm>
          <a:prstGeom prst="rect">
            <a:avLst/>
          </a:prstGeom>
          <a:noFill/>
        </p:spPr>
        <p:txBody>
          <a:bodyPr wrap="square">
            <a:spAutoFit/>
          </a:bodyPr>
          <a:lstStyle/>
          <a:p>
            <a:r>
              <a:rPr lang="cs-CZ" sz="1200" b="1" dirty="0">
                <a:solidFill>
                  <a:srgbClr val="FF0000"/>
                </a:solidFill>
              </a:rPr>
              <a:t>Doporučuji umět i níže popsané slovní zhodnocení situace, která je znázorněna graficky. </a:t>
            </a:r>
            <a:endParaRPr lang="cs-CZ" sz="1200" dirty="0">
              <a:solidFill>
                <a:srgbClr val="FF0000"/>
              </a:solidFill>
            </a:endParaRPr>
          </a:p>
        </p:txBody>
      </p:sp>
      <p:sp>
        <p:nvSpPr>
          <p:cNvPr id="5" name="Line 31">
            <a:extLst>
              <a:ext uri="{FF2B5EF4-FFF2-40B4-BE49-F238E27FC236}">
                <a16:creationId xmlns:a16="http://schemas.microsoft.com/office/drawing/2014/main" id="{477600EE-8EB7-8BDE-22CF-6CA411F60C72}"/>
              </a:ext>
            </a:extLst>
          </p:cNvPr>
          <p:cNvSpPr>
            <a:spLocks noChangeShapeType="1"/>
          </p:cNvSpPr>
          <p:nvPr/>
        </p:nvSpPr>
        <p:spPr bwMode="auto">
          <a:xfrm flipV="1">
            <a:off x="1084983" y="1837504"/>
            <a:ext cx="0" cy="287796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Line 30">
            <a:extLst>
              <a:ext uri="{FF2B5EF4-FFF2-40B4-BE49-F238E27FC236}">
                <a16:creationId xmlns:a16="http://schemas.microsoft.com/office/drawing/2014/main" id="{844F6CD2-C785-6138-9B48-00153D7D51E7}"/>
              </a:ext>
            </a:extLst>
          </p:cNvPr>
          <p:cNvSpPr>
            <a:spLocks noChangeShapeType="1"/>
          </p:cNvSpPr>
          <p:nvPr/>
        </p:nvSpPr>
        <p:spPr bwMode="auto">
          <a:xfrm>
            <a:off x="1084983" y="4715472"/>
            <a:ext cx="4508206" cy="9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29">
            <a:extLst>
              <a:ext uri="{FF2B5EF4-FFF2-40B4-BE49-F238E27FC236}">
                <a16:creationId xmlns:a16="http://schemas.microsoft.com/office/drawing/2014/main" id="{617F56D9-8EE0-F4BB-810E-E4421006D0DD}"/>
              </a:ext>
            </a:extLst>
          </p:cNvPr>
          <p:cNvSpPr>
            <a:spLocks noChangeShapeType="1"/>
          </p:cNvSpPr>
          <p:nvPr/>
        </p:nvSpPr>
        <p:spPr bwMode="auto">
          <a:xfrm flipV="1">
            <a:off x="2146419" y="2451071"/>
            <a:ext cx="3010617" cy="1978603"/>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Text Box 28">
            <a:extLst>
              <a:ext uri="{FF2B5EF4-FFF2-40B4-BE49-F238E27FC236}">
                <a16:creationId xmlns:a16="http://schemas.microsoft.com/office/drawing/2014/main" id="{C11709E3-41C7-F07A-D8CE-2C01D1E7F79C}"/>
              </a:ext>
            </a:extLst>
          </p:cNvPr>
          <p:cNvSpPr txBox="1">
            <a:spLocks noChangeArrowheads="1"/>
          </p:cNvSpPr>
          <p:nvPr/>
        </p:nvSpPr>
        <p:spPr bwMode="auto">
          <a:xfrm>
            <a:off x="5391195" y="4768435"/>
            <a:ext cx="5712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endParaRPr kumimoji="0" lang="cs-CZ" altLang="cs-CZ" b="1" i="0" u="none" strike="noStrike" cap="none" normalizeH="0" baseline="0" dirty="0">
              <a:ln>
                <a:noFill/>
              </a:ln>
              <a:solidFill>
                <a:schemeClr val="tx1"/>
              </a:solidFill>
              <a:effectLst/>
            </a:endParaRPr>
          </a:p>
        </p:txBody>
      </p:sp>
      <p:sp>
        <p:nvSpPr>
          <p:cNvPr id="9" name="Text Box 27">
            <a:extLst>
              <a:ext uri="{FF2B5EF4-FFF2-40B4-BE49-F238E27FC236}">
                <a16:creationId xmlns:a16="http://schemas.microsoft.com/office/drawing/2014/main" id="{A0DF13BA-B9A5-577C-0D04-97FF4F6BA3C5}"/>
              </a:ext>
            </a:extLst>
          </p:cNvPr>
          <p:cNvSpPr txBox="1">
            <a:spLocks noChangeArrowheads="1"/>
          </p:cNvSpPr>
          <p:nvPr/>
        </p:nvSpPr>
        <p:spPr bwMode="auto">
          <a:xfrm>
            <a:off x="2777591" y="1573218"/>
            <a:ext cx="74107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C00000"/>
                </a:solidFill>
                <a:effectLst/>
                <a:ea typeface="Times New Roman" panose="02020603050405020304" pitchFamily="18" charset="0"/>
              </a:rPr>
              <a:t>BP</a:t>
            </a:r>
            <a:r>
              <a:rPr kumimoji="0" lang="cs-CZ" altLang="cs-CZ" b="1" i="0" u="none" strike="noStrike" cap="none" normalizeH="0" baseline="-25000" dirty="0">
                <a:ln>
                  <a:noFill/>
                </a:ln>
                <a:solidFill>
                  <a:srgbClr val="C00000"/>
                </a:solidFill>
                <a:effectLst/>
                <a:ea typeface="Times New Roman" panose="02020603050405020304" pitchFamily="18" charset="0"/>
              </a:rPr>
              <a:t>0</a:t>
            </a:r>
            <a:endParaRPr kumimoji="0" lang="cs-CZ" altLang="cs-CZ" b="1" i="0" u="none" strike="noStrike" cap="none" normalizeH="0" baseline="-25000" dirty="0">
              <a:ln>
                <a:noFill/>
              </a:ln>
              <a:solidFill>
                <a:srgbClr val="C00000"/>
              </a:solidFill>
              <a:effectLst/>
            </a:endParaRPr>
          </a:p>
        </p:txBody>
      </p:sp>
      <p:sp>
        <p:nvSpPr>
          <p:cNvPr id="10" name="Text Box 26">
            <a:extLst>
              <a:ext uri="{FF2B5EF4-FFF2-40B4-BE49-F238E27FC236}">
                <a16:creationId xmlns:a16="http://schemas.microsoft.com/office/drawing/2014/main" id="{C9F082BC-5B70-4DB4-1EDF-43E0EC4AB00B}"/>
              </a:ext>
            </a:extLst>
          </p:cNvPr>
          <p:cNvSpPr txBox="1">
            <a:spLocks noChangeArrowheads="1"/>
          </p:cNvSpPr>
          <p:nvPr/>
        </p:nvSpPr>
        <p:spPr bwMode="auto">
          <a:xfrm>
            <a:off x="683568" y="1597674"/>
            <a:ext cx="64458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a:ln>
                  <a:noFill/>
                </a:ln>
                <a:solidFill>
                  <a:schemeClr val="tx1"/>
                </a:solidFill>
                <a:effectLst/>
                <a:ea typeface="Times New Roman" panose="02020603050405020304" pitchFamily="18" charset="0"/>
              </a:rPr>
              <a:t>i </a:t>
            </a:r>
            <a:endParaRPr kumimoji="0" lang="cs-CZ" altLang="cs-CZ" b="1" i="0" u="none" strike="noStrike" cap="none" normalizeH="0" baseline="0">
              <a:ln>
                <a:noFill/>
              </a:ln>
              <a:solidFill>
                <a:schemeClr val="tx1"/>
              </a:solidFill>
              <a:effectLst/>
            </a:endParaRPr>
          </a:p>
        </p:txBody>
      </p:sp>
      <p:sp>
        <p:nvSpPr>
          <p:cNvPr id="11" name="Line 24">
            <a:extLst>
              <a:ext uri="{FF2B5EF4-FFF2-40B4-BE49-F238E27FC236}">
                <a16:creationId xmlns:a16="http://schemas.microsoft.com/office/drawing/2014/main" id="{C5CF9F20-60BF-0C59-1F54-91E04C759B82}"/>
              </a:ext>
            </a:extLst>
          </p:cNvPr>
          <p:cNvSpPr>
            <a:spLocks noChangeShapeType="1"/>
          </p:cNvSpPr>
          <p:nvPr/>
        </p:nvSpPr>
        <p:spPr bwMode="auto">
          <a:xfrm flipH="1" flipV="1">
            <a:off x="3288910" y="1597674"/>
            <a:ext cx="6433" cy="3095814"/>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Text Box 23">
            <a:extLst>
              <a:ext uri="{FF2B5EF4-FFF2-40B4-BE49-F238E27FC236}">
                <a16:creationId xmlns:a16="http://schemas.microsoft.com/office/drawing/2014/main" id="{F397EEE8-75F1-E57D-C7CF-13A499EF348A}"/>
              </a:ext>
            </a:extLst>
          </p:cNvPr>
          <p:cNvSpPr txBox="1">
            <a:spLocks noChangeArrowheads="1"/>
          </p:cNvSpPr>
          <p:nvPr/>
        </p:nvSpPr>
        <p:spPr bwMode="auto">
          <a:xfrm>
            <a:off x="5238091" y="2217236"/>
            <a:ext cx="988100"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a:ln>
                  <a:noFill/>
                </a:ln>
                <a:solidFill>
                  <a:srgbClr val="0070C0"/>
                </a:solidFill>
                <a:effectLst/>
                <a:latin typeface="+mj-lt"/>
                <a:ea typeface="Times New Roman" panose="02020603050405020304" pitchFamily="18" charset="0"/>
              </a:rPr>
              <a:t>1</a:t>
            </a:r>
            <a:endParaRPr kumimoji="0" lang="cs-CZ" altLang="cs-CZ" b="1" i="0" u="none" strike="noStrike" cap="none" normalizeH="0" baseline="0" dirty="0">
              <a:ln>
                <a:noFill/>
              </a:ln>
              <a:solidFill>
                <a:srgbClr val="0070C0"/>
              </a:solidFill>
              <a:effectLst/>
              <a:latin typeface="+mj-lt"/>
            </a:endParaRPr>
          </a:p>
        </p:txBody>
      </p:sp>
      <p:sp>
        <p:nvSpPr>
          <p:cNvPr id="13" name="Text Box 21">
            <a:extLst>
              <a:ext uri="{FF2B5EF4-FFF2-40B4-BE49-F238E27FC236}">
                <a16:creationId xmlns:a16="http://schemas.microsoft.com/office/drawing/2014/main" id="{005621BB-3768-9294-C6B3-72E043E11BC0}"/>
              </a:ext>
            </a:extLst>
          </p:cNvPr>
          <p:cNvSpPr txBox="1">
            <a:spLocks noChangeArrowheads="1"/>
          </p:cNvSpPr>
          <p:nvPr/>
        </p:nvSpPr>
        <p:spPr bwMode="auto">
          <a:xfrm>
            <a:off x="3390550" y="2413098"/>
            <a:ext cx="69475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0</a:t>
            </a:r>
            <a:endParaRPr kumimoji="0" lang="cs-CZ" altLang="cs-CZ" b="1" i="0" u="none" strike="noStrike" cap="none" normalizeH="0" baseline="0" dirty="0">
              <a:ln>
                <a:noFill/>
              </a:ln>
              <a:solidFill>
                <a:srgbClr val="FF0000"/>
              </a:solidFill>
              <a:effectLst/>
            </a:endParaRPr>
          </a:p>
        </p:txBody>
      </p:sp>
      <p:sp>
        <p:nvSpPr>
          <p:cNvPr id="14" name="Text Box 19">
            <a:extLst>
              <a:ext uri="{FF2B5EF4-FFF2-40B4-BE49-F238E27FC236}">
                <a16:creationId xmlns:a16="http://schemas.microsoft.com/office/drawing/2014/main" id="{E3B82AB3-BBBF-AA5F-C16C-DE363BA73503}"/>
              </a:ext>
            </a:extLst>
          </p:cNvPr>
          <p:cNvSpPr txBox="1">
            <a:spLocks noChangeArrowheads="1"/>
          </p:cNvSpPr>
          <p:nvPr/>
        </p:nvSpPr>
        <p:spPr bwMode="auto">
          <a:xfrm>
            <a:off x="724738" y="2388116"/>
            <a:ext cx="397556"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a:t>
            </a:r>
            <a:r>
              <a:rPr kumimoji="0" lang="cs-CZ" altLang="cs-CZ" b="1" i="0" u="none" strike="noStrike" cap="none" normalizeH="0" baseline="-25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a:ln>
                <a:noFill/>
              </a:ln>
              <a:solidFill>
                <a:schemeClr val="tx1"/>
              </a:solidFill>
              <a:effectLst/>
              <a:latin typeface="+mj-lt"/>
            </a:endParaRPr>
          </a:p>
        </p:txBody>
      </p:sp>
      <p:sp>
        <p:nvSpPr>
          <p:cNvPr id="15" name="Line 17">
            <a:extLst>
              <a:ext uri="{FF2B5EF4-FFF2-40B4-BE49-F238E27FC236}">
                <a16:creationId xmlns:a16="http://schemas.microsoft.com/office/drawing/2014/main" id="{D0BF7C23-964C-2EAE-BC20-F2666846A25A}"/>
              </a:ext>
            </a:extLst>
          </p:cNvPr>
          <p:cNvSpPr>
            <a:spLocks noChangeShapeType="1"/>
          </p:cNvSpPr>
          <p:nvPr/>
        </p:nvSpPr>
        <p:spPr bwMode="auto">
          <a:xfrm flipH="1" flipV="1">
            <a:off x="2331688" y="2017377"/>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16">
            <a:extLst>
              <a:ext uri="{FF2B5EF4-FFF2-40B4-BE49-F238E27FC236}">
                <a16:creationId xmlns:a16="http://schemas.microsoft.com/office/drawing/2014/main" id="{9CF4F41F-2EA0-3A9B-261F-10EDF684429E}"/>
              </a:ext>
            </a:extLst>
          </p:cNvPr>
          <p:cNvSpPr>
            <a:spLocks noChangeShapeType="1"/>
          </p:cNvSpPr>
          <p:nvPr/>
        </p:nvSpPr>
        <p:spPr bwMode="auto">
          <a:xfrm flipV="1">
            <a:off x="1563594" y="1776547"/>
            <a:ext cx="3010617" cy="1978603"/>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Text Box 15">
            <a:extLst>
              <a:ext uri="{FF2B5EF4-FFF2-40B4-BE49-F238E27FC236}">
                <a16:creationId xmlns:a16="http://schemas.microsoft.com/office/drawing/2014/main" id="{A78A71B0-8BD4-7B40-3660-8D390D40748C}"/>
              </a:ext>
            </a:extLst>
          </p:cNvPr>
          <p:cNvSpPr txBox="1">
            <a:spLocks noChangeArrowheads="1"/>
          </p:cNvSpPr>
          <p:nvPr/>
        </p:nvSpPr>
        <p:spPr bwMode="auto">
          <a:xfrm>
            <a:off x="4266717" y="2936728"/>
            <a:ext cx="769380" cy="635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kumimoji="0" lang="cs-CZ" altLang="cs-CZ" b="1" i="0" u="none" strike="noStrike" cap="none" normalizeH="0" baseline="-30000" dirty="0">
                <a:ln>
                  <a:noFill/>
                </a:ln>
                <a:solidFill>
                  <a:srgbClr val="FF0000"/>
                </a:solidFill>
                <a:effectLst/>
                <a:ea typeface="Times New Roman" panose="02020603050405020304" pitchFamily="18" charset="0"/>
              </a:rPr>
              <a:t>1</a:t>
            </a:r>
            <a:endParaRPr kumimoji="0" lang="cs-CZ" altLang="cs-CZ" b="1" i="0" u="none" strike="noStrike" cap="none" normalizeH="0" baseline="0" dirty="0">
              <a:ln>
                <a:noFill/>
              </a:ln>
              <a:solidFill>
                <a:srgbClr val="FF0000"/>
              </a:solidFill>
              <a:effectLst/>
            </a:endParaRPr>
          </a:p>
        </p:txBody>
      </p:sp>
      <p:sp>
        <p:nvSpPr>
          <p:cNvPr id="18" name="Text Box 13">
            <a:extLst>
              <a:ext uri="{FF2B5EF4-FFF2-40B4-BE49-F238E27FC236}">
                <a16:creationId xmlns:a16="http://schemas.microsoft.com/office/drawing/2014/main" id="{5361E8D9-8E8A-A624-49AA-8AC92BAF7AE3}"/>
              </a:ext>
            </a:extLst>
          </p:cNvPr>
          <p:cNvSpPr txBox="1">
            <a:spLocks noChangeArrowheads="1"/>
          </p:cNvSpPr>
          <p:nvPr/>
        </p:nvSpPr>
        <p:spPr bwMode="auto">
          <a:xfrm>
            <a:off x="2370285" y="1672621"/>
            <a:ext cx="9070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IS</a:t>
            </a:r>
            <a:endParaRPr kumimoji="0" lang="cs-CZ" altLang="cs-CZ" b="1" i="0" u="none" strike="noStrike" cap="none" normalizeH="0" baseline="0" dirty="0">
              <a:ln>
                <a:noFill/>
              </a:ln>
              <a:solidFill>
                <a:schemeClr val="tx1"/>
              </a:solidFill>
              <a:effectLst/>
              <a:latin typeface="+mj-lt"/>
            </a:endParaRPr>
          </a:p>
        </p:txBody>
      </p:sp>
      <p:sp>
        <p:nvSpPr>
          <p:cNvPr id="19" name="Text Box 12">
            <a:extLst>
              <a:ext uri="{FF2B5EF4-FFF2-40B4-BE49-F238E27FC236}">
                <a16:creationId xmlns:a16="http://schemas.microsoft.com/office/drawing/2014/main" id="{CDFD5FFF-4A60-F682-08C4-33BE0BB7017F}"/>
              </a:ext>
            </a:extLst>
          </p:cNvPr>
          <p:cNvSpPr txBox="1">
            <a:spLocks noChangeArrowheads="1"/>
          </p:cNvSpPr>
          <p:nvPr/>
        </p:nvSpPr>
        <p:spPr bwMode="auto">
          <a:xfrm>
            <a:off x="4255719" y="1460719"/>
            <a:ext cx="97266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0070C0"/>
                </a:solidFill>
                <a:effectLst/>
                <a:ea typeface="Times New Roman" panose="02020603050405020304" pitchFamily="18" charset="0"/>
              </a:rPr>
              <a:t>LM</a:t>
            </a:r>
            <a:r>
              <a:rPr kumimoji="0" lang="cs-CZ" altLang="cs-CZ" b="1" i="0" u="none" strike="noStrike" cap="none" normalizeH="0" baseline="-30000" dirty="0">
                <a:ln>
                  <a:noFill/>
                </a:ln>
                <a:solidFill>
                  <a:srgbClr val="0070C0"/>
                </a:solidFill>
                <a:effectLst/>
                <a:ea typeface="Times New Roman" panose="02020603050405020304" pitchFamily="18" charset="0"/>
              </a:rPr>
              <a:t>0</a:t>
            </a:r>
            <a:endParaRPr kumimoji="0" lang="cs-CZ" altLang="cs-CZ" b="1" i="0" u="none" strike="noStrike" cap="none" normalizeH="0" baseline="0" dirty="0">
              <a:ln>
                <a:noFill/>
              </a:ln>
              <a:solidFill>
                <a:srgbClr val="0070C0"/>
              </a:solidFill>
              <a:effectLst/>
            </a:endParaRPr>
          </a:p>
        </p:txBody>
      </p:sp>
      <p:sp>
        <p:nvSpPr>
          <p:cNvPr id="20" name="Text Box 8">
            <a:extLst>
              <a:ext uri="{FF2B5EF4-FFF2-40B4-BE49-F238E27FC236}">
                <a16:creationId xmlns:a16="http://schemas.microsoft.com/office/drawing/2014/main" id="{9D6B31BA-642F-A980-72DD-082461C9C836}"/>
              </a:ext>
            </a:extLst>
          </p:cNvPr>
          <p:cNvSpPr txBox="1">
            <a:spLocks noChangeArrowheads="1"/>
          </p:cNvSpPr>
          <p:nvPr/>
        </p:nvSpPr>
        <p:spPr bwMode="auto">
          <a:xfrm>
            <a:off x="4774919" y="4740927"/>
            <a:ext cx="806691"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Y</a:t>
            </a:r>
            <a:r>
              <a:rPr lang="cs-CZ" altLang="cs-CZ" b="1" baseline="-30000" dirty="0">
                <a:ea typeface="Times New Roman" panose="02020603050405020304" pitchFamily="18" charset="0"/>
              </a:rPr>
              <a:t>2</a:t>
            </a:r>
            <a:endParaRPr kumimoji="0" lang="cs-CZ" altLang="cs-CZ" b="1" i="0" u="none" strike="noStrike" cap="none" normalizeH="0" baseline="0" dirty="0">
              <a:ln>
                <a:noFill/>
              </a:ln>
              <a:solidFill>
                <a:schemeClr val="tx1"/>
              </a:solidFill>
              <a:effectLst/>
            </a:endParaRPr>
          </a:p>
        </p:txBody>
      </p:sp>
      <p:sp>
        <p:nvSpPr>
          <p:cNvPr id="21" name="Text Box 7">
            <a:extLst>
              <a:ext uri="{FF2B5EF4-FFF2-40B4-BE49-F238E27FC236}">
                <a16:creationId xmlns:a16="http://schemas.microsoft.com/office/drawing/2014/main" id="{E94F03E0-9953-B57E-3B98-69AC41DFAC5B}"/>
              </a:ext>
            </a:extLst>
          </p:cNvPr>
          <p:cNvSpPr txBox="1">
            <a:spLocks noChangeArrowheads="1"/>
          </p:cNvSpPr>
          <p:nvPr/>
        </p:nvSpPr>
        <p:spPr bwMode="auto">
          <a:xfrm>
            <a:off x="724738" y="2893759"/>
            <a:ext cx="58282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Times New Roman" panose="02020603050405020304" pitchFamily="18" charset="0"/>
              </a:rPr>
              <a:t>i</a:t>
            </a:r>
            <a:r>
              <a:rPr kumimoji="0" lang="cs-CZ" altLang="cs-CZ" b="1" i="0" u="none" strike="noStrike" cap="none" normalizeH="0" baseline="-30000" dirty="0">
                <a:ln>
                  <a:noFill/>
                </a:ln>
                <a:solidFill>
                  <a:schemeClr val="tx1"/>
                </a:solidFill>
                <a:effectLst/>
                <a:ea typeface="Times New Roman" panose="02020603050405020304" pitchFamily="18" charset="0"/>
              </a:rPr>
              <a:t>1</a:t>
            </a:r>
            <a:endParaRPr kumimoji="0" lang="cs-CZ" altLang="cs-CZ" b="1" i="0" u="none" strike="noStrike" cap="none" normalizeH="0" baseline="0" dirty="0">
              <a:ln>
                <a:noFill/>
              </a:ln>
              <a:solidFill>
                <a:schemeClr val="tx1"/>
              </a:solidFill>
              <a:effectLst/>
            </a:endParaRPr>
          </a:p>
        </p:txBody>
      </p:sp>
      <p:sp>
        <p:nvSpPr>
          <p:cNvPr id="22" name="Line 6">
            <a:extLst>
              <a:ext uri="{FF2B5EF4-FFF2-40B4-BE49-F238E27FC236}">
                <a16:creationId xmlns:a16="http://schemas.microsoft.com/office/drawing/2014/main" id="{52BDCE70-3D4D-9D3F-81F4-BBB9741FFA9C}"/>
              </a:ext>
            </a:extLst>
          </p:cNvPr>
          <p:cNvSpPr>
            <a:spLocks noChangeShapeType="1"/>
          </p:cNvSpPr>
          <p:nvPr/>
        </p:nvSpPr>
        <p:spPr bwMode="auto">
          <a:xfrm>
            <a:off x="3977234" y="2285188"/>
            <a:ext cx="607270" cy="451681"/>
          </a:xfrm>
          <a:prstGeom prst="line">
            <a:avLst/>
          </a:prstGeom>
          <a:noFill/>
          <a:ln w="44450">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
            <a:extLst>
              <a:ext uri="{FF2B5EF4-FFF2-40B4-BE49-F238E27FC236}">
                <a16:creationId xmlns:a16="http://schemas.microsoft.com/office/drawing/2014/main" id="{EF95EE8F-6B4E-54A2-2642-9A16C647F8F8}"/>
              </a:ext>
            </a:extLst>
          </p:cNvPr>
          <p:cNvSpPr>
            <a:spLocks noChangeShapeType="1"/>
          </p:cNvSpPr>
          <p:nvPr/>
        </p:nvSpPr>
        <p:spPr bwMode="auto">
          <a:xfrm flipV="1">
            <a:off x="5164485" y="3171679"/>
            <a:ext cx="371843" cy="400600"/>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6">
            <a:extLst>
              <a:ext uri="{FF2B5EF4-FFF2-40B4-BE49-F238E27FC236}">
                <a16:creationId xmlns:a16="http://schemas.microsoft.com/office/drawing/2014/main" id="{24E4F8E9-41B6-F793-2479-9253AB8ED1C7}"/>
              </a:ext>
            </a:extLst>
          </p:cNvPr>
          <p:cNvSpPr>
            <a:spLocks noChangeShapeType="1"/>
          </p:cNvSpPr>
          <p:nvPr/>
        </p:nvSpPr>
        <p:spPr bwMode="auto">
          <a:xfrm>
            <a:off x="3568801" y="4862137"/>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Text Box 20">
            <a:extLst>
              <a:ext uri="{FF2B5EF4-FFF2-40B4-BE49-F238E27FC236}">
                <a16:creationId xmlns:a16="http://schemas.microsoft.com/office/drawing/2014/main" id="{B38B4A76-A162-42D3-2117-768E726B87EC}"/>
              </a:ext>
            </a:extLst>
          </p:cNvPr>
          <p:cNvSpPr txBox="1">
            <a:spLocks noChangeArrowheads="1"/>
          </p:cNvSpPr>
          <p:nvPr/>
        </p:nvSpPr>
        <p:spPr bwMode="auto">
          <a:xfrm>
            <a:off x="3123261" y="4729961"/>
            <a:ext cx="53457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a:ln>
                <a:noFill/>
              </a:ln>
              <a:solidFill>
                <a:schemeClr val="tx1"/>
              </a:solidFill>
              <a:effectLst/>
              <a:latin typeface="+mj-lt"/>
            </a:endParaRPr>
          </a:p>
        </p:txBody>
      </p:sp>
      <p:cxnSp>
        <p:nvCxnSpPr>
          <p:cNvPr id="26" name="Přímá spojnice 25">
            <a:extLst>
              <a:ext uri="{FF2B5EF4-FFF2-40B4-BE49-F238E27FC236}">
                <a16:creationId xmlns:a16="http://schemas.microsoft.com/office/drawing/2014/main" id="{71F57522-CC0A-4893-AA08-87A8229FF0B2}"/>
              </a:ext>
            </a:extLst>
          </p:cNvPr>
          <p:cNvCxnSpPr/>
          <p:nvPr/>
        </p:nvCxnSpPr>
        <p:spPr>
          <a:xfrm flipH="1" flipV="1">
            <a:off x="1083224" y="2591474"/>
            <a:ext cx="2205686" cy="649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Přímá spojnice 26">
            <a:extLst>
              <a:ext uri="{FF2B5EF4-FFF2-40B4-BE49-F238E27FC236}">
                <a16:creationId xmlns:a16="http://schemas.microsoft.com/office/drawing/2014/main" id="{89337332-825B-1DF7-EA60-3BD725973256}"/>
              </a:ext>
            </a:extLst>
          </p:cNvPr>
          <p:cNvCxnSpPr/>
          <p:nvPr/>
        </p:nvCxnSpPr>
        <p:spPr>
          <a:xfrm>
            <a:off x="4085308" y="3145582"/>
            <a:ext cx="0" cy="1595345"/>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Přímá spojnice 27">
            <a:extLst>
              <a:ext uri="{FF2B5EF4-FFF2-40B4-BE49-F238E27FC236}">
                <a16:creationId xmlns:a16="http://schemas.microsoft.com/office/drawing/2014/main" id="{A7C84F33-E589-01DB-D637-C63031E5CC50}"/>
              </a:ext>
            </a:extLst>
          </p:cNvPr>
          <p:cNvCxnSpPr/>
          <p:nvPr/>
        </p:nvCxnSpPr>
        <p:spPr>
          <a:xfrm flipH="1" flipV="1">
            <a:off x="1083224" y="3111606"/>
            <a:ext cx="3111444" cy="3397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Line 24">
            <a:extLst>
              <a:ext uri="{FF2B5EF4-FFF2-40B4-BE49-F238E27FC236}">
                <a16:creationId xmlns:a16="http://schemas.microsoft.com/office/drawing/2014/main" id="{6EFF9169-8301-670B-A77C-BD5F3EB6D4CE}"/>
              </a:ext>
            </a:extLst>
          </p:cNvPr>
          <p:cNvSpPr>
            <a:spLocks noChangeShapeType="1"/>
          </p:cNvSpPr>
          <p:nvPr/>
        </p:nvSpPr>
        <p:spPr bwMode="auto">
          <a:xfrm flipH="1" flipV="1">
            <a:off x="4899248" y="1615278"/>
            <a:ext cx="6433" cy="3095814"/>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17">
            <a:extLst>
              <a:ext uri="{FF2B5EF4-FFF2-40B4-BE49-F238E27FC236}">
                <a16:creationId xmlns:a16="http://schemas.microsoft.com/office/drawing/2014/main" id="{7C7A03A4-7FD3-862D-9979-2B61F74683C3}"/>
              </a:ext>
            </a:extLst>
          </p:cNvPr>
          <p:cNvSpPr>
            <a:spLocks noChangeShapeType="1"/>
          </p:cNvSpPr>
          <p:nvPr/>
        </p:nvSpPr>
        <p:spPr bwMode="auto">
          <a:xfrm flipH="1" flipV="1">
            <a:off x="3065042" y="1487752"/>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Text Box 20">
            <a:extLst>
              <a:ext uri="{FF2B5EF4-FFF2-40B4-BE49-F238E27FC236}">
                <a16:creationId xmlns:a16="http://schemas.microsoft.com/office/drawing/2014/main" id="{0583F15C-DD6B-684F-AC25-41A848B7B624}"/>
              </a:ext>
            </a:extLst>
          </p:cNvPr>
          <p:cNvSpPr txBox="1">
            <a:spLocks noChangeArrowheads="1"/>
          </p:cNvSpPr>
          <p:nvPr/>
        </p:nvSpPr>
        <p:spPr bwMode="auto">
          <a:xfrm>
            <a:off x="3977234" y="4729961"/>
            <a:ext cx="534578"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mj-lt"/>
                <a:ea typeface="Times New Roman" panose="02020603050405020304" pitchFamily="18" charset="0"/>
              </a:rPr>
              <a:t>Y</a:t>
            </a:r>
            <a:r>
              <a:rPr lang="cs-CZ" altLang="cs-CZ" b="1" baseline="-30000" dirty="0">
                <a:latin typeface="+mj-lt"/>
                <a:ea typeface="Times New Roman" panose="02020603050405020304" pitchFamily="18" charset="0"/>
              </a:rPr>
              <a:t>1</a:t>
            </a:r>
            <a:endParaRPr kumimoji="0" lang="cs-CZ" altLang="cs-CZ" b="1" i="0" u="none" strike="noStrike" cap="none" normalizeH="0" baseline="-25000" dirty="0">
              <a:ln>
                <a:noFill/>
              </a:ln>
              <a:solidFill>
                <a:schemeClr val="tx1"/>
              </a:solidFill>
              <a:effectLst/>
              <a:latin typeface="+mj-lt"/>
            </a:endParaRPr>
          </a:p>
        </p:txBody>
      </p:sp>
      <p:sp>
        <p:nvSpPr>
          <p:cNvPr id="32" name="Text Box 27">
            <a:extLst>
              <a:ext uri="{FF2B5EF4-FFF2-40B4-BE49-F238E27FC236}">
                <a16:creationId xmlns:a16="http://schemas.microsoft.com/office/drawing/2014/main" id="{71FBD6C0-51F4-B3DF-FC50-0DA3F322FF73}"/>
              </a:ext>
            </a:extLst>
          </p:cNvPr>
          <p:cNvSpPr txBox="1">
            <a:spLocks noChangeArrowheads="1"/>
          </p:cNvSpPr>
          <p:nvPr/>
        </p:nvSpPr>
        <p:spPr bwMode="auto">
          <a:xfrm>
            <a:off x="4944917" y="1489638"/>
            <a:ext cx="74107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C00000"/>
                </a:solidFill>
                <a:effectLst/>
                <a:ea typeface="Times New Roman" panose="02020603050405020304" pitchFamily="18" charset="0"/>
              </a:rPr>
              <a:t>BP</a:t>
            </a:r>
            <a:r>
              <a:rPr lang="cs-CZ" altLang="cs-CZ" b="1" baseline="-25000" dirty="0">
                <a:solidFill>
                  <a:srgbClr val="C00000"/>
                </a:solidFill>
                <a:ea typeface="Times New Roman" panose="02020603050405020304" pitchFamily="18" charset="0"/>
              </a:rPr>
              <a:t>1</a:t>
            </a:r>
            <a:endParaRPr kumimoji="0" lang="cs-CZ" altLang="cs-CZ" b="1" i="0" u="none" strike="noStrike" cap="none" normalizeH="0" baseline="-25000" dirty="0">
              <a:ln>
                <a:noFill/>
              </a:ln>
              <a:solidFill>
                <a:srgbClr val="C00000"/>
              </a:solidFill>
              <a:effectLst/>
            </a:endParaRPr>
          </a:p>
        </p:txBody>
      </p:sp>
      <p:sp>
        <p:nvSpPr>
          <p:cNvPr id="58" name="Text Box 15">
            <a:extLst>
              <a:ext uri="{FF2B5EF4-FFF2-40B4-BE49-F238E27FC236}">
                <a16:creationId xmlns:a16="http://schemas.microsoft.com/office/drawing/2014/main" id="{D8E1BA1C-0817-DB07-B31B-83A56690D4C3}"/>
              </a:ext>
            </a:extLst>
          </p:cNvPr>
          <p:cNvSpPr txBox="1">
            <a:spLocks noChangeArrowheads="1"/>
          </p:cNvSpPr>
          <p:nvPr/>
        </p:nvSpPr>
        <p:spPr bwMode="auto">
          <a:xfrm>
            <a:off x="4875509" y="2068341"/>
            <a:ext cx="769380" cy="635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rgbClr val="FF0000"/>
                </a:solidFill>
                <a:effectLst/>
                <a:ea typeface="Times New Roman" panose="02020603050405020304" pitchFamily="18" charset="0"/>
              </a:rPr>
              <a:t> E</a:t>
            </a:r>
            <a:r>
              <a:rPr lang="cs-CZ" altLang="cs-CZ" b="1" baseline="-30000" dirty="0">
                <a:solidFill>
                  <a:srgbClr val="FF0000"/>
                </a:solidFill>
                <a:ea typeface="Times New Roman" panose="02020603050405020304" pitchFamily="18" charset="0"/>
              </a:rPr>
              <a:t>2</a:t>
            </a:r>
            <a:endParaRPr kumimoji="0" lang="cs-CZ" altLang="cs-CZ" b="1" i="0" u="none" strike="noStrike" cap="none" normalizeH="0" baseline="0" dirty="0">
              <a:ln>
                <a:noFill/>
              </a:ln>
              <a:solidFill>
                <a:srgbClr val="FF0000"/>
              </a:solidFill>
              <a:effectLst/>
            </a:endParaRPr>
          </a:p>
        </p:txBody>
      </p:sp>
      <p:sp>
        <p:nvSpPr>
          <p:cNvPr id="59" name="Line 6">
            <a:extLst>
              <a:ext uri="{FF2B5EF4-FFF2-40B4-BE49-F238E27FC236}">
                <a16:creationId xmlns:a16="http://schemas.microsoft.com/office/drawing/2014/main" id="{9EF098A4-9CC2-AE71-82B2-0930C9FD3718}"/>
              </a:ext>
            </a:extLst>
          </p:cNvPr>
          <p:cNvSpPr>
            <a:spLocks noChangeShapeType="1"/>
          </p:cNvSpPr>
          <p:nvPr/>
        </p:nvSpPr>
        <p:spPr bwMode="auto">
          <a:xfrm>
            <a:off x="4360759" y="4853190"/>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314111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randombar(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randombar(horizont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randombar(horizontal)">
                                      <p:cBhvr>
                                        <p:cTn id="20" dur="500"/>
                                        <p:tgtEl>
                                          <p:spTgt spid="28"/>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randombar(horizontal)">
                                      <p:cBhvr>
                                        <p:cTn id="23" dur="500"/>
                                        <p:tgtEl>
                                          <p:spTgt spid="21"/>
                                        </p:tgtEl>
                                      </p:cBhvr>
                                    </p:animEffect>
                                  </p:childTnLst>
                                </p:cTn>
                              </p:par>
                              <p:par>
                                <p:cTn id="24" presetID="14" presetClass="entr" presetSubtype="10" fill="hold"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randombar(horizontal)">
                                      <p:cBhvr>
                                        <p:cTn id="26" dur="500"/>
                                        <p:tgtEl>
                                          <p:spTgt spid="27"/>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randombar(horizontal)">
                                      <p:cBhvr>
                                        <p:cTn id="29" dur="500"/>
                                        <p:tgtEl>
                                          <p:spTgt spid="17"/>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randombar(horizontal)">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randombar(horizont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randombar(horizontal)">
                                      <p:cBhvr>
                                        <p:cTn id="42" dur="500"/>
                                        <p:tgtEl>
                                          <p:spTgt spid="23"/>
                                        </p:tgtEl>
                                      </p:cBhvr>
                                    </p:animEffect>
                                  </p:childTnLst>
                                </p:cTn>
                              </p:par>
                              <p:par>
                                <p:cTn id="43" presetID="14" presetClass="entr" presetSubtype="1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randombar(horizontal)">
                                      <p:cBhvr>
                                        <p:cTn id="45" dur="500"/>
                                        <p:tgtEl>
                                          <p:spTgt spid="58"/>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randombar(horizontal)">
                                      <p:cBhvr>
                                        <p:cTn id="50"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7" grpId="0"/>
      <p:bldP spid="20" grpId="0"/>
      <p:bldP spid="21" grpId="0"/>
      <p:bldP spid="22" grpId="0" animBg="1"/>
      <p:bldP spid="23" grpId="0" animBg="1"/>
      <p:bldP spid="24" grpId="0" animBg="1"/>
      <p:bldP spid="58" grpId="0"/>
      <p:bldP spid="5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Shrnutí účinnosti FP a MP v modelu IS-LM-BP</a:t>
            </a:r>
          </a:p>
        </p:txBody>
      </p:sp>
      <p:graphicFrame>
        <p:nvGraphicFramePr>
          <p:cNvPr id="6" name="Zástupný symbol pro obsah 6">
            <a:extLst>
              <a:ext uri="{FF2B5EF4-FFF2-40B4-BE49-F238E27FC236}">
                <a16:creationId xmlns:a16="http://schemas.microsoft.com/office/drawing/2014/main" id="{9386B538-FB0A-330E-EBC2-34B7151F1E8D}"/>
              </a:ext>
            </a:extLst>
          </p:cNvPr>
          <p:cNvGraphicFramePr>
            <a:graphicFrameLocks/>
          </p:cNvGraphicFramePr>
          <p:nvPr>
            <p:extLst>
              <p:ext uri="{D42A27DB-BD31-4B8C-83A1-F6EECF244321}">
                <p14:modId xmlns:p14="http://schemas.microsoft.com/office/powerpoint/2010/main" val="2054324122"/>
              </p:ext>
            </p:extLst>
          </p:nvPr>
        </p:nvGraphicFramePr>
        <p:xfrm>
          <a:off x="323528" y="1635646"/>
          <a:ext cx="8280400" cy="2304257"/>
        </p:xfrm>
        <a:graphic>
          <a:graphicData uri="http://schemas.openxmlformats.org/drawingml/2006/table">
            <a:tbl>
              <a:tblPr firstRow="1" bandRow="1">
                <a:tableStyleId>{7DF18680-E054-41AD-8BC1-D1AEF772440D}</a:tableStyleId>
              </a:tblPr>
              <a:tblGrid>
                <a:gridCol w="1656080">
                  <a:extLst>
                    <a:ext uri="{9D8B030D-6E8A-4147-A177-3AD203B41FA5}">
                      <a16:colId xmlns:a16="http://schemas.microsoft.com/office/drawing/2014/main" val="20000"/>
                    </a:ext>
                  </a:extLst>
                </a:gridCol>
                <a:gridCol w="1656080">
                  <a:extLst>
                    <a:ext uri="{9D8B030D-6E8A-4147-A177-3AD203B41FA5}">
                      <a16:colId xmlns:a16="http://schemas.microsoft.com/office/drawing/2014/main" val="20001"/>
                    </a:ext>
                  </a:extLst>
                </a:gridCol>
                <a:gridCol w="1656080">
                  <a:extLst>
                    <a:ext uri="{9D8B030D-6E8A-4147-A177-3AD203B41FA5}">
                      <a16:colId xmlns:a16="http://schemas.microsoft.com/office/drawing/2014/main" val="20002"/>
                    </a:ext>
                  </a:extLst>
                </a:gridCol>
                <a:gridCol w="1656080">
                  <a:extLst>
                    <a:ext uri="{9D8B030D-6E8A-4147-A177-3AD203B41FA5}">
                      <a16:colId xmlns:a16="http://schemas.microsoft.com/office/drawing/2014/main" val="20003"/>
                    </a:ext>
                  </a:extLst>
                </a:gridCol>
                <a:gridCol w="1656080">
                  <a:extLst>
                    <a:ext uri="{9D8B030D-6E8A-4147-A177-3AD203B41FA5}">
                      <a16:colId xmlns:a16="http://schemas.microsoft.com/office/drawing/2014/main" val="20004"/>
                    </a:ext>
                  </a:extLst>
                </a:gridCol>
              </a:tblGrid>
              <a:tr h="421581">
                <a:tc>
                  <a:txBody>
                    <a:bodyPr/>
                    <a:lstStyle/>
                    <a:p>
                      <a:endParaRPr lang="cs-CZ" dirty="0"/>
                    </a:p>
                  </a:txBody>
                  <a:tcPr/>
                </a:tc>
                <a:tc gridSpan="2">
                  <a:txBody>
                    <a:bodyPr/>
                    <a:lstStyle/>
                    <a:p>
                      <a:pPr algn="ctr"/>
                      <a:r>
                        <a:rPr lang="cs-CZ" sz="2000" dirty="0"/>
                        <a:t>Fiskální politika</a:t>
                      </a:r>
                    </a:p>
                  </a:txBody>
                  <a:tcPr/>
                </a:tc>
                <a:tc hMerge="1">
                  <a:txBody>
                    <a:bodyPr/>
                    <a:lstStyle/>
                    <a:p>
                      <a:endParaRPr lang="cs-CZ" dirty="0"/>
                    </a:p>
                  </a:txBody>
                  <a:tcPr/>
                </a:tc>
                <a:tc gridSpan="2">
                  <a:txBody>
                    <a:bodyPr/>
                    <a:lstStyle/>
                    <a:p>
                      <a:pPr algn="ctr"/>
                      <a:r>
                        <a:rPr lang="cs-CZ" sz="2000" dirty="0"/>
                        <a:t>Monetární politika</a:t>
                      </a:r>
                    </a:p>
                  </a:txBody>
                  <a:tcPr/>
                </a:tc>
                <a:tc hMerge="1">
                  <a:txBody>
                    <a:bodyPr/>
                    <a:lstStyle/>
                    <a:p>
                      <a:endParaRPr lang="cs-CZ" dirty="0"/>
                    </a:p>
                  </a:txBody>
                  <a:tcPr/>
                </a:tc>
                <a:extLst>
                  <a:ext uri="{0D108BD9-81ED-4DB2-BD59-A6C34878D82A}">
                    <a16:rowId xmlns:a16="http://schemas.microsoft.com/office/drawing/2014/main" val="10000"/>
                  </a:ext>
                </a:extLst>
              </a:tr>
              <a:tr h="1039514">
                <a:tc>
                  <a:txBody>
                    <a:bodyPr/>
                    <a:lstStyle/>
                    <a:p>
                      <a:endParaRPr lang="cs-CZ" dirty="0"/>
                    </a:p>
                  </a:txBody>
                  <a:tcPr/>
                </a:tc>
                <a:tc>
                  <a:txBody>
                    <a:bodyPr/>
                    <a:lstStyle/>
                    <a:p>
                      <a:pPr algn="ctr"/>
                      <a:r>
                        <a:rPr lang="cs-CZ" b="1" dirty="0">
                          <a:solidFill>
                            <a:srgbClr val="000000"/>
                          </a:solidFill>
                        </a:rPr>
                        <a:t>Nulová mobilita kapitálu</a:t>
                      </a:r>
                    </a:p>
                  </a:txBody>
                  <a:tcPr/>
                </a:tc>
                <a:tc>
                  <a:txBody>
                    <a:bodyPr/>
                    <a:lstStyle/>
                    <a:p>
                      <a:pPr algn="ctr"/>
                      <a:r>
                        <a:rPr lang="cs-CZ" b="1" dirty="0">
                          <a:solidFill>
                            <a:srgbClr val="000000"/>
                          </a:solidFill>
                        </a:rPr>
                        <a:t>Dokonalá</a:t>
                      </a:r>
                      <a:r>
                        <a:rPr lang="cs-CZ" b="1" baseline="0" dirty="0">
                          <a:solidFill>
                            <a:srgbClr val="000000"/>
                          </a:solidFill>
                        </a:rPr>
                        <a:t> mobilita kapitálu</a:t>
                      </a:r>
                      <a:endParaRPr lang="cs-CZ" b="1" dirty="0">
                        <a:solidFill>
                          <a:srgbClr val="000000"/>
                        </a:solidFill>
                      </a:endParaRPr>
                    </a:p>
                  </a:txBody>
                  <a:tcPr/>
                </a:tc>
                <a:tc>
                  <a:txBody>
                    <a:bodyPr/>
                    <a:lstStyle/>
                    <a:p>
                      <a:pPr algn="ctr"/>
                      <a:r>
                        <a:rPr lang="cs-CZ" b="1" dirty="0">
                          <a:solidFill>
                            <a:srgbClr val="000000"/>
                          </a:solidFill>
                        </a:rPr>
                        <a:t>Nulová mobilita kapitálu</a:t>
                      </a:r>
                    </a:p>
                  </a:txBody>
                  <a:tcPr/>
                </a:tc>
                <a:tc>
                  <a:txBody>
                    <a:bodyPr/>
                    <a:lstStyle/>
                    <a:p>
                      <a:pPr algn="ctr"/>
                      <a:r>
                        <a:rPr lang="cs-CZ" b="1" dirty="0">
                          <a:solidFill>
                            <a:srgbClr val="000000"/>
                          </a:solidFill>
                        </a:rPr>
                        <a:t>Dokonalá</a:t>
                      </a:r>
                      <a:r>
                        <a:rPr lang="cs-CZ" b="1" baseline="0" dirty="0">
                          <a:solidFill>
                            <a:srgbClr val="000000"/>
                          </a:solidFill>
                        </a:rPr>
                        <a:t> mobilita kapitálu</a:t>
                      </a:r>
                      <a:endParaRPr lang="cs-CZ" b="1" dirty="0">
                        <a:solidFill>
                          <a:srgbClr val="000000"/>
                        </a:solidFill>
                      </a:endParaRPr>
                    </a:p>
                  </a:txBody>
                  <a:tcPr/>
                </a:tc>
                <a:extLst>
                  <a:ext uri="{0D108BD9-81ED-4DB2-BD59-A6C34878D82A}">
                    <a16:rowId xmlns:a16="http://schemas.microsoft.com/office/drawing/2014/main" val="10001"/>
                  </a:ext>
                </a:extLst>
              </a:tr>
              <a:tr h="421581">
                <a:tc>
                  <a:txBody>
                    <a:bodyPr/>
                    <a:lstStyle/>
                    <a:p>
                      <a:r>
                        <a:rPr lang="cs-CZ" b="1" dirty="0"/>
                        <a:t>Pevný DK</a:t>
                      </a:r>
                    </a:p>
                  </a:txBody>
                  <a:tcPr/>
                </a:tc>
                <a:tc>
                  <a:txBody>
                    <a:bodyPr/>
                    <a:lstStyle/>
                    <a:p>
                      <a:pPr algn="ctr"/>
                      <a:r>
                        <a:rPr lang="cs-CZ" b="1" dirty="0">
                          <a:solidFill>
                            <a:srgbClr val="C00000"/>
                          </a:solidFill>
                        </a:rPr>
                        <a:t>neúčinná</a:t>
                      </a:r>
                    </a:p>
                  </a:txBody>
                  <a:tcPr/>
                </a:tc>
                <a:tc>
                  <a:txBody>
                    <a:bodyPr/>
                    <a:lstStyle/>
                    <a:p>
                      <a:pPr algn="ctr"/>
                      <a:r>
                        <a:rPr lang="cs-CZ" b="1" dirty="0"/>
                        <a:t>účinná</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u="none" strike="noStrike" kern="1200" cap="none" spc="0" normalizeH="0" baseline="0" noProof="0" dirty="0">
                          <a:ln>
                            <a:noFill/>
                          </a:ln>
                          <a:solidFill>
                            <a:schemeClr val="accent1">
                              <a:lumMod val="75000"/>
                            </a:schemeClr>
                          </a:solidFill>
                          <a:effectLst/>
                          <a:uLnTx/>
                          <a:uFillTx/>
                        </a:rPr>
                        <a:t>neúčinná</a:t>
                      </a:r>
                      <a:endParaRPr lang="cs-CZ" dirty="0">
                        <a:solidFill>
                          <a:schemeClr val="accent1">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u="none" strike="noStrike" kern="1200" cap="none" spc="0" normalizeH="0" baseline="0" noProof="0" dirty="0">
                          <a:ln>
                            <a:noFill/>
                          </a:ln>
                          <a:solidFill>
                            <a:schemeClr val="accent1">
                              <a:lumMod val="75000"/>
                            </a:schemeClr>
                          </a:solidFill>
                          <a:effectLst/>
                          <a:uLnTx/>
                          <a:uFillTx/>
                        </a:rPr>
                        <a:t>neúčinná</a:t>
                      </a:r>
                      <a:endParaRPr lang="cs-CZ" dirty="0">
                        <a:solidFill>
                          <a:schemeClr val="accent1">
                            <a:lumMod val="75000"/>
                          </a:schemeClr>
                        </a:solidFill>
                      </a:endParaRPr>
                    </a:p>
                  </a:txBody>
                  <a:tcPr/>
                </a:tc>
                <a:extLst>
                  <a:ext uri="{0D108BD9-81ED-4DB2-BD59-A6C34878D82A}">
                    <a16:rowId xmlns:a16="http://schemas.microsoft.com/office/drawing/2014/main" val="10002"/>
                  </a:ext>
                </a:extLst>
              </a:tr>
              <a:tr h="421581">
                <a:tc>
                  <a:txBody>
                    <a:bodyPr/>
                    <a:lstStyle/>
                    <a:p>
                      <a:r>
                        <a:rPr lang="cs-CZ" b="1" dirty="0"/>
                        <a:t>Plovoucí DK</a:t>
                      </a:r>
                    </a:p>
                  </a:txBody>
                  <a:tcPr/>
                </a:tc>
                <a:tc>
                  <a:txBody>
                    <a:bodyPr/>
                    <a:lstStyle/>
                    <a:p>
                      <a:pPr algn="ctr"/>
                      <a:r>
                        <a:rPr lang="cs-CZ" b="1" dirty="0"/>
                        <a:t>účinná</a:t>
                      </a:r>
                    </a:p>
                  </a:txBody>
                  <a:tcPr/>
                </a:tc>
                <a:tc>
                  <a:txBody>
                    <a:bodyPr/>
                    <a:lstStyle/>
                    <a:p>
                      <a:pPr algn="ctr"/>
                      <a:r>
                        <a:rPr lang="cs-CZ" b="1" dirty="0">
                          <a:solidFill>
                            <a:srgbClr val="C00000"/>
                          </a:solidFill>
                        </a:rPr>
                        <a:t>neúčinná</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u="none" strike="noStrike" kern="1200" cap="none" spc="0" normalizeH="0" baseline="0" noProof="0" dirty="0">
                          <a:ln>
                            <a:noFill/>
                          </a:ln>
                          <a:solidFill>
                            <a:srgbClr val="307871"/>
                          </a:solidFill>
                          <a:effectLst/>
                          <a:uLnTx/>
                          <a:uFillTx/>
                        </a:rPr>
                        <a:t>účinná</a:t>
                      </a:r>
                      <a:endParaRPr lang="cs-CZ"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u="none" strike="noStrike" kern="1200" cap="none" spc="0" normalizeH="0" baseline="0" noProof="0" dirty="0">
                          <a:ln>
                            <a:noFill/>
                          </a:ln>
                          <a:solidFill>
                            <a:srgbClr val="307871"/>
                          </a:solidFill>
                          <a:effectLst/>
                          <a:uLnTx/>
                          <a:uFillTx/>
                        </a:rPr>
                        <a:t>účinná</a:t>
                      </a:r>
                      <a:endParaRPr lang="cs-CZ"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25811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INFLACE</a:t>
            </a: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90264" y="703189"/>
            <a:ext cx="7668344" cy="6444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lgn="just">
              <a:spcBef>
                <a:spcPts val="600"/>
              </a:spcBef>
              <a:buNone/>
            </a:pPr>
            <a:r>
              <a:rPr lang="cs-CZ" sz="1600" dirty="0">
                <a:solidFill>
                  <a:srgbClr val="002060"/>
                </a:solidFill>
                <a:cs typeface="Times New Roman" panose="02020603050405020304" pitchFamily="18" charset="0"/>
              </a:rPr>
              <a:t>Projev ekonomické nerovnováhy, jehož vnějším znakem je růst cenové hladiny. Pokud dochází k poklesu cenové hladiny, označuje se tento jev jako deflace.</a:t>
            </a:r>
          </a:p>
        </p:txBody>
      </p:sp>
      <p:sp>
        <p:nvSpPr>
          <p:cNvPr id="13" name="TextovéPole 12">
            <a:extLst>
              <a:ext uri="{FF2B5EF4-FFF2-40B4-BE49-F238E27FC236}">
                <a16:creationId xmlns:a16="http://schemas.microsoft.com/office/drawing/2014/main" id="{D6DC7C2A-DD80-DC5F-2E42-2269FEF3EF7E}"/>
              </a:ext>
            </a:extLst>
          </p:cNvPr>
          <p:cNvSpPr txBox="1"/>
          <p:nvPr/>
        </p:nvSpPr>
        <p:spPr>
          <a:xfrm>
            <a:off x="233990" y="1415196"/>
            <a:ext cx="8424936" cy="880241"/>
          </a:xfrm>
          <a:prstGeom prst="rect">
            <a:avLst/>
          </a:prstGeom>
          <a:noFill/>
        </p:spPr>
        <p:txBody>
          <a:bodyPr wrap="square">
            <a:spAutoFit/>
          </a:bodyPr>
          <a:lstStyle/>
          <a:p>
            <a:pPr algn="just"/>
            <a:r>
              <a:rPr lang="cs-CZ" sz="1600" b="1" dirty="0">
                <a:solidFill>
                  <a:srgbClr val="002060"/>
                </a:solidFill>
                <a:cs typeface="Times New Roman" panose="02020603050405020304" pitchFamily="18" charset="0"/>
              </a:rPr>
              <a:t>Deflace</a:t>
            </a:r>
            <a:r>
              <a:rPr lang="cs-CZ" sz="1600" dirty="0">
                <a:solidFill>
                  <a:srgbClr val="002060"/>
                </a:solidFill>
                <a:cs typeface="Times New Roman" panose="02020603050405020304" pitchFamily="18" charset="0"/>
              </a:rPr>
              <a:t> = (opak inflace), trvalý pokles všeobecné cenové hladiny (statky jsou levnější)</a:t>
            </a:r>
          </a:p>
          <a:p>
            <a:pPr algn="just">
              <a:lnSpc>
                <a:spcPct val="120000"/>
              </a:lnSpc>
            </a:pPr>
            <a:r>
              <a:rPr lang="cs-CZ" sz="1600" b="1" dirty="0">
                <a:solidFill>
                  <a:srgbClr val="002060"/>
                </a:solidFill>
                <a:cs typeface="Times New Roman" panose="02020603050405020304" pitchFamily="18" charset="0"/>
              </a:rPr>
              <a:t>Dezinflace</a:t>
            </a:r>
            <a:r>
              <a:rPr lang="cs-CZ" sz="1600" dirty="0">
                <a:solidFill>
                  <a:srgbClr val="002060"/>
                </a:solidFill>
                <a:cs typeface="Times New Roman" panose="02020603050405020304" pitchFamily="18" charset="0"/>
              </a:rPr>
              <a:t> = snižování míry inflace, tzn. její zpomalování (každé období je nižší)</a:t>
            </a:r>
          </a:p>
          <a:p>
            <a:pPr algn="just"/>
            <a:r>
              <a:rPr lang="cs-CZ" sz="1600" b="1" dirty="0">
                <a:solidFill>
                  <a:srgbClr val="002060"/>
                </a:solidFill>
                <a:cs typeface="Times New Roman" panose="02020603050405020304" pitchFamily="18" charset="0"/>
              </a:rPr>
              <a:t>Akcelerující</a:t>
            </a:r>
            <a:r>
              <a:rPr lang="cs-CZ" sz="1600" dirty="0">
                <a:solidFill>
                  <a:srgbClr val="002060"/>
                </a:solidFill>
                <a:cs typeface="Times New Roman" panose="02020603050405020304" pitchFamily="18" charset="0"/>
              </a:rPr>
              <a:t> </a:t>
            </a:r>
            <a:r>
              <a:rPr lang="cs-CZ" sz="1600" b="1" dirty="0">
                <a:solidFill>
                  <a:srgbClr val="002060"/>
                </a:solidFill>
                <a:cs typeface="Times New Roman" panose="02020603050405020304" pitchFamily="18" charset="0"/>
              </a:rPr>
              <a:t>inflace</a:t>
            </a:r>
            <a:r>
              <a:rPr lang="cs-CZ" sz="1600" dirty="0">
                <a:solidFill>
                  <a:srgbClr val="002060"/>
                </a:solidFill>
                <a:cs typeface="Times New Roman" panose="02020603050405020304" pitchFamily="18" charset="0"/>
              </a:rPr>
              <a:t> = zvyšování míry inflace, tzn. její zrychlování (každé období je větší)</a:t>
            </a:r>
          </a:p>
        </p:txBody>
      </p:sp>
      <p:sp>
        <p:nvSpPr>
          <p:cNvPr id="15" name="TextovéPole 14">
            <a:extLst>
              <a:ext uri="{FF2B5EF4-FFF2-40B4-BE49-F238E27FC236}">
                <a16:creationId xmlns:a16="http://schemas.microsoft.com/office/drawing/2014/main" id="{360D8265-8FA0-7CCF-B3FD-A4ED540A61D9}"/>
              </a:ext>
            </a:extLst>
          </p:cNvPr>
          <p:cNvSpPr txBox="1"/>
          <p:nvPr/>
        </p:nvSpPr>
        <p:spPr>
          <a:xfrm>
            <a:off x="233990" y="2309455"/>
            <a:ext cx="8335398" cy="1077218"/>
          </a:xfrm>
          <a:prstGeom prst="rect">
            <a:avLst/>
          </a:prstGeom>
          <a:noFill/>
        </p:spPr>
        <p:txBody>
          <a:bodyPr wrap="square">
            <a:spAutoFit/>
          </a:bodyPr>
          <a:lstStyle/>
          <a:p>
            <a:pPr algn="just"/>
            <a:r>
              <a:rPr lang="cs-CZ" sz="1600" b="1" dirty="0">
                <a:solidFill>
                  <a:srgbClr val="002060"/>
                </a:solidFill>
                <a:cs typeface="Times New Roman" panose="02020603050405020304" pitchFamily="18" charset="0"/>
              </a:rPr>
              <a:t>Stagflace</a:t>
            </a:r>
            <a:r>
              <a:rPr lang="cs-CZ" sz="1600" dirty="0">
                <a:solidFill>
                  <a:srgbClr val="002060"/>
                </a:solidFill>
                <a:cs typeface="Times New Roman" panose="02020603050405020304" pitchFamily="18" charset="0"/>
              </a:rPr>
              <a:t> = ekonomika stagnuje, tzn. reálný produkt se nemění, avšak cenová hladina roste (vysoká inflace při nulovém růstu produktu)</a:t>
            </a:r>
          </a:p>
          <a:p>
            <a:pPr algn="just"/>
            <a:r>
              <a:rPr lang="cs-CZ" sz="1600" b="1" dirty="0" err="1">
                <a:solidFill>
                  <a:srgbClr val="002060"/>
                </a:solidFill>
                <a:cs typeface="Times New Roman" panose="02020603050405020304" pitchFamily="18" charset="0"/>
              </a:rPr>
              <a:t>Slumpflace</a:t>
            </a:r>
            <a:r>
              <a:rPr lang="cs-CZ" sz="1600" dirty="0">
                <a:solidFill>
                  <a:srgbClr val="002060"/>
                </a:solidFill>
                <a:cs typeface="Times New Roman" panose="02020603050405020304" pitchFamily="18" charset="0"/>
              </a:rPr>
              <a:t> = pokles ekonomiky, resp. jejího reálného produktu a růstu cenové hladiny (vysoká inflace při poklesu produktu</a:t>
            </a:r>
          </a:p>
        </p:txBody>
      </p:sp>
      <p:sp>
        <p:nvSpPr>
          <p:cNvPr id="17" name="TextovéPole 16">
            <a:extLst>
              <a:ext uri="{FF2B5EF4-FFF2-40B4-BE49-F238E27FC236}">
                <a16:creationId xmlns:a16="http://schemas.microsoft.com/office/drawing/2014/main" id="{685A71CE-34C8-D320-F206-45FC94897E63}"/>
              </a:ext>
            </a:extLst>
          </p:cNvPr>
          <p:cNvSpPr txBox="1"/>
          <p:nvPr/>
        </p:nvSpPr>
        <p:spPr>
          <a:xfrm>
            <a:off x="251520" y="3450362"/>
            <a:ext cx="8670404" cy="1569660"/>
          </a:xfrm>
          <a:prstGeom prst="rect">
            <a:avLst/>
          </a:prstGeom>
          <a:noFill/>
        </p:spPr>
        <p:txBody>
          <a:bodyPr wrap="square">
            <a:spAutoFit/>
          </a:bodyPr>
          <a:lstStyle/>
          <a:p>
            <a:pPr algn="just"/>
            <a:r>
              <a:rPr lang="cs-CZ" sz="1600" b="1" dirty="0">
                <a:solidFill>
                  <a:srgbClr val="002060"/>
                </a:solidFill>
                <a:cs typeface="Times New Roman" panose="02020603050405020304" pitchFamily="18" charset="0"/>
              </a:rPr>
              <a:t>Otevřená inflace </a:t>
            </a:r>
            <a:r>
              <a:rPr lang="cs-CZ" sz="1600" dirty="0">
                <a:solidFill>
                  <a:srgbClr val="002060"/>
                </a:solidFill>
                <a:cs typeface="Times New Roman" panose="02020603050405020304" pitchFamily="18" charset="0"/>
              </a:rPr>
              <a:t>= jde o inflaci, která je běžně pozorovatelná a odrážená v cenových indexech. </a:t>
            </a:r>
          </a:p>
          <a:p>
            <a:pPr algn="just"/>
            <a:r>
              <a:rPr lang="cs-CZ" sz="1600" b="1" dirty="0">
                <a:solidFill>
                  <a:srgbClr val="002060"/>
                </a:solidFill>
                <a:cs typeface="Times New Roman" panose="02020603050405020304" pitchFamily="18" charset="0"/>
              </a:rPr>
              <a:t>Skrytá inflace </a:t>
            </a:r>
            <a:r>
              <a:rPr lang="cs-CZ" sz="1600" dirty="0">
                <a:solidFill>
                  <a:srgbClr val="002060"/>
                </a:solidFill>
                <a:cs typeface="Times New Roman" panose="02020603050405020304" pitchFamily="18" charset="0"/>
              </a:rPr>
              <a:t>= jedná se o zvyšování cen, které se z nejrůznějších důvodů nepromítá do cenových indexů. Příčinou může být např. chybné sestavení spotřebního koše, změna struktury produkce směrem k cenově výhodnějším produktům, zhoršení kvality výrobků bez změny ceny apod. </a:t>
            </a:r>
          </a:p>
          <a:p>
            <a:r>
              <a:rPr lang="cs-CZ" sz="1600" b="1" dirty="0">
                <a:solidFill>
                  <a:srgbClr val="002060"/>
                </a:solidFill>
                <a:cs typeface="Times New Roman" panose="02020603050405020304" pitchFamily="18" charset="0"/>
              </a:rPr>
              <a:t>Potlačená inflace </a:t>
            </a:r>
            <a:r>
              <a:rPr lang="cs-CZ" sz="1600" dirty="0">
                <a:solidFill>
                  <a:srgbClr val="002060"/>
                </a:solidFill>
                <a:cs typeface="Times New Roman" panose="02020603050405020304" pitchFamily="18" charset="0"/>
              </a:rPr>
              <a:t>= dochází k ní tehdy, pokud je cenový růst uměle zablokován zákazem zvyšování cen (např. zmrazením cen nebo stanovením maximálních cen)</a:t>
            </a:r>
          </a:p>
        </p:txBody>
      </p:sp>
    </p:spTree>
    <p:extLst>
      <p:ext uri="{BB962C8B-B14F-4D97-AF65-F5344CB8AC3E}">
        <p14:creationId xmlns:p14="http://schemas.microsoft.com/office/powerpoint/2010/main" val="247327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obsah 2">
            <a:extLst>
              <a:ext uri="{FF2B5EF4-FFF2-40B4-BE49-F238E27FC236}">
                <a16:creationId xmlns:a16="http://schemas.microsoft.com/office/drawing/2014/main" id="{9503FF65-0533-48D0-8BD4-A042AE8301C9}"/>
              </a:ext>
            </a:extLst>
          </p:cNvPr>
          <p:cNvSpPr txBox="1">
            <a:spLocks/>
          </p:cNvSpPr>
          <p:nvPr/>
        </p:nvSpPr>
        <p:spPr>
          <a:xfrm>
            <a:off x="35496" y="31588"/>
            <a:ext cx="7344816" cy="530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ZMĚNY KŘIVKY AE V TŘÍSEKTOROVÉM MODELU:</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
        <p:nvSpPr>
          <p:cNvPr id="4" name="Obdélník 3">
            <a:extLst>
              <a:ext uri="{FF2B5EF4-FFF2-40B4-BE49-F238E27FC236}">
                <a16:creationId xmlns:a16="http://schemas.microsoft.com/office/drawing/2014/main" id="{D7A728DA-C393-4048-BDD7-0705FFB2CBE9}"/>
              </a:ext>
            </a:extLst>
          </p:cNvPr>
          <p:cNvSpPr/>
          <p:nvPr/>
        </p:nvSpPr>
        <p:spPr>
          <a:xfrm>
            <a:off x="-257101" y="322407"/>
            <a:ext cx="6984776" cy="369332"/>
          </a:xfrm>
          <a:prstGeom prst="rect">
            <a:avLst/>
          </a:prstGeom>
        </p:spPr>
        <p:txBody>
          <a:bodyPr wrap="square">
            <a:spAutoFit/>
          </a:bodyPr>
          <a:lstStyle/>
          <a:p>
            <a:pPr algn="ctr">
              <a:spcBef>
                <a:spcPct val="50000"/>
              </a:spcBef>
              <a:defRPr/>
            </a:pPr>
            <a:r>
              <a:rPr lang="cs-CZ" altLang="cs-CZ" b="1" dirty="0"/>
              <a:t>Jaký efekt bude mít na výši rovnovážného produktu snížení t ?</a:t>
            </a:r>
            <a:endParaRPr lang="en-US" altLang="cs-CZ" b="1" dirty="0"/>
          </a:p>
        </p:txBody>
      </p:sp>
      <p:sp>
        <p:nvSpPr>
          <p:cNvPr id="9" name="Line 4">
            <a:extLst>
              <a:ext uri="{FF2B5EF4-FFF2-40B4-BE49-F238E27FC236}">
                <a16:creationId xmlns:a16="http://schemas.microsoft.com/office/drawing/2014/main" id="{D04ABB26-7CDE-42C1-B7A9-9F1979074720}"/>
              </a:ext>
            </a:extLst>
          </p:cNvPr>
          <p:cNvSpPr>
            <a:spLocks noChangeShapeType="1"/>
          </p:cNvSpPr>
          <p:nvPr/>
        </p:nvSpPr>
        <p:spPr bwMode="auto">
          <a:xfrm>
            <a:off x="2639863" y="1323047"/>
            <a:ext cx="0" cy="316865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 name="Line 5">
            <a:extLst>
              <a:ext uri="{FF2B5EF4-FFF2-40B4-BE49-F238E27FC236}">
                <a16:creationId xmlns:a16="http://schemas.microsoft.com/office/drawing/2014/main" id="{9F646698-E9BB-4567-AB55-2C44EAC7C4D7}"/>
              </a:ext>
            </a:extLst>
          </p:cNvPr>
          <p:cNvSpPr>
            <a:spLocks noChangeShapeType="1"/>
          </p:cNvSpPr>
          <p:nvPr/>
        </p:nvSpPr>
        <p:spPr bwMode="auto">
          <a:xfrm>
            <a:off x="2639863" y="4491697"/>
            <a:ext cx="5438775"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6">
            <a:extLst>
              <a:ext uri="{FF2B5EF4-FFF2-40B4-BE49-F238E27FC236}">
                <a16:creationId xmlns:a16="http://schemas.microsoft.com/office/drawing/2014/main" id="{1157DD1D-7D54-4891-ABEF-E6D4C780934F}"/>
              </a:ext>
            </a:extLst>
          </p:cNvPr>
          <p:cNvSpPr>
            <a:spLocks noChangeShapeType="1"/>
          </p:cNvSpPr>
          <p:nvPr/>
        </p:nvSpPr>
        <p:spPr bwMode="auto">
          <a:xfrm flipV="1">
            <a:off x="2712888" y="962685"/>
            <a:ext cx="3455987" cy="3457575"/>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Text Box 7">
            <a:extLst>
              <a:ext uri="{FF2B5EF4-FFF2-40B4-BE49-F238E27FC236}">
                <a16:creationId xmlns:a16="http://schemas.microsoft.com/office/drawing/2014/main" id="{11564969-513F-44F2-9DF5-2A72A115F980}"/>
              </a:ext>
            </a:extLst>
          </p:cNvPr>
          <p:cNvSpPr txBox="1">
            <a:spLocks noChangeArrowheads="1"/>
          </p:cNvSpPr>
          <p:nvPr/>
        </p:nvSpPr>
        <p:spPr bwMode="auto">
          <a:xfrm>
            <a:off x="6168875" y="746785"/>
            <a:ext cx="144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45</a:t>
            </a:r>
            <a:r>
              <a:rPr lang="en-US" altLang="cs-CZ" sz="1800">
                <a:cs typeface="Arial" panose="020B0604020202020204" pitchFamily="34" charset="0"/>
              </a:rPr>
              <a:t>°</a:t>
            </a:r>
            <a:r>
              <a:rPr lang="cs-CZ" altLang="cs-CZ" sz="1800">
                <a:cs typeface="Arial" panose="020B0604020202020204" pitchFamily="34" charset="0"/>
              </a:rPr>
              <a:t> (Y=AE)</a:t>
            </a:r>
            <a:endParaRPr lang="en-US" altLang="cs-CZ" sz="1800">
              <a:cs typeface="Arial" panose="020B0604020202020204" pitchFamily="34" charset="0"/>
            </a:endParaRPr>
          </a:p>
        </p:txBody>
      </p:sp>
      <p:sp>
        <p:nvSpPr>
          <p:cNvPr id="13" name="Text Box 8">
            <a:extLst>
              <a:ext uri="{FF2B5EF4-FFF2-40B4-BE49-F238E27FC236}">
                <a16:creationId xmlns:a16="http://schemas.microsoft.com/office/drawing/2014/main" id="{DA9EC918-5B3B-4891-83E9-F3152162A5EA}"/>
              </a:ext>
            </a:extLst>
          </p:cNvPr>
          <p:cNvSpPr txBox="1">
            <a:spLocks noChangeArrowheads="1"/>
          </p:cNvSpPr>
          <p:nvPr/>
        </p:nvSpPr>
        <p:spPr bwMode="auto">
          <a:xfrm>
            <a:off x="2063600" y="962685"/>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AE</a:t>
            </a:r>
            <a:endParaRPr lang="en-US" altLang="cs-CZ" sz="2400"/>
          </a:p>
        </p:txBody>
      </p:sp>
      <p:sp>
        <p:nvSpPr>
          <p:cNvPr id="14" name="Text Box 9">
            <a:extLst>
              <a:ext uri="{FF2B5EF4-FFF2-40B4-BE49-F238E27FC236}">
                <a16:creationId xmlns:a16="http://schemas.microsoft.com/office/drawing/2014/main" id="{58C3984A-B6E7-4CBE-921A-691899A5E3B8}"/>
              </a:ext>
            </a:extLst>
          </p:cNvPr>
          <p:cNvSpPr txBox="1">
            <a:spLocks noChangeArrowheads="1"/>
          </p:cNvSpPr>
          <p:nvPr/>
        </p:nvSpPr>
        <p:spPr bwMode="auto">
          <a:xfrm>
            <a:off x="7969100" y="4563135"/>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Y</a:t>
            </a:r>
            <a:endParaRPr lang="en-US" altLang="cs-CZ" sz="2400"/>
          </a:p>
        </p:txBody>
      </p:sp>
      <p:sp>
        <p:nvSpPr>
          <p:cNvPr id="15" name="Line 14">
            <a:extLst>
              <a:ext uri="{FF2B5EF4-FFF2-40B4-BE49-F238E27FC236}">
                <a16:creationId xmlns:a16="http://schemas.microsoft.com/office/drawing/2014/main" id="{03851078-51B3-4EAA-8605-0F3DBD5B3DDC}"/>
              </a:ext>
            </a:extLst>
          </p:cNvPr>
          <p:cNvSpPr>
            <a:spLocks noChangeShapeType="1"/>
          </p:cNvSpPr>
          <p:nvPr/>
        </p:nvSpPr>
        <p:spPr bwMode="auto">
          <a:xfrm flipH="1">
            <a:off x="2496988" y="3986872"/>
            <a:ext cx="0" cy="576263"/>
          </a:xfrm>
          <a:prstGeom prst="line">
            <a:avLst/>
          </a:prstGeom>
          <a:noFill/>
          <a:ln w="31750">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 name="Text Box 17">
            <a:extLst>
              <a:ext uri="{FF2B5EF4-FFF2-40B4-BE49-F238E27FC236}">
                <a16:creationId xmlns:a16="http://schemas.microsoft.com/office/drawing/2014/main" id="{3E0EEF28-45FF-4CF2-A1D8-C0244A649FC2}"/>
              </a:ext>
            </a:extLst>
          </p:cNvPr>
          <p:cNvSpPr txBox="1">
            <a:spLocks noChangeArrowheads="1"/>
          </p:cNvSpPr>
          <p:nvPr/>
        </p:nvSpPr>
        <p:spPr bwMode="auto">
          <a:xfrm>
            <a:off x="1704825" y="3842410"/>
            <a:ext cx="97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A</a:t>
            </a:r>
            <a:r>
              <a:rPr lang="cs-CZ" altLang="cs-CZ" sz="1800" baseline="-25000"/>
              <a:t>A</a:t>
            </a:r>
            <a:endParaRPr lang="en-US" altLang="cs-CZ" sz="1800" baseline="-25000"/>
          </a:p>
        </p:txBody>
      </p:sp>
      <p:cxnSp>
        <p:nvCxnSpPr>
          <p:cNvPr id="18" name="Přímá spojovací čára 19">
            <a:extLst>
              <a:ext uri="{FF2B5EF4-FFF2-40B4-BE49-F238E27FC236}">
                <a16:creationId xmlns:a16="http://schemas.microsoft.com/office/drawing/2014/main" id="{43E46F1F-FDDE-484D-B350-48ECD250730F}"/>
              </a:ext>
            </a:extLst>
          </p:cNvPr>
          <p:cNvCxnSpPr/>
          <p:nvPr/>
        </p:nvCxnSpPr>
        <p:spPr>
          <a:xfrm rot="5400000">
            <a:off x="3043881" y="4087679"/>
            <a:ext cx="776287" cy="0"/>
          </a:xfrm>
          <a:prstGeom prst="line">
            <a:avLst/>
          </a:prstGeom>
          <a:ln w="317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19" name="TextovéPole 21">
            <a:extLst>
              <a:ext uri="{FF2B5EF4-FFF2-40B4-BE49-F238E27FC236}">
                <a16:creationId xmlns:a16="http://schemas.microsoft.com/office/drawing/2014/main" id="{97136636-05DE-47BC-9256-7413998335F5}"/>
              </a:ext>
            </a:extLst>
          </p:cNvPr>
          <p:cNvSpPr txBox="1">
            <a:spLocks noChangeArrowheads="1"/>
          </p:cNvSpPr>
          <p:nvPr/>
        </p:nvSpPr>
        <p:spPr bwMode="auto">
          <a:xfrm>
            <a:off x="3216125" y="4563135"/>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E1 </a:t>
            </a:r>
          </a:p>
        </p:txBody>
      </p:sp>
      <p:sp>
        <p:nvSpPr>
          <p:cNvPr id="20" name="Line 10">
            <a:extLst>
              <a:ext uri="{FF2B5EF4-FFF2-40B4-BE49-F238E27FC236}">
                <a16:creationId xmlns:a16="http://schemas.microsoft.com/office/drawing/2014/main" id="{F8BA1D37-468E-4EE0-8DD8-404FFF694A36}"/>
              </a:ext>
            </a:extLst>
          </p:cNvPr>
          <p:cNvSpPr>
            <a:spLocks noChangeShapeType="1"/>
          </p:cNvSpPr>
          <p:nvPr/>
        </p:nvSpPr>
        <p:spPr bwMode="auto">
          <a:xfrm flipV="1">
            <a:off x="2639863" y="2327935"/>
            <a:ext cx="4945062" cy="158750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 name="Text Box 12">
            <a:extLst>
              <a:ext uri="{FF2B5EF4-FFF2-40B4-BE49-F238E27FC236}">
                <a16:creationId xmlns:a16="http://schemas.microsoft.com/office/drawing/2014/main" id="{A11D5CA9-0AFC-44C9-9BA6-A5B7023E280D}"/>
              </a:ext>
            </a:extLst>
          </p:cNvPr>
          <p:cNvSpPr txBox="1">
            <a:spLocks noChangeArrowheads="1"/>
          </p:cNvSpPr>
          <p:nvPr/>
        </p:nvSpPr>
        <p:spPr bwMode="auto">
          <a:xfrm>
            <a:off x="7513488" y="2256497"/>
            <a:ext cx="10318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AE</a:t>
            </a:r>
            <a:r>
              <a:rPr lang="cs-CZ" altLang="cs-CZ" sz="1800" b="1" baseline="-25000"/>
              <a:t>0</a:t>
            </a:r>
            <a:endParaRPr lang="en-US" altLang="cs-CZ" sz="1800" b="1"/>
          </a:p>
        </p:txBody>
      </p:sp>
      <p:sp>
        <p:nvSpPr>
          <p:cNvPr id="22" name="Line 10">
            <a:extLst>
              <a:ext uri="{FF2B5EF4-FFF2-40B4-BE49-F238E27FC236}">
                <a16:creationId xmlns:a16="http://schemas.microsoft.com/office/drawing/2014/main" id="{34E70AB4-BE66-4B53-A718-C7D4E0634E8B}"/>
              </a:ext>
            </a:extLst>
          </p:cNvPr>
          <p:cNvSpPr>
            <a:spLocks noChangeShapeType="1"/>
          </p:cNvSpPr>
          <p:nvPr/>
        </p:nvSpPr>
        <p:spPr bwMode="auto">
          <a:xfrm flipV="1">
            <a:off x="2674788" y="1042060"/>
            <a:ext cx="4052887" cy="2867025"/>
          </a:xfrm>
          <a:prstGeom prst="line">
            <a:avLst/>
          </a:prstGeom>
          <a:noFill/>
          <a:ln w="53975">
            <a:solidFill>
              <a:srgbClr val="8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Text Box 12">
            <a:extLst>
              <a:ext uri="{FF2B5EF4-FFF2-40B4-BE49-F238E27FC236}">
                <a16:creationId xmlns:a16="http://schemas.microsoft.com/office/drawing/2014/main" id="{6D02DFBB-F553-461F-9C9A-F0BA48B4208F}"/>
              </a:ext>
            </a:extLst>
          </p:cNvPr>
          <p:cNvSpPr txBox="1">
            <a:spLocks noChangeArrowheads="1"/>
          </p:cNvSpPr>
          <p:nvPr/>
        </p:nvSpPr>
        <p:spPr bwMode="auto">
          <a:xfrm>
            <a:off x="6613375" y="1211922"/>
            <a:ext cx="1114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AE</a:t>
            </a:r>
            <a:r>
              <a:rPr lang="cs-CZ" altLang="cs-CZ" sz="1800" b="1" baseline="-25000"/>
              <a:t>1</a:t>
            </a:r>
            <a:endParaRPr lang="en-US" altLang="cs-CZ" sz="1800" b="1"/>
          </a:p>
        </p:txBody>
      </p:sp>
      <p:sp>
        <p:nvSpPr>
          <p:cNvPr id="24" name="Text Box 32">
            <a:extLst>
              <a:ext uri="{FF2B5EF4-FFF2-40B4-BE49-F238E27FC236}">
                <a16:creationId xmlns:a16="http://schemas.microsoft.com/office/drawing/2014/main" id="{338F979F-1B6A-40BE-97B5-8B19073412D7}"/>
              </a:ext>
            </a:extLst>
          </p:cNvPr>
          <p:cNvSpPr txBox="1">
            <a:spLocks noChangeArrowheads="1"/>
          </p:cNvSpPr>
          <p:nvPr/>
        </p:nvSpPr>
        <p:spPr bwMode="auto">
          <a:xfrm>
            <a:off x="1742925" y="3353460"/>
            <a:ext cx="11350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el-GR" altLang="cs-CZ" sz="2400" b="1"/>
              <a:t>Δ</a:t>
            </a:r>
            <a:r>
              <a:rPr lang="cs-CZ" altLang="cs-CZ" sz="2400" b="1"/>
              <a:t> t</a:t>
            </a:r>
            <a:endParaRPr lang="en-US" altLang="cs-CZ" sz="2400" b="1"/>
          </a:p>
        </p:txBody>
      </p:sp>
      <p:sp>
        <p:nvSpPr>
          <p:cNvPr id="25" name="TextovéPole 21">
            <a:extLst>
              <a:ext uri="{FF2B5EF4-FFF2-40B4-BE49-F238E27FC236}">
                <a16:creationId xmlns:a16="http://schemas.microsoft.com/office/drawing/2014/main" id="{8058BC07-09B0-41EA-A45D-1CADF56AE34F}"/>
              </a:ext>
            </a:extLst>
          </p:cNvPr>
          <p:cNvSpPr txBox="1">
            <a:spLocks noChangeArrowheads="1"/>
          </p:cNvSpPr>
          <p:nvPr/>
        </p:nvSpPr>
        <p:spPr bwMode="auto">
          <a:xfrm>
            <a:off x="4079725" y="4563135"/>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E2</a:t>
            </a:r>
          </a:p>
        </p:txBody>
      </p:sp>
      <p:sp>
        <p:nvSpPr>
          <p:cNvPr id="26" name="AutoShape 37">
            <a:extLst>
              <a:ext uri="{FF2B5EF4-FFF2-40B4-BE49-F238E27FC236}">
                <a16:creationId xmlns:a16="http://schemas.microsoft.com/office/drawing/2014/main" id="{1D9B5618-FF7E-4A76-90CB-A26D4640A83A}"/>
              </a:ext>
            </a:extLst>
          </p:cNvPr>
          <p:cNvSpPr>
            <a:spLocks noChangeArrowheads="1"/>
          </p:cNvSpPr>
          <p:nvPr/>
        </p:nvSpPr>
        <p:spPr bwMode="auto">
          <a:xfrm rot="19831152">
            <a:off x="4562325" y="2586697"/>
            <a:ext cx="330200" cy="576263"/>
          </a:xfrm>
          <a:prstGeom prst="upArrow">
            <a:avLst>
              <a:gd name="adj1" fmla="val 50000"/>
              <a:gd name="adj2" fmla="val 43630"/>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cs-CZ" sz="1800"/>
          </a:p>
        </p:txBody>
      </p:sp>
      <p:sp>
        <p:nvSpPr>
          <p:cNvPr id="27" name="AutoShape 38">
            <a:extLst>
              <a:ext uri="{FF2B5EF4-FFF2-40B4-BE49-F238E27FC236}">
                <a16:creationId xmlns:a16="http://schemas.microsoft.com/office/drawing/2014/main" id="{CB980AE1-BE13-42C6-B1A9-F12658F330BA}"/>
              </a:ext>
            </a:extLst>
          </p:cNvPr>
          <p:cNvSpPr>
            <a:spLocks noChangeArrowheads="1"/>
          </p:cNvSpPr>
          <p:nvPr/>
        </p:nvSpPr>
        <p:spPr bwMode="auto">
          <a:xfrm rot="19831152">
            <a:off x="6848325" y="1872322"/>
            <a:ext cx="330200" cy="576263"/>
          </a:xfrm>
          <a:prstGeom prst="upArrow">
            <a:avLst>
              <a:gd name="adj1" fmla="val 50000"/>
              <a:gd name="adj2" fmla="val 43630"/>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cs-CZ" sz="1800"/>
          </a:p>
        </p:txBody>
      </p:sp>
      <p:sp>
        <p:nvSpPr>
          <p:cNvPr id="28" name="TextovéPole 27">
            <a:extLst>
              <a:ext uri="{FF2B5EF4-FFF2-40B4-BE49-F238E27FC236}">
                <a16:creationId xmlns:a16="http://schemas.microsoft.com/office/drawing/2014/main" id="{36B54D73-1EB9-49C5-B0A1-3D02D0A30D0F}"/>
              </a:ext>
            </a:extLst>
          </p:cNvPr>
          <p:cNvSpPr txBox="1">
            <a:spLocks noChangeArrowheads="1"/>
          </p:cNvSpPr>
          <p:nvPr/>
        </p:nvSpPr>
        <p:spPr bwMode="auto">
          <a:xfrm>
            <a:off x="139550" y="1232560"/>
            <a:ext cx="20351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dirty="0"/>
              <a:t>Změna t vyvolá změnu sklonu AE </a:t>
            </a:r>
          </a:p>
          <a:p>
            <a:pPr eaLnBrk="1" hangingPunct="1">
              <a:spcBef>
                <a:spcPct val="0"/>
              </a:spcBef>
              <a:buClrTx/>
              <a:buSzTx/>
              <a:buFontTx/>
              <a:buNone/>
            </a:pPr>
            <a:r>
              <a:rPr lang="cs-CZ" altLang="cs-CZ" sz="1800" dirty="0"/>
              <a:t>zvýší se</a:t>
            </a:r>
          </a:p>
        </p:txBody>
      </p:sp>
      <p:sp>
        <p:nvSpPr>
          <p:cNvPr id="29" name="Šrafovaná šipka doprava 28">
            <a:extLst>
              <a:ext uri="{FF2B5EF4-FFF2-40B4-BE49-F238E27FC236}">
                <a16:creationId xmlns:a16="http://schemas.microsoft.com/office/drawing/2014/main" id="{F00B15A8-B368-49F5-A299-51DF9F75D9B1}"/>
              </a:ext>
            </a:extLst>
          </p:cNvPr>
          <p:cNvSpPr/>
          <p:nvPr/>
        </p:nvSpPr>
        <p:spPr>
          <a:xfrm rot="2343961">
            <a:off x="679300" y="2593047"/>
            <a:ext cx="992188" cy="42862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cs-CZ"/>
          </a:p>
        </p:txBody>
      </p:sp>
      <p:cxnSp>
        <p:nvCxnSpPr>
          <p:cNvPr id="30" name="Přímá spojovací čára 32">
            <a:extLst>
              <a:ext uri="{FF2B5EF4-FFF2-40B4-BE49-F238E27FC236}">
                <a16:creationId xmlns:a16="http://schemas.microsoft.com/office/drawing/2014/main" id="{CF43C72A-254D-418B-9D83-63A0E6945973}"/>
              </a:ext>
            </a:extLst>
          </p:cNvPr>
          <p:cNvCxnSpPr/>
          <p:nvPr/>
        </p:nvCxnSpPr>
        <p:spPr>
          <a:xfrm rot="5400000">
            <a:off x="3583631" y="3543166"/>
            <a:ext cx="1857375" cy="1588"/>
          </a:xfrm>
          <a:prstGeom prst="line">
            <a:avLst/>
          </a:prstGeom>
          <a:ln w="444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Text Box 32">
            <a:extLst>
              <a:ext uri="{FF2B5EF4-FFF2-40B4-BE49-F238E27FC236}">
                <a16:creationId xmlns:a16="http://schemas.microsoft.com/office/drawing/2014/main" id="{451F33D8-9560-49A2-91FC-EBBA1A83BE03}"/>
              </a:ext>
            </a:extLst>
          </p:cNvPr>
          <p:cNvSpPr txBox="1">
            <a:spLocks noChangeArrowheads="1"/>
          </p:cNvSpPr>
          <p:nvPr/>
        </p:nvSpPr>
        <p:spPr bwMode="auto">
          <a:xfrm>
            <a:off x="3433613" y="3628097"/>
            <a:ext cx="86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E</a:t>
            </a:r>
            <a:r>
              <a:rPr lang="cs-CZ" altLang="cs-CZ" sz="1800" b="1" baseline="-25000"/>
              <a:t>1</a:t>
            </a:r>
            <a:endParaRPr lang="en-US" altLang="cs-CZ" sz="1800" b="1" baseline="-25000"/>
          </a:p>
        </p:txBody>
      </p:sp>
      <p:sp>
        <p:nvSpPr>
          <p:cNvPr id="32" name="Text Box 32">
            <a:extLst>
              <a:ext uri="{FF2B5EF4-FFF2-40B4-BE49-F238E27FC236}">
                <a16:creationId xmlns:a16="http://schemas.microsoft.com/office/drawing/2014/main" id="{033E0352-107A-4A48-8AA3-53400F4C2EA1}"/>
              </a:ext>
            </a:extLst>
          </p:cNvPr>
          <p:cNvSpPr txBox="1">
            <a:spLocks noChangeArrowheads="1"/>
          </p:cNvSpPr>
          <p:nvPr/>
        </p:nvSpPr>
        <p:spPr bwMode="auto">
          <a:xfrm>
            <a:off x="4155925" y="2185060"/>
            <a:ext cx="863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E</a:t>
            </a:r>
            <a:r>
              <a:rPr lang="cs-CZ" altLang="cs-CZ" sz="1800" b="1" baseline="-25000"/>
              <a:t>2</a:t>
            </a:r>
            <a:endParaRPr lang="en-US" altLang="cs-CZ" sz="1800" b="1" baseline="-25000"/>
          </a:p>
        </p:txBody>
      </p:sp>
      <p:sp>
        <p:nvSpPr>
          <p:cNvPr id="33" name="TextovéPole 32">
            <a:extLst>
              <a:ext uri="{FF2B5EF4-FFF2-40B4-BE49-F238E27FC236}">
                <a16:creationId xmlns:a16="http://schemas.microsoft.com/office/drawing/2014/main" id="{7C99957F-0374-4D62-B540-918991DA7C8B}"/>
              </a:ext>
            </a:extLst>
          </p:cNvPr>
          <p:cNvSpPr txBox="1">
            <a:spLocks noChangeArrowheads="1"/>
          </p:cNvSpPr>
          <p:nvPr/>
        </p:nvSpPr>
        <p:spPr bwMode="auto">
          <a:xfrm>
            <a:off x="2798613" y="1184935"/>
            <a:ext cx="2643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Nový rovnovážný bod</a:t>
            </a:r>
          </a:p>
        </p:txBody>
      </p:sp>
      <p:cxnSp>
        <p:nvCxnSpPr>
          <p:cNvPr id="34" name="Přímá spojovací šipka 38">
            <a:extLst>
              <a:ext uri="{FF2B5EF4-FFF2-40B4-BE49-F238E27FC236}">
                <a16:creationId xmlns:a16="http://schemas.microsoft.com/office/drawing/2014/main" id="{1AC02375-E53F-4765-A6D1-67F0CC9849D2}"/>
              </a:ext>
            </a:extLst>
          </p:cNvPr>
          <p:cNvCxnSpPr/>
          <p:nvPr/>
        </p:nvCxnSpPr>
        <p:spPr>
          <a:xfrm rot="16200000" flipH="1">
            <a:off x="3655863" y="1613560"/>
            <a:ext cx="571500" cy="571500"/>
          </a:xfrm>
          <a:prstGeom prst="straightConnector1">
            <a:avLst/>
          </a:prstGeom>
          <a:ln w="25400">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35" name="Přímá spojovací šipka 40">
            <a:extLst>
              <a:ext uri="{FF2B5EF4-FFF2-40B4-BE49-F238E27FC236}">
                <a16:creationId xmlns:a16="http://schemas.microsoft.com/office/drawing/2014/main" id="{3184ED4F-E03D-43C9-BDFB-0AD8EC2A02FB}"/>
              </a:ext>
            </a:extLst>
          </p:cNvPr>
          <p:cNvCxnSpPr/>
          <p:nvPr/>
        </p:nvCxnSpPr>
        <p:spPr>
          <a:xfrm>
            <a:off x="3328044" y="5002479"/>
            <a:ext cx="1071562" cy="1588"/>
          </a:xfrm>
          <a:prstGeom prst="straightConnector1">
            <a:avLst/>
          </a:prstGeom>
          <a:ln w="50800">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36" name="TextovéPole 35">
            <a:extLst>
              <a:ext uri="{FF2B5EF4-FFF2-40B4-BE49-F238E27FC236}">
                <a16:creationId xmlns:a16="http://schemas.microsoft.com/office/drawing/2014/main" id="{6A41E4AB-D85B-4647-AF16-6FBCDCE3E581}"/>
              </a:ext>
            </a:extLst>
          </p:cNvPr>
          <p:cNvSpPr txBox="1">
            <a:spLocks noChangeArrowheads="1"/>
          </p:cNvSpPr>
          <p:nvPr/>
        </p:nvSpPr>
        <p:spPr bwMode="auto">
          <a:xfrm>
            <a:off x="4566245" y="4799671"/>
            <a:ext cx="3000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dirty="0">
                <a:solidFill>
                  <a:srgbClr val="009900"/>
                </a:solidFill>
              </a:rPr>
              <a:t>Došlo k nárůstu produktu</a:t>
            </a:r>
          </a:p>
        </p:txBody>
      </p:sp>
    </p:spTree>
    <p:extLst>
      <p:ext uri="{BB962C8B-B14F-4D97-AF65-F5344CB8AC3E}">
        <p14:creationId xmlns:p14="http://schemas.microsoft.com/office/powerpoint/2010/main" val="341297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14"/>
                                        </p:tgtEl>
                                        <p:attrNameLst>
                                          <p:attrName>style.visibility</p:attrName>
                                        </p:attrNameLst>
                                      </p:cBhvr>
                                      <p:to>
                                        <p:strVal val="visible"/>
                                      </p:to>
                                    </p:set>
                                    <p:set>
                                      <p:cBhvr>
                                        <p:cTn id="17" dur="455" fill="hold">
                                          <p:stCondLst>
                                            <p:cond delay="0"/>
                                          </p:stCondLst>
                                        </p:cTn>
                                        <p:tgtEl>
                                          <p:spTgt spid="14"/>
                                        </p:tgtEl>
                                        <p:attrNameLst>
                                          <p:attrName>style.rotation</p:attrName>
                                        </p:attrNameLst>
                                      </p:cBhvr>
                                      <p:to>
                                        <p:strVal val="-45.0"/>
                                      </p:to>
                                    </p:set>
                                    <p:anim calcmode="lin" valueType="num">
                                      <p:cBhvr>
                                        <p:cTn id="18" dur="455" fill="hold">
                                          <p:stCondLst>
                                            <p:cond delay="455"/>
                                          </p:stCondLst>
                                        </p:cTn>
                                        <p:tgtEl>
                                          <p:spTgt spid="14"/>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14"/>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14"/>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14"/>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13"/>
                                        </p:tgtEl>
                                        <p:attrNameLst>
                                          <p:attrName>style.visibility</p:attrName>
                                        </p:attrNameLst>
                                      </p:cBhvr>
                                      <p:to>
                                        <p:strVal val="visible"/>
                                      </p:to>
                                    </p:set>
                                    <p:set>
                                      <p:cBhvr>
                                        <p:cTn id="26" dur="455" fill="hold">
                                          <p:stCondLst>
                                            <p:cond delay="0"/>
                                          </p:stCondLst>
                                        </p:cTn>
                                        <p:tgtEl>
                                          <p:spTgt spid="13"/>
                                        </p:tgtEl>
                                        <p:attrNameLst>
                                          <p:attrName>style.rotation</p:attrName>
                                        </p:attrNameLst>
                                      </p:cBhvr>
                                      <p:to>
                                        <p:strVal val="-45.0"/>
                                      </p:to>
                                    </p:set>
                                    <p:anim calcmode="lin" valueType="num">
                                      <p:cBhvr>
                                        <p:cTn id="27" dur="455" fill="hold">
                                          <p:stCondLst>
                                            <p:cond delay="455"/>
                                          </p:stCondLst>
                                        </p:cTn>
                                        <p:tgtEl>
                                          <p:spTgt spid="13"/>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13"/>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13"/>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13"/>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1000"/>
                                        <p:tgtEl>
                                          <p:spTgt spid="11"/>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wipe(down)">
                                      <p:cBhvr>
                                        <p:cTn id="38" dur="10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down)">
                                      <p:cBhvr>
                                        <p:cTn id="43" dur="2000"/>
                                        <p:tgtEl>
                                          <p:spTgt spid="20"/>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down)">
                                      <p:cBhvr>
                                        <p:cTn id="46" dur="2000"/>
                                        <p:tgtEl>
                                          <p:spTgt spid="2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down)">
                                      <p:cBhvr>
                                        <p:cTn id="51" dur="2000"/>
                                        <p:tgtEl>
                                          <p:spTgt spid="15"/>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down)">
                                      <p:cBhvr>
                                        <p:cTn id="54" dur="2000"/>
                                        <p:tgtEl>
                                          <p:spTgt spid="17"/>
                                        </p:tgtEl>
                                      </p:cBhvr>
                                    </p:animEffect>
                                  </p:childTnLst>
                                </p:cTn>
                              </p:par>
                            </p:childTnLst>
                          </p:cTn>
                        </p:par>
                      </p:childTnLst>
                    </p:cTn>
                  </p:par>
                  <p:par>
                    <p:cTn id="55" fill="hold">
                      <p:stCondLst>
                        <p:cond delay="indefinite"/>
                      </p:stCondLst>
                      <p:childTnLst>
                        <p:par>
                          <p:cTn id="56" fill="hold">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31"/>
                                        </p:tgtEl>
                                        <p:attrNameLst>
                                          <p:attrName>style.visibility</p:attrName>
                                        </p:attrNameLst>
                                      </p:cBhvr>
                                      <p:to>
                                        <p:strVal val="visible"/>
                                      </p:to>
                                    </p:set>
                                    <p:set>
                                      <p:cBhvr>
                                        <p:cTn id="59" dur="455" fill="hold">
                                          <p:stCondLst>
                                            <p:cond delay="0"/>
                                          </p:stCondLst>
                                        </p:cTn>
                                        <p:tgtEl>
                                          <p:spTgt spid="31"/>
                                        </p:tgtEl>
                                        <p:attrNameLst>
                                          <p:attrName>style.rotation</p:attrName>
                                        </p:attrNameLst>
                                      </p:cBhvr>
                                      <p:to>
                                        <p:strVal val="-45.0"/>
                                      </p:to>
                                    </p:set>
                                    <p:anim calcmode="lin" valueType="num">
                                      <p:cBhvr>
                                        <p:cTn id="60" dur="455" fill="hold">
                                          <p:stCondLst>
                                            <p:cond delay="455"/>
                                          </p:stCondLst>
                                        </p:cTn>
                                        <p:tgtEl>
                                          <p:spTgt spid="31"/>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31"/>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31"/>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31"/>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wipe(up)">
                                      <p:cBhvr>
                                        <p:cTn id="68" dur="2000"/>
                                        <p:tgtEl>
                                          <p:spTgt spid="18"/>
                                        </p:tgtEl>
                                      </p:cBhvr>
                                    </p:animEffect>
                                  </p:childTnLst>
                                </p:cTn>
                              </p:par>
                            </p:childTnLst>
                          </p:cTn>
                        </p:par>
                      </p:childTnLst>
                    </p:cTn>
                  </p:par>
                  <p:par>
                    <p:cTn id="69" fill="hold">
                      <p:stCondLst>
                        <p:cond delay="indefinite"/>
                      </p:stCondLst>
                      <p:childTnLst>
                        <p:par>
                          <p:cTn id="70" fill="hold">
                            <p:stCondLst>
                              <p:cond delay="0"/>
                            </p:stCondLst>
                            <p:childTnLst>
                              <p:par>
                                <p:cTn id="71" presetID="38" presetClass="entr" presetSubtype="0" accel="50000" fill="hold" grpId="0" nodeType="clickEffect">
                                  <p:stCondLst>
                                    <p:cond delay="0"/>
                                  </p:stCondLst>
                                  <p:iterate type="lt">
                                    <p:tmPct val="50000"/>
                                  </p:iterate>
                                  <p:childTnLst>
                                    <p:set>
                                      <p:cBhvr>
                                        <p:cTn id="72" dur="1" fill="hold">
                                          <p:stCondLst>
                                            <p:cond delay="0"/>
                                          </p:stCondLst>
                                        </p:cTn>
                                        <p:tgtEl>
                                          <p:spTgt spid="19"/>
                                        </p:tgtEl>
                                        <p:attrNameLst>
                                          <p:attrName>style.visibility</p:attrName>
                                        </p:attrNameLst>
                                      </p:cBhvr>
                                      <p:to>
                                        <p:strVal val="visible"/>
                                      </p:to>
                                    </p:set>
                                    <p:set>
                                      <p:cBhvr>
                                        <p:cTn id="73" dur="455" fill="hold">
                                          <p:stCondLst>
                                            <p:cond delay="0"/>
                                          </p:stCondLst>
                                        </p:cTn>
                                        <p:tgtEl>
                                          <p:spTgt spid="19"/>
                                        </p:tgtEl>
                                        <p:attrNameLst>
                                          <p:attrName>style.rotation</p:attrName>
                                        </p:attrNameLst>
                                      </p:cBhvr>
                                      <p:to>
                                        <p:strVal val="-45.0"/>
                                      </p:to>
                                    </p:set>
                                    <p:anim calcmode="lin" valueType="num">
                                      <p:cBhvr>
                                        <p:cTn id="74" dur="455" fill="hold">
                                          <p:stCondLst>
                                            <p:cond delay="455"/>
                                          </p:stCondLst>
                                        </p:cTn>
                                        <p:tgtEl>
                                          <p:spTgt spid="19"/>
                                        </p:tgtEl>
                                        <p:attrNameLst>
                                          <p:attrName>style.rotation</p:attrName>
                                        </p:attrNameLst>
                                      </p:cBhvr>
                                      <p:tavLst>
                                        <p:tav tm="0">
                                          <p:val>
                                            <p:fltVal val="-45"/>
                                          </p:val>
                                        </p:tav>
                                        <p:tav tm="69900">
                                          <p:val>
                                            <p:fltVal val="45"/>
                                          </p:val>
                                        </p:tav>
                                        <p:tav tm="100000">
                                          <p:val>
                                            <p:fltVal val="0"/>
                                          </p:val>
                                        </p:tav>
                                      </p:tavLst>
                                    </p:anim>
                                    <p:anim calcmode="lin" valueType="num">
                                      <p:cBhvr>
                                        <p:cTn id="75" dur="455" fill="hold">
                                          <p:stCondLst>
                                            <p:cond delay="0"/>
                                          </p:stCondLst>
                                        </p:cTn>
                                        <p:tgtEl>
                                          <p:spTgt spid="19"/>
                                        </p:tgtEl>
                                        <p:attrNameLst>
                                          <p:attrName>ppt_y</p:attrName>
                                        </p:attrNameLst>
                                      </p:cBhvr>
                                      <p:tavLst>
                                        <p:tav tm="0">
                                          <p:val>
                                            <p:strVal val="#ppt_y-1"/>
                                          </p:val>
                                        </p:tav>
                                        <p:tav tm="100000">
                                          <p:val>
                                            <p:strVal val="#ppt_y-(0.354*#ppt_w-0.172*#ppt_h)"/>
                                          </p:val>
                                        </p:tav>
                                      </p:tavLst>
                                    </p:anim>
                                    <p:anim calcmode="lin" valueType="num">
                                      <p:cBhvr>
                                        <p:cTn id="76" dur="156" decel="50000" autoRev="1" fill="hold">
                                          <p:stCondLst>
                                            <p:cond delay="455"/>
                                          </p:stCondLst>
                                        </p:cTn>
                                        <p:tgtEl>
                                          <p:spTgt spid="19"/>
                                        </p:tgtEl>
                                        <p:attrNameLst>
                                          <p:attrName>ppt_y</p:attrName>
                                        </p:attrNameLst>
                                      </p:cBhvr>
                                      <p:tavLst>
                                        <p:tav tm="0">
                                          <p:val>
                                            <p:strVal val="#ppt_y-(0.354*#ppt_w-0.172*#ppt_h)"/>
                                          </p:val>
                                        </p:tav>
                                        <p:tav tm="100000">
                                          <p:val>
                                            <p:strVal val="#ppt_y-(0.354*#ppt_w-0.172*#ppt_h)-#ppt_h/2"/>
                                          </p:val>
                                        </p:tav>
                                      </p:tavLst>
                                    </p:anim>
                                    <p:anim calcmode="lin" valueType="num">
                                      <p:cBhvr>
                                        <p:cTn id="77" dur="136" fill="hold">
                                          <p:stCondLst>
                                            <p:cond delay="864"/>
                                          </p:stCondLst>
                                        </p:cTn>
                                        <p:tgtEl>
                                          <p:spTgt spid="19"/>
                                        </p:tgtEl>
                                        <p:attrNameLst>
                                          <p:attrName>ppt_y</p:attrName>
                                        </p:attrNameLst>
                                      </p:cBhvr>
                                      <p:tavLst>
                                        <p:tav tm="0">
                                          <p:val>
                                            <p:strVal val="#ppt_y-(0.354*#ppt_w-0.172*#ppt_h)"/>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35" presetClass="entr" presetSubtype="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2000"/>
                                        <p:tgtEl>
                                          <p:spTgt spid="28"/>
                                        </p:tgtEl>
                                      </p:cBhvr>
                                    </p:animEffect>
                                    <p:anim calcmode="lin" valueType="num">
                                      <p:cBhvr>
                                        <p:cTn id="83" dur="2000" fill="hold"/>
                                        <p:tgtEl>
                                          <p:spTgt spid="28"/>
                                        </p:tgtEl>
                                        <p:attrNameLst>
                                          <p:attrName>style.rotation</p:attrName>
                                        </p:attrNameLst>
                                      </p:cBhvr>
                                      <p:tavLst>
                                        <p:tav tm="0">
                                          <p:val>
                                            <p:fltVal val="720"/>
                                          </p:val>
                                        </p:tav>
                                        <p:tav tm="100000">
                                          <p:val>
                                            <p:fltVal val="0"/>
                                          </p:val>
                                        </p:tav>
                                      </p:tavLst>
                                    </p:anim>
                                    <p:anim calcmode="lin" valueType="num">
                                      <p:cBhvr>
                                        <p:cTn id="84" dur="2000" fill="hold"/>
                                        <p:tgtEl>
                                          <p:spTgt spid="28"/>
                                        </p:tgtEl>
                                        <p:attrNameLst>
                                          <p:attrName>ppt_h</p:attrName>
                                        </p:attrNameLst>
                                      </p:cBhvr>
                                      <p:tavLst>
                                        <p:tav tm="0">
                                          <p:val>
                                            <p:fltVal val="0"/>
                                          </p:val>
                                        </p:tav>
                                        <p:tav tm="100000">
                                          <p:val>
                                            <p:strVal val="#ppt_h"/>
                                          </p:val>
                                        </p:tav>
                                      </p:tavLst>
                                    </p:anim>
                                    <p:anim calcmode="lin" valueType="num">
                                      <p:cBhvr>
                                        <p:cTn id="85" dur="2000" fill="hold"/>
                                        <p:tgtEl>
                                          <p:spTgt spid="28"/>
                                        </p:tgtEl>
                                        <p:attrNameLst>
                                          <p:attrName>ppt_w</p:attrName>
                                        </p:attrNameLst>
                                      </p:cBhvr>
                                      <p:tavLst>
                                        <p:tav tm="0">
                                          <p:val>
                                            <p:fltVal val="0"/>
                                          </p:val>
                                        </p:tav>
                                        <p:tav tm="100000">
                                          <p:val>
                                            <p:strVal val="#ppt_w"/>
                                          </p:val>
                                        </p:tav>
                                      </p:tavLst>
                                    </p:anim>
                                  </p:childTnLst>
                                </p:cTn>
                              </p:par>
                            </p:childTnLst>
                          </p:cTn>
                        </p:par>
                      </p:childTnLst>
                    </p:cTn>
                  </p:par>
                  <p:par>
                    <p:cTn id="86" fill="hold">
                      <p:stCondLst>
                        <p:cond delay="indefinite"/>
                      </p:stCondLst>
                      <p:childTnLst>
                        <p:par>
                          <p:cTn id="87" fill="hold">
                            <p:stCondLst>
                              <p:cond delay="0"/>
                            </p:stCondLst>
                            <p:childTnLst>
                              <p:par>
                                <p:cTn id="88" presetID="22" presetClass="entr" presetSubtype="1" fill="hold" nodeType="click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wipe(up)">
                                      <p:cBhvr>
                                        <p:cTn id="90" dur="500"/>
                                        <p:tgtEl>
                                          <p:spTgt spid="29"/>
                                        </p:tgtEl>
                                      </p:cBhvr>
                                    </p:animEffect>
                                  </p:childTnLst>
                                </p:cTn>
                              </p:par>
                            </p:childTnLst>
                          </p:cTn>
                        </p:par>
                      </p:childTnLst>
                    </p:cTn>
                  </p:par>
                  <p:par>
                    <p:cTn id="91" fill="hold">
                      <p:stCondLst>
                        <p:cond delay="indefinite"/>
                      </p:stCondLst>
                      <p:childTnLst>
                        <p:par>
                          <p:cTn id="92" fill="hold">
                            <p:stCondLst>
                              <p:cond delay="0"/>
                            </p:stCondLst>
                            <p:childTnLst>
                              <p:par>
                                <p:cTn id="93" presetID="38" presetClass="entr" presetSubtype="0" accel="50000" fill="hold" grpId="0" nodeType="clickEffect">
                                  <p:stCondLst>
                                    <p:cond delay="0"/>
                                  </p:stCondLst>
                                  <p:iterate type="lt">
                                    <p:tmPct val="50000"/>
                                  </p:iterate>
                                  <p:childTnLst>
                                    <p:set>
                                      <p:cBhvr>
                                        <p:cTn id="94" dur="1" fill="hold">
                                          <p:stCondLst>
                                            <p:cond delay="0"/>
                                          </p:stCondLst>
                                        </p:cTn>
                                        <p:tgtEl>
                                          <p:spTgt spid="24"/>
                                        </p:tgtEl>
                                        <p:attrNameLst>
                                          <p:attrName>style.visibility</p:attrName>
                                        </p:attrNameLst>
                                      </p:cBhvr>
                                      <p:to>
                                        <p:strVal val="visible"/>
                                      </p:to>
                                    </p:set>
                                    <p:set>
                                      <p:cBhvr>
                                        <p:cTn id="95" dur="455" fill="hold">
                                          <p:stCondLst>
                                            <p:cond delay="0"/>
                                          </p:stCondLst>
                                        </p:cTn>
                                        <p:tgtEl>
                                          <p:spTgt spid="24"/>
                                        </p:tgtEl>
                                        <p:attrNameLst>
                                          <p:attrName>style.rotation</p:attrName>
                                        </p:attrNameLst>
                                      </p:cBhvr>
                                      <p:to>
                                        <p:strVal val="-45.0"/>
                                      </p:to>
                                    </p:set>
                                    <p:anim calcmode="lin" valueType="num">
                                      <p:cBhvr>
                                        <p:cTn id="96" dur="455" fill="hold">
                                          <p:stCondLst>
                                            <p:cond delay="455"/>
                                          </p:stCondLst>
                                        </p:cTn>
                                        <p:tgtEl>
                                          <p:spTgt spid="24"/>
                                        </p:tgtEl>
                                        <p:attrNameLst>
                                          <p:attrName>style.rotation</p:attrName>
                                        </p:attrNameLst>
                                      </p:cBhvr>
                                      <p:tavLst>
                                        <p:tav tm="0">
                                          <p:val>
                                            <p:fltVal val="-45"/>
                                          </p:val>
                                        </p:tav>
                                        <p:tav tm="69900">
                                          <p:val>
                                            <p:fltVal val="45"/>
                                          </p:val>
                                        </p:tav>
                                        <p:tav tm="100000">
                                          <p:val>
                                            <p:fltVal val="0"/>
                                          </p:val>
                                        </p:tav>
                                      </p:tavLst>
                                    </p:anim>
                                    <p:anim calcmode="lin" valueType="num">
                                      <p:cBhvr>
                                        <p:cTn id="97" dur="455" fill="hold">
                                          <p:stCondLst>
                                            <p:cond delay="0"/>
                                          </p:stCondLst>
                                        </p:cTn>
                                        <p:tgtEl>
                                          <p:spTgt spid="24"/>
                                        </p:tgtEl>
                                        <p:attrNameLst>
                                          <p:attrName>ppt_y</p:attrName>
                                        </p:attrNameLst>
                                      </p:cBhvr>
                                      <p:tavLst>
                                        <p:tav tm="0">
                                          <p:val>
                                            <p:strVal val="#ppt_y-1"/>
                                          </p:val>
                                        </p:tav>
                                        <p:tav tm="100000">
                                          <p:val>
                                            <p:strVal val="#ppt_y-(0.354*#ppt_w-0.172*#ppt_h)"/>
                                          </p:val>
                                        </p:tav>
                                      </p:tavLst>
                                    </p:anim>
                                    <p:anim calcmode="lin" valueType="num">
                                      <p:cBhvr>
                                        <p:cTn id="98" dur="156" decel="50000" autoRev="1" fill="hold">
                                          <p:stCondLst>
                                            <p:cond delay="455"/>
                                          </p:stCondLst>
                                        </p:cTn>
                                        <p:tgtEl>
                                          <p:spTgt spid="24"/>
                                        </p:tgtEl>
                                        <p:attrNameLst>
                                          <p:attrName>ppt_y</p:attrName>
                                        </p:attrNameLst>
                                      </p:cBhvr>
                                      <p:tavLst>
                                        <p:tav tm="0">
                                          <p:val>
                                            <p:strVal val="#ppt_y-(0.354*#ppt_w-0.172*#ppt_h)"/>
                                          </p:val>
                                        </p:tav>
                                        <p:tav tm="100000">
                                          <p:val>
                                            <p:strVal val="#ppt_y-(0.354*#ppt_w-0.172*#ppt_h)-#ppt_h/2"/>
                                          </p:val>
                                        </p:tav>
                                      </p:tavLst>
                                    </p:anim>
                                    <p:anim calcmode="lin" valueType="num">
                                      <p:cBhvr>
                                        <p:cTn id="99" dur="136" fill="hold">
                                          <p:stCondLst>
                                            <p:cond delay="864"/>
                                          </p:stCondLst>
                                        </p:cTn>
                                        <p:tgtEl>
                                          <p:spTgt spid="24"/>
                                        </p:tgtEl>
                                        <p:attrNameLst>
                                          <p:attrName>ppt_y</p:attrName>
                                        </p:attrNameLst>
                                      </p:cBhvr>
                                      <p:tavLst>
                                        <p:tav tm="0">
                                          <p:val>
                                            <p:strVal val="#ppt_y-(0.354*#ppt_w-0.172*#ppt_h)"/>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55" presetClass="entr" presetSubtype="0" fill="hold" grpId="0" nodeType="click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p:cTn id="104" dur="1000" fill="hold"/>
                                        <p:tgtEl>
                                          <p:spTgt spid="26"/>
                                        </p:tgtEl>
                                        <p:attrNameLst>
                                          <p:attrName>ppt_w</p:attrName>
                                        </p:attrNameLst>
                                      </p:cBhvr>
                                      <p:tavLst>
                                        <p:tav tm="0">
                                          <p:val>
                                            <p:strVal val="#ppt_w*0.70"/>
                                          </p:val>
                                        </p:tav>
                                        <p:tav tm="100000">
                                          <p:val>
                                            <p:strVal val="#ppt_w"/>
                                          </p:val>
                                        </p:tav>
                                      </p:tavLst>
                                    </p:anim>
                                    <p:anim calcmode="lin" valueType="num">
                                      <p:cBhvr>
                                        <p:cTn id="105" dur="1000" fill="hold"/>
                                        <p:tgtEl>
                                          <p:spTgt spid="26"/>
                                        </p:tgtEl>
                                        <p:attrNameLst>
                                          <p:attrName>ppt_h</p:attrName>
                                        </p:attrNameLst>
                                      </p:cBhvr>
                                      <p:tavLst>
                                        <p:tav tm="0">
                                          <p:val>
                                            <p:strVal val="#ppt_h"/>
                                          </p:val>
                                        </p:tav>
                                        <p:tav tm="100000">
                                          <p:val>
                                            <p:strVal val="#ppt_h"/>
                                          </p:val>
                                        </p:tav>
                                      </p:tavLst>
                                    </p:anim>
                                    <p:animEffect transition="in" filter="fade">
                                      <p:cBhvr>
                                        <p:cTn id="106" dur="1000"/>
                                        <p:tgtEl>
                                          <p:spTgt spid="26"/>
                                        </p:tgtEl>
                                      </p:cBhvr>
                                    </p:animEffect>
                                  </p:childTnLst>
                                </p:cTn>
                              </p:par>
                              <p:par>
                                <p:cTn id="107" presetID="55" presetClass="entr" presetSubtype="0" fill="hold" grpId="0" nodeType="withEffect">
                                  <p:stCondLst>
                                    <p:cond delay="0"/>
                                  </p:stCondLst>
                                  <p:childTnLst>
                                    <p:set>
                                      <p:cBhvr>
                                        <p:cTn id="108" dur="1" fill="hold">
                                          <p:stCondLst>
                                            <p:cond delay="0"/>
                                          </p:stCondLst>
                                        </p:cTn>
                                        <p:tgtEl>
                                          <p:spTgt spid="27"/>
                                        </p:tgtEl>
                                        <p:attrNameLst>
                                          <p:attrName>style.visibility</p:attrName>
                                        </p:attrNameLst>
                                      </p:cBhvr>
                                      <p:to>
                                        <p:strVal val="visible"/>
                                      </p:to>
                                    </p:set>
                                    <p:anim calcmode="lin" valueType="num">
                                      <p:cBhvr>
                                        <p:cTn id="109" dur="1000" fill="hold"/>
                                        <p:tgtEl>
                                          <p:spTgt spid="27"/>
                                        </p:tgtEl>
                                        <p:attrNameLst>
                                          <p:attrName>ppt_w</p:attrName>
                                        </p:attrNameLst>
                                      </p:cBhvr>
                                      <p:tavLst>
                                        <p:tav tm="0">
                                          <p:val>
                                            <p:strVal val="#ppt_w*0.70"/>
                                          </p:val>
                                        </p:tav>
                                        <p:tav tm="100000">
                                          <p:val>
                                            <p:strVal val="#ppt_w"/>
                                          </p:val>
                                        </p:tav>
                                      </p:tavLst>
                                    </p:anim>
                                    <p:anim calcmode="lin" valueType="num">
                                      <p:cBhvr>
                                        <p:cTn id="110" dur="1000" fill="hold"/>
                                        <p:tgtEl>
                                          <p:spTgt spid="27"/>
                                        </p:tgtEl>
                                        <p:attrNameLst>
                                          <p:attrName>ppt_h</p:attrName>
                                        </p:attrNameLst>
                                      </p:cBhvr>
                                      <p:tavLst>
                                        <p:tav tm="0">
                                          <p:val>
                                            <p:strVal val="#ppt_h"/>
                                          </p:val>
                                        </p:tav>
                                        <p:tav tm="100000">
                                          <p:val>
                                            <p:strVal val="#ppt_h"/>
                                          </p:val>
                                        </p:tav>
                                      </p:tavLst>
                                    </p:anim>
                                    <p:animEffect transition="in" filter="fade">
                                      <p:cBhvr>
                                        <p:cTn id="111" dur="1000"/>
                                        <p:tgtEl>
                                          <p:spTgt spid="27"/>
                                        </p:tgtEl>
                                      </p:cBhvr>
                                    </p:animEffect>
                                  </p:childTnLst>
                                </p:cTn>
                              </p:par>
                            </p:childTnLst>
                          </p:cTn>
                        </p:par>
                      </p:childTnLst>
                    </p:cTn>
                  </p:par>
                  <p:par>
                    <p:cTn id="112" fill="hold">
                      <p:stCondLst>
                        <p:cond delay="indefinite"/>
                      </p:stCondLst>
                      <p:childTnLst>
                        <p:par>
                          <p:cTn id="113" fill="hold">
                            <p:stCondLst>
                              <p:cond delay="0"/>
                            </p:stCondLst>
                            <p:childTnLst>
                              <p:par>
                                <p:cTn id="114" presetID="26" presetClass="emph" presetSubtype="0" fill="hold" grpId="1" nodeType="clickEffect">
                                  <p:stCondLst>
                                    <p:cond delay="0"/>
                                  </p:stCondLst>
                                  <p:childTnLst>
                                    <p:animEffect transition="out" filter="fade">
                                      <p:cBhvr>
                                        <p:cTn id="115" dur="500" tmFilter="0, 0; .2, .5; .8, .5; 1, 0"/>
                                        <p:tgtEl>
                                          <p:spTgt spid="26"/>
                                        </p:tgtEl>
                                      </p:cBhvr>
                                    </p:animEffect>
                                    <p:animScale>
                                      <p:cBhvr>
                                        <p:cTn id="116" dur="250" autoRev="1" fill="hold"/>
                                        <p:tgtEl>
                                          <p:spTgt spid="26"/>
                                        </p:tgtEl>
                                      </p:cBhvr>
                                      <p:by x="105000" y="105000"/>
                                    </p:animScale>
                                  </p:childTnLst>
                                </p:cTn>
                              </p:par>
                              <p:par>
                                <p:cTn id="117" presetID="26" presetClass="emph" presetSubtype="0" fill="hold" grpId="1" nodeType="withEffect">
                                  <p:stCondLst>
                                    <p:cond delay="0"/>
                                  </p:stCondLst>
                                  <p:childTnLst>
                                    <p:animEffect transition="out" filter="fade">
                                      <p:cBhvr>
                                        <p:cTn id="118" dur="500" tmFilter="0, 0; .2, .5; .8, .5; 1, 0"/>
                                        <p:tgtEl>
                                          <p:spTgt spid="27"/>
                                        </p:tgtEl>
                                      </p:cBhvr>
                                    </p:animEffect>
                                    <p:animScale>
                                      <p:cBhvr>
                                        <p:cTn id="119" dur="250" autoRev="1" fill="hold"/>
                                        <p:tgtEl>
                                          <p:spTgt spid="27"/>
                                        </p:tgtEl>
                                      </p:cBhvr>
                                      <p:by x="105000" y="105000"/>
                                    </p:animScale>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23"/>
                                        </p:tgtEl>
                                        <p:attrNameLst>
                                          <p:attrName>style.visibility</p:attrName>
                                        </p:attrNameLst>
                                      </p:cBhvr>
                                      <p:to>
                                        <p:strVal val="visible"/>
                                      </p:to>
                                    </p:set>
                                    <p:animEffect transition="in" filter="wipe(down)">
                                      <p:cBhvr>
                                        <p:cTn id="124" dur="1000"/>
                                        <p:tgtEl>
                                          <p:spTgt spid="23"/>
                                        </p:tgtEl>
                                      </p:cBhvr>
                                    </p:animEffect>
                                  </p:childTnLst>
                                </p:cTn>
                              </p:par>
                              <p:par>
                                <p:cTn id="125" presetID="22" presetClass="entr" presetSubtype="4" fill="hold" nodeType="withEffect">
                                  <p:stCondLst>
                                    <p:cond delay="0"/>
                                  </p:stCondLst>
                                  <p:childTnLst>
                                    <p:set>
                                      <p:cBhvr>
                                        <p:cTn id="126" dur="1" fill="hold">
                                          <p:stCondLst>
                                            <p:cond delay="0"/>
                                          </p:stCondLst>
                                        </p:cTn>
                                        <p:tgtEl>
                                          <p:spTgt spid="22"/>
                                        </p:tgtEl>
                                        <p:attrNameLst>
                                          <p:attrName>style.visibility</p:attrName>
                                        </p:attrNameLst>
                                      </p:cBhvr>
                                      <p:to>
                                        <p:strVal val="visible"/>
                                      </p:to>
                                    </p:set>
                                    <p:animEffect transition="in" filter="wipe(down)">
                                      <p:cBhvr>
                                        <p:cTn id="127" dur="1000"/>
                                        <p:tgtEl>
                                          <p:spTgt spid="22"/>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33"/>
                                        </p:tgtEl>
                                        <p:attrNameLst>
                                          <p:attrName>style.visibility</p:attrName>
                                        </p:attrNameLst>
                                      </p:cBhvr>
                                      <p:to>
                                        <p:strVal val="visible"/>
                                      </p:to>
                                    </p:set>
                                    <p:animEffect transition="in" filter="wipe(left)">
                                      <p:cBhvr>
                                        <p:cTn id="132" dur="500"/>
                                        <p:tgtEl>
                                          <p:spTgt spid="33"/>
                                        </p:tgtEl>
                                      </p:cBhvr>
                                    </p:animEffect>
                                  </p:childTnLst>
                                </p:cTn>
                              </p:par>
                              <p:par>
                                <p:cTn id="133" presetID="22" presetClass="entr" presetSubtype="8" fill="hold" nodeType="withEffect">
                                  <p:stCondLst>
                                    <p:cond delay="0"/>
                                  </p:stCondLst>
                                  <p:childTnLst>
                                    <p:set>
                                      <p:cBhvr>
                                        <p:cTn id="134" dur="1" fill="hold">
                                          <p:stCondLst>
                                            <p:cond delay="0"/>
                                          </p:stCondLst>
                                        </p:cTn>
                                        <p:tgtEl>
                                          <p:spTgt spid="34"/>
                                        </p:tgtEl>
                                        <p:attrNameLst>
                                          <p:attrName>style.visibility</p:attrName>
                                        </p:attrNameLst>
                                      </p:cBhvr>
                                      <p:to>
                                        <p:strVal val="visible"/>
                                      </p:to>
                                    </p:set>
                                    <p:animEffect transition="in" filter="wipe(left)">
                                      <p:cBhvr>
                                        <p:cTn id="135" dur="500"/>
                                        <p:tgtEl>
                                          <p:spTgt spid="34"/>
                                        </p:tgtEl>
                                      </p:cBhvr>
                                    </p:animEffect>
                                  </p:childTnLst>
                                </p:cTn>
                              </p:par>
                            </p:childTnLst>
                          </p:cTn>
                        </p:par>
                      </p:childTnLst>
                    </p:cTn>
                  </p:par>
                  <p:par>
                    <p:cTn id="136" fill="hold">
                      <p:stCondLst>
                        <p:cond delay="indefinite"/>
                      </p:stCondLst>
                      <p:childTnLst>
                        <p:par>
                          <p:cTn id="137" fill="hold">
                            <p:stCondLst>
                              <p:cond delay="0"/>
                            </p:stCondLst>
                            <p:childTnLst>
                              <p:par>
                                <p:cTn id="138" presetID="38" presetClass="entr" presetSubtype="0" accel="50000" fill="hold" grpId="0" nodeType="clickEffect">
                                  <p:stCondLst>
                                    <p:cond delay="0"/>
                                  </p:stCondLst>
                                  <p:iterate type="lt">
                                    <p:tmPct val="50000"/>
                                  </p:iterate>
                                  <p:childTnLst>
                                    <p:set>
                                      <p:cBhvr>
                                        <p:cTn id="139" dur="1" fill="hold">
                                          <p:stCondLst>
                                            <p:cond delay="0"/>
                                          </p:stCondLst>
                                        </p:cTn>
                                        <p:tgtEl>
                                          <p:spTgt spid="32"/>
                                        </p:tgtEl>
                                        <p:attrNameLst>
                                          <p:attrName>style.visibility</p:attrName>
                                        </p:attrNameLst>
                                      </p:cBhvr>
                                      <p:to>
                                        <p:strVal val="visible"/>
                                      </p:to>
                                    </p:set>
                                    <p:set>
                                      <p:cBhvr>
                                        <p:cTn id="140" dur="455" fill="hold">
                                          <p:stCondLst>
                                            <p:cond delay="0"/>
                                          </p:stCondLst>
                                        </p:cTn>
                                        <p:tgtEl>
                                          <p:spTgt spid="32"/>
                                        </p:tgtEl>
                                        <p:attrNameLst>
                                          <p:attrName>style.rotation</p:attrName>
                                        </p:attrNameLst>
                                      </p:cBhvr>
                                      <p:to>
                                        <p:strVal val="-45.0"/>
                                      </p:to>
                                    </p:set>
                                    <p:anim calcmode="lin" valueType="num">
                                      <p:cBhvr>
                                        <p:cTn id="141"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142"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143"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144"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2" presetClass="entr" presetSubtype="1" fill="hold" nodeType="clickEffect">
                                  <p:stCondLst>
                                    <p:cond delay="0"/>
                                  </p:stCondLst>
                                  <p:childTnLst>
                                    <p:set>
                                      <p:cBhvr>
                                        <p:cTn id="148" dur="1" fill="hold">
                                          <p:stCondLst>
                                            <p:cond delay="0"/>
                                          </p:stCondLst>
                                        </p:cTn>
                                        <p:tgtEl>
                                          <p:spTgt spid="30"/>
                                        </p:tgtEl>
                                        <p:attrNameLst>
                                          <p:attrName>style.visibility</p:attrName>
                                        </p:attrNameLst>
                                      </p:cBhvr>
                                      <p:to>
                                        <p:strVal val="visible"/>
                                      </p:to>
                                    </p:set>
                                    <p:animEffect transition="in" filter="wipe(up)">
                                      <p:cBhvr>
                                        <p:cTn id="149" dur="1000"/>
                                        <p:tgtEl>
                                          <p:spTgt spid="30"/>
                                        </p:tgtEl>
                                      </p:cBhvr>
                                    </p:animEffect>
                                  </p:childTnLst>
                                </p:cTn>
                              </p:par>
                            </p:childTnLst>
                          </p:cTn>
                        </p:par>
                      </p:childTnLst>
                    </p:cTn>
                  </p:par>
                  <p:par>
                    <p:cTn id="150" fill="hold">
                      <p:stCondLst>
                        <p:cond delay="indefinite"/>
                      </p:stCondLst>
                      <p:childTnLst>
                        <p:par>
                          <p:cTn id="151" fill="hold">
                            <p:stCondLst>
                              <p:cond delay="0"/>
                            </p:stCondLst>
                            <p:childTnLst>
                              <p:par>
                                <p:cTn id="152" presetID="38" presetClass="entr" presetSubtype="0" accel="50000" fill="hold" grpId="0" nodeType="clickEffect">
                                  <p:stCondLst>
                                    <p:cond delay="0"/>
                                  </p:stCondLst>
                                  <p:iterate type="lt">
                                    <p:tmPct val="50000"/>
                                  </p:iterate>
                                  <p:childTnLst>
                                    <p:set>
                                      <p:cBhvr>
                                        <p:cTn id="153" dur="1" fill="hold">
                                          <p:stCondLst>
                                            <p:cond delay="0"/>
                                          </p:stCondLst>
                                        </p:cTn>
                                        <p:tgtEl>
                                          <p:spTgt spid="25"/>
                                        </p:tgtEl>
                                        <p:attrNameLst>
                                          <p:attrName>style.visibility</p:attrName>
                                        </p:attrNameLst>
                                      </p:cBhvr>
                                      <p:to>
                                        <p:strVal val="visible"/>
                                      </p:to>
                                    </p:set>
                                    <p:set>
                                      <p:cBhvr>
                                        <p:cTn id="154" dur="455" fill="hold">
                                          <p:stCondLst>
                                            <p:cond delay="0"/>
                                          </p:stCondLst>
                                        </p:cTn>
                                        <p:tgtEl>
                                          <p:spTgt spid="25"/>
                                        </p:tgtEl>
                                        <p:attrNameLst>
                                          <p:attrName>style.rotation</p:attrName>
                                        </p:attrNameLst>
                                      </p:cBhvr>
                                      <p:to>
                                        <p:strVal val="-45.0"/>
                                      </p:to>
                                    </p:set>
                                    <p:anim calcmode="lin" valueType="num">
                                      <p:cBhvr>
                                        <p:cTn id="15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15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15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15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2" presetClass="entr" presetSubtype="8" fill="hold" nodeType="clickEffect">
                                  <p:stCondLst>
                                    <p:cond delay="0"/>
                                  </p:stCondLst>
                                  <p:childTnLst>
                                    <p:set>
                                      <p:cBhvr>
                                        <p:cTn id="162" dur="1" fill="hold">
                                          <p:stCondLst>
                                            <p:cond delay="0"/>
                                          </p:stCondLst>
                                        </p:cTn>
                                        <p:tgtEl>
                                          <p:spTgt spid="35"/>
                                        </p:tgtEl>
                                        <p:attrNameLst>
                                          <p:attrName>style.visibility</p:attrName>
                                        </p:attrNameLst>
                                      </p:cBhvr>
                                      <p:to>
                                        <p:strVal val="visible"/>
                                      </p:to>
                                    </p:set>
                                    <p:animEffect transition="in" filter="wipe(left)">
                                      <p:cBhvr>
                                        <p:cTn id="163" dur="3000"/>
                                        <p:tgtEl>
                                          <p:spTgt spid="35"/>
                                        </p:tgtEl>
                                      </p:cBhvr>
                                    </p:animEffect>
                                  </p:childTnLst>
                                </p:cTn>
                              </p:par>
                            </p:childTnLst>
                          </p:cTn>
                        </p:par>
                      </p:childTnLst>
                    </p:cTn>
                  </p:par>
                  <p:par>
                    <p:cTn id="164" fill="hold">
                      <p:stCondLst>
                        <p:cond delay="indefinite"/>
                      </p:stCondLst>
                      <p:childTnLst>
                        <p:par>
                          <p:cTn id="165" fill="hold">
                            <p:stCondLst>
                              <p:cond delay="0"/>
                            </p:stCondLst>
                            <p:childTnLst>
                              <p:par>
                                <p:cTn id="166" presetID="55" presetClass="entr" presetSubtype="0" fill="hold" grpId="0" nodeType="clickEffect">
                                  <p:stCondLst>
                                    <p:cond delay="0"/>
                                  </p:stCondLst>
                                  <p:childTnLst>
                                    <p:set>
                                      <p:cBhvr>
                                        <p:cTn id="167" dur="1" fill="hold">
                                          <p:stCondLst>
                                            <p:cond delay="0"/>
                                          </p:stCondLst>
                                        </p:cTn>
                                        <p:tgtEl>
                                          <p:spTgt spid="36"/>
                                        </p:tgtEl>
                                        <p:attrNameLst>
                                          <p:attrName>style.visibility</p:attrName>
                                        </p:attrNameLst>
                                      </p:cBhvr>
                                      <p:to>
                                        <p:strVal val="visible"/>
                                      </p:to>
                                    </p:set>
                                    <p:anim calcmode="lin" valueType="num">
                                      <p:cBhvr>
                                        <p:cTn id="168" dur="1000" fill="hold"/>
                                        <p:tgtEl>
                                          <p:spTgt spid="36"/>
                                        </p:tgtEl>
                                        <p:attrNameLst>
                                          <p:attrName>ppt_w</p:attrName>
                                        </p:attrNameLst>
                                      </p:cBhvr>
                                      <p:tavLst>
                                        <p:tav tm="0">
                                          <p:val>
                                            <p:strVal val="#ppt_w*0.70"/>
                                          </p:val>
                                        </p:tav>
                                        <p:tav tm="100000">
                                          <p:val>
                                            <p:strVal val="#ppt_w"/>
                                          </p:val>
                                        </p:tav>
                                      </p:tavLst>
                                    </p:anim>
                                    <p:anim calcmode="lin" valueType="num">
                                      <p:cBhvr>
                                        <p:cTn id="169" dur="1000" fill="hold"/>
                                        <p:tgtEl>
                                          <p:spTgt spid="36"/>
                                        </p:tgtEl>
                                        <p:attrNameLst>
                                          <p:attrName>ppt_h</p:attrName>
                                        </p:attrNameLst>
                                      </p:cBhvr>
                                      <p:tavLst>
                                        <p:tav tm="0">
                                          <p:val>
                                            <p:strVal val="#ppt_h"/>
                                          </p:val>
                                        </p:tav>
                                        <p:tav tm="100000">
                                          <p:val>
                                            <p:strVal val="#ppt_h"/>
                                          </p:val>
                                        </p:tav>
                                      </p:tavLst>
                                    </p:anim>
                                    <p:animEffect transition="in" filter="fade">
                                      <p:cBhvr>
                                        <p:cTn id="170"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7" grpId="0"/>
      <p:bldP spid="19" grpId="0"/>
      <p:bldP spid="21" grpId="0"/>
      <p:bldP spid="23" grpId="0"/>
      <p:bldP spid="24" grpId="0"/>
      <p:bldP spid="25" grpId="0"/>
      <p:bldP spid="26" grpId="0" animBg="1"/>
      <p:bldP spid="26" grpId="1" animBg="1"/>
      <p:bldP spid="27" grpId="0" animBg="1"/>
      <p:bldP spid="27" grpId="1" animBg="1"/>
      <p:bldP spid="28" grpId="0"/>
      <p:bldP spid="31" grpId="0"/>
      <p:bldP spid="32" grpId="0"/>
      <p:bldP spid="33" grpId="0"/>
      <p:bldP spid="3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Závažnost inflace </a:t>
            </a:r>
            <a:r>
              <a:rPr lang="cs-CZ" sz="1800" dirty="0">
                <a:solidFill>
                  <a:srgbClr val="307871"/>
                </a:solidFill>
              </a:rPr>
              <a:t>(typy inflace dle tempa růstu neboli dle její síly)</a:t>
            </a:r>
            <a:endParaRPr lang="cs-CZ" dirty="0">
              <a:solidFill>
                <a:srgbClr val="307871"/>
              </a:solidFill>
            </a:endParaRPr>
          </a:p>
        </p:txBody>
      </p:sp>
      <p:sp>
        <p:nvSpPr>
          <p:cNvPr id="13" name="TextovéPole 12">
            <a:extLst>
              <a:ext uri="{FF2B5EF4-FFF2-40B4-BE49-F238E27FC236}">
                <a16:creationId xmlns:a16="http://schemas.microsoft.com/office/drawing/2014/main" id="{D6DC7C2A-DD80-DC5F-2E42-2269FEF3EF7E}"/>
              </a:ext>
            </a:extLst>
          </p:cNvPr>
          <p:cNvSpPr txBox="1"/>
          <p:nvPr/>
        </p:nvSpPr>
        <p:spPr>
          <a:xfrm>
            <a:off x="107504" y="1063124"/>
            <a:ext cx="8560709" cy="4098558"/>
          </a:xfrm>
          <a:prstGeom prst="rect">
            <a:avLst/>
          </a:prstGeom>
          <a:noFill/>
        </p:spPr>
        <p:txBody>
          <a:bodyPr wrap="square">
            <a:spAutoFit/>
          </a:bodyPr>
          <a:lstStyle/>
          <a:p>
            <a:pPr marL="342900" lvl="0" indent="-342900" algn="just">
              <a:buFont typeface="Symbol" panose="05050102010706020507" pitchFamily="18" charset="2"/>
              <a:buChar char=""/>
            </a:pPr>
            <a:r>
              <a:rPr lang="cs-CZ" sz="1400" b="1" i="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Mírná (plíživá) inflace</a:t>
            </a:r>
            <a:r>
              <a:rPr lang="cs-CZ" sz="1400" i="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taková inflace, která probíhá po delší dobu relativně </a:t>
            </a:r>
            <a:r>
              <a:rPr lang="cs-CZ" sz="14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mírným</a:t>
            </a:r>
            <a: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4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víceméně stabilním tempem</a:t>
            </a:r>
            <a: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Nejčastěji se za mírnou inflaci považuje inflace, jejíž míra je jednociferná, tzn. nižší než 10 %. Daná inflace obvykle nepřekračuje tempo růstu výkonu, roste jak nominální, tak reálný produkt a ekonomické subjekty jsou ochotny setrvávat </a:t>
            </a:r>
            <a:b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 hotových peněz. Mírná inflace nemá pro ekonomiku příliš výrazné negativní důsledky a je proto považována za víceméně slučitelnou s jejím zdravým vývojem.</a:t>
            </a:r>
            <a:endParaRPr lang="cs-CZ" sz="14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cs-CZ" sz="1400" b="1" i="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Pádivá inflace</a:t>
            </a:r>
            <a:r>
              <a:rPr lang="cs-CZ" sz="1400" i="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inflace představovaná ročním cenovým růstem ve výši dvouciferných až tříciferných čísel (10–1000 %). Tento typ inflace snižuje výkonnost ekonomického systému </a:t>
            </a:r>
            <a:b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kvalitu systému sociálního; není tak považována za přijatelnou a je vnímána jako symptom nezdravého ekonomického vývoje. </a:t>
            </a:r>
            <a:r>
              <a:rPr lang="cs-CZ" sz="14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Dochází k rychlejšímu růstu cenové hladiny, než je růst produktu.</a:t>
            </a:r>
            <a: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Důsledkem je klesající kupní síla peněz, což se projevuje v chování ekonomických subjektů, které se snaží držet minimum peněz a inflace se stává součástí kalkulací při uzavírání obchodních smluv. </a:t>
            </a:r>
            <a:endParaRPr lang="cs-CZ" sz="14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cs-CZ" sz="1400" b="1" i="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Hyperinflace</a:t>
            </a:r>
            <a:r>
              <a:rPr lang="cs-CZ" sz="1400" i="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extrémní forma inflace, při níž rostou ceny o tisíce, desetitisíce, statisíce </a:t>
            </a:r>
            <a:b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4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až milióny procent ročně (= nad 1000 %). Jde v podstatě o zhroucení peněžního systému země. Peníze ztrácejí schopnost plnit své funkce a ekonomika se postupně naturalizuje, tzn. že se od peněžní směny stále více přechází ke směně naturální. Jedná se o extrémní situaci, kdy tempo růstu cen nemá žádný vztah k růstu produktu. Dochází k rozvratu ekonomiky. Lidé se vracejí k barterovým obchodům.  </a:t>
            </a:r>
            <a:endParaRPr lang="cs-CZ" sz="1400" i="1"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cs-CZ" sz="14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6508562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Typologie inflace dle příčin</a:t>
            </a:r>
          </a:p>
        </p:txBody>
      </p:sp>
      <p:sp>
        <p:nvSpPr>
          <p:cNvPr id="13" name="TextovéPole 12">
            <a:extLst>
              <a:ext uri="{FF2B5EF4-FFF2-40B4-BE49-F238E27FC236}">
                <a16:creationId xmlns:a16="http://schemas.microsoft.com/office/drawing/2014/main" id="{D6DC7C2A-DD80-DC5F-2E42-2269FEF3EF7E}"/>
              </a:ext>
            </a:extLst>
          </p:cNvPr>
          <p:cNvSpPr txBox="1"/>
          <p:nvPr/>
        </p:nvSpPr>
        <p:spPr>
          <a:xfrm>
            <a:off x="251520" y="1059582"/>
            <a:ext cx="8064896" cy="2308324"/>
          </a:xfrm>
          <a:prstGeom prst="rect">
            <a:avLst/>
          </a:prstGeom>
          <a:noFill/>
        </p:spPr>
        <p:txBody>
          <a:bodyPr wrap="square">
            <a:spAutoFit/>
          </a:bodyPr>
          <a:lstStyle/>
          <a:p>
            <a:pPr lvl="0" algn="just"/>
            <a:r>
              <a:rPr lang="cs-CZ" sz="1600" b="1" dirty="0">
                <a:solidFill>
                  <a:srgbClr val="002060"/>
                </a:solidFill>
                <a:effectLst/>
                <a:latin typeface="Times New Roman" panose="02020603050405020304" pitchFamily="18" charset="0"/>
                <a:ea typeface="Times New Roman" panose="02020603050405020304" pitchFamily="18" charset="0"/>
              </a:rPr>
              <a:t>Poptávková inflace (inflace tažená poptávkou)</a:t>
            </a:r>
            <a:r>
              <a:rPr lang="cs-CZ" sz="1600" dirty="0">
                <a:solidFill>
                  <a:srgbClr val="002060"/>
                </a:solidFill>
                <a:effectLst/>
                <a:latin typeface="Times New Roman" panose="02020603050405020304" pitchFamily="18" charset="0"/>
                <a:ea typeface="Times New Roman" panose="02020603050405020304" pitchFamily="18" charset="0"/>
              </a:rPr>
              <a:t> </a:t>
            </a:r>
            <a:r>
              <a:rPr lang="cs-CZ" sz="1600" dirty="0">
                <a:solidFill>
                  <a:srgbClr val="000000"/>
                </a:solidFill>
                <a:effectLst/>
                <a:latin typeface="Times New Roman" panose="02020603050405020304" pitchFamily="18" charset="0"/>
                <a:ea typeface="Times New Roman" panose="02020603050405020304" pitchFamily="18" charset="0"/>
              </a:rPr>
              <a:t>= tento typ inflace je vyvoláván převahou agregátní poptávky nad agregátní nabídkou. Můžeme ji charakterizovat jako stav, kdy domácnosti, firmy, vláda a zahraniční subjekty chtějí spotřebovávat větší produkt, než jaký při stálých cenách ekonomika vytváří. Poptávka začíná narážet na nabídku statků, přičemž nabídka není schopna se z kapacitních důvodů poptávce přizpůsobit. Rovnováha ekonomiky se přesouvá za úroveň potenciálního produktu a tím dochází k otevření expanzní produkční mezery neboli inflační mezery. Uvedený inflační proces probíhá vždy, když není růst agregátní poptávky doprovázen růstem potenciálního produktu.</a:t>
            </a:r>
            <a:r>
              <a:rPr lang="cs-CZ" sz="16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600" i="1"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cs-CZ" sz="1600" dirty="0">
              <a:solidFill>
                <a:srgbClr val="002060"/>
              </a:solidFill>
              <a:cs typeface="Times New Roman" panose="02020603050405020304" pitchFamily="18" charset="0"/>
            </a:endParaRPr>
          </a:p>
        </p:txBody>
      </p:sp>
      <p:sp>
        <p:nvSpPr>
          <p:cNvPr id="8" name="TextovéPole 7">
            <a:extLst>
              <a:ext uri="{FF2B5EF4-FFF2-40B4-BE49-F238E27FC236}">
                <a16:creationId xmlns:a16="http://schemas.microsoft.com/office/drawing/2014/main" id="{ABE075E9-4C73-6CC2-A439-3351501E442A}"/>
              </a:ext>
            </a:extLst>
          </p:cNvPr>
          <p:cNvSpPr txBox="1"/>
          <p:nvPr/>
        </p:nvSpPr>
        <p:spPr>
          <a:xfrm>
            <a:off x="251520" y="3367906"/>
            <a:ext cx="8064896" cy="1323439"/>
          </a:xfrm>
          <a:prstGeom prst="rect">
            <a:avLst/>
          </a:prstGeom>
          <a:noFill/>
        </p:spPr>
        <p:txBody>
          <a:bodyPr wrap="square">
            <a:spAutoFit/>
          </a:bodyPr>
          <a:lstStyle/>
          <a:p>
            <a:pPr lvl="0" algn="just"/>
            <a:r>
              <a:rPr lang="cs-CZ" sz="1600" b="1" dirty="0">
                <a:solidFill>
                  <a:srgbClr val="002060"/>
                </a:solidFill>
                <a:effectLst/>
                <a:latin typeface="Times New Roman" panose="02020603050405020304" pitchFamily="18" charset="0"/>
                <a:ea typeface="Times New Roman" panose="02020603050405020304" pitchFamily="18" charset="0"/>
              </a:rPr>
              <a:t>Nabídková inflace (inflace tažená náklady)</a:t>
            </a:r>
            <a:r>
              <a:rPr lang="cs-CZ" sz="1600" dirty="0">
                <a:solidFill>
                  <a:srgbClr val="000000"/>
                </a:solidFill>
                <a:effectLst/>
                <a:latin typeface="Times New Roman" panose="02020603050405020304" pitchFamily="18" charset="0"/>
                <a:ea typeface="Times New Roman" panose="02020603050405020304" pitchFamily="18" charset="0"/>
              </a:rPr>
              <a:t> = inflace, jež je zapříčiněna poklesem agregátní nabídky vlivem velkého vzestupu nákladů. Podniky vzhledem k objemu prostředků, které mají k dispozici na dané období, reagují na vzestup nákladů snížením produkce. Skutečný produkt poklesne pod úroveň potenciálního produktu a současně stoupne cenová hladina. Tím se otevře recesní produkční mezera neboli deflační mezera</a:t>
            </a:r>
            <a:endParaRPr 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7966173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NEZAMĚSTNANOST</a:t>
            </a: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90264" y="810474"/>
            <a:ext cx="7668344" cy="6444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lgn="just">
              <a:spcBef>
                <a:spcPts val="600"/>
              </a:spcBef>
              <a:buNone/>
            </a:pPr>
            <a:r>
              <a:rPr lang="cs-CZ" sz="1600" dirty="0">
                <a:solidFill>
                  <a:srgbClr val="002060"/>
                </a:solidFill>
                <a:cs typeface="Times New Roman" panose="02020603050405020304" pitchFamily="18" charset="0"/>
              </a:rPr>
              <a:t>Můžeme obecně charakterizovat jako </a:t>
            </a:r>
            <a:r>
              <a:rPr lang="cs-CZ" sz="1600" b="1" dirty="0">
                <a:solidFill>
                  <a:srgbClr val="002060"/>
                </a:solidFill>
                <a:cs typeface="Times New Roman" panose="02020603050405020304" pitchFamily="18" charset="0"/>
              </a:rPr>
              <a:t>neschopnost pracovní síly nalézt zaměstnání</a:t>
            </a:r>
            <a:r>
              <a:rPr lang="cs-CZ" sz="1600" dirty="0">
                <a:solidFill>
                  <a:srgbClr val="002060"/>
                </a:solidFill>
                <a:cs typeface="Times New Roman" panose="02020603050405020304" pitchFamily="18" charset="0"/>
              </a:rPr>
              <a:t>.</a:t>
            </a:r>
          </a:p>
        </p:txBody>
      </p:sp>
      <p:sp>
        <p:nvSpPr>
          <p:cNvPr id="13" name="TextovéPole 12">
            <a:extLst>
              <a:ext uri="{FF2B5EF4-FFF2-40B4-BE49-F238E27FC236}">
                <a16:creationId xmlns:a16="http://schemas.microsoft.com/office/drawing/2014/main" id="{D6DC7C2A-DD80-DC5F-2E42-2269FEF3EF7E}"/>
              </a:ext>
            </a:extLst>
          </p:cNvPr>
          <p:cNvSpPr txBox="1"/>
          <p:nvPr/>
        </p:nvSpPr>
        <p:spPr>
          <a:xfrm>
            <a:off x="328210" y="1467371"/>
            <a:ext cx="8424936" cy="1569660"/>
          </a:xfrm>
          <a:prstGeom prst="rect">
            <a:avLst/>
          </a:prstGeom>
          <a:noFill/>
        </p:spPr>
        <p:txBody>
          <a:bodyPr wrap="square">
            <a:spAutoFit/>
          </a:bodyPr>
          <a:lstStyle/>
          <a:p>
            <a:pPr algn="just"/>
            <a:r>
              <a:rPr lang="cs-CZ" sz="1600" b="1" u="sng" dirty="0">
                <a:solidFill>
                  <a:srgbClr val="002060"/>
                </a:solidFill>
                <a:cs typeface="Times New Roman" panose="02020603050405020304" pitchFamily="18" charset="0"/>
              </a:rPr>
              <a:t>TYPY NEZAMĚSTNANOSTI dle základního dělení:</a:t>
            </a:r>
          </a:p>
          <a:p>
            <a:pPr marL="342900" indent="-342900" algn="just">
              <a:buFont typeface="+mj-lt"/>
              <a:buAutoNum type="arabicPeriod"/>
            </a:pPr>
            <a:r>
              <a:rPr lang="cs-CZ" sz="1600" b="1" dirty="0">
                <a:solidFill>
                  <a:srgbClr val="002060"/>
                </a:solidFill>
                <a:cs typeface="Times New Roman" panose="02020603050405020304" pitchFamily="18" charset="0"/>
              </a:rPr>
              <a:t>Dobrovolná</a:t>
            </a:r>
            <a:r>
              <a:rPr lang="cs-CZ" sz="1600" dirty="0">
                <a:solidFill>
                  <a:srgbClr val="002060"/>
                </a:solidFill>
                <a:cs typeface="Times New Roman" panose="02020603050405020304" pitchFamily="18" charset="0"/>
              </a:rPr>
              <a:t> – vzniká rozhodnutím samotné pracovní síly neakceptovat danou úroveň mezd nebo hledáním jiného pracovního místa (ať už za účelem lepšího platového ohodnocení nebo možnosti lepší kariéry)</a:t>
            </a:r>
          </a:p>
          <a:p>
            <a:pPr marL="342900" indent="-342900" algn="just">
              <a:buFont typeface="+mj-lt"/>
              <a:buAutoNum type="arabicPeriod"/>
            </a:pPr>
            <a:r>
              <a:rPr lang="cs-CZ" sz="1600" b="1" dirty="0">
                <a:solidFill>
                  <a:srgbClr val="002060"/>
                </a:solidFill>
                <a:cs typeface="Times New Roman" panose="02020603050405020304" pitchFamily="18" charset="0"/>
              </a:rPr>
              <a:t>Nedobrovolná</a:t>
            </a:r>
            <a:r>
              <a:rPr lang="cs-CZ" sz="1600" dirty="0">
                <a:solidFill>
                  <a:srgbClr val="002060"/>
                </a:solidFill>
                <a:cs typeface="Times New Roman" panose="02020603050405020304" pitchFamily="18" charset="0"/>
              </a:rPr>
              <a:t> – je zpravidla dána situací na trhu práce (převis nabízeného množství práce nad poptávaným)</a:t>
            </a:r>
          </a:p>
        </p:txBody>
      </p:sp>
      <p:sp>
        <p:nvSpPr>
          <p:cNvPr id="4" name="TextovéPole 3">
            <a:extLst>
              <a:ext uri="{FF2B5EF4-FFF2-40B4-BE49-F238E27FC236}">
                <a16:creationId xmlns:a16="http://schemas.microsoft.com/office/drawing/2014/main" id="{829B2513-91F3-FF1D-BA9E-B02DEABD2E65}"/>
              </a:ext>
            </a:extLst>
          </p:cNvPr>
          <p:cNvSpPr txBox="1"/>
          <p:nvPr/>
        </p:nvSpPr>
        <p:spPr>
          <a:xfrm>
            <a:off x="359532" y="3363838"/>
            <a:ext cx="8424936" cy="882165"/>
          </a:xfrm>
          <a:prstGeom prst="rect">
            <a:avLst/>
          </a:prstGeom>
          <a:noFill/>
        </p:spPr>
        <p:txBody>
          <a:bodyPr wrap="square">
            <a:spAutoFit/>
          </a:bodyPr>
          <a:lstStyle/>
          <a:p>
            <a:pPr algn="just"/>
            <a:r>
              <a:rPr lang="cs-CZ" sz="1600" b="1" u="sng" dirty="0">
                <a:solidFill>
                  <a:srgbClr val="002060"/>
                </a:solidFill>
                <a:cs typeface="Times New Roman" panose="02020603050405020304" pitchFamily="18" charset="0"/>
              </a:rPr>
              <a:t>TYPY NEZAMĚSTNANOSTI dle časového hlediska:</a:t>
            </a:r>
          </a:p>
          <a:p>
            <a:pPr marL="342900" lvl="0" indent="-342900" algn="just">
              <a:lnSpc>
                <a:spcPct val="115000"/>
              </a:lnSpc>
              <a:buClr>
                <a:srgbClr val="002060"/>
              </a:buClr>
              <a:buFont typeface="+mj-lt"/>
              <a:buAutoNum type="arabicPeriod"/>
              <a:tabLst>
                <a:tab pos="1534795" algn="l"/>
              </a:tabLst>
            </a:pPr>
            <a:r>
              <a:rPr lang="cs-CZ" sz="1600" b="1" dirty="0">
                <a:solidFill>
                  <a:srgbClr val="002060"/>
                </a:solidFill>
                <a:cs typeface="Times New Roman" panose="02020603050405020304" pitchFamily="18" charset="0"/>
              </a:rPr>
              <a:t>Krátkodobá</a:t>
            </a:r>
            <a:r>
              <a:rPr lang="cs-CZ" sz="1600" dirty="0">
                <a:solidFill>
                  <a:srgbClr val="002060"/>
                </a:solidFill>
                <a:cs typeface="Times New Roman" panose="02020603050405020304" pitchFamily="18" charset="0"/>
              </a:rPr>
              <a:t> – trvá v týdnech nebo měsících, nepředstavuje pro ekonomiku závažnější problém </a:t>
            </a:r>
          </a:p>
          <a:p>
            <a:pPr marL="342900" lvl="0" indent="-342900" algn="just">
              <a:lnSpc>
                <a:spcPct val="115000"/>
              </a:lnSpc>
              <a:spcAft>
                <a:spcPts val="1000"/>
              </a:spcAft>
              <a:buClr>
                <a:srgbClr val="002060"/>
              </a:buClr>
              <a:buFont typeface="+mj-lt"/>
              <a:buAutoNum type="arabicPeriod"/>
              <a:tabLst>
                <a:tab pos="1534795" algn="l"/>
              </a:tabLst>
            </a:pPr>
            <a:r>
              <a:rPr lang="cs-CZ" sz="1600" b="1" dirty="0">
                <a:solidFill>
                  <a:srgbClr val="002060"/>
                </a:solidFill>
                <a:cs typeface="Times New Roman" panose="02020603050405020304" pitchFamily="18" charset="0"/>
              </a:rPr>
              <a:t>Dlouhodobá</a:t>
            </a:r>
            <a:r>
              <a:rPr lang="cs-CZ" sz="1600" dirty="0">
                <a:solidFill>
                  <a:srgbClr val="002060"/>
                </a:solidFill>
                <a:cs typeface="Times New Roman" panose="02020603050405020304" pitchFamily="18" charset="0"/>
              </a:rPr>
              <a:t> – zpravidla delší než 12 měsíců (1 rok), pro ekonomiku představuje větší problém </a:t>
            </a:r>
          </a:p>
        </p:txBody>
      </p:sp>
    </p:spTree>
    <p:extLst>
      <p:ext uri="{BB962C8B-B14F-4D97-AF65-F5344CB8AC3E}">
        <p14:creationId xmlns:p14="http://schemas.microsoft.com/office/powerpoint/2010/main" val="21548573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NEZAMĚSTNANOST</a:t>
            </a:r>
          </a:p>
        </p:txBody>
      </p:sp>
      <p:sp>
        <p:nvSpPr>
          <p:cNvPr id="13" name="TextovéPole 12">
            <a:extLst>
              <a:ext uri="{FF2B5EF4-FFF2-40B4-BE49-F238E27FC236}">
                <a16:creationId xmlns:a16="http://schemas.microsoft.com/office/drawing/2014/main" id="{D6DC7C2A-DD80-DC5F-2E42-2269FEF3EF7E}"/>
              </a:ext>
            </a:extLst>
          </p:cNvPr>
          <p:cNvSpPr txBox="1"/>
          <p:nvPr/>
        </p:nvSpPr>
        <p:spPr>
          <a:xfrm>
            <a:off x="359532" y="1131590"/>
            <a:ext cx="8028892" cy="2658164"/>
          </a:xfrm>
          <a:prstGeom prst="rect">
            <a:avLst/>
          </a:prstGeom>
          <a:noFill/>
        </p:spPr>
        <p:txBody>
          <a:bodyPr wrap="square">
            <a:spAutoFit/>
          </a:bodyPr>
          <a:lstStyle/>
          <a:p>
            <a:pPr algn="just"/>
            <a:r>
              <a:rPr lang="cs-CZ" sz="1600" b="1" u="sng" dirty="0">
                <a:solidFill>
                  <a:srgbClr val="002060"/>
                </a:solidFill>
                <a:cs typeface="Times New Roman" panose="02020603050405020304" pitchFamily="18" charset="0"/>
              </a:rPr>
              <a:t>TYPY NEZAMĚSTNANOSTI dle příčin a důsledků:</a:t>
            </a:r>
          </a:p>
          <a:p>
            <a:pPr marL="342900" lvl="0" indent="-342900" algn="just">
              <a:lnSpc>
                <a:spcPct val="115000"/>
              </a:lnSpc>
              <a:buClr>
                <a:srgbClr val="002060"/>
              </a:buClr>
              <a:buFont typeface="+mj-lt"/>
              <a:buAutoNum type="arabicPeriod"/>
              <a:tabLst>
                <a:tab pos="1534795" algn="l"/>
              </a:tabLst>
            </a:pPr>
            <a:r>
              <a:rPr lang="cs-CZ"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Frikční</a:t>
            </a:r>
            <a:r>
              <a:rPr lang="cs-CZ"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krátkodobá nezaměstnanost u ekonomicky aktivních osob, které přecházejí z jednoho pracovního místa na druhé nebo vstupují na trh práce </a:t>
            </a:r>
            <a:endParaRPr lang="cs-CZ" sz="16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Clr>
                <a:srgbClr val="002060"/>
              </a:buClr>
              <a:buFont typeface="+mj-lt"/>
              <a:buAutoNum type="arabicPeriod"/>
              <a:tabLst>
                <a:tab pos="1534795" algn="l"/>
              </a:tabLst>
            </a:pPr>
            <a:r>
              <a:rPr lang="cs-CZ"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Strukturální</a:t>
            </a:r>
            <a:r>
              <a:rPr lang="cs-CZ"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nezaměstnanost, která vyplývá z nesouladu mezi kvalifikací nebo rozmístěním osob hledajících práci a požadavky nebo rozmístěním pracovních míst</a:t>
            </a:r>
            <a:endParaRPr lang="cs-CZ" sz="16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Clr>
                <a:srgbClr val="002060"/>
              </a:buClr>
              <a:buFont typeface="+mj-lt"/>
              <a:buAutoNum type="arabicPeriod"/>
              <a:tabLst>
                <a:tab pos="1534795" algn="l"/>
              </a:tabLst>
            </a:pPr>
            <a:r>
              <a:rPr lang="cs-CZ"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Cyklická</a:t>
            </a:r>
            <a:r>
              <a:rPr lang="cs-CZ"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nezaměstnanost, která vzniká v případě nedostatku pracovních míst na trhu. Je důsledkem nedostatečné úrovně agregátní poptávky po statcích, a tedy i po pracovní síle </a:t>
            </a:r>
            <a:endParaRPr lang="cs-CZ" sz="16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buFont typeface="+mj-lt"/>
              <a:buAutoNum type="arabicPeriod"/>
            </a:pPr>
            <a:r>
              <a:rPr lang="cs-CZ" sz="1600" b="1" dirty="0">
                <a:solidFill>
                  <a:srgbClr val="002060"/>
                </a:solidFill>
                <a:effectLst/>
                <a:latin typeface="Times New Roman" panose="02020603050405020304" pitchFamily="18" charset="0"/>
                <a:ea typeface="Times New Roman" panose="02020603050405020304" pitchFamily="18" charset="0"/>
              </a:rPr>
              <a:t>Sezónní</a:t>
            </a:r>
            <a:r>
              <a:rPr lang="cs-CZ" sz="1600" dirty="0">
                <a:solidFill>
                  <a:srgbClr val="002060"/>
                </a:solidFill>
                <a:effectLst/>
                <a:latin typeface="Times New Roman" panose="02020603050405020304" pitchFamily="18" charset="0"/>
                <a:ea typeface="Times New Roman" panose="02020603050405020304" pitchFamily="18" charset="0"/>
              </a:rPr>
              <a:t> – nezaměstnanost, která vzniká v důsledku sezónních změn v nabídce zaměstnání nebo nabídce práce. Je považována za součást frikční nezaměstnanosti </a:t>
            </a:r>
            <a:endParaRPr 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17917392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a:prstGeom prst="rect">
            <a:avLst/>
          </a:prstGeom>
        </p:spPr>
        <p:txBody>
          <a:bodyPr/>
          <a:lstStyle/>
          <a:p>
            <a:r>
              <a:rPr lang="cs-CZ" dirty="0" err="1">
                <a:solidFill>
                  <a:srgbClr val="307871"/>
                </a:solidFill>
              </a:rPr>
              <a:t>Phillipsova</a:t>
            </a:r>
            <a:r>
              <a:rPr lang="cs-CZ" dirty="0">
                <a:solidFill>
                  <a:srgbClr val="307871"/>
                </a:solidFill>
              </a:rPr>
              <a:t> křivka  =   vztah mezi inflací a nezaměstnaností</a:t>
            </a: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843558"/>
            <a:ext cx="8676456" cy="86409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Nástroj pro porozumění </a:t>
            </a:r>
            <a:r>
              <a:rPr lang="cs-CZ" sz="1600" b="1" u="sng" dirty="0">
                <a:solidFill>
                  <a:srgbClr val="002060"/>
                </a:solidFill>
                <a:cs typeface="Times New Roman" panose="02020603050405020304" pitchFamily="18" charset="0"/>
              </a:rPr>
              <a:t>vztahu mezi inflací a nezaměstnaností</a:t>
            </a:r>
            <a:r>
              <a:rPr lang="cs-CZ" sz="1600" b="1" dirty="0">
                <a:solidFill>
                  <a:srgbClr val="002060"/>
                </a:solidFill>
                <a:cs typeface="Times New Roman" panose="02020603050405020304" pitchFamily="18" charset="0"/>
              </a:rPr>
              <a:t>.</a:t>
            </a:r>
          </a:p>
          <a:p>
            <a:pPr indent="373063" algn="just">
              <a:spcBef>
                <a:spcPts val="600"/>
              </a:spcBef>
            </a:pPr>
            <a:r>
              <a:rPr lang="cs-CZ" sz="1600" dirty="0">
                <a:solidFill>
                  <a:srgbClr val="002060"/>
                </a:solidFill>
                <a:cs typeface="Times New Roman" panose="02020603050405020304" pitchFamily="18" charset="0"/>
              </a:rPr>
              <a:t>Při vysoké produkci doprovázené nízkou nezaměstnaností dochází v ekonomice k tlakům na rychlejší růst cen a mezd. </a:t>
            </a:r>
            <a:r>
              <a:rPr lang="cs-CZ" sz="1600" baseline="30000" dirty="0">
                <a:solidFill>
                  <a:srgbClr val="002060"/>
                </a:solidFill>
                <a:cs typeface="Times New Roman" panose="02020603050405020304" pitchFamily="18" charset="0"/>
              </a:rPr>
              <a:t> </a:t>
            </a:r>
            <a:r>
              <a:rPr lang="cs-CZ" sz="1600" dirty="0">
                <a:solidFill>
                  <a:srgbClr val="002060"/>
                </a:solidFill>
                <a:cs typeface="Times New Roman" panose="02020603050405020304" pitchFamily="18" charset="0"/>
              </a:rPr>
              <a:t>  </a:t>
            </a:r>
          </a:p>
          <a:p>
            <a:pPr indent="373063" algn="just">
              <a:spcBef>
                <a:spcPts val="600"/>
              </a:spcBef>
            </a:pPr>
            <a:r>
              <a:rPr lang="cs-CZ" sz="1600" dirty="0">
                <a:solidFill>
                  <a:srgbClr val="002060"/>
                </a:solidFill>
                <a:cs typeface="Times New Roman" panose="02020603050405020304" pitchFamily="18" charset="0"/>
              </a:rPr>
              <a:t>Výroba a prodeje jsou vysoké -&gt; firmy si mohou dovolit zvyšovat své produkce a ceny.</a:t>
            </a:r>
            <a:r>
              <a:rPr lang="cs-CZ" sz="1600" baseline="30000" dirty="0">
                <a:solidFill>
                  <a:srgbClr val="002060"/>
                </a:solidFill>
                <a:cs typeface="Times New Roman" panose="02020603050405020304" pitchFamily="18" charset="0"/>
              </a:rPr>
              <a:t>1</a:t>
            </a:r>
          </a:p>
          <a:p>
            <a:pPr indent="373063" algn="just">
              <a:spcBef>
                <a:spcPts val="600"/>
              </a:spcBef>
            </a:pPr>
            <a:r>
              <a:rPr lang="cs-CZ" sz="1600" dirty="0">
                <a:solidFill>
                  <a:srgbClr val="002060"/>
                </a:solidFill>
                <a:cs typeface="Times New Roman" panose="02020603050405020304" pitchFamily="18" charset="0"/>
              </a:rPr>
              <a:t>Charakteristickými rysy mzdové </a:t>
            </a:r>
            <a:r>
              <a:rPr lang="cs-CZ" sz="1600" dirty="0" err="1">
                <a:solidFill>
                  <a:srgbClr val="002060"/>
                </a:solidFill>
                <a:cs typeface="Times New Roman" panose="02020603050405020304" pitchFamily="18" charset="0"/>
              </a:rPr>
              <a:t>Phillipsovy</a:t>
            </a:r>
            <a:r>
              <a:rPr lang="cs-CZ" sz="1600" dirty="0">
                <a:solidFill>
                  <a:srgbClr val="002060"/>
                </a:solidFill>
                <a:cs typeface="Times New Roman" panose="02020603050405020304" pitchFamily="18" charset="0"/>
              </a:rPr>
              <a:t> křivky jsou její záporný sklon, klesající průběh, tvar hyperboly s průsečíkem s vodorovnou osou na úrovni přirozené míry nezaměstnanosti. </a:t>
            </a:r>
          </a:p>
          <a:p>
            <a:pPr marL="628650" indent="-285750" algn="just">
              <a:spcBef>
                <a:spcPts val="600"/>
              </a:spcBef>
            </a:pPr>
            <a:r>
              <a:rPr lang="cs-CZ" sz="1600" dirty="0">
                <a:solidFill>
                  <a:srgbClr val="002060"/>
                </a:solidFill>
                <a:cs typeface="Times New Roman" panose="02020603050405020304" pitchFamily="18" charset="0"/>
              </a:rPr>
              <a:t>Základní myšlenkou </a:t>
            </a:r>
            <a:r>
              <a:rPr lang="cs-CZ" sz="1600" dirty="0" err="1">
                <a:solidFill>
                  <a:srgbClr val="002060"/>
                </a:solidFill>
                <a:cs typeface="Times New Roman" panose="02020603050405020304" pitchFamily="18" charset="0"/>
              </a:rPr>
              <a:t>Phillipsovy</a:t>
            </a:r>
            <a:r>
              <a:rPr lang="cs-CZ" sz="1600" dirty="0">
                <a:solidFill>
                  <a:srgbClr val="002060"/>
                </a:solidFill>
                <a:cs typeface="Times New Roman" panose="02020603050405020304" pitchFamily="18" charset="0"/>
              </a:rPr>
              <a:t> křivky je, že existuje obrácený vztah mezi inflací a nezaměstnaností:</a:t>
            </a:r>
          </a:p>
          <a:p>
            <a:pPr marL="1314450" lvl="2" indent="-171450" algn="just">
              <a:spcBef>
                <a:spcPts val="600"/>
              </a:spcBef>
              <a:buFont typeface="Courier New" panose="02070309020205020404" pitchFamily="49" charset="0"/>
              <a:buChar char="o"/>
            </a:pPr>
            <a:r>
              <a:rPr lang="cs-CZ" sz="1600" dirty="0">
                <a:solidFill>
                  <a:srgbClr val="002060"/>
                </a:solidFill>
                <a:cs typeface="Times New Roman" panose="02020603050405020304" pitchFamily="18" charset="0"/>
              </a:rPr>
              <a:t>Když je nezaměstnanost nízká (vysoká míra zaměstnanosti), firmy mají tendenci zvyšovat mzdy, aby přilákaly a udržely pracovní sílu. To vede k růstu mzdové inflace.</a:t>
            </a:r>
          </a:p>
          <a:p>
            <a:pPr marL="1314450" lvl="2" indent="-171450" algn="just">
              <a:spcBef>
                <a:spcPts val="600"/>
              </a:spcBef>
              <a:buFont typeface="Courier New" panose="02070309020205020404" pitchFamily="49" charset="0"/>
              <a:buChar char="o"/>
            </a:pPr>
            <a:r>
              <a:rPr lang="cs-CZ" sz="1600" dirty="0">
                <a:solidFill>
                  <a:srgbClr val="002060"/>
                </a:solidFill>
                <a:cs typeface="Times New Roman" panose="02020603050405020304" pitchFamily="18" charset="0"/>
              </a:rPr>
              <a:t>Naopak, když je nezaměstnanost vysoká (nízká míra zaměstnanosti), firmy mají menší tlak na zvyšování mezd, protože pracovníci mají menší vyjednávací sílu. To může vést ke snížení mzdové inflace nebo dokonce k deflaci.</a:t>
            </a:r>
          </a:p>
          <a:p>
            <a:pPr indent="373063" algn="just">
              <a:spcBef>
                <a:spcPts val="600"/>
              </a:spcBef>
            </a:pPr>
            <a:endParaRPr lang="cs-CZ" sz="1600" dirty="0">
              <a:solidFill>
                <a:srgbClr val="002060"/>
              </a:solidFill>
              <a:cs typeface="Times New Roman" panose="02020603050405020304" pitchFamily="18" charset="0"/>
            </a:endParaRPr>
          </a:p>
        </p:txBody>
      </p:sp>
      <p:sp>
        <p:nvSpPr>
          <p:cNvPr id="4" name="Obdélník 3">
            <a:extLst>
              <a:ext uri="{FF2B5EF4-FFF2-40B4-BE49-F238E27FC236}">
                <a16:creationId xmlns:a16="http://schemas.microsoft.com/office/drawing/2014/main" id="{06A1F14F-1B39-F9E0-EF41-E06598BA1A2A}"/>
              </a:ext>
            </a:extLst>
          </p:cNvPr>
          <p:cNvSpPr/>
          <p:nvPr/>
        </p:nvSpPr>
        <p:spPr>
          <a:xfrm>
            <a:off x="179512" y="172951"/>
            <a:ext cx="7632848" cy="530237"/>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9201999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Původní </a:t>
            </a:r>
            <a:r>
              <a:rPr lang="cs-CZ" dirty="0" err="1">
                <a:solidFill>
                  <a:srgbClr val="307871"/>
                </a:solidFill>
              </a:rPr>
              <a:t>Phillipsova</a:t>
            </a:r>
            <a:r>
              <a:rPr lang="cs-CZ" dirty="0">
                <a:solidFill>
                  <a:srgbClr val="307871"/>
                </a:solidFill>
              </a:rPr>
              <a:t> křivka</a:t>
            </a:r>
          </a:p>
        </p:txBody>
      </p:sp>
      <p:pic>
        <p:nvPicPr>
          <p:cNvPr id="7" name="Obrázek 6" descr="Obsah obrázku diagram, řada/pruh, Vykreslený graf&#10;&#10;Popis byl vytvořen automaticky">
            <a:extLst>
              <a:ext uri="{FF2B5EF4-FFF2-40B4-BE49-F238E27FC236}">
                <a16:creationId xmlns:a16="http://schemas.microsoft.com/office/drawing/2014/main" id="{41B43C67-1DD4-0703-BD08-F61BA55D17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2715766"/>
            <a:ext cx="3888432" cy="2386872"/>
          </a:xfrm>
          <a:prstGeom prst="rect">
            <a:avLst/>
          </a:prstGeom>
        </p:spPr>
      </p:pic>
      <p:sp>
        <p:nvSpPr>
          <p:cNvPr id="8" name="Zástupný symbol pro obsah 2">
            <a:extLst>
              <a:ext uri="{FF2B5EF4-FFF2-40B4-BE49-F238E27FC236}">
                <a16:creationId xmlns:a16="http://schemas.microsoft.com/office/drawing/2014/main" id="{1A457535-00F1-8357-67A9-EB5B8A77D3F6}"/>
              </a:ext>
            </a:extLst>
          </p:cNvPr>
          <p:cNvSpPr txBox="1">
            <a:spLocks/>
          </p:cNvSpPr>
          <p:nvPr/>
        </p:nvSpPr>
        <p:spPr>
          <a:xfrm>
            <a:off x="251520" y="770448"/>
            <a:ext cx="1872208" cy="33135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do roku 1948:</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
        <p:nvSpPr>
          <p:cNvPr id="10" name="TextovéPole 9">
            <a:extLst>
              <a:ext uri="{FF2B5EF4-FFF2-40B4-BE49-F238E27FC236}">
                <a16:creationId xmlns:a16="http://schemas.microsoft.com/office/drawing/2014/main" id="{AA374A9B-F8DC-DF88-7E07-04D49219ACFA}"/>
              </a:ext>
            </a:extLst>
          </p:cNvPr>
          <p:cNvSpPr txBox="1"/>
          <p:nvPr/>
        </p:nvSpPr>
        <p:spPr>
          <a:xfrm>
            <a:off x="275314" y="1051671"/>
            <a:ext cx="3216566" cy="1815882"/>
          </a:xfrm>
          <a:prstGeom prst="rect">
            <a:avLst/>
          </a:prstGeom>
          <a:noFill/>
        </p:spPr>
        <p:txBody>
          <a:bodyPr wrap="square">
            <a:spAutoFit/>
          </a:bodyPr>
          <a:lstStyle/>
          <a:p>
            <a:pPr algn="just"/>
            <a:r>
              <a:rPr lang="cs-CZ" sz="1600" dirty="0">
                <a:solidFill>
                  <a:srgbClr val="002060"/>
                </a:solidFill>
                <a:cs typeface="Times New Roman" panose="02020603050405020304" pitchFamily="18" charset="0"/>
              </a:rPr>
              <a:t>V období let 1861 – 1948 měla </a:t>
            </a:r>
            <a:r>
              <a:rPr lang="cs-CZ" sz="1600" dirty="0" err="1">
                <a:solidFill>
                  <a:srgbClr val="002060"/>
                </a:solidFill>
                <a:cs typeface="Times New Roman" panose="02020603050405020304" pitchFamily="18" charset="0"/>
              </a:rPr>
              <a:t>Phillipsova</a:t>
            </a:r>
            <a:r>
              <a:rPr lang="cs-CZ" sz="1600" dirty="0">
                <a:solidFill>
                  <a:srgbClr val="002060"/>
                </a:solidFill>
                <a:cs typeface="Times New Roman" panose="02020603050405020304" pitchFamily="18" charset="0"/>
              </a:rPr>
              <a:t> křivka jak svou kladnou, tak svou zápornou část, přičemž protínala horizontální osu přibližně na úrovni 6 %, z čehož plynula nulová mzdová inflace při této míře nezaměstnanosti.</a:t>
            </a:r>
          </a:p>
        </p:txBody>
      </p:sp>
      <p:sp>
        <p:nvSpPr>
          <p:cNvPr id="11" name="Zástupný symbol pro obsah 2">
            <a:extLst>
              <a:ext uri="{FF2B5EF4-FFF2-40B4-BE49-F238E27FC236}">
                <a16:creationId xmlns:a16="http://schemas.microsoft.com/office/drawing/2014/main" id="{9045E0BB-79D2-1361-AEED-4FCA5CE159D9}"/>
              </a:ext>
            </a:extLst>
          </p:cNvPr>
          <p:cNvSpPr txBox="1">
            <a:spLocks/>
          </p:cNvSpPr>
          <p:nvPr/>
        </p:nvSpPr>
        <p:spPr>
          <a:xfrm>
            <a:off x="5148064" y="770448"/>
            <a:ext cx="1872208" cy="33135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po roce 1948:</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pic>
        <p:nvPicPr>
          <p:cNvPr id="13" name="Obrázek 12" descr="Obsah obrázku diagram, řada/pruh, Vykreslený graf&#10;&#10;Popis byl vytvořen automaticky">
            <a:extLst>
              <a:ext uri="{FF2B5EF4-FFF2-40B4-BE49-F238E27FC236}">
                <a16:creationId xmlns:a16="http://schemas.microsoft.com/office/drawing/2014/main" id="{292A9F6A-DB12-71D1-FE5B-AFE66BC825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0" y="2457983"/>
            <a:ext cx="3455818" cy="2571536"/>
          </a:xfrm>
          <a:prstGeom prst="rect">
            <a:avLst/>
          </a:prstGeom>
        </p:spPr>
      </p:pic>
      <p:sp>
        <p:nvSpPr>
          <p:cNvPr id="15" name="TextovéPole 14">
            <a:extLst>
              <a:ext uri="{FF2B5EF4-FFF2-40B4-BE49-F238E27FC236}">
                <a16:creationId xmlns:a16="http://schemas.microsoft.com/office/drawing/2014/main" id="{68E9B0F0-3207-74F6-A317-A1615D6553A4}"/>
              </a:ext>
            </a:extLst>
          </p:cNvPr>
          <p:cNvSpPr txBox="1"/>
          <p:nvPr/>
        </p:nvSpPr>
        <p:spPr>
          <a:xfrm>
            <a:off x="5148064" y="1099224"/>
            <a:ext cx="3536404" cy="860388"/>
          </a:xfrm>
          <a:prstGeom prst="rect">
            <a:avLst/>
          </a:prstGeom>
          <a:noFill/>
        </p:spPr>
        <p:txBody>
          <a:bodyPr wrap="square">
            <a:spAutoFit/>
          </a:bodyPr>
          <a:lstStyle/>
          <a:p>
            <a:r>
              <a:rPr lang="cs-CZ" sz="1600" dirty="0">
                <a:solidFill>
                  <a:srgbClr val="002060"/>
                </a:solidFill>
                <a:cs typeface="Times New Roman" panose="02020603050405020304" pitchFamily="18" charset="0"/>
              </a:rPr>
              <a:t>Za sledované období 1948 – 1957 se </a:t>
            </a:r>
            <a:r>
              <a:rPr lang="cs-CZ" sz="1600" dirty="0" err="1">
                <a:solidFill>
                  <a:srgbClr val="002060"/>
                </a:solidFill>
                <a:cs typeface="Times New Roman" panose="02020603050405020304" pitchFamily="18" charset="0"/>
              </a:rPr>
              <a:t>Phillipsova</a:t>
            </a:r>
            <a:r>
              <a:rPr lang="cs-CZ" sz="1600" dirty="0">
                <a:solidFill>
                  <a:srgbClr val="002060"/>
                </a:solidFill>
                <a:cs typeface="Times New Roman" panose="02020603050405020304" pitchFamily="18" charset="0"/>
              </a:rPr>
              <a:t> křivka nacházela jen v kladných hodnotách</a:t>
            </a:r>
          </a:p>
        </p:txBody>
      </p:sp>
    </p:spTree>
    <p:extLst>
      <p:ext uri="{BB962C8B-B14F-4D97-AF65-F5344CB8AC3E}">
        <p14:creationId xmlns:p14="http://schemas.microsoft.com/office/powerpoint/2010/main" val="372767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Modifikovaná </a:t>
            </a:r>
            <a:r>
              <a:rPr lang="cs-CZ" dirty="0" err="1">
                <a:solidFill>
                  <a:srgbClr val="307871"/>
                </a:solidFill>
              </a:rPr>
              <a:t>Phillipsova</a:t>
            </a:r>
            <a:r>
              <a:rPr lang="cs-CZ" dirty="0">
                <a:solidFill>
                  <a:srgbClr val="307871"/>
                </a:solidFill>
              </a:rPr>
              <a:t> křivka</a:t>
            </a: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0" y="713235"/>
            <a:ext cx="7668344" cy="86409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600" b="1" dirty="0">
                <a:solidFill>
                  <a:srgbClr val="002060"/>
                </a:solidFill>
                <a:cs typeface="Times New Roman" panose="02020603050405020304" pitchFamily="18" charset="0"/>
              </a:rPr>
              <a:t>Vyjadřuje inverzní vztah mezi mírou nezaměstnanosti a mírou změny všeobecné cenové hladiny, tj. cenovou inflací.</a:t>
            </a:r>
          </a:p>
          <a:p>
            <a:pPr indent="373063" algn="just">
              <a:spcBef>
                <a:spcPts val="600"/>
              </a:spcBef>
            </a:pPr>
            <a:r>
              <a:rPr lang="cs-CZ" sz="1800" dirty="0">
                <a:solidFill>
                  <a:srgbClr val="002060"/>
                </a:solidFill>
                <a:cs typeface="Times New Roman" panose="02020603050405020304" pitchFamily="18" charset="0"/>
              </a:rPr>
              <a:t>Míra vzájemné komparace mezi nezaměstnaností a inflací je dána sklonem </a:t>
            </a:r>
            <a:r>
              <a:rPr lang="cs-CZ" sz="1800" dirty="0" err="1">
                <a:solidFill>
                  <a:srgbClr val="002060"/>
                </a:solidFill>
                <a:cs typeface="Times New Roman" panose="02020603050405020304" pitchFamily="18" charset="0"/>
              </a:rPr>
              <a:t>Phillipsovy</a:t>
            </a:r>
            <a:r>
              <a:rPr lang="cs-CZ" sz="1800" dirty="0">
                <a:solidFill>
                  <a:srgbClr val="002060"/>
                </a:solidFill>
                <a:cs typeface="Times New Roman" panose="02020603050405020304" pitchFamily="18" charset="0"/>
              </a:rPr>
              <a:t> křivky. </a:t>
            </a:r>
          </a:p>
        </p:txBody>
      </p:sp>
      <p:pic>
        <p:nvPicPr>
          <p:cNvPr id="5" name="Obrázek 4" descr="Obsah obrázku diagram, řada/pruh, Vykreslený graf&#10;&#10;Popis byl vytvořen automaticky">
            <a:extLst>
              <a:ext uri="{FF2B5EF4-FFF2-40B4-BE49-F238E27FC236}">
                <a16:creationId xmlns:a16="http://schemas.microsoft.com/office/drawing/2014/main" id="{63577E19-7915-5CA7-D3C8-7B25BEB9B0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4048" y="1923678"/>
            <a:ext cx="3801178" cy="2719542"/>
          </a:xfrm>
          <a:prstGeom prst="rect">
            <a:avLst/>
          </a:prstGeom>
        </p:spPr>
      </p:pic>
      <p:sp>
        <p:nvSpPr>
          <p:cNvPr id="7" name="TextovéPole 6">
            <a:extLst>
              <a:ext uri="{FF2B5EF4-FFF2-40B4-BE49-F238E27FC236}">
                <a16:creationId xmlns:a16="http://schemas.microsoft.com/office/drawing/2014/main" id="{AF6CC728-9A71-5972-97C7-53D8145B1ED4}"/>
              </a:ext>
            </a:extLst>
          </p:cNvPr>
          <p:cNvSpPr txBox="1"/>
          <p:nvPr/>
        </p:nvSpPr>
        <p:spPr>
          <a:xfrm>
            <a:off x="338774" y="2639400"/>
            <a:ext cx="4572000" cy="646331"/>
          </a:xfrm>
          <a:prstGeom prst="rect">
            <a:avLst/>
          </a:prstGeom>
          <a:noFill/>
        </p:spPr>
        <p:txBody>
          <a:bodyPr wrap="square">
            <a:spAutoFit/>
          </a:bodyPr>
          <a:lstStyle/>
          <a:p>
            <a:pPr marL="285750" indent="-285750">
              <a:buFont typeface="Arial" panose="020B0604020202020204" pitchFamily="34" charset="0"/>
              <a:buChar char="•"/>
            </a:pPr>
            <a:r>
              <a:rPr lang="cs-CZ" dirty="0">
                <a:solidFill>
                  <a:srgbClr val="002060"/>
                </a:solidFill>
                <a:cs typeface="Times New Roman" panose="02020603050405020304" pitchFamily="18" charset="0"/>
              </a:rPr>
              <a:t>byla považována za jakési menu, resp. návod, pro volbu hospodářské politiky</a:t>
            </a:r>
          </a:p>
        </p:txBody>
      </p:sp>
    </p:spTree>
    <p:extLst>
      <p:ext uri="{BB962C8B-B14F-4D97-AF65-F5344CB8AC3E}">
        <p14:creationId xmlns:p14="http://schemas.microsoft.com/office/powerpoint/2010/main" val="40484769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Pojetí </a:t>
            </a:r>
            <a:r>
              <a:rPr lang="cs-CZ" dirty="0" err="1">
                <a:solidFill>
                  <a:srgbClr val="307871"/>
                </a:solidFill>
              </a:rPr>
              <a:t>Phillipsovy</a:t>
            </a:r>
            <a:r>
              <a:rPr lang="cs-CZ" dirty="0">
                <a:solidFill>
                  <a:srgbClr val="307871"/>
                </a:solidFill>
              </a:rPr>
              <a:t> křivky</a:t>
            </a: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144016" y="843558"/>
            <a:ext cx="8028384" cy="86409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600"/>
              </a:spcBef>
            </a:pPr>
            <a:r>
              <a:rPr lang="cs-CZ" sz="1800" b="1" dirty="0" err="1">
                <a:solidFill>
                  <a:srgbClr val="002060"/>
                </a:solidFill>
                <a:cs typeface="Times New Roman" panose="02020603050405020304" pitchFamily="18" charset="0"/>
              </a:rPr>
              <a:t>Neokeynesiánci</a:t>
            </a:r>
            <a:r>
              <a:rPr lang="cs-CZ" sz="1800" dirty="0">
                <a:solidFill>
                  <a:srgbClr val="002060"/>
                </a:solidFill>
                <a:cs typeface="Times New Roman" panose="02020603050405020304" pitchFamily="18" charset="0"/>
              </a:rPr>
              <a:t> interpretovali </a:t>
            </a:r>
            <a:r>
              <a:rPr lang="cs-CZ" sz="1800" dirty="0" err="1">
                <a:solidFill>
                  <a:srgbClr val="002060"/>
                </a:solidFill>
                <a:cs typeface="Times New Roman" panose="02020603050405020304" pitchFamily="18" charset="0"/>
              </a:rPr>
              <a:t>Phillipsovu</a:t>
            </a:r>
            <a:r>
              <a:rPr lang="cs-CZ" sz="1800" dirty="0">
                <a:solidFill>
                  <a:srgbClr val="002060"/>
                </a:solidFill>
                <a:cs typeface="Times New Roman" panose="02020603050405020304" pitchFamily="18" charset="0"/>
              </a:rPr>
              <a:t> křivku jako cílovou škálu pro hospodářskou politiku řízení agregátní poptávky. </a:t>
            </a:r>
          </a:p>
          <a:p>
            <a:pPr indent="373063" algn="just">
              <a:spcBef>
                <a:spcPts val="600"/>
              </a:spcBef>
            </a:pPr>
            <a:r>
              <a:rPr lang="cs-CZ" sz="1800" dirty="0">
                <a:solidFill>
                  <a:srgbClr val="002060"/>
                </a:solidFill>
                <a:cs typeface="Times New Roman" panose="02020603050405020304" pitchFamily="18" charset="0"/>
              </a:rPr>
              <a:t>Nákladem poklesu míry nezaměstnanosti byl vzestup míry inflace. Jinak řečeno, nízká míra nezaměstnanosti je doprovázena vysokou mírou inflace a naopak.</a:t>
            </a:r>
            <a:r>
              <a:rPr lang="cs-CZ" sz="1800" baseline="30000" dirty="0">
                <a:solidFill>
                  <a:srgbClr val="002060"/>
                </a:solidFill>
                <a:cs typeface="Times New Roman" panose="02020603050405020304" pitchFamily="18" charset="0"/>
              </a:rPr>
              <a:t>1</a:t>
            </a:r>
          </a:p>
          <a:p>
            <a:pPr indent="373063" algn="just">
              <a:spcBef>
                <a:spcPts val="600"/>
              </a:spcBef>
            </a:pPr>
            <a:endParaRPr lang="cs-CZ" sz="1800" dirty="0">
              <a:solidFill>
                <a:srgbClr val="002060"/>
              </a:solidFill>
              <a:cs typeface="Times New Roman" panose="02020603050405020304" pitchFamily="18" charset="0"/>
            </a:endParaRPr>
          </a:p>
          <a:p>
            <a:pPr indent="373063" algn="just">
              <a:spcBef>
                <a:spcPts val="600"/>
              </a:spcBef>
            </a:pPr>
            <a:r>
              <a:rPr lang="cs-CZ" sz="1800" b="1" dirty="0" err="1">
                <a:solidFill>
                  <a:srgbClr val="002060"/>
                </a:solidFill>
                <a:cs typeface="Times New Roman" panose="02020603050405020304" pitchFamily="18" charset="0"/>
              </a:rPr>
              <a:t>Fiedmanovo</a:t>
            </a:r>
            <a:r>
              <a:rPr lang="cs-CZ" sz="1800" b="1" dirty="0">
                <a:solidFill>
                  <a:srgbClr val="002060"/>
                </a:solidFill>
                <a:cs typeface="Times New Roman" panose="02020603050405020304" pitchFamily="18" charset="0"/>
              </a:rPr>
              <a:t> pojetí </a:t>
            </a:r>
            <a:r>
              <a:rPr lang="cs-CZ" sz="1800" dirty="0">
                <a:solidFill>
                  <a:srgbClr val="002060"/>
                </a:solidFill>
                <a:cs typeface="Times New Roman" panose="02020603050405020304" pitchFamily="18" charset="0"/>
              </a:rPr>
              <a:t>- napadl pojetí permanentně klesající </a:t>
            </a:r>
            <a:r>
              <a:rPr lang="cs-CZ" sz="1800" dirty="0" err="1">
                <a:solidFill>
                  <a:srgbClr val="002060"/>
                </a:solidFill>
                <a:cs typeface="Times New Roman" panose="02020603050405020304" pitchFamily="18" charset="0"/>
              </a:rPr>
              <a:t>Phillipsovy</a:t>
            </a:r>
            <a:r>
              <a:rPr lang="cs-CZ" sz="1800" dirty="0">
                <a:solidFill>
                  <a:srgbClr val="002060"/>
                </a:solidFill>
                <a:cs typeface="Times New Roman" panose="02020603050405020304" pitchFamily="18" charset="0"/>
              </a:rPr>
              <a:t> křivky a předložil vlastní výklad </a:t>
            </a:r>
            <a:r>
              <a:rPr lang="cs-CZ" sz="1800" dirty="0" err="1">
                <a:solidFill>
                  <a:srgbClr val="002060"/>
                </a:solidFill>
                <a:cs typeface="Times New Roman" panose="02020603050405020304" pitchFamily="18" charset="0"/>
              </a:rPr>
              <a:t>Phillipsovy</a:t>
            </a:r>
            <a:r>
              <a:rPr lang="cs-CZ" sz="1800" dirty="0">
                <a:solidFill>
                  <a:srgbClr val="002060"/>
                </a:solidFill>
                <a:cs typeface="Times New Roman" panose="02020603050405020304" pitchFamily="18" charset="0"/>
              </a:rPr>
              <a:t> křivky založený jednak na přirozené míře nezaměstnanosti a současně na platnosti hypotézy adaptivních očekávání. </a:t>
            </a:r>
          </a:p>
          <a:p>
            <a:pPr indent="0" algn="just">
              <a:spcBef>
                <a:spcPts val="600"/>
              </a:spcBef>
              <a:buNone/>
            </a:pPr>
            <a:r>
              <a:rPr lang="cs-CZ" sz="1800" dirty="0">
                <a:solidFill>
                  <a:srgbClr val="002060"/>
                </a:solidFill>
                <a:cs typeface="Times New Roman" panose="02020603050405020304" pitchFamily="18" charset="0"/>
              </a:rPr>
              <a:t>Přirozená míra nezaměstnanosti, definována </a:t>
            </a:r>
            <a:r>
              <a:rPr lang="cs-CZ" sz="1800" dirty="0" err="1">
                <a:solidFill>
                  <a:srgbClr val="002060"/>
                </a:solidFill>
                <a:cs typeface="Times New Roman" panose="02020603050405020304" pitchFamily="18" charset="0"/>
              </a:rPr>
              <a:t>Miltonem</a:t>
            </a:r>
            <a:r>
              <a:rPr lang="cs-CZ" sz="1800" dirty="0">
                <a:solidFill>
                  <a:srgbClr val="002060"/>
                </a:solidFill>
                <a:cs typeface="Times New Roman" panose="02020603050405020304" pitchFamily="18" charset="0"/>
              </a:rPr>
              <a:t> </a:t>
            </a:r>
            <a:r>
              <a:rPr lang="cs-CZ" sz="1800" dirty="0" err="1">
                <a:solidFill>
                  <a:srgbClr val="002060"/>
                </a:solidFill>
                <a:cs typeface="Times New Roman" panose="02020603050405020304" pitchFamily="18" charset="0"/>
              </a:rPr>
              <a:t>Friedmanem</a:t>
            </a:r>
            <a:r>
              <a:rPr lang="cs-CZ" sz="1800" dirty="0">
                <a:solidFill>
                  <a:srgbClr val="002060"/>
                </a:solidFill>
                <a:cs typeface="Times New Roman" panose="02020603050405020304" pitchFamily="18" charset="0"/>
              </a:rPr>
              <a:t>, je taková míra nezaměstnanosti, která je způsobena frikčními a strukturálními problémy, kdy je trh práce v rovnováze ve smyslu </a:t>
            </a:r>
            <a:r>
              <a:rPr lang="cs-CZ" sz="1800" dirty="0" err="1">
                <a:solidFill>
                  <a:srgbClr val="002060"/>
                </a:solidFill>
                <a:cs typeface="Times New Roman" panose="02020603050405020304" pitchFamily="18" charset="0"/>
              </a:rPr>
              <a:t>Walrasovy</a:t>
            </a:r>
            <a:r>
              <a:rPr lang="cs-CZ" sz="1800" dirty="0">
                <a:solidFill>
                  <a:srgbClr val="002060"/>
                </a:solidFill>
                <a:cs typeface="Times New Roman" panose="02020603050405020304" pitchFamily="18" charset="0"/>
              </a:rPr>
              <a:t> všeobecné ekonomické rovnováhy a při níž je determinována rovnovážná reálná mzdová sazba.</a:t>
            </a:r>
            <a:r>
              <a:rPr lang="cs-CZ" sz="1800" baseline="30000" dirty="0">
                <a:solidFill>
                  <a:srgbClr val="002060"/>
                </a:solidFill>
                <a:cs typeface="Times New Roman" panose="02020603050405020304" pitchFamily="18" charset="0"/>
              </a:rPr>
              <a:t>2</a:t>
            </a:r>
            <a:r>
              <a:rPr lang="cs-CZ" sz="1800" dirty="0">
                <a:solidFill>
                  <a:srgbClr val="002060"/>
                </a:solidFill>
                <a:cs typeface="Times New Roman" panose="02020603050405020304" pitchFamily="18" charset="0"/>
              </a:rPr>
              <a:t> </a:t>
            </a:r>
          </a:p>
        </p:txBody>
      </p:sp>
      <p:sp>
        <p:nvSpPr>
          <p:cNvPr id="4" name="Obdélník 3">
            <a:extLst>
              <a:ext uri="{FF2B5EF4-FFF2-40B4-BE49-F238E27FC236}">
                <a16:creationId xmlns:a16="http://schemas.microsoft.com/office/drawing/2014/main" id="{906D199F-D888-8D16-5A03-A8CD4213962D}"/>
              </a:ext>
            </a:extLst>
          </p:cNvPr>
          <p:cNvSpPr/>
          <p:nvPr/>
        </p:nvSpPr>
        <p:spPr>
          <a:xfrm>
            <a:off x="179512" y="123478"/>
            <a:ext cx="3312368" cy="576064"/>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2502211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a:solidFill>
                  <a:srgbClr val="307871"/>
                </a:solidFill>
              </a:rPr>
              <a:t>Adaptivní a racionální očekávání</a:t>
            </a:r>
          </a:p>
        </p:txBody>
      </p:sp>
      <p:sp>
        <p:nvSpPr>
          <p:cNvPr id="3" name="Zástupný symbol pro obsah 2">
            <a:extLst>
              <a:ext uri="{FF2B5EF4-FFF2-40B4-BE49-F238E27FC236}">
                <a16:creationId xmlns:a16="http://schemas.microsoft.com/office/drawing/2014/main" id="{4FD887BD-B518-4F52-9701-5A0B79AF5BAC}"/>
              </a:ext>
            </a:extLst>
          </p:cNvPr>
          <p:cNvSpPr txBox="1">
            <a:spLocks/>
          </p:cNvSpPr>
          <p:nvPr/>
        </p:nvSpPr>
        <p:spPr>
          <a:xfrm>
            <a:off x="-165230" y="2283950"/>
            <a:ext cx="4593214" cy="86409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lgn="just">
              <a:spcBef>
                <a:spcPts val="600"/>
              </a:spcBef>
              <a:buNone/>
            </a:pPr>
            <a:r>
              <a:rPr lang="cs-CZ" sz="1800" b="1" u="sng" dirty="0">
                <a:solidFill>
                  <a:srgbClr val="002060"/>
                </a:solidFill>
                <a:cs typeface="Times New Roman" panose="02020603050405020304" pitchFamily="18" charset="0"/>
              </a:rPr>
              <a:t>ADAPTIVNÍ OČEKÁVÁNÍ:</a:t>
            </a:r>
          </a:p>
          <a:p>
            <a:pPr indent="0" algn="just">
              <a:spcBef>
                <a:spcPts val="600"/>
              </a:spcBef>
              <a:buNone/>
            </a:pPr>
            <a:r>
              <a:rPr lang="cs-CZ" sz="1800" dirty="0">
                <a:solidFill>
                  <a:srgbClr val="002060"/>
                </a:solidFill>
                <a:cs typeface="Times New Roman" panose="02020603050405020304" pitchFamily="18" charset="0"/>
              </a:rPr>
              <a:t>Předpokládá, že </a:t>
            </a:r>
            <a:r>
              <a:rPr lang="cs-CZ" sz="1800" b="1" dirty="0">
                <a:solidFill>
                  <a:srgbClr val="002060"/>
                </a:solidFill>
                <a:cs typeface="Times New Roman" panose="02020603050405020304" pitchFamily="18" charset="0"/>
              </a:rPr>
              <a:t>se lidé učí z minulého vývoje a dřívějších zkušeností a současně se poučují z chyb</a:t>
            </a:r>
            <a:r>
              <a:rPr lang="cs-CZ" sz="1800" dirty="0">
                <a:solidFill>
                  <a:srgbClr val="002060"/>
                </a:solidFill>
                <a:cs typeface="Times New Roman" panose="02020603050405020304" pitchFamily="18" charset="0"/>
              </a:rPr>
              <a:t>. V případě inflačních očekávání to znamená, že ekonomické subjekty vytvářejí svá očekávání postupným průměrováním minulých údajů o míře inflace. </a:t>
            </a:r>
          </a:p>
        </p:txBody>
      </p:sp>
      <p:sp>
        <p:nvSpPr>
          <p:cNvPr id="5" name="TextovéPole 4">
            <a:extLst>
              <a:ext uri="{FF2B5EF4-FFF2-40B4-BE49-F238E27FC236}">
                <a16:creationId xmlns:a16="http://schemas.microsoft.com/office/drawing/2014/main" id="{1475968E-5485-1148-C649-CAD6223B2D95}"/>
              </a:ext>
            </a:extLst>
          </p:cNvPr>
          <p:cNvSpPr txBox="1"/>
          <p:nvPr/>
        </p:nvSpPr>
        <p:spPr>
          <a:xfrm>
            <a:off x="251520" y="759726"/>
            <a:ext cx="7776864" cy="1323439"/>
          </a:xfrm>
          <a:prstGeom prst="rect">
            <a:avLst/>
          </a:prstGeom>
          <a:noFill/>
        </p:spPr>
        <p:txBody>
          <a:bodyPr wrap="square">
            <a:spAutoFit/>
          </a:bodyPr>
          <a:lstStyle/>
          <a:p>
            <a:r>
              <a:rPr lang="cs-CZ" sz="2000" dirty="0">
                <a:solidFill>
                  <a:srgbClr val="002060"/>
                </a:solidFill>
                <a:cs typeface="Times New Roman" panose="02020603050405020304" pitchFamily="18" charset="0"/>
              </a:rPr>
              <a:t>Dva hlavní přístupy pro vysvětlení tvorby očekávání.</a:t>
            </a:r>
          </a:p>
          <a:p>
            <a:endParaRPr lang="cs-CZ" sz="2000" dirty="0">
              <a:solidFill>
                <a:srgbClr val="002060"/>
              </a:solidFill>
              <a:cs typeface="Times New Roman" panose="02020603050405020304" pitchFamily="18" charset="0"/>
            </a:endParaRPr>
          </a:p>
          <a:p>
            <a:r>
              <a:rPr lang="cs-CZ" sz="2000" dirty="0" err="1">
                <a:solidFill>
                  <a:srgbClr val="002060"/>
                </a:solidFill>
                <a:cs typeface="Times New Roman" panose="02020603050405020304" pitchFamily="18" charset="0"/>
              </a:rPr>
              <a:t>Milton</a:t>
            </a:r>
            <a:r>
              <a:rPr lang="cs-CZ" sz="2000" dirty="0">
                <a:solidFill>
                  <a:srgbClr val="002060"/>
                </a:solidFill>
                <a:cs typeface="Times New Roman" panose="02020603050405020304" pitchFamily="18" charset="0"/>
              </a:rPr>
              <a:t> </a:t>
            </a:r>
            <a:r>
              <a:rPr lang="cs-CZ" sz="2000" dirty="0" err="1">
                <a:solidFill>
                  <a:srgbClr val="002060"/>
                </a:solidFill>
                <a:cs typeface="Times New Roman" panose="02020603050405020304" pitchFamily="18" charset="0"/>
              </a:rPr>
              <a:t>Friedman</a:t>
            </a:r>
            <a:r>
              <a:rPr lang="cs-CZ" sz="2000" dirty="0">
                <a:solidFill>
                  <a:srgbClr val="002060"/>
                </a:solidFill>
                <a:cs typeface="Times New Roman" panose="02020603050405020304" pitchFamily="18" charset="0"/>
              </a:rPr>
              <a:t> do modelu </a:t>
            </a:r>
            <a:r>
              <a:rPr lang="cs-CZ" sz="2000" dirty="0" err="1">
                <a:solidFill>
                  <a:srgbClr val="002060"/>
                </a:solidFill>
                <a:cs typeface="Times New Roman" panose="02020603050405020304" pitchFamily="18" charset="0"/>
              </a:rPr>
              <a:t>Phillipsovy</a:t>
            </a:r>
            <a:r>
              <a:rPr lang="cs-CZ" sz="2000" dirty="0">
                <a:solidFill>
                  <a:srgbClr val="002060"/>
                </a:solidFill>
                <a:cs typeface="Times New Roman" panose="02020603050405020304" pitchFamily="18" charset="0"/>
              </a:rPr>
              <a:t> křivky zavedl právě adaptivní očekávání. </a:t>
            </a:r>
          </a:p>
        </p:txBody>
      </p:sp>
      <p:sp>
        <p:nvSpPr>
          <p:cNvPr id="6" name="Zástupný symbol pro obsah 2">
            <a:extLst>
              <a:ext uri="{FF2B5EF4-FFF2-40B4-BE49-F238E27FC236}">
                <a16:creationId xmlns:a16="http://schemas.microsoft.com/office/drawing/2014/main" id="{CDDD2D2B-23C0-C452-3BA6-BCB655CCC9E6}"/>
              </a:ext>
            </a:extLst>
          </p:cNvPr>
          <p:cNvSpPr txBox="1">
            <a:spLocks/>
          </p:cNvSpPr>
          <p:nvPr/>
        </p:nvSpPr>
        <p:spPr>
          <a:xfrm>
            <a:off x="4532149" y="2299188"/>
            <a:ext cx="4464496" cy="243280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lgn="just">
              <a:spcBef>
                <a:spcPts val="600"/>
              </a:spcBef>
              <a:buNone/>
            </a:pPr>
            <a:r>
              <a:rPr lang="cs-CZ" sz="1800" b="1" u="sng" dirty="0">
                <a:solidFill>
                  <a:srgbClr val="002060"/>
                </a:solidFill>
                <a:cs typeface="Times New Roman" panose="02020603050405020304" pitchFamily="18" charset="0"/>
              </a:rPr>
              <a:t>RACIONÁLNÍ OČEKÁVÁNÍ:</a:t>
            </a:r>
          </a:p>
          <a:p>
            <a:pPr indent="0" algn="just">
              <a:spcBef>
                <a:spcPts val="600"/>
              </a:spcBef>
              <a:buNone/>
            </a:pPr>
            <a:r>
              <a:rPr lang="cs-CZ" sz="1800" dirty="0">
                <a:solidFill>
                  <a:srgbClr val="002060"/>
                </a:solidFill>
                <a:cs typeface="Times New Roman" panose="02020603050405020304" pitchFamily="18" charset="0"/>
              </a:rPr>
              <a:t>Ekonomické subjekty neformulují svá očekávání jen na základě minulých zkušeností (adaptivně), ale zahrnují do svých očekávání také všechny dostupné informace týkající se současného a budoucího vývoje. </a:t>
            </a:r>
          </a:p>
        </p:txBody>
      </p:sp>
      <p:sp>
        <p:nvSpPr>
          <p:cNvPr id="7" name="TextovéPole 6">
            <a:extLst>
              <a:ext uri="{FF2B5EF4-FFF2-40B4-BE49-F238E27FC236}">
                <a16:creationId xmlns:a16="http://schemas.microsoft.com/office/drawing/2014/main" id="{52E5A48C-76BA-CB8B-0CC8-2BB4B2A7CAC5}"/>
              </a:ext>
            </a:extLst>
          </p:cNvPr>
          <p:cNvSpPr txBox="1"/>
          <p:nvPr/>
        </p:nvSpPr>
        <p:spPr>
          <a:xfrm>
            <a:off x="683568" y="4763348"/>
            <a:ext cx="3384376" cy="369332"/>
          </a:xfrm>
          <a:prstGeom prst="rect">
            <a:avLst/>
          </a:prstGeom>
          <a:noFill/>
        </p:spPr>
        <p:txBody>
          <a:bodyPr wrap="square">
            <a:spAutoFit/>
          </a:bodyPr>
          <a:lstStyle/>
          <a:p>
            <a:r>
              <a:rPr lang="cs-CZ" i="1" dirty="0">
                <a:solidFill>
                  <a:srgbClr val="002060"/>
                </a:solidFill>
                <a:cs typeface="Times New Roman" panose="02020603050405020304" pitchFamily="18" charset="0"/>
              </a:rPr>
              <a:t>Monetaristé - </a:t>
            </a:r>
            <a:r>
              <a:rPr lang="cs-CZ" i="1" dirty="0" err="1">
                <a:solidFill>
                  <a:srgbClr val="002060"/>
                </a:solidFill>
                <a:cs typeface="Times New Roman" panose="02020603050405020304" pitchFamily="18" charset="0"/>
              </a:rPr>
              <a:t>Friedman</a:t>
            </a:r>
            <a:endParaRPr lang="cs-CZ" i="1" dirty="0">
              <a:solidFill>
                <a:srgbClr val="002060"/>
              </a:solidFill>
              <a:cs typeface="Times New Roman" panose="02020603050405020304" pitchFamily="18" charset="0"/>
            </a:endParaRPr>
          </a:p>
        </p:txBody>
      </p:sp>
      <p:sp>
        <p:nvSpPr>
          <p:cNvPr id="8" name="TextovéPole 7">
            <a:extLst>
              <a:ext uri="{FF2B5EF4-FFF2-40B4-BE49-F238E27FC236}">
                <a16:creationId xmlns:a16="http://schemas.microsoft.com/office/drawing/2014/main" id="{C17DBD25-023D-30E7-9A78-55FAE7AF06A0}"/>
              </a:ext>
            </a:extLst>
          </p:cNvPr>
          <p:cNvSpPr txBox="1"/>
          <p:nvPr/>
        </p:nvSpPr>
        <p:spPr>
          <a:xfrm>
            <a:off x="4891228" y="4751317"/>
            <a:ext cx="3888431" cy="369332"/>
          </a:xfrm>
          <a:prstGeom prst="rect">
            <a:avLst/>
          </a:prstGeom>
          <a:noFill/>
        </p:spPr>
        <p:txBody>
          <a:bodyPr wrap="square">
            <a:spAutoFit/>
          </a:bodyPr>
          <a:lstStyle/>
          <a:p>
            <a:r>
              <a:rPr lang="cs-CZ" i="1" dirty="0">
                <a:solidFill>
                  <a:srgbClr val="002060"/>
                </a:solidFill>
                <a:cs typeface="Times New Roman" panose="02020603050405020304" pitchFamily="18" charset="0"/>
              </a:rPr>
              <a:t>nová klasická a keynesovská ekonomie</a:t>
            </a:r>
          </a:p>
        </p:txBody>
      </p:sp>
      <p:sp>
        <p:nvSpPr>
          <p:cNvPr id="4" name="Obdélník 3">
            <a:extLst>
              <a:ext uri="{FF2B5EF4-FFF2-40B4-BE49-F238E27FC236}">
                <a16:creationId xmlns:a16="http://schemas.microsoft.com/office/drawing/2014/main" id="{7E1CF36E-2064-1E49-A60E-03F5F22183F2}"/>
              </a:ext>
            </a:extLst>
          </p:cNvPr>
          <p:cNvSpPr/>
          <p:nvPr/>
        </p:nvSpPr>
        <p:spPr>
          <a:xfrm>
            <a:off x="251520" y="163696"/>
            <a:ext cx="4223629" cy="507703"/>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1870855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a:prstGeom prst="rect">
            <a:avLst/>
          </a:prstGeom>
        </p:spPr>
        <p:txBody>
          <a:bodyPr/>
          <a:lstStyle/>
          <a:p>
            <a:r>
              <a:rPr lang="cs-CZ" dirty="0" err="1">
                <a:solidFill>
                  <a:srgbClr val="307871"/>
                </a:solidFill>
              </a:rPr>
              <a:t>Phillipsova</a:t>
            </a:r>
            <a:r>
              <a:rPr lang="cs-CZ" dirty="0">
                <a:solidFill>
                  <a:srgbClr val="307871"/>
                </a:solidFill>
              </a:rPr>
              <a:t> křivka</a:t>
            </a:r>
          </a:p>
        </p:txBody>
      </p:sp>
      <p:sp>
        <p:nvSpPr>
          <p:cNvPr id="4" name="Obdélník 3">
            <a:extLst>
              <a:ext uri="{FF2B5EF4-FFF2-40B4-BE49-F238E27FC236}">
                <a16:creationId xmlns:a16="http://schemas.microsoft.com/office/drawing/2014/main" id="{F41D8723-1F11-4121-B0C4-E069943A9C52}"/>
              </a:ext>
            </a:extLst>
          </p:cNvPr>
          <p:cNvSpPr/>
          <p:nvPr/>
        </p:nvSpPr>
        <p:spPr>
          <a:xfrm>
            <a:off x="263495" y="1059582"/>
            <a:ext cx="7982644" cy="3970318"/>
          </a:xfrm>
          <a:prstGeom prst="rect">
            <a:avLst/>
          </a:prstGeom>
        </p:spPr>
        <p:txBody>
          <a:bodyPr wrap="square">
            <a:spAutoFit/>
          </a:bodyPr>
          <a:lstStyle/>
          <a:p>
            <a:pPr algn="just"/>
            <a:r>
              <a:rPr lang="cs-CZ" dirty="0">
                <a:solidFill>
                  <a:srgbClr val="002060"/>
                </a:solidFill>
                <a:cs typeface="Times New Roman" panose="02020603050405020304" pitchFamily="18" charset="0"/>
              </a:rPr>
              <a:t>Noví klasičtí makroekonomové rozlišovali pouze jednu jedinou </a:t>
            </a:r>
            <a:r>
              <a:rPr lang="cs-CZ" dirty="0" err="1">
                <a:solidFill>
                  <a:srgbClr val="002060"/>
                </a:solidFill>
                <a:cs typeface="Times New Roman" panose="02020603050405020304" pitchFamily="18" charset="0"/>
              </a:rPr>
              <a:t>Phillipsovu</a:t>
            </a:r>
            <a:r>
              <a:rPr lang="cs-CZ" dirty="0">
                <a:solidFill>
                  <a:srgbClr val="002060"/>
                </a:solidFill>
                <a:cs typeface="Times New Roman" panose="02020603050405020304" pitchFamily="18" charset="0"/>
              </a:rPr>
              <a:t> křivku, a to vertikální </a:t>
            </a:r>
            <a:r>
              <a:rPr lang="cs-CZ" dirty="0" err="1">
                <a:solidFill>
                  <a:srgbClr val="002060"/>
                </a:solidFill>
                <a:cs typeface="Times New Roman" panose="02020603050405020304" pitchFamily="18" charset="0"/>
              </a:rPr>
              <a:t>Phillipsovu</a:t>
            </a:r>
            <a:r>
              <a:rPr lang="cs-CZ" dirty="0">
                <a:solidFill>
                  <a:srgbClr val="002060"/>
                </a:solidFill>
                <a:cs typeface="Times New Roman" panose="02020603050405020304" pitchFamily="18" charset="0"/>
              </a:rPr>
              <a:t> křivku. V případě neočekávaného poptávkového šoku připouštěli vznik i tzv. jevové </a:t>
            </a:r>
            <a:r>
              <a:rPr lang="cs-CZ" dirty="0" err="1">
                <a:solidFill>
                  <a:srgbClr val="002060"/>
                </a:solidFill>
                <a:cs typeface="Times New Roman" panose="02020603050405020304" pitchFamily="18" charset="0"/>
              </a:rPr>
              <a:t>Phillipsovy</a:t>
            </a:r>
            <a:r>
              <a:rPr lang="cs-CZ" dirty="0">
                <a:solidFill>
                  <a:srgbClr val="002060"/>
                </a:solidFill>
                <a:cs typeface="Times New Roman" panose="02020603050405020304" pitchFamily="18" charset="0"/>
              </a:rPr>
              <a:t> křivky, která má klasický klesající tvar. </a:t>
            </a:r>
          </a:p>
          <a:p>
            <a:pPr algn="just"/>
            <a:endParaRPr lang="cs-CZ" dirty="0">
              <a:solidFill>
                <a:srgbClr val="002060"/>
              </a:solidFill>
              <a:cs typeface="Times New Roman" panose="02020603050405020304" pitchFamily="18" charset="0"/>
            </a:endParaRPr>
          </a:p>
          <a:p>
            <a:pPr algn="just"/>
            <a:r>
              <a:rPr lang="cs-CZ" dirty="0">
                <a:solidFill>
                  <a:srgbClr val="002060"/>
                </a:solidFill>
                <a:cs typeface="Times New Roman" panose="02020603050405020304" pitchFamily="18" charset="0"/>
              </a:rPr>
              <a:t>Dle představitelů nové klasické makroekonomie je rozhodující při zvažování účinků prováděné hospodářské politiky povaha zásahu hospodářské politiky. </a:t>
            </a:r>
          </a:p>
          <a:p>
            <a:pPr algn="just"/>
            <a:endParaRPr lang="cs-CZ" dirty="0">
              <a:solidFill>
                <a:srgbClr val="002060"/>
              </a:solidFill>
              <a:cs typeface="Times New Roman" panose="02020603050405020304" pitchFamily="18" charset="0"/>
            </a:endParaRPr>
          </a:p>
          <a:p>
            <a:pPr algn="just"/>
            <a:r>
              <a:rPr lang="cs-CZ" dirty="0">
                <a:solidFill>
                  <a:srgbClr val="002060"/>
                </a:solidFill>
                <a:cs typeface="Times New Roman" panose="02020603050405020304" pitchFamily="18" charset="0"/>
              </a:rPr>
              <a:t>Na základě předpokladů nové klasické makroekonomie jakýkoli správně předvídaný zásah hospodářské politiky není schopen ovlivnit reálný důchod a zaměstnanost. Výsledkem je pouze nárůst inflace. </a:t>
            </a:r>
          </a:p>
          <a:p>
            <a:pPr algn="just"/>
            <a:endParaRPr lang="cs-CZ" dirty="0">
              <a:solidFill>
                <a:srgbClr val="002060"/>
              </a:solidFill>
              <a:cs typeface="Times New Roman" panose="02020603050405020304" pitchFamily="18" charset="0"/>
            </a:endParaRPr>
          </a:p>
          <a:p>
            <a:pPr algn="just"/>
            <a:r>
              <a:rPr lang="cs-CZ" dirty="0">
                <a:solidFill>
                  <a:srgbClr val="002060"/>
                </a:solidFill>
                <a:cs typeface="Times New Roman" panose="02020603050405020304" pitchFamily="18" charset="0"/>
              </a:rPr>
              <a:t>Výsledkem nesprávně předvídané hospodářské politiky je pokles reálného produktu, nárůst nezaměstnanosti a inflace. </a:t>
            </a:r>
          </a:p>
          <a:p>
            <a:pPr marL="285750" indent="-285750" algn="just">
              <a:buFont typeface="Arial" panose="020B0604020202020204" pitchFamily="34" charset="0"/>
              <a:buChar char="•"/>
            </a:pPr>
            <a:endParaRPr lang="cs-CZ" altLang="cs-CZ"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4118512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067944" y="269317"/>
            <a:ext cx="3456384"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solidFill>
                  <a:srgbClr val="002060"/>
                </a:solidFill>
                <a:latin typeface="Times New Roman" panose="02020603050405020304" pitchFamily="18" charset="0"/>
                <a:cs typeface="Times New Roman" panose="02020603050405020304" pitchFamily="18" charset="0"/>
              </a:rPr>
              <a:t>NEBOLI MODEL S LINIÍ 45°</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KEYNESIÁNSKÝ MODEL</a:t>
            </a:r>
          </a:p>
        </p:txBody>
      </p:sp>
      <p:sp>
        <p:nvSpPr>
          <p:cNvPr id="7" name="Zástupný symbol pro obsah 2">
            <a:extLst>
              <a:ext uri="{FF2B5EF4-FFF2-40B4-BE49-F238E27FC236}">
                <a16:creationId xmlns:a16="http://schemas.microsoft.com/office/drawing/2014/main" id="{7BF02D3E-F8E5-49D1-B8E2-7026D86A44DC}"/>
              </a:ext>
            </a:extLst>
          </p:cNvPr>
          <p:cNvSpPr txBox="1">
            <a:spLocks/>
          </p:cNvSpPr>
          <p:nvPr/>
        </p:nvSpPr>
        <p:spPr>
          <a:xfrm>
            <a:off x="179512" y="1314271"/>
            <a:ext cx="7859270" cy="313560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600" dirty="0">
                <a:solidFill>
                  <a:srgbClr val="002060"/>
                </a:solidFill>
              </a:rPr>
              <a:t>Existence zahraničí, tj. ekonomika je </a:t>
            </a:r>
            <a:r>
              <a:rPr lang="cs-CZ" altLang="cs-CZ" sz="1600" b="1" dirty="0">
                <a:solidFill>
                  <a:srgbClr val="002060"/>
                </a:solidFill>
              </a:rPr>
              <a:t>OTEVŘENÁ</a:t>
            </a:r>
          </a:p>
          <a:p>
            <a:r>
              <a:rPr lang="cs-CZ" altLang="cs-CZ" sz="1600" dirty="0">
                <a:solidFill>
                  <a:srgbClr val="002060"/>
                </a:solidFill>
              </a:rPr>
              <a:t>část agregátních výdajů je vynaloženo na produkci vyrobenou v zahraničí - </a:t>
            </a:r>
            <a:r>
              <a:rPr lang="cs-CZ" altLang="cs-CZ" sz="1600" b="1" dirty="0">
                <a:solidFill>
                  <a:srgbClr val="002060"/>
                </a:solidFill>
              </a:rPr>
              <a:t>Import (</a:t>
            </a:r>
            <a:r>
              <a:rPr lang="cs-CZ" altLang="cs-CZ" sz="1600" b="1" dirty="0" err="1">
                <a:solidFill>
                  <a:srgbClr val="002060"/>
                </a:solidFill>
              </a:rPr>
              <a:t>Im</a:t>
            </a:r>
            <a:r>
              <a:rPr lang="cs-CZ" altLang="cs-CZ" sz="1600" b="1" dirty="0">
                <a:solidFill>
                  <a:srgbClr val="002060"/>
                </a:solidFill>
              </a:rPr>
              <a:t>)</a:t>
            </a:r>
            <a:r>
              <a:rPr lang="cs-CZ" altLang="cs-CZ" sz="1600" dirty="0">
                <a:solidFill>
                  <a:srgbClr val="002060"/>
                </a:solidFill>
              </a:rPr>
              <a:t> </a:t>
            </a:r>
          </a:p>
          <a:p>
            <a:r>
              <a:rPr lang="cs-CZ" altLang="cs-CZ" sz="1600" dirty="0">
                <a:solidFill>
                  <a:srgbClr val="002060"/>
                </a:solidFill>
              </a:rPr>
              <a:t>část domácí produkce je prodáno do zahraničí - </a:t>
            </a:r>
            <a:r>
              <a:rPr lang="cs-CZ" altLang="cs-CZ" sz="1600" b="1" dirty="0">
                <a:solidFill>
                  <a:srgbClr val="002060"/>
                </a:solidFill>
              </a:rPr>
              <a:t>Export (Ex)</a:t>
            </a:r>
            <a:r>
              <a:rPr lang="cs-CZ" altLang="cs-CZ" sz="1600" dirty="0">
                <a:solidFill>
                  <a:srgbClr val="002060"/>
                </a:solidFill>
              </a:rPr>
              <a:t> </a:t>
            </a:r>
          </a:p>
          <a:p>
            <a:r>
              <a:rPr lang="cs-CZ" altLang="cs-CZ" sz="1600" dirty="0">
                <a:solidFill>
                  <a:srgbClr val="002060"/>
                </a:solidFill>
              </a:rPr>
              <a:t>Agregátní výdaje jsou v tomto modelu definovány:</a:t>
            </a:r>
          </a:p>
          <a:p>
            <a:pPr algn="ctr">
              <a:spcBef>
                <a:spcPts val="1800"/>
              </a:spcBef>
              <a:buFont typeface="Wingdings" panose="05000000000000000000" pitchFamily="2" charset="2"/>
              <a:buNone/>
            </a:pPr>
            <a:r>
              <a:rPr lang="cs-CZ" altLang="cs-CZ" sz="1600" b="1" dirty="0">
                <a:solidFill>
                  <a:srgbClr val="002060"/>
                </a:solidFill>
              </a:rPr>
              <a:t>AE = C + I + G + NX</a:t>
            </a:r>
          </a:p>
          <a:p>
            <a:endParaRPr lang="cs-CZ" altLang="cs-CZ" sz="1600" dirty="0">
              <a:solidFill>
                <a:srgbClr val="002060"/>
              </a:solidFill>
            </a:endParaRPr>
          </a:p>
          <a:p>
            <a:r>
              <a:rPr lang="cs-CZ" altLang="cs-CZ" sz="1600" dirty="0">
                <a:solidFill>
                  <a:srgbClr val="002060"/>
                </a:solidFill>
              </a:rPr>
              <a:t>Čistý export NX= EX – IM</a:t>
            </a:r>
          </a:p>
          <a:p>
            <a:r>
              <a:rPr lang="cs-CZ" altLang="cs-CZ" sz="1600" b="1" dirty="0">
                <a:solidFill>
                  <a:srgbClr val="002060"/>
                </a:solidFill>
              </a:rPr>
              <a:t>Export</a:t>
            </a:r>
            <a:r>
              <a:rPr lang="cs-CZ" altLang="cs-CZ" sz="1600" dirty="0">
                <a:solidFill>
                  <a:srgbClr val="002060"/>
                </a:solidFill>
              </a:rPr>
              <a:t> považujeme za </a:t>
            </a:r>
            <a:r>
              <a:rPr lang="cs-CZ" altLang="cs-CZ" sz="1600" b="1" u="sng" dirty="0">
                <a:solidFill>
                  <a:srgbClr val="002060"/>
                </a:solidFill>
              </a:rPr>
              <a:t>autonomní veličinu</a:t>
            </a:r>
            <a:r>
              <a:rPr lang="cs-CZ" altLang="cs-CZ" sz="1600" dirty="0">
                <a:solidFill>
                  <a:srgbClr val="002060"/>
                </a:solidFill>
              </a:rPr>
              <a:t>, tj. nezávisí na velikosti reálného důchodu</a:t>
            </a:r>
          </a:p>
          <a:p>
            <a:r>
              <a:rPr lang="cs-CZ" altLang="cs-CZ" sz="1600" b="1" dirty="0">
                <a:solidFill>
                  <a:srgbClr val="002060"/>
                </a:solidFill>
              </a:rPr>
              <a:t>Export</a:t>
            </a:r>
            <a:r>
              <a:rPr lang="cs-CZ" altLang="cs-CZ" sz="1600" dirty="0">
                <a:solidFill>
                  <a:srgbClr val="002060"/>
                </a:solidFill>
              </a:rPr>
              <a:t> je ovlivňován jinými faktory (úroveň zahraničního důchodu, poměr tuzemské a zahraniční cenové hladiny, podpora nebo restrikce vývozu ze strany vlády, preference spotřebitelů, úroveň nominálního měnového kurzu)</a:t>
            </a:r>
          </a:p>
          <a:p>
            <a:pPr marL="0" indent="0" algn="just">
              <a:buNone/>
            </a:pPr>
            <a:endParaRPr lang="cs-CZ" altLang="cs-CZ" sz="1600" dirty="0">
              <a:solidFill>
                <a:srgbClr val="002060"/>
              </a:solidFill>
            </a:endParaRPr>
          </a:p>
        </p:txBody>
      </p:sp>
      <p:sp>
        <p:nvSpPr>
          <p:cNvPr id="8" name="Zástupný symbol pro obsah 2">
            <a:extLst>
              <a:ext uri="{FF2B5EF4-FFF2-40B4-BE49-F238E27FC236}">
                <a16:creationId xmlns:a16="http://schemas.microsoft.com/office/drawing/2014/main" id="{9503FF65-0533-48D0-8BD4-A042AE8301C9}"/>
              </a:ext>
            </a:extLst>
          </p:cNvPr>
          <p:cNvSpPr txBox="1">
            <a:spLocks/>
          </p:cNvSpPr>
          <p:nvPr/>
        </p:nvSpPr>
        <p:spPr>
          <a:xfrm>
            <a:off x="179512" y="872240"/>
            <a:ext cx="4527196" cy="530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PŘEDPOKLADY MODELU SE 4 SEKTORY:</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09908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4536504" cy="507703"/>
          </a:xfrm>
          <a:prstGeom prst="rect">
            <a:avLst/>
          </a:prstGeom>
        </p:spPr>
        <p:txBody>
          <a:bodyPr/>
          <a:lstStyle/>
          <a:p>
            <a:r>
              <a:rPr lang="cs-CZ" b="1" dirty="0">
                <a:solidFill>
                  <a:srgbClr val="981E3A"/>
                </a:solidFill>
              </a:rPr>
              <a:t>DALŠÍ DOPORUČENÍ</a:t>
            </a:r>
          </a:p>
        </p:txBody>
      </p:sp>
      <p:sp>
        <p:nvSpPr>
          <p:cNvPr id="3" name="Obdélník 2">
            <a:extLst>
              <a:ext uri="{FF2B5EF4-FFF2-40B4-BE49-F238E27FC236}">
                <a16:creationId xmlns:a16="http://schemas.microsoft.com/office/drawing/2014/main" id="{6723E0D8-1568-4847-8538-2391B9C5A9A9}"/>
              </a:ext>
            </a:extLst>
          </p:cNvPr>
          <p:cNvSpPr/>
          <p:nvPr/>
        </p:nvSpPr>
        <p:spPr>
          <a:xfrm>
            <a:off x="323528" y="1275606"/>
            <a:ext cx="7488832" cy="3170099"/>
          </a:xfrm>
          <a:prstGeom prst="rect">
            <a:avLst/>
          </a:prstGeom>
        </p:spPr>
        <p:txBody>
          <a:bodyPr wrap="square">
            <a:spAutoFit/>
          </a:bodyPr>
          <a:lstStyle/>
          <a:p>
            <a:pPr marL="285750" indent="-285750" algn="just">
              <a:spcBef>
                <a:spcPts val="2400"/>
              </a:spcBef>
              <a:spcAft>
                <a:spcPts val="2400"/>
              </a:spcAft>
              <a:buFont typeface="Arial" panose="020B0604020202020204" pitchFamily="34" charset="0"/>
              <a:buChar char="•"/>
            </a:pPr>
            <a:r>
              <a:rPr lang="cs-CZ" altLang="cs-CZ" sz="2000" dirty="0">
                <a:solidFill>
                  <a:srgbClr val="981E3A"/>
                </a:solidFill>
                <a:cs typeface="Times New Roman" panose="02020603050405020304" pitchFamily="18" charset="0"/>
              </a:rPr>
              <a:t>Tuto prezentaci si doporučuji doplnit dle individuálních potřeb o </a:t>
            </a:r>
            <a:r>
              <a:rPr lang="cs-CZ" altLang="cs-CZ" sz="2000" b="1" dirty="0">
                <a:solidFill>
                  <a:srgbClr val="981E3A"/>
                </a:solidFill>
                <a:cs typeface="Times New Roman" panose="02020603050405020304" pitchFamily="18" charset="0"/>
              </a:rPr>
              <a:t>učivo z přednášek – případně se podívejte do skript</a:t>
            </a:r>
            <a:r>
              <a:rPr lang="cs-CZ" altLang="cs-CZ" sz="2000" dirty="0">
                <a:solidFill>
                  <a:srgbClr val="981E3A"/>
                </a:solidFill>
                <a:cs typeface="Times New Roman" panose="02020603050405020304" pitchFamily="18" charset="0"/>
              </a:rPr>
              <a:t>, je tam každé téma detailně popsané. </a:t>
            </a:r>
          </a:p>
          <a:p>
            <a:pPr marL="285750" indent="-285750" algn="just">
              <a:spcBef>
                <a:spcPts val="2400"/>
              </a:spcBef>
              <a:spcAft>
                <a:spcPts val="2400"/>
              </a:spcAft>
              <a:buFont typeface="Arial" panose="020B0604020202020204" pitchFamily="34" charset="0"/>
              <a:buChar char="•"/>
            </a:pPr>
            <a:r>
              <a:rPr lang="cs-CZ" altLang="cs-CZ" sz="2000" dirty="0">
                <a:solidFill>
                  <a:srgbClr val="981E3A"/>
                </a:solidFill>
                <a:cs typeface="Times New Roman" panose="02020603050405020304" pitchFamily="18" charset="0"/>
              </a:rPr>
              <a:t>Existují videonahrávky přednášek, případně doplnění z ekospace.cz</a:t>
            </a:r>
          </a:p>
          <a:p>
            <a:pPr marL="285750" indent="-285750" algn="just">
              <a:spcBef>
                <a:spcPts val="2400"/>
              </a:spcBef>
              <a:spcAft>
                <a:spcPts val="2400"/>
              </a:spcAft>
              <a:buFont typeface="Arial" panose="020B0604020202020204" pitchFamily="34" charset="0"/>
              <a:buChar char="•"/>
            </a:pPr>
            <a:r>
              <a:rPr lang="cs-CZ" altLang="cs-CZ" sz="2000" dirty="0">
                <a:solidFill>
                  <a:srgbClr val="981E3A"/>
                </a:solidFill>
                <a:cs typeface="Times New Roman" panose="02020603050405020304" pitchFamily="18" charset="0"/>
              </a:rPr>
              <a:t>Pokud by bylo potřeba konzultace, když Vám něco nebude jasné, tak se na mne neváhejte obrátit (</a:t>
            </a:r>
            <a:r>
              <a:rPr lang="cs-CZ" altLang="cs-CZ" sz="2000" dirty="0">
                <a:solidFill>
                  <a:srgbClr val="981E3A"/>
                </a:solidFill>
                <a:cs typeface="Times New Roman" panose="02020603050405020304" pitchFamily="18" charset="0"/>
                <a:hlinkClick r:id="rId3"/>
              </a:rPr>
              <a:t>chmielova@opf.slu.cz</a:t>
            </a:r>
            <a:r>
              <a:rPr lang="cs-CZ" altLang="cs-CZ" sz="2000" dirty="0">
                <a:solidFill>
                  <a:srgbClr val="981E3A"/>
                </a:solidFill>
                <a:cs typeface="Times New Roman" panose="02020603050405020304" pitchFamily="18" charset="0"/>
              </a:rPr>
              <a:t>). </a:t>
            </a:r>
            <a:r>
              <a:rPr lang="cs-CZ" altLang="cs-CZ" sz="2000" dirty="0">
                <a:solidFill>
                  <a:srgbClr val="981E3A"/>
                </a:solidFill>
                <a:cs typeface="Times New Roman" panose="02020603050405020304" pitchFamily="18" charset="0"/>
                <a:sym typeface="Wingdings" panose="05000000000000000000" pitchFamily="2" charset="2"/>
              </a:rPr>
              <a:t></a:t>
            </a:r>
            <a:endParaRPr lang="cs-CZ" altLang="cs-CZ" sz="2000" dirty="0">
              <a:solidFill>
                <a:srgbClr val="981E3A"/>
              </a:solidFill>
              <a:cs typeface="Times New Roman" panose="02020603050405020304" pitchFamily="18" charset="0"/>
            </a:endParaRPr>
          </a:p>
        </p:txBody>
      </p:sp>
    </p:spTree>
    <p:extLst>
      <p:ext uri="{BB962C8B-B14F-4D97-AF65-F5344CB8AC3E}">
        <p14:creationId xmlns:p14="http://schemas.microsoft.com/office/powerpoint/2010/main" val="4053345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MODEL IS-LM</a:t>
            </a:r>
          </a:p>
        </p:txBody>
      </p:sp>
      <p:sp>
        <p:nvSpPr>
          <p:cNvPr id="5" name="Zástupný symbol pro obsah 2">
            <a:extLst>
              <a:ext uri="{FF2B5EF4-FFF2-40B4-BE49-F238E27FC236}">
                <a16:creationId xmlns:a16="http://schemas.microsoft.com/office/drawing/2014/main" id="{6A6B2505-A3FF-4ADB-8620-ADD3B8C13C55}"/>
              </a:ext>
            </a:extLst>
          </p:cNvPr>
          <p:cNvSpPr txBox="1">
            <a:spLocks/>
          </p:cNvSpPr>
          <p:nvPr/>
        </p:nvSpPr>
        <p:spPr>
          <a:xfrm>
            <a:off x="215516" y="3003798"/>
            <a:ext cx="4527196" cy="530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b="1" u="sng" dirty="0">
                <a:solidFill>
                  <a:srgbClr val="002060"/>
                </a:solidFill>
                <a:latin typeface="Times New Roman" panose="02020603050405020304" pitchFamily="18" charset="0"/>
                <a:cs typeface="Times New Roman" panose="02020603050405020304" pitchFamily="18" charset="0"/>
              </a:rPr>
              <a:t>PŘEDPOKLADY (VÝCHODISKA) MODELU:</a:t>
            </a:r>
            <a:endParaRPr lang="cs-CZ" altLang="cs-CZ" sz="1600" u="sng" dirty="0">
              <a:solidFill>
                <a:srgbClr val="002060"/>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B9E7F72B-AFD4-4BC2-AB29-764E81F9B38B}"/>
              </a:ext>
            </a:extLst>
          </p:cNvPr>
          <p:cNvSpPr/>
          <p:nvPr/>
        </p:nvSpPr>
        <p:spPr>
          <a:xfrm>
            <a:off x="-208848" y="860403"/>
            <a:ext cx="8065929" cy="1815882"/>
          </a:xfrm>
          <a:prstGeom prst="rect">
            <a:avLst/>
          </a:prstGeom>
        </p:spPr>
        <p:txBody>
          <a:bodyPr wrap="square">
            <a:spAutoFit/>
          </a:bodyPr>
          <a:lstStyle/>
          <a:p>
            <a:pPr indent="373063" algn="just"/>
            <a:r>
              <a:rPr lang="cs-CZ" altLang="cs-CZ" sz="1600" b="1" u="sng" dirty="0">
                <a:solidFill>
                  <a:srgbClr val="002060"/>
                </a:solidFill>
                <a:cs typeface="Times New Roman" panose="02020603050405020304" pitchFamily="18" charset="0"/>
              </a:rPr>
              <a:t>Zkoumá rovnováhu na dvou trzích:</a:t>
            </a:r>
          </a:p>
          <a:p>
            <a:pPr marL="714375" indent="-171450" algn="just">
              <a:buFont typeface="Consolas" panose="020B0609020204030204" pitchFamily="49" charset="0"/>
              <a:buChar char="₋"/>
            </a:pPr>
            <a:r>
              <a:rPr lang="cs-CZ" altLang="cs-CZ" sz="1600" dirty="0">
                <a:solidFill>
                  <a:srgbClr val="002060"/>
                </a:solidFill>
                <a:cs typeface="Times New Roman" panose="02020603050405020304" pitchFamily="18" charset="0"/>
              </a:rPr>
              <a:t>Trh zboží, který je v rovnováze, když se investice rovnají úsporám, tedy I=S (představovaný křivkou IS)</a:t>
            </a:r>
          </a:p>
          <a:p>
            <a:pPr marL="714375" indent="-171450" algn="just">
              <a:buFont typeface="Consolas" panose="020B0609020204030204" pitchFamily="49" charset="0"/>
              <a:buChar char="₋"/>
            </a:pPr>
            <a:r>
              <a:rPr lang="cs-CZ" altLang="cs-CZ" sz="1600" dirty="0">
                <a:solidFill>
                  <a:srgbClr val="002060"/>
                </a:solidFill>
                <a:cs typeface="Times New Roman" panose="02020603050405020304" pitchFamily="18" charset="0"/>
              </a:rPr>
              <a:t>Peněžní trh, který je v rovnováze, když se poptávka po penězích rovná nabídce peněz, čili L=M (představovaný křivkou LM).</a:t>
            </a:r>
          </a:p>
          <a:p>
            <a:pPr marL="714375" indent="-171450" algn="just">
              <a:buFont typeface="Consolas" panose="020B0609020204030204" pitchFamily="49" charset="0"/>
              <a:buChar char="₋"/>
            </a:pPr>
            <a:r>
              <a:rPr lang="cs-CZ" altLang="cs-CZ" sz="1600" dirty="0">
                <a:solidFill>
                  <a:srgbClr val="002060"/>
                </a:solidFill>
                <a:cs typeface="Times New Roman" panose="02020603050405020304" pitchFamily="18" charset="0"/>
              </a:rPr>
              <a:t>Zkoumání společné rovnováhy na těchto dvou trzích nám umožňuje určit dvě proměnné: výstup Y a úrokovou sazbu i. </a:t>
            </a:r>
          </a:p>
        </p:txBody>
      </p:sp>
      <p:sp>
        <p:nvSpPr>
          <p:cNvPr id="3" name="Obdélník 2">
            <a:extLst>
              <a:ext uri="{FF2B5EF4-FFF2-40B4-BE49-F238E27FC236}">
                <a16:creationId xmlns:a16="http://schemas.microsoft.com/office/drawing/2014/main" id="{6C8F116D-F522-49CC-B6D4-A758E6F90CAB}"/>
              </a:ext>
            </a:extLst>
          </p:cNvPr>
          <p:cNvSpPr/>
          <p:nvPr/>
        </p:nvSpPr>
        <p:spPr>
          <a:xfrm>
            <a:off x="-216532" y="3356032"/>
            <a:ext cx="9145016" cy="1323439"/>
          </a:xfrm>
          <a:prstGeom prst="rect">
            <a:avLst/>
          </a:prstGeom>
        </p:spPr>
        <p:txBody>
          <a:bodyPr wrap="square">
            <a:spAutoFit/>
          </a:bodyPr>
          <a:lstStyle/>
          <a:p>
            <a:pPr marL="714375" indent="-171450" algn="just">
              <a:buFont typeface="Consolas" panose="020B0609020204030204" pitchFamily="49" charset="0"/>
              <a:buChar char="₋"/>
            </a:pPr>
            <a:r>
              <a:rPr lang="cs-CZ" altLang="cs-CZ" sz="1600" dirty="0">
                <a:solidFill>
                  <a:srgbClr val="002060"/>
                </a:solidFill>
                <a:cs typeface="Times New Roman" panose="02020603050405020304" pitchFamily="18" charset="0"/>
              </a:rPr>
              <a:t>ekonomika je uzavřená (stejně jako model 45°)</a:t>
            </a:r>
          </a:p>
          <a:p>
            <a:pPr marL="714375" indent="-171450" algn="just">
              <a:buFont typeface="Consolas" panose="020B0609020204030204" pitchFamily="49" charset="0"/>
              <a:buChar char="₋"/>
            </a:pPr>
            <a:r>
              <a:rPr lang="cs-CZ" altLang="cs-CZ" sz="1600" dirty="0">
                <a:solidFill>
                  <a:srgbClr val="002060"/>
                </a:solidFill>
                <a:cs typeface="Times New Roman" panose="02020603050405020304" pitchFamily="18" charset="0"/>
              </a:rPr>
              <a:t>cenová hladina je fixní (stejně jako model 45°) – nominální veličiny jsou i reálnými</a:t>
            </a:r>
          </a:p>
          <a:p>
            <a:pPr marL="714375" indent="-171450" algn="just">
              <a:buFont typeface="Consolas" panose="020B0609020204030204" pitchFamily="49" charset="0"/>
              <a:buChar char="₋"/>
            </a:pPr>
            <a:r>
              <a:rPr lang="cs-CZ" altLang="cs-CZ" sz="1600" dirty="0">
                <a:solidFill>
                  <a:srgbClr val="002060"/>
                </a:solidFill>
                <a:cs typeface="Times New Roman" panose="02020603050405020304" pitchFamily="18" charset="0"/>
              </a:rPr>
              <a:t>ekonomika se nachází pod svým potenciálem, tedy v recesní mezeře (stejně jako model 45°)</a:t>
            </a:r>
          </a:p>
          <a:p>
            <a:pPr marL="714375" indent="-171450" algn="just">
              <a:buFont typeface="Consolas" panose="020B0609020204030204" pitchFamily="49" charset="0"/>
              <a:buChar char="₋"/>
            </a:pPr>
            <a:r>
              <a:rPr lang="cs-CZ" altLang="cs-CZ" sz="1600" dirty="0">
                <a:solidFill>
                  <a:srgbClr val="002060"/>
                </a:solidFill>
                <a:cs typeface="Times New Roman" panose="02020603050405020304" pitchFamily="18" charset="0"/>
              </a:rPr>
              <a:t>centrální banka kontroluje nabídku peněz (exogenní charakter, tj. nemá na ni vliv úroková míra)</a:t>
            </a:r>
          </a:p>
          <a:p>
            <a:pPr marL="714375" indent="-171450" algn="just">
              <a:buFont typeface="Consolas" panose="020B0609020204030204" pitchFamily="49" charset="0"/>
              <a:buChar char="₋"/>
            </a:pPr>
            <a:r>
              <a:rPr lang="cs-CZ" altLang="cs-CZ" sz="1600" dirty="0">
                <a:solidFill>
                  <a:srgbClr val="002060"/>
                </a:solidFill>
                <a:cs typeface="Times New Roman" panose="02020603050405020304" pitchFamily="18" charset="0"/>
              </a:rPr>
              <a:t>proměnlivá úroková sazba (snížení i zvýší se AD vlivem zvýšení investic)</a:t>
            </a:r>
          </a:p>
        </p:txBody>
      </p:sp>
      <p:sp>
        <p:nvSpPr>
          <p:cNvPr id="8" name="Obdélník 7">
            <a:extLst>
              <a:ext uri="{FF2B5EF4-FFF2-40B4-BE49-F238E27FC236}">
                <a16:creationId xmlns:a16="http://schemas.microsoft.com/office/drawing/2014/main" id="{27EEC883-1F33-4FDB-A794-2CCC96164152}"/>
              </a:ext>
            </a:extLst>
          </p:cNvPr>
          <p:cNvSpPr/>
          <p:nvPr/>
        </p:nvSpPr>
        <p:spPr>
          <a:xfrm>
            <a:off x="215516" y="3003798"/>
            <a:ext cx="8388932" cy="1675673"/>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2381644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KŘIVKA IS</a:t>
            </a:r>
          </a:p>
        </p:txBody>
      </p:sp>
      <p:sp>
        <p:nvSpPr>
          <p:cNvPr id="4" name="Obdélník 3">
            <a:extLst>
              <a:ext uri="{FF2B5EF4-FFF2-40B4-BE49-F238E27FC236}">
                <a16:creationId xmlns:a16="http://schemas.microsoft.com/office/drawing/2014/main" id="{C8023AA4-8FC3-4F43-9A75-6DBE0060EBDF}"/>
              </a:ext>
            </a:extLst>
          </p:cNvPr>
          <p:cNvSpPr/>
          <p:nvPr/>
        </p:nvSpPr>
        <p:spPr>
          <a:xfrm>
            <a:off x="201848" y="1203598"/>
            <a:ext cx="8250589" cy="3185487"/>
          </a:xfrm>
          <a:prstGeom prst="rect">
            <a:avLst/>
          </a:prstGeom>
        </p:spPr>
        <p:txBody>
          <a:bodyPr wrap="square">
            <a:spAutoFit/>
          </a:bodyPr>
          <a:lstStyle/>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zachycuje veškeré kombinace úrokové míry (i) a reálného produktu (důchodu; Y), při nichž je trh zboží a služeb v rovnováze</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křivka IS zobrazuje rovnováhu na trhu zboží a služeb, tzn. rovnost agregátní poptávky a produkce (AD=Y) při dané úrokové míře</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jinými slovy řečeno – křivka IS představuje kombinace i a Y, kdy se I rovnají S</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oproti keynesiánskému modelu jsou investice </a:t>
            </a:r>
            <a:r>
              <a:rPr lang="cs-CZ" sz="1600" b="1" dirty="0">
                <a:solidFill>
                  <a:srgbClr val="002060"/>
                </a:solidFill>
                <a:cs typeface="Times New Roman" panose="02020603050405020304" pitchFamily="18" charset="0"/>
              </a:rPr>
              <a:t>indukovanou veličinou</a:t>
            </a:r>
            <a:r>
              <a:rPr lang="cs-CZ" sz="1600" dirty="0">
                <a:solidFill>
                  <a:srgbClr val="002060"/>
                </a:solidFill>
                <a:cs typeface="Times New Roman" panose="02020603050405020304" pitchFamily="18" charset="0"/>
              </a:rPr>
              <a:t>, tj. jsou citlivé na úrokovou míru (negativně) – plánované investice jsou tím nižší, čím vyšší je úroková míra</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sklon křivky poptávky po investicích je dán citlivostí investic na změny úrokové míry (při vysoké citlivosti je křivka plochá)</a:t>
            </a:r>
          </a:p>
          <a:p>
            <a:pPr marL="285750" indent="-285750" algn="just">
              <a:lnSpc>
                <a:spcPct val="100000"/>
              </a:lnSpc>
              <a:spcBef>
                <a:spcPts val="600"/>
              </a:spcBef>
              <a:buFont typeface="Arial" panose="020B0604020202020204" pitchFamily="34" charset="0"/>
              <a:buChar char="•"/>
            </a:pPr>
            <a:r>
              <a:rPr lang="cs-CZ" sz="1600" dirty="0">
                <a:solidFill>
                  <a:srgbClr val="002060"/>
                </a:solidFill>
                <a:cs typeface="Times New Roman" panose="02020603050405020304" pitchFamily="18" charset="0"/>
              </a:rPr>
              <a:t>křivka poptávky po investicích se bude měnit tehdy, když se budou měnit autonomní investice (např. vlivem podpory podnikatelů vlivem dotací nebo snižováním daňové zátěže)</a:t>
            </a:r>
          </a:p>
        </p:txBody>
      </p:sp>
      <p:sp>
        <p:nvSpPr>
          <p:cNvPr id="5" name="Obdélník 4">
            <a:extLst>
              <a:ext uri="{FF2B5EF4-FFF2-40B4-BE49-F238E27FC236}">
                <a16:creationId xmlns:a16="http://schemas.microsoft.com/office/drawing/2014/main" id="{F461F584-20B6-44CE-9336-392963FF960E}"/>
              </a:ext>
            </a:extLst>
          </p:cNvPr>
          <p:cNvSpPr/>
          <p:nvPr/>
        </p:nvSpPr>
        <p:spPr>
          <a:xfrm>
            <a:off x="199180" y="1203598"/>
            <a:ext cx="8405268" cy="1152128"/>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194275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176464" cy="507703"/>
          </a:xfrm>
          <a:prstGeom prst="rect">
            <a:avLst/>
          </a:prstGeom>
        </p:spPr>
        <p:txBody>
          <a:bodyPr/>
          <a:lstStyle/>
          <a:p>
            <a:r>
              <a:rPr lang="cs-CZ" dirty="0">
                <a:solidFill>
                  <a:srgbClr val="307871"/>
                </a:solidFill>
              </a:rPr>
              <a:t>KŘIVKA IS - odvození</a:t>
            </a:r>
          </a:p>
        </p:txBody>
      </p:sp>
      <p:pic>
        <p:nvPicPr>
          <p:cNvPr id="5" name="Obrázek 4">
            <a:extLst>
              <a:ext uri="{FF2B5EF4-FFF2-40B4-BE49-F238E27FC236}">
                <a16:creationId xmlns:a16="http://schemas.microsoft.com/office/drawing/2014/main" id="{EF2F4E02-2DE6-4F00-9B4A-E4F269F0A1C0}"/>
              </a:ext>
            </a:extLst>
          </p:cNvPr>
          <p:cNvPicPr>
            <a:picLocks noChangeAspect="1"/>
          </p:cNvPicPr>
          <p:nvPr/>
        </p:nvPicPr>
        <p:blipFill>
          <a:blip r:embed="rId3"/>
          <a:stretch>
            <a:fillRect/>
          </a:stretch>
        </p:blipFill>
        <p:spPr>
          <a:xfrm>
            <a:off x="1" y="714753"/>
            <a:ext cx="3563888" cy="4317911"/>
          </a:xfrm>
          <a:prstGeom prst="rect">
            <a:avLst/>
          </a:prstGeom>
        </p:spPr>
      </p:pic>
      <p:sp>
        <p:nvSpPr>
          <p:cNvPr id="7" name="Zástupný symbol pro obsah 2">
            <a:extLst>
              <a:ext uri="{FF2B5EF4-FFF2-40B4-BE49-F238E27FC236}">
                <a16:creationId xmlns:a16="http://schemas.microsoft.com/office/drawing/2014/main" id="{9A88B2BA-986B-42C6-920F-D65E8A5211F9}"/>
              </a:ext>
            </a:extLst>
          </p:cNvPr>
          <p:cNvSpPr txBox="1">
            <a:spLocks/>
          </p:cNvSpPr>
          <p:nvPr/>
        </p:nvSpPr>
        <p:spPr>
          <a:xfrm>
            <a:off x="2987824" y="714753"/>
            <a:ext cx="4968552" cy="446449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373063" algn="just">
              <a:spcBef>
                <a:spcPts val="0"/>
              </a:spcBef>
            </a:pPr>
            <a:r>
              <a:rPr lang="cs-CZ" sz="1600" dirty="0">
                <a:solidFill>
                  <a:srgbClr val="002060"/>
                </a:solidFill>
                <a:cs typeface="Times New Roman" panose="02020603050405020304" pitchFamily="18" charset="0"/>
              </a:rPr>
              <a:t>Křivka IS vyjadřuje rovnovážné stavy na trzích statků a služeb (viz body E1 a E2, kdy se rovnají zamýšlené agregátní výdaje (AE) reálnému produktu (Y)</a:t>
            </a:r>
          </a:p>
          <a:p>
            <a:pPr indent="373063" algn="just">
              <a:spcBef>
                <a:spcPts val="0"/>
              </a:spcBef>
            </a:pPr>
            <a:r>
              <a:rPr lang="cs-CZ" sz="1600" dirty="0">
                <a:solidFill>
                  <a:srgbClr val="002060"/>
                </a:solidFill>
                <a:cs typeface="Times New Roman" panose="02020603050405020304" pitchFamily="18" charset="0"/>
              </a:rPr>
              <a:t>Pokud při E1 je úroková míra 5 %, tak při jejím snížení na 3 % budou si lidé ochotněji půjčovat peníze a porostou i zamýšlené AE, zejména investice firem (nákup strojů a výrobních linek), ale i C (spotřeba domácností) =&gt; posun do bodu E2</a:t>
            </a:r>
          </a:p>
          <a:p>
            <a:pPr indent="373063" algn="just">
              <a:spcBef>
                <a:spcPts val="0"/>
              </a:spcBef>
            </a:pPr>
            <a:r>
              <a:rPr lang="cs-CZ" sz="1600" dirty="0">
                <a:solidFill>
                  <a:srgbClr val="002060"/>
                </a:solidFill>
                <a:cs typeface="Times New Roman" panose="02020603050405020304" pitchFamily="18" charset="0"/>
              </a:rPr>
              <a:t>Pokud spojíme body E1 a E2 v dolním grafu, dostaneme křivku IS jakožto množinu všech kombinací úrokové míry a reálného produktu, při kterých je trh zboží a služeb v rovnováze</a:t>
            </a:r>
          </a:p>
          <a:p>
            <a:pPr indent="373063" algn="just">
              <a:spcBef>
                <a:spcPts val="0"/>
              </a:spcBef>
            </a:pPr>
            <a:r>
              <a:rPr lang="cs-CZ" sz="1600" dirty="0">
                <a:solidFill>
                  <a:srgbClr val="002060"/>
                </a:solidFill>
                <a:cs typeface="Times New Roman" panose="02020603050405020304" pitchFamily="18" charset="0"/>
              </a:rPr>
              <a:t>Křivka IS je klesající </a:t>
            </a:r>
          </a:p>
          <a:p>
            <a:pPr indent="373063" algn="just">
              <a:spcBef>
                <a:spcPts val="0"/>
              </a:spcBef>
            </a:pPr>
            <a:r>
              <a:rPr lang="cs-CZ" sz="1600" dirty="0">
                <a:solidFill>
                  <a:srgbClr val="002060"/>
                </a:solidFill>
                <a:cs typeface="Times New Roman" panose="02020603050405020304" pitchFamily="18" charset="0"/>
              </a:rPr>
              <a:t>Body nalevo od IS= AE jsou větší než produkt, body vpravo platí, že AE jsou menší než produkt (firmám se hromadí zásoby a omezují výrobu než se opět vyrovná AE s produktem)</a:t>
            </a:r>
          </a:p>
          <a:p>
            <a:pPr indent="373063" algn="just">
              <a:spcBef>
                <a:spcPts val="0"/>
              </a:spcBef>
            </a:pPr>
            <a:endParaRPr lang="cs-CZ" sz="1600" dirty="0">
              <a:solidFill>
                <a:srgbClr val="002060"/>
              </a:solidFill>
              <a:cs typeface="Times New Roman" panose="02020603050405020304" pitchFamily="18" charset="0"/>
            </a:endParaRPr>
          </a:p>
          <a:p>
            <a:pPr marL="0" indent="0" algn="just">
              <a:spcBef>
                <a:spcPts val="0"/>
              </a:spcBef>
              <a:buFont typeface="Arial" panose="020B0604020202020204" pitchFamily="34" charset="0"/>
              <a:buNone/>
            </a:pPr>
            <a:endParaRPr lang="cs-CZ" altLang="cs-CZ"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90006743"/>
      </p:ext>
    </p:extLst>
  </p:cSld>
  <p:clrMapOvr>
    <a:masterClrMapping/>
  </p:clrMapOvr>
</p:sld>
</file>

<file path=ppt/theme/theme1.xml><?xml version="1.0" encoding="utf-8"?>
<a:theme xmlns:a="http://schemas.openxmlformats.org/drawingml/2006/main" name="SLU">
  <a:themeElements>
    <a:clrScheme name="SLU-text">
      <a:dk1>
        <a:srgbClr val="981E3A"/>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3046</TotalTime>
  <Words>8186</Words>
  <Application>Microsoft Office PowerPoint</Application>
  <PresentationFormat>Předvádění na obrazovce (16:9)</PresentationFormat>
  <Paragraphs>711</Paragraphs>
  <Slides>60</Slides>
  <Notes>57</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60</vt:i4>
      </vt:variant>
    </vt:vector>
  </HeadingPairs>
  <TitlesOfParts>
    <vt:vector size="69" baseType="lpstr">
      <vt:lpstr>Arial</vt:lpstr>
      <vt:lpstr>Calibri</vt:lpstr>
      <vt:lpstr>Consolas</vt:lpstr>
      <vt:lpstr>Courier New</vt:lpstr>
      <vt:lpstr>Söhne</vt:lpstr>
      <vt:lpstr>Symbol</vt:lpstr>
      <vt:lpstr>Times New Roman</vt:lpstr>
      <vt:lpstr>Wingdings</vt:lpstr>
      <vt:lpstr>SLU</vt:lpstr>
      <vt:lpstr>MAKROEKONOMIE navazující studium</vt:lpstr>
      <vt:lpstr>KEYNESIÁNSKÝ MODEL</vt:lpstr>
      <vt:lpstr>KEYNESIÁNSKÝ MODEL</vt:lpstr>
      <vt:lpstr>KEYNESIÁNSKÝ MODEL</vt:lpstr>
      <vt:lpstr>Prezentace aplikace PowerPoint</vt:lpstr>
      <vt:lpstr>KEYNESIÁNSKÝ MODEL</vt:lpstr>
      <vt:lpstr>MODEL IS-LM</vt:lpstr>
      <vt:lpstr>KŘIVKA IS</vt:lpstr>
      <vt:lpstr>KŘIVKA IS - odvození</vt:lpstr>
      <vt:lpstr>KŘIVKA IS – sklon</vt:lpstr>
      <vt:lpstr>KŘIVKA IS – posun</vt:lpstr>
      <vt:lpstr>KŘIVKA LM</vt:lpstr>
      <vt:lpstr>KŘIVKA LM – posun a otáčení</vt:lpstr>
      <vt:lpstr>KŘIVKA LM – odvození</vt:lpstr>
      <vt:lpstr>KŘIVKA LM – sklon</vt:lpstr>
      <vt:lpstr>KŘIVKA LM – sklon</vt:lpstr>
      <vt:lpstr>MODEL IS-LM – celková rovnováha</vt:lpstr>
      <vt:lpstr>MODEL IS-LM – účinky fiskální politiky</vt:lpstr>
      <vt:lpstr>MODEL IS-LM – účinky monetární politiky</vt:lpstr>
      <vt:lpstr>Dilema centrální banky</vt:lpstr>
      <vt:lpstr>Kombinace fiskální a monetární politiky</vt:lpstr>
      <vt:lpstr>MODEL IS-LM-BP</vt:lpstr>
      <vt:lpstr>Měnové kurzy a jejich systémy</vt:lpstr>
      <vt:lpstr>Křivka IS v otevřené ekonomice</vt:lpstr>
      <vt:lpstr>Platební bilance </vt:lpstr>
      <vt:lpstr>Struktura platební bilance </vt:lpstr>
      <vt:lpstr>Běžný účet platební bilance </vt:lpstr>
      <vt:lpstr>Kapitálový účet platební bilance </vt:lpstr>
      <vt:lpstr>Finanční účet platební bilance </vt:lpstr>
      <vt:lpstr>Saldo chyb a opomenutí, statistické diskrepance </vt:lpstr>
      <vt:lpstr>Rovnováha PB = křivka BP - předpoklady</vt:lpstr>
      <vt:lpstr>Kapitálová mobilita</vt:lpstr>
      <vt:lpstr>Sklon, poloha a body mimo křivku BP</vt:lpstr>
      <vt:lpstr>Křivka BP – zhodnocení a znehodnocení</vt:lpstr>
      <vt:lpstr>MODEL IS-LM-BP - rovnováha</vt:lpstr>
      <vt:lpstr>Mundell-Flemingův model  (dokonalá kapitálová mobilita)</vt:lpstr>
      <vt:lpstr>Mundell-Flemingův model (dokonalá kapitálová mobilita)</vt:lpstr>
      <vt:lpstr>Mundell-Flemingův model (dokonalá kapitálová mobilita)</vt:lpstr>
      <vt:lpstr>Úplný vytěsňovací efekt </vt:lpstr>
      <vt:lpstr>Mundell-Flemingův model (dokonalá kapitálová mobilita)</vt:lpstr>
      <vt:lpstr>Mundell-Flemingův model (dokonalá kapitálová mobilita)</vt:lpstr>
      <vt:lpstr>Dokonalá kapitálová imobilita</vt:lpstr>
      <vt:lpstr>Dokonalá kapitálová imobilita</vt:lpstr>
      <vt:lpstr>Dokonalá kapitálová imobilita</vt:lpstr>
      <vt:lpstr>Marshallova-Lernerova podmínka</vt:lpstr>
      <vt:lpstr>Dokonalá kapitálová imobilita</vt:lpstr>
      <vt:lpstr>Dokonalá kapitálová imobilita</vt:lpstr>
      <vt:lpstr>Shrnutí účinnosti FP a MP v modelu IS-LM-BP</vt:lpstr>
      <vt:lpstr>INFLACE</vt:lpstr>
      <vt:lpstr>Závažnost inflace (typy inflace dle tempa růstu neboli dle její síly)</vt:lpstr>
      <vt:lpstr>Typologie inflace dle příčin</vt:lpstr>
      <vt:lpstr>NEZAMĚSTNANOST</vt:lpstr>
      <vt:lpstr>NEZAMĚSTNANOST</vt:lpstr>
      <vt:lpstr>Phillipsova křivka  =   vztah mezi inflací a nezaměstnaností</vt:lpstr>
      <vt:lpstr>Původní Phillipsova křivka</vt:lpstr>
      <vt:lpstr>Modifikovaná Phillipsova křivka</vt:lpstr>
      <vt:lpstr>Pojetí Phillipsovy křivky</vt:lpstr>
      <vt:lpstr>Adaptivní a racionální očekávání</vt:lpstr>
      <vt:lpstr>Phillipsova křivka</vt:lpstr>
      <vt:lpstr>DALŠÍ DOPORUČENÍ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Petra Chmielová</cp:lastModifiedBy>
  <cp:revision>93</cp:revision>
  <dcterms:created xsi:type="dcterms:W3CDTF">2016-07-06T15:42:34Z</dcterms:created>
  <dcterms:modified xsi:type="dcterms:W3CDTF">2024-05-14T16:44:25Z</dcterms:modified>
</cp:coreProperties>
</file>