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90" r:id="rId4"/>
    <p:sldId id="291" r:id="rId5"/>
    <p:sldId id="292" r:id="rId6"/>
    <p:sldId id="294" r:id="rId7"/>
    <p:sldId id="295" r:id="rId8"/>
    <p:sldId id="296" r:id="rId9"/>
    <p:sldId id="297" r:id="rId10"/>
    <p:sldId id="298" r:id="rId11"/>
    <p:sldId id="299" r:id="rId12"/>
    <p:sldId id="301" r:id="rId13"/>
    <p:sldId id="302" r:id="rId14"/>
    <p:sldId id="303" r:id="rId15"/>
    <p:sldId id="304" r:id="rId16"/>
    <p:sldId id="305" r:id="rId17"/>
    <p:sldId id="306" r:id="rId18"/>
    <p:sldId id="285" r:id="rId19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7" autoAdjust="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6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4DE259-3FAF-4C90-A308-FA27FCB2DDB6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cs-CZ"/>
        </a:p>
      </dgm:t>
    </dgm:pt>
    <dgm:pt modelId="{803BA516-067A-4D79-B042-590B6C78E538}">
      <dgm:prSet phldrT="[Text]"/>
      <dgm:spPr/>
      <dgm:t>
        <a:bodyPr/>
        <a:lstStyle/>
        <a:p>
          <a:r>
            <a:rPr lang="cs-CZ" dirty="0"/>
            <a:t>Soukromé vysoké školy </a:t>
          </a:r>
        </a:p>
      </dgm:t>
    </dgm:pt>
    <dgm:pt modelId="{188429CF-BE6D-4182-A382-B477A8DA8AEF}" type="parTrans" cxnId="{77BBE3EE-92E6-4EC8-8ED3-39F5DD0ECD86}">
      <dgm:prSet/>
      <dgm:spPr/>
      <dgm:t>
        <a:bodyPr/>
        <a:lstStyle/>
        <a:p>
          <a:endParaRPr lang="cs-CZ"/>
        </a:p>
      </dgm:t>
    </dgm:pt>
    <dgm:pt modelId="{FF227C69-721F-402B-8891-09254CCBEA4F}" type="sibTrans" cxnId="{77BBE3EE-92E6-4EC8-8ED3-39F5DD0ECD86}">
      <dgm:prSet/>
      <dgm:spPr/>
      <dgm:t>
        <a:bodyPr/>
        <a:lstStyle/>
        <a:p>
          <a:endParaRPr lang="cs-CZ"/>
        </a:p>
      </dgm:t>
    </dgm:pt>
    <dgm:pt modelId="{5F537152-5956-4162-A119-A8B390692DB5}">
      <dgm:prSet phldrT="[Text]"/>
      <dgm:spPr/>
      <dgm:t>
        <a:bodyPr/>
        <a:lstStyle/>
        <a:p>
          <a:r>
            <a:rPr lang="cs-CZ" dirty="0"/>
            <a:t>Veřejné vysoké školy </a:t>
          </a:r>
        </a:p>
      </dgm:t>
    </dgm:pt>
    <dgm:pt modelId="{03B1A6A6-19AA-42D9-B16E-E0958711A254}" type="parTrans" cxnId="{A6BF6BBD-FD07-4051-B436-980F6206D7E3}">
      <dgm:prSet/>
      <dgm:spPr/>
      <dgm:t>
        <a:bodyPr/>
        <a:lstStyle/>
        <a:p>
          <a:endParaRPr lang="cs-CZ"/>
        </a:p>
      </dgm:t>
    </dgm:pt>
    <dgm:pt modelId="{908505D2-B4A2-4417-A01E-8D057874A1E3}" type="sibTrans" cxnId="{A6BF6BBD-FD07-4051-B436-980F6206D7E3}">
      <dgm:prSet/>
      <dgm:spPr/>
      <dgm:t>
        <a:bodyPr/>
        <a:lstStyle/>
        <a:p>
          <a:endParaRPr lang="cs-CZ"/>
        </a:p>
      </dgm:t>
    </dgm:pt>
    <dgm:pt modelId="{B41B1F7F-E118-428A-AD72-3CFA2186F7E8}">
      <dgm:prSet phldrT="[Text]"/>
      <dgm:spPr/>
      <dgm:t>
        <a:bodyPr/>
        <a:lstStyle/>
        <a:p>
          <a:r>
            <a:rPr lang="cs-CZ" dirty="0"/>
            <a:t>Státní vysoké školy</a:t>
          </a:r>
        </a:p>
      </dgm:t>
    </dgm:pt>
    <dgm:pt modelId="{3E403DE9-9877-46F9-B6D9-7E3C72AC46B3}" type="parTrans" cxnId="{125E324B-BECA-4773-96B5-537B233052A5}">
      <dgm:prSet/>
      <dgm:spPr/>
      <dgm:t>
        <a:bodyPr/>
        <a:lstStyle/>
        <a:p>
          <a:endParaRPr lang="cs-CZ"/>
        </a:p>
      </dgm:t>
    </dgm:pt>
    <dgm:pt modelId="{9DB1DC5D-9DAF-47D7-9C43-46A619F65963}" type="sibTrans" cxnId="{125E324B-BECA-4773-96B5-537B233052A5}">
      <dgm:prSet/>
      <dgm:spPr/>
      <dgm:t>
        <a:bodyPr/>
        <a:lstStyle/>
        <a:p>
          <a:endParaRPr lang="cs-CZ"/>
        </a:p>
      </dgm:t>
    </dgm:pt>
    <dgm:pt modelId="{8AC281DD-930C-4C6C-83CD-F965ACB90EE6}" type="pres">
      <dgm:prSet presAssocID="{824DE259-3FAF-4C90-A308-FA27FCB2DDB6}" presName="Name0" presStyleCnt="0">
        <dgm:presLayoutVars>
          <dgm:chMax val="7"/>
          <dgm:chPref val="7"/>
          <dgm:dir/>
        </dgm:presLayoutVars>
      </dgm:prSet>
      <dgm:spPr/>
    </dgm:pt>
    <dgm:pt modelId="{931444B7-41FB-440A-9E48-B3C34EE42ECC}" type="pres">
      <dgm:prSet presAssocID="{824DE259-3FAF-4C90-A308-FA27FCB2DDB6}" presName="Name1" presStyleCnt="0"/>
      <dgm:spPr/>
    </dgm:pt>
    <dgm:pt modelId="{F399847E-3FFE-4016-82A3-A01AFE601C8B}" type="pres">
      <dgm:prSet presAssocID="{824DE259-3FAF-4C90-A308-FA27FCB2DDB6}" presName="cycle" presStyleCnt="0"/>
      <dgm:spPr/>
    </dgm:pt>
    <dgm:pt modelId="{3D1B40F3-7BAF-4308-B4A8-D94AB8B342B2}" type="pres">
      <dgm:prSet presAssocID="{824DE259-3FAF-4C90-A308-FA27FCB2DDB6}" presName="srcNode" presStyleLbl="node1" presStyleIdx="0" presStyleCnt="3"/>
      <dgm:spPr/>
    </dgm:pt>
    <dgm:pt modelId="{39934FAF-C10C-4ABD-B441-9331D53CECB7}" type="pres">
      <dgm:prSet presAssocID="{824DE259-3FAF-4C90-A308-FA27FCB2DDB6}" presName="conn" presStyleLbl="parChTrans1D2" presStyleIdx="0" presStyleCnt="1"/>
      <dgm:spPr/>
    </dgm:pt>
    <dgm:pt modelId="{2BC3C57F-318B-48D7-A1BD-4DB84A06323C}" type="pres">
      <dgm:prSet presAssocID="{824DE259-3FAF-4C90-A308-FA27FCB2DDB6}" presName="extraNode" presStyleLbl="node1" presStyleIdx="0" presStyleCnt="3"/>
      <dgm:spPr/>
    </dgm:pt>
    <dgm:pt modelId="{1748D16C-43A6-4804-BBC4-E18554EB2C0C}" type="pres">
      <dgm:prSet presAssocID="{824DE259-3FAF-4C90-A308-FA27FCB2DDB6}" presName="dstNode" presStyleLbl="node1" presStyleIdx="0" presStyleCnt="3"/>
      <dgm:spPr/>
    </dgm:pt>
    <dgm:pt modelId="{BA8D994A-AE8E-47E5-8CFC-89FB2CC1C58A}" type="pres">
      <dgm:prSet presAssocID="{803BA516-067A-4D79-B042-590B6C78E538}" presName="text_1" presStyleLbl="node1" presStyleIdx="0" presStyleCnt="3">
        <dgm:presLayoutVars>
          <dgm:bulletEnabled val="1"/>
        </dgm:presLayoutVars>
      </dgm:prSet>
      <dgm:spPr/>
    </dgm:pt>
    <dgm:pt modelId="{A1678144-8984-4F91-AADE-0E5A99938C59}" type="pres">
      <dgm:prSet presAssocID="{803BA516-067A-4D79-B042-590B6C78E538}" presName="accent_1" presStyleCnt="0"/>
      <dgm:spPr/>
    </dgm:pt>
    <dgm:pt modelId="{F9689FA7-8EC1-4323-BDF4-4F9AD4DCE3C4}" type="pres">
      <dgm:prSet presAssocID="{803BA516-067A-4D79-B042-590B6C78E538}" presName="accentRepeatNode" presStyleLbl="solidFgAcc1" presStyleIdx="0" presStyleCnt="3"/>
      <dgm:spPr/>
    </dgm:pt>
    <dgm:pt modelId="{FC496B18-4305-443F-8423-8C7E57A7B162}" type="pres">
      <dgm:prSet presAssocID="{5F537152-5956-4162-A119-A8B390692DB5}" presName="text_2" presStyleLbl="node1" presStyleIdx="1" presStyleCnt="3">
        <dgm:presLayoutVars>
          <dgm:bulletEnabled val="1"/>
        </dgm:presLayoutVars>
      </dgm:prSet>
      <dgm:spPr/>
    </dgm:pt>
    <dgm:pt modelId="{E792985D-DC90-4A25-9029-C72B5489C61F}" type="pres">
      <dgm:prSet presAssocID="{5F537152-5956-4162-A119-A8B390692DB5}" presName="accent_2" presStyleCnt="0"/>
      <dgm:spPr/>
    </dgm:pt>
    <dgm:pt modelId="{FB300E74-6650-4004-ADE1-45C30EAEAE22}" type="pres">
      <dgm:prSet presAssocID="{5F537152-5956-4162-A119-A8B390692DB5}" presName="accentRepeatNode" presStyleLbl="solidFgAcc1" presStyleIdx="1" presStyleCnt="3"/>
      <dgm:spPr/>
    </dgm:pt>
    <dgm:pt modelId="{59559EAE-3F9E-4F0D-B735-99E8FCD98416}" type="pres">
      <dgm:prSet presAssocID="{B41B1F7F-E118-428A-AD72-3CFA2186F7E8}" presName="text_3" presStyleLbl="node1" presStyleIdx="2" presStyleCnt="3">
        <dgm:presLayoutVars>
          <dgm:bulletEnabled val="1"/>
        </dgm:presLayoutVars>
      </dgm:prSet>
      <dgm:spPr/>
    </dgm:pt>
    <dgm:pt modelId="{4EABA345-08AE-4797-8479-8EA231DD5BA3}" type="pres">
      <dgm:prSet presAssocID="{B41B1F7F-E118-428A-AD72-3CFA2186F7E8}" presName="accent_3" presStyleCnt="0"/>
      <dgm:spPr/>
    </dgm:pt>
    <dgm:pt modelId="{AF07DDF0-EC91-4664-9681-2AD6BFE112C7}" type="pres">
      <dgm:prSet presAssocID="{B41B1F7F-E118-428A-AD72-3CFA2186F7E8}" presName="accentRepeatNode" presStyleLbl="solidFgAcc1" presStyleIdx="2" presStyleCnt="3"/>
      <dgm:spPr/>
    </dgm:pt>
  </dgm:ptLst>
  <dgm:cxnLst>
    <dgm:cxn modelId="{FB910923-9B55-4CD3-BF01-F5CB2CD20BE4}" type="presOf" srcId="{FF227C69-721F-402B-8891-09254CCBEA4F}" destId="{39934FAF-C10C-4ABD-B441-9331D53CECB7}" srcOrd="0" destOrd="0" presId="urn:microsoft.com/office/officeart/2008/layout/VerticalCurvedList"/>
    <dgm:cxn modelId="{125E324B-BECA-4773-96B5-537B233052A5}" srcId="{824DE259-3FAF-4C90-A308-FA27FCB2DDB6}" destId="{B41B1F7F-E118-428A-AD72-3CFA2186F7E8}" srcOrd="2" destOrd="0" parTransId="{3E403DE9-9877-46F9-B6D9-7E3C72AC46B3}" sibTransId="{9DB1DC5D-9DAF-47D7-9C43-46A619F65963}"/>
    <dgm:cxn modelId="{23DE479C-BB8F-469D-BCAE-079683668EF5}" type="presOf" srcId="{824DE259-3FAF-4C90-A308-FA27FCB2DDB6}" destId="{8AC281DD-930C-4C6C-83CD-F965ACB90EE6}" srcOrd="0" destOrd="0" presId="urn:microsoft.com/office/officeart/2008/layout/VerticalCurvedList"/>
    <dgm:cxn modelId="{A6BF6BBD-FD07-4051-B436-980F6206D7E3}" srcId="{824DE259-3FAF-4C90-A308-FA27FCB2DDB6}" destId="{5F537152-5956-4162-A119-A8B390692DB5}" srcOrd="1" destOrd="0" parTransId="{03B1A6A6-19AA-42D9-B16E-E0958711A254}" sibTransId="{908505D2-B4A2-4417-A01E-8D057874A1E3}"/>
    <dgm:cxn modelId="{B61044D4-C708-4211-B5B0-C66F4D786097}" type="presOf" srcId="{5F537152-5956-4162-A119-A8B390692DB5}" destId="{FC496B18-4305-443F-8423-8C7E57A7B162}" srcOrd="0" destOrd="0" presId="urn:microsoft.com/office/officeart/2008/layout/VerticalCurvedList"/>
    <dgm:cxn modelId="{9D6DC9E8-29AE-47C8-9571-0C2E8E17AF38}" type="presOf" srcId="{B41B1F7F-E118-428A-AD72-3CFA2186F7E8}" destId="{59559EAE-3F9E-4F0D-B735-99E8FCD98416}" srcOrd="0" destOrd="0" presId="urn:microsoft.com/office/officeart/2008/layout/VerticalCurvedList"/>
    <dgm:cxn modelId="{77BBE3EE-92E6-4EC8-8ED3-39F5DD0ECD86}" srcId="{824DE259-3FAF-4C90-A308-FA27FCB2DDB6}" destId="{803BA516-067A-4D79-B042-590B6C78E538}" srcOrd="0" destOrd="0" parTransId="{188429CF-BE6D-4182-A382-B477A8DA8AEF}" sibTransId="{FF227C69-721F-402B-8891-09254CCBEA4F}"/>
    <dgm:cxn modelId="{612B55F4-B122-42DA-88C4-B6E639DCDF5A}" type="presOf" srcId="{803BA516-067A-4D79-B042-590B6C78E538}" destId="{BA8D994A-AE8E-47E5-8CFC-89FB2CC1C58A}" srcOrd="0" destOrd="0" presId="urn:microsoft.com/office/officeart/2008/layout/VerticalCurvedList"/>
    <dgm:cxn modelId="{66387E40-CC3C-4EAD-8C4A-2FF7F86F430F}" type="presParOf" srcId="{8AC281DD-930C-4C6C-83CD-F965ACB90EE6}" destId="{931444B7-41FB-440A-9E48-B3C34EE42ECC}" srcOrd="0" destOrd="0" presId="urn:microsoft.com/office/officeart/2008/layout/VerticalCurvedList"/>
    <dgm:cxn modelId="{79BF947D-C729-4106-B608-BBDB50F701F9}" type="presParOf" srcId="{931444B7-41FB-440A-9E48-B3C34EE42ECC}" destId="{F399847E-3FFE-4016-82A3-A01AFE601C8B}" srcOrd="0" destOrd="0" presId="urn:microsoft.com/office/officeart/2008/layout/VerticalCurvedList"/>
    <dgm:cxn modelId="{220EDDBD-CC5D-4968-AC5A-37E96ED52AD8}" type="presParOf" srcId="{F399847E-3FFE-4016-82A3-A01AFE601C8B}" destId="{3D1B40F3-7BAF-4308-B4A8-D94AB8B342B2}" srcOrd="0" destOrd="0" presId="urn:microsoft.com/office/officeart/2008/layout/VerticalCurvedList"/>
    <dgm:cxn modelId="{FA871737-83A0-460F-8BEF-2EBFE8436EBD}" type="presParOf" srcId="{F399847E-3FFE-4016-82A3-A01AFE601C8B}" destId="{39934FAF-C10C-4ABD-B441-9331D53CECB7}" srcOrd="1" destOrd="0" presId="urn:microsoft.com/office/officeart/2008/layout/VerticalCurvedList"/>
    <dgm:cxn modelId="{479F829B-9245-4795-AAEB-F5330363E035}" type="presParOf" srcId="{F399847E-3FFE-4016-82A3-A01AFE601C8B}" destId="{2BC3C57F-318B-48D7-A1BD-4DB84A06323C}" srcOrd="2" destOrd="0" presId="urn:microsoft.com/office/officeart/2008/layout/VerticalCurvedList"/>
    <dgm:cxn modelId="{2E92508A-C17C-494C-89E3-4C8B2331A8E1}" type="presParOf" srcId="{F399847E-3FFE-4016-82A3-A01AFE601C8B}" destId="{1748D16C-43A6-4804-BBC4-E18554EB2C0C}" srcOrd="3" destOrd="0" presId="urn:microsoft.com/office/officeart/2008/layout/VerticalCurvedList"/>
    <dgm:cxn modelId="{FED95EB0-7AC4-4064-9B6E-232A596C4FE8}" type="presParOf" srcId="{931444B7-41FB-440A-9E48-B3C34EE42ECC}" destId="{BA8D994A-AE8E-47E5-8CFC-89FB2CC1C58A}" srcOrd="1" destOrd="0" presId="urn:microsoft.com/office/officeart/2008/layout/VerticalCurvedList"/>
    <dgm:cxn modelId="{C520C159-02E2-44C3-ACDD-34B1D06B3F11}" type="presParOf" srcId="{931444B7-41FB-440A-9E48-B3C34EE42ECC}" destId="{A1678144-8984-4F91-AADE-0E5A99938C59}" srcOrd="2" destOrd="0" presId="urn:microsoft.com/office/officeart/2008/layout/VerticalCurvedList"/>
    <dgm:cxn modelId="{DEEFBFED-6522-47A1-A4CC-39B03053985C}" type="presParOf" srcId="{A1678144-8984-4F91-AADE-0E5A99938C59}" destId="{F9689FA7-8EC1-4323-BDF4-4F9AD4DCE3C4}" srcOrd="0" destOrd="0" presId="urn:microsoft.com/office/officeart/2008/layout/VerticalCurvedList"/>
    <dgm:cxn modelId="{E8C6B3A0-0611-4492-9B84-7303C0F5737A}" type="presParOf" srcId="{931444B7-41FB-440A-9E48-B3C34EE42ECC}" destId="{FC496B18-4305-443F-8423-8C7E57A7B162}" srcOrd="3" destOrd="0" presId="urn:microsoft.com/office/officeart/2008/layout/VerticalCurvedList"/>
    <dgm:cxn modelId="{E59EE9AA-6D69-4B69-BBDC-F4E2EF7A48F1}" type="presParOf" srcId="{931444B7-41FB-440A-9E48-B3C34EE42ECC}" destId="{E792985D-DC90-4A25-9029-C72B5489C61F}" srcOrd="4" destOrd="0" presId="urn:microsoft.com/office/officeart/2008/layout/VerticalCurvedList"/>
    <dgm:cxn modelId="{549DD5A5-8735-43B3-BAD7-948543FBC26B}" type="presParOf" srcId="{E792985D-DC90-4A25-9029-C72B5489C61F}" destId="{FB300E74-6650-4004-ADE1-45C30EAEAE22}" srcOrd="0" destOrd="0" presId="urn:microsoft.com/office/officeart/2008/layout/VerticalCurvedList"/>
    <dgm:cxn modelId="{6F1A75B6-047D-4EBF-9E78-AD1ADFC6D9FF}" type="presParOf" srcId="{931444B7-41FB-440A-9E48-B3C34EE42ECC}" destId="{59559EAE-3F9E-4F0D-B735-99E8FCD98416}" srcOrd="5" destOrd="0" presId="urn:microsoft.com/office/officeart/2008/layout/VerticalCurvedList"/>
    <dgm:cxn modelId="{A9E1B85E-6E0B-4CA5-B4A7-323F015DA6EE}" type="presParOf" srcId="{931444B7-41FB-440A-9E48-B3C34EE42ECC}" destId="{4EABA345-08AE-4797-8479-8EA231DD5BA3}" srcOrd="6" destOrd="0" presId="urn:microsoft.com/office/officeart/2008/layout/VerticalCurvedList"/>
    <dgm:cxn modelId="{1001CDE2-3088-4A93-B895-6932B896184E}" type="presParOf" srcId="{4EABA345-08AE-4797-8479-8EA231DD5BA3}" destId="{AF07DDF0-EC91-4664-9681-2AD6BFE112C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82199F-74CC-4EE9-8411-5CB28AF6039A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884372F8-4F47-4108-92C2-E062E5EFD010}">
      <dgm:prSet phldrT="[Text]"/>
      <dgm:spPr/>
      <dgm:t>
        <a:bodyPr/>
        <a:lstStyle/>
        <a:p>
          <a:r>
            <a:rPr lang="cs-CZ" dirty="0"/>
            <a:t>Zákon č. 561/2004 Sb. o předškolním, základním, středním, vyšším odborném a jiném vzdělávání (školský zákon) ze dne 24. září 2004</a:t>
          </a:r>
        </a:p>
      </dgm:t>
    </dgm:pt>
    <dgm:pt modelId="{10FB4CE7-9AED-4844-80C0-B69B2B0EEB51}" type="parTrans" cxnId="{86A92BBD-9186-4FD5-8187-EC17FFDE100D}">
      <dgm:prSet/>
      <dgm:spPr/>
      <dgm:t>
        <a:bodyPr/>
        <a:lstStyle/>
        <a:p>
          <a:endParaRPr lang="cs-CZ"/>
        </a:p>
      </dgm:t>
    </dgm:pt>
    <dgm:pt modelId="{9AE6304F-70FA-41E9-B2AA-FA2E02868CF2}" type="sibTrans" cxnId="{86A92BBD-9186-4FD5-8187-EC17FFDE100D}">
      <dgm:prSet/>
      <dgm:spPr/>
      <dgm:t>
        <a:bodyPr/>
        <a:lstStyle/>
        <a:p>
          <a:endParaRPr lang="cs-CZ"/>
        </a:p>
      </dgm:t>
    </dgm:pt>
    <dgm:pt modelId="{27001FBB-FEBA-401B-9A5F-8C36757B7651}">
      <dgm:prSet phldrT="[Text]"/>
      <dgm:spPr/>
      <dgm:t>
        <a:bodyPr/>
        <a:lstStyle/>
        <a:p>
          <a:r>
            <a:rPr lang="cs-CZ" dirty="0"/>
            <a:t>Zákon č. 111/1998 Sb. o vysokých školách a o změně a doplnění dalších zákonů (Zákon o vysokých školách) ze dne 22. dubna 1998.</a:t>
          </a:r>
        </a:p>
      </dgm:t>
    </dgm:pt>
    <dgm:pt modelId="{F0783AEE-8208-484C-9E88-2A63E62F1706}" type="parTrans" cxnId="{4650DC21-8FB4-40B3-9389-E5F34489AF6E}">
      <dgm:prSet/>
      <dgm:spPr/>
      <dgm:t>
        <a:bodyPr/>
        <a:lstStyle/>
        <a:p>
          <a:endParaRPr lang="cs-CZ"/>
        </a:p>
      </dgm:t>
    </dgm:pt>
    <dgm:pt modelId="{7E9B2028-F9E6-4019-AC9E-CF66CDEEFCB5}" type="sibTrans" cxnId="{4650DC21-8FB4-40B3-9389-E5F34489AF6E}">
      <dgm:prSet/>
      <dgm:spPr/>
      <dgm:t>
        <a:bodyPr/>
        <a:lstStyle/>
        <a:p>
          <a:endParaRPr lang="cs-CZ"/>
        </a:p>
      </dgm:t>
    </dgm:pt>
    <dgm:pt modelId="{4547B969-D123-4961-8B0B-9483BE57F67E}">
      <dgm:prSet phldrT="[Text]"/>
      <dgm:spPr/>
      <dgm:t>
        <a:bodyPr/>
        <a:lstStyle/>
        <a:p>
          <a:r>
            <a:rPr lang="cs-CZ" dirty="0"/>
            <a:t>nařízení vlády; směrnice MŠMT; prováděcí předpisy Zákona o vysokých školách</a:t>
          </a:r>
        </a:p>
      </dgm:t>
    </dgm:pt>
    <dgm:pt modelId="{731B7062-B6E2-4EEB-8872-04287E1469BD}" type="parTrans" cxnId="{7B645C3D-473D-4F3A-A7B0-F0D0C7072A6C}">
      <dgm:prSet/>
      <dgm:spPr/>
      <dgm:t>
        <a:bodyPr/>
        <a:lstStyle/>
        <a:p>
          <a:endParaRPr lang="cs-CZ"/>
        </a:p>
      </dgm:t>
    </dgm:pt>
    <dgm:pt modelId="{462947E2-A540-41E8-8DAC-AA589F353995}" type="sibTrans" cxnId="{7B645C3D-473D-4F3A-A7B0-F0D0C7072A6C}">
      <dgm:prSet/>
      <dgm:spPr/>
      <dgm:t>
        <a:bodyPr/>
        <a:lstStyle/>
        <a:p>
          <a:endParaRPr lang="cs-CZ"/>
        </a:p>
      </dgm:t>
    </dgm:pt>
    <dgm:pt modelId="{74C29ED4-0871-4975-A9B8-826AAC51ABDB}" type="pres">
      <dgm:prSet presAssocID="{B282199F-74CC-4EE9-8411-5CB28AF6039A}" presName="outerComposite" presStyleCnt="0">
        <dgm:presLayoutVars>
          <dgm:chMax val="5"/>
          <dgm:dir/>
          <dgm:resizeHandles val="exact"/>
        </dgm:presLayoutVars>
      </dgm:prSet>
      <dgm:spPr/>
    </dgm:pt>
    <dgm:pt modelId="{D6A67D5C-03A6-4F51-B2AE-B2AC9492D88C}" type="pres">
      <dgm:prSet presAssocID="{B282199F-74CC-4EE9-8411-5CB28AF6039A}" presName="dummyMaxCanvas" presStyleCnt="0">
        <dgm:presLayoutVars/>
      </dgm:prSet>
      <dgm:spPr/>
    </dgm:pt>
    <dgm:pt modelId="{C5347434-6347-4C33-ABFB-55A9487736ED}" type="pres">
      <dgm:prSet presAssocID="{B282199F-74CC-4EE9-8411-5CB28AF6039A}" presName="ThreeNodes_1" presStyleLbl="node1" presStyleIdx="0" presStyleCnt="3">
        <dgm:presLayoutVars>
          <dgm:bulletEnabled val="1"/>
        </dgm:presLayoutVars>
      </dgm:prSet>
      <dgm:spPr/>
    </dgm:pt>
    <dgm:pt modelId="{13064989-84C0-439D-B8A0-FDA77B21D2ED}" type="pres">
      <dgm:prSet presAssocID="{B282199F-74CC-4EE9-8411-5CB28AF6039A}" presName="ThreeNodes_2" presStyleLbl="node1" presStyleIdx="1" presStyleCnt="3">
        <dgm:presLayoutVars>
          <dgm:bulletEnabled val="1"/>
        </dgm:presLayoutVars>
      </dgm:prSet>
      <dgm:spPr/>
    </dgm:pt>
    <dgm:pt modelId="{6BF21836-6255-4B10-99FE-7D51CC565E48}" type="pres">
      <dgm:prSet presAssocID="{B282199F-74CC-4EE9-8411-5CB28AF6039A}" presName="ThreeNodes_3" presStyleLbl="node1" presStyleIdx="2" presStyleCnt="3">
        <dgm:presLayoutVars>
          <dgm:bulletEnabled val="1"/>
        </dgm:presLayoutVars>
      </dgm:prSet>
      <dgm:spPr/>
    </dgm:pt>
    <dgm:pt modelId="{24F4AE8B-1C7B-4F46-A016-A16D7F2E9DA1}" type="pres">
      <dgm:prSet presAssocID="{B282199F-74CC-4EE9-8411-5CB28AF6039A}" presName="ThreeConn_1-2" presStyleLbl="fgAccFollowNode1" presStyleIdx="0" presStyleCnt="2">
        <dgm:presLayoutVars>
          <dgm:bulletEnabled val="1"/>
        </dgm:presLayoutVars>
      </dgm:prSet>
      <dgm:spPr/>
    </dgm:pt>
    <dgm:pt modelId="{87692954-1D30-4C5B-9CF9-7EA84FA184D7}" type="pres">
      <dgm:prSet presAssocID="{B282199F-74CC-4EE9-8411-5CB28AF6039A}" presName="ThreeConn_2-3" presStyleLbl="fgAccFollowNode1" presStyleIdx="1" presStyleCnt="2">
        <dgm:presLayoutVars>
          <dgm:bulletEnabled val="1"/>
        </dgm:presLayoutVars>
      </dgm:prSet>
      <dgm:spPr/>
    </dgm:pt>
    <dgm:pt modelId="{FF5A7B63-423F-449E-84FD-BB4256C6A37A}" type="pres">
      <dgm:prSet presAssocID="{B282199F-74CC-4EE9-8411-5CB28AF6039A}" presName="ThreeNodes_1_text" presStyleLbl="node1" presStyleIdx="2" presStyleCnt="3">
        <dgm:presLayoutVars>
          <dgm:bulletEnabled val="1"/>
        </dgm:presLayoutVars>
      </dgm:prSet>
      <dgm:spPr/>
    </dgm:pt>
    <dgm:pt modelId="{2A4F6613-930A-4F61-81FB-BCE0EB93A084}" type="pres">
      <dgm:prSet presAssocID="{B282199F-74CC-4EE9-8411-5CB28AF6039A}" presName="ThreeNodes_2_text" presStyleLbl="node1" presStyleIdx="2" presStyleCnt="3">
        <dgm:presLayoutVars>
          <dgm:bulletEnabled val="1"/>
        </dgm:presLayoutVars>
      </dgm:prSet>
      <dgm:spPr/>
    </dgm:pt>
    <dgm:pt modelId="{9CA57694-1117-4891-8721-D7CA8FC4AE03}" type="pres">
      <dgm:prSet presAssocID="{B282199F-74CC-4EE9-8411-5CB28AF6039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7ABE303-3A8A-40C4-87AB-BD0A8A706A0E}" type="presOf" srcId="{9AE6304F-70FA-41E9-B2AA-FA2E02868CF2}" destId="{24F4AE8B-1C7B-4F46-A016-A16D7F2E9DA1}" srcOrd="0" destOrd="0" presId="urn:microsoft.com/office/officeart/2005/8/layout/vProcess5"/>
    <dgm:cxn modelId="{DCA7090E-C706-4FB2-9A95-788F8D8058ED}" type="presOf" srcId="{884372F8-4F47-4108-92C2-E062E5EFD010}" destId="{C5347434-6347-4C33-ABFB-55A9487736ED}" srcOrd="0" destOrd="0" presId="urn:microsoft.com/office/officeart/2005/8/layout/vProcess5"/>
    <dgm:cxn modelId="{4650DC21-8FB4-40B3-9389-E5F34489AF6E}" srcId="{B282199F-74CC-4EE9-8411-5CB28AF6039A}" destId="{27001FBB-FEBA-401B-9A5F-8C36757B7651}" srcOrd="1" destOrd="0" parTransId="{F0783AEE-8208-484C-9E88-2A63E62F1706}" sibTransId="{7E9B2028-F9E6-4019-AC9E-CF66CDEEFCB5}"/>
    <dgm:cxn modelId="{C41D4B29-BD3E-4D44-BD45-0D1892408574}" type="presOf" srcId="{4547B969-D123-4961-8B0B-9483BE57F67E}" destId="{6BF21836-6255-4B10-99FE-7D51CC565E48}" srcOrd="0" destOrd="0" presId="urn:microsoft.com/office/officeart/2005/8/layout/vProcess5"/>
    <dgm:cxn modelId="{7B645C3D-473D-4F3A-A7B0-F0D0C7072A6C}" srcId="{B282199F-74CC-4EE9-8411-5CB28AF6039A}" destId="{4547B969-D123-4961-8B0B-9483BE57F67E}" srcOrd="2" destOrd="0" parTransId="{731B7062-B6E2-4EEB-8872-04287E1469BD}" sibTransId="{462947E2-A540-41E8-8DAC-AA589F353995}"/>
    <dgm:cxn modelId="{F1DB2859-045F-433A-BC1D-43FE629D85B6}" type="presOf" srcId="{27001FBB-FEBA-401B-9A5F-8C36757B7651}" destId="{2A4F6613-930A-4F61-81FB-BCE0EB93A084}" srcOrd="1" destOrd="0" presId="urn:microsoft.com/office/officeart/2005/8/layout/vProcess5"/>
    <dgm:cxn modelId="{F7F5C37C-587D-45EF-9DD7-E9D54647D9E0}" type="presOf" srcId="{7E9B2028-F9E6-4019-AC9E-CF66CDEEFCB5}" destId="{87692954-1D30-4C5B-9CF9-7EA84FA184D7}" srcOrd="0" destOrd="0" presId="urn:microsoft.com/office/officeart/2005/8/layout/vProcess5"/>
    <dgm:cxn modelId="{BDFB3DBB-4F6B-4C89-A2B0-1570DC7E80B3}" type="presOf" srcId="{4547B969-D123-4961-8B0B-9483BE57F67E}" destId="{9CA57694-1117-4891-8721-D7CA8FC4AE03}" srcOrd="1" destOrd="0" presId="urn:microsoft.com/office/officeart/2005/8/layout/vProcess5"/>
    <dgm:cxn modelId="{86A92BBD-9186-4FD5-8187-EC17FFDE100D}" srcId="{B282199F-74CC-4EE9-8411-5CB28AF6039A}" destId="{884372F8-4F47-4108-92C2-E062E5EFD010}" srcOrd="0" destOrd="0" parTransId="{10FB4CE7-9AED-4844-80C0-B69B2B0EEB51}" sibTransId="{9AE6304F-70FA-41E9-B2AA-FA2E02868CF2}"/>
    <dgm:cxn modelId="{E706C9D9-B78E-424E-BE13-0B31AC9F2213}" type="presOf" srcId="{27001FBB-FEBA-401B-9A5F-8C36757B7651}" destId="{13064989-84C0-439D-B8A0-FDA77B21D2ED}" srcOrd="0" destOrd="0" presId="urn:microsoft.com/office/officeart/2005/8/layout/vProcess5"/>
    <dgm:cxn modelId="{D8BFFBE9-F413-4ADF-8211-7C9D85EEF2E0}" type="presOf" srcId="{884372F8-4F47-4108-92C2-E062E5EFD010}" destId="{FF5A7B63-423F-449E-84FD-BB4256C6A37A}" srcOrd="1" destOrd="0" presId="urn:microsoft.com/office/officeart/2005/8/layout/vProcess5"/>
    <dgm:cxn modelId="{463A14F8-085A-4D00-8F2B-E1247552212E}" type="presOf" srcId="{B282199F-74CC-4EE9-8411-5CB28AF6039A}" destId="{74C29ED4-0871-4975-A9B8-826AAC51ABDB}" srcOrd="0" destOrd="0" presId="urn:microsoft.com/office/officeart/2005/8/layout/vProcess5"/>
    <dgm:cxn modelId="{36446F85-D3CF-4850-8AEB-FC7A50559BFE}" type="presParOf" srcId="{74C29ED4-0871-4975-A9B8-826AAC51ABDB}" destId="{D6A67D5C-03A6-4F51-B2AE-B2AC9492D88C}" srcOrd="0" destOrd="0" presId="urn:microsoft.com/office/officeart/2005/8/layout/vProcess5"/>
    <dgm:cxn modelId="{86754203-ADFC-4FEE-818B-C034AB770099}" type="presParOf" srcId="{74C29ED4-0871-4975-A9B8-826AAC51ABDB}" destId="{C5347434-6347-4C33-ABFB-55A9487736ED}" srcOrd="1" destOrd="0" presId="urn:microsoft.com/office/officeart/2005/8/layout/vProcess5"/>
    <dgm:cxn modelId="{33930825-521F-4CA1-AC04-71AF844CB228}" type="presParOf" srcId="{74C29ED4-0871-4975-A9B8-826AAC51ABDB}" destId="{13064989-84C0-439D-B8A0-FDA77B21D2ED}" srcOrd="2" destOrd="0" presId="urn:microsoft.com/office/officeart/2005/8/layout/vProcess5"/>
    <dgm:cxn modelId="{385ADCFF-9F68-4AD9-9B4C-4C245F47F814}" type="presParOf" srcId="{74C29ED4-0871-4975-A9B8-826AAC51ABDB}" destId="{6BF21836-6255-4B10-99FE-7D51CC565E48}" srcOrd="3" destOrd="0" presId="urn:microsoft.com/office/officeart/2005/8/layout/vProcess5"/>
    <dgm:cxn modelId="{C07B9504-FCDC-4AA5-AC3E-D64D716A17DB}" type="presParOf" srcId="{74C29ED4-0871-4975-A9B8-826AAC51ABDB}" destId="{24F4AE8B-1C7B-4F46-A016-A16D7F2E9DA1}" srcOrd="4" destOrd="0" presId="urn:microsoft.com/office/officeart/2005/8/layout/vProcess5"/>
    <dgm:cxn modelId="{6167740F-3230-41ED-B72C-C3FA5E5C2635}" type="presParOf" srcId="{74C29ED4-0871-4975-A9B8-826AAC51ABDB}" destId="{87692954-1D30-4C5B-9CF9-7EA84FA184D7}" srcOrd="5" destOrd="0" presId="urn:microsoft.com/office/officeart/2005/8/layout/vProcess5"/>
    <dgm:cxn modelId="{3463C40A-FA3D-4B49-85C5-20841A627AA7}" type="presParOf" srcId="{74C29ED4-0871-4975-A9B8-826AAC51ABDB}" destId="{FF5A7B63-423F-449E-84FD-BB4256C6A37A}" srcOrd="6" destOrd="0" presId="urn:microsoft.com/office/officeart/2005/8/layout/vProcess5"/>
    <dgm:cxn modelId="{90F6D5C6-C33B-4C30-86CB-1C0DDB0CA065}" type="presParOf" srcId="{74C29ED4-0871-4975-A9B8-826AAC51ABDB}" destId="{2A4F6613-930A-4F61-81FB-BCE0EB93A084}" srcOrd="7" destOrd="0" presId="urn:microsoft.com/office/officeart/2005/8/layout/vProcess5"/>
    <dgm:cxn modelId="{4D623584-5E9F-4D3D-9C02-2CF5AAE1332F}" type="presParOf" srcId="{74C29ED4-0871-4975-A9B8-826AAC51ABDB}" destId="{9CA57694-1117-4891-8721-D7CA8FC4AE0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D81B93-8A16-4A7E-A8CE-51C94BCDBE37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3C71F31C-3031-4E91-B9DA-6C0A226BDC88}">
      <dgm:prSet phldrT="[Text]"/>
      <dgm:spPr/>
      <dgm:t>
        <a:bodyPr/>
        <a:lstStyle/>
        <a:p>
          <a:r>
            <a:rPr lang="cs-CZ" dirty="0"/>
            <a:t>VVŠ zpracují žádost o poskytnutí příspěvku a dotací</a:t>
          </a:r>
        </a:p>
      </dgm:t>
    </dgm:pt>
    <dgm:pt modelId="{A9B2850C-DB17-4351-B667-267CFB2CC4B7}" type="parTrans" cxnId="{D401C6E7-C93B-4DD5-B05A-AD4C6AE930B3}">
      <dgm:prSet/>
      <dgm:spPr/>
      <dgm:t>
        <a:bodyPr/>
        <a:lstStyle/>
        <a:p>
          <a:endParaRPr lang="cs-CZ"/>
        </a:p>
      </dgm:t>
    </dgm:pt>
    <dgm:pt modelId="{8FCB0EFD-0129-4D65-89EB-CD1262F6767D}" type="sibTrans" cxnId="{D401C6E7-C93B-4DD5-B05A-AD4C6AE930B3}">
      <dgm:prSet/>
      <dgm:spPr/>
      <dgm:t>
        <a:bodyPr/>
        <a:lstStyle/>
        <a:p>
          <a:endParaRPr lang="cs-CZ"/>
        </a:p>
      </dgm:t>
    </dgm:pt>
    <dgm:pt modelId="{22399169-96EF-4DD8-903C-E94EA70871E3}">
      <dgm:prSet phldrT="[Text]"/>
      <dgm:spPr/>
      <dgm:t>
        <a:bodyPr/>
        <a:lstStyle/>
        <a:p>
          <a:r>
            <a:rPr lang="cs-CZ" dirty="0"/>
            <a:t>Žádost předloží Ministerstvu školství, mládeže a tělovýchovy (MŠMT)</a:t>
          </a:r>
        </a:p>
      </dgm:t>
    </dgm:pt>
    <dgm:pt modelId="{4417390C-C941-44B9-8543-D47B5C6CED4A}" type="parTrans" cxnId="{1AD0C790-00A5-4F14-91CB-8FBC99897278}">
      <dgm:prSet/>
      <dgm:spPr/>
      <dgm:t>
        <a:bodyPr/>
        <a:lstStyle/>
        <a:p>
          <a:endParaRPr lang="cs-CZ"/>
        </a:p>
      </dgm:t>
    </dgm:pt>
    <dgm:pt modelId="{53467D56-5480-4B81-8039-FF8724C0F43F}" type="sibTrans" cxnId="{1AD0C790-00A5-4F14-91CB-8FBC99897278}">
      <dgm:prSet/>
      <dgm:spPr/>
      <dgm:t>
        <a:bodyPr/>
        <a:lstStyle/>
        <a:p>
          <a:endParaRPr lang="cs-CZ"/>
        </a:p>
      </dgm:t>
    </dgm:pt>
    <dgm:pt modelId="{0D2BE3A6-6094-4378-9268-1F9644919698}">
      <dgm:prSet phldrT="[Text]"/>
      <dgm:spPr/>
      <dgm:t>
        <a:bodyPr/>
        <a:lstStyle/>
        <a:p>
          <a:r>
            <a:rPr lang="cs-CZ" dirty="0"/>
            <a:t>Při stanovení výše příspěvku jsou na straně MŠMT brány v potaz tyto faktory:</a:t>
          </a:r>
        </a:p>
      </dgm:t>
    </dgm:pt>
    <dgm:pt modelId="{1AA33D06-83A7-4545-A582-FD05C83A5C63}" type="parTrans" cxnId="{05863D5B-6961-4230-8DC5-B44BC7ED7DDA}">
      <dgm:prSet/>
      <dgm:spPr/>
      <dgm:t>
        <a:bodyPr/>
        <a:lstStyle/>
        <a:p>
          <a:endParaRPr lang="cs-CZ"/>
        </a:p>
      </dgm:t>
    </dgm:pt>
    <dgm:pt modelId="{F3F99ABC-C132-4964-BC1B-B0F57D74DAFE}" type="sibTrans" cxnId="{05863D5B-6961-4230-8DC5-B44BC7ED7DDA}">
      <dgm:prSet/>
      <dgm:spPr/>
      <dgm:t>
        <a:bodyPr/>
        <a:lstStyle/>
        <a:p>
          <a:endParaRPr lang="cs-CZ"/>
        </a:p>
      </dgm:t>
    </dgm:pt>
    <dgm:pt modelId="{42B2D1D6-CA63-4D66-849F-CAF8F47DEC9C}" type="pres">
      <dgm:prSet presAssocID="{7AD81B93-8A16-4A7E-A8CE-51C94BCDBE37}" presName="Name0" presStyleCnt="0">
        <dgm:presLayoutVars>
          <dgm:dir/>
          <dgm:animLvl val="lvl"/>
          <dgm:resizeHandles val="exact"/>
        </dgm:presLayoutVars>
      </dgm:prSet>
      <dgm:spPr/>
    </dgm:pt>
    <dgm:pt modelId="{E1DF9A54-834A-4B66-90D8-22EC18C74139}" type="pres">
      <dgm:prSet presAssocID="{3C71F31C-3031-4E91-B9DA-6C0A226BDC88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CF595A2-9002-46A3-BD6E-E711E0849F74}" type="pres">
      <dgm:prSet presAssocID="{8FCB0EFD-0129-4D65-89EB-CD1262F6767D}" presName="parTxOnlySpace" presStyleCnt="0"/>
      <dgm:spPr/>
    </dgm:pt>
    <dgm:pt modelId="{A15150A9-0EAC-42D0-812C-4F80844DDDE6}" type="pres">
      <dgm:prSet presAssocID="{22399169-96EF-4DD8-903C-E94EA70871E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AAC4BE8-8163-42D4-83DB-9BFC074628DE}" type="pres">
      <dgm:prSet presAssocID="{53467D56-5480-4B81-8039-FF8724C0F43F}" presName="parTxOnlySpace" presStyleCnt="0"/>
      <dgm:spPr/>
    </dgm:pt>
    <dgm:pt modelId="{BBA06F2B-9657-4588-AC69-293761E93618}" type="pres">
      <dgm:prSet presAssocID="{0D2BE3A6-6094-4378-9268-1F9644919698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0E4FF2F-1D14-4ABE-A29F-FCF4E30FE554}" type="presOf" srcId="{0D2BE3A6-6094-4378-9268-1F9644919698}" destId="{BBA06F2B-9657-4588-AC69-293761E93618}" srcOrd="0" destOrd="0" presId="urn:microsoft.com/office/officeart/2005/8/layout/chevron1"/>
    <dgm:cxn modelId="{05863D5B-6961-4230-8DC5-B44BC7ED7DDA}" srcId="{7AD81B93-8A16-4A7E-A8CE-51C94BCDBE37}" destId="{0D2BE3A6-6094-4378-9268-1F9644919698}" srcOrd="2" destOrd="0" parTransId="{1AA33D06-83A7-4545-A582-FD05C83A5C63}" sibTransId="{F3F99ABC-C132-4964-BC1B-B0F57D74DAFE}"/>
    <dgm:cxn modelId="{69FF798D-9E74-4657-83A2-D207365C727C}" type="presOf" srcId="{22399169-96EF-4DD8-903C-E94EA70871E3}" destId="{A15150A9-0EAC-42D0-812C-4F80844DDDE6}" srcOrd="0" destOrd="0" presId="urn:microsoft.com/office/officeart/2005/8/layout/chevron1"/>
    <dgm:cxn modelId="{1AD0C790-00A5-4F14-91CB-8FBC99897278}" srcId="{7AD81B93-8A16-4A7E-A8CE-51C94BCDBE37}" destId="{22399169-96EF-4DD8-903C-E94EA70871E3}" srcOrd="1" destOrd="0" parTransId="{4417390C-C941-44B9-8543-D47B5C6CED4A}" sibTransId="{53467D56-5480-4B81-8039-FF8724C0F43F}"/>
    <dgm:cxn modelId="{8304C8C4-156F-46DE-9783-9AA88124361C}" type="presOf" srcId="{7AD81B93-8A16-4A7E-A8CE-51C94BCDBE37}" destId="{42B2D1D6-CA63-4D66-849F-CAF8F47DEC9C}" srcOrd="0" destOrd="0" presId="urn:microsoft.com/office/officeart/2005/8/layout/chevron1"/>
    <dgm:cxn modelId="{D401C6E7-C93B-4DD5-B05A-AD4C6AE930B3}" srcId="{7AD81B93-8A16-4A7E-A8CE-51C94BCDBE37}" destId="{3C71F31C-3031-4E91-B9DA-6C0A226BDC88}" srcOrd="0" destOrd="0" parTransId="{A9B2850C-DB17-4351-B667-267CFB2CC4B7}" sibTransId="{8FCB0EFD-0129-4D65-89EB-CD1262F6767D}"/>
    <dgm:cxn modelId="{5073F9F2-1FC9-4074-9FD8-B1EC12859D92}" type="presOf" srcId="{3C71F31C-3031-4E91-B9DA-6C0A226BDC88}" destId="{E1DF9A54-834A-4B66-90D8-22EC18C74139}" srcOrd="0" destOrd="0" presId="urn:microsoft.com/office/officeart/2005/8/layout/chevron1"/>
    <dgm:cxn modelId="{E4FA4D20-F5A2-42E3-B05C-B26C04EA8E81}" type="presParOf" srcId="{42B2D1D6-CA63-4D66-849F-CAF8F47DEC9C}" destId="{E1DF9A54-834A-4B66-90D8-22EC18C74139}" srcOrd="0" destOrd="0" presId="urn:microsoft.com/office/officeart/2005/8/layout/chevron1"/>
    <dgm:cxn modelId="{6344AABF-632E-4641-B926-7BCC180BF218}" type="presParOf" srcId="{42B2D1D6-CA63-4D66-849F-CAF8F47DEC9C}" destId="{8CF595A2-9002-46A3-BD6E-E711E0849F74}" srcOrd="1" destOrd="0" presId="urn:microsoft.com/office/officeart/2005/8/layout/chevron1"/>
    <dgm:cxn modelId="{BD5646DF-3938-46B6-A22E-FBBCA9FB892C}" type="presParOf" srcId="{42B2D1D6-CA63-4D66-849F-CAF8F47DEC9C}" destId="{A15150A9-0EAC-42D0-812C-4F80844DDDE6}" srcOrd="2" destOrd="0" presId="urn:microsoft.com/office/officeart/2005/8/layout/chevron1"/>
    <dgm:cxn modelId="{0B45C61B-3C45-4942-9C7A-1BF4B02B0C4D}" type="presParOf" srcId="{42B2D1D6-CA63-4D66-849F-CAF8F47DEC9C}" destId="{6AAC4BE8-8163-42D4-83DB-9BFC074628DE}" srcOrd="3" destOrd="0" presId="urn:microsoft.com/office/officeart/2005/8/layout/chevron1"/>
    <dgm:cxn modelId="{A659CB62-0145-467D-AEBE-B6014AD02B73}" type="presParOf" srcId="{42B2D1D6-CA63-4D66-849F-CAF8F47DEC9C}" destId="{BBA06F2B-9657-4588-AC69-293761E9361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D91C10-1906-41A9-9DCE-DCAB7C835869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cs-CZ"/>
        </a:p>
      </dgm:t>
    </dgm:pt>
    <dgm:pt modelId="{D4A3527D-B7C3-472C-9E99-0224A9F1FA79}">
      <dgm:prSet phldrT="[Text]" custT="1"/>
      <dgm:spPr/>
      <dgm:t>
        <a:bodyPr/>
        <a:lstStyle/>
        <a:p>
          <a:r>
            <a:rPr lang="cs-CZ" sz="2800" dirty="0"/>
            <a:t>rozpočtový okruh I</a:t>
          </a:r>
        </a:p>
      </dgm:t>
    </dgm:pt>
    <dgm:pt modelId="{FAD95CA3-5A7A-4B80-A631-B5CFB52DC102}" type="parTrans" cxnId="{3D4F3ACC-BD75-4B2A-A608-B536D88C4B0D}">
      <dgm:prSet/>
      <dgm:spPr/>
      <dgm:t>
        <a:bodyPr/>
        <a:lstStyle/>
        <a:p>
          <a:endParaRPr lang="cs-CZ" sz="1600"/>
        </a:p>
      </dgm:t>
    </dgm:pt>
    <dgm:pt modelId="{F3BCDE28-7661-467D-9356-F168BB3EB460}" type="sibTrans" cxnId="{3D4F3ACC-BD75-4B2A-A608-B536D88C4B0D}">
      <dgm:prSet/>
      <dgm:spPr/>
      <dgm:t>
        <a:bodyPr/>
        <a:lstStyle/>
        <a:p>
          <a:endParaRPr lang="cs-CZ" sz="1600"/>
        </a:p>
      </dgm:t>
    </dgm:pt>
    <dgm:pt modelId="{9266320B-43B1-433B-B57C-B457E6F0C555}">
      <dgm:prSet phldrT="[Text]" custT="1"/>
      <dgm:spPr/>
      <dgm:t>
        <a:bodyPr/>
        <a:lstStyle/>
        <a:p>
          <a:r>
            <a:rPr lang="cs-CZ" sz="2800" dirty="0"/>
            <a:t>rozpočtový okruh II</a:t>
          </a:r>
        </a:p>
      </dgm:t>
    </dgm:pt>
    <dgm:pt modelId="{05E3E2E9-A388-41F1-AFE7-60F6A5C9CC29}" type="parTrans" cxnId="{0DD2CAF1-747C-49B4-B30A-A0064DFA1F50}">
      <dgm:prSet/>
      <dgm:spPr/>
      <dgm:t>
        <a:bodyPr/>
        <a:lstStyle/>
        <a:p>
          <a:endParaRPr lang="cs-CZ" sz="1600"/>
        </a:p>
      </dgm:t>
    </dgm:pt>
    <dgm:pt modelId="{39241DD7-F4F2-421F-A395-81D090CFED98}" type="sibTrans" cxnId="{0DD2CAF1-747C-49B4-B30A-A0064DFA1F50}">
      <dgm:prSet/>
      <dgm:spPr/>
      <dgm:t>
        <a:bodyPr/>
        <a:lstStyle/>
        <a:p>
          <a:endParaRPr lang="cs-CZ" sz="1600"/>
        </a:p>
      </dgm:t>
    </dgm:pt>
    <dgm:pt modelId="{1A77B81B-9F06-4ED6-BCD7-4083FB369B56}">
      <dgm:prSet phldrT="[Text]" custT="1"/>
      <dgm:spPr/>
      <dgm:t>
        <a:bodyPr/>
        <a:lstStyle/>
        <a:p>
          <a:r>
            <a:rPr lang="cs-CZ" sz="2800" dirty="0"/>
            <a:t>rozpočtový okruh III</a:t>
          </a:r>
        </a:p>
      </dgm:t>
    </dgm:pt>
    <dgm:pt modelId="{1AB50898-1C29-4E79-8CED-75F57BD8B019}" type="parTrans" cxnId="{711EE924-E047-4E9D-92AD-D3F74C8B5410}">
      <dgm:prSet/>
      <dgm:spPr/>
      <dgm:t>
        <a:bodyPr/>
        <a:lstStyle/>
        <a:p>
          <a:endParaRPr lang="cs-CZ" sz="1600"/>
        </a:p>
      </dgm:t>
    </dgm:pt>
    <dgm:pt modelId="{5764CA7A-755C-4772-B409-8C60A9C04A53}" type="sibTrans" cxnId="{711EE924-E047-4E9D-92AD-D3F74C8B5410}">
      <dgm:prSet/>
      <dgm:spPr/>
      <dgm:t>
        <a:bodyPr/>
        <a:lstStyle/>
        <a:p>
          <a:endParaRPr lang="cs-CZ" sz="1600"/>
        </a:p>
      </dgm:t>
    </dgm:pt>
    <dgm:pt modelId="{1AB40945-5A8D-4C12-9C4B-835C506CE9DB}">
      <dgm:prSet custT="1"/>
      <dgm:spPr/>
      <dgm:t>
        <a:bodyPr/>
        <a:lstStyle/>
        <a:p>
          <a:r>
            <a:rPr lang="cs-CZ" sz="2800" dirty="0"/>
            <a:t>rozpočtový okruh IV</a:t>
          </a:r>
        </a:p>
      </dgm:t>
    </dgm:pt>
    <dgm:pt modelId="{60597F00-7166-468C-AED7-CA74757BEC14}" type="parTrans" cxnId="{6284C07B-893B-4F57-AE5A-63214D309F33}">
      <dgm:prSet/>
      <dgm:spPr/>
      <dgm:t>
        <a:bodyPr/>
        <a:lstStyle/>
        <a:p>
          <a:endParaRPr lang="cs-CZ" sz="1600"/>
        </a:p>
      </dgm:t>
    </dgm:pt>
    <dgm:pt modelId="{9BC1421D-8741-4D94-8A7A-3D8E1B1E36C1}" type="sibTrans" cxnId="{6284C07B-893B-4F57-AE5A-63214D309F33}">
      <dgm:prSet/>
      <dgm:spPr/>
      <dgm:t>
        <a:bodyPr/>
        <a:lstStyle/>
        <a:p>
          <a:endParaRPr lang="cs-CZ" sz="1600"/>
        </a:p>
      </dgm:t>
    </dgm:pt>
    <dgm:pt modelId="{21D1243F-F154-4FA0-BB4E-90D3ED134D16}" type="pres">
      <dgm:prSet presAssocID="{7ED91C10-1906-41A9-9DCE-DCAB7C835869}" presName="linear" presStyleCnt="0">
        <dgm:presLayoutVars>
          <dgm:dir/>
          <dgm:animLvl val="lvl"/>
          <dgm:resizeHandles val="exact"/>
        </dgm:presLayoutVars>
      </dgm:prSet>
      <dgm:spPr/>
    </dgm:pt>
    <dgm:pt modelId="{758BA843-F1D7-4CC6-965D-9F4785CC7CEB}" type="pres">
      <dgm:prSet presAssocID="{D4A3527D-B7C3-472C-9E99-0224A9F1FA79}" presName="parentLin" presStyleCnt="0"/>
      <dgm:spPr/>
    </dgm:pt>
    <dgm:pt modelId="{09A4D3E6-929E-4C55-B22E-D9C1DB957289}" type="pres">
      <dgm:prSet presAssocID="{D4A3527D-B7C3-472C-9E99-0224A9F1FA79}" presName="parentLeftMargin" presStyleLbl="node1" presStyleIdx="0" presStyleCnt="4"/>
      <dgm:spPr/>
    </dgm:pt>
    <dgm:pt modelId="{9FEB1367-5565-4AB4-9418-11BAB0BD55E5}" type="pres">
      <dgm:prSet presAssocID="{D4A3527D-B7C3-472C-9E99-0224A9F1FA7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DFE2DBD-1D7B-4BA0-850E-744C72BEC65A}" type="pres">
      <dgm:prSet presAssocID="{D4A3527D-B7C3-472C-9E99-0224A9F1FA79}" presName="negativeSpace" presStyleCnt="0"/>
      <dgm:spPr/>
    </dgm:pt>
    <dgm:pt modelId="{77CD0EB6-A7BB-4EF5-A21D-D1E8C3FC5E35}" type="pres">
      <dgm:prSet presAssocID="{D4A3527D-B7C3-472C-9E99-0224A9F1FA79}" presName="childText" presStyleLbl="conFgAcc1" presStyleIdx="0" presStyleCnt="4" custLinFactNeighborY="39846">
        <dgm:presLayoutVars>
          <dgm:bulletEnabled val="1"/>
        </dgm:presLayoutVars>
      </dgm:prSet>
      <dgm:spPr/>
    </dgm:pt>
    <dgm:pt modelId="{0FAE7A7C-A953-470B-A527-03C98DFCAA0F}" type="pres">
      <dgm:prSet presAssocID="{F3BCDE28-7661-467D-9356-F168BB3EB460}" presName="spaceBetweenRectangles" presStyleCnt="0"/>
      <dgm:spPr/>
    </dgm:pt>
    <dgm:pt modelId="{1ECFB2C0-0821-4A69-A8B6-5772D29AB049}" type="pres">
      <dgm:prSet presAssocID="{9266320B-43B1-433B-B57C-B457E6F0C555}" presName="parentLin" presStyleCnt="0"/>
      <dgm:spPr/>
    </dgm:pt>
    <dgm:pt modelId="{2CDEB096-8B35-4647-8C93-3FB8A0760169}" type="pres">
      <dgm:prSet presAssocID="{9266320B-43B1-433B-B57C-B457E6F0C555}" presName="parentLeftMargin" presStyleLbl="node1" presStyleIdx="0" presStyleCnt="4"/>
      <dgm:spPr/>
    </dgm:pt>
    <dgm:pt modelId="{DFEBA491-C0C5-4E1A-889F-C12CA533B91F}" type="pres">
      <dgm:prSet presAssocID="{9266320B-43B1-433B-B57C-B457E6F0C55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34B8BC3-347C-412B-BD1E-F7857D1E9DF6}" type="pres">
      <dgm:prSet presAssocID="{9266320B-43B1-433B-B57C-B457E6F0C555}" presName="negativeSpace" presStyleCnt="0"/>
      <dgm:spPr/>
    </dgm:pt>
    <dgm:pt modelId="{99E2E09D-5AED-45FF-A962-6A5C374E1624}" type="pres">
      <dgm:prSet presAssocID="{9266320B-43B1-433B-B57C-B457E6F0C555}" presName="childText" presStyleLbl="conFgAcc1" presStyleIdx="1" presStyleCnt="4" custLinFactNeighborY="39846">
        <dgm:presLayoutVars>
          <dgm:bulletEnabled val="1"/>
        </dgm:presLayoutVars>
      </dgm:prSet>
      <dgm:spPr/>
    </dgm:pt>
    <dgm:pt modelId="{957044FD-4D68-4EC0-BA7D-12B867DBA738}" type="pres">
      <dgm:prSet presAssocID="{39241DD7-F4F2-421F-A395-81D090CFED98}" presName="spaceBetweenRectangles" presStyleCnt="0"/>
      <dgm:spPr/>
    </dgm:pt>
    <dgm:pt modelId="{2576627A-1AF6-4237-94D8-8003F8E5982B}" type="pres">
      <dgm:prSet presAssocID="{1A77B81B-9F06-4ED6-BCD7-4083FB369B56}" presName="parentLin" presStyleCnt="0"/>
      <dgm:spPr/>
    </dgm:pt>
    <dgm:pt modelId="{05F517B1-4926-415B-85FE-2899E28222A7}" type="pres">
      <dgm:prSet presAssocID="{1A77B81B-9F06-4ED6-BCD7-4083FB369B56}" presName="parentLeftMargin" presStyleLbl="node1" presStyleIdx="1" presStyleCnt="4"/>
      <dgm:spPr/>
    </dgm:pt>
    <dgm:pt modelId="{4E84A632-B8E8-4909-BF7D-14F95BF2C196}" type="pres">
      <dgm:prSet presAssocID="{1A77B81B-9F06-4ED6-BCD7-4083FB369B5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6CD57B9-4ED0-4BBD-9550-D3DF09349BB0}" type="pres">
      <dgm:prSet presAssocID="{1A77B81B-9F06-4ED6-BCD7-4083FB369B56}" presName="negativeSpace" presStyleCnt="0"/>
      <dgm:spPr/>
    </dgm:pt>
    <dgm:pt modelId="{3152C679-FC86-4835-AF4C-B8BAF2260D17}" type="pres">
      <dgm:prSet presAssocID="{1A77B81B-9F06-4ED6-BCD7-4083FB369B56}" presName="childText" presStyleLbl="conFgAcc1" presStyleIdx="2" presStyleCnt="4" custLinFactNeighborY="13282">
        <dgm:presLayoutVars>
          <dgm:bulletEnabled val="1"/>
        </dgm:presLayoutVars>
      </dgm:prSet>
      <dgm:spPr/>
    </dgm:pt>
    <dgm:pt modelId="{FB82F292-4A9B-42CD-B1EA-26218FEA6494}" type="pres">
      <dgm:prSet presAssocID="{5764CA7A-755C-4772-B409-8C60A9C04A53}" presName="spaceBetweenRectangles" presStyleCnt="0"/>
      <dgm:spPr/>
    </dgm:pt>
    <dgm:pt modelId="{0FCF5979-2A5D-474B-88C2-DD3ADF42D050}" type="pres">
      <dgm:prSet presAssocID="{1AB40945-5A8D-4C12-9C4B-835C506CE9DB}" presName="parentLin" presStyleCnt="0"/>
      <dgm:spPr/>
    </dgm:pt>
    <dgm:pt modelId="{056D5529-A704-499F-B4D1-7699B8244FC1}" type="pres">
      <dgm:prSet presAssocID="{1AB40945-5A8D-4C12-9C4B-835C506CE9DB}" presName="parentLeftMargin" presStyleLbl="node1" presStyleIdx="2" presStyleCnt="4"/>
      <dgm:spPr/>
    </dgm:pt>
    <dgm:pt modelId="{203AE9B8-6F5B-487B-9556-EC7F61F368B0}" type="pres">
      <dgm:prSet presAssocID="{1AB40945-5A8D-4C12-9C4B-835C506CE9D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EB6C33BF-CB41-4A0A-843B-1A2F35B68222}" type="pres">
      <dgm:prSet presAssocID="{1AB40945-5A8D-4C12-9C4B-835C506CE9DB}" presName="negativeSpace" presStyleCnt="0"/>
      <dgm:spPr/>
    </dgm:pt>
    <dgm:pt modelId="{07B8EF1C-14DC-42D4-A463-4D90C96EE4C2}" type="pres">
      <dgm:prSet presAssocID="{1AB40945-5A8D-4C12-9C4B-835C506CE9DB}" presName="childText" presStyleLbl="conFgAcc1" presStyleIdx="3" presStyleCnt="4" custLinFactNeighborY="14580">
        <dgm:presLayoutVars>
          <dgm:bulletEnabled val="1"/>
        </dgm:presLayoutVars>
      </dgm:prSet>
      <dgm:spPr/>
    </dgm:pt>
  </dgm:ptLst>
  <dgm:cxnLst>
    <dgm:cxn modelId="{E595B910-0FC0-49E6-8966-D82876DF11C5}" type="presOf" srcId="{1AB40945-5A8D-4C12-9C4B-835C506CE9DB}" destId="{056D5529-A704-499F-B4D1-7699B8244FC1}" srcOrd="0" destOrd="0" presId="urn:microsoft.com/office/officeart/2005/8/layout/list1"/>
    <dgm:cxn modelId="{E1D62813-D799-4719-8B38-500073B8A446}" type="presOf" srcId="{D4A3527D-B7C3-472C-9E99-0224A9F1FA79}" destId="{09A4D3E6-929E-4C55-B22E-D9C1DB957289}" srcOrd="0" destOrd="0" presId="urn:microsoft.com/office/officeart/2005/8/layout/list1"/>
    <dgm:cxn modelId="{C7BD8E1E-8494-4EAC-AC6F-6E6BD5FCA303}" type="presOf" srcId="{7ED91C10-1906-41A9-9DCE-DCAB7C835869}" destId="{21D1243F-F154-4FA0-BB4E-90D3ED134D16}" srcOrd="0" destOrd="0" presId="urn:microsoft.com/office/officeart/2005/8/layout/list1"/>
    <dgm:cxn modelId="{7E86A020-A76C-4A2C-A99A-154BECAFFC67}" type="presOf" srcId="{1AB40945-5A8D-4C12-9C4B-835C506CE9DB}" destId="{203AE9B8-6F5B-487B-9556-EC7F61F368B0}" srcOrd="1" destOrd="0" presId="urn:microsoft.com/office/officeart/2005/8/layout/list1"/>
    <dgm:cxn modelId="{711EE924-E047-4E9D-92AD-D3F74C8B5410}" srcId="{7ED91C10-1906-41A9-9DCE-DCAB7C835869}" destId="{1A77B81B-9F06-4ED6-BCD7-4083FB369B56}" srcOrd="2" destOrd="0" parTransId="{1AB50898-1C29-4E79-8CED-75F57BD8B019}" sibTransId="{5764CA7A-755C-4772-B409-8C60A9C04A53}"/>
    <dgm:cxn modelId="{B27E7748-F0D6-4959-B05B-8BF5F1F9F1DD}" type="presOf" srcId="{1A77B81B-9F06-4ED6-BCD7-4083FB369B56}" destId="{4E84A632-B8E8-4909-BF7D-14F95BF2C196}" srcOrd="1" destOrd="0" presId="urn:microsoft.com/office/officeart/2005/8/layout/list1"/>
    <dgm:cxn modelId="{6284C07B-893B-4F57-AE5A-63214D309F33}" srcId="{7ED91C10-1906-41A9-9DCE-DCAB7C835869}" destId="{1AB40945-5A8D-4C12-9C4B-835C506CE9DB}" srcOrd="3" destOrd="0" parTransId="{60597F00-7166-468C-AED7-CA74757BEC14}" sibTransId="{9BC1421D-8741-4D94-8A7A-3D8E1B1E36C1}"/>
    <dgm:cxn modelId="{24ADC78D-AA8B-49D1-8325-28050A5E7032}" type="presOf" srcId="{9266320B-43B1-433B-B57C-B457E6F0C555}" destId="{2CDEB096-8B35-4647-8C93-3FB8A0760169}" srcOrd="0" destOrd="0" presId="urn:microsoft.com/office/officeart/2005/8/layout/list1"/>
    <dgm:cxn modelId="{8022559C-7DB3-4DAF-9213-41FE91011EA2}" type="presOf" srcId="{1A77B81B-9F06-4ED6-BCD7-4083FB369B56}" destId="{05F517B1-4926-415B-85FE-2899E28222A7}" srcOrd="0" destOrd="0" presId="urn:microsoft.com/office/officeart/2005/8/layout/list1"/>
    <dgm:cxn modelId="{B6AB8FAD-4EF8-4181-9D9C-1EDC40ECC8A1}" type="presOf" srcId="{D4A3527D-B7C3-472C-9E99-0224A9F1FA79}" destId="{9FEB1367-5565-4AB4-9418-11BAB0BD55E5}" srcOrd="1" destOrd="0" presId="urn:microsoft.com/office/officeart/2005/8/layout/list1"/>
    <dgm:cxn modelId="{3D4F3ACC-BD75-4B2A-A608-B536D88C4B0D}" srcId="{7ED91C10-1906-41A9-9DCE-DCAB7C835869}" destId="{D4A3527D-B7C3-472C-9E99-0224A9F1FA79}" srcOrd="0" destOrd="0" parTransId="{FAD95CA3-5A7A-4B80-A631-B5CFB52DC102}" sibTransId="{F3BCDE28-7661-467D-9356-F168BB3EB460}"/>
    <dgm:cxn modelId="{FA7F72D5-4E8F-480C-A055-14A7DA951AB5}" type="presOf" srcId="{9266320B-43B1-433B-B57C-B457E6F0C555}" destId="{DFEBA491-C0C5-4E1A-889F-C12CA533B91F}" srcOrd="1" destOrd="0" presId="urn:microsoft.com/office/officeart/2005/8/layout/list1"/>
    <dgm:cxn modelId="{0DD2CAF1-747C-49B4-B30A-A0064DFA1F50}" srcId="{7ED91C10-1906-41A9-9DCE-DCAB7C835869}" destId="{9266320B-43B1-433B-B57C-B457E6F0C555}" srcOrd="1" destOrd="0" parTransId="{05E3E2E9-A388-41F1-AFE7-60F6A5C9CC29}" sibTransId="{39241DD7-F4F2-421F-A395-81D090CFED98}"/>
    <dgm:cxn modelId="{5F1E6D88-824C-4204-ACE2-773108A9BAA7}" type="presParOf" srcId="{21D1243F-F154-4FA0-BB4E-90D3ED134D16}" destId="{758BA843-F1D7-4CC6-965D-9F4785CC7CEB}" srcOrd="0" destOrd="0" presId="urn:microsoft.com/office/officeart/2005/8/layout/list1"/>
    <dgm:cxn modelId="{6881A0EC-7CB9-406B-845C-ACA3634F4999}" type="presParOf" srcId="{758BA843-F1D7-4CC6-965D-9F4785CC7CEB}" destId="{09A4D3E6-929E-4C55-B22E-D9C1DB957289}" srcOrd="0" destOrd="0" presId="urn:microsoft.com/office/officeart/2005/8/layout/list1"/>
    <dgm:cxn modelId="{0D088572-98C7-42CB-A1D2-00507272BBFE}" type="presParOf" srcId="{758BA843-F1D7-4CC6-965D-9F4785CC7CEB}" destId="{9FEB1367-5565-4AB4-9418-11BAB0BD55E5}" srcOrd="1" destOrd="0" presId="urn:microsoft.com/office/officeart/2005/8/layout/list1"/>
    <dgm:cxn modelId="{4EE75A34-D6BA-4D86-BD5E-7C9AE63E3EDF}" type="presParOf" srcId="{21D1243F-F154-4FA0-BB4E-90D3ED134D16}" destId="{EDFE2DBD-1D7B-4BA0-850E-744C72BEC65A}" srcOrd="1" destOrd="0" presId="urn:microsoft.com/office/officeart/2005/8/layout/list1"/>
    <dgm:cxn modelId="{8E7B49DA-3738-43AE-B382-F47BD10707BC}" type="presParOf" srcId="{21D1243F-F154-4FA0-BB4E-90D3ED134D16}" destId="{77CD0EB6-A7BB-4EF5-A21D-D1E8C3FC5E35}" srcOrd="2" destOrd="0" presId="urn:microsoft.com/office/officeart/2005/8/layout/list1"/>
    <dgm:cxn modelId="{959B2242-108D-4460-AB35-3E4FC83CA2F9}" type="presParOf" srcId="{21D1243F-F154-4FA0-BB4E-90D3ED134D16}" destId="{0FAE7A7C-A953-470B-A527-03C98DFCAA0F}" srcOrd="3" destOrd="0" presId="urn:microsoft.com/office/officeart/2005/8/layout/list1"/>
    <dgm:cxn modelId="{5B03210B-65A8-4A6F-8E13-C7D82C35F700}" type="presParOf" srcId="{21D1243F-F154-4FA0-BB4E-90D3ED134D16}" destId="{1ECFB2C0-0821-4A69-A8B6-5772D29AB049}" srcOrd="4" destOrd="0" presId="urn:microsoft.com/office/officeart/2005/8/layout/list1"/>
    <dgm:cxn modelId="{76613ECA-C8EA-450F-9937-2F8B48893B61}" type="presParOf" srcId="{1ECFB2C0-0821-4A69-A8B6-5772D29AB049}" destId="{2CDEB096-8B35-4647-8C93-3FB8A0760169}" srcOrd="0" destOrd="0" presId="urn:microsoft.com/office/officeart/2005/8/layout/list1"/>
    <dgm:cxn modelId="{87211DD4-8922-4744-9331-44C2E475DB7A}" type="presParOf" srcId="{1ECFB2C0-0821-4A69-A8B6-5772D29AB049}" destId="{DFEBA491-C0C5-4E1A-889F-C12CA533B91F}" srcOrd="1" destOrd="0" presId="urn:microsoft.com/office/officeart/2005/8/layout/list1"/>
    <dgm:cxn modelId="{FE8827B5-1A69-4226-AC5C-F63B01A10C84}" type="presParOf" srcId="{21D1243F-F154-4FA0-BB4E-90D3ED134D16}" destId="{934B8BC3-347C-412B-BD1E-F7857D1E9DF6}" srcOrd="5" destOrd="0" presId="urn:microsoft.com/office/officeart/2005/8/layout/list1"/>
    <dgm:cxn modelId="{C5DC22F1-2C82-4246-9A12-FD964434C809}" type="presParOf" srcId="{21D1243F-F154-4FA0-BB4E-90D3ED134D16}" destId="{99E2E09D-5AED-45FF-A962-6A5C374E1624}" srcOrd="6" destOrd="0" presId="urn:microsoft.com/office/officeart/2005/8/layout/list1"/>
    <dgm:cxn modelId="{BAD7AD7A-F7C3-4510-8F96-9BF64E808576}" type="presParOf" srcId="{21D1243F-F154-4FA0-BB4E-90D3ED134D16}" destId="{957044FD-4D68-4EC0-BA7D-12B867DBA738}" srcOrd="7" destOrd="0" presId="urn:microsoft.com/office/officeart/2005/8/layout/list1"/>
    <dgm:cxn modelId="{C173E509-C008-4945-9EDA-9013DAE26D9E}" type="presParOf" srcId="{21D1243F-F154-4FA0-BB4E-90D3ED134D16}" destId="{2576627A-1AF6-4237-94D8-8003F8E5982B}" srcOrd="8" destOrd="0" presId="urn:microsoft.com/office/officeart/2005/8/layout/list1"/>
    <dgm:cxn modelId="{F549951C-B0D4-4536-A825-DED555B7FC37}" type="presParOf" srcId="{2576627A-1AF6-4237-94D8-8003F8E5982B}" destId="{05F517B1-4926-415B-85FE-2899E28222A7}" srcOrd="0" destOrd="0" presId="urn:microsoft.com/office/officeart/2005/8/layout/list1"/>
    <dgm:cxn modelId="{0529C823-292D-4467-B3DF-4993C8B1F265}" type="presParOf" srcId="{2576627A-1AF6-4237-94D8-8003F8E5982B}" destId="{4E84A632-B8E8-4909-BF7D-14F95BF2C196}" srcOrd="1" destOrd="0" presId="urn:microsoft.com/office/officeart/2005/8/layout/list1"/>
    <dgm:cxn modelId="{EDB3E46B-9162-4966-B424-F90512CAB301}" type="presParOf" srcId="{21D1243F-F154-4FA0-BB4E-90D3ED134D16}" destId="{46CD57B9-4ED0-4BBD-9550-D3DF09349BB0}" srcOrd="9" destOrd="0" presId="urn:microsoft.com/office/officeart/2005/8/layout/list1"/>
    <dgm:cxn modelId="{84714768-2A6E-4653-B035-376D712E5BD4}" type="presParOf" srcId="{21D1243F-F154-4FA0-BB4E-90D3ED134D16}" destId="{3152C679-FC86-4835-AF4C-B8BAF2260D17}" srcOrd="10" destOrd="0" presId="urn:microsoft.com/office/officeart/2005/8/layout/list1"/>
    <dgm:cxn modelId="{40FB04EE-8681-4022-A34B-494EFABC2D58}" type="presParOf" srcId="{21D1243F-F154-4FA0-BB4E-90D3ED134D16}" destId="{FB82F292-4A9B-42CD-B1EA-26218FEA6494}" srcOrd="11" destOrd="0" presId="urn:microsoft.com/office/officeart/2005/8/layout/list1"/>
    <dgm:cxn modelId="{E7440D60-5E64-4FB5-AC75-DCBDCD0D1D23}" type="presParOf" srcId="{21D1243F-F154-4FA0-BB4E-90D3ED134D16}" destId="{0FCF5979-2A5D-474B-88C2-DD3ADF42D050}" srcOrd="12" destOrd="0" presId="urn:microsoft.com/office/officeart/2005/8/layout/list1"/>
    <dgm:cxn modelId="{ACC5D14F-7BDC-49D9-9BE5-9C03BB9C4488}" type="presParOf" srcId="{0FCF5979-2A5D-474B-88C2-DD3ADF42D050}" destId="{056D5529-A704-499F-B4D1-7699B8244FC1}" srcOrd="0" destOrd="0" presId="urn:microsoft.com/office/officeart/2005/8/layout/list1"/>
    <dgm:cxn modelId="{E5B5DBD6-6780-4093-9E49-9EB4D9DD5ED5}" type="presParOf" srcId="{0FCF5979-2A5D-474B-88C2-DD3ADF42D050}" destId="{203AE9B8-6F5B-487B-9556-EC7F61F368B0}" srcOrd="1" destOrd="0" presId="urn:microsoft.com/office/officeart/2005/8/layout/list1"/>
    <dgm:cxn modelId="{595E54E9-B116-4AF9-BE59-13C577285989}" type="presParOf" srcId="{21D1243F-F154-4FA0-BB4E-90D3ED134D16}" destId="{EB6C33BF-CB41-4A0A-843B-1A2F35B68222}" srcOrd="13" destOrd="0" presId="urn:microsoft.com/office/officeart/2005/8/layout/list1"/>
    <dgm:cxn modelId="{E747723C-83BC-401B-8D91-BB67595A6754}" type="presParOf" srcId="{21D1243F-F154-4FA0-BB4E-90D3ED134D16}" destId="{07B8EF1C-14DC-42D4-A463-4D90C96EE4C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34FAF-C10C-4ABD-B441-9331D53CECB7}">
      <dsp:nvSpPr>
        <dsp:cNvPr id="0" name=""/>
        <dsp:cNvSpPr/>
      </dsp:nvSpPr>
      <dsp:spPr>
        <a:xfrm>
          <a:off x="-4859997" y="-744795"/>
          <a:ext cx="5788403" cy="5788403"/>
        </a:xfrm>
        <a:prstGeom prst="blockArc">
          <a:avLst>
            <a:gd name="adj1" fmla="val 18900000"/>
            <a:gd name="adj2" fmla="val 2700000"/>
            <a:gd name="adj3" fmla="val 373"/>
          </a:avLst>
        </a:prstGeom>
        <a:noFill/>
        <a:ln w="19050" cap="rnd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8D994A-AE8E-47E5-8CFC-89FB2CC1C58A}">
      <dsp:nvSpPr>
        <dsp:cNvPr id="0" name=""/>
        <dsp:cNvSpPr/>
      </dsp:nvSpPr>
      <dsp:spPr>
        <a:xfrm>
          <a:off x="597103" y="429881"/>
          <a:ext cx="8097010" cy="859762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2436" tIns="116840" rIns="116840" bIns="11684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Soukromé vysoké školy </a:t>
          </a:r>
        </a:p>
      </dsp:txBody>
      <dsp:txXfrm>
        <a:off x="597103" y="429881"/>
        <a:ext cx="8097010" cy="859762"/>
      </dsp:txXfrm>
    </dsp:sp>
    <dsp:sp modelId="{F9689FA7-8EC1-4323-BDF4-4F9AD4DCE3C4}">
      <dsp:nvSpPr>
        <dsp:cNvPr id="0" name=""/>
        <dsp:cNvSpPr/>
      </dsp:nvSpPr>
      <dsp:spPr>
        <a:xfrm>
          <a:off x="59752" y="322410"/>
          <a:ext cx="1074703" cy="10747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496B18-4305-443F-8423-8C7E57A7B162}">
      <dsp:nvSpPr>
        <dsp:cNvPr id="0" name=""/>
        <dsp:cNvSpPr/>
      </dsp:nvSpPr>
      <dsp:spPr>
        <a:xfrm>
          <a:off x="909627" y="1719524"/>
          <a:ext cx="7784486" cy="859762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2436" tIns="116840" rIns="116840" bIns="11684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Veřejné vysoké školy </a:t>
          </a:r>
        </a:p>
      </dsp:txBody>
      <dsp:txXfrm>
        <a:off x="909627" y="1719524"/>
        <a:ext cx="7784486" cy="859762"/>
      </dsp:txXfrm>
    </dsp:sp>
    <dsp:sp modelId="{FB300E74-6650-4004-ADE1-45C30EAEAE22}">
      <dsp:nvSpPr>
        <dsp:cNvPr id="0" name=""/>
        <dsp:cNvSpPr/>
      </dsp:nvSpPr>
      <dsp:spPr>
        <a:xfrm>
          <a:off x="372275" y="1612054"/>
          <a:ext cx="1074703" cy="10747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559EAE-3F9E-4F0D-B735-99E8FCD98416}">
      <dsp:nvSpPr>
        <dsp:cNvPr id="0" name=""/>
        <dsp:cNvSpPr/>
      </dsp:nvSpPr>
      <dsp:spPr>
        <a:xfrm>
          <a:off x="597103" y="3009168"/>
          <a:ext cx="8097010" cy="859762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2436" tIns="116840" rIns="116840" bIns="11684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Státní vysoké školy</a:t>
          </a:r>
        </a:p>
      </dsp:txBody>
      <dsp:txXfrm>
        <a:off x="597103" y="3009168"/>
        <a:ext cx="8097010" cy="859762"/>
      </dsp:txXfrm>
    </dsp:sp>
    <dsp:sp modelId="{AF07DDF0-EC91-4664-9681-2AD6BFE112C7}">
      <dsp:nvSpPr>
        <dsp:cNvPr id="0" name=""/>
        <dsp:cNvSpPr/>
      </dsp:nvSpPr>
      <dsp:spPr>
        <a:xfrm>
          <a:off x="59752" y="2901698"/>
          <a:ext cx="1074703" cy="10747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347434-6347-4C33-ABFB-55A9487736ED}">
      <dsp:nvSpPr>
        <dsp:cNvPr id="0" name=""/>
        <dsp:cNvSpPr/>
      </dsp:nvSpPr>
      <dsp:spPr>
        <a:xfrm>
          <a:off x="0" y="0"/>
          <a:ext cx="7555151" cy="15568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Zákon č. 561/2004 Sb. o předškolním, základním, středním, vyšším odborném a jiném vzdělávání (školský zákon) ze dne 24. září 2004</a:t>
          </a:r>
        </a:p>
      </dsp:txBody>
      <dsp:txXfrm>
        <a:off x="45599" y="45599"/>
        <a:ext cx="5875176" cy="1465663"/>
      </dsp:txXfrm>
    </dsp:sp>
    <dsp:sp modelId="{13064989-84C0-439D-B8A0-FDA77B21D2ED}">
      <dsp:nvSpPr>
        <dsp:cNvPr id="0" name=""/>
        <dsp:cNvSpPr/>
      </dsp:nvSpPr>
      <dsp:spPr>
        <a:xfrm>
          <a:off x="666630" y="1816337"/>
          <a:ext cx="7555151" cy="155686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Zákon č. 111/1998 Sb. o vysokých školách a o změně a doplnění dalších zákonů (Zákon o vysokých školách) ze dne 22. dubna 1998.</a:t>
          </a:r>
        </a:p>
      </dsp:txBody>
      <dsp:txXfrm>
        <a:off x="712229" y="1861936"/>
        <a:ext cx="5785362" cy="1465663"/>
      </dsp:txXfrm>
    </dsp:sp>
    <dsp:sp modelId="{6BF21836-6255-4B10-99FE-7D51CC565E48}">
      <dsp:nvSpPr>
        <dsp:cNvPr id="0" name=""/>
        <dsp:cNvSpPr/>
      </dsp:nvSpPr>
      <dsp:spPr>
        <a:xfrm>
          <a:off x="1333261" y="3632675"/>
          <a:ext cx="7555151" cy="15568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nařízení vlády; směrnice MŠMT; prováděcí předpisy Zákona o vysokých školách</a:t>
          </a:r>
        </a:p>
      </dsp:txBody>
      <dsp:txXfrm>
        <a:off x="1378860" y="3678274"/>
        <a:ext cx="5785362" cy="1465663"/>
      </dsp:txXfrm>
    </dsp:sp>
    <dsp:sp modelId="{24F4AE8B-1C7B-4F46-A016-A16D7F2E9DA1}">
      <dsp:nvSpPr>
        <dsp:cNvPr id="0" name=""/>
        <dsp:cNvSpPr/>
      </dsp:nvSpPr>
      <dsp:spPr>
        <a:xfrm>
          <a:off x="6543191" y="1180619"/>
          <a:ext cx="1011959" cy="10119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3600" kern="1200"/>
        </a:p>
      </dsp:txBody>
      <dsp:txXfrm>
        <a:off x="6770882" y="1180619"/>
        <a:ext cx="556577" cy="761499"/>
      </dsp:txXfrm>
    </dsp:sp>
    <dsp:sp modelId="{87692954-1D30-4C5B-9CF9-7EA84FA184D7}">
      <dsp:nvSpPr>
        <dsp:cNvPr id="0" name=""/>
        <dsp:cNvSpPr/>
      </dsp:nvSpPr>
      <dsp:spPr>
        <a:xfrm>
          <a:off x="7209822" y="2986578"/>
          <a:ext cx="1011959" cy="101195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3600" kern="1200"/>
        </a:p>
      </dsp:txBody>
      <dsp:txXfrm>
        <a:off x="7437513" y="2986578"/>
        <a:ext cx="556577" cy="7614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F9A54-834A-4B66-90D8-22EC18C74139}">
      <dsp:nvSpPr>
        <dsp:cNvPr id="0" name=""/>
        <dsp:cNvSpPr/>
      </dsp:nvSpPr>
      <dsp:spPr>
        <a:xfrm>
          <a:off x="2381" y="2161186"/>
          <a:ext cx="2901156" cy="116046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VVŠ zpracují žádost o poskytnutí příspěvku a dotací</a:t>
          </a:r>
        </a:p>
      </dsp:txBody>
      <dsp:txXfrm>
        <a:off x="582612" y="2161186"/>
        <a:ext cx="1740694" cy="1160462"/>
      </dsp:txXfrm>
    </dsp:sp>
    <dsp:sp modelId="{A15150A9-0EAC-42D0-812C-4F80844DDDE6}">
      <dsp:nvSpPr>
        <dsp:cNvPr id="0" name=""/>
        <dsp:cNvSpPr/>
      </dsp:nvSpPr>
      <dsp:spPr>
        <a:xfrm>
          <a:off x="2613421" y="2161186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Žádost předloží Ministerstvu školství, mládeže a tělovýchovy (MŠMT)</a:t>
          </a:r>
        </a:p>
      </dsp:txBody>
      <dsp:txXfrm>
        <a:off x="3193652" y="2161186"/>
        <a:ext cx="1740694" cy="1160462"/>
      </dsp:txXfrm>
    </dsp:sp>
    <dsp:sp modelId="{BBA06F2B-9657-4588-AC69-293761E93618}">
      <dsp:nvSpPr>
        <dsp:cNvPr id="0" name=""/>
        <dsp:cNvSpPr/>
      </dsp:nvSpPr>
      <dsp:spPr>
        <a:xfrm>
          <a:off x="5224462" y="2161186"/>
          <a:ext cx="2901156" cy="1160462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Při stanovení výše příspěvku jsou na straně MŠMT brány v potaz tyto faktory:</a:t>
          </a:r>
        </a:p>
      </dsp:txBody>
      <dsp:txXfrm>
        <a:off x="5804693" y="2161186"/>
        <a:ext cx="1740694" cy="11604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CD0EB6-A7BB-4EF5-A21D-D1E8C3FC5E35}">
      <dsp:nvSpPr>
        <dsp:cNvPr id="0" name=""/>
        <dsp:cNvSpPr/>
      </dsp:nvSpPr>
      <dsp:spPr>
        <a:xfrm>
          <a:off x="0" y="481931"/>
          <a:ext cx="7457305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EB1367-5565-4AB4-9418-11BAB0BD55E5}">
      <dsp:nvSpPr>
        <dsp:cNvPr id="0" name=""/>
        <dsp:cNvSpPr/>
      </dsp:nvSpPr>
      <dsp:spPr>
        <a:xfrm>
          <a:off x="372865" y="59139"/>
          <a:ext cx="5220113" cy="7380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308" tIns="0" rIns="197308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rozpočtový okruh I</a:t>
          </a:r>
        </a:p>
      </dsp:txBody>
      <dsp:txXfrm>
        <a:off x="408891" y="95165"/>
        <a:ext cx="5148061" cy="665948"/>
      </dsp:txXfrm>
    </dsp:sp>
    <dsp:sp modelId="{99E2E09D-5AED-45FF-A962-6A5C374E1624}">
      <dsp:nvSpPr>
        <dsp:cNvPr id="0" name=""/>
        <dsp:cNvSpPr/>
      </dsp:nvSpPr>
      <dsp:spPr>
        <a:xfrm>
          <a:off x="0" y="1615931"/>
          <a:ext cx="7457305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-411354"/>
              <a:satOff val="-7224"/>
              <a:lumOff val="-1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BA491-C0C5-4E1A-889F-C12CA533B91F}">
      <dsp:nvSpPr>
        <dsp:cNvPr id="0" name=""/>
        <dsp:cNvSpPr/>
      </dsp:nvSpPr>
      <dsp:spPr>
        <a:xfrm>
          <a:off x="372865" y="1193139"/>
          <a:ext cx="5220113" cy="738000"/>
        </a:xfrm>
        <a:prstGeom prst="roundRect">
          <a:avLst/>
        </a:prstGeom>
        <a:solidFill>
          <a:schemeClr val="accent3">
            <a:hueOff val="-411354"/>
            <a:satOff val="-7224"/>
            <a:lumOff val="-13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308" tIns="0" rIns="197308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rozpočtový okruh II</a:t>
          </a:r>
        </a:p>
      </dsp:txBody>
      <dsp:txXfrm>
        <a:off x="408891" y="1229165"/>
        <a:ext cx="5148061" cy="665948"/>
      </dsp:txXfrm>
    </dsp:sp>
    <dsp:sp modelId="{3152C679-FC86-4835-AF4C-B8BAF2260D17}">
      <dsp:nvSpPr>
        <dsp:cNvPr id="0" name=""/>
        <dsp:cNvSpPr/>
      </dsp:nvSpPr>
      <dsp:spPr>
        <a:xfrm>
          <a:off x="0" y="2714070"/>
          <a:ext cx="7457305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-822709"/>
              <a:satOff val="-14447"/>
              <a:lumOff val="-2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84A632-B8E8-4909-BF7D-14F95BF2C196}">
      <dsp:nvSpPr>
        <dsp:cNvPr id="0" name=""/>
        <dsp:cNvSpPr/>
      </dsp:nvSpPr>
      <dsp:spPr>
        <a:xfrm>
          <a:off x="372865" y="2327139"/>
          <a:ext cx="5220113" cy="738000"/>
        </a:xfrm>
        <a:prstGeom prst="roundRect">
          <a:avLst/>
        </a:prstGeom>
        <a:solidFill>
          <a:schemeClr val="accent3">
            <a:hueOff val="-822709"/>
            <a:satOff val="-14447"/>
            <a:lumOff val="-26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308" tIns="0" rIns="197308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rozpočtový okruh III</a:t>
          </a:r>
        </a:p>
      </dsp:txBody>
      <dsp:txXfrm>
        <a:off x="408891" y="2363165"/>
        <a:ext cx="5148061" cy="665948"/>
      </dsp:txXfrm>
    </dsp:sp>
    <dsp:sp modelId="{07B8EF1C-14DC-42D4-A463-4D90C96EE4C2}">
      <dsp:nvSpPr>
        <dsp:cNvPr id="0" name=""/>
        <dsp:cNvSpPr/>
      </dsp:nvSpPr>
      <dsp:spPr>
        <a:xfrm>
          <a:off x="0" y="3883939"/>
          <a:ext cx="7457305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-1234063"/>
              <a:satOff val="-21671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AE9B8-6F5B-487B-9556-EC7F61F368B0}">
      <dsp:nvSpPr>
        <dsp:cNvPr id="0" name=""/>
        <dsp:cNvSpPr/>
      </dsp:nvSpPr>
      <dsp:spPr>
        <a:xfrm>
          <a:off x="372865" y="3461139"/>
          <a:ext cx="5220113" cy="738000"/>
        </a:xfrm>
        <a:prstGeom prst="roundRect">
          <a:avLst/>
        </a:prstGeom>
        <a:solidFill>
          <a:schemeClr val="accent3">
            <a:hueOff val="-1234063"/>
            <a:satOff val="-21671"/>
            <a:lumOff val="-39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308" tIns="0" rIns="197308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rozpočtový okruh IV</a:t>
          </a:r>
        </a:p>
      </dsp:txBody>
      <dsp:txXfrm>
        <a:off x="408891" y="3497165"/>
        <a:ext cx="5148061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FEF3745B-65EF-410F-83D2-654B51B2EB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1BA0B9A-477A-4BA3-83AB-CBAC17D49E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125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D064690-890E-4271-86A5-0F8025772C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EC59875-9935-456F-BA02-5DCADEA743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125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60943-70AA-41B9-B887-85657E80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115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A244F49-1AF0-4415-BB10-CC61B522FF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60109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59A644-7857-42B1-920A-51B430446EE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235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0244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1ED4-011C-4C6B-8DAE-0260419B3C44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8F49-C5EE-4385-AEDE-51F7EE10CD1C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9F69-A448-42F4-9FBB-0212E594CF67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B3C4-1495-450F-91D5-4897B53BF3ED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959-9D9B-436A-80DC-2D13C7FC9EC7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C186-AD29-4A63-A783-B50D5BEBB5DB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BEDA-8F30-4E8A-A169-7D1CA0106ED8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3BD-62E2-422A-AE58-EE69D9B10ECF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A0CE-AFBE-490E-AA7E-CCD5D56BE04B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5F6FC-9B36-4CCA-B7F4-E51DF01F0DDF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CC4A-6E60-4A3D-B771-53ED072C3697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5E11-2E45-4234-934B-FA7D0BE6A042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7BC7-0935-42F8-9ED0-098AF12AC87D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2DA-749A-4100-AA5B-7FD6219FCF54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DE93-CB8F-4FEC-AB86-A478772BAF7B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8FD4-2C5F-4400-A3AA-595EA5353BBB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F1443-C94E-4B28-AB6C-D98D9AE4D0E9}" type="datetime1">
              <a:rPr lang="en-US" smtClean="0"/>
              <a:t>3/28/2022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79929" y="1640541"/>
            <a:ext cx="8873118" cy="2106706"/>
          </a:xfrm>
        </p:spPr>
        <p:txBody>
          <a:bodyPr/>
          <a:lstStyle/>
          <a:p>
            <a:pPr algn="ctr"/>
            <a:r>
              <a:rPr lang="cs-CZ" sz="6000" b="1" dirty="0">
                <a:solidFill>
                  <a:schemeClr val="accent2"/>
                </a:solidFill>
              </a:rPr>
              <a:t>TERCIÁRNÍ VZDĚLÁVÁNÍ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88000" y="5039158"/>
            <a:ext cx="7766936" cy="1096899"/>
          </a:xfrm>
        </p:spPr>
        <p:txBody>
          <a:bodyPr>
            <a:normAutofit/>
          </a:bodyPr>
          <a:lstStyle/>
          <a:p>
            <a:r>
              <a:rPr lang="cs-CZ" sz="2800" dirty="0"/>
              <a:t>Ing. Petra Chmielová, Ph.D.</a:t>
            </a:r>
          </a:p>
        </p:txBody>
      </p:sp>
    </p:spTree>
    <p:extLst>
      <p:ext uri="{BB962C8B-B14F-4D97-AF65-F5344CB8AC3E}">
        <p14:creationId xmlns:p14="http://schemas.microsoft.com/office/powerpoint/2010/main" val="3594386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32023" y="332239"/>
            <a:ext cx="6809873" cy="1748137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3">
                    <a:lumMod val="75000"/>
                  </a:schemeClr>
                </a:solidFill>
              </a:rPr>
              <a:t>Počet vysokých škol </a:t>
            </a:r>
            <a:br>
              <a:rPr lang="cs-CZ" sz="4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cs-CZ" sz="4000" b="1" dirty="0">
                <a:solidFill>
                  <a:schemeClr val="accent3">
                    <a:lumMod val="75000"/>
                  </a:schemeClr>
                </a:solidFill>
              </a:rPr>
              <a:t>v České republice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BD5E82E2-7A77-4744-9607-F0AFE7AD7B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392752"/>
              </p:ext>
            </p:extLst>
          </p:nvPr>
        </p:nvGraphicFramePr>
        <p:xfrm>
          <a:off x="677862" y="1716506"/>
          <a:ext cx="8753009" cy="4298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id="{013D996C-6E06-49BF-B486-0B0F19F7FAA7}"/>
              </a:ext>
            </a:extLst>
          </p:cNvPr>
          <p:cNvSpPr txBox="1"/>
          <p:nvPr/>
        </p:nvSpPr>
        <p:spPr>
          <a:xfrm>
            <a:off x="906384" y="2212794"/>
            <a:ext cx="9785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3B8CE53E-2CDE-4149-883D-B0ED89AFEF1C}"/>
              </a:ext>
            </a:extLst>
          </p:cNvPr>
          <p:cNvSpPr txBox="1"/>
          <p:nvPr/>
        </p:nvSpPr>
        <p:spPr>
          <a:xfrm>
            <a:off x="1227223" y="3494675"/>
            <a:ext cx="9785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29FB6625-C6AC-4DB9-B8D5-2B7F7E63C216}"/>
              </a:ext>
            </a:extLst>
          </p:cNvPr>
          <p:cNvSpPr txBox="1"/>
          <p:nvPr/>
        </p:nvSpPr>
        <p:spPr>
          <a:xfrm>
            <a:off x="1042739" y="4816476"/>
            <a:ext cx="9785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8909B5F0-76A0-4CE3-AD89-61FBB2273965}"/>
              </a:ext>
            </a:extLst>
          </p:cNvPr>
          <p:cNvSpPr txBox="1">
            <a:spLocks/>
          </p:cNvSpPr>
          <p:nvPr/>
        </p:nvSpPr>
        <p:spPr>
          <a:xfrm>
            <a:off x="247812" y="6430400"/>
            <a:ext cx="8557562" cy="4510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200" i="1" dirty="0"/>
              <a:t>Zdroj: </a:t>
            </a:r>
            <a:r>
              <a:rPr lang="cs-CZ" sz="1200" dirty="0"/>
              <a:t>Webový portál Ministerstva školství, mládeže a tělovýchovy [online] [vid. 28. března 2022]. Dostupné z https://www.msmt.cz/vzdelavani/vysoke-skolstvi/prehled-vysokych-skol-v-cr-3</a:t>
            </a:r>
          </a:p>
        </p:txBody>
      </p:sp>
    </p:spTree>
    <p:extLst>
      <p:ext uri="{BB962C8B-B14F-4D97-AF65-F5344CB8AC3E}">
        <p14:creationId xmlns:p14="http://schemas.microsoft.com/office/powerpoint/2010/main" val="2405551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90730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NÁRODNÍ AKREDITAČNÍ ÚŘAD PRO VYSOKÉ ŠKOLSTVÍ (NAÚ)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668379"/>
            <a:ext cx="8887789" cy="5189622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Studium na VŠ je realizováno v souladu se studijní plánem, který je součástí příslušného akreditovaného studijního programu -&gt; akreditaci pro tyto studijní programy uděluje Národní akreditační úřad pro vysoké školství. </a:t>
            </a:r>
          </a:p>
          <a:p>
            <a:pPr marL="0" indent="0" algn="just">
              <a:spcAft>
                <a:spcPts val="1800"/>
              </a:spcAft>
              <a:buNone/>
            </a:pPr>
            <a:endParaRPr lang="cs-CZ" sz="2400" dirty="0"/>
          </a:p>
          <a:p>
            <a:pPr algn="just">
              <a:spcAft>
                <a:spcPts val="1800"/>
              </a:spcAft>
            </a:pPr>
            <a:r>
              <a:rPr lang="cs-CZ" sz="2400" dirty="0"/>
              <a:t>Jedná se o nezávislý úřad, který vykonává kontrolu zaměřenou na dodržování právních předpisů při uskutečňování činností, pro něž vysoká škola získala akreditaci a realizuje vnější hodnocení všech činností této vysoké školy. </a:t>
            </a:r>
          </a:p>
          <a:p>
            <a:pPr marL="114300" indent="0" algn="just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00000"/>
              <a:buNone/>
            </a:pP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3003231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90730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LEGISLATIVNÍ RÁMEC TERCIÁRNÍHO VZDĚLÁVÁNÍ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16ADBDDE-6540-48F3-BCAC-30022ED67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783481"/>
              </p:ext>
            </p:extLst>
          </p:nvPr>
        </p:nvGraphicFramePr>
        <p:xfrm>
          <a:off x="203208" y="1477733"/>
          <a:ext cx="8888413" cy="5189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1572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74CB5-37EA-4040-B800-D336E269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60884"/>
            <a:ext cx="9962148" cy="1941095"/>
          </a:xfrm>
        </p:spPr>
        <p:txBody>
          <a:bodyPr>
            <a:noAutofit/>
          </a:bodyPr>
          <a:lstStyle/>
          <a:p>
            <a:pPr algn="ctr"/>
            <a:r>
              <a:rPr lang="cs-CZ" sz="6000" b="1" dirty="0">
                <a:solidFill>
                  <a:schemeClr val="accent4"/>
                </a:solidFill>
              </a:rPr>
              <a:t>FINANCOVÁNÍ TERCIÁRNÍHO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1190096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90730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/>
                </a:solidFill>
              </a:rPr>
              <a:t>FINANCOVÁNÍ VOŠ A KONZERVATOŘÍ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7041" y="866274"/>
            <a:ext cx="9057801" cy="5991726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VOŠ a konzervatoře jsou v ČR financovány ze státního rozpočtu a z rozpočtů územních samosprávných celků (krajů, obcí).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VOŠ hradí studenti úplatu za vzdělávání </a:t>
            </a:r>
            <a:r>
              <a:rPr lang="cs-CZ" sz="2000" dirty="0"/>
              <a:t>(dle Vyhlášky č.10/2005 Sb. O vyšším odborném vzdělávání)</a:t>
            </a:r>
            <a:r>
              <a:rPr lang="cs-CZ" sz="2400" dirty="0"/>
              <a:t>.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Finanční prostředky jsou pak těmito školami využity na investiční (kapitálové) a neinvestiční výdaje (přímé náklady na vzdělávání a provozní výdaje).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Přímé náklady na vzdělávání jsou hrazeny z rozpočtu kapitoly MŠMT, tzn. přímo ze státního rozpočtu. 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Provozní a investiční výdaje jsou vždy hrazeny zřizovatelem školy </a:t>
            </a:r>
            <a:r>
              <a:rPr lang="cs-CZ" sz="2000" dirty="0"/>
              <a:t>(kraj, církev nebo soukromá osoba). </a:t>
            </a:r>
            <a:endParaRPr lang="cs-CZ" sz="2400" dirty="0"/>
          </a:p>
          <a:p>
            <a:pPr algn="just">
              <a:spcAft>
                <a:spcPts val="1800"/>
              </a:spcAft>
            </a:pP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3072460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20842"/>
            <a:ext cx="9294830" cy="818147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/>
                </a:solidFill>
              </a:rPr>
              <a:t>FINANCOVÁNÍ VYSOKÝCH ŠKOL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7041" y="1283368"/>
            <a:ext cx="9057801" cy="5574631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V ČR je velký rozdíl mezi způsobem financování na veřejných vysokých školách a na soukromých vysokých školách.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Soukromé vysoké školy mají povinnost zajistit finanční prostředky, přičemž MŠMT může poskytnout pouze dotaci na stipendia. </a:t>
            </a:r>
          </a:p>
          <a:p>
            <a:pPr algn="just">
              <a:spcBef>
                <a:spcPts val="0"/>
              </a:spcBef>
              <a:buClr>
                <a:schemeClr val="accent4"/>
              </a:buClr>
            </a:pPr>
            <a:r>
              <a:rPr lang="cs-CZ" sz="2400" dirty="0"/>
              <a:t>Příjmy veřejné vysoké školy jsou více diverzifikovány: </a:t>
            </a:r>
          </a:p>
          <a:p>
            <a:pPr lvl="2" algn="just">
              <a:spcBef>
                <a:spcPts val="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dirty="0"/>
              <a:t>příspěvek ze státního rozpočtu, </a:t>
            </a:r>
          </a:p>
          <a:p>
            <a:pPr lvl="2" algn="just">
              <a:spcBef>
                <a:spcPts val="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dirty="0"/>
              <a:t>podpora výzkumu, experimentálního vývoje a inovací z veřejných prostředků, </a:t>
            </a:r>
          </a:p>
          <a:p>
            <a:pPr lvl="2" algn="just">
              <a:spcBef>
                <a:spcPts val="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dirty="0"/>
              <a:t>dotace ze státního rozpočtu, </a:t>
            </a:r>
          </a:p>
          <a:p>
            <a:pPr lvl="2" algn="just">
              <a:spcBef>
                <a:spcPts val="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dirty="0"/>
              <a:t>výnosy z majetku, </a:t>
            </a:r>
          </a:p>
          <a:p>
            <a:pPr lvl="2" algn="just">
              <a:spcBef>
                <a:spcPts val="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dirty="0"/>
              <a:t>výnosy z doplňkové činnosti</a:t>
            </a:r>
          </a:p>
          <a:p>
            <a:pPr lvl="2" algn="just">
              <a:spcBef>
                <a:spcPts val="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000" dirty="0"/>
              <a:t>aj. …   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734250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90730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/>
                </a:solidFill>
              </a:rPr>
              <a:t>PRAVIDLA PRO POSKYTOVÁNÍ PŘÍSPĚVKŮ A DOTACÍ VVŠ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7394" y="1615460"/>
            <a:ext cx="8977436" cy="620923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Tvoří téměř tři čtvrtiny příjmu veřejných vysokých škol. </a:t>
            </a:r>
          </a:p>
          <a:p>
            <a:pPr marL="0" indent="0" algn="just">
              <a:spcAft>
                <a:spcPts val="1800"/>
              </a:spcAft>
              <a:buClr>
                <a:schemeClr val="accent4"/>
              </a:buClr>
              <a:buNone/>
            </a:pPr>
            <a:endParaRPr lang="cs-CZ" sz="24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8811F27-A605-4DE6-B0FF-9C8ACB99C7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1962313"/>
              </p:ext>
            </p:extLst>
          </p:nvPr>
        </p:nvGraphicFramePr>
        <p:xfrm>
          <a:off x="188259" y="187881"/>
          <a:ext cx="8128000" cy="5482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2290933-61C9-4818-A600-60A59C8ECF56}"/>
              </a:ext>
            </a:extLst>
          </p:cNvPr>
          <p:cNvSpPr txBox="1">
            <a:spLocks/>
          </p:cNvSpPr>
          <p:nvPr/>
        </p:nvSpPr>
        <p:spPr>
          <a:xfrm>
            <a:off x="5215339" y="3622213"/>
            <a:ext cx="4201377" cy="34641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chemeClr val="accent4"/>
              </a:buClr>
            </a:pPr>
            <a:r>
              <a:rPr lang="cs-CZ" sz="2200" dirty="0"/>
              <a:t>typ a finanční náročnost studijních programů, </a:t>
            </a:r>
          </a:p>
          <a:p>
            <a:pPr>
              <a:spcBef>
                <a:spcPts val="0"/>
              </a:spcBef>
              <a:buClr>
                <a:schemeClr val="accent4"/>
              </a:buClr>
            </a:pPr>
            <a:r>
              <a:rPr lang="cs-CZ" sz="2200" dirty="0"/>
              <a:t>počet studentů, </a:t>
            </a:r>
          </a:p>
          <a:p>
            <a:pPr>
              <a:spcBef>
                <a:spcPts val="0"/>
              </a:spcBef>
              <a:buClr>
                <a:schemeClr val="accent4"/>
              </a:buClr>
            </a:pPr>
            <a:r>
              <a:rPr lang="cs-CZ" sz="2200" dirty="0"/>
              <a:t>výsledky dosažené jak ve vzdělávací, tak ve vědecké a výzkumné, vývojové a inovační, umělecké nebo další tvůrčí činnosti, </a:t>
            </a:r>
          </a:p>
          <a:p>
            <a:pPr>
              <a:spcBef>
                <a:spcPts val="0"/>
              </a:spcBef>
              <a:buClr>
                <a:schemeClr val="accent4"/>
              </a:buClr>
            </a:pPr>
            <a:r>
              <a:rPr lang="cs-CZ" sz="2200" dirty="0"/>
              <a:t>a další … </a:t>
            </a:r>
          </a:p>
          <a:p>
            <a:pPr>
              <a:spcBef>
                <a:spcPts val="0"/>
              </a:spcBef>
              <a:buClr>
                <a:schemeClr val="accent4"/>
              </a:buClr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149702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368969" y="190730"/>
            <a:ext cx="10042357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/>
                </a:solidFill>
              </a:rPr>
              <a:t>Bilance příspěvku a dotací poskytovaných VVŠ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3491" y="1527068"/>
            <a:ext cx="8977436" cy="620923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Neboli </a:t>
            </a:r>
            <a:r>
              <a:rPr lang="cs-CZ" sz="2400" b="1" dirty="0"/>
              <a:t>rozpočet vysokého školství</a:t>
            </a:r>
            <a:r>
              <a:rPr lang="cs-CZ" sz="2400" dirty="0"/>
              <a:t>. Člení se na: </a:t>
            </a:r>
          </a:p>
          <a:p>
            <a:pPr marL="0" indent="0" algn="just">
              <a:spcAft>
                <a:spcPts val="1800"/>
              </a:spcAft>
              <a:buClr>
                <a:schemeClr val="accent4"/>
              </a:buClr>
              <a:buNone/>
            </a:pPr>
            <a:endParaRPr lang="cs-CZ" sz="2400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55E547D-B8FB-4CE6-9B7C-8C233999F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3167279"/>
              </p:ext>
            </p:extLst>
          </p:nvPr>
        </p:nvGraphicFramePr>
        <p:xfrm>
          <a:off x="836462" y="2147991"/>
          <a:ext cx="7457305" cy="4519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AD13A41D-191F-43F6-808C-9FD5EF3ED672}"/>
              </a:ext>
            </a:extLst>
          </p:cNvPr>
          <p:cNvSpPr txBox="1">
            <a:spLocks/>
          </p:cNvSpPr>
          <p:nvPr/>
        </p:nvSpPr>
        <p:spPr>
          <a:xfrm>
            <a:off x="4652209" y="2909900"/>
            <a:ext cx="5400048" cy="6209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800"/>
              </a:spcAft>
              <a:buClr>
                <a:schemeClr val="accent4"/>
              </a:buClr>
              <a:buFont typeface="Wingdings 3" charset="2"/>
              <a:buNone/>
            </a:pPr>
            <a:r>
              <a:rPr lang="cs-CZ" sz="2000" dirty="0"/>
              <a:t>institucionální financování VVŠ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B53421F-9A67-4112-8A43-DAA26A465626}"/>
              </a:ext>
            </a:extLst>
          </p:cNvPr>
          <p:cNvSpPr txBox="1">
            <a:spLocks/>
          </p:cNvSpPr>
          <p:nvPr/>
        </p:nvSpPr>
        <p:spPr>
          <a:xfrm>
            <a:off x="3740879" y="4012013"/>
            <a:ext cx="5400048" cy="6209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800"/>
              </a:spcAft>
              <a:buClr>
                <a:schemeClr val="accent4"/>
              </a:buClr>
              <a:buFont typeface="Wingdings 3" charset="2"/>
              <a:buNone/>
            </a:pPr>
            <a:r>
              <a:rPr lang="cs-CZ" sz="2000" dirty="0"/>
              <a:t>podpora studentů (stipendia či dotace)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D725A533-47A5-4965-892D-E0C5622178C7}"/>
              </a:ext>
            </a:extLst>
          </p:cNvPr>
          <p:cNvSpPr txBox="1">
            <a:spLocks/>
          </p:cNvSpPr>
          <p:nvPr/>
        </p:nvSpPr>
        <p:spPr>
          <a:xfrm>
            <a:off x="5805533" y="5116014"/>
            <a:ext cx="5400048" cy="6209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800"/>
              </a:spcAft>
              <a:buClr>
                <a:schemeClr val="accent4"/>
              </a:buClr>
              <a:buFont typeface="Wingdings 3" charset="2"/>
              <a:buNone/>
            </a:pPr>
            <a:r>
              <a:rPr lang="cs-CZ" sz="2000" dirty="0"/>
              <a:t>podpora rozvoje VVŠ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8E09CB4B-0A88-4F18-A636-DF5BBC4B6D37}"/>
              </a:ext>
            </a:extLst>
          </p:cNvPr>
          <p:cNvSpPr txBox="1">
            <a:spLocks/>
          </p:cNvSpPr>
          <p:nvPr/>
        </p:nvSpPr>
        <p:spPr>
          <a:xfrm>
            <a:off x="940794" y="6294945"/>
            <a:ext cx="7776553" cy="6209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800"/>
              </a:spcAft>
              <a:buClr>
                <a:schemeClr val="accent4"/>
              </a:buClr>
              <a:buFont typeface="Wingdings 3" charset="2"/>
              <a:buNone/>
            </a:pPr>
            <a:r>
              <a:rPr lang="cs-CZ" sz="2000" dirty="0"/>
              <a:t>mezinárodní spolupráce, ostatní výdaje </a:t>
            </a:r>
            <a:r>
              <a:rPr lang="cs-CZ" i="1" dirty="0"/>
              <a:t>(Fond vzdělávací politiky)</a:t>
            </a:r>
          </a:p>
        </p:txBody>
      </p:sp>
    </p:spTree>
    <p:extLst>
      <p:ext uri="{BB962C8B-B14F-4D97-AF65-F5344CB8AC3E}">
        <p14:creationId xmlns:p14="http://schemas.microsoft.com/office/powerpoint/2010/main" val="1156672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74CB5-37EA-4040-B800-D336E269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37" y="2242686"/>
            <a:ext cx="9394257" cy="160741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solidFill>
                  <a:schemeClr val="accent2"/>
                </a:solidFill>
              </a:rPr>
              <a:t>DĚKUJI ZA POZORNOST </a:t>
            </a:r>
            <a:r>
              <a:rPr lang="cs-CZ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 </a:t>
            </a:r>
            <a:endParaRPr lang="cs-CZ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85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TERCIÁRNÍ VZDĚLÁVÁNÍ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652337"/>
            <a:ext cx="9294830" cy="520566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cs-CZ" altLang="en-US" sz="2400" b="1" dirty="0">
                <a:solidFill>
                  <a:schemeClr val="accent1"/>
                </a:solidFill>
              </a:rPr>
              <a:t>Definice:</a:t>
            </a:r>
            <a:endParaRPr lang="cs-CZ" altLang="en-US" sz="2400" dirty="0"/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altLang="en-US" sz="2400" dirty="0"/>
              <a:t>Jedná se o vzdělávání, které umožňuje realizovat vzdělávací aktivity ve specializovaných studijních oborech, přičemž v této činnosti plynně navazuje na vzdělávání sekundární.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endParaRPr lang="cs-CZ" sz="2400" dirty="0"/>
          </a:p>
          <a:p>
            <a:pPr algn="just">
              <a:spcBef>
                <a:spcPts val="3000"/>
              </a:spcBef>
              <a:spcAft>
                <a:spcPts val="1800"/>
              </a:spcAft>
            </a:pPr>
            <a:r>
              <a:rPr lang="cs-CZ" sz="2400" dirty="0"/>
              <a:t>Za součást terciárního vzdělávání je považováno nejen akademické vzdělávání, ale také další odborné a profesní vzdělávání.</a:t>
            </a:r>
          </a:p>
          <a:p>
            <a:pPr marL="0" indent="0" algn="just">
              <a:spcBef>
                <a:spcPts val="3000"/>
              </a:spcBef>
              <a:spcAft>
                <a:spcPts val="1800"/>
              </a:spcAft>
              <a:buNone/>
            </a:pPr>
            <a:endParaRPr lang="cs-CZ" sz="2400" dirty="0"/>
          </a:p>
          <a:p>
            <a:pPr algn="just">
              <a:spcAft>
                <a:spcPts val="1800"/>
              </a:spcAft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29330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07446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ČLENĚNÍ TERCIÁRNÍHO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118151"/>
            <a:ext cx="8942366" cy="573985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r>
              <a:rPr lang="cs-CZ" altLang="en-US" sz="2400" b="1" u="sng" dirty="0">
                <a:solidFill>
                  <a:schemeClr val="accent1"/>
                </a:solidFill>
              </a:rPr>
              <a:t>Dva základní stupně: </a:t>
            </a:r>
          </a:p>
          <a:p>
            <a:pPr marL="914400" lvl="1" indent="-457200" algn="just">
              <a:spcBef>
                <a:spcPts val="600"/>
              </a:spcBef>
              <a:buClr>
                <a:schemeClr val="accent5"/>
              </a:buClr>
              <a:buSzPct val="100000"/>
              <a:buFont typeface="+mj-lt"/>
              <a:buAutoNum type="arabicPeriod"/>
            </a:pPr>
            <a:r>
              <a:rPr lang="cs-CZ" altLang="en-US" sz="2400" b="1" i="1" dirty="0">
                <a:solidFill>
                  <a:schemeClr val="accent5"/>
                </a:solidFill>
              </a:rPr>
              <a:t>Vzdělávání prvního stupně:</a:t>
            </a:r>
          </a:p>
          <a:p>
            <a:pPr marL="857250" lvl="2" indent="0" algn="just">
              <a:spcBef>
                <a:spcPts val="600"/>
              </a:spcBef>
              <a:buNone/>
            </a:pPr>
            <a:r>
              <a:rPr lang="cs-CZ" altLang="en-US" sz="2000" dirty="0"/>
              <a:t>- </a:t>
            </a:r>
            <a:r>
              <a:rPr lang="cs-CZ" altLang="en-US" sz="2200" dirty="0"/>
              <a:t>nesměřuje přímo k dosažení vědecké kvalifikace a </a:t>
            </a:r>
            <a:r>
              <a:rPr lang="cs-CZ" altLang="en-US" sz="2200" b="1" dirty="0"/>
              <a:t>dělí se na</a:t>
            </a:r>
            <a:r>
              <a:rPr lang="cs-CZ" altLang="en-US" sz="2200" dirty="0"/>
              <a:t>:</a:t>
            </a:r>
          </a:p>
          <a:p>
            <a:pPr lvl="5" algn="just">
              <a:spcBef>
                <a:spcPts val="600"/>
              </a:spcBef>
              <a:buClr>
                <a:schemeClr val="accent5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altLang="en-US" sz="2200" dirty="0"/>
              <a:t> </a:t>
            </a:r>
            <a:r>
              <a:rPr lang="cs-CZ" altLang="en-US" sz="2200" b="1" dirty="0">
                <a:solidFill>
                  <a:schemeClr val="accent5">
                    <a:lumMod val="75000"/>
                  </a:schemeClr>
                </a:solidFill>
              </a:rPr>
              <a:t>nižší terciární vzdělávání </a:t>
            </a:r>
            <a:r>
              <a:rPr lang="cs-CZ" altLang="en-US" sz="2200" dirty="0"/>
              <a:t>(programy krátkého cyklu terciárního vzdělávání a bakalářské studijní programy),</a:t>
            </a:r>
          </a:p>
          <a:p>
            <a:pPr lvl="5" algn="just">
              <a:spcBef>
                <a:spcPts val="600"/>
              </a:spcBef>
              <a:buClr>
                <a:schemeClr val="accent5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altLang="en-US" sz="2200" b="1" dirty="0">
                <a:solidFill>
                  <a:schemeClr val="accent5">
                    <a:lumMod val="75000"/>
                  </a:schemeClr>
                </a:solidFill>
              </a:rPr>
              <a:t>vyšší terciární vzdělávání </a:t>
            </a:r>
            <a:r>
              <a:rPr lang="cs-CZ" altLang="en-US" sz="2200" dirty="0"/>
              <a:t>(magisterské studijní programy nebo programy jim odpovídající úrovně).</a:t>
            </a:r>
          </a:p>
          <a:p>
            <a:pPr marL="2286000" lvl="5" indent="0" algn="just">
              <a:spcBef>
                <a:spcPts val="600"/>
              </a:spcBef>
              <a:buClr>
                <a:schemeClr val="accent5">
                  <a:lumMod val="75000"/>
                </a:schemeClr>
              </a:buClr>
              <a:buNone/>
            </a:pPr>
            <a:endParaRPr lang="cs-CZ" altLang="en-US" sz="1800" i="1" dirty="0"/>
          </a:p>
          <a:p>
            <a:pPr marL="914400" lvl="1" indent="-457200" algn="just">
              <a:spcBef>
                <a:spcPts val="600"/>
              </a:spcBef>
              <a:buClr>
                <a:schemeClr val="accent5"/>
              </a:buClr>
              <a:buSzPct val="100000"/>
              <a:buFont typeface="+mj-lt"/>
              <a:buAutoNum type="arabicPeriod"/>
            </a:pPr>
            <a:r>
              <a:rPr lang="cs-CZ" altLang="en-US" sz="2400" b="1" i="1" dirty="0">
                <a:solidFill>
                  <a:schemeClr val="accent5"/>
                </a:solidFill>
              </a:rPr>
              <a:t>Vzdělávání druhého stupně:</a:t>
            </a:r>
          </a:p>
          <a:p>
            <a:pPr marL="857250" lvl="2" indent="0" algn="just">
              <a:spcBef>
                <a:spcPts val="600"/>
              </a:spcBef>
              <a:buClr>
                <a:schemeClr val="accent5"/>
              </a:buClr>
              <a:buSzPct val="100000"/>
              <a:buNone/>
            </a:pPr>
            <a:r>
              <a:rPr lang="cs-CZ" altLang="en-US" sz="2200" dirty="0"/>
              <a:t>- směřuje přímo k dosažení vědecké kvalifikace a jeho součástí jsou doktorské studijní programy 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</a:pPr>
            <a:endParaRPr lang="cs-CZ" altLang="en-US" sz="2200" i="1" dirty="0"/>
          </a:p>
          <a:p>
            <a:pPr marL="0" indent="0" algn="just">
              <a:spcAft>
                <a:spcPts val="1800"/>
              </a:spcAft>
              <a:buNone/>
            </a:pPr>
            <a:endParaRPr lang="cs-CZ" sz="2200" dirty="0"/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20CE5538-317F-4530-BDE3-AF4ACF1DD348}"/>
              </a:ext>
            </a:extLst>
          </p:cNvPr>
          <p:cNvCxnSpPr>
            <a:cxnSpLocks/>
          </p:cNvCxnSpPr>
          <p:nvPr/>
        </p:nvCxnSpPr>
        <p:spPr>
          <a:xfrm>
            <a:off x="1317812" y="2910695"/>
            <a:ext cx="122816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83428E28-39A4-4879-9D26-C8EC75334865}"/>
              </a:ext>
            </a:extLst>
          </p:cNvPr>
          <p:cNvCxnSpPr>
            <a:cxnSpLocks/>
          </p:cNvCxnSpPr>
          <p:nvPr/>
        </p:nvCxnSpPr>
        <p:spPr>
          <a:xfrm>
            <a:off x="1317812" y="2910694"/>
            <a:ext cx="1228165" cy="10030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321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07446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ČLENĚNÍ TERCIÁRNÍHO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118151"/>
            <a:ext cx="9160504" cy="573985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r>
              <a:rPr lang="cs-CZ" altLang="en-US" sz="2400" b="1" u="sng" dirty="0">
                <a:solidFill>
                  <a:schemeClr val="accent1"/>
                </a:solidFill>
              </a:rPr>
              <a:t>Dle typu studia: </a:t>
            </a:r>
          </a:p>
          <a:p>
            <a:pPr marL="914400" lvl="1" indent="-457200" algn="just">
              <a:spcBef>
                <a:spcPts val="600"/>
              </a:spcBef>
              <a:buClr>
                <a:schemeClr val="accent5"/>
              </a:buClr>
              <a:buSzPct val="100000"/>
              <a:buFont typeface="+mj-lt"/>
              <a:buAutoNum type="arabicPeriod"/>
            </a:pPr>
            <a:r>
              <a:rPr lang="cs-CZ" altLang="en-US" sz="2400" b="1" i="1" dirty="0">
                <a:solidFill>
                  <a:schemeClr val="accent5"/>
                </a:solidFill>
              </a:rPr>
              <a:t>Vyšší odborné:</a:t>
            </a:r>
          </a:p>
          <a:p>
            <a:pPr marL="1200150" lvl="2" indent="-342900" algn="just">
              <a:spcBef>
                <a:spcPts val="600"/>
              </a:spcBef>
              <a:buFontTx/>
              <a:buChar char="-"/>
            </a:pPr>
            <a:r>
              <a:rPr lang="cs-CZ" altLang="en-US" sz="2200" dirty="0"/>
              <a:t>vyšší odborné vzdělávání na konzervatoři,</a:t>
            </a:r>
          </a:p>
          <a:p>
            <a:pPr marL="1200150" lvl="2" indent="-342900" algn="just">
              <a:spcBef>
                <a:spcPts val="600"/>
              </a:spcBef>
              <a:buFontTx/>
              <a:buChar char="-"/>
            </a:pPr>
            <a:r>
              <a:rPr lang="cs-CZ" altLang="en-US" sz="2200" dirty="0"/>
              <a:t>vyšší odborné vzdělávání realizováno na vyšší odborné škole.</a:t>
            </a:r>
          </a:p>
          <a:p>
            <a:pPr marL="857250" lvl="2" indent="0" algn="just">
              <a:spcBef>
                <a:spcPts val="600"/>
              </a:spcBef>
              <a:buNone/>
            </a:pPr>
            <a:endParaRPr lang="cs-CZ" altLang="en-US" sz="1800" i="1" dirty="0"/>
          </a:p>
          <a:p>
            <a:pPr marL="914400" lvl="1" indent="-457200" algn="just">
              <a:spcBef>
                <a:spcPts val="600"/>
              </a:spcBef>
              <a:buClr>
                <a:schemeClr val="accent5"/>
              </a:buClr>
              <a:buSzPct val="100000"/>
              <a:buFont typeface="+mj-lt"/>
              <a:buAutoNum type="arabicPeriod"/>
            </a:pPr>
            <a:r>
              <a:rPr lang="cs-CZ" altLang="en-US" sz="2400" b="1" i="1" dirty="0">
                <a:solidFill>
                  <a:schemeClr val="accent5"/>
                </a:solidFill>
              </a:rPr>
              <a:t>Vysokoškolské:</a:t>
            </a:r>
          </a:p>
          <a:p>
            <a:pPr marL="1200150" lvl="2" indent="-342900" algn="just">
              <a:spcBef>
                <a:spcPts val="600"/>
              </a:spcBef>
              <a:buClr>
                <a:schemeClr val="accent5"/>
              </a:buClr>
              <a:buSzPct val="100000"/>
              <a:buFontTx/>
              <a:buChar char="-"/>
            </a:pPr>
            <a:r>
              <a:rPr lang="cs-CZ" altLang="en-US" sz="2200" dirty="0"/>
              <a:t>bakalářské studijní programy, </a:t>
            </a:r>
          </a:p>
          <a:p>
            <a:pPr marL="1200150" lvl="2" indent="-342900" algn="just">
              <a:spcBef>
                <a:spcPts val="600"/>
              </a:spcBef>
              <a:buClr>
                <a:schemeClr val="accent5"/>
              </a:buClr>
              <a:buSzPct val="100000"/>
              <a:buFontTx/>
              <a:buChar char="-"/>
            </a:pPr>
            <a:r>
              <a:rPr lang="cs-CZ" altLang="en-US" sz="2200" dirty="0"/>
              <a:t>nestrukturované magisterské studijní programy, </a:t>
            </a:r>
          </a:p>
          <a:p>
            <a:pPr marL="1200150" lvl="2" indent="-342900" algn="just">
              <a:spcBef>
                <a:spcPts val="600"/>
              </a:spcBef>
              <a:buClr>
                <a:schemeClr val="accent5"/>
              </a:buClr>
              <a:buSzPct val="100000"/>
              <a:buFontTx/>
              <a:buChar char="-"/>
            </a:pPr>
            <a:r>
              <a:rPr lang="cs-CZ" altLang="en-US" sz="2200" dirty="0"/>
              <a:t>navazující magisterské studijní programy,</a:t>
            </a:r>
          </a:p>
          <a:p>
            <a:pPr marL="1200150" lvl="2" indent="-342900" algn="just">
              <a:spcBef>
                <a:spcPts val="600"/>
              </a:spcBef>
              <a:buClr>
                <a:schemeClr val="accent5"/>
              </a:buClr>
              <a:buSzPct val="100000"/>
              <a:buFontTx/>
              <a:buChar char="-"/>
            </a:pPr>
            <a:r>
              <a:rPr lang="cs-CZ" altLang="en-US" sz="2200" dirty="0"/>
              <a:t>doktorské studijní programy. </a:t>
            </a:r>
          </a:p>
          <a:p>
            <a:pPr marL="1200150" lvl="2" indent="-342900" algn="just">
              <a:spcBef>
                <a:spcPts val="600"/>
              </a:spcBef>
              <a:buClr>
                <a:schemeClr val="accent5"/>
              </a:buClr>
              <a:buSzPct val="100000"/>
              <a:buFontTx/>
              <a:buChar char="-"/>
            </a:pPr>
            <a:endParaRPr lang="cs-CZ" altLang="en-US" sz="2200" i="1" dirty="0"/>
          </a:p>
          <a:p>
            <a:pPr marL="0" indent="0" algn="just">
              <a:spcAft>
                <a:spcPts val="1800"/>
              </a:spcAft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558380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VYŠŠÍ ODBORNÉ VZDĚLÁVÁNÍ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253059"/>
            <a:ext cx="9294830" cy="5604942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altLang="en-US" sz="2400" b="1" dirty="0">
                <a:solidFill>
                  <a:schemeClr val="accent1"/>
                </a:solidFill>
              </a:rPr>
              <a:t>Konzervatoře</a:t>
            </a:r>
            <a:r>
              <a:rPr lang="cs-CZ" altLang="en-US" sz="2400" dirty="0"/>
              <a:t> nebo vyšší </a:t>
            </a:r>
            <a:r>
              <a:rPr lang="cs-CZ" altLang="en-US" sz="2400" b="1" dirty="0">
                <a:solidFill>
                  <a:schemeClr val="accent1"/>
                </a:solidFill>
              </a:rPr>
              <a:t>odborné školy</a:t>
            </a:r>
            <a:r>
              <a:rPr lang="cs-CZ" altLang="en-US" sz="2400" dirty="0"/>
              <a:t>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altLang="en-US" sz="2400" dirty="0"/>
              <a:t>Absolventi získávají označení „diplomovaný specialista“ se zkratkou </a:t>
            </a:r>
            <a:r>
              <a:rPr lang="cs-CZ" altLang="en-US" sz="2400" dirty="0" err="1"/>
              <a:t>DiS</a:t>
            </a:r>
            <a:r>
              <a:rPr lang="cs-CZ" altLang="en-US" sz="2400" dirty="0"/>
              <a:t>. 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Zřizovatelem může být státní správa ve školství či jiný ústřední orgán státní správy, privátní sektor, církev nebo kraj -&gt; tyto školy mohou mít charakter školy církevní, soukromé, státní či veřejné.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b="1" dirty="0">
                <a:solidFill>
                  <a:schemeClr val="accent1"/>
                </a:solidFill>
              </a:rPr>
              <a:t>Základní podmínkou</a:t>
            </a:r>
            <a:r>
              <a:rPr lang="cs-CZ" sz="2400" dirty="0"/>
              <a:t>, aby škola získala právo poskytovat vzdělání a vydávat o tom doklady stanovené školským zákonem je její zápis do </a:t>
            </a:r>
            <a:r>
              <a:rPr lang="cs-CZ" sz="2400" b="1" dirty="0">
                <a:solidFill>
                  <a:schemeClr val="accent1"/>
                </a:solidFill>
              </a:rPr>
              <a:t>školského rejstříku</a:t>
            </a:r>
            <a:r>
              <a:rPr lang="cs-CZ" sz="2400" b="1" dirty="0"/>
              <a:t>. </a:t>
            </a:r>
          </a:p>
          <a:p>
            <a:pPr algn="just">
              <a:spcAft>
                <a:spcPts val="1800"/>
              </a:spcAft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41013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/>
              <a:t>Konzervatoř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253059"/>
            <a:ext cx="9294830" cy="5604942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Šestiletý nebo osmiletý vzdělávací program.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Konzervatoř je střední odbornou školou, která poskytuje umělecké vzdělávání v šesti a osmiletých programech zaměřených na hudbu, zpěv, hudebně dramatické umění či tanec. </a:t>
            </a:r>
          </a:p>
          <a:p>
            <a:pPr algn="just">
              <a:spcBef>
                <a:spcPts val="0"/>
              </a:spcBef>
            </a:pPr>
            <a:r>
              <a:rPr lang="cs-CZ" sz="2400" dirty="0"/>
              <a:t>Studenti konzervatoře získají po úspěšném ukončení studia buď:</a:t>
            </a:r>
            <a:endParaRPr lang="cs-CZ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400" dirty="0"/>
              <a:t>					odborné vzdělání v konzervatoři, 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cs-CZ" sz="2400" dirty="0"/>
              <a:t>					střední vzdělání s maturitní zkouškou.</a:t>
            </a:r>
          </a:p>
        </p:txBody>
      </p:sp>
      <p:cxnSp>
        <p:nvCxnSpPr>
          <p:cNvPr id="4" name="Přímá spojnice se šipkou 3">
            <a:extLst>
              <a:ext uri="{FF2B5EF4-FFF2-40B4-BE49-F238E27FC236}">
                <a16:creationId xmlns:a16="http://schemas.microsoft.com/office/drawing/2014/main" id="{792C7A72-FDA8-4D58-8FE6-927AD25C1EED}"/>
              </a:ext>
            </a:extLst>
          </p:cNvPr>
          <p:cNvCxnSpPr>
            <a:cxnSpLocks/>
          </p:cNvCxnSpPr>
          <p:nvPr/>
        </p:nvCxnSpPr>
        <p:spPr>
          <a:xfrm>
            <a:off x="1604211" y="4714208"/>
            <a:ext cx="94049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9FFEF975-1F35-4130-A870-3416969508B0}"/>
              </a:ext>
            </a:extLst>
          </p:cNvPr>
          <p:cNvCxnSpPr>
            <a:cxnSpLocks/>
          </p:cNvCxnSpPr>
          <p:nvPr/>
        </p:nvCxnSpPr>
        <p:spPr>
          <a:xfrm>
            <a:off x="1604211" y="4714207"/>
            <a:ext cx="1058778" cy="5957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957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90730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/>
              <a:t>Vyšší odborná škola (VOŠ)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106905"/>
            <a:ext cx="9294830" cy="5751096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Tří nebo tří a půl letý vzdělávací program.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Pro přijetí na VOŠ je nutné splnit dvě základní podmínky: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dirty="0"/>
              <a:t>				získat střední vzdělání s maturitní zkouškou, 	</a:t>
            </a:r>
          </a:p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cs-CZ" sz="2400" dirty="0"/>
              <a:t>				splnit přijímací řízení VOŠ.</a:t>
            </a:r>
          </a:p>
          <a:p>
            <a:pPr algn="just">
              <a:spcBef>
                <a:spcPts val="0"/>
              </a:spcBef>
            </a:pPr>
            <a:r>
              <a:rPr lang="cs-CZ" sz="2400" dirty="0"/>
              <a:t>Cílem těchto škol je tak poskytovat středoškolsky vzdělaným studentům profesně orientované terciární vzdělávání neuniverzitního charakteru. </a:t>
            </a:r>
          </a:p>
          <a:p>
            <a:pPr algn="just">
              <a:spcBef>
                <a:spcPts val="1800"/>
              </a:spcBef>
              <a:spcAft>
                <a:spcPts val="1800"/>
              </a:spcAft>
            </a:pPr>
            <a:r>
              <a:rPr lang="cs-CZ" sz="2400" dirty="0"/>
              <a:t>Studium na VOŠ je ukončeno absolutoriem. </a:t>
            </a:r>
          </a:p>
          <a:p>
            <a:pPr algn="just">
              <a:spcBef>
                <a:spcPts val="1800"/>
              </a:spcBef>
              <a:spcAft>
                <a:spcPts val="1800"/>
              </a:spcAft>
            </a:pPr>
            <a:r>
              <a:rPr lang="cs-CZ" sz="2400" dirty="0"/>
              <a:t>Vzdělávání může být realizováno formou denního, večerního, dálkového, distančního či kombinovaného studia. </a:t>
            </a:r>
          </a:p>
        </p:txBody>
      </p:sp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CCB1FEC5-21DE-4E70-9F48-945F296DD862}"/>
              </a:ext>
            </a:extLst>
          </p:cNvPr>
          <p:cNvCxnSpPr>
            <a:cxnSpLocks/>
          </p:cNvCxnSpPr>
          <p:nvPr/>
        </p:nvCxnSpPr>
        <p:spPr>
          <a:xfrm>
            <a:off x="1171074" y="2640765"/>
            <a:ext cx="94049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66C67387-48C2-42A3-8D67-7CE483136E0F}"/>
              </a:ext>
            </a:extLst>
          </p:cNvPr>
          <p:cNvCxnSpPr>
            <a:cxnSpLocks/>
          </p:cNvCxnSpPr>
          <p:nvPr/>
        </p:nvCxnSpPr>
        <p:spPr>
          <a:xfrm>
            <a:off x="1171074" y="2640764"/>
            <a:ext cx="962526" cy="4553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3619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VYSOKOŠKOLSKÉ VZDĚLÁVÁNÍ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6632" y="1668378"/>
            <a:ext cx="9577600" cy="5189621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altLang="en-US" sz="2400" dirty="0"/>
              <a:t>Toto vzdělání je možno získat na </a:t>
            </a:r>
            <a:r>
              <a:rPr lang="cs-CZ" altLang="en-US" sz="2400" b="1" dirty="0">
                <a:solidFill>
                  <a:schemeClr val="accent1"/>
                </a:solidFill>
              </a:rPr>
              <a:t>vysokých školách</a:t>
            </a:r>
            <a:r>
              <a:rPr lang="cs-CZ" altLang="en-US" sz="2400" dirty="0"/>
              <a:t>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altLang="en-US" sz="2400" dirty="0"/>
              <a:t>Nejvyšší článek vzdělávací soustavy.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altLang="en-US" sz="2400" dirty="0"/>
              <a:t>V ČR existuje třístupňová struktura:</a:t>
            </a:r>
          </a:p>
          <a:p>
            <a:pPr marL="971550" lvl="1" indent="-457200" algn="just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cs-CZ" altLang="en-US" sz="2400" dirty="0"/>
              <a:t>bakalářské studijní programy (3 až 4 roky studia),</a:t>
            </a:r>
          </a:p>
          <a:p>
            <a:pPr marL="971550" lvl="1" indent="-457200" algn="just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cs-CZ" altLang="en-US" sz="2400" dirty="0"/>
              <a:t>magisterské studijní programy 			nestrukturované, 													navazující,</a:t>
            </a:r>
          </a:p>
          <a:p>
            <a:pPr marL="971550" lvl="1" indent="-457200" algn="just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cs-CZ" altLang="en-US" sz="2400" dirty="0"/>
              <a:t>doktorské studijní programy (3 až 4 roky studia).</a:t>
            </a:r>
            <a:endParaRPr lang="cs-CZ" altLang="en-US" sz="2000" dirty="0"/>
          </a:p>
          <a:p>
            <a:pPr marL="114300" indent="0" algn="just">
              <a:spcBef>
                <a:spcPts val="0"/>
              </a:spcBef>
              <a:buSzPct val="100000"/>
              <a:buNone/>
            </a:pPr>
            <a:r>
              <a:rPr lang="cs-CZ" altLang="en-US" sz="2200" dirty="0"/>
              <a:t>	    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endParaRPr lang="cs-CZ" sz="2400" dirty="0"/>
          </a:p>
        </p:txBody>
      </p:sp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08F119D7-740D-4A63-8099-7EA65F6B3185}"/>
              </a:ext>
            </a:extLst>
          </p:cNvPr>
          <p:cNvCxnSpPr>
            <a:cxnSpLocks/>
          </p:cNvCxnSpPr>
          <p:nvPr/>
        </p:nvCxnSpPr>
        <p:spPr>
          <a:xfrm>
            <a:off x="5787898" y="4505423"/>
            <a:ext cx="94049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1A6BF85D-0323-40B3-97FE-396983EEC1AA}"/>
              </a:ext>
            </a:extLst>
          </p:cNvPr>
          <p:cNvCxnSpPr>
            <a:cxnSpLocks/>
          </p:cNvCxnSpPr>
          <p:nvPr/>
        </p:nvCxnSpPr>
        <p:spPr>
          <a:xfrm>
            <a:off x="5787898" y="4505422"/>
            <a:ext cx="998384" cy="3982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1962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90730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/>
              <a:t>Vysoká škola (VŠ)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106905"/>
            <a:ext cx="8887789" cy="5751096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Vrcholné centrum vzdělanosti, nezávislého poznání a tvůrčí činnosti. </a:t>
            </a:r>
          </a:p>
          <a:p>
            <a:pPr algn="just">
              <a:spcBef>
                <a:spcPts val="0"/>
              </a:spcBef>
            </a:pPr>
            <a:r>
              <a:rPr lang="cs-CZ" sz="2400" dirty="0"/>
              <a:t>VŠ jsou zřizovány buďto zákonem nebo na základě státního souhlasu: 		</a:t>
            </a:r>
          </a:p>
          <a:p>
            <a:pPr lvl="4" algn="just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3"/>
                </a:solidFill>
              </a:rPr>
              <a:t>veřejné</a:t>
            </a:r>
            <a:r>
              <a:rPr lang="cs-CZ" sz="2400" dirty="0"/>
              <a:t> </a:t>
            </a:r>
            <a:r>
              <a:rPr lang="cs-CZ" sz="2200" dirty="0"/>
              <a:t>(zřízeny zákonem, který je může zrušit),</a:t>
            </a:r>
          </a:p>
          <a:p>
            <a:pPr lvl="4" algn="just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3"/>
                </a:solidFill>
              </a:rPr>
              <a:t>státní</a:t>
            </a:r>
            <a:r>
              <a:rPr lang="cs-CZ" sz="2400" dirty="0"/>
              <a:t> </a:t>
            </a:r>
            <a:r>
              <a:rPr lang="cs-CZ" sz="2200" dirty="0"/>
              <a:t>(vojenské a policejní vysoké školy),</a:t>
            </a:r>
          </a:p>
          <a:p>
            <a:pPr lvl="4" algn="just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3"/>
                </a:solidFill>
              </a:rPr>
              <a:t>soukromé</a:t>
            </a:r>
            <a:r>
              <a:rPr lang="cs-CZ" sz="2200" dirty="0"/>
              <a:t> (právnické osoby, které dostaly státní souhlas působit na území ČR jako soukromá škola). </a:t>
            </a:r>
          </a:p>
          <a:p>
            <a:pPr algn="just">
              <a:spcBef>
                <a:spcPts val="3000"/>
              </a:spcBef>
            </a:pPr>
            <a:r>
              <a:rPr lang="cs-CZ" sz="2400" dirty="0"/>
              <a:t>Dále můžeme VŠ členit na: </a:t>
            </a:r>
          </a:p>
          <a:p>
            <a:pPr lvl="4" algn="just"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4"/>
                </a:solidFill>
              </a:rPr>
              <a:t>neuniverzitní</a:t>
            </a:r>
            <a:r>
              <a:rPr lang="cs-CZ" sz="2200" dirty="0"/>
              <a:t> (nečlení se na fakulty),</a:t>
            </a:r>
          </a:p>
          <a:p>
            <a:pPr lvl="4" algn="just"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accent4"/>
                </a:solidFill>
              </a:rPr>
              <a:t>univerzitní</a:t>
            </a:r>
            <a:r>
              <a:rPr lang="cs-CZ" sz="2200" dirty="0"/>
              <a:t> (uskutečňují všechny typy studijních programů).</a:t>
            </a:r>
          </a:p>
          <a:p>
            <a:pPr marL="0" indent="0" algn="just">
              <a:spcAft>
                <a:spcPts val="1800"/>
              </a:spcAft>
              <a:buNone/>
            </a:pPr>
            <a:endParaRPr lang="cs-CZ" sz="2400" dirty="0"/>
          </a:p>
          <a:p>
            <a:pPr marL="114300" indent="0" algn="just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00000"/>
              <a:buNone/>
            </a:pP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314804805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Modrá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TM02892315[[fn=Stébla]]</Template>
  <TotalTime>1820</TotalTime>
  <Words>1078</Words>
  <Application>Microsoft Office PowerPoint</Application>
  <PresentationFormat>Širokoúhlá obrazovka</PresentationFormat>
  <Paragraphs>116</Paragraphs>
  <Slides>18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Wingdings</vt:lpstr>
      <vt:lpstr>Wingdings 3</vt:lpstr>
      <vt:lpstr>Fazeta</vt:lpstr>
      <vt:lpstr>TERCIÁRNÍ VZDĚLÁVÁNÍ</vt:lpstr>
      <vt:lpstr>TERCIÁRNÍ VZDĚLÁVÁNÍ </vt:lpstr>
      <vt:lpstr>ČLENĚNÍ TERCIÁRNÍHO VZDĚLÁVÁNÍ</vt:lpstr>
      <vt:lpstr>ČLENĚNÍ TERCIÁRNÍHO VZDĚLÁVÁNÍ</vt:lpstr>
      <vt:lpstr>VYŠŠÍ ODBORNÉ VZDĚLÁVÁNÍ </vt:lpstr>
      <vt:lpstr>Konzervatoř</vt:lpstr>
      <vt:lpstr>Vyšší odborná škola (VOŠ)</vt:lpstr>
      <vt:lpstr>VYSOKOŠKOLSKÉ VZDĚLÁVÁNÍ </vt:lpstr>
      <vt:lpstr>Vysoká škola (VŠ)</vt:lpstr>
      <vt:lpstr>Počet vysokých škol  v České republice</vt:lpstr>
      <vt:lpstr>NÁRODNÍ AKREDITAČNÍ ÚŘAD PRO VYSOKÉ ŠKOLSTVÍ (NAÚ)</vt:lpstr>
      <vt:lpstr>LEGISLATIVNÍ RÁMEC TERCIÁRNÍHO VZDĚLÁVÁNÍ</vt:lpstr>
      <vt:lpstr>FINANCOVÁNÍ TERCIÁRNÍHO VZDĚLÁVÁNÍ</vt:lpstr>
      <vt:lpstr>FINANCOVÁNÍ VOŠ A KONZERVATOŘÍ</vt:lpstr>
      <vt:lpstr>FINANCOVÁNÍ VYSOKÝCH ŠKOL</vt:lpstr>
      <vt:lpstr>PRAVIDLA PRO POSKYTOVÁNÍ PŘÍSPĚVKŮ A DOTACÍ VVŠ</vt:lpstr>
      <vt:lpstr>Bilance příspěvku a dotací poskytovaných VVŠ</vt:lpstr>
      <vt:lpstr>DĚKUJI ZA POZORNOST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POLITIKA V KONTEXTU VEŘEJNÉ SPRÁVY A JEJÍ KONKURENCESCHOPNOST</dc:title>
  <dc:creator>Petra Chmielová</dc:creator>
  <cp:lastModifiedBy>chm0004</cp:lastModifiedBy>
  <cp:revision>100</cp:revision>
  <cp:lastPrinted>2022-03-21T15:55:13Z</cp:lastPrinted>
  <dcterms:created xsi:type="dcterms:W3CDTF">2022-02-23T14:29:22Z</dcterms:created>
  <dcterms:modified xsi:type="dcterms:W3CDTF">2022-03-28T16:21:31Z</dcterms:modified>
</cp:coreProperties>
</file>