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3"/>
  </p:notesMasterIdLst>
  <p:handoutMasterIdLst>
    <p:handoutMasterId r:id="rId24"/>
  </p:handoutMasterIdLst>
  <p:sldIdLst>
    <p:sldId id="262" r:id="rId5"/>
    <p:sldId id="281" r:id="rId6"/>
    <p:sldId id="282" r:id="rId7"/>
    <p:sldId id="264" r:id="rId8"/>
    <p:sldId id="267" r:id="rId9"/>
    <p:sldId id="283" r:id="rId10"/>
    <p:sldId id="284" r:id="rId11"/>
    <p:sldId id="285" r:id="rId12"/>
    <p:sldId id="268" r:id="rId13"/>
    <p:sldId id="286" r:id="rId14"/>
    <p:sldId id="287" r:id="rId15"/>
    <p:sldId id="269" r:id="rId16"/>
    <p:sldId id="288" r:id="rId17"/>
    <p:sldId id="289" r:id="rId18"/>
    <p:sldId id="290" r:id="rId19"/>
    <p:sldId id="270" r:id="rId20"/>
    <p:sldId id="271" r:id="rId21"/>
    <p:sldId id="266" r:id="rId22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6" userDrawn="1">
          <p15:clr>
            <a:srgbClr val="A4A3A4"/>
          </p15:clr>
        </p15:guide>
        <p15:guide id="2" pos="4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43A79D"/>
    <a:srgbClr val="55BBB1"/>
    <a:srgbClr val="ACDED9"/>
    <a:srgbClr val="1B4541"/>
    <a:srgbClr val="839ECF"/>
    <a:srgbClr val="B1C2E1"/>
    <a:srgbClr val="385890"/>
    <a:srgbClr val="6587C3"/>
    <a:srgbClr val="2235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Střední styl 4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Střední styl 1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505E3EF-67EA-436B-97B2-0124C06EBD24}" styleName="Střední styl 4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>
        <p:guide orient="horz" pos="3026"/>
        <p:guide pos="43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7" d="100"/>
          <a:sy n="87" d="100"/>
        </p:scale>
        <p:origin x="309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7A31C0-96B6-4300-9294-C1330D1A78CF}" type="doc">
      <dgm:prSet loTypeId="urn:microsoft.com/office/officeart/2005/8/layout/hProcess4" loCatId="process" qsTypeId="urn:microsoft.com/office/officeart/2005/8/quickstyle/simple5" qsCatId="simple" csTypeId="urn:microsoft.com/office/officeart/2005/8/colors/accent3_1" csCatId="accent3" phldr="1"/>
      <dgm:spPr/>
      <dgm:t>
        <a:bodyPr/>
        <a:lstStyle/>
        <a:p>
          <a:endParaRPr lang="cs-CZ"/>
        </a:p>
      </dgm:t>
    </dgm:pt>
    <dgm:pt modelId="{70F51E1A-A708-4959-A6CB-19C48F9B4FD4}">
      <dgm:prSet phldrT="[Text]"/>
      <dgm:spPr>
        <a:solidFill>
          <a:srgbClr val="307871"/>
        </a:solidFill>
      </dgm:spPr>
      <dgm:t>
        <a:bodyPr/>
        <a:lstStyle/>
        <a:p>
          <a:r>
            <a:rPr lang="cs-CZ" dirty="0"/>
            <a:t>Lineární</a:t>
          </a:r>
        </a:p>
      </dgm:t>
    </dgm:pt>
    <dgm:pt modelId="{F06382F2-9ED2-488F-8082-B90D436B0F00}" type="parTrans" cxnId="{2275BB6C-24B4-4FAB-9BBB-19C5E1940F11}">
      <dgm:prSet/>
      <dgm:spPr/>
      <dgm:t>
        <a:bodyPr/>
        <a:lstStyle/>
        <a:p>
          <a:endParaRPr lang="cs-CZ"/>
        </a:p>
      </dgm:t>
    </dgm:pt>
    <dgm:pt modelId="{5795BFFC-88CF-4FA0-9D0C-6242E4071540}" type="sibTrans" cxnId="{2275BB6C-24B4-4FAB-9BBB-19C5E1940F11}">
      <dgm:prSet/>
      <dgm:spPr/>
      <dgm:t>
        <a:bodyPr/>
        <a:lstStyle/>
        <a:p>
          <a:endParaRPr lang="cs-CZ"/>
        </a:p>
      </dgm:t>
    </dgm:pt>
    <dgm:pt modelId="{193655F7-D93A-4387-B678-93A47B9A522F}">
      <dgm:prSet phldrT="[Text]"/>
      <dgm:spPr/>
      <dgm:t>
        <a:bodyPr/>
        <a:lstStyle/>
        <a:p>
          <a:r>
            <a:rPr lang="cs-CZ" dirty="0"/>
            <a:t>vytěžit</a:t>
          </a:r>
        </a:p>
      </dgm:t>
    </dgm:pt>
    <dgm:pt modelId="{7EF8AEB5-50C4-49E3-A1FE-8D89D9501570}" type="parTrans" cxnId="{807CC78C-E05E-4860-ADBC-5BC3A01AF63C}">
      <dgm:prSet/>
      <dgm:spPr/>
      <dgm:t>
        <a:bodyPr/>
        <a:lstStyle/>
        <a:p>
          <a:endParaRPr lang="cs-CZ"/>
        </a:p>
      </dgm:t>
    </dgm:pt>
    <dgm:pt modelId="{52A1CE40-F69C-4D32-B8F1-410D377A06C2}" type="sibTrans" cxnId="{807CC78C-E05E-4860-ADBC-5BC3A01AF63C}">
      <dgm:prSet/>
      <dgm:spPr/>
      <dgm:t>
        <a:bodyPr/>
        <a:lstStyle/>
        <a:p>
          <a:endParaRPr lang="cs-CZ"/>
        </a:p>
      </dgm:t>
    </dgm:pt>
    <dgm:pt modelId="{FF0810C4-AB0C-4F60-B1F3-BB09C124CF70}">
      <dgm:prSet phldrT="[Text]"/>
      <dgm:spPr/>
      <dgm:t>
        <a:bodyPr/>
        <a:lstStyle/>
        <a:p>
          <a:r>
            <a:rPr lang="cs-CZ" dirty="0"/>
            <a:t>vyrobit</a:t>
          </a:r>
        </a:p>
      </dgm:t>
    </dgm:pt>
    <dgm:pt modelId="{B1A918F9-43C6-4C5D-8122-CC1704673B92}" type="parTrans" cxnId="{E998EAE7-535F-46D6-868D-BB0DBDCE1F66}">
      <dgm:prSet/>
      <dgm:spPr/>
      <dgm:t>
        <a:bodyPr/>
        <a:lstStyle/>
        <a:p>
          <a:endParaRPr lang="cs-CZ"/>
        </a:p>
      </dgm:t>
    </dgm:pt>
    <dgm:pt modelId="{3E4DEDCA-ADE5-48DC-BCC0-75FC18687FD3}" type="sibTrans" cxnId="{E998EAE7-535F-46D6-868D-BB0DBDCE1F66}">
      <dgm:prSet/>
      <dgm:spPr/>
      <dgm:t>
        <a:bodyPr/>
        <a:lstStyle/>
        <a:p>
          <a:endParaRPr lang="cs-CZ"/>
        </a:p>
      </dgm:t>
    </dgm:pt>
    <dgm:pt modelId="{C51E1BF2-6744-4E36-B76A-AA9C6CB8CA04}">
      <dgm:prSet phldrT="[Text]"/>
      <dgm:spPr>
        <a:solidFill>
          <a:srgbClr val="307871"/>
        </a:solidFill>
      </dgm:spPr>
      <dgm:t>
        <a:bodyPr/>
        <a:lstStyle/>
        <a:p>
          <a:r>
            <a:rPr lang="cs-CZ" dirty="0"/>
            <a:t>Cirkulární</a:t>
          </a:r>
        </a:p>
      </dgm:t>
    </dgm:pt>
    <dgm:pt modelId="{813F1BE2-F7E2-4ADF-A7DF-CCB6DF7FD005}" type="parTrans" cxnId="{D1A2F4D7-6BCC-4D03-86DE-A6118F9408F3}">
      <dgm:prSet/>
      <dgm:spPr/>
      <dgm:t>
        <a:bodyPr/>
        <a:lstStyle/>
        <a:p>
          <a:endParaRPr lang="cs-CZ"/>
        </a:p>
      </dgm:t>
    </dgm:pt>
    <dgm:pt modelId="{4799BBEC-CB3C-4287-8966-0EC026990FCD}" type="sibTrans" cxnId="{D1A2F4D7-6BCC-4D03-86DE-A6118F9408F3}">
      <dgm:prSet/>
      <dgm:spPr/>
      <dgm:t>
        <a:bodyPr/>
        <a:lstStyle/>
        <a:p>
          <a:endParaRPr lang="cs-CZ"/>
        </a:p>
      </dgm:t>
    </dgm:pt>
    <dgm:pt modelId="{8F65CA9B-7B23-41CA-842E-0875E026C814}">
      <dgm:prSet phldrT="[Text]"/>
      <dgm:spPr/>
      <dgm:t>
        <a:bodyPr/>
        <a:lstStyle/>
        <a:p>
          <a:r>
            <a:rPr lang="cs-CZ" dirty="0"/>
            <a:t>navrhnout</a:t>
          </a:r>
        </a:p>
      </dgm:t>
    </dgm:pt>
    <dgm:pt modelId="{127E0328-8E30-4125-9AB1-34346DFD06AE}" type="parTrans" cxnId="{D39A0B59-CD5F-4D3D-A7DD-B836A30C8405}">
      <dgm:prSet/>
      <dgm:spPr/>
      <dgm:t>
        <a:bodyPr/>
        <a:lstStyle/>
        <a:p>
          <a:endParaRPr lang="cs-CZ"/>
        </a:p>
      </dgm:t>
    </dgm:pt>
    <dgm:pt modelId="{4B012EBB-E66F-40D1-9035-1718EA327F5C}" type="sibTrans" cxnId="{D39A0B59-CD5F-4D3D-A7DD-B836A30C8405}">
      <dgm:prSet/>
      <dgm:spPr/>
      <dgm:t>
        <a:bodyPr/>
        <a:lstStyle/>
        <a:p>
          <a:endParaRPr lang="cs-CZ"/>
        </a:p>
      </dgm:t>
    </dgm:pt>
    <dgm:pt modelId="{93EEA309-56A0-4150-A63D-54B28CE53287}">
      <dgm:prSet phldrT="[Text]"/>
      <dgm:spPr/>
      <dgm:t>
        <a:bodyPr/>
        <a:lstStyle/>
        <a:p>
          <a:r>
            <a:rPr lang="cs-CZ" dirty="0"/>
            <a:t>znovu využít</a:t>
          </a:r>
        </a:p>
      </dgm:t>
    </dgm:pt>
    <dgm:pt modelId="{35EA248F-2CBA-4092-8BA4-0B104910968D}" type="parTrans" cxnId="{D0D3A00B-3F49-446B-B39F-4001139E2066}">
      <dgm:prSet/>
      <dgm:spPr/>
      <dgm:t>
        <a:bodyPr/>
        <a:lstStyle/>
        <a:p>
          <a:endParaRPr lang="cs-CZ"/>
        </a:p>
      </dgm:t>
    </dgm:pt>
    <dgm:pt modelId="{860FDC84-33EA-4221-B73B-5439F43471A6}" type="sibTrans" cxnId="{D0D3A00B-3F49-446B-B39F-4001139E2066}">
      <dgm:prSet/>
      <dgm:spPr/>
      <dgm:t>
        <a:bodyPr/>
        <a:lstStyle/>
        <a:p>
          <a:endParaRPr lang="cs-CZ"/>
        </a:p>
      </dgm:t>
    </dgm:pt>
    <dgm:pt modelId="{1B61251A-403E-4947-9B4B-FCA0706A7693}">
      <dgm:prSet phldrT="[Text]"/>
      <dgm:spPr/>
      <dgm:t>
        <a:bodyPr/>
        <a:lstStyle/>
        <a:p>
          <a:r>
            <a:rPr lang="cs-CZ" dirty="0"/>
            <a:t>použít</a:t>
          </a:r>
        </a:p>
      </dgm:t>
    </dgm:pt>
    <dgm:pt modelId="{00555EA9-F581-422E-9FEA-FD939C4BE9E5}" type="parTrans" cxnId="{54BE6F03-8F58-4B70-889F-D20A55B19DB0}">
      <dgm:prSet/>
      <dgm:spPr/>
      <dgm:t>
        <a:bodyPr/>
        <a:lstStyle/>
        <a:p>
          <a:endParaRPr lang="cs-CZ"/>
        </a:p>
      </dgm:t>
    </dgm:pt>
    <dgm:pt modelId="{55918402-81CC-4EAC-816E-12CC9819234E}" type="sibTrans" cxnId="{54BE6F03-8F58-4B70-889F-D20A55B19DB0}">
      <dgm:prSet/>
      <dgm:spPr/>
      <dgm:t>
        <a:bodyPr/>
        <a:lstStyle/>
        <a:p>
          <a:endParaRPr lang="cs-CZ"/>
        </a:p>
      </dgm:t>
    </dgm:pt>
    <dgm:pt modelId="{2C46EDD0-5AFE-49F9-BB39-E5D9FD6E7506}">
      <dgm:prSet phldrT="[Text]"/>
      <dgm:spPr/>
      <dgm:t>
        <a:bodyPr/>
        <a:lstStyle/>
        <a:p>
          <a:r>
            <a:rPr lang="cs-CZ" dirty="0"/>
            <a:t>vyhodit </a:t>
          </a:r>
        </a:p>
      </dgm:t>
    </dgm:pt>
    <dgm:pt modelId="{9903F5C5-98EC-4CCF-A136-31FC306AEBBB}" type="parTrans" cxnId="{4AF3783D-A3C1-478F-AC95-15150B81A6B8}">
      <dgm:prSet/>
      <dgm:spPr/>
      <dgm:t>
        <a:bodyPr/>
        <a:lstStyle/>
        <a:p>
          <a:endParaRPr lang="cs-CZ"/>
        </a:p>
      </dgm:t>
    </dgm:pt>
    <dgm:pt modelId="{CB9C3B4B-88B9-42EC-8398-F04F753645B2}" type="sibTrans" cxnId="{4AF3783D-A3C1-478F-AC95-15150B81A6B8}">
      <dgm:prSet/>
      <dgm:spPr/>
      <dgm:t>
        <a:bodyPr/>
        <a:lstStyle/>
        <a:p>
          <a:endParaRPr lang="cs-CZ"/>
        </a:p>
      </dgm:t>
    </dgm:pt>
    <dgm:pt modelId="{B37A2CC3-EEC3-4CC6-B309-295C6A1B90BA}">
      <dgm:prSet phldrT="[Text]"/>
      <dgm:spPr/>
      <dgm:t>
        <a:bodyPr/>
        <a:lstStyle/>
        <a:p>
          <a:r>
            <a:rPr lang="cs-CZ" dirty="0"/>
            <a:t>použít</a:t>
          </a:r>
        </a:p>
      </dgm:t>
    </dgm:pt>
    <dgm:pt modelId="{2BF3DDF9-F6D9-41FD-8014-49E8E9766554}" type="parTrans" cxnId="{09E7FAA8-54DA-4EC2-A1B3-60BB0DBC8A3B}">
      <dgm:prSet/>
      <dgm:spPr/>
      <dgm:t>
        <a:bodyPr/>
        <a:lstStyle/>
        <a:p>
          <a:endParaRPr lang="cs-CZ"/>
        </a:p>
      </dgm:t>
    </dgm:pt>
    <dgm:pt modelId="{3717D071-8049-4DC1-8F3A-53BA80C97C9B}" type="sibTrans" cxnId="{09E7FAA8-54DA-4EC2-A1B3-60BB0DBC8A3B}">
      <dgm:prSet/>
      <dgm:spPr/>
      <dgm:t>
        <a:bodyPr/>
        <a:lstStyle/>
        <a:p>
          <a:endParaRPr lang="cs-CZ"/>
        </a:p>
      </dgm:t>
    </dgm:pt>
    <dgm:pt modelId="{D3FCFF4E-5373-43C4-9B91-E69B2FAFBD42}">
      <dgm:prSet phldrT="[Text]"/>
      <dgm:spPr/>
      <dgm:t>
        <a:bodyPr/>
        <a:lstStyle/>
        <a:p>
          <a:r>
            <a:rPr lang="cs-CZ" dirty="0"/>
            <a:t>recyklovat</a:t>
          </a:r>
        </a:p>
      </dgm:t>
    </dgm:pt>
    <dgm:pt modelId="{DF10F3C4-C64A-4171-B1F5-56DAF9B71AE1}" type="parTrans" cxnId="{76A2A0CE-DE46-4FBC-BBE4-1B4066F856FB}">
      <dgm:prSet/>
      <dgm:spPr/>
      <dgm:t>
        <a:bodyPr/>
        <a:lstStyle/>
        <a:p>
          <a:endParaRPr lang="cs-CZ"/>
        </a:p>
      </dgm:t>
    </dgm:pt>
    <dgm:pt modelId="{1AE38422-0002-4C77-BC39-3A0068AAF5DC}" type="sibTrans" cxnId="{76A2A0CE-DE46-4FBC-BBE4-1B4066F856FB}">
      <dgm:prSet/>
      <dgm:spPr/>
      <dgm:t>
        <a:bodyPr/>
        <a:lstStyle/>
        <a:p>
          <a:endParaRPr lang="cs-CZ"/>
        </a:p>
      </dgm:t>
    </dgm:pt>
    <dgm:pt modelId="{2BF795E2-FAD0-41F0-833F-E1F71404A359}" type="pres">
      <dgm:prSet presAssocID="{D87A31C0-96B6-4300-9294-C1330D1A78CF}" presName="Name0" presStyleCnt="0">
        <dgm:presLayoutVars>
          <dgm:dir/>
          <dgm:animLvl val="lvl"/>
          <dgm:resizeHandles val="exact"/>
        </dgm:presLayoutVars>
      </dgm:prSet>
      <dgm:spPr/>
    </dgm:pt>
    <dgm:pt modelId="{19A27E7D-0D1B-492A-AB33-D807D4CFFA10}" type="pres">
      <dgm:prSet presAssocID="{D87A31C0-96B6-4300-9294-C1330D1A78CF}" presName="tSp" presStyleCnt="0"/>
      <dgm:spPr/>
    </dgm:pt>
    <dgm:pt modelId="{F945CE21-A14A-4240-9BD7-0D19114EBE87}" type="pres">
      <dgm:prSet presAssocID="{D87A31C0-96B6-4300-9294-C1330D1A78CF}" presName="bSp" presStyleCnt="0"/>
      <dgm:spPr/>
    </dgm:pt>
    <dgm:pt modelId="{672F0C16-A833-4D9F-BD0F-D46D1970BBAF}" type="pres">
      <dgm:prSet presAssocID="{D87A31C0-96B6-4300-9294-C1330D1A78CF}" presName="process" presStyleCnt="0"/>
      <dgm:spPr/>
    </dgm:pt>
    <dgm:pt modelId="{5A3799D5-EC0D-4E7E-BA2B-5DA2424BF188}" type="pres">
      <dgm:prSet presAssocID="{70F51E1A-A708-4959-A6CB-19C48F9B4FD4}" presName="composite1" presStyleCnt="0"/>
      <dgm:spPr/>
    </dgm:pt>
    <dgm:pt modelId="{F374BBA9-5538-4B6F-80B4-881F06984370}" type="pres">
      <dgm:prSet presAssocID="{70F51E1A-A708-4959-A6CB-19C48F9B4FD4}" presName="dummyNode1" presStyleLbl="node1" presStyleIdx="0" presStyleCnt="2"/>
      <dgm:spPr/>
    </dgm:pt>
    <dgm:pt modelId="{95B4F672-8A00-4B7D-A3F9-62EBEFC99F90}" type="pres">
      <dgm:prSet presAssocID="{70F51E1A-A708-4959-A6CB-19C48F9B4FD4}" presName="childNode1" presStyleLbl="bgAcc1" presStyleIdx="0" presStyleCnt="2">
        <dgm:presLayoutVars>
          <dgm:bulletEnabled val="1"/>
        </dgm:presLayoutVars>
      </dgm:prSet>
      <dgm:spPr/>
    </dgm:pt>
    <dgm:pt modelId="{F15C483C-C08C-4F9B-BC88-B3D0436C8874}" type="pres">
      <dgm:prSet presAssocID="{70F51E1A-A708-4959-A6CB-19C48F9B4FD4}" presName="childNode1tx" presStyleLbl="bgAcc1" presStyleIdx="0" presStyleCnt="2">
        <dgm:presLayoutVars>
          <dgm:bulletEnabled val="1"/>
        </dgm:presLayoutVars>
      </dgm:prSet>
      <dgm:spPr/>
    </dgm:pt>
    <dgm:pt modelId="{09895713-609E-435B-B4D6-39185E986B99}" type="pres">
      <dgm:prSet presAssocID="{70F51E1A-A708-4959-A6CB-19C48F9B4FD4}" presName="parentNode1" presStyleLbl="node1" presStyleIdx="0" presStyleCnt="2">
        <dgm:presLayoutVars>
          <dgm:chMax val="1"/>
          <dgm:bulletEnabled val="1"/>
        </dgm:presLayoutVars>
      </dgm:prSet>
      <dgm:spPr/>
    </dgm:pt>
    <dgm:pt modelId="{E9E15F72-0611-4029-B683-8490A310BA02}" type="pres">
      <dgm:prSet presAssocID="{70F51E1A-A708-4959-A6CB-19C48F9B4FD4}" presName="connSite1" presStyleCnt="0"/>
      <dgm:spPr/>
    </dgm:pt>
    <dgm:pt modelId="{21B81C21-C903-4282-A525-4C59F85CA650}" type="pres">
      <dgm:prSet presAssocID="{5795BFFC-88CF-4FA0-9D0C-6242E4071540}" presName="Name9" presStyleLbl="sibTrans2D1" presStyleIdx="0" presStyleCnt="1" custAng="20940958"/>
      <dgm:spPr/>
    </dgm:pt>
    <dgm:pt modelId="{6AB9FF89-1D5D-4E9A-AB7E-619BE236626F}" type="pres">
      <dgm:prSet presAssocID="{C51E1BF2-6744-4E36-B76A-AA9C6CB8CA04}" presName="composite2" presStyleCnt="0"/>
      <dgm:spPr/>
    </dgm:pt>
    <dgm:pt modelId="{BE8D3CE7-E9E7-4A65-A76E-F64FF3B88875}" type="pres">
      <dgm:prSet presAssocID="{C51E1BF2-6744-4E36-B76A-AA9C6CB8CA04}" presName="dummyNode2" presStyleLbl="node1" presStyleIdx="0" presStyleCnt="2"/>
      <dgm:spPr/>
    </dgm:pt>
    <dgm:pt modelId="{425F19F1-AB2C-4966-9B27-D1A46A05B656}" type="pres">
      <dgm:prSet presAssocID="{C51E1BF2-6744-4E36-B76A-AA9C6CB8CA04}" presName="childNode2" presStyleLbl="bgAcc1" presStyleIdx="1" presStyleCnt="2">
        <dgm:presLayoutVars>
          <dgm:bulletEnabled val="1"/>
        </dgm:presLayoutVars>
      </dgm:prSet>
      <dgm:spPr/>
    </dgm:pt>
    <dgm:pt modelId="{BDD1BBD1-E6CB-442C-89C5-40F772645C1E}" type="pres">
      <dgm:prSet presAssocID="{C51E1BF2-6744-4E36-B76A-AA9C6CB8CA04}" presName="childNode2tx" presStyleLbl="bgAcc1" presStyleIdx="1" presStyleCnt="2">
        <dgm:presLayoutVars>
          <dgm:bulletEnabled val="1"/>
        </dgm:presLayoutVars>
      </dgm:prSet>
      <dgm:spPr/>
    </dgm:pt>
    <dgm:pt modelId="{4E47B192-F644-4023-8F27-05FCF99EA771}" type="pres">
      <dgm:prSet presAssocID="{C51E1BF2-6744-4E36-B76A-AA9C6CB8CA04}" presName="parentNode2" presStyleLbl="node1" presStyleIdx="1" presStyleCnt="2">
        <dgm:presLayoutVars>
          <dgm:chMax val="0"/>
          <dgm:bulletEnabled val="1"/>
        </dgm:presLayoutVars>
      </dgm:prSet>
      <dgm:spPr/>
    </dgm:pt>
    <dgm:pt modelId="{5430F8CA-8771-4CC1-BD19-7F8FAAA13193}" type="pres">
      <dgm:prSet presAssocID="{C51E1BF2-6744-4E36-B76A-AA9C6CB8CA04}" presName="connSite2" presStyleCnt="0"/>
      <dgm:spPr/>
    </dgm:pt>
  </dgm:ptLst>
  <dgm:cxnLst>
    <dgm:cxn modelId="{54BE6F03-8F58-4B70-889F-D20A55B19DB0}" srcId="{70F51E1A-A708-4959-A6CB-19C48F9B4FD4}" destId="{1B61251A-403E-4947-9B4B-FCA0706A7693}" srcOrd="2" destOrd="0" parTransId="{00555EA9-F581-422E-9FEA-FD939C4BE9E5}" sibTransId="{55918402-81CC-4EAC-816E-12CC9819234E}"/>
    <dgm:cxn modelId="{1F079D03-AAF6-4648-A9E6-7A7645FAE4FB}" type="presOf" srcId="{193655F7-D93A-4387-B678-93A47B9A522F}" destId="{95B4F672-8A00-4B7D-A3F9-62EBEFC99F90}" srcOrd="0" destOrd="0" presId="urn:microsoft.com/office/officeart/2005/8/layout/hProcess4"/>
    <dgm:cxn modelId="{D0D3A00B-3F49-446B-B39F-4001139E2066}" srcId="{C51E1BF2-6744-4E36-B76A-AA9C6CB8CA04}" destId="{93EEA309-56A0-4150-A63D-54B28CE53287}" srcOrd="2" destOrd="0" parTransId="{35EA248F-2CBA-4092-8BA4-0B104910968D}" sibTransId="{860FDC84-33EA-4221-B73B-5439F43471A6}"/>
    <dgm:cxn modelId="{F38E4512-2683-4052-8BBF-BBF5B44752AE}" type="presOf" srcId="{B37A2CC3-EEC3-4CC6-B309-295C6A1B90BA}" destId="{BDD1BBD1-E6CB-442C-89C5-40F772645C1E}" srcOrd="1" destOrd="1" presId="urn:microsoft.com/office/officeart/2005/8/layout/hProcess4"/>
    <dgm:cxn modelId="{4A8E6B1F-5874-4943-9FDD-ACB502ACDFE7}" type="presOf" srcId="{70F51E1A-A708-4959-A6CB-19C48F9B4FD4}" destId="{09895713-609E-435B-B4D6-39185E986B99}" srcOrd="0" destOrd="0" presId="urn:microsoft.com/office/officeart/2005/8/layout/hProcess4"/>
    <dgm:cxn modelId="{70B1CD1F-C6B6-4B6B-9898-7D461BB744BE}" type="presOf" srcId="{FF0810C4-AB0C-4F60-B1F3-BB09C124CF70}" destId="{95B4F672-8A00-4B7D-A3F9-62EBEFC99F90}" srcOrd="0" destOrd="1" presId="urn:microsoft.com/office/officeart/2005/8/layout/hProcess4"/>
    <dgm:cxn modelId="{16EB9D29-9282-4CF9-895A-8C93B69ACECF}" type="presOf" srcId="{93EEA309-56A0-4150-A63D-54B28CE53287}" destId="{425F19F1-AB2C-4966-9B27-D1A46A05B656}" srcOrd="0" destOrd="2" presId="urn:microsoft.com/office/officeart/2005/8/layout/hProcess4"/>
    <dgm:cxn modelId="{4AF3783D-A3C1-478F-AC95-15150B81A6B8}" srcId="{70F51E1A-A708-4959-A6CB-19C48F9B4FD4}" destId="{2C46EDD0-5AFE-49F9-BB39-E5D9FD6E7506}" srcOrd="3" destOrd="0" parTransId="{9903F5C5-98EC-4CCF-A136-31FC306AEBBB}" sibTransId="{CB9C3B4B-88B9-42EC-8398-F04F753645B2}"/>
    <dgm:cxn modelId="{E2E60560-5A0D-4347-B18A-1BB8D3B5115D}" type="presOf" srcId="{2C46EDD0-5AFE-49F9-BB39-E5D9FD6E7506}" destId="{F15C483C-C08C-4F9B-BC88-B3D0436C8874}" srcOrd="1" destOrd="3" presId="urn:microsoft.com/office/officeart/2005/8/layout/hProcess4"/>
    <dgm:cxn modelId="{24B79168-4158-40D6-8338-E21B7C9EF60D}" type="presOf" srcId="{193655F7-D93A-4387-B678-93A47B9A522F}" destId="{F15C483C-C08C-4F9B-BC88-B3D0436C8874}" srcOrd="1" destOrd="0" presId="urn:microsoft.com/office/officeart/2005/8/layout/hProcess4"/>
    <dgm:cxn modelId="{74FCE94A-B080-487B-B0DD-B09429470584}" type="presOf" srcId="{5795BFFC-88CF-4FA0-9D0C-6242E4071540}" destId="{21B81C21-C903-4282-A525-4C59F85CA650}" srcOrd="0" destOrd="0" presId="urn:microsoft.com/office/officeart/2005/8/layout/hProcess4"/>
    <dgm:cxn modelId="{2275BB6C-24B4-4FAB-9BBB-19C5E1940F11}" srcId="{D87A31C0-96B6-4300-9294-C1330D1A78CF}" destId="{70F51E1A-A708-4959-A6CB-19C48F9B4FD4}" srcOrd="0" destOrd="0" parTransId="{F06382F2-9ED2-488F-8082-B90D436B0F00}" sibTransId="{5795BFFC-88CF-4FA0-9D0C-6242E4071540}"/>
    <dgm:cxn modelId="{B4D08D4D-81F2-4923-AB09-56E02B42C0A6}" type="presOf" srcId="{2C46EDD0-5AFE-49F9-BB39-E5D9FD6E7506}" destId="{95B4F672-8A00-4B7D-A3F9-62EBEFC99F90}" srcOrd="0" destOrd="3" presId="urn:microsoft.com/office/officeart/2005/8/layout/hProcess4"/>
    <dgm:cxn modelId="{1F14BD72-0115-486B-BF8B-CCEE6AF50982}" type="presOf" srcId="{8F65CA9B-7B23-41CA-842E-0875E026C814}" destId="{BDD1BBD1-E6CB-442C-89C5-40F772645C1E}" srcOrd="1" destOrd="0" presId="urn:microsoft.com/office/officeart/2005/8/layout/hProcess4"/>
    <dgm:cxn modelId="{D39A0B59-CD5F-4D3D-A7DD-B836A30C8405}" srcId="{C51E1BF2-6744-4E36-B76A-AA9C6CB8CA04}" destId="{8F65CA9B-7B23-41CA-842E-0875E026C814}" srcOrd="0" destOrd="0" parTransId="{127E0328-8E30-4125-9AB1-34346DFD06AE}" sibTransId="{4B012EBB-E66F-40D1-9035-1718EA327F5C}"/>
    <dgm:cxn modelId="{49EBE27C-86CD-4FF2-8BE2-C71FFD881E04}" type="presOf" srcId="{D3FCFF4E-5373-43C4-9B91-E69B2FAFBD42}" destId="{425F19F1-AB2C-4966-9B27-D1A46A05B656}" srcOrd="0" destOrd="3" presId="urn:microsoft.com/office/officeart/2005/8/layout/hProcess4"/>
    <dgm:cxn modelId="{807CC78C-E05E-4860-ADBC-5BC3A01AF63C}" srcId="{70F51E1A-A708-4959-A6CB-19C48F9B4FD4}" destId="{193655F7-D93A-4387-B678-93A47B9A522F}" srcOrd="0" destOrd="0" parTransId="{7EF8AEB5-50C4-49E3-A1FE-8D89D9501570}" sibTransId="{52A1CE40-F69C-4D32-B8F1-410D377A06C2}"/>
    <dgm:cxn modelId="{14C9E691-E9DB-4C51-A141-46A9779A306F}" type="presOf" srcId="{1B61251A-403E-4947-9B4B-FCA0706A7693}" destId="{F15C483C-C08C-4F9B-BC88-B3D0436C8874}" srcOrd="1" destOrd="2" presId="urn:microsoft.com/office/officeart/2005/8/layout/hProcess4"/>
    <dgm:cxn modelId="{13C978A2-7F95-4AB1-917A-B0668262B804}" type="presOf" srcId="{FF0810C4-AB0C-4F60-B1F3-BB09C124CF70}" destId="{F15C483C-C08C-4F9B-BC88-B3D0436C8874}" srcOrd="1" destOrd="1" presId="urn:microsoft.com/office/officeart/2005/8/layout/hProcess4"/>
    <dgm:cxn modelId="{09E7FAA8-54DA-4EC2-A1B3-60BB0DBC8A3B}" srcId="{C51E1BF2-6744-4E36-B76A-AA9C6CB8CA04}" destId="{B37A2CC3-EEC3-4CC6-B309-295C6A1B90BA}" srcOrd="1" destOrd="0" parTransId="{2BF3DDF9-F6D9-41FD-8014-49E8E9766554}" sibTransId="{3717D071-8049-4DC1-8F3A-53BA80C97C9B}"/>
    <dgm:cxn modelId="{F59756AF-7D61-4C83-B185-5CB4F31F751F}" type="presOf" srcId="{1B61251A-403E-4947-9B4B-FCA0706A7693}" destId="{95B4F672-8A00-4B7D-A3F9-62EBEFC99F90}" srcOrd="0" destOrd="2" presId="urn:microsoft.com/office/officeart/2005/8/layout/hProcess4"/>
    <dgm:cxn modelId="{76A2A0CE-DE46-4FBC-BBE4-1B4066F856FB}" srcId="{C51E1BF2-6744-4E36-B76A-AA9C6CB8CA04}" destId="{D3FCFF4E-5373-43C4-9B91-E69B2FAFBD42}" srcOrd="3" destOrd="0" parTransId="{DF10F3C4-C64A-4171-B1F5-56DAF9B71AE1}" sibTransId="{1AE38422-0002-4C77-BC39-3A0068AAF5DC}"/>
    <dgm:cxn modelId="{D1A2F4D7-6BCC-4D03-86DE-A6118F9408F3}" srcId="{D87A31C0-96B6-4300-9294-C1330D1A78CF}" destId="{C51E1BF2-6744-4E36-B76A-AA9C6CB8CA04}" srcOrd="1" destOrd="0" parTransId="{813F1BE2-F7E2-4ADF-A7DF-CCB6DF7FD005}" sibTransId="{4799BBEC-CB3C-4287-8966-0EC026990FCD}"/>
    <dgm:cxn modelId="{BF16B5DA-61E7-40F6-BA26-54D10FFB85B9}" type="presOf" srcId="{8F65CA9B-7B23-41CA-842E-0875E026C814}" destId="{425F19F1-AB2C-4966-9B27-D1A46A05B656}" srcOrd="0" destOrd="0" presId="urn:microsoft.com/office/officeart/2005/8/layout/hProcess4"/>
    <dgm:cxn modelId="{CEB369DC-AB59-4715-9E6D-895D1336F05B}" type="presOf" srcId="{93EEA309-56A0-4150-A63D-54B28CE53287}" destId="{BDD1BBD1-E6CB-442C-89C5-40F772645C1E}" srcOrd="1" destOrd="2" presId="urn:microsoft.com/office/officeart/2005/8/layout/hProcess4"/>
    <dgm:cxn modelId="{E0D786E1-F8AC-4AC5-81B7-A5253CFC203B}" type="presOf" srcId="{B37A2CC3-EEC3-4CC6-B309-295C6A1B90BA}" destId="{425F19F1-AB2C-4966-9B27-D1A46A05B656}" srcOrd="0" destOrd="1" presId="urn:microsoft.com/office/officeart/2005/8/layout/hProcess4"/>
    <dgm:cxn modelId="{E998EAE7-535F-46D6-868D-BB0DBDCE1F66}" srcId="{70F51E1A-A708-4959-A6CB-19C48F9B4FD4}" destId="{FF0810C4-AB0C-4F60-B1F3-BB09C124CF70}" srcOrd="1" destOrd="0" parTransId="{B1A918F9-43C6-4C5D-8122-CC1704673B92}" sibTransId="{3E4DEDCA-ADE5-48DC-BCC0-75FC18687FD3}"/>
    <dgm:cxn modelId="{ECE443F1-41C8-4015-831B-5E76D073542F}" type="presOf" srcId="{D87A31C0-96B6-4300-9294-C1330D1A78CF}" destId="{2BF795E2-FAD0-41F0-833F-E1F71404A359}" srcOrd="0" destOrd="0" presId="urn:microsoft.com/office/officeart/2005/8/layout/hProcess4"/>
    <dgm:cxn modelId="{9C1B2AF6-8B80-4E24-8A39-339F0F5255BA}" type="presOf" srcId="{D3FCFF4E-5373-43C4-9B91-E69B2FAFBD42}" destId="{BDD1BBD1-E6CB-442C-89C5-40F772645C1E}" srcOrd="1" destOrd="3" presId="urn:microsoft.com/office/officeart/2005/8/layout/hProcess4"/>
    <dgm:cxn modelId="{7BC65FFB-01FD-4C9D-9491-245C22B67EE8}" type="presOf" srcId="{C51E1BF2-6744-4E36-B76A-AA9C6CB8CA04}" destId="{4E47B192-F644-4023-8F27-05FCF99EA771}" srcOrd="0" destOrd="0" presId="urn:microsoft.com/office/officeart/2005/8/layout/hProcess4"/>
    <dgm:cxn modelId="{204B9F0A-8F67-4CD6-BFCB-A12F7C8A5FA7}" type="presParOf" srcId="{2BF795E2-FAD0-41F0-833F-E1F71404A359}" destId="{19A27E7D-0D1B-492A-AB33-D807D4CFFA10}" srcOrd="0" destOrd="0" presId="urn:microsoft.com/office/officeart/2005/8/layout/hProcess4"/>
    <dgm:cxn modelId="{4364C7F8-2013-467C-A115-0FC90748EE6A}" type="presParOf" srcId="{2BF795E2-FAD0-41F0-833F-E1F71404A359}" destId="{F945CE21-A14A-4240-9BD7-0D19114EBE87}" srcOrd="1" destOrd="0" presId="urn:microsoft.com/office/officeart/2005/8/layout/hProcess4"/>
    <dgm:cxn modelId="{2B70ED88-8D66-449C-8068-9FF0E0AF89D8}" type="presParOf" srcId="{2BF795E2-FAD0-41F0-833F-E1F71404A359}" destId="{672F0C16-A833-4D9F-BD0F-D46D1970BBAF}" srcOrd="2" destOrd="0" presId="urn:microsoft.com/office/officeart/2005/8/layout/hProcess4"/>
    <dgm:cxn modelId="{8D2E2FD4-2964-4E74-A84C-48F6A31CEF6F}" type="presParOf" srcId="{672F0C16-A833-4D9F-BD0F-D46D1970BBAF}" destId="{5A3799D5-EC0D-4E7E-BA2B-5DA2424BF188}" srcOrd="0" destOrd="0" presId="urn:microsoft.com/office/officeart/2005/8/layout/hProcess4"/>
    <dgm:cxn modelId="{6772FC53-5778-4208-ACD4-D82AF93101C5}" type="presParOf" srcId="{5A3799D5-EC0D-4E7E-BA2B-5DA2424BF188}" destId="{F374BBA9-5538-4B6F-80B4-881F06984370}" srcOrd="0" destOrd="0" presId="urn:microsoft.com/office/officeart/2005/8/layout/hProcess4"/>
    <dgm:cxn modelId="{3B45167D-E4D9-4858-B80B-C0A21742B069}" type="presParOf" srcId="{5A3799D5-EC0D-4E7E-BA2B-5DA2424BF188}" destId="{95B4F672-8A00-4B7D-A3F9-62EBEFC99F90}" srcOrd="1" destOrd="0" presId="urn:microsoft.com/office/officeart/2005/8/layout/hProcess4"/>
    <dgm:cxn modelId="{D4003D5E-085B-46E9-9D1C-17FC54A710EB}" type="presParOf" srcId="{5A3799D5-EC0D-4E7E-BA2B-5DA2424BF188}" destId="{F15C483C-C08C-4F9B-BC88-B3D0436C8874}" srcOrd="2" destOrd="0" presId="urn:microsoft.com/office/officeart/2005/8/layout/hProcess4"/>
    <dgm:cxn modelId="{3D7504F3-06CD-4033-A585-FB37BD17EB6A}" type="presParOf" srcId="{5A3799D5-EC0D-4E7E-BA2B-5DA2424BF188}" destId="{09895713-609E-435B-B4D6-39185E986B99}" srcOrd="3" destOrd="0" presId="urn:microsoft.com/office/officeart/2005/8/layout/hProcess4"/>
    <dgm:cxn modelId="{587B7229-4512-41F5-92E6-E1556B58EC26}" type="presParOf" srcId="{5A3799D5-EC0D-4E7E-BA2B-5DA2424BF188}" destId="{E9E15F72-0611-4029-B683-8490A310BA02}" srcOrd="4" destOrd="0" presId="urn:microsoft.com/office/officeart/2005/8/layout/hProcess4"/>
    <dgm:cxn modelId="{5ABA1374-7444-4449-9231-B15513120277}" type="presParOf" srcId="{672F0C16-A833-4D9F-BD0F-D46D1970BBAF}" destId="{21B81C21-C903-4282-A525-4C59F85CA650}" srcOrd="1" destOrd="0" presId="urn:microsoft.com/office/officeart/2005/8/layout/hProcess4"/>
    <dgm:cxn modelId="{6A31CCA3-6BB0-4204-BE09-DA41367EB62E}" type="presParOf" srcId="{672F0C16-A833-4D9F-BD0F-D46D1970BBAF}" destId="{6AB9FF89-1D5D-4E9A-AB7E-619BE236626F}" srcOrd="2" destOrd="0" presId="urn:microsoft.com/office/officeart/2005/8/layout/hProcess4"/>
    <dgm:cxn modelId="{D5BB70E0-0021-4E3D-A76F-7464CB32C683}" type="presParOf" srcId="{6AB9FF89-1D5D-4E9A-AB7E-619BE236626F}" destId="{BE8D3CE7-E9E7-4A65-A76E-F64FF3B88875}" srcOrd="0" destOrd="0" presId="urn:microsoft.com/office/officeart/2005/8/layout/hProcess4"/>
    <dgm:cxn modelId="{675F4086-B08A-4CF5-981F-A930266E6268}" type="presParOf" srcId="{6AB9FF89-1D5D-4E9A-AB7E-619BE236626F}" destId="{425F19F1-AB2C-4966-9B27-D1A46A05B656}" srcOrd="1" destOrd="0" presId="urn:microsoft.com/office/officeart/2005/8/layout/hProcess4"/>
    <dgm:cxn modelId="{6643B105-8ED5-4095-8B3D-CB9EA238ACA4}" type="presParOf" srcId="{6AB9FF89-1D5D-4E9A-AB7E-619BE236626F}" destId="{BDD1BBD1-E6CB-442C-89C5-40F772645C1E}" srcOrd="2" destOrd="0" presId="urn:microsoft.com/office/officeart/2005/8/layout/hProcess4"/>
    <dgm:cxn modelId="{44B2653F-D2C9-47AE-909D-7750BB5E52AA}" type="presParOf" srcId="{6AB9FF89-1D5D-4E9A-AB7E-619BE236626F}" destId="{4E47B192-F644-4023-8F27-05FCF99EA771}" srcOrd="3" destOrd="0" presId="urn:microsoft.com/office/officeart/2005/8/layout/hProcess4"/>
    <dgm:cxn modelId="{0BA0918D-C948-4EFE-8BB0-BBA1327B9414}" type="presParOf" srcId="{6AB9FF89-1D5D-4E9A-AB7E-619BE236626F}" destId="{5430F8CA-8771-4CC1-BD19-7F8FAAA13193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C2BE5C-7B74-464E-BA02-0FE054A135EB}" type="doc">
      <dgm:prSet loTypeId="urn:microsoft.com/office/officeart/2005/8/layout/hList9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cs-CZ"/>
        </a:p>
      </dgm:t>
    </dgm:pt>
    <dgm:pt modelId="{E8DF1833-659E-4B5A-859D-D580F98DDAD9}">
      <dgm:prSet phldrT="[Text]"/>
      <dgm:spPr>
        <a:solidFill>
          <a:srgbClr val="307871"/>
        </a:solidFill>
      </dgm:spPr>
      <dgm:t>
        <a:bodyPr/>
        <a:lstStyle/>
        <a:p>
          <a:r>
            <a:rPr lang="cs-CZ" b="1" dirty="0"/>
            <a:t>Evropská unie </a:t>
          </a:r>
        </a:p>
      </dgm:t>
    </dgm:pt>
    <dgm:pt modelId="{0AA7941F-2AE5-4279-8BD1-C1B660D4EF8D}" type="parTrans" cxnId="{D08D4B37-7881-42F3-B1D6-D6DFC938124C}">
      <dgm:prSet/>
      <dgm:spPr/>
      <dgm:t>
        <a:bodyPr/>
        <a:lstStyle/>
        <a:p>
          <a:endParaRPr lang="cs-CZ"/>
        </a:p>
      </dgm:t>
    </dgm:pt>
    <dgm:pt modelId="{80B356D6-A99B-41E0-B09F-2EA03B330367}" type="sibTrans" cxnId="{D08D4B37-7881-42F3-B1D6-D6DFC938124C}">
      <dgm:prSet/>
      <dgm:spPr/>
      <dgm:t>
        <a:bodyPr/>
        <a:lstStyle/>
        <a:p>
          <a:endParaRPr lang="cs-CZ"/>
        </a:p>
      </dgm:t>
    </dgm:pt>
    <dgm:pt modelId="{803EC973-8068-4059-814B-53EFB425A2F6}">
      <dgm:prSet phldrT="[Text]"/>
      <dgm:spPr/>
      <dgm:t>
        <a:bodyPr/>
        <a:lstStyle/>
        <a:p>
          <a:pPr algn="ctr"/>
          <a:r>
            <a:rPr lang="cs-CZ" dirty="0" err="1"/>
            <a:t>Circular</a:t>
          </a:r>
          <a:r>
            <a:rPr lang="cs-CZ" dirty="0"/>
            <a:t> </a:t>
          </a:r>
          <a:r>
            <a:rPr lang="cs-CZ" dirty="0" err="1"/>
            <a:t>Economy</a:t>
          </a:r>
          <a:r>
            <a:rPr lang="cs-CZ" dirty="0"/>
            <a:t> </a:t>
          </a:r>
          <a:r>
            <a:rPr lang="cs-CZ" dirty="0" err="1"/>
            <a:t>Action</a:t>
          </a:r>
          <a:r>
            <a:rPr lang="cs-CZ" dirty="0"/>
            <a:t> </a:t>
          </a:r>
          <a:r>
            <a:rPr lang="cs-CZ" dirty="0" err="1"/>
            <a:t>Plan</a:t>
          </a:r>
          <a:r>
            <a:rPr lang="cs-CZ" dirty="0"/>
            <a:t> (2020)</a:t>
          </a:r>
        </a:p>
      </dgm:t>
    </dgm:pt>
    <dgm:pt modelId="{1DDC4088-4A01-4DAA-82AB-4B9FFE82390A}" type="parTrans" cxnId="{3DE4D814-565A-4900-A0FA-D6AD329E8AE0}">
      <dgm:prSet/>
      <dgm:spPr/>
      <dgm:t>
        <a:bodyPr/>
        <a:lstStyle/>
        <a:p>
          <a:endParaRPr lang="cs-CZ"/>
        </a:p>
      </dgm:t>
    </dgm:pt>
    <dgm:pt modelId="{85379FAA-67CC-4CB4-9F66-127AC638798F}" type="sibTrans" cxnId="{3DE4D814-565A-4900-A0FA-D6AD329E8AE0}">
      <dgm:prSet/>
      <dgm:spPr/>
      <dgm:t>
        <a:bodyPr/>
        <a:lstStyle/>
        <a:p>
          <a:endParaRPr lang="cs-CZ"/>
        </a:p>
      </dgm:t>
    </dgm:pt>
    <dgm:pt modelId="{C4EBA5D2-FA10-47B0-ACA5-F60C0E3E086C}">
      <dgm:prSet phldrT="[Text]"/>
      <dgm:spPr/>
      <dgm:t>
        <a:bodyPr/>
        <a:lstStyle/>
        <a:p>
          <a:pPr algn="ctr"/>
          <a:r>
            <a:rPr lang="cs-CZ" dirty="0"/>
            <a:t>Green </a:t>
          </a:r>
          <a:r>
            <a:rPr lang="cs-CZ" dirty="0" err="1"/>
            <a:t>Deal</a:t>
          </a:r>
          <a:r>
            <a:rPr lang="cs-CZ" dirty="0"/>
            <a:t> EU</a:t>
          </a:r>
        </a:p>
      </dgm:t>
    </dgm:pt>
    <dgm:pt modelId="{EBE99884-49DB-4E19-B0F7-750785624052}" type="parTrans" cxnId="{2FDEBA4B-6221-42C3-9096-7D5FB63C6051}">
      <dgm:prSet/>
      <dgm:spPr/>
      <dgm:t>
        <a:bodyPr/>
        <a:lstStyle/>
        <a:p>
          <a:endParaRPr lang="cs-CZ"/>
        </a:p>
      </dgm:t>
    </dgm:pt>
    <dgm:pt modelId="{1DE7899A-0B14-4043-9C7A-6202DD21ACB4}" type="sibTrans" cxnId="{2FDEBA4B-6221-42C3-9096-7D5FB63C6051}">
      <dgm:prSet/>
      <dgm:spPr/>
      <dgm:t>
        <a:bodyPr/>
        <a:lstStyle/>
        <a:p>
          <a:endParaRPr lang="cs-CZ"/>
        </a:p>
      </dgm:t>
    </dgm:pt>
    <dgm:pt modelId="{DD2EA7E7-80C4-42A4-8369-E73B1F0BBE25}">
      <dgm:prSet phldrT="[Text]"/>
      <dgm:spPr>
        <a:solidFill>
          <a:srgbClr val="307871"/>
        </a:solidFill>
      </dgm:spPr>
      <dgm:t>
        <a:bodyPr/>
        <a:lstStyle/>
        <a:p>
          <a:r>
            <a:rPr lang="cs-CZ" b="1" dirty="0"/>
            <a:t>Česká republika</a:t>
          </a:r>
        </a:p>
      </dgm:t>
    </dgm:pt>
    <dgm:pt modelId="{F5BB881E-EDCB-4183-93BE-DAEDFC92C466}" type="parTrans" cxnId="{297F027D-B6F4-4500-8C12-B8B393EE7637}">
      <dgm:prSet/>
      <dgm:spPr/>
      <dgm:t>
        <a:bodyPr/>
        <a:lstStyle/>
        <a:p>
          <a:endParaRPr lang="cs-CZ"/>
        </a:p>
      </dgm:t>
    </dgm:pt>
    <dgm:pt modelId="{CDC0E67D-A5D5-4D8F-AE6D-737AE7DA7426}" type="sibTrans" cxnId="{297F027D-B6F4-4500-8C12-B8B393EE7637}">
      <dgm:prSet/>
      <dgm:spPr/>
      <dgm:t>
        <a:bodyPr/>
        <a:lstStyle/>
        <a:p>
          <a:endParaRPr lang="cs-CZ"/>
        </a:p>
      </dgm:t>
    </dgm:pt>
    <dgm:pt modelId="{C3829E10-A8AA-4B4F-BB63-7E58711EBCF6}">
      <dgm:prSet phldrT="[Text]"/>
      <dgm:spPr/>
      <dgm:t>
        <a:bodyPr/>
        <a:lstStyle/>
        <a:p>
          <a:pPr algn="ctr"/>
          <a:r>
            <a:rPr lang="cs-CZ" dirty="0"/>
            <a:t>Strategický rámec ČR 2030</a:t>
          </a:r>
        </a:p>
      </dgm:t>
    </dgm:pt>
    <dgm:pt modelId="{7FE517D3-D4B4-44BC-AA8B-E6E547B8399E}" type="parTrans" cxnId="{31F8F106-0232-4902-B5B1-4B787A93E08F}">
      <dgm:prSet/>
      <dgm:spPr/>
      <dgm:t>
        <a:bodyPr/>
        <a:lstStyle/>
        <a:p>
          <a:endParaRPr lang="cs-CZ"/>
        </a:p>
      </dgm:t>
    </dgm:pt>
    <dgm:pt modelId="{B2F31840-AD40-41E8-A810-0CC4E3A374EA}" type="sibTrans" cxnId="{31F8F106-0232-4902-B5B1-4B787A93E08F}">
      <dgm:prSet/>
      <dgm:spPr/>
      <dgm:t>
        <a:bodyPr/>
        <a:lstStyle/>
        <a:p>
          <a:endParaRPr lang="cs-CZ"/>
        </a:p>
      </dgm:t>
    </dgm:pt>
    <dgm:pt modelId="{43A3B4D1-EB1E-446E-8363-26F46B7797CD}">
      <dgm:prSet phldrT="[Text]"/>
      <dgm:spPr/>
      <dgm:t>
        <a:bodyPr/>
        <a:lstStyle/>
        <a:p>
          <a:pPr algn="ctr"/>
          <a:r>
            <a:rPr lang="cs-CZ" dirty="0"/>
            <a:t>Politika ochrany klimatu ČR</a:t>
          </a:r>
        </a:p>
      </dgm:t>
    </dgm:pt>
    <dgm:pt modelId="{2A1B3436-D96D-4BB2-820F-D769697C7ED7}" type="parTrans" cxnId="{4864662D-2976-4D0B-A9BA-75ED20BE9983}">
      <dgm:prSet/>
      <dgm:spPr/>
      <dgm:t>
        <a:bodyPr/>
        <a:lstStyle/>
        <a:p>
          <a:endParaRPr lang="cs-CZ"/>
        </a:p>
      </dgm:t>
    </dgm:pt>
    <dgm:pt modelId="{7A6E3D5D-5BFE-4D9D-882D-FC4D2BD6F127}" type="sibTrans" cxnId="{4864662D-2976-4D0B-A9BA-75ED20BE9983}">
      <dgm:prSet/>
      <dgm:spPr/>
      <dgm:t>
        <a:bodyPr/>
        <a:lstStyle/>
        <a:p>
          <a:endParaRPr lang="cs-CZ"/>
        </a:p>
      </dgm:t>
    </dgm:pt>
    <dgm:pt modelId="{D1E001C1-0E34-4BCA-80DB-9AE63CDB4205}">
      <dgm:prSet/>
      <dgm:spPr/>
      <dgm:t>
        <a:bodyPr/>
        <a:lstStyle/>
        <a:p>
          <a:pPr algn="ctr"/>
          <a:r>
            <a:rPr lang="cs-CZ" dirty="0"/>
            <a:t>Taxonomie EU pro udržitelné investice </a:t>
          </a:r>
        </a:p>
      </dgm:t>
    </dgm:pt>
    <dgm:pt modelId="{9EE72E3A-874E-4DB7-AE3A-0F9011FE5F73}" type="parTrans" cxnId="{0D50CFB1-1BBF-439C-9C04-59B28AB2907D}">
      <dgm:prSet/>
      <dgm:spPr/>
      <dgm:t>
        <a:bodyPr/>
        <a:lstStyle/>
        <a:p>
          <a:endParaRPr lang="cs-CZ"/>
        </a:p>
      </dgm:t>
    </dgm:pt>
    <dgm:pt modelId="{C1E377FB-7E39-4B62-A116-CD3F0FB72B2C}" type="sibTrans" cxnId="{0D50CFB1-1BBF-439C-9C04-59B28AB2907D}">
      <dgm:prSet/>
      <dgm:spPr/>
      <dgm:t>
        <a:bodyPr/>
        <a:lstStyle/>
        <a:p>
          <a:endParaRPr lang="cs-CZ"/>
        </a:p>
      </dgm:t>
    </dgm:pt>
    <dgm:pt modelId="{457B856E-2986-4FC0-9364-8D64143BC605}">
      <dgm:prSet/>
      <dgm:spPr/>
      <dgm:t>
        <a:bodyPr/>
        <a:lstStyle/>
        <a:p>
          <a:pPr algn="ctr"/>
          <a:r>
            <a:rPr lang="cs-CZ" dirty="0"/>
            <a:t>Plán odpadového hospodářství </a:t>
          </a:r>
        </a:p>
      </dgm:t>
    </dgm:pt>
    <dgm:pt modelId="{F2530404-D678-4872-8067-DFA0D5FDC2E0}" type="parTrans" cxnId="{8CDD7BE8-0C51-4600-8C11-AE8FC5A4D719}">
      <dgm:prSet/>
      <dgm:spPr/>
      <dgm:t>
        <a:bodyPr/>
        <a:lstStyle/>
        <a:p>
          <a:endParaRPr lang="cs-CZ"/>
        </a:p>
      </dgm:t>
    </dgm:pt>
    <dgm:pt modelId="{10790D9C-EE63-44ED-AC0A-4527F9EB4E68}" type="sibTrans" cxnId="{8CDD7BE8-0C51-4600-8C11-AE8FC5A4D719}">
      <dgm:prSet/>
      <dgm:spPr/>
      <dgm:t>
        <a:bodyPr/>
        <a:lstStyle/>
        <a:p>
          <a:endParaRPr lang="cs-CZ"/>
        </a:p>
      </dgm:t>
    </dgm:pt>
    <dgm:pt modelId="{8C538237-201A-4131-8F96-456BE8B4A38B}" type="pres">
      <dgm:prSet presAssocID="{0FC2BE5C-7B74-464E-BA02-0FE054A135EB}" presName="list" presStyleCnt="0">
        <dgm:presLayoutVars>
          <dgm:dir/>
          <dgm:animLvl val="lvl"/>
        </dgm:presLayoutVars>
      </dgm:prSet>
      <dgm:spPr/>
    </dgm:pt>
    <dgm:pt modelId="{96637384-A2D4-47A2-AD93-32B63151E299}" type="pres">
      <dgm:prSet presAssocID="{E8DF1833-659E-4B5A-859D-D580F98DDAD9}" presName="posSpace" presStyleCnt="0"/>
      <dgm:spPr/>
    </dgm:pt>
    <dgm:pt modelId="{63D20041-74EF-447F-A5DD-A1572088E0A4}" type="pres">
      <dgm:prSet presAssocID="{E8DF1833-659E-4B5A-859D-D580F98DDAD9}" presName="vertFlow" presStyleCnt="0"/>
      <dgm:spPr/>
    </dgm:pt>
    <dgm:pt modelId="{1A1B5A7F-BEB5-4E81-BC63-C633AA981C32}" type="pres">
      <dgm:prSet presAssocID="{E8DF1833-659E-4B5A-859D-D580F98DDAD9}" presName="topSpace" presStyleCnt="0"/>
      <dgm:spPr/>
    </dgm:pt>
    <dgm:pt modelId="{A80B0D0C-D328-4A49-9613-53E9834DC07B}" type="pres">
      <dgm:prSet presAssocID="{E8DF1833-659E-4B5A-859D-D580F98DDAD9}" presName="firstComp" presStyleCnt="0"/>
      <dgm:spPr/>
    </dgm:pt>
    <dgm:pt modelId="{5494411D-E807-432F-8655-30179311C0F9}" type="pres">
      <dgm:prSet presAssocID="{E8DF1833-659E-4B5A-859D-D580F98DDAD9}" presName="firstChild" presStyleLbl="bgAccFollowNode1" presStyleIdx="0" presStyleCnt="6"/>
      <dgm:spPr/>
    </dgm:pt>
    <dgm:pt modelId="{E0243E76-95CB-40DA-9D05-BA6907DF4D65}" type="pres">
      <dgm:prSet presAssocID="{E8DF1833-659E-4B5A-859D-D580F98DDAD9}" presName="firstChildTx" presStyleLbl="bgAccFollowNode1" presStyleIdx="0" presStyleCnt="6">
        <dgm:presLayoutVars>
          <dgm:bulletEnabled val="1"/>
        </dgm:presLayoutVars>
      </dgm:prSet>
      <dgm:spPr/>
    </dgm:pt>
    <dgm:pt modelId="{E0E6BB82-AA22-464A-B645-B600F52B4D31}" type="pres">
      <dgm:prSet presAssocID="{C4EBA5D2-FA10-47B0-ACA5-F60C0E3E086C}" presName="comp" presStyleCnt="0"/>
      <dgm:spPr/>
    </dgm:pt>
    <dgm:pt modelId="{97098255-121A-487D-8965-D855249CB070}" type="pres">
      <dgm:prSet presAssocID="{C4EBA5D2-FA10-47B0-ACA5-F60C0E3E086C}" presName="child" presStyleLbl="bgAccFollowNode1" presStyleIdx="1" presStyleCnt="6"/>
      <dgm:spPr/>
    </dgm:pt>
    <dgm:pt modelId="{1741417F-546A-46AF-9C98-2E4FD36EDEB3}" type="pres">
      <dgm:prSet presAssocID="{C4EBA5D2-FA10-47B0-ACA5-F60C0E3E086C}" presName="childTx" presStyleLbl="bgAccFollowNode1" presStyleIdx="1" presStyleCnt="6">
        <dgm:presLayoutVars>
          <dgm:bulletEnabled val="1"/>
        </dgm:presLayoutVars>
      </dgm:prSet>
      <dgm:spPr/>
    </dgm:pt>
    <dgm:pt modelId="{457303E7-1528-4DD8-BD00-787573B5649B}" type="pres">
      <dgm:prSet presAssocID="{D1E001C1-0E34-4BCA-80DB-9AE63CDB4205}" presName="comp" presStyleCnt="0"/>
      <dgm:spPr/>
    </dgm:pt>
    <dgm:pt modelId="{9DA6896B-36AE-4F6A-9134-21DBE1323F75}" type="pres">
      <dgm:prSet presAssocID="{D1E001C1-0E34-4BCA-80DB-9AE63CDB4205}" presName="child" presStyleLbl="bgAccFollowNode1" presStyleIdx="2" presStyleCnt="6"/>
      <dgm:spPr/>
    </dgm:pt>
    <dgm:pt modelId="{49BB3D53-368F-4203-9A32-ABE65E377032}" type="pres">
      <dgm:prSet presAssocID="{D1E001C1-0E34-4BCA-80DB-9AE63CDB4205}" presName="childTx" presStyleLbl="bgAccFollowNode1" presStyleIdx="2" presStyleCnt="6">
        <dgm:presLayoutVars>
          <dgm:bulletEnabled val="1"/>
        </dgm:presLayoutVars>
      </dgm:prSet>
      <dgm:spPr/>
    </dgm:pt>
    <dgm:pt modelId="{D54D10C4-2D36-4662-8C25-75899955EAF3}" type="pres">
      <dgm:prSet presAssocID="{E8DF1833-659E-4B5A-859D-D580F98DDAD9}" presName="negSpace" presStyleCnt="0"/>
      <dgm:spPr/>
    </dgm:pt>
    <dgm:pt modelId="{02D84032-6F9D-4C0E-ADD1-CC8BD781D41C}" type="pres">
      <dgm:prSet presAssocID="{E8DF1833-659E-4B5A-859D-D580F98DDAD9}" presName="circle" presStyleLbl="node1" presStyleIdx="0" presStyleCnt="2"/>
      <dgm:spPr/>
    </dgm:pt>
    <dgm:pt modelId="{A4779B1C-51F7-4E08-B4C6-58A8D3390245}" type="pres">
      <dgm:prSet presAssocID="{80B356D6-A99B-41E0-B09F-2EA03B330367}" presName="transSpace" presStyleCnt="0"/>
      <dgm:spPr/>
    </dgm:pt>
    <dgm:pt modelId="{3404ADDE-2734-4E07-A7DE-47D828096D85}" type="pres">
      <dgm:prSet presAssocID="{DD2EA7E7-80C4-42A4-8369-E73B1F0BBE25}" presName="posSpace" presStyleCnt="0"/>
      <dgm:spPr/>
    </dgm:pt>
    <dgm:pt modelId="{476D2C48-111D-4E25-A53D-0CFF6C81A0E4}" type="pres">
      <dgm:prSet presAssocID="{DD2EA7E7-80C4-42A4-8369-E73B1F0BBE25}" presName="vertFlow" presStyleCnt="0"/>
      <dgm:spPr/>
    </dgm:pt>
    <dgm:pt modelId="{2E44A1B4-D994-43E8-B42F-F9089C312BEA}" type="pres">
      <dgm:prSet presAssocID="{DD2EA7E7-80C4-42A4-8369-E73B1F0BBE25}" presName="topSpace" presStyleCnt="0"/>
      <dgm:spPr/>
    </dgm:pt>
    <dgm:pt modelId="{9AAC6820-E57C-43FF-977E-8566EDF15440}" type="pres">
      <dgm:prSet presAssocID="{DD2EA7E7-80C4-42A4-8369-E73B1F0BBE25}" presName="firstComp" presStyleCnt="0"/>
      <dgm:spPr/>
    </dgm:pt>
    <dgm:pt modelId="{B53A5764-5647-45FF-B7B8-D12BDEF22C5C}" type="pres">
      <dgm:prSet presAssocID="{DD2EA7E7-80C4-42A4-8369-E73B1F0BBE25}" presName="firstChild" presStyleLbl="bgAccFollowNode1" presStyleIdx="3" presStyleCnt="6"/>
      <dgm:spPr/>
    </dgm:pt>
    <dgm:pt modelId="{F30446E2-B8BF-47EE-A283-7476523D3090}" type="pres">
      <dgm:prSet presAssocID="{DD2EA7E7-80C4-42A4-8369-E73B1F0BBE25}" presName="firstChildTx" presStyleLbl="bgAccFollowNode1" presStyleIdx="3" presStyleCnt="6">
        <dgm:presLayoutVars>
          <dgm:bulletEnabled val="1"/>
        </dgm:presLayoutVars>
      </dgm:prSet>
      <dgm:spPr/>
    </dgm:pt>
    <dgm:pt modelId="{6140420F-E154-46A6-B32D-E2FB74C31A35}" type="pres">
      <dgm:prSet presAssocID="{43A3B4D1-EB1E-446E-8363-26F46B7797CD}" presName="comp" presStyleCnt="0"/>
      <dgm:spPr/>
    </dgm:pt>
    <dgm:pt modelId="{CF626B1F-2F23-48D8-AE9B-ACFF42373188}" type="pres">
      <dgm:prSet presAssocID="{43A3B4D1-EB1E-446E-8363-26F46B7797CD}" presName="child" presStyleLbl="bgAccFollowNode1" presStyleIdx="4" presStyleCnt="6"/>
      <dgm:spPr/>
    </dgm:pt>
    <dgm:pt modelId="{7BC63931-F41F-4565-B868-F350A3C3045E}" type="pres">
      <dgm:prSet presAssocID="{43A3B4D1-EB1E-446E-8363-26F46B7797CD}" presName="childTx" presStyleLbl="bgAccFollowNode1" presStyleIdx="4" presStyleCnt="6">
        <dgm:presLayoutVars>
          <dgm:bulletEnabled val="1"/>
        </dgm:presLayoutVars>
      </dgm:prSet>
      <dgm:spPr/>
    </dgm:pt>
    <dgm:pt modelId="{EA745A10-645F-4EC3-8095-29CC9292F7EA}" type="pres">
      <dgm:prSet presAssocID="{457B856E-2986-4FC0-9364-8D64143BC605}" presName="comp" presStyleCnt="0"/>
      <dgm:spPr/>
    </dgm:pt>
    <dgm:pt modelId="{2C3DB7B1-44D8-4563-A91F-024CFFFAC6FF}" type="pres">
      <dgm:prSet presAssocID="{457B856E-2986-4FC0-9364-8D64143BC605}" presName="child" presStyleLbl="bgAccFollowNode1" presStyleIdx="5" presStyleCnt="6"/>
      <dgm:spPr/>
    </dgm:pt>
    <dgm:pt modelId="{8E9F357C-470B-4231-95EB-470233123C3B}" type="pres">
      <dgm:prSet presAssocID="{457B856E-2986-4FC0-9364-8D64143BC605}" presName="childTx" presStyleLbl="bgAccFollowNode1" presStyleIdx="5" presStyleCnt="6">
        <dgm:presLayoutVars>
          <dgm:bulletEnabled val="1"/>
        </dgm:presLayoutVars>
      </dgm:prSet>
      <dgm:spPr/>
    </dgm:pt>
    <dgm:pt modelId="{FDE6E8D7-D2D7-48A9-8C00-A7E3F421214F}" type="pres">
      <dgm:prSet presAssocID="{DD2EA7E7-80C4-42A4-8369-E73B1F0BBE25}" presName="negSpace" presStyleCnt="0"/>
      <dgm:spPr/>
    </dgm:pt>
    <dgm:pt modelId="{3E88C380-7B4F-4C5B-B3E5-14B85328E38C}" type="pres">
      <dgm:prSet presAssocID="{DD2EA7E7-80C4-42A4-8369-E73B1F0BBE25}" presName="circle" presStyleLbl="node1" presStyleIdx="1" presStyleCnt="2"/>
      <dgm:spPr/>
    </dgm:pt>
  </dgm:ptLst>
  <dgm:cxnLst>
    <dgm:cxn modelId="{31F8F106-0232-4902-B5B1-4B787A93E08F}" srcId="{DD2EA7E7-80C4-42A4-8369-E73B1F0BBE25}" destId="{C3829E10-A8AA-4B4F-BB63-7E58711EBCF6}" srcOrd="0" destOrd="0" parTransId="{7FE517D3-D4B4-44BC-AA8B-E6E547B8399E}" sibTransId="{B2F31840-AD40-41E8-A810-0CC4E3A374EA}"/>
    <dgm:cxn modelId="{3DE4D814-565A-4900-A0FA-D6AD329E8AE0}" srcId="{E8DF1833-659E-4B5A-859D-D580F98DDAD9}" destId="{803EC973-8068-4059-814B-53EFB425A2F6}" srcOrd="0" destOrd="0" parTransId="{1DDC4088-4A01-4DAA-82AB-4B9FFE82390A}" sibTransId="{85379FAA-67CC-4CB4-9F66-127AC638798F}"/>
    <dgm:cxn modelId="{3A939C19-C84E-402D-B553-C5A4DFFE24F9}" type="presOf" srcId="{DD2EA7E7-80C4-42A4-8369-E73B1F0BBE25}" destId="{3E88C380-7B4F-4C5B-B3E5-14B85328E38C}" srcOrd="0" destOrd="0" presId="urn:microsoft.com/office/officeart/2005/8/layout/hList9"/>
    <dgm:cxn modelId="{C902AF23-E635-4B24-AF8D-73DE7C7DD0D8}" type="presOf" srcId="{E8DF1833-659E-4B5A-859D-D580F98DDAD9}" destId="{02D84032-6F9D-4C0E-ADD1-CC8BD781D41C}" srcOrd="0" destOrd="0" presId="urn:microsoft.com/office/officeart/2005/8/layout/hList9"/>
    <dgm:cxn modelId="{11EB6F24-388E-4C76-AC3E-327234AF13D5}" type="presOf" srcId="{43A3B4D1-EB1E-446E-8363-26F46B7797CD}" destId="{CF626B1F-2F23-48D8-AE9B-ACFF42373188}" srcOrd="0" destOrd="0" presId="urn:microsoft.com/office/officeart/2005/8/layout/hList9"/>
    <dgm:cxn modelId="{C9D62729-F463-43DA-8A83-C8C55A79A6F0}" type="presOf" srcId="{803EC973-8068-4059-814B-53EFB425A2F6}" destId="{5494411D-E807-432F-8655-30179311C0F9}" srcOrd="0" destOrd="0" presId="urn:microsoft.com/office/officeart/2005/8/layout/hList9"/>
    <dgm:cxn modelId="{4864662D-2976-4D0B-A9BA-75ED20BE9983}" srcId="{DD2EA7E7-80C4-42A4-8369-E73B1F0BBE25}" destId="{43A3B4D1-EB1E-446E-8363-26F46B7797CD}" srcOrd="1" destOrd="0" parTransId="{2A1B3436-D96D-4BB2-820F-D769697C7ED7}" sibTransId="{7A6E3D5D-5BFE-4D9D-882D-FC4D2BD6F127}"/>
    <dgm:cxn modelId="{A3F0772F-6768-483B-AB73-C98748F201D8}" type="presOf" srcId="{43A3B4D1-EB1E-446E-8363-26F46B7797CD}" destId="{7BC63931-F41F-4565-B868-F350A3C3045E}" srcOrd="1" destOrd="0" presId="urn:microsoft.com/office/officeart/2005/8/layout/hList9"/>
    <dgm:cxn modelId="{D08D4B37-7881-42F3-B1D6-D6DFC938124C}" srcId="{0FC2BE5C-7B74-464E-BA02-0FE054A135EB}" destId="{E8DF1833-659E-4B5A-859D-D580F98DDAD9}" srcOrd="0" destOrd="0" parTransId="{0AA7941F-2AE5-4279-8BD1-C1B660D4EF8D}" sibTransId="{80B356D6-A99B-41E0-B09F-2EA03B330367}"/>
    <dgm:cxn modelId="{2FDEBA4B-6221-42C3-9096-7D5FB63C6051}" srcId="{E8DF1833-659E-4B5A-859D-D580F98DDAD9}" destId="{C4EBA5D2-FA10-47B0-ACA5-F60C0E3E086C}" srcOrd="1" destOrd="0" parTransId="{EBE99884-49DB-4E19-B0F7-750785624052}" sibTransId="{1DE7899A-0B14-4043-9C7A-6202DD21ACB4}"/>
    <dgm:cxn modelId="{5E362751-EC06-42D6-82AD-F38FE12A86C1}" type="presOf" srcId="{0FC2BE5C-7B74-464E-BA02-0FE054A135EB}" destId="{8C538237-201A-4131-8F96-456BE8B4A38B}" srcOrd="0" destOrd="0" presId="urn:microsoft.com/office/officeart/2005/8/layout/hList9"/>
    <dgm:cxn modelId="{72EB5075-6EDF-43A9-84A4-22C0FE9B35AD}" type="presOf" srcId="{C3829E10-A8AA-4B4F-BB63-7E58711EBCF6}" destId="{B53A5764-5647-45FF-B7B8-D12BDEF22C5C}" srcOrd="0" destOrd="0" presId="urn:microsoft.com/office/officeart/2005/8/layout/hList9"/>
    <dgm:cxn modelId="{297F027D-B6F4-4500-8C12-B8B393EE7637}" srcId="{0FC2BE5C-7B74-464E-BA02-0FE054A135EB}" destId="{DD2EA7E7-80C4-42A4-8369-E73B1F0BBE25}" srcOrd="1" destOrd="0" parTransId="{F5BB881E-EDCB-4183-93BE-DAEDFC92C466}" sibTransId="{CDC0E67D-A5D5-4D8F-AE6D-737AE7DA7426}"/>
    <dgm:cxn modelId="{4F101880-AB6F-450A-98A4-9F48B0B6065E}" type="presOf" srcId="{457B856E-2986-4FC0-9364-8D64143BC605}" destId="{8E9F357C-470B-4231-95EB-470233123C3B}" srcOrd="1" destOrd="0" presId="urn:microsoft.com/office/officeart/2005/8/layout/hList9"/>
    <dgm:cxn modelId="{5AE1C28D-9765-4147-B970-D2A2108EC50F}" type="presOf" srcId="{C4EBA5D2-FA10-47B0-ACA5-F60C0E3E086C}" destId="{97098255-121A-487D-8965-D855249CB070}" srcOrd="0" destOrd="0" presId="urn:microsoft.com/office/officeart/2005/8/layout/hList9"/>
    <dgm:cxn modelId="{1B96669C-62A9-4DA4-A848-BE97560267B7}" type="presOf" srcId="{803EC973-8068-4059-814B-53EFB425A2F6}" destId="{E0243E76-95CB-40DA-9D05-BA6907DF4D65}" srcOrd="1" destOrd="0" presId="urn:microsoft.com/office/officeart/2005/8/layout/hList9"/>
    <dgm:cxn modelId="{62843FA0-6156-4B89-A53B-26FE103C8967}" type="presOf" srcId="{C3829E10-A8AA-4B4F-BB63-7E58711EBCF6}" destId="{F30446E2-B8BF-47EE-A283-7476523D3090}" srcOrd="1" destOrd="0" presId="urn:microsoft.com/office/officeart/2005/8/layout/hList9"/>
    <dgm:cxn modelId="{700D29A7-068C-4200-9190-A23855ABE6E5}" type="presOf" srcId="{D1E001C1-0E34-4BCA-80DB-9AE63CDB4205}" destId="{9DA6896B-36AE-4F6A-9134-21DBE1323F75}" srcOrd="0" destOrd="0" presId="urn:microsoft.com/office/officeart/2005/8/layout/hList9"/>
    <dgm:cxn modelId="{B87C9EAE-52EE-4890-BF46-BF5988D0916E}" type="presOf" srcId="{C4EBA5D2-FA10-47B0-ACA5-F60C0E3E086C}" destId="{1741417F-546A-46AF-9C98-2E4FD36EDEB3}" srcOrd="1" destOrd="0" presId="urn:microsoft.com/office/officeart/2005/8/layout/hList9"/>
    <dgm:cxn modelId="{0D50CFB1-1BBF-439C-9C04-59B28AB2907D}" srcId="{E8DF1833-659E-4B5A-859D-D580F98DDAD9}" destId="{D1E001C1-0E34-4BCA-80DB-9AE63CDB4205}" srcOrd="2" destOrd="0" parTransId="{9EE72E3A-874E-4DB7-AE3A-0F9011FE5F73}" sibTransId="{C1E377FB-7E39-4B62-A116-CD3F0FB72B2C}"/>
    <dgm:cxn modelId="{DDAF65CF-093F-480B-89D1-F42AE4F2D5E1}" type="presOf" srcId="{457B856E-2986-4FC0-9364-8D64143BC605}" destId="{2C3DB7B1-44D8-4563-A91F-024CFFFAC6FF}" srcOrd="0" destOrd="0" presId="urn:microsoft.com/office/officeart/2005/8/layout/hList9"/>
    <dgm:cxn modelId="{8CDD7BE8-0C51-4600-8C11-AE8FC5A4D719}" srcId="{DD2EA7E7-80C4-42A4-8369-E73B1F0BBE25}" destId="{457B856E-2986-4FC0-9364-8D64143BC605}" srcOrd="2" destOrd="0" parTransId="{F2530404-D678-4872-8067-DFA0D5FDC2E0}" sibTransId="{10790D9C-EE63-44ED-AC0A-4527F9EB4E68}"/>
    <dgm:cxn modelId="{850B81E9-8591-4563-8161-92B322845A7F}" type="presOf" srcId="{D1E001C1-0E34-4BCA-80DB-9AE63CDB4205}" destId="{49BB3D53-368F-4203-9A32-ABE65E377032}" srcOrd="1" destOrd="0" presId="urn:microsoft.com/office/officeart/2005/8/layout/hList9"/>
    <dgm:cxn modelId="{2CAA9C82-ADC3-4D8D-B5BF-47AA231852AB}" type="presParOf" srcId="{8C538237-201A-4131-8F96-456BE8B4A38B}" destId="{96637384-A2D4-47A2-AD93-32B63151E299}" srcOrd="0" destOrd="0" presId="urn:microsoft.com/office/officeart/2005/8/layout/hList9"/>
    <dgm:cxn modelId="{F54E22AB-D96D-4D32-AF42-C59D558F0078}" type="presParOf" srcId="{8C538237-201A-4131-8F96-456BE8B4A38B}" destId="{63D20041-74EF-447F-A5DD-A1572088E0A4}" srcOrd="1" destOrd="0" presId="urn:microsoft.com/office/officeart/2005/8/layout/hList9"/>
    <dgm:cxn modelId="{B62615E7-4542-4BF3-9FDF-6E244630DA69}" type="presParOf" srcId="{63D20041-74EF-447F-A5DD-A1572088E0A4}" destId="{1A1B5A7F-BEB5-4E81-BC63-C633AA981C32}" srcOrd="0" destOrd="0" presId="urn:microsoft.com/office/officeart/2005/8/layout/hList9"/>
    <dgm:cxn modelId="{C89CA209-57CB-4003-B4C3-6AB57A3EB846}" type="presParOf" srcId="{63D20041-74EF-447F-A5DD-A1572088E0A4}" destId="{A80B0D0C-D328-4A49-9613-53E9834DC07B}" srcOrd="1" destOrd="0" presId="urn:microsoft.com/office/officeart/2005/8/layout/hList9"/>
    <dgm:cxn modelId="{D445D286-6C95-4F4D-A364-85B78222AE0D}" type="presParOf" srcId="{A80B0D0C-D328-4A49-9613-53E9834DC07B}" destId="{5494411D-E807-432F-8655-30179311C0F9}" srcOrd="0" destOrd="0" presId="urn:microsoft.com/office/officeart/2005/8/layout/hList9"/>
    <dgm:cxn modelId="{505DC4CA-5E99-4675-92A3-87DE324F4B6A}" type="presParOf" srcId="{A80B0D0C-D328-4A49-9613-53E9834DC07B}" destId="{E0243E76-95CB-40DA-9D05-BA6907DF4D65}" srcOrd="1" destOrd="0" presId="urn:microsoft.com/office/officeart/2005/8/layout/hList9"/>
    <dgm:cxn modelId="{0870BA22-7F35-4C58-A223-762BAF36643D}" type="presParOf" srcId="{63D20041-74EF-447F-A5DD-A1572088E0A4}" destId="{E0E6BB82-AA22-464A-B645-B600F52B4D31}" srcOrd="2" destOrd="0" presId="urn:microsoft.com/office/officeart/2005/8/layout/hList9"/>
    <dgm:cxn modelId="{357A3C32-F556-4AC9-B7CB-D0ABCD30B0B1}" type="presParOf" srcId="{E0E6BB82-AA22-464A-B645-B600F52B4D31}" destId="{97098255-121A-487D-8965-D855249CB070}" srcOrd="0" destOrd="0" presId="urn:microsoft.com/office/officeart/2005/8/layout/hList9"/>
    <dgm:cxn modelId="{85C00E5B-5196-4824-A83A-78E0A676904F}" type="presParOf" srcId="{E0E6BB82-AA22-464A-B645-B600F52B4D31}" destId="{1741417F-546A-46AF-9C98-2E4FD36EDEB3}" srcOrd="1" destOrd="0" presId="urn:microsoft.com/office/officeart/2005/8/layout/hList9"/>
    <dgm:cxn modelId="{057B5EEA-5E73-4B9A-97D4-5C291C9036D1}" type="presParOf" srcId="{63D20041-74EF-447F-A5DD-A1572088E0A4}" destId="{457303E7-1528-4DD8-BD00-787573B5649B}" srcOrd="3" destOrd="0" presId="urn:microsoft.com/office/officeart/2005/8/layout/hList9"/>
    <dgm:cxn modelId="{E467D4B0-1E21-4E73-B124-8193DBF41EB7}" type="presParOf" srcId="{457303E7-1528-4DD8-BD00-787573B5649B}" destId="{9DA6896B-36AE-4F6A-9134-21DBE1323F75}" srcOrd="0" destOrd="0" presId="urn:microsoft.com/office/officeart/2005/8/layout/hList9"/>
    <dgm:cxn modelId="{4D0BF1EA-AB17-4EE2-9A26-7F19EA06BC80}" type="presParOf" srcId="{457303E7-1528-4DD8-BD00-787573B5649B}" destId="{49BB3D53-368F-4203-9A32-ABE65E377032}" srcOrd="1" destOrd="0" presId="urn:microsoft.com/office/officeart/2005/8/layout/hList9"/>
    <dgm:cxn modelId="{B6BA9C6B-43D4-4C81-8FC7-490195400918}" type="presParOf" srcId="{8C538237-201A-4131-8F96-456BE8B4A38B}" destId="{D54D10C4-2D36-4662-8C25-75899955EAF3}" srcOrd="2" destOrd="0" presId="urn:microsoft.com/office/officeart/2005/8/layout/hList9"/>
    <dgm:cxn modelId="{09B04E7E-70F6-4477-A61D-0DA8B5E311F2}" type="presParOf" srcId="{8C538237-201A-4131-8F96-456BE8B4A38B}" destId="{02D84032-6F9D-4C0E-ADD1-CC8BD781D41C}" srcOrd="3" destOrd="0" presId="urn:microsoft.com/office/officeart/2005/8/layout/hList9"/>
    <dgm:cxn modelId="{E1EF3F82-CFD2-4AD4-AF79-F9661236E141}" type="presParOf" srcId="{8C538237-201A-4131-8F96-456BE8B4A38B}" destId="{A4779B1C-51F7-4E08-B4C6-58A8D3390245}" srcOrd="4" destOrd="0" presId="urn:microsoft.com/office/officeart/2005/8/layout/hList9"/>
    <dgm:cxn modelId="{AFD2A534-A0BF-4AE3-AB81-B1FFF9B641DC}" type="presParOf" srcId="{8C538237-201A-4131-8F96-456BE8B4A38B}" destId="{3404ADDE-2734-4E07-A7DE-47D828096D85}" srcOrd="5" destOrd="0" presId="urn:microsoft.com/office/officeart/2005/8/layout/hList9"/>
    <dgm:cxn modelId="{1ADF698E-06B2-4641-B3B4-34494E2168E9}" type="presParOf" srcId="{8C538237-201A-4131-8F96-456BE8B4A38B}" destId="{476D2C48-111D-4E25-A53D-0CFF6C81A0E4}" srcOrd="6" destOrd="0" presId="urn:microsoft.com/office/officeart/2005/8/layout/hList9"/>
    <dgm:cxn modelId="{64E51F58-5CED-4A1C-9A3E-07095AE41EF6}" type="presParOf" srcId="{476D2C48-111D-4E25-A53D-0CFF6C81A0E4}" destId="{2E44A1B4-D994-43E8-B42F-F9089C312BEA}" srcOrd="0" destOrd="0" presId="urn:microsoft.com/office/officeart/2005/8/layout/hList9"/>
    <dgm:cxn modelId="{75A2F2FB-D4B2-4B57-91A9-D000C3CFFE68}" type="presParOf" srcId="{476D2C48-111D-4E25-A53D-0CFF6C81A0E4}" destId="{9AAC6820-E57C-43FF-977E-8566EDF15440}" srcOrd="1" destOrd="0" presId="urn:microsoft.com/office/officeart/2005/8/layout/hList9"/>
    <dgm:cxn modelId="{2CC4CAAC-AED0-44E8-A30D-404E55FC2152}" type="presParOf" srcId="{9AAC6820-E57C-43FF-977E-8566EDF15440}" destId="{B53A5764-5647-45FF-B7B8-D12BDEF22C5C}" srcOrd="0" destOrd="0" presId="urn:microsoft.com/office/officeart/2005/8/layout/hList9"/>
    <dgm:cxn modelId="{68B2E65E-FB4E-4C03-83A6-9D9A47527BDD}" type="presParOf" srcId="{9AAC6820-E57C-43FF-977E-8566EDF15440}" destId="{F30446E2-B8BF-47EE-A283-7476523D3090}" srcOrd="1" destOrd="0" presId="urn:microsoft.com/office/officeart/2005/8/layout/hList9"/>
    <dgm:cxn modelId="{BA29939E-F3F5-4460-8717-5DA13436130C}" type="presParOf" srcId="{476D2C48-111D-4E25-A53D-0CFF6C81A0E4}" destId="{6140420F-E154-46A6-B32D-E2FB74C31A35}" srcOrd="2" destOrd="0" presId="urn:microsoft.com/office/officeart/2005/8/layout/hList9"/>
    <dgm:cxn modelId="{A7AD694C-B7D9-4FA1-9F10-F36039DCD932}" type="presParOf" srcId="{6140420F-E154-46A6-B32D-E2FB74C31A35}" destId="{CF626B1F-2F23-48D8-AE9B-ACFF42373188}" srcOrd="0" destOrd="0" presId="urn:microsoft.com/office/officeart/2005/8/layout/hList9"/>
    <dgm:cxn modelId="{652A7C56-C02A-4327-87A8-1500CDB22005}" type="presParOf" srcId="{6140420F-E154-46A6-B32D-E2FB74C31A35}" destId="{7BC63931-F41F-4565-B868-F350A3C3045E}" srcOrd="1" destOrd="0" presId="urn:microsoft.com/office/officeart/2005/8/layout/hList9"/>
    <dgm:cxn modelId="{DBAAC86E-FBCA-465C-8A91-F5234DF540EA}" type="presParOf" srcId="{476D2C48-111D-4E25-A53D-0CFF6C81A0E4}" destId="{EA745A10-645F-4EC3-8095-29CC9292F7EA}" srcOrd="3" destOrd="0" presId="urn:microsoft.com/office/officeart/2005/8/layout/hList9"/>
    <dgm:cxn modelId="{586AB981-DB6B-43B7-8C59-11161B36C7DA}" type="presParOf" srcId="{EA745A10-645F-4EC3-8095-29CC9292F7EA}" destId="{2C3DB7B1-44D8-4563-A91F-024CFFFAC6FF}" srcOrd="0" destOrd="0" presId="urn:microsoft.com/office/officeart/2005/8/layout/hList9"/>
    <dgm:cxn modelId="{B7BE0E72-A2AA-46F3-A1A8-8F393FA3DE13}" type="presParOf" srcId="{EA745A10-645F-4EC3-8095-29CC9292F7EA}" destId="{8E9F357C-470B-4231-95EB-470233123C3B}" srcOrd="1" destOrd="0" presId="urn:microsoft.com/office/officeart/2005/8/layout/hList9"/>
    <dgm:cxn modelId="{2E2E0D12-CDB1-4E6A-92C2-79CF60AD5C08}" type="presParOf" srcId="{8C538237-201A-4131-8F96-456BE8B4A38B}" destId="{FDE6E8D7-D2D7-48A9-8C00-A7E3F421214F}" srcOrd="7" destOrd="0" presId="urn:microsoft.com/office/officeart/2005/8/layout/hList9"/>
    <dgm:cxn modelId="{3EE77C58-43CE-4E52-8653-762CA1B3ECFA}" type="presParOf" srcId="{8C538237-201A-4131-8F96-456BE8B4A38B}" destId="{3E88C380-7B4F-4C5B-B3E5-14B85328E38C}" srcOrd="8" destOrd="0" presId="urn:microsoft.com/office/officeart/2005/8/layout/hList9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B4F672-8A00-4B7D-A3F9-62EBEFC99F90}">
      <dsp:nvSpPr>
        <dsp:cNvPr id="0" name=""/>
        <dsp:cNvSpPr/>
      </dsp:nvSpPr>
      <dsp:spPr>
        <a:xfrm>
          <a:off x="965754" y="906585"/>
          <a:ext cx="2112130" cy="1742066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 dirty="0"/>
            <a:t>vytěžit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 dirty="0"/>
            <a:t>vyrobit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 dirty="0"/>
            <a:t>použít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 dirty="0"/>
            <a:t>vyhodit </a:t>
          </a:r>
        </a:p>
      </dsp:txBody>
      <dsp:txXfrm>
        <a:off x="1005844" y="946675"/>
        <a:ext cx="2031950" cy="1288586"/>
      </dsp:txXfrm>
    </dsp:sp>
    <dsp:sp modelId="{21B81C21-C903-4282-A525-4C59F85CA650}">
      <dsp:nvSpPr>
        <dsp:cNvPr id="0" name=""/>
        <dsp:cNvSpPr/>
      </dsp:nvSpPr>
      <dsp:spPr>
        <a:xfrm rot="20940958">
          <a:off x="2153075" y="1322779"/>
          <a:ext cx="2327385" cy="2327385"/>
        </a:xfrm>
        <a:prstGeom prst="leftCircularArrow">
          <a:avLst>
            <a:gd name="adj1" fmla="val 3146"/>
            <a:gd name="adj2" fmla="val 387112"/>
            <a:gd name="adj3" fmla="val 2162623"/>
            <a:gd name="adj4" fmla="val 9024489"/>
            <a:gd name="adj5" fmla="val 3671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9895713-609E-435B-B4D6-39185E986B99}">
      <dsp:nvSpPr>
        <dsp:cNvPr id="0" name=""/>
        <dsp:cNvSpPr/>
      </dsp:nvSpPr>
      <dsp:spPr>
        <a:xfrm>
          <a:off x="1435116" y="2275351"/>
          <a:ext cx="1877449" cy="746599"/>
        </a:xfrm>
        <a:prstGeom prst="roundRect">
          <a:avLst>
            <a:gd name="adj" fmla="val 10000"/>
          </a:avLst>
        </a:prstGeom>
        <a:solidFill>
          <a:srgbClr val="30787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kern="1200" dirty="0"/>
            <a:t>Lineární</a:t>
          </a:r>
        </a:p>
      </dsp:txBody>
      <dsp:txXfrm>
        <a:off x="1456983" y="2297218"/>
        <a:ext cx="1833715" cy="702865"/>
      </dsp:txXfrm>
    </dsp:sp>
    <dsp:sp modelId="{425F19F1-AB2C-4966-9B27-D1A46A05B656}">
      <dsp:nvSpPr>
        <dsp:cNvPr id="0" name=""/>
        <dsp:cNvSpPr/>
      </dsp:nvSpPr>
      <dsp:spPr>
        <a:xfrm>
          <a:off x="3661257" y="906585"/>
          <a:ext cx="2112130" cy="1742066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 dirty="0"/>
            <a:t>navrhnout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 dirty="0"/>
            <a:t>použít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 dirty="0"/>
            <a:t>znovu využít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 dirty="0"/>
            <a:t>recyklovat</a:t>
          </a:r>
        </a:p>
      </dsp:txBody>
      <dsp:txXfrm>
        <a:off x="3701347" y="1319975"/>
        <a:ext cx="2031950" cy="1288586"/>
      </dsp:txXfrm>
    </dsp:sp>
    <dsp:sp modelId="{4E47B192-F644-4023-8F27-05FCF99EA771}">
      <dsp:nvSpPr>
        <dsp:cNvPr id="0" name=""/>
        <dsp:cNvSpPr/>
      </dsp:nvSpPr>
      <dsp:spPr>
        <a:xfrm>
          <a:off x="4130619" y="533285"/>
          <a:ext cx="1877449" cy="746599"/>
        </a:xfrm>
        <a:prstGeom prst="roundRect">
          <a:avLst>
            <a:gd name="adj" fmla="val 10000"/>
          </a:avLst>
        </a:prstGeom>
        <a:solidFill>
          <a:srgbClr val="30787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kern="1200" dirty="0"/>
            <a:t>Cirkulární</a:t>
          </a:r>
        </a:p>
      </dsp:txBody>
      <dsp:txXfrm>
        <a:off x="4152486" y="555152"/>
        <a:ext cx="1833715" cy="7028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94411D-E807-432F-8655-30179311C0F9}">
      <dsp:nvSpPr>
        <dsp:cNvPr id="0" name=""/>
        <dsp:cNvSpPr/>
      </dsp:nvSpPr>
      <dsp:spPr>
        <a:xfrm>
          <a:off x="1411819" y="450493"/>
          <a:ext cx="1685625" cy="1124312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 err="1"/>
            <a:t>Circular</a:t>
          </a:r>
          <a:r>
            <a:rPr lang="cs-CZ" sz="1600" kern="1200" dirty="0"/>
            <a:t> </a:t>
          </a:r>
          <a:r>
            <a:rPr lang="cs-CZ" sz="1600" kern="1200" dirty="0" err="1"/>
            <a:t>Economy</a:t>
          </a:r>
          <a:r>
            <a:rPr lang="cs-CZ" sz="1600" kern="1200" dirty="0"/>
            <a:t> </a:t>
          </a:r>
          <a:r>
            <a:rPr lang="cs-CZ" sz="1600" kern="1200" dirty="0" err="1"/>
            <a:t>Action</a:t>
          </a:r>
          <a:r>
            <a:rPr lang="cs-CZ" sz="1600" kern="1200" dirty="0"/>
            <a:t> </a:t>
          </a:r>
          <a:r>
            <a:rPr lang="cs-CZ" sz="1600" kern="1200" dirty="0" err="1"/>
            <a:t>Plan</a:t>
          </a:r>
          <a:r>
            <a:rPr lang="cs-CZ" sz="1600" kern="1200" dirty="0"/>
            <a:t> (2020)</a:t>
          </a:r>
        </a:p>
      </dsp:txBody>
      <dsp:txXfrm>
        <a:off x="1681519" y="450493"/>
        <a:ext cx="1415925" cy="1124312"/>
      </dsp:txXfrm>
    </dsp:sp>
    <dsp:sp modelId="{97098255-121A-487D-8965-D855249CB070}">
      <dsp:nvSpPr>
        <dsp:cNvPr id="0" name=""/>
        <dsp:cNvSpPr/>
      </dsp:nvSpPr>
      <dsp:spPr>
        <a:xfrm>
          <a:off x="1411819" y="1574805"/>
          <a:ext cx="1685625" cy="1124312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Green </a:t>
          </a:r>
          <a:r>
            <a:rPr lang="cs-CZ" sz="1600" kern="1200" dirty="0" err="1"/>
            <a:t>Deal</a:t>
          </a:r>
          <a:r>
            <a:rPr lang="cs-CZ" sz="1600" kern="1200" dirty="0"/>
            <a:t> EU</a:t>
          </a:r>
        </a:p>
      </dsp:txBody>
      <dsp:txXfrm>
        <a:off x="1681519" y="1574805"/>
        <a:ext cx="1415925" cy="1124312"/>
      </dsp:txXfrm>
    </dsp:sp>
    <dsp:sp modelId="{9DA6896B-36AE-4F6A-9134-21DBE1323F75}">
      <dsp:nvSpPr>
        <dsp:cNvPr id="0" name=""/>
        <dsp:cNvSpPr/>
      </dsp:nvSpPr>
      <dsp:spPr>
        <a:xfrm>
          <a:off x="1411819" y="2699118"/>
          <a:ext cx="1685625" cy="1124312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Taxonomie EU pro udržitelné investice </a:t>
          </a:r>
        </a:p>
      </dsp:txBody>
      <dsp:txXfrm>
        <a:off x="1681519" y="2699118"/>
        <a:ext cx="1415925" cy="1124312"/>
      </dsp:txXfrm>
    </dsp:sp>
    <dsp:sp modelId="{02D84032-6F9D-4C0E-ADD1-CC8BD781D41C}">
      <dsp:nvSpPr>
        <dsp:cNvPr id="0" name=""/>
        <dsp:cNvSpPr/>
      </dsp:nvSpPr>
      <dsp:spPr>
        <a:xfrm>
          <a:off x="512818" y="993"/>
          <a:ext cx="1123750" cy="1123750"/>
        </a:xfrm>
        <a:prstGeom prst="ellipse">
          <a:avLst/>
        </a:prstGeom>
        <a:solidFill>
          <a:srgbClr val="3078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 dirty="0"/>
            <a:t>Evropská unie </a:t>
          </a:r>
        </a:p>
      </dsp:txBody>
      <dsp:txXfrm>
        <a:off x="677387" y="165562"/>
        <a:ext cx="794612" cy="794612"/>
      </dsp:txXfrm>
    </dsp:sp>
    <dsp:sp modelId="{B53A5764-5647-45FF-B7B8-D12BDEF22C5C}">
      <dsp:nvSpPr>
        <dsp:cNvPr id="0" name=""/>
        <dsp:cNvSpPr/>
      </dsp:nvSpPr>
      <dsp:spPr>
        <a:xfrm>
          <a:off x="4221194" y="450493"/>
          <a:ext cx="1685625" cy="1124312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Strategický rámec ČR 2030</a:t>
          </a:r>
        </a:p>
      </dsp:txBody>
      <dsp:txXfrm>
        <a:off x="4490894" y="450493"/>
        <a:ext cx="1415925" cy="1124312"/>
      </dsp:txXfrm>
    </dsp:sp>
    <dsp:sp modelId="{CF626B1F-2F23-48D8-AE9B-ACFF42373188}">
      <dsp:nvSpPr>
        <dsp:cNvPr id="0" name=""/>
        <dsp:cNvSpPr/>
      </dsp:nvSpPr>
      <dsp:spPr>
        <a:xfrm>
          <a:off x="4221194" y="1574805"/>
          <a:ext cx="1685625" cy="1124312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Politika ochrany klimatu ČR</a:t>
          </a:r>
        </a:p>
      </dsp:txBody>
      <dsp:txXfrm>
        <a:off x="4490894" y="1574805"/>
        <a:ext cx="1415925" cy="1124312"/>
      </dsp:txXfrm>
    </dsp:sp>
    <dsp:sp modelId="{2C3DB7B1-44D8-4563-A91F-024CFFFAC6FF}">
      <dsp:nvSpPr>
        <dsp:cNvPr id="0" name=""/>
        <dsp:cNvSpPr/>
      </dsp:nvSpPr>
      <dsp:spPr>
        <a:xfrm>
          <a:off x="4221194" y="2699118"/>
          <a:ext cx="1685625" cy="1124312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Plán odpadového hospodářství </a:t>
          </a:r>
        </a:p>
      </dsp:txBody>
      <dsp:txXfrm>
        <a:off x="4490894" y="2699118"/>
        <a:ext cx="1415925" cy="1124312"/>
      </dsp:txXfrm>
    </dsp:sp>
    <dsp:sp modelId="{3E88C380-7B4F-4C5B-B3E5-14B85328E38C}">
      <dsp:nvSpPr>
        <dsp:cNvPr id="0" name=""/>
        <dsp:cNvSpPr/>
      </dsp:nvSpPr>
      <dsp:spPr>
        <a:xfrm>
          <a:off x="3322194" y="993"/>
          <a:ext cx="1123750" cy="1123750"/>
        </a:xfrm>
        <a:prstGeom prst="ellipse">
          <a:avLst/>
        </a:prstGeom>
        <a:solidFill>
          <a:srgbClr val="3078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 dirty="0"/>
            <a:t>Česká republika</a:t>
          </a:r>
        </a:p>
      </dsp:txBody>
      <dsp:txXfrm>
        <a:off x="3486763" y="165562"/>
        <a:ext cx="794612" cy="7946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70135AE5-81D3-44E6-A59B-B021E1FCED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C9066C1-7F0F-45F8-ABD0-75892C0FB00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5C83FC-E443-4837-A0C8-5C903D60FF95}" type="datetimeFigureOut">
              <a:rPr lang="cs-CZ" smtClean="0"/>
              <a:t>05.04.2025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BF468A7-4853-4CEE-8A35-F48A276FC7F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F32276D-BA84-4CDE-843C-3F96E2D1BC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A11C6-7F78-4A59-8AEC-860400BC44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385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5C444-A097-4A42-855B-8AF4E58CA3DD}" type="datetimeFigureOut">
              <a:rPr lang="cs-CZ" smtClean="0"/>
              <a:t>05.04.2025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28FB2-D227-40B9-A73C-6BC4AB4E6F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714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i="1" dirty="0"/>
              <a:t>Otázka do výuky:</a:t>
            </a:r>
            <a:br>
              <a:rPr lang="cs-CZ" dirty="0"/>
            </a:br>
            <a:r>
              <a:rPr lang="cs-CZ" dirty="0"/>
              <a:t>„Najděte ve Strategickém rámci ČR 2030 jeden konkrétní cíl, který souvisí s cirkulární ekonomikou. Jak by ho mohla naplnit obec nebo škola?“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528FB2-D227-40B9-A73C-6BC4AB4E6FD5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8786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528FB2-D227-40B9-A73C-6BC4AB4E6FD5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2483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05.04.2025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05.04.2025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5246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05.04.2025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211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05.04.2025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05.04.2025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5551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05.04.2025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3483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05.04.2025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3697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05.04.2025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8680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05.04.2025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8225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05.04.2025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99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05.04.2025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6398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C8B1C-927A-47B0-A48E-07839BA1748C}" type="datetimeFigureOut">
              <a:rPr lang="cs-CZ" smtClean="0"/>
              <a:t>05.04.2025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https://creativecommons.org/licenses/by-sa/4.0/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tmp"/><Relationship Id="rId5" Type="http://schemas.openxmlformats.org/officeDocument/2006/relationships/image" Target="../media/image10.tmp"/><Relationship Id="rId4" Type="http://schemas.openxmlformats.org/officeDocument/2006/relationships/image" Target="../media/image9.tmp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7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>
            <a:extLst>
              <a:ext uri="{FF2B5EF4-FFF2-40B4-BE49-F238E27FC236}">
                <a16:creationId xmlns:a16="http://schemas.microsoft.com/office/drawing/2014/main" id="{CF937454-C819-4C95-813A-73E6A1E76613}"/>
              </a:ext>
            </a:extLst>
          </p:cNvPr>
          <p:cNvGrpSpPr/>
          <p:nvPr/>
        </p:nvGrpSpPr>
        <p:grpSpPr>
          <a:xfrm>
            <a:off x="-396552" y="0"/>
            <a:ext cx="9540552" cy="5143500"/>
            <a:chOff x="-396552" y="0"/>
            <a:chExt cx="9540552" cy="5143500"/>
          </a:xfrm>
        </p:grpSpPr>
        <p:pic>
          <p:nvPicPr>
            <p:cNvPr id="3" name="Obrázek 2">
              <a:extLst>
                <a:ext uri="{FF2B5EF4-FFF2-40B4-BE49-F238E27FC236}">
                  <a16:creationId xmlns:a16="http://schemas.microsoft.com/office/drawing/2014/main" id="{3DB907D3-9F92-4892-8CBE-EA7F3D6838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0"/>
              <a:ext cx="9144000" cy="5143500"/>
            </a:xfrm>
            <a:prstGeom prst="rect">
              <a:avLst/>
            </a:prstGeom>
          </p:spPr>
        </p:pic>
        <p:sp>
          <p:nvSpPr>
            <p:cNvPr id="13" name="Obdélník: se zakulacenými rohy 12">
              <a:extLst>
                <a:ext uri="{FF2B5EF4-FFF2-40B4-BE49-F238E27FC236}">
                  <a16:creationId xmlns:a16="http://schemas.microsoft.com/office/drawing/2014/main" id="{85237D80-94D7-45A4-A3FA-12A54210D606}"/>
                </a:ext>
              </a:extLst>
            </p:cNvPr>
            <p:cNvSpPr/>
            <p:nvPr/>
          </p:nvSpPr>
          <p:spPr>
            <a:xfrm>
              <a:off x="-396552" y="4515966"/>
              <a:ext cx="2088232" cy="288032"/>
            </a:xfrm>
            <a:prstGeom prst="roundRect">
              <a:avLst>
                <a:gd name="adj" fmla="val 50000"/>
              </a:avLst>
            </a:prstGeom>
            <a:solidFill>
              <a:srgbClr val="3078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7524115B-EB76-44B4-A8B2-02837B9EB826}"/>
                </a:ext>
              </a:extLst>
            </p:cNvPr>
            <p:cNvSpPr txBox="1"/>
            <p:nvPr/>
          </p:nvSpPr>
          <p:spPr>
            <a:xfrm>
              <a:off x="611560" y="4496221"/>
              <a:ext cx="12961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b="1" dirty="0">
                  <a:solidFill>
                    <a:schemeClr val="bg1"/>
                  </a:solidFill>
                </a:rPr>
                <a:t>www.slu.cz</a:t>
              </a:r>
            </a:p>
          </p:txBody>
        </p:sp>
        <p:pic>
          <p:nvPicPr>
            <p:cNvPr id="16" name="Obrázek 15">
              <a:extLst>
                <a:ext uri="{FF2B5EF4-FFF2-40B4-BE49-F238E27FC236}">
                  <a16:creationId xmlns:a16="http://schemas.microsoft.com/office/drawing/2014/main" id="{A0950B4E-DAB5-43A2-898E-94A6A07692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42392" y="325900"/>
              <a:ext cx="1953684" cy="956834"/>
            </a:xfrm>
            <a:prstGeom prst="rect">
              <a:avLst/>
            </a:prstGeom>
          </p:spPr>
        </p:pic>
      </p:grpSp>
      <p:sp>
        <p:nvSpPr>
          <p:cNvPr id="9" name="Nadpis 1">
            <a:extLst>
              <a:ext uri="{FF2B5EF4-FFF2-40B4-BE49-F238E27FC236}">
                <a16:creationId xmlns:a16="http://schemas.microsoft.com/office/drawing/2014/main" id="{687E8438-E225-4B7F-A764-FEFBC2D78C02}"/>
              </a:ext>
            </a:extLst>
          </p:cNvPr>
          <p:cNvSpPr txBox="1">
            <a:spLocks/>
          </p:cNvSpPr>
          <p:nvPr/>
        </p:nvSpPr>
        <p:spPr>
          <a:xfrm>
            <a:off x="611559" y="1667054"/>
            <a:ext cx="5564515" cy="10897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CIRKULÁRNÍ EKONOMIKA</a:t>
            </a:r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78A62DA0-465C-4E19-B567-BEF2445B33A3}"/>
              </a:ext>
            </a:extLst>
          </p:cNvPr>
          <p:cNvSpPr txBox="1">
            <a:spLocks/>
          </p:cNvSpPr>
          <p:nvPr/>
        </p:nvSpPr>
        <p:spPr>
          <a:xfrm>
            <a:off x="611559" y="2756778"/>
            <a:ext cx="4755572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sz="2200" b="1" dirty="0">
                <a:latin typeface="+mj-lt"/>
                <a:cs typeface="Times New Roman" panose="02020603050405020304" pitchFamily="18" charset="0"/>
              </a:rPr>
              <a:t>Ekonomika odvětví veřejného sektoru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B28AB2DF-9AD7-487A-9B11-89D3B7D56C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520" y="3141098"/>
            <a:ext cx="5616624" cy="1309575"/>
          </a:xfrm>
          <a:prstGeom prst="rect">
            <a:avLst/>
          </a:prstGeom>
        </p:spPr>
      </p:pic>
      <p:pic>
        <p:nvPicPr>
          <p:cNvPr id="11" name="Obrázek 10">
            <a:hlinkClick r:id="rId5"/>
            <a:extLst>
              <a:ext uri="{FF2B5EF4-FFF2-40B4-BE49-F238E27FC236}">
                <a16:creationId xmlns:a16="http://schemas.microsoft.com/office/drawing/2014/main" id="{22F2B36E-CF7A-45D8-BF82-039535E35C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8352" y="4515966"/>
            <a:ext cx="1228725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8063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B76087-03C9-AC39-087A-54FA07C71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05589DC7-66C5-1898-E073-F2DECDABC2F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5F2231BE-D0D4-C451-0874-2A5F976E1A03}"/>
              </a:ext>
            </a:extLst>
          </p:cNvPr>
          <p:cNvSpPr txBox="1">
            <a:spLocks/>
          </p:cNvSpPr>
          <p:nvPr/>
        </p:nvSpPr>
        <p:spPr>
          <a:xfrm>
            <a:off x="236905" y="123796"/>
            <a:ext cx="825616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307871"/>
                </a:solidFill>
              </a:rPr>
              <a:t>Evropská unie</a:t>
            </a:r>
            <a:endParaRPr lang="pt-BR" sz="3200" b="1" dirty="0">
              <a:solidFill>
                <a:srgbClr val="307871"/>
              </a:solidFill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A8500552-B2FE-AC0F-6117-2D2A6AB4A1F4}"/>
              </a:ext>
            </a:extLst>
          </p:cNvPr>
          <p:cNvCxnSpPr>
            <a:cxnSpLocks/>
          </p:cNvCxnSpPr>
          <p:nvPr/>
        </p:nvCxnSpPr>
        <p:spPr>
          <a:xfrm flipH="1">
            <a:off x="236905" y="792406"/>
            <a:ext cx="825616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BF744B81-5419-1204-C0EA-1C67E0372E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893499"/>
              </p:ext>
            </p:extLst>
          </p:nvPr>
        </p:nvGraphicFramePr>
        <p:xfrm>
          <a:off x="236905" y="854304"/>
          <a:ext cx="8802624" cy="4227296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028873">
                  <a:extLst>
                    <a:ext uri="{9D8B030D-6E8A-4147-A177-3AD203B41FA5}">
                      <a16:colId xmlns:a16="http://schemas.microsoft.com/office/drawing/2014/main" val="3548454872"/>
                    </a:ext>
                  </a:extLst>
                </a:gridCol>
                <a:gridCol w="5773751">
                  <a:extLst>
                    <a:ext uri="{9D8B030D-6E8A-4147-A177-3AD203B41FA5}">
                      <a16:colId xmlns:a16="http://schemas.microsoft.com/office/drawing/2014/main" val="1976749954"/>
                    </a:ext>
                  </a:extLst>
                </a:gridCol>
              </a:tblGrid>
              <a:tr h="1598785"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err="1"/>
                        <a:t>Circular</a:t>
                      </a:r>
                      <a:r>
                        <a:rPr lang="cs-CZ" sz="1600" b="1" dirty="0"/>
                        <a:t> </a:t>
                      </a:r>
                      <a:r>
                        <a:rPr lang="cs-CZ" sz="1600" b="1" dirty="0" err="1"/>
                        <a:t>Economy</a:t>
                      </a:r>
                      <a:r>
                        <a:rPr lang="cs-CZ" sz="1600" b="1" dirty="0"/>
                        <a:t> </a:t>
                      </a:r>
                      <a:r>
                        <a:rPr lang="cs-CZ" sz="1600" b="1" dirty="0" err="1"/>
                        <a:t>Action</a:t>
                      </a:r>
                      <a:r>
                        <a:rPr lang="cs-CZ" sz="1600" b="1" dirty="0"/>
                        <a:t> </a:t>
                      </a:r>
                      <a:r>
                        <a:rPr lang="cs-CZ" sz="1600" b="1" dirty="0" err="1"/>
                        <a:t>Plan</a:t>
                      </a:r>
                      <a:r>
                        <a:rPr lang="cs-CZ" sz="1600" b="1" dirty="0"/>
                        <a:t> (2020)</a:t>
                      </a:r>
                      <a:endParaRPr lang="cs-CZ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b="0" dirty="0"/>
                        <a:t>Klíčový dokument EU pro podporu přechodu na oběhové hospodářství.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b="0" dirty="0"/>
                        <a:t>Zaměřuje se na celý životní cyklus produktů – od návrhu až po recyklaci.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b="0" dirty="0"/>
                        <a:t>Stanovuje priority pro veřejný sektor: </a:t>
                      </a:r>
                      <a:r>
                        <a:rPr lang="cs-CZ" sz="1400" b="1" dirty="0"/>
                        <a:t>zelené veřejné zakázky, ekodesign, omezování odpadu.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b="0" dirty="0"/>
                        <a:t>Podporuje financování cirkulárních projektů z fondů EU (např. OPŽP, LIFE, Horizon </a:t>
                      </a:r>
                      <a:r>
                        <a:rPr lang="cs-CZ" sz="1400" b="0" dirty="0" err="1"/>
                        <a:t>Europe</a:t>
                      </a:r>
                      <a:r>
                        <a:rPr lang="cs-CZ" sz="1400" b="0" dirty="0"/>
                        <a:t>).</a:t>
                      </a:r>
                      <a:endParaRPr lang="cs-CZ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8542490"/>
                  </a:ext>
                </a:extLst>
              </a:tr>
              <a:tr h="1409099"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/>
                        <a:t>Green </a:t>
                      </a:r>
                      <a:r>
                        <a:rPr lang="cs-CZ" sz="1600" b="1" dirty="0" err="1"/>
                        <a:t>Deal</a:t>
                      </a:r>
                      <a:r>
                        <a:rPr lang="cs-CZ" sz="1600" b="1" dirty="0"/>
                        <a:t> EU</a:t>
                      </a:r>
                      <a:endParaRPr lang="cs-CZ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b="0" dirty="0"/>
                        <a:t>Zelená dohoda pro Evropu – rámcový plán na dosažení klimatické neutrality do roku 2050.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b="0" dirty="0"/>
                        <a:t>Cirkulární ekonomika je jedním z pilířů přechodu na udržitelný hospodářský model.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b="0" dirty="0"/>
                        <a:t>Veřejná správa má být aktivním aktérem zelené transformace – odpovědná spotřeba, snižování emisí, úspory energií.</a:t>
                      </a:r>
                      <a:endParaRPr lang="cs-CZ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679078"/>
                  </a:ext>
                </a:extLst>
              </a:tr>
              <a:tr h="1219412"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/>
                        <a:t>Taxonomie EU pro udržitelné investice </a:t>
                      </a:r>
                      <a:endParaRPr lang="cs-CZ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b="0" dirty="0"/>
                        <a:t>Společná klasifikace „zelených“ ekonomických činností.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cs-CZ" sz="1400" b="0" dirty="0"/>
                        <a:t>Umožňuje veřejným institucím a investorům rozlišit, které projekty jsou ekologicky udržitelné.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b="0" dirty="0"/>
                        <a:t>Pomáhá při rozhodování o dotacích, půjčkách a veřejných investicích.</a:t>
                      </a:r>
                      <a:endParaRPr lang="cs-CZ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8107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99779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634F48-4EB2-16C0-440C-12985D6B7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BADF76E2-4A70-C217-55AD-DBAA4865D5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C7961330-F5C2-57F8-14C5-F9935B52426B}"/>
              </a:ext>
            </a:extLst>
          </p:cNvPr>
          <p:cNvSpPr txBox="1">
            <a:spLocks/>
          </p:cNvSpPr>
          <p:nvPr/>
        </p:nvSpPr>
        <p:spPr>
          <a:xfrm>
            <a:off x="236905" y="123796"/>
            <a:ext cx="825616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307871"/>
                </a:solidFill>
              </a:rPr>
              <a:t>Česká republika</a:t>
            </a:r>
            <a:endParaRPr lang="pt-BR" sz="3200" b="1" dirty="0">
              <a:solidFill>
                <a:srgbClr val="307871"/>
              </a:solidFill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7F87EBBC-5DAA-5ABA-72F3-BC2B82DCF1A9}"/>
              </a:ext>
            </a:extLst>
          </p:cNvPr>
          <p:cNvCxnSpPr>
            <a:cxnSpLocks/>
          </p:cNvCxnSpPr>
          <p:nvPr/>
        </p:nvCxnSpPr>
        <p:spPr>
          <a:xfrm flipH="1">
            <a:off x="236905" y="792406"/>
            <a:ext cx="825616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87855C92-8377-9BD8-7410-D5CDAB297C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894163"/>
              </p:ext>
            </p:extLst>
          </p:nvPr>
        </p:nvGraphicFramePr>
        <p:xfrm>
          <a:off x="236905" y="854304"/>
          <a:ext cx="8802624" cy="422729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028873">
                  <a:extLst>
                    <a:ext uri="{9D8B030D-6E8A-4147-A177-3AD203B41FA5}">
                      <a16:colId xmlns:a16="http://schemas.microsoft.com/office/drawing/2014/main" val="3548454872"/>
                    </a:ext>
                  </a:extLst>
                </a:gridCol>
                <a:gridCol w="5773751">
                  <a:extLst>
                    <a:ext uri="{9D8B030D-6E8A-4147-A177-3AD203B41FA5}">
                      <a16:colId xmlns:a16="http://schemas.microsoft.com/office/drawing/2014/main" val="1976749954"/>
                    </a:ext>
                  </a:extLst>
                </a:gridCol>
              </a:tblGrid>
              <a:tr h="1598785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Strategický rámec Česká republika 2030</a:t>
                      </a:r>
                      <a:endParaRPr lang="cs-CZ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b="0" kern="1200" dirty="0">
                          <a:solidFill>
                            <a:schemeClr val="dk1"/>
                          </a:solidFill>
                        </a:rPr>
                        <a:t>Základní koncepční dokument pro udržitelný rozvoj ČR.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b="0" kern="1200" dirty="0">
                          <a:solidFill>
                            <a:schemeClr val="dk1"/>
                          </a:solidFill>
                        </a:rPr>
                        <a:t>Obsahuje cíl: „</a:t>
                      </a:r>
                      <a:r>
                        <a:rPr lang="cs-CZ" sz="1400" b="1" kern="1200" dirty="0">
                          <a:solidFill>
                            <a:schemeClr val="dk1"/>
                          </a:solidFill>
                        </a:rPr>
                        <a:t>Změnit způsob výroby a spotřeby směrem k oběhovému hospodářství</a:t>
                      </a:r>
                      <a:r>
                        <a:rPr lang="cs-CZ" sz="1400" b="0" kern="1200" dirty="0">
                          <a:solidFill>
                            <a:schemeClr val="dk1"/>
                          </a:solidFill>
                        </a:rPr>
                        <a:t>.“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b="0" kern="1200" dirty="0">
                          <a:solidFill>
                            <a:schemeClr val="dk1"/>
                          </a:solidFill>
                        </a:rPr>
                        <a:t>Zdůrazňuje </a:t>
                      </a:r>
                      <a:r>
                        <a:rPr lang="cs-CZ" sz="1400" b="1" kern="1200" dirty="0">
                          <a:solidFill>
                            <a:schemeClr val="dk1"/>
                          </a:solidFill>
                        </a:rPr>
                        <a:t>role veřejného sektoru</a:t>
                      </a:r>
                      <a:r>
                        <a:rPr lang="cs-CZ" sz="1400" b="0" kern="1200" dirty="0">
                          <a:solidFill>
                            <a:schemeClr val="dk1"/>
                          </a:solidFill>
                        </a:rPr>
                        <a:t>: v oblasti služeb, zakázek, vzdělávání i správy majetku.</a:t>
                      </a:r>
                      <a:endParaRPr lang="cs-CZ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8542490"/>
                  </a:ext>
                </a:extLst>
              </a:tr>
              <a:tr h="1409099">
                <a:tc>
                  <a:txBody>
                    <a:bodyPr/>
                    <a:lstStyle/>
                    <a:p>
                      <a:pPr algn="ctr"/>
                      <a:r>
                        <a:rPr lang="cs-CZ" sz="1600" b="1" kern="1200" dirty="0">
                          <a:solidFill>
                            <a:schemeClr val="dk1"/>
                          </a:solidFill>
                        </a:rPr>
                        <a:t>Politika ochrany klimatu ČR</a:t>
                      </a:r>
                      <a:endParaRPr lang="cs-CZ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b="0" kern="1200" dirty="0">
                          <a:solidFill>
                            <a:schemeClr val="dk1"/>
                          </a:solidFill>
                        </a:rPr>
                        <a:t>Národní plán pro snížení emisí skleníkových plynů.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b="0" kern="1200" dirty="0">
                          <a:solidFill>
                            <a:schemeClr val="dk1"/>
                          </a:solidFill>
                        </a:rPr>
                        <a:t>Cirkulární ekonomika zde figuruje jako nástroj ke snížení uhlíkové stopy veřejného sektoru (např. odpadové hospodářství, nakládání s materiály a energiemi).</a:t>
                      </a:r>
                      <a:endParaRPr lang="cs-CZ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679078"/>
                  </a:ext>
                </a:extLst>
              </a:tr>
              <a:tr h="1219412">
                <a:tc>
                  <a:txBody>
                    <a:bodyPr/>
                    <a:lstStyle/>
                    <a:p>
                      <a:pPr algn="ctr"/>
                      <a:r>
                        <a:rPr lang="cs-CZ" sz="1600" b="1" kern="1200" dirty="0">
                          <a:solidFill>
                            <a:schemeClr val="dk1"/>
                          </a:solidFill>
                        </a:rPr>
                        <a:t>Plán odpadového hospodářství ČR</a:t>
                      </a:r>
                      <a:endParaRPr lang="cs-CZ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b="0" kern="1200" dirty="0">
                          <a:solidFill>
                            <a:schemeClr val="dk1"/>
                          </a:solidFill>
                        </a:rPr>
                        <a:t>Obsahuje konkrétní opatření pro prevenci vzniku odpadu, recyklaci, opětovné využití.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cs-CZ" sz="1400" b="0" kern="1200" dirty="0">
                          <a:solidFill>
                            <a:schemeClr val="dk1"/>
                          </a:solidFill>
                        </a:rPr>
                        <a:t>Závazný rámec pro obce a města – např. cíle v oblasti </a:t>
                      </a:r>
                      <a:r>
                        <a:rPr lang="cs-CZ" sz="1400" b="1" kern="1200" dirty="0">
                          <a:solidFill>
                            <a:schemeClr val="dk1"/>
                          </a:solidFill>
                        </a:rPr>
                        <a:t>třídění a snižování skládkování.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b="0" kern="1200" dirty="0">
                          <a:solidFill>
                            <a:schemeClr val="dk1"/>
                          </a:solidFill>
                        </a:rPr>
                        <a:t>Podporuje </a:t>
                      </a:r>
                      <a:r>
                        <a:rPr lang="cs-CZ" sz="1400" b="1" kern="1200" dirty="0">
                          <a:solidFill>
                            <a:schemeClr val="dk1"/>
                          </a:solidFill>
                        </a:rPr>
                        <a:t>vytváření infrastruktury pro oběhové hospodářství</a:t>
                      </a:r>
                      <a:r>
                        <a:rPr lang="cs-CZ" sz="1400" b="0" kern="1200" dirty="0">
                          <a:solidFill>
                            <a:schemeClr val="dk1"/>
                          </a:solidFill>
                        </a:rPr>
                        <a:t>.</a:t>
                      </a:r>
                      <a:endParaRPr lang="cs-CZ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8107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0097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1E99FE-E052-61C4-AD60-E799D0AF1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950F5D56-9750-75C6-F6FC-3ED84899B6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9E3F612B-EA58-50FC-687A-19D6C2C8510B}"/>
              </a:ext>
            </a:extLst>
          </p:cNvPr>
          <p:cNvSpPr txBox="1">
            <a:spLocks/>
          </p:cNvSpPr>
          <p:nvPr/>
        </p:nvSpPr>
        <p:spPr>
          <a:xfrm>
            <a:off x="236905" y="123796"/>
            <a:ext cx="825616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307871"/>
                </a:solidFill>
              </a:rPr>
              <a:t>Nástroje a strategie ve veřejné správě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8D5F34F2-5CDC-BB3E-3258-D513ECE2883D}"/>
              </a:ext>
            </a:extLst>
          </p:cNvPr>
          <p:cNvCxnSpPr>
            <a:cxnSpLocks/>
          </p:cNvCxnSpPr>
          <p:nvPr/>
        </p:nvCxnSpPr>
        <p:spPr>
          <a:xfrm flipH="1">
            <a:off x="236905" y="792406"/>
            <a:ext cx="825616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50335D08-15E2-5AF3-BD04-DC4A45CE7DCD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8AC02BF-721E-1599-22D3-820093034B6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4128F143-FF84-D853-352D-CA29133A4396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EF2D580-15F2-798D-06B6-5DBC996F8536}"/>
              </a:ext>
            </a:extLst>
          </p:cNvPr>
          <p:cNvSpPr txBox="1">
            <a:spLocks/>
          </p:cNvSpPr>
          <p:nvPr/>
        </p:nvSpPr>
        <p:spPr>
          <a:xfrm>
            <a:off x="541036" y="2182367"/>
            <a:ext cx="7115539" cy="2766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buClr>
                <a:srgbClr val="30787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600" b="1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ea typeface="+mn-ea"/>
                <a:cs typeface="+mn-cs"/>
              </a:rPr>
              <a:t>Zelené veřejné zakázky (GPP)</a:t>
            </a:r>
            <a:r>
              <a:rPr lang="cs-CZ" sz="1600" b="1" u="sng" dirty="0"/>
              <a:t>:</a:t>
            </a:r>
          </a:p>
          <a:p>
            <a:pPr marL="1085850" lvl="2" indent="-285750" algn="ctr">
              <a:spcBef>
                <a:spcPts val="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cs-CZ" sz="1600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kritéria šetrnosti k životnímu prostředí v nákupech.</a:t>
            </a:r>
            <a:endParaRPr lang="cs-CZ" sz="1600" dirty="0"/>
          </a:p>
          <a:p>
            <a:pPr marL="1085850" lvl="2" indent="-285750" algn="ctr">
              <a:spcBef>
                <a:spcPts val="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endParaRPr lang="cs-CZ" sz="1600" dirty="0"/>
          </a:p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buClr>
                <a:srgbClr val="30787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600" b="1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ea typeface="+mn-ea"/>
                <a:cs typeface="+mn-cs"/>
              </a:rPr>
              <a:t>Cirkulární instituce</a:t>
            </a:r>
            <a:r>
              <a:rPr lang="cs-CZ" sz="1600" b="1" u="sng" dirty="0"/>
              <a:t>:</a:t>
            </a:r>
          </a:p>
          <a:p>
            <a:pPr marL="1085850" lvl="2" indent="-285750" algn="ctr">
              <a:spcBef>
                <a:spcPts val="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cs-CZ" sz="1600" dirty="0"/>
              <a:t>úřady, školy, nemocnice – snížení spotřeby, třídění, recyklace.</a:t>
            </a:r>
          </a:p>
          <a:p>
            <a:pPr marL="1085850" lvl="2" indent="-285750" algn="ctr">
              <a:spcBef>
                <a:spcPts val="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endParaRPr lang="cs-CZ" sz="1600" dirty="0"/>
          </a:p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buClr>
                <a:srgbClr val="30787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600" b="1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ea typeface="+mn-ea"/>
                <a:cs typeface="+mn-cs"/>
              </a:rPr>
              <a:t>Energeticky úsporná opatření</a:t>
            </a:r>
            <a:r>
              <a:rPr lang="cs-CZ" sz="1600" b="1" u="sng" dirty="0"/>
              <a:t>:</a:t>
            </a:r>
          </a:p>
          <a:p>
            <a:pPr marL="1085850" lvl="2" indent="-285750" algn="ctr">
              <a:spcBef>
                <a:spcPts val="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cs-CZ" sz="1600" dirty="0"/>
              <a:t>OZE, Smart systémy, komunitní energetika.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A966C3CD-9565-B8A7-F716-66BBE3204F1C}"/>
              </a:ext>
            </a:extLst>
          </p:cNvPr>
          <p:cNvSpPr txBox="1"/>
          <p:nvPr/>
        </p:nvSpPr>
        <p:spPr>
          <a:xfrm>
            <a:off x="236905" y="916202"/>
            <a:ext cx="856571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Clr>
                <a:srgbClr val="307871"/>
              </a:buClr>
              <a:buFont typeface="Wingdings" panose="05000000000000000000" pitchFamily="2" charset="2"/>
              <a:buChar char="Ø"/>
            </a:pPr>
            <a:r>
              <a:rPr lang="cs-CZ" sz="1600" dirty="0"/>
              <a:t>Veřejná správa má mnoho možností, jak </a:t>
            </a:r>
            <a:r>
              <a:rPr lang="cs-CZ" sz="1600" b="1" dirty="0">
                <a:solidFill>
                  <a:srgbClr val="307871"/>
                </a:solidFill>
              </a:rPr>
              <a:t>prakticky podporovat cirkulární ekonomiku</a:t>
            </a:r>
            <a:r>
              <a:rPr lang="cs-CZ" sz="1600" dirty="0"/>
              <a:t>. Největší dopad mají nákupy, správa majetku, provoz institucí a investice do infrastruktury. Níže jsou hlavní nástroje a strategie, které může veřejný sektor uplatnit.</a:t>
            </a:r>
          </a:p>
        </p:txBody>
      </p:sp>
    </p:spTree>
    <p:extLst>
      <p:ext uri="{BB962C8B-B14F-4D97-AF65-F5344CB8AC3E}">
        <p14:creationId xmlns:p14="http://schemas.microsoft.com/office/powerpoint/2010/main" val="1061522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F78D4-32CD-8536-1033-0BCDC5D23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4557777E-676B-63E4-00BE-63773833BE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8260C107-97A1-BBDA-9B5B-A7B5983BD4A5}"/>
              </a:ext>
            </a:extLst>
          </p:cNvPr>
          <p:cNvSpPr txBox="1">
            <a:spLocks/>
          </p:cNvSpPr>
          <p:nvPr/>
        </p:nvSpPr>
        <p:spPr>
          <a:xfrm>
            <a:off x="236905" y="194598"/>
            <a:ext cx="8670190" cy="59780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307871"/>
                </a:solidFill>
              </a:rPr>
              <a:t>Zelené veřejné zakázky (Green Public </a:t>
            </a:r>
            <a:r>
              <a:rPr lang="cs-CZ" sz="3200" b="1" dirty="0" err="1">
                <a:solidFill>
                  <a:srgbClr val="307871"/>
                </a:solidFill>
              </a:rPr>
              <a:t>Procurement</a:t>
            </a:r>
            <a:r>
              <a:rPr lang="cs-CZ" sz="3200" b="1" dirty="0">
                <a:solidFill>
                  <a:srgbClr val="307871"/>
                </a:solidFill>
              </a:rPr>
              <a:t> – GPP)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4AE6E19E-117E-FE49-7A5A-442856558625}"/>
              </a:ext>
            </a:extLst>
          </p:cNvPr>
          <p:cNvCxnSpPr>
            <a:cxnSpLocks/>
          </p:cNvCxnSpPr>
          <p:nvPr/>
        </p:nvCxnSpPr>
        <p:spPr>
          <a:xfrm flipH="1">
            <a:off x="236905" y="792406"/>
            <a:ext cx="825616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9A88B764-A1F7-171F-D6DB-56189A8433DB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90DD3E27-D96C-FBC1-1096-0C9F4BBCEE2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793A2604-E5F8-5D98-3224-1689902541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86F9577-C877-6AE0-2DFB-EEE3B513EE9C}"/>
              </a:ext>
            </a:extLst>
          </p:cNvPr>
          <p:cNvSpPr txBox="1">
            <a:spLocks/>
          </p:cNvSpPr>
          <p:nvPr/>
        </p:nvSpPr>
        <p:spPr>
          <a:xfrm>
            <a:off x="236905" y="1584684"/>
            <a:ext cx="7298420" cy="30321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buClr>
                <a:srgbClr val="30787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600" b="1" i="0" u="sng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ea typeface="+mn-ea"/>
                <a:cs typeface="+mn-cs"/>
              </a:rPr>
              <a:t>Co mohou obsahovat?</a:t>
            </a:r>
            <a:endParaRPr lang="cs-CZ" sz="1600" b="1" u="sng" dirty="0">
              <a:solidFill>
                <a:srgbClr val="307871"/>
              </a:solidFill>
            </a:endParaRPr>
          </a:p>
          <a:p>
            <a:pPr marL="1085850" lvl="2" indent="-285750" algn="just">
              <a:spcBef>
                <a:spcPts val="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cs-CZ" sz="1600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požadavek na recyklovatelnost obalů nebo výrobků,</a:t>
            </a:r>
          </a:p>
          <a:p>
            <a:pPr marL="1085850" lvl="2" indent="-285750" algn="just">
              <a:spcBef>
                <a:spcPts val="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cs-CZ" sz="1600" dirty="0"/>
              <a:t>výrobky z recyklovaného materiálu,</a:t>
            </a:r>
          </a:p>
          <a:p>
            <a:pPr marL="1085850" lvl="2" indent="-285750" algn="just">
              <a:spcBef>
                <a:spcPts val="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cs-CZ" sz="1600" dirty="0"/>
              <a:t>energetická účinnost spotřebičů a staveb,</a:t>
            </a:r>
          </a:p>
          <a:p>
            <a:pPr marL="1085850" lvl="2" indent="-285750" algn="just">
              <a:spcBef>
                <a:spcPts val="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cs-CZ" sz="1600" dirty="0"/>
              <a:t>nízké emise při dopravě a dodávkách,</a:t>
            </a:r>
          </a:p>
          <a:p>
            <a:pPr marL="1085850" lvl="2" indent="-285750" algn="just">
              <a:spcBef>
                <a:spcPts val="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cs-CZ" sz="1600" dirty="0"/>
              <a:t>certifikace: EU </a:t>
            </a:r>
            <a:r>
              <a:rPr lang="cs-CZ" sz="1600" dirty="0" err="1"/>
              <a:t>Ecolabel</a:t>
            </a:r>
            <a:r>
              <a:rPr lang="cs-CZ" sz="1600" dirty="0"/>
              <a:t>, FSC, </a:t>
            </a:r>
            <a:r>
              <a:rPr lang="cs-CZ" sz="1600" dirty="0" err="1"/>
              <a:t>Cradle</a:t>
            </a:r>
            <a:r>
              <a:rPr lang="cs-CZ" sz="1600" dirty="0"/>
              <a:t> to </a:t>
            </a:r>
            <a:r>
              <a:rPr lang="cs-CZ" sz="1600" dirty="0" err="1"/>
              <a:t>Cradle</a:t>
            </a:r>
            <a:r>
              <a:rPr lang="cs-CZ" sz="1600" dirty="0"/>
              <a:t>.</a:t>
            </a:r>
          </a:p>
          <a:p>
            <a:pPr marL="1085850" lvl="2" indent="-285750" algn="just">
              <a:spcBef>
                <a:spcPts val="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endParaRPr lang="cs-CZ" sz="1600" dirty="0"/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buClr>
                <a:srgbClr val="30787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600" b="1" i="0" u="sng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ea typeface="+mn-ea"/>
                <a:cs typeface="+mn-cs"/>
              </a:rPr>
              <a:t>Proč je to důležité?</a:t>
            </a:r>
            <a:endParaRPr lang="cs-CZ" sz="1600" b="1" u="sng" dirty="0">
              <a:solidFill>
                <a:srgbClr val="307871"/>
              </a:solidFill>
            </a:endParaRPr>
          </a:p>
          <a:p>
            <a:pPr marL="1085850" lvl="2" indent="-285750" algn="just">
              <a:spcBef>
                <a:spcPts val="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cs-CZ" sz="1600" dirty="0"/>
              <a:t>Veřejný sektor nakupuje za miliardy korun – může ovlivnit trh směrem k udržitelným řešením.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CE074A24-0C8D-A76C-60B9-CF560C4C8BA2}"/>
              </a:ext>
            </a:extLst>
          </p:cNvPr>
          <p:cNvSpPr txBox="1"/>
          <p:nvPr/>
        </p:nvSpPr>
        <p:spPr>
          <a:xfrm>
            <a:off x="236905" y="916202"/>
            <a:ext cx="856571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Clr>
                <a:srgbClr val="307871"/>
              </a:buClr>
              <a:buFont typeface="Wingdings" panose="05000000000000000000" pitchFamily="2" charset="2"/>
              <a:buChar char="Ø"/>
            </a:pPr>
            <a:r>
              <a:rPr lang="cs-CZ" sz="1600" dirty="0"/>
              <a:t>Způsob zadávání veřejných zakázek, který zohledňuje </a:t>
            </a:r>
            <a:r>
              <a:rPr lang="cs-CZ" sz="1600" b="1" dirty="0">
                <a:solidFill>
                  <a:srgbClr val="307871"/>
                </a:solidFill>
              </a:rPr>
              <a:t>ekologická a sociální kritéria </a:t>
            </a:r>
            <a:r>
              <a:rPr lang="cs-CZ" sz="1600" dirty="0"/>
              <a:t>– nejen cenu..</a:t>
            </a:r>
          </a:p>
        </p:txBody>
      </p:sp>
    </p:spTree>
    <p:extLst>
      <p:ext uri="{BB962C8B-B14F-4D97-AF65-F5344CB8AC3E}">
        <p14:creationId xmlns:p14="http://schemas.microsoft.com/office/powerpoint/2010/main" val="3388516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80D95-6A89-1B4B-808D-D2EEAC0BF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7D80CBBC-7269-6E47-75E5-97C165AED5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Obrázek 7" descr="Obsah obrázku kreslené, osoba, oblečení, klipart&#10;&#10;Obsah vygenerovaný umělou inteligencí může být nesprávný.">
            <a:extLst>
              <a:ext uri="{FF2B5EF4-FFF2-40B4-BE49-F238E27FC236}">
                <a16:creationId xmlns:a16="http://schemas.microsoft.com/office/drawing/2014/main" id="{DEEF5218-0823-838F-6243-DE841E0033BB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5000"/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206" y="2725859"/>
            <a:ext cx="6003508" cy="2436206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E377D3A3-2ACC-F67D-A34B-0CE93E28DC6E}"/>
              </a:ext>
            </a:extLst>
          </p:cNvPr>
          <p:cNvSpPr txBox="1">
            <a:spLocks/>
          </p:cNvSpPr>
          <p:nvPr/>
        </p:nvSpPr>
        <p:spPr>
          <a:xfrm>
            <a:off x="236905" y="194598"/>
            <a:ext cx="8670190" cy="5978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307871"/>
                </a:solidFill>
              </a:rPr>
              <a:t>Cirkulární instituce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C5443B3F-B634-3E27-FC3D-EC2278DE7105}"/>
              </a:ext>
            </a:extLst>
          </p:cNvPr>
          <p:cNvCxnSpPr>
            <a:cxnSpLocks/>
          </p:cNvCxnSpPr>
          <p:nvPr/>
        </p:nvCxnSpPr>
        <p:spPr>
          <a:xfrm flipH="1">
            <a:off x="236905" y="792406"/>
            <a:ext cx="825616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54A3CA63-199D-A61C-7EC2-979CFD8B7EEB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6E85EFE-0379-4CE1-DD21-BEF945FBDB3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6D802B79-82DD-4EDC-F54A-7C55D0AD8076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C7FC745-7DEC-F643-B0B4-E477CAE5224E}"/>
              </a:ext>
            </a:extLst>
          </p:cNvPr>
          <p:cNvSpPr txBox="1">
            <a:spLocks/>
          </p:cNvSpPr>
          <p:nvPr/>
        </p:nvSpPr>
        <p:spPr>
          <a:xfrm>
            <a:off x="562750" y="1209785"/>
            <a:ext cx="7298420" cy="30321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buClr>
                <a:srgbClr val="30787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600" b="1" i="0" u="sng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ea typeface="+mn-ea"/>
                <a:cs typeface="+mn-cs"/>
              </a:rPr>
              <a:t>Školy, nemocnice, úřady:</a:t>
            </a:r>
            <a:endParaRPr lang="cs-CZ" sz="1600" b="1" u="sng" dirty="0">
              <a:solidFill>
                <a:srgbClr val="307871"/>
              </a:solidFill>
            </a:endParaRPr>
          </a:p>
          <a:p>
            <a:pPr marL="1085850" lvl="2" indent="-285750" algn="just">
              <a:spcBef>
                <a:spcPts val="60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cs-CZ" sz="1600" b="1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třídění a snižování odpadu </a:t>
            </a:r>
            <a:r>
              <a:rPr lang="cs-CZ" sz="1600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(papír, plast, bioodpad),</a:t>
            </a:r>
          </a:p>
          <a:p>
            <a:pPr marL="1085850" lvl="2" indent="-285750" algn="just">
              <a:spcBef>
                <a:spcPts val="60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cs-CZ" sz="1600" b="1" dirty="0"/>
              <a:t>opětovné využití nábytku, učebních pomůcek, techniky</a:t>
            </a:r>
            <a:r>
              <a:rPr lang="cs-CZ" sz="1600" dirty="0"/>
              <a:t>,</a:t>
            </a:r>
          </a:p>
          <a:p>
            <a:pPr marL="1085850" lvl="2" indent="-285750" algn="just">
              <a:spcBef>
                <a:spcPts val="60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cs-CZ" sz="1600" b="1" dirty="0"/>
              <a:t>zelené jídelny a kuchyně </a:t>
            </a:r>
            <a:r>
              <a:rPr lang="cs-CZ" sz="1600" dirty="0"/>
              <a:t>– méně odpadu, lokální dodavatelé,</a:t>
            </a:r>
          </a:p>
          <a:p>
            <a:pPr marL="1085850" lvl="2" indent="-285750" algn="just">
              <a:spcBef>
                <a:spcPts val="60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cs-CZ" sz="1600" b="1" dirty="0"/>
              <a:t>digitalizace</a:t>
            </a:r>
            <a:r>
              <a:rPr lang="cs-CZ" sz="1600" dirty="0"/>
              <a:t> – snížení potřeby papíru a tisku,</a:t>
            </a:r>
          </a:p>
          <a:p>
            <a:pPr marL="1085850" lvl="2" indent="-285750" algn="just">
              <a:spcBef>
                <a:spcPts val="60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cs-CZ" sz="1600" b="1" dirty="0"/>
              <a:t>spolupráce s re-use centry </a:t>
            </a:r>
            <a:r>
              <a:rPr lang="cs-CZ" sz="1600" dirty="0"/>
              <a:t>nebo </a:t>
            </a:r>
            <a:r>
              <a:rPr lang="cs-CZ" sz="1600" b="1" dirty="0"/>
              <a:t>sociálními podniky</a:t>
            </a:r>
            <a:r>
              <a:rPr lang="cs-CZ" sz="1600" dirty="0"/>
              <a:t>.</a:t>
            </a:r>
          </a:p>
          <a:p>
            <a:pPr marL="800100" lvl="2" indent="0" algn="just">
              <a:spcBef>
                <a:spcPts val="600"/>
              </a:spcBef>
              <a:buClr>
                <a:srgbClr val="307871"/>
              </a:buClr>
              <a:buSzPct val="100000"/>
              <a:buNone/>
              <a:defRPr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1733207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B8B5AD-6E60-1305-D493-F1983D5612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3049028B-90F9-A2C0-B9D3-B1D592DCCE0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  <a:effectLst>
            <a:softEdge rad="63500"/>
          </a:effectLst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9C7754EA-68B0-56BF-D3D5-526DBCFEFF26}"/>
              </a:ext>
            </a:extLst>
          </p:cNvPr>
          <p:cNvSpPr txBox="1">
            <a:spLocks/>
          </p:cNvSpPr>
          <p:nvPr/>
        </p:nvSpPr>
        <p:spPr>
          <a:xfrm>
            <a:off x="236905" y="194598"/>
            <a:ext cx="8670190" cy="5978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307871"/>
                </a:solidFill>
              </a:rPr>
              <a:t>Energeticky úsporná opatření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14E24F5C-EFFC-E06E-0313-15F4E8001FF7}"/>
              </a:ext>
            </a:extLst>
          </p:cNvPr>
          <p:cNvCxnSpPr>
            <a:cxnSpLocks/>
          </p:cNvCxnSpPr>
          <p:nvPr/>
        </p:nvCxnSpPr>
        <p:spPr>
          <a:xfrm flipH="1">
            <a:off x="236905" y="792406"/>
            <a:ext cx="825616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DE35A2BC-228D-88BC-F62A-C86B02227A12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AB1185EF-E348-0D1C-B2D7-E939A80C24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021D0610-2562-923D-6937-A7443C4F1D82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B086081-C7C5-6130-9ACD-F8B5872D8DB7}"/>
              </a:ext>
            </a:extLst>
          </p:cNvPr>
          <p:cNvSpPr txBox="1">
            <a:spLocks/>
          </p:cNvSpPr>
          <p:nvPr/>
        </p:nvSpPr>
        <p:spPr>
          <a:xfrm>
            <a:off x="1425086" y="1183035"/>
            <a:ext cx="7209574" cy="15640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5850" lvl="2" indent="-285750" algn="just">
              <a:lnSpc>
                <a:spcPct val="150000"/>
              </a:lnSpc>
              <a:spcBef>
                <a:spcPts val="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cs-CZ" sz="1600" b="1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Zateplení budov, výměna oken, LED osvětlení.</a:t>
            </a:r>
          </a:p>
          <a:p>
            <a:pPr marL="1085850" lvl="2" indent="-285750" algn="just">
              <a:lnSpc>
                <a:spcPct val="150000"/>
              </a:lnSpc>
              <a:spcBef>
                <a:spcPts val="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cs-CZ" sz="1600" b="1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Chytré řízení vytápění a osvětlení (Smart systémy).</a:t>
            </a:r>
          </a:p>
          <a:p>
            <a:pPr marL="1085850" lvl="2" indent="-285750" algn="just">
              <a:lnSpc>
                <a:spcPct val="150000"/>
              </a:lnSpc>
              <a:spcBef>
                <a:spcPts val="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cs-CZ" sz="1600" b="1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Sledování spotřeby energie a vody – energetický management.</a:t>
            </a:r>
          </a:p>
          <a:p>
            <a:pPr marL="1085850" lvl="2" indent="-285750" algn="just">
              <a:lnSpc>
                <a:spcPct val="150000"/>
              </a:lnSpc>
              <a:spcBef>
                <a:spcPts val="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cs-CZ" sz="1600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Financování z fondů: OPŽP, Modernizační fond, NZÚ pro veřejné budovy.</a:t>
            </a:r>
          </a:p>
        </p:txBody>
      </p:sp>
      <p:pic>
        <p:nvPicPr>
          <p:cNvPr id="10" name="Obrázek 9" descr="Obsah obrázku skica, design&#10;&#10;Obsah vygenerovaný umělou inteligencí může být nesprávný.">
            <a:extLst>
              <a:ext uri="{FF2B5EF4-FFF2-40B4-BE49-F238E27FC236}">
                <a16:creationId xmlns:a16="http://schemas.microsoft.com/office/drawing/2014/main" id="{654B9A0A-6D27-FD21-E934-DEBD74CB7512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50000"/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63" y="881392"/>
            <a:ext cx="1271652" cy="2052668"/>
          </a:xfrm>
          <a:prstGeom prst="rect">
            <a:avLst/>
          </a:prstGeom>
          <a:ln>
            <a:noFill/>
          </a:ln>
          <a:effectLst>
            <a:softEdge rad="63500"/>
          </a:effectLst>
        </p:spPr>
      </p:pic>
      <p:pic>
        <p:nvPicPr>
          <p:cNvPr id="13" name="Obrázek 12" descr="Obsah obrázku solární panel, Solární energie, solární energie, Solární panel&#10;&#10;Obsah vygenerovaný umělou inteligencí může být nesprávný.">
            <a:extLst>
              <a:ext uri="{FF2B5EF4-FFF2-40B4-BE49-F238E27FC236}">
                <a16:creationId xmlns:a16="http://schemas.microsoft.com/office/drawing/2014/main" id="{58D63A41-F0CE-2516-8C13-2E3A0A281232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50000"/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63" y="3099416"/>
            <a:ext cx="1535516" cy="1418894"/>
          </a:xfrm>
          <a:prstGeom prst="rect">
            <a:avLst/>
          </a:prstGeom>
          <a:ln>
            <a:noFill/>
          </a:ln>
          <a:effectLst>
            <a:softEdge rad="63500"/>
          </a:effectLst>
        </p:spPr>
      </p:pic>
      <p:pic>
        <p:nvPicPr>
          <p:cNvPr id="16" name="Obrázek 15" descr="Obsah obrázku symbol, řada/pruh, design&#10;&#10;Obsah vygenerovaný umělou inteligencí může být nesprávný.">
            <a:extLst>
              <a:ext uri="{FF2B5EF4-FFF2-40B4-BE49-F238E27FC236}">
                <a16:creationId xmlns:a16="http://schemas.microsoft.com/office/drawing/2014/main" id="{ECDE4024-2ADF-6CBC-414D-2CAAA1275D5B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50000"/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276" y="3099416"/>
            <a:ext cx="1418894" cy="1418894"/>
          </a:xfrm>
          <a:prstGeom prst="rect">
            <a:avLst/>
          </a:prstGeom>
          <a:ln>
            <a:noFill/>
          </a:ln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28616682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7B3932-2EE7-E50E-1B93-818505F3DA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29915752-0E77-7FE4-21C2-10023E7E9D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4981E854-3E18-001A-993C-1F44F2497FBF}"/>
              </a:ext>
            </a:extLst>
          </p:cNvPr>
          <p:cNvSpPr txBox="1">
            <a:spLocks/>
          </p:cNvSpPr>
          <p:nvPr/>
        </p:nvSpPr>
        <p:spPr>
          <a:xfrm>
            <a:off x="236905" y="123796"/>
            <a:ext cx="825616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200" b="1" dirty="0">
                <a:solidFill>
                  <a:srgbClr val="307871"/>
                </a:solidFill>
              </a:rPr>
              <a:t>Praktické příklady z ČR a EU</a:t>
            </a:r>
            <a:endParaRPr lang="cs-CZ" sz="3200" b="1" dirty="0">
              <a:solidFill>
                <a:srgbClr val="307871"/>
              </a:solidFill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654EF40E-89B7-F3DB-A87F-68AD13FFB046}"/>
              </a:ext>
            </a:extLst>
          </p:cNvPr>
          <p:cNvCxnSpPr>
            <a:cxnSpLocks/>
          </p:cNvCxnSpPr>
          <p:nvPr/>
        </p:nvCxnSpPr>
        <p:spPr>
          <a:xfrm flipH="1">
            <a:off x="236905" y="792406"/>
            <a:ext cx="825616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CA47BF32-AF3A-85B5-853B-1B0C1A0428FE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670B0413-3942-58D3-7F68-374EC7F6FA8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E9A4BDF2-922E-7C87-EC9E-76E399006C91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Zástupný symbol pro obsah 2">
            <a:extLst>
              <a:ext uri="{FF2B5EF4-FFF2-40B4-BE49-F238E27FC236}">
                <a16:creationId xmlns:a16="http://schemas.microsoft.com/office/drawing/2014/main" id="{0C8C04FD-B1D1-1BD3-4569-993F01823172}"/>
              </a:ext>
            </a:extLst>
          </p:cNvPr>
          <p:cNvSpPr txBox="1">
            <a:spLocks/>
          </p:cNvSpPr>
          <p:nvPr/>
        </p:nvSpPr>
        <p:spPr>
          <a:xfrm>
            <a:off x="597408" y="1146054"/>
            <a:ext cx="7895663" cy="33602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cs-CZ" sz="16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sz="1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ea typeface="+mn-ea"/>
                <a:cs typeface="+mn-cs"/>
              </a:rPr>
              <a:t>Praha</a:t>
            </a: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ea typeface="+mn-ea"/>
                <a:cs typeface="+mn-cs"/>
              </a:rPr>
              <a:t> – cirkulární strategie, opětovné využívání vybavení škol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sz="1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ea typeface="+mn-ea"/>
                <a:cs typeface="+mn-cs"/>
              </a:rPr>
              <a:t>Brno</a:t>
            </a: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ea typeface="+mn-ea"/>
                <a:cs typeface="+mn-cs"/>
              </a:rPr>
              <a:t> – re-use centrum, sdílené infrastruktury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sz="1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ea typeface="+mn-ea"/>
                <a:cs typeface="+mn-cs"/>
              </a:rPr>
              <a:t>Vídeň, Amsterdam </a:t>
            </a: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ea typeface="+mn-ea"/>
                <a:cs typeface="+mn-cs"/>
              </a:rPr>
              <a:t>– městské strategie s cíli v oblasti oběhového hospodářství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sz="1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ea typeface="+mn-ea"/>
                <a:cs typeface="+mn-cs"/>
              </a:rPr>
              <a:t>Veřejné projekty z OPŽP, IROP, Plánu obnovy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endParaRPr lang="cs-CZ" sz="1600" b="1" dirty="0">
              <a:solidFill>
                <a:sysClr val="windowText" lastClr="000000">
                  <a:lumMod val="75000"/>
                  <a:lumOff val="25000"/>
                </a:sysClr>
              </a:solidFill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None/>
              <a:tabLst/>
              <a:defRPr/>
            </a:pPr>
            <a:br>
              <a:rPr lang="cs-CZ" sz="1600" dirty="0"/>
            </a:br>
            <a:r>
              <a:rPr lang="cs-CZ" sz="1600" dirty="0"/>
              <a:t>		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None/>
              <a:tabLst/>
              <a:defRPr/>
            </a:pPr>
            <a:r>
              <a:rPr lang="cs-CZ" sz="1600" dirty="0"/>
              <a:t>		Vyhledejte a představte příklad dobré praxe ve veřejné instituci z ČR.</a:t>
            </a:r>
            <a:endParaRPr kumimoji="0" lang="cs-CZ" sz="16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8" name="Grafický objekt 7" descr="Žárovka se souvislou výplní">
            <a:extLst>
              <a:ext uri="{FF2B5EF4-FFF2-40B4-BE49-F238E27FC236}">
                <a16:creationId xmlns:a16="http://schemas.microsoft.com/office/drawing/2014/main" id="{53884A0F-3D61-8CA9-4BEA-82E2B6BD8C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65457" y="4047914"/>
            <a:ext cx="439431" cy="439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7493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B3D7ED-1FD2-62BC-9426-1343BDB9A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9A72DA0A-86C7-8FD7-3DFA-194914673F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1AA8B6F2-1206-5A81-1F2D-AE1378DE96CF}"/>
              </a:ext>
            </a:extLst>
          </p:cNvPr>
          <p:cNvSpPr txBox="1">
            <a:spLocks/>
          </p:cNvSpPr>
          <p:nvPr/>
        </p:nvSpPr>
        <p:spPr>
          <a:xfrm>
            <a:off x="236905" y="123796"/>
            <a:ext cx="825616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307871"/>
                </a:solidFill>
              </a:rPr>
              <a:t>Přínosy a výzvy 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616BF983-860C-E0F5-FF3D-6FFEC7DB5C4C}"/>
              </a:ext>
            </a:extLst>
          </p:cNvPr>
          <p:cNvCxnSpPr>
            <a:cxnSpLocks/>
          </p:cNvCxnSpPr>
          <p:nvPr/>
        </p:nvCxnSpPr>
        <p:spPr>
          <a:xfrm flipH="1">
            <a:off x="236905" y="792406"/>
            <a:ext cx="825616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325975B8-6313-0EDE-B716-FFACB3104D62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668D793A-824F-9A45-8AAA-B37D96345B4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050D4289-6A8D-DFDE-2837-5F30AFA4519F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Zástupný symbol pro obsah 2">
            <a:extLst>
              <a:ext uri="{FF2B5EF4-FFF2-40B4-BE49-F238E27FC236}">
                <a16:creationId xmlns:a16="http://schemas.microsoft.com/office/drawing/2014/main" id="{C790F8C5-C314-1A46-F935-127D657A0DFB}"/>
              </a:ext>
            </a:extLst>
          </p:cNvPr>
          <p:cNvSpPr txBox="1">
            <a:spLocks/>
          </p:cNvSpPr>
          <p:nvPr/>
        </p:nvSpPr>
        <p:spPr>
          <a:xfrm>
            <a:off x="1384891" y="1126668"/>
            <a:ext cx="2603831" cy="13306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None/>
              <a:tabLst/>
              <a:defRPr/>
            </a:pPr>
            <a:r>
              <a:rPr lang="cs-CZ" sz="1600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Úspora veřejných výdajů.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None/>
              <a:tabLst/>
              <a:defRPr/>
            </a:pPr>
            <a:r>
              <a:rPr lang="cs-CZ" sz="1600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Zlepšení kvality služeb.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None/>
              <a:tabLst/>
              <a:defRPr/>
            </a:pPr>
            <a:r>
              <a:rPr lang="cs-CZ" sz="1600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Ochrana životního prostředí.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None/>
              <a:tabLst/>
              <a:defRPr/>
            </a:pPr>
            <a:endParaRPr kumimoji="0" lang="cs-CZ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8" name="Grafický objekt 7" descr="Přičíst se souvislou výplní">
            <a:extLst>
              <a:ext uri="{FF2B5EF4-FFF2-40B4-BE49-F238E27FC236}">
                <a16:creationId xmlns:a16="http://schemas.microsoft.com/office/drawing/2014/main" id="{315074C3-84A6-0ABE-67B3-F50FB94D08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8151" y="1126668"/>
            <a:ext cx="914400" cy="914400"/>
          </a:xfrm>
          <a:prstGeom prst="rect">
            <a:avLst/>
          </a:prstGeom>
        </p:spPr>
      </p:pic>
      <p:pic>
        <p:nvPicPr>
          <p:cNvPr id="13" name="Grafický objekt 12" descr="Trefa do černého se souvislou výplní">
            <a:extLst>
              <a:ext uri="{FF2B5EF4-FFF2-40B4-BE49-F238E27FC236}">
                <a16:creationId xmlns:a16="http://schemas.microsoft.com/office/drawing/2014/main" id="{4902166C-4E2E-F28C-69C1-A88F53BB24D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289817" y="2775586"/>
            <a:ext cx="989428" cy="989428"/>
          </a:xfrm>
          <a:prstGeom prst="rect">
            <a:avLst/>
          </a:prstGeom>
        </p:spPr>
      </p:pic>
      <p:sp>
        <p:nvSpPr>
          <p:cNvPr id="15" name="Zástupný symbol pro obsah 2">
            <a:extLst>
              <a:ext uri="{FF2B5EF4-FFF2-40B4-BE49-F238E27FC236}">
                <a16:creationId xmlns:a16="http://schemas.microsoft.com/office/drawing/2014/main" id="{46EBB863-6B1A-B196-7A2B-6EABE3980F42}"/>
              </a:ext>
            </a:extLst>
          </p:cNvPr>
          <p:cNvSpPr txBox="1">
            <a:spLocks/>
          </p:cNvSpPr>
          <p:nvPr/>
        </p:nvSpPr>
        <p:spPr>
          <a:xfrm>
            <a:off x="4364988" y="2761124"/>
            <a:ext cx="3282363" cy="13306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None/>
              <a:tabLst/>
              <a:defRPr/>
            </a:pPr>
            <a:r>
              <a:rPr lang="cs-CZ" sz="1600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Administrativní a legislativní bariéry.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None/>
              <a:tabLst/>
              <a:defRPr/>
            </a:pPr>
            <a:r>
              <a:rPr lang="cs-CZ" sz="1600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Nedostatek osvěty, kapacit a dat.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None/>
              <a:tabLst/>
              <a:defRPr/>
            </a:pPr>
            <a:r>
              <a:rPr lang="cs-CZ" sz="1600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Nutnost změny myšlení a přístupu.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None/>
              <a:tabLst/>
              <a:defRPr/>
            </a:pPr>
            <a:endParaRPr kumimoji="0" lang="cs-CZ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84345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>
            <a:extLst>
              <a:ext uri="{FF2B5EF4-FFF2-40B4-BE49-F238E27FC236}">
                <a16:creationId xmlns:a16="http://schemas.microsoft.com/office/drawing/2014/main" id="{B610EB80-C87B-4447-9825-BAC98404569D}"/>
              </a:ext>
            </a:extLst>
          </p:cNvPr>
          <p:cNvGrpSpPr/>
          <p:nvPr/>
        </p:nvGrpSpPr>
        <p:grpSpPr>
          <a:xfrm>
            <a:off x="-396552" y="-20538"/>
            <a:ext cx="9540552" cy="5143500"/>
            <a:chOff x="-396552" y="0"/>
            <a:chExt cx="9540552" cy="5143500"/>
          </a:xfrm>
        </p:grpSpPr>
        <p:pic>
          <p:nvPicPr>
            <p:cNvPr id="3" name="Obrázek 2">
              <a:extLst>
                <a:ext uri="{FF2B5EF4-FFF2-40B4-BE49-F238E27FC236}">
                  <a16:creationId xmlns:a16="http://schemas.microsoft.com/office/drawing/2014/main" id="{9B2297F0-AFBE-478F-99F6-7560D3C6CC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0"/>
              <a:ext cx="9144000" cy="5143500"/>
            </a:xfrm>
            <a:prstGeom prst="rect">
              <a:avLst/>
            </a:prstGeom>
          </p:spPr>
        </p:pic>
        <p:sp>
          <p:nvSpPr>
            <p:cNvPr id="13" name="Obdélník: se zakulacenými rohy 12">
              <a:extLst>
                <a:ext uri="{FF2B5EF4-FFF2-40B4-BE49-F238E27FC236}">
                  <a16:creationId xmlns:a16="http://schemas.microsoft.com/office/drawing/2014/main" id="{85237D80-94D7-45A4-A3FA-12A54210D606}"/>
                </a:ext>
              </a:extLst>
            </p:cNvPr>
            <p:cNvSpPr/>
            <p:nvPr/>
          </p:nvSpPr>
          <p:spPr>
            <a:xfrm>
              <a:off x="-396552" y="4515966"/>
              <a:ext cx="2088232" cy="288032"/>
            </a:xfrm>
            <a:prstGeom prst="roundRect">
              <a:avLst>
                <a:gd name="adj" fmla="val 50000"/>
              </a:avLst>
            </a:prstGeom>
            <a:solidFill>
              <a:srgbClr val="3078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7524115B-EB76-44B4-A8B2-02837B9EB826}"/>
                </a:ext>
              </a:extLst>
            </p:cNvPr>
            <p:cNvSpPr txBox="1"/>
            <p:nvPr/>
          </p:nvSpPr>
          <p:spPr>
            <a:xfrm>
              <a:off x="611560" y="4496221"/>
              <a:ext cx="12961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b="1" dirty="0">
                  <a:solidFill>
                    <a:schemeClr val="bg1"/>
                  </a:solidFill>
                </a:rPr>
                <a:t>www.slu.cz</a:t>
              </a:r>
            </a:p>
          </p:txBody>
        </p:sp>
        <p:pic>
          <p:nvPicPr>
            <p:cNvPr id="16" name="Obrázek 15">
              <a:extLst>
                <a:ext uri="{FF2B5EF4-FFF2-40B4-BE49-F238E27FC236}">
                  <a16:creationId xmlns:a16="http://schemas.microsoft.com/office/drawing/2014/main" id="{A0950B4E-DAB5-43A2-898E-94A6A07692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99702" y="325900"/>
              <a:ext cx="1953684" cy="956834"/>
            </a:xfrm>
            <a:prstGeom prst="rect">
              <a:avLst/>
            </a:prstGeom>
          </p:spPr>
        </p:pic>
      </p:grpSp>
      <p:sp>
        <p:nvSpPr>
          <p:cNvPr id="9" name="Nadpis 1">
            <a:extLst>
              <a:ext uri="{FF2B5EF4-FFF2-40B4-BE49-F238E27FC236}">
                <a16:creationId xmlns:a16="http://schemas.microsoft.com/office/drawing/2014/main" id="{C51D9093-0704-4F4C-A1A1-D0B3B97BA909}"/>
              </a:ext>
            </a:extLst>
          </p:cNvPr>
          <p:cNvSpPr txBox="1">
            <a:spLocks/>
          </p:cNvSpPr>
          <p:nvPr/>
        </p:nvSpPr>
        <p:spPr>
          <a:xfrm>
            <a:off x="6012160" y="4083918"/>
            <a:ext cx="2538172" cy="86409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3200" b="1" cap="all" dirty="0">
                <a:solidFill>
                  <a:srgbClr val="307871"/>
                </a:solidFill>
              </a:rPr>
              <a:t>Děkuji</a:t>
            </a:r>
            <a:br>
              <a:rPr lang="cs-CZ" sz="3200" b="1" cap="all" dirty="0">
                <a:solidFill>
                  <a:srgbClr val="307871"/>
                </a:solidFill>
              </a:rPr>
            </a:br>
            <a:r>
              <a:rPr lang="cs-CZ" sz="3200" b="1" cap="all" dirty="0">
                <a:solidFill>
                  <a:srgbClr val="307871"/>
                </a:solidFill>
              </a:rPr>
              <a:t>za pozornost</a:t>
            </a:r>
          </a:p>
        </p:txBody>
      </p:sp>
    </p:spTree>
    <p:extLst>
      <p:ext uri="{BB962C8B-B14F-4D97-AF65-F5344CB8AC3E}">
        <p14:creationId xmlns:p14="http://schemas.microsoft.com/office/powerpoint/2010/main" val="547617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1436A3-A791-DE66-1CD1-6882DDB88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D4734979-C7E3-9CAC-B1E4-DAE2DC0CE7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B7717A54-A9E9-A8D7-49EC-33D53B5F40CC}"/>
              </a:ext>
            </a:extLst>
          </p:cNvPr>
          <p:cNvSpPr txBox="1">
            <a:spLocks/>
          </p:cNvSpPr>
          <p:nvPr/>
        </p:nvSpPr>
        <p:spPr>
          <a:xfrm>
            <a:off x="236905" y="123796"/>
            <a:ext cx="825616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307871"/>
                </a:solidFill>
              </a:rPr>
              <a:t>Co je to cirkulární ekonomika?</a:t>
            </a:r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14C2E39A-C6F7-D085-F65A-0D2C77D135FE}"/>
              </a:ext>
            </a:extLst>
          </p:cNvPr>
          <p:cNvSpPr txBox="1">
            <a:spLocks/>
          </p:cNvSpPr>
          <p:nvPr/>
        </p:nvSpPr>
        <p:spPr>
          <a:xfrm>
            <a:off x="520535" y="991416"/>
            <a:ext cx="8102927" cy="1937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cs-CZ" sz="1600" b="1" dirty="0"/>
          </a:p>
          <a:p>
            <a:pPr marL="0" marR="0" lvl="0" indent="0" algn="just" defTabSz="4572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600"/>
              </a:spcAft>
              <a:buClr>
                <a:srgbClr val="307871"/>
              </a:buClr>
              <a:buSzPct val="80000"/>
              <a:buNone/>
              <a:tabLst/>
              <a:defRPr/>
            </a:pP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ea typeface="+mn-ea"/>
                <a:cs typeface="+mn-cs"/>
              </a:rPr>
              <a:t>Cirkulární ekonomika je </a:t>
            </a:r>
            <a:r>
              <a:rPr kumimoji="0" lang="cs-CZ" sz="1600" b="1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ea typeface="+mn-ea"/>
                <a:cs typeface="+mn-cs"/>
              </a:rPr>
              <a:t>ekonomický model</a:t>
            </a: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ea typeface="+mn-ea"/>
                <a:cs typeface="+mn-cs"/>
              </a:rPr>
              <a:t>, který usiluje o </a:t>
            </a:r>
            <a:r>
              <a:rPr kumimoji="0" lang="cs-CZ" sz="1600" b="1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ea typeface="+mn-ea"/>
                <a:cs typeface="+mn-cs"/>
              </a:rPr>
              <a:t>maximální využití zdrojů a minimalizaci odpadu</a:t>
            </a: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ea typeface="+mn-ea"/>
                <a:cs typeface="+mn-cs"/>
              </a:rPr>
              <a:t>. Na rozdíl od tradičního (lineárního) modelu, který funguje na principu "vezmi – vyrob – použij – vyhoď", cirkulární model hledá cesty, jak materiály znovu využít, opravit, sdílet nebo recyklovat.</a:t>
            </a:r>
            <a:endParaRPr lang="cs-CZ" sz="1600" dirty="0"/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E3050AE-4711-8FAD-2690-1F2B9160A3DD}"/>
              </a:ext>
            </a:extLst>
          </p:cNvPr>
          <p:cNvCxnSpPr>
            <a:cxnSpLocks/>
          </p:cNvCxnSpPr>
          <p:nvPr/>
        </p:nvCxnSpPr>
        <p:spPr>
          <a:xfrm flipH="1">
            <a:off x="273481" y="792406"/>
            <a:ext cx="825616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CA460653-E5DF-5325-05AB-191227CE3F50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7BB82BB7-69E8-952C-E5C9-0D3724752FC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7D2E5723-3F57-1EDE-5D12-6D6A583F68AF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68849335-DC63-ADB7-5563-F42238C13B53}"/>
              </a:ext>
            </a:extLst>
          </p:cNvPr>
          <p:cNvSpPr txBox="1">
            <a:spLocks/>
          </p:cNvSpPr>
          <p:nvPr/>
        </p:nvSpPr>
        <p:spPr>
          <a:xfrm>
            <a:off x="1724328" y="3539911"/>
            <a:ext cx="6078551" cy="4070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buClr>
                <a:srgbClr val="307871"/>
              </a:buClr>
              <a:buSzPct val="100000"/>
              <a:buNone/>
              <a:tabLst/>
              <a:defRPr/>
            </a:pPr>
            <a:r>
              <a:rPr lang="cs-CZ" sz="1600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💡 </a:t>
            </a:r>
            <a:r>
              <a:rPr lang="cs-CZ" sz="1600" b="1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Cílem není produkovat méně, ale produkovat chytřeji.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rgbClr val="307871"/>
              </a:buClr>
              <a:buSzPct val="100000"/>
              <a:tabLst/>
              <a:defRPr/>
            </a:pPr>
            <a:endParaRPr lang="cs-CZ" sz="1600" dirty="0">
              <a:solidFill>
                <a:sysClr val="windowText" lastClr="000000">
                  <a:lumMod val="75000"/>
                  <a:lumOff val="25000"/>
                </a:sysClr>
              </a:solidFill>
            </a:endParaRPr>
          </a:p>
        </p:txBody>
      </p:sp>
      <p:pic>
        <p:nvPicPr>
          <p:cNvPr id="10" name="Grafický objekt 9" descr="Kruhová šipka se souvislou výplní">
            <a:extLst>
              <a:ext uri="{FF2B5EF4-FFF2-40B4-BE49-F238E27FC236}">
                <a16:creationId xmlns:a16="http://schemas.microsoft.com/office/drawing/2014/main" id="{E92A59B3-8CFF-611B-57A6-FEE699D138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0929" y="-5480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138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35CD53-B481-6CEC-6C71-444125267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9D8555B9-F9CC-BF2B-17EA-9DFE4D4D49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F69DF92C-309A-94DF-3D50-41D8AAA5386C}"/>
              </a:ext>
            </a:extLst>
          </p:cNvPr>
          <p:cNvSpPr txBox="1">
            <a:spLocks/>
          </p:cNvSpPr>
          <p:nvPr/>
        </p:nvSpPr>
        <p:spPr>
          <a:xfrm>
            <a:off x="236905" y="123796"/>
            <a:ext cx="825616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307871"/>
                </a:solidFill>
              </a:rPr>
              <a:t>Lineární vs. cirkulární model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A829536D-693A-C59A-775B-6572C6D6A57A}"/>
              </a:ext>
            </a:extLst>
          </p:cNvPr>
          <p:cNvCxnSpPr>
            <a:cxnSpLocks/>
          </p:cNvCxnSpPr>
          <p:nvPr/>
        </p:nvCxnSpPr>
        <p:spPr>
          <a:xfrm flipH="1">
            <a:off x="236905" y="792406"/>
            <a:ext cx="825616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53A72689-CDD9-9873-CA5A-FB7CFEB7CC0F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D27D9DB0-F87F-F64F-6B38-E508E90FE70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ED48A0E9-9FF0-ADE8-57B8-CA53F855C15D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CBAA6C93-061E-6927-12A6-BF2B77F8B1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49231315"/>
              </p:ext>
            </p:extLst>
          </p:nvPr>
        </p:nvGraphicFramePr>
        <p:xfrm>
          <a:off x="677689" y="729422"/>
          <a:ext cx="6973824" cy="3555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" name="Grafický objekt 9" descr="Kruhová šipka se souvislou výplní">
            <a:extLst>
              <a:ext uri="{FF2B5EF4-FFF2-40B4-BE49-F238E27FC236}">
                <a16:creationId xmlns:a16="http://schemas.microsoft.com/office/drawing/2014/main" id="{511A0B1F-0FA7-0321-89B3-C1DF8F47B87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50929" y="-5480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309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3A4B768-70D3-4237-B093-4A78E6219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33DD535-BEC4-44BC-A1E9-3D5CEA61D10A}"/>
              </a:ext>
            </a:extLst>
          </p:cNvPr>
          <p:cNvSpPr txBox="1">
            <a:spLocks/>
          </p:cNvSpPr>
          <p:nvPr/>
        </p:nvSpPr>
        <p:spPr>
          <a:xfrm>
            <a:off x="236905" y="123796"/>
            <a:ext cx="825616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307871"/>
                </a:solidFill>
              </a:rPr>
              <a:t>Proč je to důležité pro veřejný sektor?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988E75-0B0B-4E5B-9820-9ABAA2014EE1}"/>
              </a:ext>
            </a:extLst>
          </p:cNvPr>
          <p:cNvCxnSpPr>
            <a:cxnSpLocks/>
          </p:cNvCxnSpPr>
          <p:nvPr/>
        </p:nvCxnSpPr>
        <p:spPr>
          <a:xfrm flipH="1">
            <a:off x="236905" y="792406"/>
            <a:ext cx="825616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17D3A23E-5CA4-070E-B8DE-43F7060DF991}"/>
              </a:ext>
            </a:extLst>
          </p:cNvPr>
          <p:cNvSpPr txBox="1">
            <a:spLocks/>
          </p:cNvSpPr>
          <p:nvPr/>
        </p:nvSpPr>
        <p:spPr>
          <a:xfrm>
            <a:off x="566089" y="1298987"/>
            <a:ext cx="7822008" cy="28962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buClr>
                <a:srgbClr val="307871"/>
              </a:buClr>
              <a:buSzPct val="100000"/>
              <a:tabLst/>
              <a:defRPr/>
            </a:pPr>
            <a:r>
              <a:rPr lang="cs-CZ" sz="1600" b="1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Veřejná správa je velkým spotřebitelem a investorem </a:t>
            </a:r>
            <a:r>
              <a:rPr lang="cs-CZ" sz="1600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- provozuje školy, úřady, nemocnice, technické služby …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buClr>
                <a:srgbClr val="307871"/>
              </a:buClr>
              <a:buSzPct val="100000"/>
              <a:tabLst/>
              <a:defRPr/>
            </a:pPr>
            <a:r>
              <a:rPr lang="cs-CZ" sz="1600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Má </a:t>
            </a:r>
            <a:r>
              <a:rPr lang="cs-CZ" sz="1600" b="1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odpovědnost za udržitelnost a efektivní nakládání se zdroji </a:t>
            </a:r>
            <a:r>
              <a:rPr lang="cs-CZ" sz="1600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- materiály, energie, voda, odpady.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buClr>
                <a:srgbClr val="307871"/>
              </a:buClr>
              <a:buSzPct val="100000"/>
              <a:tabLst/>
              <a:defRPr/>
            </a:pPr>
            <a:r>
              <a:rPr lang="cs-CZ" sz="1600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Rozhoduje o veřejných zakázkách, investicích i infrastruktuře – může tak </a:t>
            </a:r>
            <a:r>
              <a:rPr lang="cs-CZ" sz="1600" b="1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aktivně ovlivňovat trh</a:t>
            </a:r>
            <a:r>
              <a:rPr lang="cs-CZ" sz="1600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 směrem k udržitelnosti.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buClr>
                <a:srgbClr val="307871"/>
              </a:buClr>
              <a:buSzPct val="100000"/>
              <a:tabLst/>
              <a:defRPr/>
            </a:pPr>
            <a:r>
              <a:rPr lang="cs-CZ" sz="1600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Vytváří podmínky a motivaci pro ostatní – </a:t>
            </a:r>
            <a:r>
              <a:rPr lang="cs-CZ" sz="1600" b="1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města a obce jsou klíčovým aktérem zelené transformace</a:t>
            </a:r>
            <a:r>
              <a:rPr lang="cs-CZ" sz="1600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.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rgbClr val="307871"/>
              </a:buClr>
              <a:buSzPct val="100000"/>
              <a:tabLst/>
              <a:defRPr/>
            </a:pPr>
            <a:endParaRPr lang="cs-CZ" sz="1600" dirty="0">
              <a:solidFill>
                <a:sysClr val="windowText" lastClr="000000">
                  <a:lumMod val="75000"/>
                  <a:lumOff val="25000"/>
                </a:sys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400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54DD8-A1A0-8174-2DA2-C2C284CD03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711A3D8E-89C1-7361-BEA3-897D2D14F7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1EC223C-93D9-5672-D354-F72C9A84EF2B}"/>
              </a:ext>
            </a:extLst>
          </p:cNvPr>
          <p:cNvSpPr txBox="1">
            <a:spLocks/>
          </p:cNvSpPr>
          <p:nvPr/>
        </p:nvSpPr>
        <p:spPr>
          <a:xfrm>
            <a:off x="236905" y="123796"/>
            <a:ext cx="825616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307871"/>
                </a:solidFill>
              </a:rPr>
              <a:t>Cirkulární ekonomika a veřejné výdaje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B580C9A6-79C9-19F6-737A-C1BFEA466C90}"/>
              </a:ext>
            </a:extLst>
          </p:cNvPr>
          <p:cNvCxnSpPr>
            <a:cxnSpLocks/>
          </p:cNvCxnSpPr>
          <p:nvPr/>
        </p:nvCxnSpPr>
        <p:spPr>
          <a:xfrm flipH="1">
            <a:off x="236905" y="792406"/>
            <a:ext cx="825616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B919DE86-A853-1278-5E55-54B2FE1D0666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A82DE710-E01E-64DC-D960-16A78F068F3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CD0A57FC-5E84-E3CF-BBEE-12D11E651C1B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Zástupný symbol pro obsah 2">
            <a:extLst>
              <a:ext uri="{FF2B5EF4-FFF2-40B4-BE49-F238E27FC236}">
                <a16:creationId xmlns:a16="http://schemas.microsoft.com/office/drawing/2014/main" id="{FAB79B60-D6DC-E6FC-6CB5-D3481105F23D}"/>
              </a:ext>
            </a:extLst>
          </p:cNvPr>
          <p:cNvSpPr txBox="1">
            <a:spLocks/>
          </p:cNvSpPr>
          <p:nvPr/>
        </p:nvSpPr>
        <p:spPr>
          <a:xfrm>
            <a:off x="774191" y="1179072"/>
            <a:ext cx="7595616" cy="35777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rgbClr val="307871"/>
              </a:buClr>
              <a:buSzPct val="15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1" i="0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ea typeface="+mn-ea"/>
                <a:cs typeface="+mn-cs"/>
              </a:rPr>
              <a:t>Jak může veřejný sektor uplatnit cirkulární přístup ve výdajích?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rgbClr val="307871"/>
              </a:buClr>
              <a:buSzPct val="150000"/>
              <a:buNone/>
              <a:tabLst/>
              <a:defRPr/>
            </a:pPr>
            <a:endParaRPr kumimoji="0" lang="cs-CZ" sz="1600" b="1" i="0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rgbClr val="307871"/>
              </a:buClr>
              <a:buSzPct val="100000"/>
              <a:buNone/>
              <a:tabLst/>
              <a:defRPr/>
            </a:pPr>
            <a:r>
              <a:rPr lang="cs-CZ" sz="1600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Cirkulární ekonomika pomáhá </a:t>
            </a:r>
            <a:r>
              <a:rPr lang="cs-CZ" sz="1600" b="1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zvýšit efektivitu využívání veřejných prostředků </a:t>
            </a:r>
            <a:r>
              <a:rPr lang="cs-CZ" sz="1600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tím, že:</a:t>
            </a:r>
          </a:p>
          <a:p>
            <a:pPr marL="1085850" lvl="2" indent="-285750">
              <a:spcBef>
                <a:spcPts val="60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cs-CZ" sz="1600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prodlužuje životní cyklus materiálů a vybavení,</a:t>
            </a:r>
          </a:p>
          <a:p>
            <a:pPr marL="1085850" lvl="2" indent="-285750">
              <a:spcBef>
                <a:spcPts val="60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cs-CZ" sz="1600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snižuje objem odpadu a náklady na jeho likvidaci,</a:t>
            </a:r>
          </a:p>
          <a:p>
            <a:pPr marL="1085850" lvl="2" indent="-285750">
              <a:spcBef>
                <a:spcPts val="60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cs-CZ" sz="1600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podporuje nákup recyklovaných a obnovitelných materiálů,</a:t>
            </a:r>
          </a:p>
          <a:p>
            <a:pPr marL="1085850" lvl="2" indent="-285750">
              <a:spcBef>
                <a:spcPts val="60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cs-CZ" sz="1600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zohledňuje celý životní cyklus produktu v rozhodování o investicích.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882642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BCAF7-AB88-EF69-938B-7D683B68A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C03E9B1C-857A-DDCF-FEF2-7D460BD59B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6EDC20A6-CCAA-D033-8D4D-62D497C83CE8}"/>
              </a:ext>
            </a:extLst>
          </p:cNvPr>
          <p:cNvSpPr txBox="1">
            <a:spLocks/>
          </p:cNvSpPr>
          <p:nvPr/>
        </p:nvSpPr>
        <p:spPr>
          <a:xfrm>
            <a:off x="236905" y="123796"/>
            <a:ext cx="825616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307871"/>
                </a:solidFill>
              </a:rPr>
              <a:t>Praktické příklady cirkulárního přístupu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752BE45-D99E-98F5-C69A-1C3DB150BDE1}"/>
              </a:ext>
            </a:extLst>
          </p:cNvPr>
          <p:cNvCxnSpPr>
            <a:cxnSpLocks/>
          </p:cNvCxnSpPr>
          <p:nvPr/>
        </p:nvCxnSpPr>
        <p:spPr>
          <a:xfrm flipH="1">
            <a:off x="236905" y="792406"/>
            <a:ext cx="825616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ástupný symbol pro obsah 2">
            <a:extLst>
              <a:ext uri="{FF2B5EF4-FFF2-40B4-BE49-F238E27FC236}">
                <a16:creationId xmlns:a16="http://schemas.microsoft.com/office/drawing/2014/main" id="{312C358D-25FD-9C2A-8C59-9578007D4D2E}"/>
              </a:ext>
            </a:extLst>
          </p:cNvPr>
          <p:cNvSpPr txBox="1">
            <a:spLocks/>
          </p:cNvSpPr>
          <p:nvPr/>
        </p:nvSpPr>
        <p:spPr>
          <a:xfrm>
            <a:off x="1858441" y="847047"/>
            <a:ext cx="5700599" cy="135443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rgbClr val="30787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600" b="1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ea typeface="+mn-ea"/>
                <a:cs typeface="+mn-cs"/>
              </a:rPr>
              <a:t>Efektivní </a:t>
            </a:r>
            <a:r>
              <a:rPr lang="cs-CZ" sz="1600" b="1" u="sng" dirty="0"/>
              <a:t>využití veřejných prostředků:</a:t>
            </a:r>
          </a:p>
          <a:p>
            <a:pPr marL="1085850" lvl="2" indent="-285750">
              <a:spcBef>
                <a:spcPts val="60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cs-CZ" sz="1600" dirty="0">
                <a:solidFill>
                  <a:sysClr val="windowText" lastClr="000000">
                    <a:lumMod val="75000"/>
                    <a:lumOff val="25000"/>
                  </a:sysClr>
                </a:solidFill>
              </a:rPr>
              <a:t>opětovné </a:t>
            </a:r>
            <a:r>
              <a:rPr lang="cs-CZ" sz="1600" dirty="0"/>
              <a:t>využití majetku (nábytek, vybavení),</a:t>
            </a:r>
          </a:p>
          <a:p>
            <a:pPr marL="1085850" lvl="2" indent="-285750">
              <a:spcBef>
                <a:spcPts val="60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cs-CZ" sz="1600" dirty="0"/>
              <a:t>snížení </a:t>
            </a:r>
            <a:r>
              <a:rPr lang="pl-PL" sz="1600" dirty="0"/>
              <a:t>objemu odpadu a nákladů na jeho likvidaci,</a:t>
            </a:r>
          </a:p>
          <a:p>
            <a:pPr marL="1085850" lvl="2" indent="-285750">
              <a:spcBef>
                <a:spcPts val="600"/>
              </a:spcBef>
              <a:buClr>
                <a:srgbClr val="307871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cs-CZ" sz="1600" dirty="0"/>
              <a:t>využívání recyklovaných a obnovitelných materiálů.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874A8811-0515-A4E2-E6E5-5FC548162499}"/>
              </a:ext>
            </a:extLst>
          </p:cNvPr>
          <p:cNvSpPr txBox="1"/>
          <p:nvPr/>
        </p:nvSpPr>
        <p:spPr>
          <a:xfrm>
            <a:off x="121572" y="2072051"/>
            <a:ext cx="4761526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♻️ </a:t>
            </a:r>
            <a:r>
              <a:rPr lang="cs-CZ" sz="1600" b="1" u="sng" dirty="0"/>
              <a:t>Opětovné využití majetku:</a:t>
            </a:r>
          </a:p>
          <a:p>
            <a:pPr marL="285750" indent="-285750" algn="just">
              <a:buClr>
                <a:srgbClr val="307871"/>
              </a:buClr>
              <a:buFont typeface="Arial" panose="020B0604020202020204" pitchFamily="34" charset="0"/>
              <a:buChar char="•"/>
            </a:pPr>
            <a:r>
              <a:rPr lang="cs-CZ" sz="1600" dirty="0"/>
              <a:t>Přeuspořádání nábytku a zařízení mezi školami nebo úřady.</a:t>
            </a:r>
          </a:p>
          <a:p>
            <a:pPr marL="285750" indent="-285750" algn="just">
              <a:buClr>
                <a:srgbClr val="307871"/>
              </a:buClr>
              <a:buFont typeface="Arial" panose="020B0604020202020204" pitchFamily="34" charset="0"/>
              <a:buChar char="•"/>
            </a:pPr>
            <a:r>
              <a:rPr lang="cs-CZ" sz="1600" dirty="0"/>
              <a:t>Opravy a renovace místo nákupu nového vybavení.</a:t>
            </a:r>
          </a:p>
          <a:p>
            <a:pPr marL="285750" indent="-285750" algn="just">
              <a:buClr>
                <a:srgbClr val="307871"/>
              </a:buClr>
              <a:buFont typeface="Arial" panose="020B0604020202020204" pitchFamily="34" charset="0"/>
              <a:buChar char="•"/>
            </a:pPr>
            <a:r>
              <a:rPr lang="cs-CZ" sz="1600" dirty="0"/>
              <a:t>Vznik tzv. </a:t>
            </a:r>
            <a:r>
              <a:rPr lang="cs-CZ" sz="1600" b="1" dirty="0"/>
              <a:t>re-use center </a:t>
            </a:r>
            <a:r>
              <a:rPr lang="cs-CZ" sz="1600" dirty="0"/>
              <a:t>v rámci městské technické správy.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53FDB192-D190-9750-8F76-139B78A8DF33}"/>
              </a:ext>
            </a:extLst>
          </p:cNvPr>
          <p:cNvSpPr txBox="1"/>
          <p:nvPr/>
        </p:nvSpPr>
        <p:spPr>
          <a:xfrm>
            <a:off x="121572" y="3743415"/>
            <a:ext cx="4761526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♻️ </a:t>
            </a:r>
            <a:r>
              <a:rPr lang="cs-CZ" sz="1600" b="1" u="sng" dirty="0"/>
              <a:t>Snížení objemu odpadu a nákladů:</a:t>
            </a:r>
          </a:p>
          <a:p>
            <a:pPr marL="285750" indent="-285750" algn="just">
              <a:buClr>
                <a:srgbClr val="307871"/>
              </a:buClr>
              <a:buFont typeface="Arial" panose="020B0604020202020204" pitchFamily="34" charset="0"/>
              <a:buChar char="•"/>
            </a:pPr>
            <a:r>
              <a:rPr lang="cs-CZ" sz="1600" dirty="0"/>
              <a:t>Zavedení </a:t>
            </a:r>
            <a:r>
              <a:rPr lang="cs-CZ" sz="1600" b="1" dirty="0"/>
              <a:t>tříděného sběru </a:t>
            </a:r>
            <a:r>
              <a:rPr lang="cs-CZ" sz="1600" dirty="0"/>
              <a:t>na úřadech a školách.</a:t>
            </a:r>
          </a:p>
          <a:p>
            <a:pPr marL="285750" indent="-285750" algn="just">
              <a:buClr>
                <a:srgbClr val="307871"/>
              </a:buClr>
              <a:buFont typeface="Arial" panose="020B0604020202020204" pitchFamily="34" charset="0"/>
              <a:buChar char="•"/>
            </a:pPr>
            <a:r>
              <a:rPr lang="cs-CZ" sz="1600" dirty="0"/>
              <a:t>Kompostování bioodpadu ve školních jídelnách.</a:t>
            </a:r>
          </a:p>
          <a:p>
            <a:pPr marL="285750" indent="-285750" algn="just">
              <a:buClr>
                <a:srgbClr val="307871"/>
              </a:buClr>
              <a:buFont typeface="Arial" panose="020B0604020202020204" pitchFamily="34" charset="0"/>
              <a:buChar char="•"/>
            </a:pPr>
            <a:r>
              <a:rPr lang="cs-CZ" sz="1600" dirty="0"/>
              <a:t>Digitalizace procesů – méně papíru, méně tisku, méně skladování.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A788EFA0-5DB3-C08C-AAA6-3323A2266F80}"/>
              </a:ext>
            </a:extLst>
          </p:cNvPr>
          <p:cNvSpPr txBox="1"/>
          <p:nvPr/>
        </p:nvSpPr>
        <p:spPr>
          <a:xfrm>
            <a:off x="5004670" y="2582765"/>
            <a:ext cx="4017758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♻️ </a:t>
            </a:r>
            <a:r>
              <a:rPr lang="cs-CZ" sz="1600" b="1" u="sng" dirty="0"/>
              <a:t>Nákup recyklovaných a obnovitelných materiálů:</a:t>
            </a:r>
          </a:p>
          <a:p>
            <a:pPr marL="285750" indent="-285750" algn="just">
              <a:buClr>
                <a:srgbClr val="307871"/>
              </a:buClr>
              <a:buFont typeface="Arial" panose="020B0604020202020204" pitchFamily="34" charset="0"/>
              <a:buChar char="•"/>
            </a:pPr>
            <a:r>
              <a:rPr lang="cs-CZ" sz="1600" dirty="0"/>
              <a:t>Toaletní papír a kancelářské potřeby z recyklátu.</a:t>
            </a:r>
          </a:p>
          <a:p>
            <a:pPr marL="285750" indent="-285750" algn="just">
              <a:buClr>
                <a:srgbClr val="307871"/>
              </a:buClr>
              <a:buFont typeface="Arial" panose="020B0604020202020204" pitchFamily="34" charset="0"/>
              <a:buChar char="•"/>
            </a:pPr>
            <a:r>
              <a:rPr lang="cs-CZ" sz="1600" dirty="0"/>
              <a:t>Nábytek a podlahy z recyklovaného plastu nebo dřeva.</a:t>
            </a:r>
          </a:p>
          <a:p>
            <a:pPr marL="285750" indent="-285750" algn="just">
              <a:buClr>
                <a:srgbClr val="307871"/>
              </a:buClr>
              <a:buFont typeface="Arial" panose="020B0604020202020204" pitchFamily="34" charset="0"/>
              <a:buChar char="•"/>
            </a:pPr>
            <a:r>
              <a:rPr lang="cs-CZ" sz="1600" dirty="0"/>
              <a:t>Materiály s EPD certifikátem v rámci rekonstrukcí (např. školy, školky).</a:t>
            </a:r>
          </a:p>
        </p:txBody>
      </p:sp>
    </p:spTree>
    <p:extLst>
      <p:ext uri="{BB962C8B-B14F-4D97-AF65-F5344CB8AC3E}">
        <p14:creationId xmlns:p14="http://schemas.microsoft.com/office/powerpoint/2010/main" val="2590987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2DF485-074F-90B8-B61E-68DB4B042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6EE65667-6859-1E6A-A0CE-4298DDAC3D4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B209C4C7-5191-33DA-AC7B-E13F194880E4}"/>
              </a:ext>
            </a:extLst>
          </p:cNvPr>
          <p:cNvSpPr txBox="1">
            <a:spLocks/>
          </p:cNvSpPr>
          <p:nvPr/>
        </p:nvSpPr>
        <p:spPr>
          <a:xfrm>
            <a:off x="236905" y="123796"/>
            <a:ext cx="825616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307871"/>
                </a:solidFill>
              </a:rPr>
              <a:t>Oblasti, kde má cirkulární přístup dopad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2B45078-285A-A153-DA16-AB9A22DEFEE2}"/>
              </a:ext>
            </a:extLst>
          </p:cNvPr>
          <p:cNvCxnSpPr>
            <a:cxnSpLocks/>
          </p:cNvCxnSpPr>
          <p:nvPr/>
        </p:nvCxnSpPr>
        <p:spPr>
          <a:xfrm flipH="1">
            <a:off x="236905" y="792406"/>
            <a:ext cx="825616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5B8FE6C9-DCE7-CA79-4623-F878C683BC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9672497"/>
              </p:ext>
            </p:extLst>
          </p:nvPr>
        </p:nvGraphicFramePr>
        <p:xfrm>
          <a:off x="1158492" y="1238156"/>
          <a:ext cx="6522468" cy="3008152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3261234">
                  <a:extLst>
                    <a:ext uri="{9D8B030D-6E8A-4147-A177-3AD203B41FA5}">
                      <a16:colId xmlns:a16="http://schemas.microsoft.com/office/drawing/2014/main" val="4119726028"/>
                    </a:ext>
                  </a:extLst>
                </a:gridCol>
                <a:gridCol w="3261234">
                  <a:extLst>
                    <a:ext uri="{9D8B030D-6E8A-4147-A177-3AD203B41FA5}">
                      <a16:colId xmlns:a16="http://schemas.microsoft.com/office/drawing/2014/main" val="1940455993"/>
                    </a:ext>
                  </a:extLst>
                </a:gridCol>
              </a:tblGrid>
              <a:tr h="691405"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Oblast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Možnosti úspor a optimalizace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0835014"/>
                  </a:ext>
                </a:extLst>
              </a:tr>
              <a:tr h="400576">
                <a:tc>
                  <a:txBody>
                    <a:bodyPr/>
                    <a:lstStyle/>
                    <a:p>
                      <a:r>
                        <a:rPr lang="cs-CZ" sz="1600" dirty="0"/>
                        <a:t>Veřejné zakázky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zahrnutí environmentálních kritérií, zelené zakázky (GPP)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309103"/>
                  </a:ext>
                </a:extLst>
              </a:tr>
              <a:tr h="579209">
                <a:tc>
                  <a:txBody>
                    <a:bodyPr/>
                    <a:lstStyle/>
                    <a:p>
                      <a:r>
                        <a:rPr lang="cs-CZ" sz="1600" dirty="0"/>
                        <a:t>Školy a školky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sdílení učebních pomůcek, třídění, recyklace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6748082"/>
                  </a:ext>
                </a:extLst>
              </a:tr>
              <a:tr h="579209">
                <a:tc>
                  <a:txBody>
                    <a:bodyPr/>
                    <a:lstStyle/>
                    <a:p>
                      <a:r>
                        <a:rPr lang="cs-CZ" sz="1600" dirty="0"/>
                        <a:t>Nemocnice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nakládání s odpadem, opětovné využití zařízení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0430757"/>
                  </a:ext>
                </a:extLst>
              </a:tr>
              <a:tr h="579209">
                <a:tc>
                  <a:txBody>
                    <a:bodyPr/>
                    <a:lstStyle/>
                    <a:p>
                      <a:r>
                        <a:rPr lang="cs-CZ" sz="1600" dirty="0"/>
                        <a:t>Technické služby měst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opakované použití stavebních materiálů, kompostování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576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0514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6C4D0-70E8-0E35-1BD1-E2615D6CFB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3E1107C1-487B-6B2D-EB27-E08F9C8732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A3732771-0398-74EB-E39B-14A3D1D611FC}"/>
              </a:ext>
            </a:extLst>
          </p:cNvPr>
          <p:cNvSpPr txBox="1">
            <a:spLocks/>
          </p:cNvSpPr>
          <p:nvPr/>
        </p:nvSpPr>
        <p:spPr>
          <a:xfrm>
            <a:off x="236905" y="123796"/>
            <a:ext cx="825616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 dirty="0">
                <a:solidFill>
                  <a:srgbClr val="307871"/>
                </a:solidFill>
              </a:rPr>
              <a:t>Politické a legislativní rámce (EU a ČR)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86BFE606-563E-9243-F6C5-22300BD9AEDA}"/>
              </a:ext>
            </a:extLst>
          </p:cNvPr>
          <p:cNvCxnSpPr>
            <a:cxnSpLocks/>
          </p:cNvCxnSpPr>
          <p:nvPr/>
        </p:nvCxnSpPr>
        <p:spPr>
          <a:xfrm flipH="1">
            <a:off x="236905" y="792406"/>
            <a:ext cx="825616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ástupný symbol pro obsah 2">
            <a:extLst>
              <a:ext uri="{FF2B5EF4-FFF2-40B4-BE49-F238E27FC236}">
                <a16:creationId xmlns:a16="http://schemas.microsoft.com/office/drawing/2014/main" id="{2E238D4B-3D8B-665B-AA54-633D3FFBC482}"/>
              </a:ext>
            </a:extLst>
          </p:cNvPr>
          <p:cNvSpPr txBox="1">
            <a:spLocks/>
          </p:cNvSpPr>
          <p:nvPr/>
        </p:nvSpPr>
        <p:spPr>
          <a:xfrm>
            <a:off x="597409" y="1461016"/>
            <a:ext cx="7534656" cy="25725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rgbClr val="30787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cs-CZ" sz="1600" dirty="0">
                <a:solidFill>
                  <a:schemeClr val="tx1"/>
                </a:solidFill>
              </a:rPr>
              <a:t>Cirkulární ekonomika není jen trendem, ale součástí </a:t>
            </a:r>
            <a:r>
              <a:rPr lang="cs-CZ" sz="1600" b="1" dirty="0">
                <a:solidFill>
                  <a:schemeClr val="tx1"/>
                </a:solidFill>
              </a:rPr>
              <a:t>oficiálních strategií </a:t>
            </a:r>
            <a:r>
              <a:rPr lang="cs-CZ" sz="1600" dirty="0">
                <a:solidFill>
                  <a:schemeClr val="tx1"/>
                </a:solidFill>
              </a:rPr>
              <a:t>a </a:t>
            </a:r>
            <a:r>
              <a:rPr lang="cs-CZ" sz="1600" b="1" dirty="0">
                <a:solidFill>
                  <a:schemeClr val="tx1"/>
                </a:solidFill>
              </a:rPr>
              <a:t>závazných plánů </a:t>
            </a:r>
            <a:r>
              <a:rPr lang="cs-CZ" sz="1600" dirty="0">
                <a:solidFill>
                  <a:schemeClr val="tx1"/>
                </a:solidFill>
              </a:rPr>
              <a:t>na úrovni EU i ČR.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rgbClr val="307871"/>
              </a:buClr>
              <a:buSzPct val="100000"/>
              <a:buNone/>
              <a:tabLst/>
              <a:defRPr/>
            </a:pPr>
            <a:endParaRPr lang="cs-CZ" sz="1600" dirty="0">
              <a:solidFill>
                <a:schemeClr val="tx1"/>
              </a:solidFill>
            </a:endParaRP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rgbClr val="30787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cs-CZ" sz="1600" dirty="0">
                <a:solidFill>
                  <a:schemeClr val="tx1"/>
                </a:solidFill>
              </a:rPr>
              <a:t>Tyto dokumenty určují směr, kterým se veřejný sektor má ubírat, a nastavují rámec pro financování, plánování i provoz veřejných služeb.</a:t>
            </a:r>
          </a:p>
        </p:txBody>
      </p:sp>
    </p:spTree>
    <p:extLst>
      <p:ext uri="{BB962C8B-B14F-4D97-AF65-F5344CB8AC3E}">
        <p14:creationId xmlns:p14="http://schemas.microsoft.com/office/powerpoint/2010/main" val="2017871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490C5-3049-5761-AF57-28520ABE69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741FFCC6-1822-7256-5084-781616AF88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6B614A65-A199-8C67-E5A8-1558B080E99B}"/>
              </a:ext>
            </a:extLst>
          </p:cNvPr>
          <p:cNvSpPr txBox="1">
            <a:spLocks/>
          </p:cNvSpPr>
          <p:nvPr/>
        </p:nvSpPr>
        <p:spPr>
          <a:xfrm>
            <a:off x="236905" y="123796"/>
            <a:ext cx="825616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 dirty="0">
                <a:solidFill>
                  <a:srgbClr val="307871"/>
                </a:solidFill>
              </a:rPr>
              <a:t>Politické a legislativní rámce (EU a ČR)</a:t>
            </a:r>
            <a:endParaRPr lang="cs-CZ" sz="3200" b="1" dirty="0">
              <a:solidFill>
                <a:srgbClr val="307871"/>
              </a:solidFill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1DC4DA18-A244-9779-0700-94D43A824A59}"/>
              </a:ext>
            </a:extLst>
          </p:cNvPr>
          <p:cNvCxnSpPr>
            <a:cxnSpLocks/>
          </p:cNvCxnSpPr>
          <p:nvPr/>
        </p:nvCxnSpPr>
        <p:spPr>
          <a:xfrm flipH="1">
            <a:off x="236905" y="792406"/>
            <a:ext cx="825616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1D0BC83E-96CF-E7D1-6A78-F781DB75CD67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623096D1-F5BC-B15C-D11D-F13EF1A5D9E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9E178663-FB9A-D937-CB0C-8633101B3252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F297EA4-C767-4760-D36B-DFCF4FCC1C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7468391"/>
              </p:ext>
            </p:extLst>
          </p:nvPr>
        </p:nvGraphicFramePr>
        <p:xfrm>
          <a:off x="898231" y="822537"/>
          <a:ext cx="6419639" cy="3824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9353909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C9A9D91184F124BBC056FE70CE4DFA9" ma:contentTypeVersion="8" ma:contentTypeDescription="Vytvoří nový dokument" ma:contentTypeScope="" ma:versionID="6cd6180065da8935f5ffffdb05084a6d">
  <xsd:schema xmlns:xsd="http://www.w3.org/2001/XMLSchema" xmlns:xs="http://www.w3.org/2001/XMLSchema" xmlns:p="http://schemas.microsoft.com/office/2006/metadata/properties" xmlns:ns2="9ca12918-d314-4413-b5b7-584a54177208" targetNamespace="http://schemas.microsoft.com/office/2006/metadata/properties" ma:root="true" ma:fieldsID="7f3d64f9162e9ee842a9a8e6ae9c2335" ns2:_="">
    <xsd:import namespace="9ca12918-d314-4413-b5b7-584a541772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a12918-d314-4413-b5b7-584a541772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44686F7-4402-4577-BDA3-F213ECBBF02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E4B084-3539-4C46-9E2D-520C715DA3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a12918-d314-4413-b5b7-584a541772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45832A-F49A-4588-B85C-A16E09758A2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4880</TotalTime>
  <Words>1213</Words>
  <Application>Microsoft Office PowerPoint</Application>
  <PresentationFormat>Předvádění na obrazovce (16:9)</PresentationFormat>
  <Paragraphs>163</Paragraphs>
  <Slides>18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5" baseType="lpstr">
      <vt:lpstr>Aptos</vt:lpstr>
      <vt:lpstr>Arial</vt:lpstr>
      <vt:lpstr>Calibri</vt:lpstr>
      <vt:lpstr>Courier New</vt:lpstr>
      <vt:lpstr>Wingdings</vt:lpstr>
      <vt:lpstr>Wingdings 3</vt:lpstr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Alexandr Ochonský</dc:creator>
  <cp:lastModifiedBy>Petra Chmielová</cp:lastModifiedBy>
  <cp:revision>105</cp:revision>
  <dcterms:created xsi:type="dcterms:W3CDTF">2016-07-06T15:42:34Z</dcterms:created>
  <dcterms:modified xsi:type="dcterms:W3CDTF">2025-04-05T19:08:32Z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0x0101007C9A9D91184F124BBC056FE70CE4DFA9</vt:lpwstr>
  </property>
</Properties>
</file>