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1" r:id="rId3"/>
    <p:sldId id="257" r:id="rId4"/>
    <p:sldId id="286" r:id="rId5"/>
    <p:sldId id="287" r:id="rId6"/>
    <p:sldId id="293" r:id="rId7"/>
    <p:sldId id="288" r:id="rId8"/>
    <p:sldId id="294" r:id="rId9"/>
    <p:sldId id="289" r:id="rId10"/>
    <p:sldId id="290" r:id="rId11"/>
    <p:sldId id="292" r:id="rId12"/>
    <p:sldId id="295" r:id="rId13"/>
    <p:sldId id="296" r:id="rId14"/>
    <p:sldId id="285" r:id="rId1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7" autoAdjust="0"/>
  </p:normalViewPr>
  <p:slideViewPr>
    <p:cSldViewPr snapToGrid="0">
      <p:cViewPr>
        <p:scale>
          <a:sx n="56" d="100"/>
          <a:sy n="56" d="100"/>
        </p:scale>
        <p:origin x="1032" y="1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EF3745B-65EF-410F-83D2-654B51B2E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BA0B9A-477A-4BA3-83AB-CBAC17D49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125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064690-890E-4271-86A5-0F8025772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C59875-9935-456F-BA02-5DCADEA74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125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0943-70AA-41B9-B887-85657E80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1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A244F49-1AF0-4415-BB10-CC61B522FF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60109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59A644-7857-42B1-920A-51B430446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5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993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46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387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1ED4-011C-4C6B-8DAE-0260419B3C44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8F49-C5EE-4385-AEDE-51F7EE10CD1C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9F69-A448-42F4-9FBB-0212E594CF67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B3C4-1495-450F-91D5-4897B53BF3ED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959-9D9B-436A-80DC-2D13C7FC9EC7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C186-AD29-4A63-A783-B50D5BEBB5DB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BEDA-8F30-4E8A-A169-7D1CA0106ED8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3BD-62E2-422A-AE58-EE69D9B10ECF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A0CE-AFBE-490E-AA7E-CCD5D56BE04B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5F6FC-9B36-4CCA-B7F4-E51DF01F0DDF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CC4A-6E60-4A3D-B771-53ED072C3697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5E11-2E45-4234-934B-FA7D0BE6A042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7BC7-0935-42F8-9ED0-098AF12AC87D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2DA-749A-4100-AA5B-7FD6219FCF54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DE93-CB8F-4FEC-AB86-A478772BAF7B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8FD4-2C5F-4400-A3AA-595EA5353BBB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1443-C94E-4B28-AB6C-D98D9AE4D0E9}" type="datetime1">
              <a:rPr lang="en-US" smtClean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2272" y="1818842"/>
            <a:ext cx="8865969" cy="2249724"/>
          </a:xfrm>
        </p:spPr>
        <p:txBody>
          <a:bodyPr/>
          <a:lstStyle/>
          <a:p>
            <a:pPr algn="ctr"/>
            <a:r>
              <a:rPr lang="cs-CZ" sz="6000" b="1" dirty="0">
                <a:solidFill>
                  <a:schemeClr val="accent2"/>
                </a:solidFill>
              </a:rPr>
              <a:t>KREATIVNÍ EKONOMIKA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88000" y="5039158"/>
            <a:ext cx="7766936" cy="1096899"/>
          </a:xfrm>
        </p:spPr>
        <p:txBody>
          <a:bodyPr>
            <a:normAutofit/>
          </a:bodyPr>
          <a:lstStyle/>
          <a:p>
            <a:r>
              <a:rPr lang="cs-CZ" sz="2800" dirty="0"/>
              <a:t>Ing. Petra Chmielová, Ph.D.</a:t>
            </a:r>
          </a:p>
        </p:txBody>
      </p:sp>
    </p:spTree>
    <p:extLst>
      <p:ext uri="{BB962C8B-B14F-4D97-AF65-F5344CB8AC3E}">
        <p14:creationId xmlns:p14="http://schemas.microsoft.com/office/powerpoint/2010/main" val="359438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MĚŘENÍ KREATIVNÍ EKONOMIKY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8"/>
            <a:ext cx="9144462" cy="560494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Kreativní ekonomika se rozvíjí na základě několika podmínek.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Má být dosaženo určité úrovně v </a:t>
            </a:r>
            <a:r>
              <a:rPr lang="cs-CZ" sz="2400" b="1" dirty="0">
                <a:solidFill>
                  <a:srgbClr val="92D050"/>
                </a:solidFill>
              </a:rPr>
              <a:t>ekonomické, sociální, technologické a kulturní oblasti</a:t>
            </a:r>
            <a:r>
              <a:rPr lang="cs-CZ" sz="2400" dirty="0"/>
              <a:t>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Podmínkami růstu podílu kreativní ekonomiky na výstupu ekonomiky jako celku jsou:</a:t>
            </a:r>
          </a:p>
          <a:p>
            <a:pPr lvl="2" algn="just">
              <a:spcBef>
                <a:spcPts val="0"/>
              </a:spcBef>
            </a:pPr>
            <a:r>
              <a:rPr lang="cs-CZ" sz="2400" dirty="0"/>
              <a:t>vzdělaná a schopná pracovní síla, </a:t>
            </a:r>
          </a:p>
          <a:p>
            <a:pPr lvl="2" algn="just">
              <a:spcBef>
                <a:spcPts val="0"/>
              </a:spcBef>
            </a:pPr>
            <a:r>
              <a:rPr lang="cs-CZ" sz="2400" dirty="0"/>
              <a:t>vyspělost spotřebitele, </a:t>
            </a:r>
          </a:p>
          <a:p>
            <a:pPr lvl="2" algn="just">
              <a:spcBef>
                <a:spcPts val="0"/>
              </a:spcBef>
            </a:pPr>
            <a:r>
              <a:rPr lang="cs-CZ" sz="2400" dirty="0"/>
              <a:t>kvalitní institucionální zázemí, </a:t>
            </a:r>
          </a:p>
          <a:p>
            <a:pPr lvl="2" algn="just">
              <a:spcBef>
                <a:spcPts val="0"/>
              </a:spcBef>
            </a:pPr>
            <a:r>
              <a:rPr lang="cs-CZ" sz="2400" dirty="0"/>
              <a:t>vysoká technologická a ekonomická úroveň, </a:t>
            </a:r>
          </a:p>
          <a:p>
            <a:pPr lvl="2" algn="just">
              <a:spcBef>
                <a:spcPts val="0"/>
              </a:spcBef>
            </a:pPr>
            <a:r>
              <a:rPr lang="cs-CZ" sz="2400" dirty="0"/>
              <a:t>prostředí, které je otevřené pro nová řešení </a:t>
            </a:r>
          </a:p>
        </p:txBody>
      </p:sp>
    </p:spTree>
    <p:extLst>
      <p:ext uri="{BB962C8B-B14F-4D97-AF65-F5344CB8AC3E}">
        <p14:creationId xmlns:p14="http://schemas.microsoft.com/office/powerpoint/2010/main" val="397482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Index kreativity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2900" y="1253058"/>
            <a:ext cx="9154026" cy="5604942"/>
          </a:xfrm>
        </p:spPr>
        <p:txBody>
          <a:bodyPr>
            <a:noAutofit/>
          </a:bodyPr>
          <a:lstStyle/>
          <a:p>
            <a:pPr marL="0" indent="0" algn="just">
              <a:spcAft>
                <a:spcPts val="1800"/>
              </a:spcAft>
              <a:buNone/>
            </a:pPr>
            <a:r>
              <a:rPr lang="cs-CZ" sz="2400" dirty="0"/>
              <a:t>Pro objasnění regionálního ekonomického růstu se používá model 3T. </a:t>
            </a:r>
            <a:r>
              <a:rPr lang="cs-CZ" sz="2400" b="1" dirty="0">
                <a:solidFill>
                  <a:srgbClr val="92D050"/>
                </a:solidFill>
              </a:rPr>
              <a:t>Model 3T tvoří tři složky, kterými je talent, technologie a tolerance.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Index kreativní třídy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Index inovace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Index tolerance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Euro-</a:t>
            </a:r>
            <a:r>
              <a:rPr lang="cs-CZ" sz="2400" dirty="0" err="1"/>
              <a:t>creativity</a:t>
            </a:r>
            <a:r>
              <a:rPr lang="cs-CZ" sz="2400" dirty="0"/>
              <a:t> index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Euro-talent index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Euro-technology index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err="1"/>
              <a:t>High-tech</a:t>
            </a:r>
            <a:r>
              <a:rPr lang="cs-CZ" sz="2400" dirty="0"/>
              <a:t> index </a:t>
            </a:r>
          </a:p>
          <a:p>
            <a:pPr lvl="5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Euro-tolerance index </a:t>
            </a:r>
          </a:p>
        </p:txBody>
      </p:sp>
    </p:spTree>
    <p:extLst>
      <p:ext uri="{BB962C8B-B14F-4D97-AF65-F5344CB8AC3E}">
        <p14:creationId xmlns:p14="http://schemas.microsoft.com/office/powerpoint/2010/main" val="3286764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8C51EDF4-DA73-4C8D-93AF-9EC3AE4723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410" y="656514"/>
            <a:ext cx="10779256" cy="58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216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E7274FB-3B85-4197-A54D-1D13ABC76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14" y="533780"/>
            <a:ext cx="9090116" cy="626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71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2242686"/>
            <a:ext cx="9394257" cy="1857676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chemeClr val="accent2"/>
                </a:solidFill>
              </a:rPr>
              <a:t>DĚKUJI ZA POZORNOST </a:t>
            </a:r>
            <a:r>
              <a:rPr lang="cs-CZ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cs-CZ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5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KREATIVNÍ EKONOMIKA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2096" y="1077686"/>
            <a:ext cx="9294830" cy="5780314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Kreativní ekonomiku lze definovat jako ekonomiku, kde je za nejdůležitější výrobní faktor považována </a:t>
            </a:r>
            <a:r>
              <a:rPr lang="cs-CZ" sz="2400" b="1" dirty="0">
                <a:solidFill>
                  <a:schemeClr val="accent5"/>
                </a:solidFill>
              </a:rPr>
              <a:t>myšlenka</a:t>
            </a:r>
            <a:r>
              <a:rPr lang="cs-CZ" sz="2400" dirty="0"/>
              <a:t>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V současné době je kreativní ekonomika považována za důležitý faktor pro růst a rozvoj mnoha zemí, zejména ve světě, kde je vývoj nových technologií a digitalizace klíčovým faktorem pro konkurenceschopnost.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Do kreativní ekonomiky můžeme zahrnout </a:t>
            </a:r>
            <a:r>
              <a:rPr lang="cs-CZ" sz="2400" b="1" dirty="0">
                <a:solidFill>
                  <a:schemeClr val="accent6">
                    <a:lumMod val="75000"/>
                  </a:schemeClr>
                </a:solidFill>
              </a:rPr>
              <a:t>technologie, profese z oblasti vzdělávání, práva, ekonomie nebo zdravotnictví, dále vědu, umění a zábavní sektor</a:t>
            </a:r>
            <a:r>
              <a:rPr lang="cs-CZ" sz="2400" dirty="0"/>
              <a:t>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Kreativitu vyvolává neustále se zvyšující konkurenční tlak. Díky kreativitě lze v oblasti obchodu vytv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ářet konkurenční výhody a s jejich pomocí je realizován ekonomický zisk.</a:t>
            </a:r>
          </a:p>
        </p:txBody>
      </p:sp>
    </p:spTree>
    <p:extLst>
      <p:ext uri="{BB962C8B-B14F-4D97-AF65-F5344CB8AC3E}">
        <p14:creationId xmlns:p14="http://schemas.microsoft.com/office/powerpoint/2010/main" val="398980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KREATIVNÍ EKONOMIKA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8"/>
            <a:ext cx="9144462" cy="560494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Jedná se o </a:t>
            </a:r>
            <a:r>
              <a:rPr lang="cs-CZ" sz="2400" b="1" dirty="0">
                <a:solidFill>
                  <a:schemeClr val="accent2"/>
                </a:solidFill>
              </a:rPr>
              <a:t>ekonomický koncept, který se zaměřuje na využití kreativity, kulturních průmyslů a intelektuálního vlastnictví k podpoře inovace, růstu a rozvoje ekonomiky</a:t>
            </a:r>
            <a:r>
              <a:rPr lang="cs-CZ" sz="2400" dirty="0"/>
              <a:t>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Tento koncept je založen na předpokladu, že kreativita a umělecké výkony jsou důležitým faktorem pro růst ekonomiky a mohou být využity ke generování nových produktů, služeb a procesů.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Kreativní ekonomika zahrnuje oblasti jako jsou film, hudba, divadlo, literatura, design, reklama, média a další. Tyto oblasti mají velký potenciál k rozvoji inovací a k podpoře růstu ekonomiky. Kreativní ekonomika klade důraz na spolupráci mezi tvůrčími průmysly, podniky a vzdělávacími institucemi.</a:t>
            </a:r>
          </a:p>
        </p:txBody>
      </p:sp>
    </p:spTree>
    <p:extLst>
      <p:ext uri="{BB962C8B-B14F-4D97-AF65-F5344CB8AC3E}">
        <p14:creationId xmlns:p14="http://schemas.microsoft.com/office/powerpoint/2010/main" val="312933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5552" y="2414851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TYPY KREATIVITY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957" y="146957"/>
            <a:ext cx="9294831" cy="133894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Nejvýznamnějšími zdroji v ekonomice byl vždy považován kapitál, pracovní síla a technologie.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V současné době se velmi důležitou stává </a:t>
            </a:r>
            <a:r>
              <a:rPr lang="cs-CZ" sz="2400" b="1" dirty="0">
                <a:solidFill>
                  <a:schemeClr val="accent2"/>
                </a:solidFill>
              </a:rPr>
              <a:t>lidská tvořivost (kreativita), </a:t>
            </a:r>
            <a:r>
              <a:rPr lang="cs-CZ" sz="2400" dirty="0"/>
              <a:t>která je zdrojem a hlavním pilířem kreativní ekonomiky.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C62EFB0-599B-46B6-90A7-E694CB2A9D21}"/>
              </a:ext>
            </a:extLst>
          </p:cNvPr>
          <p:cNvSpPr txBox="1">
            <a:spLocks/>
          </p:cNvSpPr>
          <p:nvPr/>
        </p:nvSpPr>
        <p:spPr>
          <a:xfrm>
            <a:off x="146956" y="3124200"/>
            <a:ext cx="9294831" cy="373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3"/>
                </a:solidFill>
              </a:rPr>
              <a:t>EKONOMICKÁ</a:t>
            </a:r>
            <a:r>
              <a:rPr lang="cs-CZ" sz="2400" dirty="0"/>
              <a:t> = moderní postupy v rozvoji firem, inovované podnikatelské nápady -&gt; je projevem podnikavosti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5"/>
                </a:solidFill>
              </a:rPr>
              <a:t>UMĚLECKÁ</a:t>
            </a:r>
            <a:r>
              <a:rPr lang="cs-CZ" sz="2400" dirty="0"/>
              <a:t> = oblast s ekonomickou hodnotou; úroveň propagace a design výrobků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1"/>
                </a:solidFill>
              </a:rPr>
              <a:t>VĚDECKÁ</a:t>
            </a:r>
            <a:r>
              <a:rPr lang="cs-CZ" sz="2400" dirty="0"/>
              <a:t> = každá věda; technologie, technika, humanitní vědy -&gt; kreativní ekonomika využívá technologie jako velmi důležitý nástroj, vědecká kreativita napomáhá k ekonomickému růstu a tím i ke zvyšování životní úrovně ve společnosti </a:t>
            </a:r>
          </a:p>
          <a:p>
            <a:pPr algn="just">
              <a:spcAft>
                <a:spcPts val="18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6548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79619" y="222581"/>
            <a:ext cx="8784776" cy="1328633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STAVEBNÍ BLOKY KREATIVNÍ EKONOMIKY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926771"/>
            <a:ext cx="9144462" cy="4931229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1"/>
                </a:solidFill>
              </a:rPr>
              <a:t>INSTITUCIONÁLNÍ RÁMEC </a:t>
            </a:r>
            <a:r>
              <a:rPr lang="cs-CZ" sz="2400" dirty="0"/>
              <a:t>= spolupráce mezi veřejnými orgány a jednotlivci; zaručuje hospodárnou spolupráci 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rgbClr val="00B0F0"/>
                </a:solidFill>
              </a:rPr>
              <a:t>GLOBÁLNÍ KONKURENCE </a:t>
            </a:r>
            <a:r>
              <a:rPr lang="cs-CZ" sz="2400" dirty="0"/>
              <a:t>= odstraňování překážek v oblasti obchodu; trhy jsou dostupnější; rozvoj dopravy – mezinárodní obchod se zbožím 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INOVAČNÍ VLNY </a:t>
            </a:r>
            <a:r>
              <a:rPr lang="cs-CZ" sz="2400" dirty="0"/>
              <a:t>= schopnost učit se; inovační vlny -&gt; kreativní destrukce = původní pracovní postupy zanikaly nebo se musely přetvořit; velký vliv na ekonomický výsledek územních celků a podniků -&gt; důraz kladen na výzkum, vývoj a vzdělávání  </a:t>
            </a:r>
          </a:p>
        </p:txBody>
      </p:sp>
    </p:spTree>
    <p:extLst>
      <p:ext uri="{BB962C8B-B14F-4D97-AF65-F5344CB8AC3E}">
        <p14:creationId xmlns:p14="http://schemas.microsoft.com/office/powerpoint/2010/main" val="127110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79619" y="124607"/>
            <a:ext cx="8899076" cy="1030477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STAVEBNÍ BLOKY KREATIVNÍ EKONOMIKY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3" y="1322614"/>
            <a:ext cx="9382626" cy="5535386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rgbClr val="002060"/>
                </a:solidFill>
              </a:rPr>
              <a:t>STYL ŽIVOTA </a:t>
            </a:r>
            <a:r>
              <a:rPr lang="cs-CZ" sz="2400" dirty="0"/>
              <a:t>= informační a komunikační technologie; internet; výkon práce nemusí být fixován na prostory kanceláře díky informačních technologiím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ŽIVOTNÍ ÚROVEŇ </a:t>
            </a:r>
            <a:r>
              <a:rPr lang="cs-CZ" sz="2400" dirty="0"/>
              <a:t>= růst znalostí a efektivní rozdělení zdrojů; pokud investuji do sebe a svého vzdělání, předpokládá se, že budu mít v budoucnu vyšší příjem -&gt; pokud se takto chová celá společnost, dochází ke změně jejich preferencí (požadavky na vybavenost měst, aktivity pro volný čas, ekologické nebo sociální oblasti,…)</a:t>
            </a:r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1"/>
                </a:solidFill>
              </a:rPr>
              <a:t>KREATIVNÍ PRACOVNÍ SÍLA </a:t>
            </a:r>
            <a:r>
              <a:rPr lang="cs-CZ" sz="2400" dirty="0"/>
              <a:t>= poptávka po pracovní síle, která je charakteristická kreativním myšlením, vzdělaností, dokáže pracovat s informačními a komunikačními technologiemi (např. programátoři, architekti, designéři, vědci, …) </a:t>
            </a:r>
          </a:p>
        </p:txBody>
      </p:sp>
    </p:spTree>
    <p:extLst>
      <p:ext uri="{BB962C8B-B14F-4D97-AF65-F5344CB8AC3E}">
        <p14:creationId xmlns:p14="http://schemas.microsoft.com/office/powerpoint/2010/main" val="26120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KREATIVNÍ TŘÍDA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8"/>
            <a:ext cx="9144462" cy="560494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Pracovní síla, která využívá tvořivost a kreativní myšlení jako svůj hlavní pracovní nástroj, přináší nové podněty a tím napomáhá vzniku inovovaných produktů.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Zásadní rozdíl mezi kreativní třídou a dalšími třídami (třída pracujících a poskytujících služby) spočívá v tom, za co dostávají plat. </a:t>
            </a:r>
          </a:p>
          <a:p>
            <a:pPr algn="just">
              <a:spcAft>
                <a:spcPts val="1800"/>
              </a:spcAft>
            </a:pPr>
            <a:r>
              <a:rPr lang="cs-CZ" sz="2400" b="1" dirty="0">
                <a:solidFill>
                  <a:schemeClr val="accent5"/>
                </a:solidFill>
              </a:rPr>
              <a:t>Pracovní třídy </a:t>
            </a:r>
            <a:r>
              <a:rPr lang="cs-CZ" sz="2400" dirty="0"/>
              <a:t>jsou placené za to, aby jednaly podle předem stanoveného plánu. </a:t>
            </a:r>
          </a:p>
          <a:p>
            <a:pPr algn="just">
              <a:spcAft>
                <a:spcPts val="1800"/>
              </a:spcAft>
            </a:pPr>
            <a:r>
              <a:rPr lang="cs-CZ" sz="2400" b="1" dirty="0">
                <a:solidFill>
                  <a:schemeClr val="accent3"/>
                </a:solidFill>
              </a:rPr>
              <a:t>Kreativní třída </a:t>
            </a:r>
            <a:r>
              <a:rPr lang="cs-CZ" sz="2400" dirty="0"/>
              <a:t>dostává zaplaceno za svou samostatnost a nezávislost. </a:t>
            </a:r>
          </a:p>
        </p:txBody>
      </p:sp>
    </p:spTree>
    <p:extLst>
      <p:ext uri="{BB962C8B-B14F-4D97-AF65-F5344CB8AC3E}">
        <p14:creationId xmlns:p14="http://schemas.microsoft.com/office/powerpoint/2010/main" val="45794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Dělení kreativní třídy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747156"/>
            <a:ext cx="9144462" cy="511084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SUPER KREATIVNÍ JÁDRO </a:t>
            </a:r>
            <a:r>
              <a:rPr lang="cs-CZ" sz="2400" dirty="0"/>
              <a:t>= univerzitní profesoři, architekti, spisovatelé, inženýři, vědci, návrháři, umělci, básníci, ...</a:t>
            </a:r>
          </a:p>
          <a:p>
            <a:pPr marL="0" indent="0" algn="just">
              <a:spcAft>
                <a:spcPts val="1800"/>
              </a:spcAft>
              <a:buNone/>
            </a:pPr>
            <a:endParaRPr lang="cs-CZ" sz="2400" dirty="0"/>
          </a:p>
          <a:p>
            <a:pPr algn="just">
              <a:spcAft>
                <a:spcPts val="1800"/>
              </a:spcAft>
            </a:pPr>
            <a:r>
              <a:rPr lang="cs-CZ" sz="2400" b="1" u="sng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KREATIVNÍ PROFESIONÁLOVÉ </a:t>
            </a:r>
            <a:r>
              <a:rPr lang="cs-CZ" sz="2400" dirty="0"/>
              <a:t>= pro kreativní řešení problémů využívají své znalosti; jedná se o pracovníky, kteří pracují v průmyslech vyžadujících intenzivní znalosti, jako jsou například finanční služby, management, </a:t>
            </a:r>
            <a:r>
              <a:rPr lang="cs-CZ" sz="2400" dirty="0" err="1"/>
              <a:t>high-tech</a:t>
            </a:r>
            <a:r>
              <a:rPr lang="cs-CZ" sz="2400" dirty="0"/>
              <a:t> sektor nebo zdravotnictví</a:t>
            </a:r>
          </a:p>
        </p:txBody>
      </p:sp>
    </p:spTree>
    <p:extLst>
      <p:ext uri="{BB962C8B-B14F-4D97-AF65-F5344CB8AC3E}">
        <p14:creationId xmlns:p14="http://schemas.microsoft.com/office/powerpoint/2010/main" val="90365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Znaky kreativní třídy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8"/>
            <a:ext cx="9144462" cy="560494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Svou identitu nespojuje se zaměstnavatelem, ale se svou profesí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Netráví celý svůj pracovní život u jednoho zaměstnavatele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Vyvažují své finanční potřeby s potřebou být pánem svého času, s potřebami profesních výzev, sebevyjádřením, …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Typické je sebeřízení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Neuznávají normy (např. </a:t>
            </a:r>
            <a:r>
              <a:rPr lang="cs-CZ" sz="2400" dirty="0" err="1"/>
              <a:t>dress</a:t>
            </a:r>
            <a:r>
              <a:rPr lang="cs-CZ" sz="2400" dirty="0"/>
              <a:t> </a:t>
            </a:r>
            <a:r>
              <a:rPr lang="cs-CZ" sz="2400" dirty="0" err="1"/>
              <a:t>code</a:t>
            </a:r>
            <a:r>
              <a:rPr lang="cs-CZ" sz="2400" dirty="0"/>
              <a:t>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Bohémský život jehož základem jsou zážitky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Podílí se na množství tvořivých aktivit. Jedinec tak může současně zastávat několik kreativních rolí - může být vědeckým pracovníkem, horolezcem, vinařem, spisovatelem, atp.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8576861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Běžící text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3027</TotalTime>
  <Words>855</Words>
  <Application>Microsoft Office PowerPoint</Application>
  <PresentationFormat>Širokoúhlá obrazovka</PresentationFormat>
  <Paragraphs>62</Paragraphs>
  <Slides>14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3</vt:lpstr>
      <vt:lpstr>Fazeta</vt:lpstr>
      <vt:lpstr>KREATIVNÍ EKONOMIKA</vt:lpstr>
      <vt:lpstr>KREATIVNÍ EKONOMIKA</vt:lpstr>
      <vt:lpstr>KREATIVNÍ EKONOMIKA</vt:lpstr>
      <vt:lpstr>TYPY KREATIVITY</vt:lpstr>
      <vt:lpstr>STAVEBNÍ BLOKY KREATIVNÍ EKONOMIKY</vt:lpstr>
      <vt:lpstr>STAVEBNÍ BLOKY KREATIVNÍ EKONOMIKY</vt:lpstr>
      <vt:lpstr>KREATIVNÍ TŘÍDA</vt:lpstr>
      <vt:lpstr>Dělení kreativní třídy</vt:lpstr>
      <vt:lpstr>Znaky kreativní třídy</vt:lpstr>
      <vt:lpstr>MĚŘENÍ KREATIVNÍ EKONOMIKY</vt:lpstr>
      <vt:lpstr>Index kreativity</vt:lpstr>
      <vt:lpstr>Prezentace aplikace PowerPoint</vt:lpstr>
      <vt:lpstr>Prezentace aplikace PowerPoint</vt:lpstr>
      <vt:lpstr>DĚKUJI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POLITIKA V KONTEXTU VEŘEJNÉ SPRÁVY A JEJÍ KONKURENCESCHOPNOST</dc:title>
  <dc:creator>Petra Chmielová</dc:creator>
  <cp:lastModifiedBy>Petra Chmielová</cp:lastModifiedBy>
  <cp:revision>102</cp:revision>
  <cp:lastPrinted>2022-03-21T15:55:13Z</cp:lastPrinted>
  <dcterms:created xsi:type="dcterms:W3CDTF">2022-02-23T14:29:22Z</dcterms:created>
  <dcterms:modified xsi:type="dcterms:W3CDTF">2023-04-01T20:47:48Z</dcterms:modified>
</cp:coreProperties>
</file>