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7" r:id="rId4"/>
    <p:sldId id="286" r:id="rId5"/>
    <p:sldId id="289" r:id="rId6"/>
    <p:sldId id="290" r:id="rId7"/>
    <p:sldId id="28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285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7" autoAdjust="0"/>
  </p:normalViewPr>
  <p:slideViewPr>
    <p:cSldViewPr snapToGrid="0">
      <p:cViewPr>
        <p:scale>
          <a:sx n="55" d="100"/>
          <a:sy n="55" d="100"/>
        </p:scale>
        <p:origin x="1060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EF3745B-65EF-410F-83D2-654B51B2E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872" cy="3407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1BA0B9A-477A-4BA3-83AB-CBAC17D49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125" y="1"/>
            <a:ext cx="4301872" cy="3407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064690-890E-4271-86A5-0F8025772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907"/>
            <a:ext cx="4301872" cy="340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C59875-9935-456F-BA02-5DCADEA743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125" y="6456907"/>
            <a:ext cx="4301872" cy="340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60943-70AA-41B9-B887-85657E80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115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06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106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A244F49-1AF0-4415-BB10-CC61B522F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01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59A644-7857-42B1-920A-51B430446E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23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6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4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1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38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1ED4-011C-4C6B-8DAE-0260419B3C44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8F49-C5EE-4385-AEDE-51F7EE10CD1C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9F69-A448-42F4-9FBB-0212E594CF67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B3C4-1495-450F-91D5-4897B53BF3ED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C959-9D9B-436A-80DC-2D13C7FC9EC7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C186-AD29-4A63-A783-B50D5BEBB5DB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BEDA-8F30-4E8A-A169-7D1CA0106ED8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3BD-62E2-422A-AE58-EE69D9B10ECF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A0CE-AFBE-490E-AA7E-CCD5D56BE04B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F6FC-9B36-4CCA-B7F4-E51DF01F0DDF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CC4A-6E60-4A3D-B771-53ED072C3697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5E11-2E45-4234-934B-FA7D0BE6A042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7BC7-0935-42F8-9ED0-098AF12AC87D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02DA-749A-4100-AA5B-7FD6219FCF54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DE93-CB8F-4FEC-AB86-A478772BAF7B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FD4-2C5F-4400-A3AA-595EA5353BBB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1443-C94E-4B28-AB6C-D98D9AE4D0E9}" type="datetime1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91317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o-program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jak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272" y="1818842"/>
            <a:ext cx="8865969" cy="2943791"/>
          </a:xfrm>
        </p:spPr>
        <p:txBody>
          <a:bodyPr/>
          <a:lstStyle/>
          <a:p>
            <a:pPr algn="ctr"/>
            <a:r>
              <a:rPr lang="cs-CZ" sz="6000" b="1" dirty="0">
                <a:solidFill>
                  <a:schemeClr val="accent2"/>
                </a:solidFill>
              </a:rPr>
              <a:t>VĚDA, VÝZKUM </a:t>
            </a:r>
            <a:br>
              <a:rPr lang="cs-CZ" sz="6000" b="1" dirty="0">
                <a:solidFill>
                  <a:schemeClr val="accent2"/>
                </a:solidFill>
              </a:rPr>
            </a:br>
            <a:r>
              <a:rPr lang="cs-CZ" sz="6000" b="1" dirty="0">
                <a:solidFill>
                  <a:schemeClr val="accent2"/>
                </a:solidFill>
              </a:rPr>
              <a:t>A </a:t>
            </a:r>
            <a:br>
              <a:rPr lang="cs-CZ" sz="6000" b="1" dirty="0">
                <a:solidFill>
                  <a:schemeClr val="accent2"/>
                </a:solidFill>
              </a:rPr>
            </a:br>
            <a:r>
              <a:rPr lang="cs-CZ" sz="6000" b="1" dirty="0">
                <a:solidFill>
                  <a:schemeClr val="accent2"/>
                </a:solidFill>
              </a:rPr>
              <a:t>INOVACE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88000" y="5039158"/>
            <a:ext cx="7766936" cy="1096899"/>
          </a:xfrm>
        </p:spPr>
        <p:txBody>
          <a:bodyPr>
            <a:normAutofit/>
          </a:bodyPr>
          <a:lstStyle/>
          <a:p>
            <a:r>
              <a:rPr lang="cs-CZ" sz="2800" dirty="0"/>
              <a:t>Ing. Petra Chmielová, Ph.D.</a:t>
            </a:r>
          </a:p>
        </p:txBody>
      </p:sp>
    </p:spTree>
    <p:extLst>
      <p:ext uri="{BB962C8B-B14F-4D97-AF65-F5344CB8AC3E}">
        <p14:creationId xmlns:p14="http://schemas.microsoft.com/office/powerpoint/2010/main" val="359438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ORGANIZACE </a:t>
            </a:r>
            <a:r>
              <a:rPr lang="cs-CZ" sz="4000" b="1" dirty="0" err="1">
                <a:solidFill>
                  <a:schemeClr val="accent2"/>
                </a:solidFill>
              </a:rPr>
              <a:t>VaV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665514"/>
            <a:ext cx="9144462" cy="4855603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rgbClr val="92D050"/>
                </a:solidFill>
              </a:rPr>
              <a:t>HLAVNÍ INSTITUCE VĚDY A VÝZKUMU:</a:t>
            </a:r>
          </a:p>
          <a:p>
            <a:pPr marL="1714500" lvl="4" indent="0" algn="just">
              <a:spcAft>
                <a:spcPts val="1800"/>
              </a:spcAft>
              <a:buNone/>
            </a:pPr>
            <a:r>
              <a:rPr lang="cs-CZ" sz="2600" dirty="0"/>
              <a:t>MŠMT,</a:t>
            </a:r>
          </a:p>
          <a:p>
            <a:pPr marL="1714500" lvl="4" indent="0" algn="just">
              <a:spcAft>
                <a:spcPts val="1800"/>
              </a:spcAft>
              <a:buNone/>
            </a:pPr>
            <a:r>
              <a:rPr lang="cs-CZ" sz="2600" dirty="0"/>
              <a:t>Rada pro výzkum, vývoj a inovace, </a:t>
            </a:r>
          </a:p>
          <a:p>
            <a:pPr marL="1714500" lvl="4" indent="0" algn="just">
              <a:spcAft>
                <a:spcPts val="1800"/>
              </a:spcAft>
              <a:buNone/>
            </a:pPr>
            <a:r>
              <a:rPr lang="cs-CZ" sz="2600" dirty="0"/>
              <a:t>Akademie věd ČR, </a:t>
            </a:r>
          </a:p>
          <a:p>
            <a:pPr marL="1714500" lvl="4" indent="0" algn="just">
              <a:spcAft>
                <a:spcPts val="1800"/>
              </a:spcAft>
              <a:buNone/>
            </a:pPr>
            <a:r>
              <a:rPr lang="cs-CZ" sz="2600" dirty="0"/>
              <a:t>Grantová agentura ČR,</a:t>
            </a:r>
          </a:p>
          <a:p>
            <a:pPr marL="1714500" lvl="4" indent="0" algn="just">
              <a:spcAft>
                <a:spcPts val="1800"/>
              </a:spcAft>
              <a:buNone/>
            </a:pPr>
            <a:r>
              <a:rPr lang="cs-CZ" sz="2600" dirty="0"/>
              <a:t>Technologická agentura ČR, …</a:t>
            </a:r>
          </a:p>
        </p:txBody>
      </p:sp>
    </p:spTree>
    <p:extLst>
      <p:ext uri="{BB962C8B-B14F-4D97-AF65-F5344CB8AC3E}">
        <p14:creationId xmlns:p14="http://schemas.microsoft.com/office/powerpoint/2010/main" val="51569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Rada pro výzkum, vývoj a inovace (RVVI)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665514"/>
            <a:ext cx="9144462" cy="4855603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Orgán, který byl založen s cílem </a:t>
            </a:r>
            <a:r>
              <a:rPr lang="cs-CZ" sz="2400" b="1" dirty="0">
                <a:solidFill>
                  <a:schemeClr val="accent2"/>
                </a:solidFill>
              </a:rPr>
              <a:t>koordinovat a podporovat vědecký výzkum a vývoj v dané zemi nebo regionu</a:t>
            </a:r>
            <a:r>
              <a:rPr lang="cs-CZ" sz="2400" dirty="0"/>
              <a:t>. RVVI často spadá pod ministerstvo, které má odpovědnost za výzkum a vývoj, a zahrnuje zástupce akademických institucí, průmyslu a dalších relevantních organizací.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Úkolem Rady je </a:t>
            </a:r>
            <a:r>
              <a:rPr lang="cs-CZ" sz="2400" b="1" dirty="0">
                <a:solidFill>
                  <a:schemeClr val="accent2"/>
                </a:solidFill>
              </a:rPr>
              <a:t>stanovení priorit ve vědě a výzkumu, posuzování návrhů programů pro vědu a výzkum</a:t>
            </a:r>
            <a:r>
              <a:rPr lang="cs-CZ" sz="2400" dirty="0"/>
              <a:t>, hodnocení výsledků, navrhování výdajů a příprava zákonů a dalších právních předpisů pro oblast vědy a výzkumu.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Konkrétní zabezpečení činnosti Rady po stránce organizační a technické zabezpečuje Sekretariát, po stránce odborné to jsou odborné komise Rady.</a:t>
            </a:r>
          </a:p>
        </p:txBody>
      </p:sp>
    </p:spTree>
    <p:extLst>
      <p:ext uri="{BB962C8B-B14F-4D97-AF65-F5344CB8AC3E}">
        <p14:creationId xmlns:p14="http://schemas.microsoft.com/office/powerpoint/2010/main" val="5774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4">
                    <a:lumMod val="75000"/>
                  </a:schemeClr>
                </a:solidFill>
              </a:rPr>
              <a:t>Akademie věd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387930"/>
            <a:ext cx="9144462" cy="5133188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Nejvýznamnější vědecká instituce v ČR.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Sdružuje výzkumníky z různých oblastí vědy. 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Hlavním cílem </a:t>
            </a:r>
            <a:r>
              <a:rPr lang="cs-CZ" sz="2400" dirty="0"/>
              <a:t>je podporovat a rozvíjet vědu a výzkum v různých oblastech a zajišťovat jejich kvalitu a mezinárodní prestiž.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Akademie věd se skládá z několika pracovišť, včetně vědeckých ústavů, výzkumných center, knihoven a archivů.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Akademie věd se také věnuje popularizaci vědy a organizuje řadu akcí a vzdělávacích programů pro širokou veřejnost.</a:t>
            </a:r>
          </a:p>
        </p:txBody>
      </p:sp>
    </p:spTree>
    <p:extLst>
      <p:ext uri="{BB962C8B-B14F-4D97-AF65-F5344CB8AC3E}">
        <p14:creationId xmlns:p14="http://schemas.microsoft.com/office/powerpoint/2010/main" val="207766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Grantová agentura ČR (GA ČR)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143000"/>
            <a:ext cx="9144462" cy="5378118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Nezávislá organizace, která poskytuje finanční podporu vědeckým projektům v různých oblastech výzkumu a vývoje. 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Má za úkol poskytovat finanční prostředky pro základní výzkum, aplikovaný výzkum, vývoj a inovace.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GA ČR podporuje projekty, které mají potenciál přinést nové poznatky do daného výzkumného oboru a přispět k rozvoji české vědy a výzkumu.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GA ČR je financována z rozpočtu Ministerstva školství, mládeže a tělovýchovy, ale její činnost je nezávislá a řídí se vlastními pravidly a postupy. Agentura má vlastní vědeckou radu, která rozhoduje o přidělení finančních prostředků na základě kvality projektů a potenciálu jejich výsledků.</a:t>
            </a:r>
          </a:p>
        </p:txBody>
      </p:sp>
    </p:spTree>
    <p:extLst>
      <p:ext uri="{BB962C8B-B14F-4D97-AF65-F5344CB8AC3E}">
        <p14:creationId xmlns:p14="http://schemas.microsoft.com/office/powerpoint/2010/main" val="386513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Technologická agentura ČR (TA ČR)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3" y="1143000"/>
            <a:ext cx="9461007" cy="5378118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Nezávislá organizace, která podporuje výzkum a vývoj v oblasti technologií a inovací v České republice.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Hlavním cílem je zvyšovat konkurenceschopnost českého průmyslu a inovačního potenciálu země.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TA ČR podporuje projekty v oblasti aplikovaného výzkumu a vývoje, které mají potenciál přinést nové technologie do praxe.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TA ČR také poskytuje poradenskou a konzultační činnost pro inovační subjekty, jako jsou například malé a střední podniky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Financování TA ČR je zajišťováno z rozpočtu Ministerstva průmyslu a obchodu ČR a z dalších zdrojů, jako jsou například fondy Evropské unie.</a:t>
            </a:r>
          </a:p>
        </p:txBody>
      </p:sp>
    </p:spTree>
    <p:extLst>
      <p:ext uri="{BB962C8B-B14F-4D97-AF65-F5344CB8AC3E}">
        <p14:creationId xmlns:p14="http://schemas.microsoft.com/office/powerpoint/2010/main" val="322326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2581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NÁRODNÍ POLITIKA </a:t>
            </a:r>
            <a:r>
              <a:rPr lang="cs-CZ" sz="4000" b="1" dirty="0" err="1">
                <a:solidFill>
                  <a:schemeClr val="accent2"/>
                </a:solidFill>
              </a:rPr>
              <a:t>VaV</a:t>
            </a:r>
            <a:r>
              <a:rPr lang="cs-CZ" sz="4000" b="1" dirty="0">
                <a:solidFill>
                  <a:schemeClr val="accent2"/>
                </a:solidFill>
              </a:rPr>
              <a:t> (NPVV)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286" y="930723"/>
            <a:ext cx="9682843" cy="5378118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>
                <a:hlinkClick r:id="rId2"/>
              </a:rPr>
              <a:t>Strategický dokument</a:t>
            </a:r>
            <a:r>
              <a:rPr lang="cs-CZ" sz="2400" dirty="0"/>
              <a:t>, který stanovuje cíle, priority a opatření v oblasti vědy, výzkumu a inovací v dané zemi. 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Cílem NPVV je zvýšit konkurenceschopnost a inovační potenciál České republiky prostřednictvím podpory vědeckého výzkumu, vývoje a inovací v prioritních oblastech.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Tyto oblasti jsou definovány na základě analýzy současného stavu a potřeb české ekonomiky a společnosti, a jsou pravidelně aktualizovány podle aktuálních trendů a výzev.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NPVV je vypracována Ministerstvem školství, mládeže a tělovýchovy a je vytvářena ve spolupráci s dalšími ministerstvy a výzkumnými organizacemi. Její plánované opatření jsou financovány z veřejných zdrojů, jako jsou například rozpočet státu nebo fondy Evropské unie.</a:t>
            </a:r>
          </a:p>
        </p:txBody>
      </p:sp>
    </p:spTree>
    <p:extLst>
      <p:ext uri="{BB962C8B-B14F-4D97-AF65-F5344CB8AC3E}">
        <p14:creationId xmlns:p14="http://schemas.microsoft.com/office/powerpoint/2010/main" val="66054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2581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Národní priority orientovaného výzkumu, experimentálního vývoje a inovací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854" y="2085655"/>
            <a:ext cx="9626885" cy="4223186"/>
          </a:xfrm>
        </p:spPr>
        <p:txBody>
          <a:bodyPr>
            <a:noAutofit/>
          </a:bodyPr>
          <a:lstStyle/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konkurenceschopná ekonomika založená na znalostech,</a:t>
            </a:r>
          </a:p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udržitelnost energeticky a materiálových zdrojů,</a:t>
            </a:r>
          </a:p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prostředí pro kvalitní život,</a:t>
            </a:r>
          </a:p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sociální a kulturní výzvy,</a:t>
            </a:r>
          </a:p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zdravá populace,</a:t>
            </a:r>
          </a:p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bezpečná společnost.</a:t>
            </a:r>
          </a:p>
          <a:p>
            <a:pPr marL="1257300" lvl="2" indent="-457200" algn="just">
              <a:spcBef>
                <a:spcPts val="0"/>
              </a:spcBef>
              <a:buFont typeface="+mj-lt"/>
              <a:buAutoNum type="arabicPeriod"/>
            </a:pPr>
            <a:endParaRPr lang="cs-CZ" sz="2800" dirty="0"/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NOVĚ – zvýšení odolnosti společnosti vůči negativním dopadům této (popř. jiné obdobné) krize a na nové využití příležitostí pro inovace v jejím důsledku.</a:t>
            </a:r>
          </a:p>
        </p:txBody>
      </p:sp>
    </p:spTree>
    <p:extLst>
      <p:ext uri="{BB962C8B-B14F-4D97-AF65-F5344CB8AC3E}">
        <p14:creationId xmlns:p14="http://schemas.microsoft.com/office/powerpoint/2010/main" val="141869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2581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FINANCOVÁNÍ VĚDY A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854" y="1567543"/>
            <a:ext cx="9442317" cy="4741298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Jedná se o klíčový faktor pro rozvoj vědeckého poznání a inovací v různých oblastech, jako jsou například zdravotnictví, technologie, energetika, ekonomika a další.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Zdroje financování jsou různorodé a mohou zahrnovat vládní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rozpočty, soukromé investice, mezinárodní granty a další zdroje</a:t>
            </a:r>
            <a:r>
              <a:rPr lang="cs-CZ" sz="2400" dirty="0"/>
              <a:t>.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Financování vědy a výzkumu je klíčovým faktorem pro rozvoj nových technologií, produktů a služeb.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Je důležité, aby byly zdroje financování spravedlivě a účelně distribuovány, aby bylo dosaženo maximálního přínosu pro společnost.</a:t>
            </a:r>
          </a:p>
        </p:txBody>
      </p:sp>
    </p:spTree>
    <p:extLst>
      <p:ext uri="{BB962C8B-B14F-4D97-AF65-F5344CB8AC3E}">
        <p14:creationId xmlns:p14="http://schemas.microsoft.com/office/powerpoint/2010/main" val="212608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2581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FINANCOVÁNÍ VĚDY A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854" y="1138756"/>
            <a:ext cx="9442317" cy="5170085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Vládní rozpočty </a:t>
            </a:r>
            <a:r>
              <a:rPr lang="cs-CZ" sz="2400" dirty="0"/>
              <a:t>jsou tradičním zdrojem financování vědy a výzkumu. Státy mohou financovat výzkum prostřednictvím ministerstev, jako jsou ministerstva školství, průmyslu nebo zdravotnictví. Tyto orgány mohou poskytovat granty a stipendia pro výzkumné projekty a pro vědecké pracovníky. 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Soukromé investice </a:t>
            </a:r>
            <a:r>
              <a:rPr lang="cs-CZ" sz="2400" dirty="0"/>
              <a:t>= společnostmi, které mají zájem o vývoj nových technologií nebo produktů. Tyto společnosti mohou financovat výzkum interně, nebo mohou spolupracovat s vědeckými institucemi nebo univerzitami.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Mezinárodní granty </a:t>
            </a:r>
            <a:r>
              <a:rPr lang="cs-CZ" sz="2400" dirty="0"/>
              <a:t>jsou dalším zdrojem financování vědy a výzkumu. Mezinárodní organizace, jako jsou například Evropská unie nebo Světová zdravotnická organizace, mohou poskytovat granty pro výzkum v různých oblastech. </a:t>
            </a:r>
          </a:p>
        </p:txBody>
      </p:sp>
    </p:spTree>
    <p:extLst>
      <p:ext uri="{BB962C8B-B14F-4D97-AF65-F5344CB8AC3E}">
        <p14:creationId xmlns:p14="http://schemas.microsoft.com/office/powerpoint/2010/main" val="251255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2581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OP Výzkum, vývoj a vzdělávání (OPVV)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854" y="1681842"/>
            <a:ext cx="9442317" cy="5176157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>
                <a:hlinkClick r:id="rId3"/>
              </a:rPr>
              <a:t>Strategický dokument </a:t>
            </a:r>
            <a:r>
              <a:rPr lang="cs-CZ" sz="2400" dirty="0"/>
              <a:t>Evropské unie, který poskytuje finanční prostředky na podporu vědy, výzkumu a inovací v České republice v období 2014-2020.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Mezi konkrétní oblasti podpory patří například biotechnologie, nanotechnologie, energetika, zdravotnictví,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ekonomika</a:t>
            </a:r>
            <a:r>
              <a:rPr lang="cs-CZ" sz="2400" dirty="0"/>
              <a:t>, environmentální výzkum, vzdělávání a další.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Cílem OP VVV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je poskytnout finanční prostředky pro výzkum a inovace a podpořit tak rozvoj znalostní ekonomiky v České republice.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/>
              <a:t>V období 2021-2027 je možné podávat projektové žádosti v rámci výzev </a:t>
            </a:r>
            <a:r>
              <a:rPr lang="cs-CZ" sz="2400" dirty="0">
                <a:hlinkClick r:id="rId4"/>
              </a:rPr>
              <a:t>Operačního programu Jan Amos Komenský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558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VĚDA A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253058"/>
            <a:ext cx="9144462" cy="5604942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Věda, výzkum a inovace jsou tři úzce propojené pojmy, které hrají klíčovou roli v rozvoji společnosti a posunu lidského poznání dopředu.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Věda</a:t>
            </a:r>
            <a:r>
              <a:rPr lang="cs-CZ" sz="2400" dirty="0"/>
              <a:t> se zabývá zkoumáním přírodního světa, lidského těla, chování a myšlení. Vědci používají metody jako pozorování, experimentování a modelování k získání nových poznatků o tom, jak svět funguje. 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3"/>
                </a:solidFill>
              </a:rPr>
              <a:t>Výzkum</a:t>
            </a:r>
            <a:r>
              <a:rPr lang="cs-CZ" sz="2400" dirty="0"/>
              <a:t> je proces, kterým se vědci snaží získat nové informace o světě. To může zahrnovat testování hypotéz, sbírání dat nebo experimentování s novými technologiemi. Výzkum se dnes provádí v mnoha oblastech, včetně biologie, chemie, fyziky, medicíny, psychologie a sociologie.</a:t>
            </a:r>
          </a:p>
        </p:txBody>
      </p:sp>
    </p:spTree>
    <p:extLst>
      <p:ext uri="{BB962C8B-B14F-4D97-AF65-F5344CB8AC3E}">
        <p14:creationId xmlns:p14="http://schemas.microsoft.com/office/powerpoint/2010/main" val="312933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F9A67F8-3AA0-4180-BF3D-ECF2BC6D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4" y="-9278"/>
            <a:ext cx="8985115" cy="68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9141B6F-F34B-4AAE-9794-B32A33C3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04" y="5241350"/>
            <a:ext cx="6796820" cy="15447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57C1F9-C934-4CD4-B0EC-2FE56359F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6648" cy="23234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01893C5-1E5C-49F7-9F28-B1C37C56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3438"/>
            <a:ext cx="6935056" cy="1470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FE4225-9168-4209-B339-4E164BB48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97404"/>
            <a:ext cx="5241756" cy="2260596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EA576661-7ED2-4315-8798-27D6FED8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768" y="519043"/>
            <a:ext cx="6069056" cy="200173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tx1"/>
                </a:solidFill>
              </a:rPr>
              <a:t>Mezi základní intervence OP JAK bude patřit: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90346DD-595C-4C0A-B13F-60B0307E3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552" y="3854855"/>
            <a:ext cx="6776272" cy="13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74CB5-37EA-4040-B800-D336E269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" y="2242686"/>
            <a:ext cx="9394257" cy="185767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 </a:t>
            </a:r>
            <a:r>
              <a:rPr lang="cs-CZ" sz="4400" b="1" dirty="0">
                <a:solidFill>
                  <a:schemeClr val="accent2"/>
                </a:solidFill>
                <a:sym typeface="Wingdings" panose="05000000000000000000" pitchFamily="2" charset="2"/>
              </a:rPr>
              <a:t> </a:t>
            </a:r>
            <a:endParaRPr lang="cs-CZ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5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8909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3"/>
                </a:solidFill>
              </a:rPr>
              <a:t>Výzkum můžeme dělit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947055"/>
            <a:ext cx="9144462" cy="581297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cs-CZ" sz="2400" b="1" u="sng" dirty="0">
                <a:solidFill>
                  <a:schemeClr val="accent6"/>
                </a:solidFill>
              </a:rPr>
              <a:t>ZÁKLADNÍ VÝZKUM </a:t>
            </a:r>
            <a:r>
              <a:rPr lang="cs-CZ" sz="2400" dirty="0"/>
              <a:t>= zaměřuje se na </a:t>
            </a:r>
            <a:r>
              <a:rPr lang="cs-CZ" sz="2400" dirty="0">
                <a:solidFill>
                  <a:schemeClr val="accent6"/>
                </a:solidFill>
              </a:rPr>
              <a:t>rozvoj nových teoretických poznatků</a:t>
            </a:r>
            <a:r>
              <a:rPr lang="cs-CZ" sz="2400" dirty="0"/>
              <a:t> a vysvětlení základních principů přírody, společnosti a technologie nebo jiných oblastí. </a:t>
            </a:r>
          </a:p>
          <a:p>
            <a:pPr algn="just">
              <a:spcAft>
                <a:spcPts val="1800"/>
              </a:spcAft>
              <a:buClr>
                <a:schemeClr val="accent6">
                  <a:lumMod val="50000"/>
                </a:schemeClr>
              </a:buClr>
            </a:pPr>
            <a:r>
              <a:rPr lang="cs-CZ" sz="2400" b="1" dirty="0">
                <a:solidFill>
                  <a:schemeClr val="accent6"/>
                </a:solidFill>
              </a:rPr>
              <a:t>Hlavním cílem </a:t>
            </a:r>
            <a:r>
              <a:rPr lang="cs-CZ" sz="2400" dirty="0"/>
              <a:t>základního výzkumu je rozšíření znalostí a pochopení světa, bez ohledu na praktické využití těchto poznatků.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cs-CZ" sz="2400" b="1" u="sng" dirty="0">
                <a:solidFill>
                  <a:schemeClr val="accent4"/>
                </a:solidFill>
              </a:rPr>
              <a:t>APLIKOVANÝ VÝZKUM </a:t>
            </a:r>
            <a:r>
              <a:rPr lang="cs-CZ" sz="2400" dirty="0"/>
              <a:t>= druh výzkumu, který se </a:t>
            </a:r>
            <a:r>
              <a:rPr lang="cs-CZ" sz="2400" dirty="0">
                <a:solidFill>
                  <a:schemeClr val="accent4"/>
                </a:solidFill>
              </a:rPr>
              <a:t>zaměřuje na konkrétní praktické problémy nebo potřeby v různých oblastech</a:t>
            </a:r>
            <a:r>
              <a:rPr lang="cs-CZ" sz="2400" dirty="0"/>
              <a:t>, jako jsou například zdravotnictví, technologie, průmysl, zemědělství, environmentální ochrana a další. </a:t>
            </a:r>
          </a:p>
          <a:p>
            <a:pPr algn="just">
              <a:spcAft>
                <a:spcPts val="1800"/>
              </a:spcAft>
              <a:buClr>
                <a:schemeClr val="accent4">
                  <a:lumMod val="75000"/>
                </a:schemeClr>
              </a:buClr>
            </a:pPr>
            <a:r>
              <a:rPr lang="cs-CZ" sz="2400" b="1" dirty="0">
                <a:solidFill>
                  <a:schemeClr val="accent4"/>
                </a:solidFill>
              </a:rPr>
              <a:t>Hlavním cílem </a:t>
            </a:r>
            <a:r>
              <a:rPr lang="cs-CZ" sz="2400" dirty="0"/>
              <a:t>je najít řešení konkrétních problémů nebo potřeb, a to prostřednictvím využití vědeckých metod a technologií.</a:t>
            </a:r>
          </a:p>
        </p:txBody>
      </p:sp>
    </p:spTree>
    <p:extLst>
      <p:ext uri="{BB962C8B-B14F-4D97-AF65-F5344CB8AC3E}">
        <p14:creationId xmlns:p14="http://schemas.microsoft.com/office/powerpoint/2010/main" val="40310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INOVACE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253058"/>
            <a:ext cx="9144462" cy="5268059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rgbClr val="92D050"/>
                </a:solidFill>
              </a:rPr>
              <a:t>Inovace</a:t>
            </a:r>
            <a:r>
              <a:rPr lang="cs-CZ" sz="2400" dirty="0"/>
              <a:t> je proces vytváření nových myšlenek, produktů nebo služeb, které mohou změnit způsob, jakým společnost funguje.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Inovace mohou vycházet z nových vědeckých objevů, ale mohou také vzniknout z kreativity a podnikatelského ducha.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Inovace mohou zahrnovat nové technologie, postupy, produkty nebo služby.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rgbClr val="92D050"/>
                </a:solidFill>
              </a:rPr>
              <a:t>Společně tedy věda, výzkum a inovace hrají důležitou roli v rozvoji společnosti, pomáhají nám lépe porozumět světu kolem nás a vytvářet nové produkty a služby, které mohou zlepšit náš život a způsob, jakým fungujeme.</a:t>
            </a:r>
          </a:p>
        </p:txBody>
      </p:sp>
    </p:spTree>
    <p:extLst>
      <p:ext uri="{BB962C8B-B14F-4D97-AF65-F5344CB8AC3E}">
        <p14:creationId xmlns:p14="http://schemas.microsoft.com/office/powerpoint/2010/main" val="336989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VĚDNÍ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253058"/>
            <a:ext cx="9144462" cy="5268059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Soubor politických opatření, která mají za cíl podporovat výzkum a vývoj v dané zemi nebo regionu.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Vědní politika se týká financování výzkumu, organizace výzkumné infrastruktury, podpory inovací a technologického transferu.</a:t>
            </a:r>
          </a:p>
          <a:p>
            <a:pPr algn="just">
              <a:spcAft>
                <a:spcPts val="1800"/>
              </a:spcAft>
            </a:pPr>
            <a:r>
              <a:rPr lang="cs-CZ" sz="2400" b="1" dirty="0">
                <a:solidFill>
                  <a:schemeClr val="accent2"/>
                </a:solidFill>
              </a:rPr>
              <a:t>Hlavním cílem </a:t>
            </a:r>
            <a:r>
              <a:rPr lang="cs-CZ" sz="2400" dirty="0"/>
              <a:t>vědní politiky je zlepšit konkurenceschopnost dané země nebo regionu na mezinárodním trhu a podpořit udržitelný hospodářský růst prostřednictvím inovací.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Vědní politika se většinou zaměřuje na prioritní oblasti výzkumu a inovací, jako jsou například zdravotnictví, energetika, životní prostředí, informační technologie, výroba, doprava a další.</a:t>
            </a:r>
          </a:p>
        </p:txBody>
      </p:sp>
    </p:spTree>
    <p:extLst>
      <p:ext uri="{BB962C8B-B14F-4D97-AF65-F5344CB8AC3E}">
        <p14:creationId xmlns:p14="http://schemas.microsoft.com/office/powerpoint/2010/main" val="266259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VĚDNÍ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253059"/>
            <a:ext cx="9144462" cy="3025027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dirty="0"/>
              <a:t>Je realizována prostřednictvím různých nástrojů, jako jsou například dotace na výzkum a vývoj, daňové úlevy, zakázky na výzkum a vývoj od vládních institucí a další. </a:t>
            </a:r>
          </a:p>
          <a:p>
            <a:pPr algn="just">
              <a:spcAft>
                <a:spcPts val="1800"/>
              </a:spcAft>
            </a:pPr>
            <a:r>
              <a:rPr lang="cs-CZ" sz="2400" dirty="0"/>
              <a:t>Další opatření mohou zahrnovat podporu spolupráce mezi akademickým sektorem a průmyslem, vytváření inovačních center a inkubátorů, podporu vzdělávání a odborného rozvoje a podobně.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DDC97CA-8EF9-4FF9-B559-F057C3E613F1}"/>
              </a:ext>
            </a:extLst>
          </p:cNvPr>
          <p:cNvSpPr txBox="1">
            <a:spLocks/>
          </p:cNvSpPr>
          <p:nvPr/>
        </p:nvSpPr>
        <p:spPr>
          <a:xfrm>
            <a:off x="303477" y="4405389"/>
            <a:ext cx="9144462" cy="49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800"/>
              </a:spcAft>
              <a:buNone/>
            </a:pPr>
            <a:r>
              <a:rPr lang="cs-CZ" sz="2400" b="1" u="sng" dirty="0">
                <a:solidFill>
                  <a:schemeClr val="accent2"/>
                </a:solidFill>
              </a:rPr>
              <a:t>Základní principy vědní politiky: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566DF2E-C645-44B2-B4F5-5C81AD8D6B1E}"/>
              </a:ext>
            </a:extLst>
          </p:cNvPr>
          <p:cNvSpPr txBox="1">
            <a:spLocks/>
          </p:cNvSpPr>
          <p:nvPr/>
        </p:nvSpPr>
        <p:spPr>
          <a:xfrm>
            <a:off x="1206991" y="4997458"/>
            <a:ext cx="9144462" cy="177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princip veřejné soutěže na všechny typy projektů,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zvýšená podpora výzkumné činnosti na VŠ,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dodržování dohodnutých pravidel,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zásady </a:t>
            </a:r>
            <a:r>
              <a:rPr lang="cs-CZ" sz="2400" dirty="0" err="1"/>
              <a:t>více-zdrojového</a:t>
            </a:r>
            <a:r>
              <a:rPr lang="cs-CZ" sz="2400" dirty="0"/>
              <a:t> financování vědy a výzkumu. </a:t>
            </a:r>
          </a:p>
        </p:txBody>
      </p:sp>
    </p:spTree>
    <p:extLst>
      <p:ext uri="{BB962C8B-B14F-4D97-AF65-F5344CB8AC3E}">
        <p14:creationId xmlns:p14="http://schemas.microsoft.com/office/powerpoint/2010/main" val="2577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139394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Mezinárodní klasifikace oblasti vědy a technologií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910443"/>
            <a:ext cx="9144462" cy="4610674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chemeClr val="accent1"/>
                </a:solidFill>
              </a:rPr>
              <a:t>PŘÍRODNÍ VĚDY </a:t>
            </a:r>
            <a:r>
              <a:rPr lang="cs-CZ" sz="2400" dirty="0"/>
              <a:t>= zahrnující matematiku; počítačové vědy a informatiku; fyzikální vědy; chemické vědy; vědy o Zemi a příbuzné vědy o životním prostředí; biologické vědy a ostatní přírodní vědy.</a:t>
            </a:r>
          </a:p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chemeClr val="accent2">
                    <a:lumMod val="75000"/>
                  </a:schemeClr>
                </a:solidFill>
              </a:rPr>
              <a:t>TECHNICKÉ VĚDY </a:t>
            </a:r>
            <a:r>
              <a:rPr lang="cs-CZ" sz="2400" dirty="0"/>
              <a:t>= zahrnující stavební a dopravní inženýrství; elektrotechnické, elektronické a informační inženýrství; strojní, jaderné a audio inženýrství; chemické inženýrství; materiálové inženýrství; lékařské inženýrství; environmentální inženýrství; environmentální biotechnologie; průmyslové biotechnologie; nanotechnologie a ostatní technické vědy.</a:t>
            </a:r>
          </a:p>
        </p:txBody>
      </p:sp>
    </p:spTree>
    <p:extLst>
      <p:ext uri="{BB962C8B-B14F-4D97-AF65-F5344CB8AC3E}">
        <p14:creationId xmlns:p14="http://schemas.microsoft.com/office/powerpoint/2010/main" val="263439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Mezinárodní klasifikace oblasti vědy a technologií II.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1910443"/>
            <a:ext cx="9144462" cy="4610674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chemeClr val="accent3">
                    <a:lumMod val="75000"/>
                  </a:schemeClr>
                </a:solidFill>
              </a:rPr>
              <a:t>LÉKAŘSKÉ VĚDY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400" dirty="0"/>
              <a:t>= zahrnující základní medicínu; klinickou medicínu; zdravotní vědy; lékařské biotechnologie a ostatní lékařské vědy.</a:t>
            </a:r>
          </a:p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</a:rPr>
              <a:t>ZEMĚDĚLSKÉ VĚDY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400" dirty="0"/>
              <a:t>= zahrnující zemědělství, lesnictví a rybářství; vědy o zvířatech a mléce; veterinární vědy; zemědělskou biotechnologii a ostatní zemědělské vědy.</a:t>
            </a:r>
          </a:p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chemeClr val="accent5">
                    <a:lumMod val="75000"/>
                  </a:schemeClr>
                </a:solidFill>
              </a:rPr>
              <a:t>SOCIÁLNÍ VĚDY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dirty="0"/>
              <a:t>= zahrnující psychologii; ekonomii a podnikání; vzdělávací vědy; sociologii; právní vědy; politické vědy; sociální a ekonomickou geografii; média a komunikaci a ostatní sociální vědy.</a:t>
            </a:r>
          </a:p>
        </p:txBody>
      </p:sp>
    </p:spTree>
    <p:extLst>
      <p:ext uri="{BB962C8B-B14F-4D97-AF65-F5344CB8AC3E}">
        <p14:creationId xmlns:p14="http://schemas.microsoft.com/office/powerpoint/2010/main" val="381844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883"/>
            <a:ext cx="9294830" cy="91617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2"/>
                </a:solidFill>
              </a:rPr>
              <a:t>Mezinárodní klasifikace oblasti vědy a technologií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64" y="2383971"/>
            <a:ext cx="9144462" cy="4137146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</a:rPr>
              <a:t>HUMANITNÍ VĚDY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= zahrnující historii a archeologii; jazyky a literaturu; filozofii, etiku a náboženství; umění (umění, historie umění, herecké umění, hudba) a ostatní humanitní vědy.</a:t>
            </a:r>
          </a:p>
        </p:txBody>
      </p:sp>
    </p:spTree>
    <p:extLst>
      <p:ext uri="{BB962C8B-B14F-4D97-AF65-F5344CB8AC3E}">
        <p14:creationId xmlns:p14="http://schemas.microsoft.com/office/powerpoint/2010/main" val="298821713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2959</TotalTime>
  <Words>1620</Words>
  <Application>Microsoft Office PowerPoint</Application>
  <PresentationFormat>Širokoúhlá obrazovka</PresentationFormat>
  <Paragraphs>96</Paragraphs>
  <Slides>22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Fazeta</vt:lpstr>
      <vt:lpstr>VĚDA, VÝZKUM  A  INOVACE</vt:lpstr>
      <vt:lpstr>VĚDA A VÝZKUM</vt:lpstr>
      <vt:lpstr>Výzkum můžeme dělit na:</vt:lpstr>
      <vt:lpstr>INOVACE</vt:lpstr>
      <vt:lpstr>VĚDNÍ POLITIKA</vt:lpstr>
      <vt:lpstr>VĚDNÍ POLITIKA</vt:lpstr>
      <vt:lpstr>Mezinárodní klasifikace oblasti vědy a technologií I. </vt:lpstr>
      <vt:lpstr>Mezinárodní klasifikace oblasti vědy a technologií II. </vt:lpstr>
      <vt:lpstr>Mezinárodní klasifikace oblasti vědy a technologií III.</vt:lpstr>
      <vt:lpstr>ORGANIZACE VaV</vt:lpstr>
      <vt:lpstr>Rada pro výzkum, vývoj a inovace (RVVI)</vt:lpstr>
      <vt:lpstr>Akademie věd ČR</vt:lpstr>
      <vt:lpstr>Grantová agentura ČR (GA ČR)</vt:lpstr>
      <vt:lpstr>Technologická agentura ČR (TA ČR)</vt:lpstr>
      <vt:lpstr>NÁRODNÍ POLITIKA VaV (NPVV)</vt:lpstr>
      <vt:lpstr>Národní priority orientovaného výzkumu, experimentálního vývoje a inovací </vt:lpstr>
      <vt:lpstr>FINANCOVÁNÍ VĚDY A VÝZKUMU</vt:lpstr>
      <vt:lpstr>FINANCOVÁNÍ VĚDY A VÝZKUMU</vt:lpstr>
      <vt:lpstr>OP Výzkum, vývoj a vzdělávání (OPVV)</vt:lpstr>
      <vt:lpstr>Prezentace aplikace PowerPoint</vt:lpstr>
      <vt:lpstr>Mezi základní intervence OP JAK bude patřit:</vt:lpstr>
      <vt:lpstr>DĚKUJI ZA POZORNOST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POLITIKA V KONTEXTU VEŘEJNÉ SPRÁVY A JEJÍ KONKURENCESCHOPNOST</dc:title>
  <dc:creator>Petra Chmielová</dc:creator>
  <cp:lastModifiedBy>Petra Chmielová</cp:lastModifiedBy>
  <cp:revision>92</cp:revision>
  <cp:lastPrinted>2022-03-21T15:55:13Z</cp:lastPrinted>
  <dcterms:created xsi:type="dcterms:W3CDTF">2022-02-23T14:29:22Z</dcterms:created>
  <dcterms:modified xsi:type="dcterms:W3CDTF">2023-04-01T19:12:43Z</dcterms:modified>
</cp:coreProperties>
</file>