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6" r:id="rId3"/>
    <p:sldId id="265" r:id="rId4"/>
    <p:sldId id="257" r:id="rId5"/>
    <p:sldId id="267" r:id="rId6"/>
    <p:sldId id="278" r:id="rId7"/>
    <p:sldId id="273" r:id="rId8"/>
    <p:sldId id="275" r:id="rId9"/>
    <p:sldId id="276" r:id="rId10"/>
    <p:sldId id="279" r:id="rId11"/>
    <p:sldId id="277" r:id="rId12"/>
    <p:sldId id="280" r:id="rId13"/>
    <p:sldId id="281" r:id="rId14"/>
    <p:sldId id="282" r:id="rId15"/>
    <p:sldId id="283" r:id="rId16"/>
    <p:sldId id="284" r:id="rId17"/>
    <p:sldId id="285" r:id="rId18"/>
    <p:sldId id="288" r:id="rId19"/>
    <p:sldId id="286" r:id="rId20"/>
    <p:sldId id="287" r:id="rId21"/>
    <p:sldId id="293" r:id="rId22"/>
    <p:sldId id="289" r:id="rId23"/>
    <p:sldId id="291" r:id="rId24"/>
    <p:sldId id="290" r:id="rId25"/>
    <p:sldId id="292" r:id="rId26"/>
    <p:sldId id="274" r:id="rId27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981E3A"/>
    <a:srgbClr val="000000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914" y="7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213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066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6863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310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445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3574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861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678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252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0437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946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2018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FDEEC-9B97-CD44-15C8-413EBBC81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D5D92A4-D0DA-5EC8-2FC8-EBFDA08A7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5714D76-9FFA-26AC-730F-0E7F2F0D32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2132D52-940F-CD9E-E167-56F65C0E99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862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4580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6723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491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3320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26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076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09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722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201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296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8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>
                <a:solidFill>
                  <a:srgbClr val="000000"/>
                </a:solidFill>
              </a:defRPr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dirty="0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307871"/>
                </a:solidFill>
              </a:defRPr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4008DE5-A60E-4243-8C9C-3A5FF532C2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876" y="91600"/>
            <a:ext cx="1311628" cy="109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0787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70560"/>
            <a:ext cx="5256584" cy="283729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cs-CZ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REGIONÁLNÍ POLITIKA V KONTEXTU VEŘEJNÉ SPRÁVY A JEJÍ KONKURENCESCHOPNOST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4299942"/>
            <a:ext cx="3960440" cy="4320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Ekonomika odvětví veřejného sektoru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37D8CC9-8599-4194-B51D-CC030F9188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28" y="195486"/>
            <a:ext cx="2664000" cy="219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120D2E1B-3226-43DB-969B-9F1F6994B39D}"/>
              </a:ext>
            </a:extLst>
          </p:cNvPr>
          <p:cNvSpPr txBox="1">
            <a:spLocks/>
          </p:cNvSpPr>
          <p:nvPr/>
        </p:nvSpPr>
        <p:spPr>
          <a:xfrm>
            <a:off x="53752" y="699542"/>
            <a:ext cx="9036496" cy="4032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dirty="0">
                <a:solidFill>
                  <a:srgbClr val="307871"/>
                </a:solidFill>
                <a:latin typeface="Trebuchet MS" panose="020B0603020202020204"/>
                <a:sym typeface="Wingdings" panose="05000000000000000000" pitchFamily="2" charset="2"/>
              </a:rPr>
              <a:t>REGIONÁLNÍ KONKURENCESCHOPNOST</a:t>
            </a: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  <a:sym typeface="Wingdings" panose="05000000000000000000" pitchFamily="2" charset="2"/>
              </a:rPr>
              <a:t> 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35406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  <a:prstGeom prst="rect">
            <a:avLst/>
          </a:prstGeo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REGIONÁLNÍ KONKURENCESCHOPNOST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1A7576-5BE0-4374-B3E9-2A4D57D1D1BE}"/>
              </a:ext>
            </a:extLst>
          </p:cNvPr>
          <p:cNvSpPr txBox="1">
            <a:spLocks/>
          </p:cNvSpPr>
          <p:nvPr/>
        </p:nvSpPr>
        <p:spPr>
          <a:xfrm>
            <a:off x="137036" y="735546"/>
            <a:ext cx="8869928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Pojem konkurenceschopnost se dá chápat na různých úrovních:</a:t>
            </a:r>
          </a:p>
          <a:p>
            <a:pPr marL="1143000" marR="0" lvl="2" indent="-2286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787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na úrovni mikroekonomické (firemní),</a:t>
            </a:r>
          </a:p>
          <a:p>
            <a:pPr marL="1143000" marR="0" lvl="2" indent="-2286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787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na úrovni makroekonomické (ekonomiky jako celku).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Přesné definování pojmu regionální konkurenceschopnost zatím není stanoveno.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Evropská komise (2004) definuje regionální konkurenceschopnost jako: </a:t>
            </a:r>
            <a:r>
              <a:rPr kumimoji="0" lang="cs-CZ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„schopnost regionů čelících mezinárodní konkurenci vytvářet relativně vysoké úrovně příjmů a zaměstnanosti“.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Konkurenceschopnost je v současné době jednou z nejsledovanějších charakteristik národních ekonomik a stále více se objevuje při hodnocení jejich prosperity, blahobytu či dosažené životní úrovně.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Konkurenceschopnost státu patří k hlavním prioritám hospodářských politik zemí.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54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8964488" cy="432048"/>
          </a:xfrm>
          <a:prstGeom prst="rect">
            <a:avLst/>
          </a:prstGeom>
        </p:spPr>
        <p:txBody>
          <a:bodyPr/>
          <a:lstStyle/>
          <a:p>
            <a:r>
              <a:rPr lang="cs-CZ" sz="2000" b="1" dirty="0">
                <a:solidFill>
                  <a:srgbClr val="307871"/>
                </a:solidFill>
              </a:rPr>
              <a:t>PYRAMIDOVÝ MODEL REGIONÁLNÍ KONKURENCESCHOPNOSTI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E7A5F36-AFC5-4184-84D6-3DA15DDA4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6" y="771550"/>
            <a:ext cx="6336704" cy="3881232"/>
          </a:xfrm>
          <a:prstGeom prst="rect">
            <a:avLst/>
          </a:prstGeom>
        </p:spPr>
      </p:pic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E301C299-AE64-4BBF-BBA9-F500C0016E43}"/>
              </a:ext>
            </a:extLst>
          </p:cNvPr>
          <p:cNvSpPr txBox="1">
            <a:spLocks/>
          </p:cNvSpPr>
          <p:nvPr/>
        </p:nvSpPr>
        <p:spPr>
          <a:xfrm>
            <a:off x="0" y="4796797"/>
            <a:ext cx="8557562" cy="451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0C226"/>
              </a:buClr>
              <a:buFont typeface="Wingdings 3" charset="2"/>
              <a:buNone/>
            </a:pPr>
            <a:r>
              <a:rPr lang="cs-CZ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Zdroj: </a:t>
            </a:r>
            <a:r>
              <a:rPr lang="cs-CZ" sz="1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Gardiner</a:t>
            </a:r>
            <a:r>
              <a:rPr lang="cs-CZ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, Martin a </a:t>
            </a:r>
            <a:r>
              <a:rPr lang="cs-CZ" sz="1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Tyler</a:t>
            </a:r>
            <a:r>
              <a:rPr lang="cs-CZ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(2004, s. 7)</a:t>
            </a:r>
          </a:p>
        </p:txBody>
      </p:sp>
    </p:spTree>
    <p:extLst>
      <p:ext uri="{BB962C8B-B14F-4D97-AF65-F5344CB8AC3E}">
        <p14:creationId xmlns:p14="http://schemas.microsoft.com/office/powerpoint/2010/main" val="1208646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568952" cy="507703"/>
          </a:xfrm>
          <a:prstGeom prst="rect">
            <a:avLst/>
          </a:prstGeo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VYMEZENÍ REGIONÁLNÍ KONKURENCESCHOPNOSTI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431C75-87A0-4996-85E6-B1DFF3CE0539}"/>
              </a:ext>
            </a:extLst>
          </p:cNvPr>
          <p:cNvSpPr txBox="1">
            <a:spLocks/>
          </p:cNvSpPr>
          <p:nvPr/>
        </p:nvSpPr>
        <p:spPr>
          <a:xfrm>
            <a:off x="179512" y="1061216"/>
            <a:ext cx="8350562" cy="39551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1" lang="cs-CZ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Konkurenceschopností regionů rozumíme uplatnění vlastních výrobních disponibilních faktorů při zvyšování ekonomického růstu regionu s ohledem na množství těchto disponibilních faktorů uvnitř daného regionu i s využitím vnějších disponibilních faktorů, přičemž tyto použitelné faktory nejsou ovlivňovány pouze působením standardních tržních mechanismů, ale i realizovanou regionální a strukturální hospodářskou politikou (Nevima, 2009).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18655"/>
              </a:buClr>
              <a:buSzPct val="80000"/>
              <a:buFont typeface="Wingdings 3" charset="2"/>
              <a:buNone/>
              <a:tabLst/>
              <a:defRPr/>
            </a:pPr>
            <a:endParaRPr kumimoji="1" lang="cs-CZ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1" lang="cs-CZ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Každý region má své </a:t>
            </a:r>
            <a:r>
              <a:rPr kumimoji="1" lang="cs-CZ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konkurenční charakteristiky</a:t>
            </a:r>
            <a:r>
              <a:rPr kumimoji="1" lang="cs-CZ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které označujeme jako </a:t>
            </a:r>
            <a:r>
              <a:rPr kumimoji="1" lang="cs-CZ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prvky</a:t>
            </a:r>
            <a:r>
              <a:rPr kumimoji="1" lang="cs-CZ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18655"/>
              </a:buClr>
              <a:buSzPct val="80000"/>
              <a:buFont typeface="Wingdings 3" charset="2"/>
              <a:buNone/>
              <a:tabLst/>
              <a:defRPr/>
            </a:pPr>
            <a:endParaRPr kumimoji="1" lang="cs-CZ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1" lang="cs-CZ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Tyto prvky jsou buď </a:t>
            </a:r>
            <a:r>
              <a:rPr kumimoji="1" lang="cs-CZ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zdrojem anebo bariérou </a:t>
            </a:r>
            <a:r>
              <a:rPr kumimoji="1" lang="cs-CZ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konkurenceschopnosti.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18655"/>
              </a:buClr>
              <a:buSzPct val="80000"/>
              <a:buFont typeface="Wingdings 3" charset="2"/>
              <a:buNone/>
              <a:tabLst/>
              <a:defRPr/>
            </a:pPr>
            <a:endParaRPr kumimoji="1" lang="cs-CZ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1" lang="cs-CZ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Jádrem prvku</a:t>
            </a:r>
            <a:r>
              <a:rPr kumimoji="1" lang="cs-CZ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může být </a:t>
            </a:r>
            <a:r>
              <a:rPr kumimoji="1" lang="cs-CZ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vnitřní anebo vnější konkurenční výhoda.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805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424936" cy="507703"/>
          </a:xfrm>
          <a:prstGeom prst="rect">
            <a:avLst/>
          </a:prstGeom>
        </p:spPr>
        <p:txBody>
          <a:bodyPr/>
          <a:lstStyle/>
          <a:p>
            <a:r>
              <a:rPr lang="cs-CZ" sz="2000" b="1" dirty="0">
                <a:solidFill>
                  <a:srgbClr val="307871"/>
                </a:solidFill>
              </a:rPr>
              <a:t>KONKURENCESCHOPNOST MORAVSKOSLEZSKÉHO KRAJE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5AFFC5-C810-4E7D-8D3D-8B12EFFD4B38}"/>
              </a:ext>
            </a:extLst>
          </p:cNvPr>
          <p:cNvSpPr txBox="1">
            <a:spLocks/>
          </p:cNvSpPr>
          <p:nvPr/>
        </p:nvSpPr>
        <p:spPr>
          <a:xfrm>
            <a:off x="153232" y="1131590"/>
            <a:ext cx="8206546" cy="617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Strategie rozvoje Moravskoslezského kraje 2019-2027 ve zprávě o Moravskoslezském kraji uvádí: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2CA8CE5-0754-46BC-B867-56C37631E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462" y="2049715"/>
            <a:ext cx="8611075" cy="1962195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17B9B24F-E189-4046-B6C6-F5918E169E1E}"/>
              </a:ext>
            </a:extLst>
          </p:cNvPr>
          <p:cNvSpPr txBox="1">
            <a:spLocks/>
          </p:cNvSpPr>
          <p:nvPr/>
        </p:nvSpPr>
        <p:spPr>
          <a:xfrm>
            <a:off x="0" y="4727416"/>
            <a:ext cx="8877537" cy="451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0C226"/>
              </a:buClr>
              <a:buFont typeface="Wingdings 3" charset="2"/>
              <a:buNone/>
            </a:pPr>
            <a:r>
              <a:rPr lang="cs-CZ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Zdroj: </a:t>
            </a:r>
            <a:r>
              <a:rPr lang="cs-CZ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Webový portál Moravskoslezský kraj[online] [vid. 27. února 2022]. Dostupné z https://www.msk.cz/assets/temata/cestovni_ruch/01-strategie-rozvoje-msk-2019-2027-analyticka-cast.pdf</a:t>
            </a:r>
          </a:p>
          <a:p>
            <a:pPr marL="0" indent="0" algn="ctr">
              <a:buClr>
                <a:srgbClr val="90C226"/>
              </a:buClr>
              <a:buFont typeface="Wingdings 3" charset="2"/>
              <a:buNone/>
            </a:pPr>
            <a:endParaRPr lang="cs-CZ" sz="11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40532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195486"/>
            <a:ext cx="8496944" cy="507703"/>
          </a:xfrm>
          <a:prstGeom prst="rect">
            <a:avLst/>
          </a:prstGeo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FONDY EVROPSKÉ UNIE PRO POLITIKU SOUDRŽNOSTI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06D60755-E66C-49ED-86E8-570DDCA155E9}"/>
              </a:ext>
            </a:extLst>
          </p:cNvPr>
          <p:cNvSpPr txBox="1">
            <a:spLocks/>
          </p:cNvSpPr>
          <p:nvPr/>
        </p:nvSpPr>
        <p:spPr>
          <a:xfrm>
            <a:off x="1475656" y="1088540"/>
            <a:ext cx="6628241" cy="3894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1" lang="cs-CZ" altLang="cs-CZ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Evropský fond pro regionální rozvoj 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18655"/>
              </a:buClr>
              <a:buSzPct val="80000"/>
              <a:buFont typeface="Wingdings 3" charset="2"/>
              <a:buChar char=""/>
              <a:tabLst/>
              <a:defRPr/>
            </a:pPr>
            <a:endParaRPr kumimoji="1" lang="cs-CZ" altLang="cs-CZ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1" lang="cs-CZ" altLang="cs-CZ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Evropský sociální fond 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endParaRPr kumimoji="1" lang="cs-CZ" altLang="cs-CZ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1" lang="cs-CZ" altLang="cs-CZ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Fond soudržnosti </a:t>
            </a:r>
            <a:br>
              <a:rPr kumimoji="1" lang="cs-CZ" altLang="cs-CZ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endParaRPr kumimoji="1" lang="cs-CZ" altLang="cs-CZ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1" lang="cs-CZ" altLang="cs-CZ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Evropský zemědělský fond pro rozvoj venkova </a:t>
            </a:r>
            <a:br>
              <a:rPr kumimoji="1" lang="cs-CZ" altLang="cs-CZ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endParaRPr kumimoji="1" lang="cs-CZ" altLang="cs-CZ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1" lang="cs-CZ" altLang="cs-CZ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Evropský námořní a rybářský fond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529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  <a:prstGeom prst="rect">
            <a:avLst/>
          </a:prstGeo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Jaké oblasti jsou například financovány z fondů EU?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306E78-9BD3-42A6-968F-9C553E87A6A9}"/>
              </a:ext>
            </a:extLst>
          </p:cNvPr>
          <p:cNvSpPr txBox="1">
            <a:spLocks/>
          </p:cNvSpPr>
          <p:nvPr/>
        </p:nvSpPr>
        <p:spPr>
          <a:xfrm>
            <a:off x="1331640" y="1131590"/>
            <a:ext cx="7560840" cy="4299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Rozvoj dopravy a dopravní infrastruktury 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Ochrana životního prostředí 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Rozvoj měst a obcí, přeshraniční spolupráce 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Rozvoj cestovního ruchu 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Rozvoj lidských zdrojů 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Zlepšování kvality služeb poskytovaných veřejnou správou a samosprávou 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Podpora podnikání, vědy a výzkumu 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Program rozvoje venkova</a:t>
            </a:r>
          </a:p>
        </p:txBody>
      </p:sp>
    </p:spTree>
    <p:extLst>
      <p:ext uri="{BB962C8B-B14F-4D97-AF65-F5344CB8AC3E}">
        <p14:creationId xmlns:p14="http://schemas.microsoft.com/office/powerpoint/2010/main" val="3070833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352928" cy="507703"/>
          </a:xfrm>
          <a:prstGeom prst="rect">
            <a:avLst/>
          </a:prstGeom>
        </p:spPr>
        <p:txBody>
          <a:bodyPr/>
          <a:lstStyle/>
          <a:p>
            <a:r>
              <a:rPr lang="pt-BR" b="1" dirty="0">
                <a:solidFill>
                  <a:srgbClr val="307871"/>
                </a:solidFill>
              </a:rPr>
              <a:t>INTEGROVANÝ REGIONÁLNÍ OPERAČNÍ PROGRAM</a:t>
            </a:r>
            <a:endParaRPr lang="cs-CZ" b="1" dirty="0">
              <a:solidFill>
                <a:srgbClr val="307871"/>
              </a:solidFill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30D7FC5E-96E1-4B81-B242-8571CC29C9CD}"/>
              </a:ext>
            </a:extLst>
          </p:cNvPr>
          <p:cNvSpPr txBox="1">
            <a:spLocks/>
          </p:cNvSpPr>
          <p:nvPr/>
        </p:nvSpPr>
        <p:spPr>
          <a:xfrm>
            <a:off x="323528" y="684155"/>
            <a:ext cx="7128792" cy="3956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Jeden z operačních programů, přes které se v ČR rozdělují peníze poskytnuté z evropských fondů, konkrétně z 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Evropského fondu pro regionální rozvoj (EFRR).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IROP spravuje Ministerstvo pro místní rozvoj.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918655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Integrovaný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 znamená, že IROP propojuje (integruje) rozvojové priority obcí, měst, regionů i celostátní úrovně.</a:t>
            </a:r>
            <a:b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Regionální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 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znamená, že program je určen pro zlepšování a zvyšování kvality života obyvatel našich regionů. 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cs-CZ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CÍLE IROP: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zajistit vyvážený rozvoj území,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zlepšit veřejné služby a veřejnou správu pro zvýšení konkurenceschopnosti,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zajistit udržitelný rozvoj v obcích, městech a regionech.</a:t>
            </a:r>
          </a:p>
        </p:txBody>
      </p:sp>
    </p:spTree>
    <p:extLst>
      <p:ext uri="{BB962C8B-B14F-4D97-AF65-F5344CB8AC3E}">
        <p14:creationId xmlns:p14="http://schemas.microsoft.com/office/powerpoint/2010/main" val="3435058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352928" cy="507703"/>
          </a:xfrm>
          <a:prstGeom prst="rect">
            <a:avLst/>
          </a:prstGeom>
        </p:spPr>
        <p:txBody>
          <a:bodyPr/>
          <a:lstStyle/>
          <a:p>
            <a:r>
              <a:rPr lang="pt-BR" b="1" dirty="0">
                <a:solidFill>
                  <a:srgbClr val="307871"/>
                </a:solidFill>
              </a:rPr>
              <a:t>INTEGROVANÝ REGIONÁLNÍ OPERAČNÍ PROGRAM</a:t>
            </a:r>
            <a:endParaRPr lang="cs-CZ" b="1" dirty="0">
              <a:solidFill>
                <a:srgbClr val="307871"/>
              </a:solidFill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B3D6D138-42DA-4447-8482-EC2E76984AEA}"/>
              </a:ext>
            </a:extLst>
          </p:cNvPr>
          <p:cNvSpPr txBox="1">
            <a:spLocks/>
          </p:cNvSpPr>
          <p:nvPr/>
        </p:nvSpPr>
        <p:spPr>
          <a:xfrm>
            <a:off x="323528" y="1059582"/>
            <a:ext cx="7963074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Operační programy se realizují v určitých časových obdobích.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Předešlé období bylo stanoveno mezi roky 2014-2020 a projekty mohou dobíhat až do roku 2023.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IROP má na předchozí období z evropských fondů vyčleněnu částku 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5,4 miliard EUR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 V přepočtu se jedná o přibližně 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133 miliard korun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 Částka se průběžně upravuje podle vývoje měnového kurzu.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 letech 2021-2027 bude IROP pokračovat. Témata a výše finanční podpory se postupně dojednávají na národní úrovni a s Evropskou komisí.</a:t>
            </a:r>
          </a:p>
        </p:txBody>
      </p:sp>
    </p:spTree>
    <p:extLst>
      <p:ext uri="{BB962C8B-B14F-4D97-AF65-F5344CB8AC3E}">
        <p14:creationId xmlns:p14="http://schemas.microsoft.com/office/powerpoint/2010/main" val="4042736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  <a:prstGeom prst="rect">
            <a:avLst/>
          </a:prstGeo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EVROPSKÉ FONDY V ČESKU </a:t>
            </a:r>
          </a:p>
        </p:txBody>
      </p:sp>
      <p:sp>
        <p:nvSpPr>
          <p:cNvPr id="3" name="Nadpis 5">
            <a:extLst>
              <a:ext uri="{FF2B5EF4-FFF2-40B4-BE49-F238E27FC236}">
                <a16:creationId xmlns:a16="http://schemas.microsoft.com/office/drawing/2014/main" id="{48FAB4D7-5432-41FE-A704-6A449724716F}"/>
              </a:ext>
            </a:extLst>
          </p:cNvPr>
          <p:cNvSpPr txBox="1">
            <a:spLocks/>
          </p:cNvSpPr>
          <p:nvPr/>
        </p:nvSpPr>
        <p:spPr>
          <a:xfrm>
            <a:off x="195528" y="843558"/>
            <a:ext cx="8752944" cy="432048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b="1" dirty="0">
                <a:solidFill>
                  <a:srgbClr val="307871"/>
                </a:solidFill>
              </a:rPr>
              <a:t>Jaké příležitosti přinesou pro rozvoj regionů v letech 2021-2027?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F35686BA-5003-43DD-93A6-5FC8CAF9FF9B}"/>
              </a:ext>
            </a:extLst>
          </p:cNvPr>
          <p:cNvSpPr txBox="1">
            <a:spLocks/>
          </p:cNvSpPr>
          <p:nvPr/>
        </p:nvSpPr>
        <p:spPr>
          <a:xfrm>
            <a:off x="195528" y="1377478"/>
            <a:ext cx="8563384" cy="3762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 novém dotačním období 2021–2027 si Česko dosáhne rekordní částky převyšující bilion korun.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Stát by měl být díky této investici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chytřejší a zelenější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alespoň tak znějí dvě z pěti hlavních evropských priorit, ke kterým má dotační politika Evropské unie v následujících letech směřovat.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ZELENÉ AMBICE BUDOU HRÁT PRIM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(EU i další nadnárodní organizace volají po zelené transformaci).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MIMOŘÁDNÉ PENÍZE PRO ZDRAVOTNICTVÍ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(REACT‑EU = reakce na pandemii covidu-19).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MĚKKÉ PROJEKTY NEPŘIJDOU ZKRÁTKA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(příkladem je Slezská diakonie, která využila evropské fondy jak na investice, tak i na podporu vzdělávání a posilování lidských kapacit. Diakonie díky fondům postavila vzdělávací centrum v Českém Těšíně, které poskytuje zázemí pro osoby s handicapem. Nového komunitního centra by se pak měla dočkat i Karviná.)</a:t>
            </a:r>
          </a:p>
        </p:txBody>
      </p:sp>
    </p:spTree>
    <p:extLst>
      <p:ext uri="{BB962C8B-B14F-4D97-AF65-F5344CB8AC3E}">
        <p14:creationId xmlns:p14="http://schemas.microsoft.com/office/powerpoint/2010/main" val="3660838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560840" cy="504056"/>
          </a:xfrm>
          <a:prstGeom prst="rect">
            <a:avLst/>
          </a:prstGeo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REGIONÁLNÍ POLITIKA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D504B4C3-8B6B-4B31-9507-E6F5858E8FAF}"/>
              </a:ext>
            </a:extLst>
          </p:cNvPr>
          <p:cNvSpPr txBox="1">
            <a:spLocks/>
          </p:cNvSpPr>
          <p:nvPr/>
        </p:nvSpPr>
        <p:spPr>
          <a:xfrm>
            <a:off x="179512" y="1131590"/>
            <a:ext cx="8540016" cy="3406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Část hospodářské politiky, která se týká vybraných ekonomických i mimoekonomických aktivit směřovaných přímo do regionu.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9F2B2B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981E3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Doposud neexistuje žádná její ucelená a jednotná definice.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Regionální politika je zde chápána jako politika uplatňující se na národní úrovni, kterou realizuje stát při prosazování svých zájmů a záměrů v prostorové struktuře národní ekonomiky prostřednictvím svých institucí a nástrojů.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 případě České republiky je nadnárodní regionální politika uskutečňována Evropskou unií, která prosazuje své principy a zájmy v politice hospodářské a sociální soudržnosti. </a:t>
            </a:r>
          </a:p>
        </p:txBody>
      </p:sp>
    </p:spTree>
    <p:extLst>
      <p:ext uri="{BB962C8B-B14F-4D97-AF65-F5344CB8AC3E}">
        <p14:creationId xmlns:p14="http://schemas.microsoft.com/office/powerpoint/2010/main" val="2877920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267494"/>
            <a:ext cx="7848872" cy="50770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cs-CZ" b="1" dirty="0">
                <a:solidFill>
                  <a:srgbClr val="307871"/>
                </a:solidFill>
              </a:rPr>
              <a:t>DOPORUČENÍ PRO ZVÝŠENÍ REGIONÁLNÍ KONKURENCESCHOPNOSTI V OBLASTI VEŘEJNÉ SPRÁVY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BD036D-B3D5-4328-A044-2C2D63AA83E2}"/>
              </a:ext>
            </a:extLst>
          </p:cNvPr>
          <p:cNvSpPr txBox="1">
            <a:spLocks/>
          </p:cNvSpPr>
          <p:nvPr/>
        </p:nvSpPr>
        <p:spPr>
          <a:xfrm>
            <a:off x="1403648" y="1635646"/>
            <a:ext cx="7173614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buClr>
                <a:srgbClr val="307871"/>
              </a:buClr>
            </a:pPr>
            <a:r>
              <a:rPr kumimoji="1" lang="cs-CZ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Růst kvality poskytovaných veřejných služeb,</a:t>
            </a:r>
          </a:p>
          <a:p>
            <a:pPr algn="just">
              <a:spcBef>
                <a:spcPts val="600"/>
              </a:spcBef>
              <a:buClr>
                <a:srgbClr val="307871"/>
              </a:buClr>
            </a:pPr>
            <a:r>
              <a:rPr kumimoji="1" lang="cs-CZ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orientace na občana jako na klienta,</a:t>
            </a:r>
          </a:p>
          <a:p>
            <a:pPr algn="just">
              <a:spcBef>
                <a:spcPts val="600"/>
              </a:spcBef>
              <a:buClr>
                <a:srgbClr val="307871"/>
              </a:buClr>
            </a:pPr>
            <a:r>
              <a:rPr kumimoji="1" lang="cs-CZ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efektivně měřitelný výkon veřejné správy,</a:t>
            </a:r>
          </a:p>
          <a:p>
            <a:pPr algn="just">
              <a:spcBef>
                <a:spcPts val="600"/>
              </a:spcBef>
              <a:buClr>
                <a:srgbClr val="307871"/>
              </a:buClr>
            </a:pPr>
            <a:r>
              <a:rPr kumimoji="1" lang="cs-CZ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zvyšování hospodárnosti a účinnosti VS,</a:t>
            </a:r>
          </a:p>
          <a:p>
            <a:pPr algn="just">
              <a:spcBef>
                <a:spcPts val="600"/>
              </a:spcBef>
              <a:buClr>
                <a:srgbClr val="307871"/>
              </a:buClr>
            </a:pPr>
            <a:r>
              <a:rPr kumimoji="1" lang="cs-CZ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kreativita v nových produktech a službách,</a:t>
            </a:r>
          </a:p>
          <a:p>
            <a:pPr algn="just">
              <a:spcBef>
                <a:spcPts val="600"/>
              </a:spcBef>
              <a:buClr>
                <a:srgbClr val="307871"/>
              </a:buClr>
            </a:pPr>
            <a:r>
              <a:rPr kumimoji="1" lang="cs-CZ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zlepšení technologie a procesů (digitalizace VS),</a:t>
            </a:r>
          </a:p>
          <a:p>
            <a:pPr algn="just">
              <a:spcBef>
                <a:spcPts val="600"/>
              </a:spcBef>
              <a:buClr>
                <a:srgbClr val="307871"/>
              </a:buClr>
            </a:pPr>
            <a:r>
              <a:rPr kumimoji="1" lang="cs-CZ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rozvoj regionálního školství omezením jeho administrativní náročnosti, </a:t>
            </a:r>
          </a:p>
          <a:p>
            <a:pPr algn="just">
              <a:spcBef>
                <a:spcPts val="600"/>
              </a:spcBef>
              <a:buClr>
                <a:srgbClr val="307871"/>
              </a:buClr>
            </a:pPr>
            <a:r>
              <a:rPr kumimoji="1" lang="cs-CZ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rozvoj chytrého zdravotnictví,</a:t>
            </a:r>
          </a:p>
          <a:p>
            <a:pPr algn="just">
              <a:spcBef>
                <a:spcPts val="600"/>
              </a:spcBef>
              <a:buClr>
                <a:srgbClr val="307871"/>
              </a:buClr>
            </a:pPr>
            <a:r>
              <a:rPr kumimoji="1" lang="cs-CZ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optimalizace občanské vybavenosti, atd.</a:t>
            </a:r>
          </a:p>
          <a:p>
            <a:pPr algn="just">
              <a:spcBef>
                <a:spcPts val="600"/>
              </a:spcBef>
              <a:buClr>
                <a:srgbClr val="307871"/>
              </a:buClr>
            </a:pPr>
            <a:endParaRPr lang="cs-CZ" sz="16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4641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F3CE2-E8A9-19E2-0591-72C091E22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A175FEE-0446-3D41-8CD2-D40EDC8FC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894" y="759779"/>
            <a:ext cx="4929253" cy="1946161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B2EBA3E3-5945-CF5A-F333-E7C4D3B3E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4368" cy="79582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307871"/>
                </a:solidFill>
              </a:rPr>
              <a:t>Přehled možností podpory z fondů EU, které budou k dispozici v období 2021-2027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A7B864E-FBD9-37DE-FAD1-E99AF5B89D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826870"/>
            <a:ext cx="5076056" cy="195315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1B62F0F-B2AB-68C8-3E52-8643F893DF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9045" y="1785166"/>
            <a:ext cx="4020161" cy="157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31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CB87212-A52C-4B5D-95C2-0360CFE9B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73972"/>
            <a:ext cx="7560840" cy="49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37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6D979B8-E404-4004-A765-6B8C6B8E6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6699"/>
            <a:ext cx="6948264" cy="504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68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g.ihned.cz/attachment.php/400/73635400/FLq51htMvVs2H4ip6RANCTBGkbdwP7nI/EK25_29-dotace-graf-_2_.png">
            <a:extLst>
              <a:ext uri="{FF2B5EF4-FFF2-40B4-BE49-F238E27FC236}">
                <a16:creationId xmlns:a16="http://schemas.microsoft.com/office/drawing/2014/main" id="{3792323D-C152-415C-8CFA-F4B5CD22E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554" y="0"/>
            <a:ext cx="401121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784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4B97259D-A9C8-45C3-ABDD-5387B10BA27E}"/>
              </a:ext>
            </a:extLst>
          </p:cNvPr>
          <p:cNvSpPr/>
          <p:nvPr/>
        </p:nvSpPr>
        <p:spPr>
          <a:xfrm>
            <a:off x="179512" y="0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rgbClr val="307871"/>
                </a:solidFill>
                <a:latin typeface="+mj-lt"/>
                <a:ea typeface="+mj-ea"/>
                <a:cs typeface="+mj-cs"/>
              </a:rPr>
              <a:t>Přehled možností podpory z fondů EU, které budou k dispozici v období 2021-2027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7BC9419-46A8-49A8-83D2-F44BF80B1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15" y="1131590"/>
            <a:ext cx="8195774" cy="32403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30B739B-5AE7-4CA5-9F90-904862F24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73" y="1252398"/>
            <a:ext cx="8269411" cy="318054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C33E9F4-0A56-4468-AF5F-66E230D64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072" y="1252398"/>
            <a:ext cx="8493776" cy="333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8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120D2E1B-3226-43DB-969B-9F1F6994B39D}"/>
              </a:ext>
            </a:extLst>
          </p:cNvPr>
          <p:cNvSpPr txBox="1">
            <a:spLocks/>
          </p:cNvSpPr>
          <p:nvPr/>
        </p:nvSpPr>
        <p:spPr>
          <a:xfrm>
            <a:off x="53752" y="699542"/>
            <a:ext cx="9036496" cy="4032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DĚKUJI ZA POZORNOST </a:t>
            </a: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  <a:sym typeface="Wingdings" panose="05000000000000000000" pitchFamily="2" charset="2"/>
              </a:rPr>
              <a:t> 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36589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352928" cy="507703"/>
          </a:xfrm>
          <a:prstGeom prst="rect">
            <a:avLst/>
          </a:prstGeo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PŘEDPOKLADY REALIZACE REGIONÁLNÍ POLITIKY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76715C6-950A-4F5C-BAEF-42AAA84B4E4D}"/>
              </a:ext>
            </a:extLst>
          </p:cNvPr>
          <p:cNvSpPr txBox="1">
            <a:spLocks/>
          </p:cNvSpPr>
          <p:nvPr/>
        </p:nvSpPr>
        <p:spPr>
          <a:xfrm>
            <a:off x="683568" y="1347614"/>
            <a:ext cx="7488832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marR="0" lvl="0" indent="-4000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307871"/>
              </a:buClr>
              <a:buSzPct val="100000"/>
              <a:buFont typeface="+mj-lt"/>
              <a:buAutoNum type="romanUcPeriod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Existence meziregionálních rozdílů a regionálních problémů, </a:t>
            </a:r>
          </a:p>
          <a:p>
            <a:pPr marL="400050" marR="0" lvl="0" indent="-4000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+mj-lt"/>
              <a:buAutoNum type="romanUcPeriod"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400050" marR="0" lvl="0" indent="-4000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307871"/>
              </a:buClr>
              <a:buSzPct val="100000"/>
              <a:buFont typeface="+mj-lt"/>
              <a:buAutoNum type="romanUcPeriod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politická vůle meziregionální rozdíly a problémy řešit, </a:t>
            </a:r>
          </a:p>
          <a:p>
            <a:pPr marL="400050" marR="0" lvl="0" indent="-4000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+mj-lt"/>
              <a:buAutoNum type="romanUcPeriod"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400050" marR="0" lvl="0" indent="-4000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307871"/>
              </a:buClr>
              <a:buSzPct val="100000"/>
              <a:buFont typeface="+mj-lt"/>
              <a:buAutoNum type="romanUcPeriod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ekonomické možnosti země řešení problémů a disparit financovat.</a:t>
            </a:r>
          </a:p>
        </p:txBody>
      </p:sp>
    </p:spTree>
    <p:extLst>
      <p:ext uri="{BB962C8B-B14F-4D97-AF65-F5344CB8AC3E}">
        <p14:creationId xmlns:p14="http://schemas.microsoft.com/office/powerpoint/2010/main" val="3864276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  <a:prstGeom prst="rect">
            <a:avLst/>
          </a:prstGeo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DŮVODY REALIZACE REGIONÁLNÍ POLITIKY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C69A956-00C7-44DC-92F1-20D228BA1B3F}"/>
              </a:ext>
            </a:extLst>
          </p:cNvPr>
          <p:cNvSpPr txBox="1">
            <a:spLocks/>
          </p:cNvSpPr>
          <p:nvPr/>
        </p:nvSpPr>
        <p:spPr>
          <a:xfrm>
            <a:off x="179512" y="1095586"/>
            <a:ext cx="8740593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Existence nežádoucích regionálních rozdílů, které mají vliv na ekonomické bohatství regionů. Ekonomická úroveň významným způsobem určuje sociální podmínky a kvalitu života v regionech a má tak také politický rozsah.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Důvody existence regionální politiky tak můžeme členit na 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ekonomické, sociální, ekologické a politické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Ekonomické faktory jsou považovány za nejvýznamnější.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Regionální politika představuje vztah mezi veřejnými institucemi a soukromými subjekty.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Realizace regionální politiky obvykle vychází z vnímání regionálních problémů, pro které pak regionální politika hledá řešení.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048672" cy="507703"/>
          </a:xfrm>
          <a:prstGeom prst="rect">
            <a:avLst/>
          </a:prstGeo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TYPY REGIONÁLNÍ POLITIKY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6CF8BFA1-243C-41CE-9DA6-470871703C92}"/>
              </a:ext>
            </a:extLst>
          </p:cNvPr>
          <p:cNvSpPr txBox="1">
            <a:spLocks/>
          </p:cNvSpPr>
          <p:nvPr/>
        </p:nvSpPr>
        <p:spPr>
          <a:xfrm>
            <a:off x="179512" y="843558"/>
            <a:ext cx="8321378" cy="37885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Existují 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dva typy regionální politiky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které rozlišujeme: </a:t>
            </a: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787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tradiční regionální politika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(všeobecně uplatňovaná přibližně do   poloviny 70. let 20. století), </a:t>
            </a:r>
          </a:p>
          <a:p>
            <a:pPr marL="457200" marR="0" lvl="1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4A021"/>
              </a:buClr>
              <a:buSzPct val="100000"/>
              <a:buFont typeface="Wingdings 3" charset="2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 vyznačuje se meziregionální přerozdělováním, orientací na kapitál a suroviny a je charakteristická centralizací organizačních forem,</a:t>
            </a:r>
          </a:p>
          <a:p>
            <a:pPr marL="457200" marR="0" lvl="1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4A021"/>
              </a:buClr>
              <a:buSzPct val="100000"/>
              <a:buFont typeface="Wingdings 3" charset="2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7871"/>
              </a:buClr>
              <a:buSzPct val="100000"/>
              <a:buFont typeface="+mj-lt"/>
              <a:buAutoNum type="arabicPeriod" startAt="2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současná (moderní) regionální politika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(od poloviny 70. let 20. století),</a:t>
            </a:r>
          </a:p>
          <a:p>
            <a:pPr marL="457200" marR="0" lvl="1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4A021"/>
              </a:buClr>
              <a:buSzPct val="100000"/>
              <a:buFont typeface="Wingdings 3" charset="2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 je typická svým liberalistickým přístupem, vnitřním řešením regionálních problémů, aktivizací regionálních samospráv a podporou vzniku euroregionů a meziregionálních uskupení</a:t>
            </a:r>
          </a:p>
          <a:p>
            <a:pPr marL="5715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4A021">
                  <a:lumMod val="75000"/>
                </a:srgbClr>
              </a:buClr>
              <a:buSzPct val="100000"/>
              <a:buFont typeface="Wingdings 3" charset="2"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5715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4A021">
                  <a:lumMod val="75000"/>
                </a:srgbClr>
              </a:buClr>
              <a:buSzPct val="100000"/>
              <a:buFont typeface="Wingdings 3" charset="2"/>
              <a:buNone/>
              <a:tabLst/>
              <a:defRPr/>
            </a:pPr>
            <a:r>
              <a:rPr kumimoji="0" lang="cs-CZ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Někdy se také označují termíny exogenní a endogenní regionální politika.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102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  <a:prstGeom prst="rect">
            <a:avLst/>
          </a:prstGeo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CÍLE REGIONÁLNÍ POLITIKY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4F2AA703-873C-4742-A567-7A01A9E2FC15}"/>
              </a:ext>
            </a:extLst>
          </p:cNvPr>
          <p:cNvSpPr txBox="1">
            <a:spLocks/>
          </p:cNvSpPr>
          <p:nvPr/>
        </p:nvSpPr>
        <p:spPr>
          <a:xfrm>
            <a:off x="30072" y="648072"/>
            <a:ext cx="9288310" cy="4299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marR="0" lvl="4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Hlavní cíle regionální politiky jsou: </a:t>
            </a:r>
          </a:p>
          <a:p>
            <a:pPr marL="2628900" marR="0" lvl="5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snižování regionálních rozdílů, </a:t>
            </a:r>
          </a:p>
          <a:p>
            <a:pPr marL="2628900" marR="0" lvl="5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podpora ekonomického růstu, </a:t>
            </a:r>
          </a:p>
          <a:p>
            <a:pPr marL="2628900" marR="0" lvl="5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zlepšování životních podmínek obyvatel.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A021"/>
              </a:buClr>
              <a:buSzPct val="100000"/>
              <a:buFont typeface="Wingdings 3" charset="2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Dílčími cíli 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regionální politiky, které podporují cíle hlavní i samotný význam regionální politiky jsou například: 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podpora podnikatelských aktivit v regionu, 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podpora optimálního rozmístění firem v regionu, 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zlepšení spojení regionu s ostatními oblastmi, 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zlepšením technické infrastruktury, 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hledání procesů posílení rovnoměrného rozdělení příjmů napříč regiony, 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povzbuzení bytové výstavby atd.</a:t>
            </a:r>
          </a:p>
        </p:txBody>
      </p:sp>
    </p:spTree>
    <p:extLst>
      <p:ext uri="{BB962C8B-B14F-4D97-AF65-F5344CB8AC3E}">
        <p14:creationId xmlns:p14="http://schemas.microsoft.com/office/powerpoint/2010/main" val="1914861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  <a:prstGeom prst="rect">
            <a:avLst/>
          </a:prstGeo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STRATEGIE REGIONÁLNÍHO ROZVOJE ČR 2021+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B7E02CB7-1488-42A8-BF2F-9400C75AB6EF}"/>
              </a:ext>
            </a:extLst>
          </p:cNvPr>
          <p:cNvSpPr txBox="1">
            <a:spLocks/>
          </p:cNvSpPr>
          <p:nvPr/>
        </p:nvSpPr>
        <p:spPr>
          <a:xfrm>
            <a:off x="201216" y="1203598"/>
            <a:ext cx="8403500" cy="3445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Základní dokument regionální politiky České republiky zpracovaný Ministerstvem pro místní rozvoj.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Pravidelná inovace dokumentu ve zhruba sedmiletém cyklu (nyní se jedná o roky 2021-2027).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Hlavním smyslem SRR je identifikovat, ve kterých tematických oblastech je potřebný či žádoucí územně specifický přístup a definovat, jaké (odlišné) intervence by měly být realizovány v odlišných územních kontextech tak, aby byla podporována konkurenceschopnost, snižovány regionální disparity a nalézána řešení podporující udržitelný rozvoj území. 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375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  <a:prstGeom prst="rect">
            <a:avLst/>
          </a:prstGeo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Logika členění návrhové části SRR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00DD729-89B9-43F1-BD83-92E95B73E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703189"/>
            <a:ext cx="4777203" cy="4029429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8647563-EB24-4A5A-ADB7-BA1FD71F7465}"/>
              </a:ext>
            </a:extLst>
          </p:cNvPr>
          <p:cNvSpPr txBox="1">
            <a:spLocks/>
          </p:cNvSpPr>
          <p:nvPr/>
        </p:nvSpPr>
        <p:spPr>
          <a:xfrm>
            <a:off x="-180528" y="4782286"/>
            <a:ext cx="9324528" cy="331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Zdroj: </a:t>
            </a: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Webový portál Ministerstva pro místní rozvoj ČR [online] [vid. 27. února 2022]. Dostupné z https://mmr.cz/getmedia/58c57a22-202d-4374-af5d-cbd8f9454adb/SRR21.pdf.aspx?ext=.pdf 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484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  <a:prstGeom prst="rect">
            <a:avLst/>
          </a:prstGeo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AKČNÍ PLÁN SRR 21-22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938222-BCED-4380-83E4-411097E320C9}"/>
              </a:ext>
            </a:extLst>
          </p:cNvPr>
          <p:cNvSpPr txBox="1">
            <a:spLocks/>
          </p:cNvSpPr>
          <p:nvPr/>
        </p:nvSpPr>
        <p:spPr>
          <a:xfrm>
            <a:off x="226244" y="1197204"/>
            <a:ext cx="8378204" cy="3678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Je implementačním dokumentem Strategie regionálního rozvoje ČR 2021+ a Koncepce rozvoje venkova.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Hlavní funkcí Akčního plánu 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je podrobněji nastavit způsob naplňování strategických cílů, specifických cílů a typových opatření SRR 2021+ a Koncepce rozvoje venkova do podoby aktivit, čímž stanoví jasný způsob naplnění, zdůvodňuje potřebnost, určí hlavní odpovědnosti za aktivitu (nositele, realizátory), odhadne jejich finanční náročnost a měřitelnost.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Implementace a monitoring Akčního plánu je v gesci MMR, zejména odboru regionální politiky. Projednání dokumentu probíhá na bázi partnerského přístupu. </a:t>
            </a:r>
          </a:p>
        </p:txBody>
      </p:sp>
    </p:spTree>
    <p:extLst>
      <p:ext uri="{BB962C8B-B14F-4D97-AF65-F5344CB8AC3E}">
        <p14:creationId xmlns:p14="http://schemas.microsoft.com/office/powerpoint/2010/main" val="2022927852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SLU-text">
      <a:dk1>
        <a:srgbClr val="981E3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2361</TotalTime>
  <Words>1410</Words>
  <Application>Microsoft Office PowerPoint</Application>
  <PresentationFormat>Předvádění na obrazovce (16:9)</PresentationFormat>
  <Paragraphs>155</Paragraphs>
  <Slides>26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 New Roman</vt:lpstr>
      <vt:lpstr>Trebuchet MS</vt:lpstr>
      <vt:lpstr>Wingdings 3</vt:lpstr>
      <vt:lpstr>SLU</vt:lpstr>
      <vt:lpstr>REGIONÁLNÍ POLITIKA V KONTEXTU VEŘEJNÉ SPRÁVY A JEJÍ KONKURENCESCHOPNOST</vt:lpstr>
      <vt:lpstr>REGIONÁLNÍ POLITIKA</vt:lpstr>
      <vt:lpstr>PŘEDPOKLADY REALIZACE REGIONÁLNÍ POLITIKY</vt:lpstr>
      <vt:lpstr>DŮVODY REALIZACE REGIONÁLNÍ POLITIKY</vt:lpstr>
      <vt:lpstr>TYPY REGIONÁLNÍ POLITIKY</vt:lpstr>
      <vt:lpstr>CÍLE REGIONÁLNÍ POLITIKY</vt:lpstr>
      <vt:lpstr>STRATEGIE REGIONÁLNÍHO ROZVOJE ČR 2021+</vt:lpstr>
      <vt:lpstr>Logika členění návrhové části SRR</vt:lpstr>
      <vt:lpstr>AKČNÍ PLÁN SRR 21-22</vt:lpstr>
      <vt:lpstr>Prezentace aplikace PowerPoint</vt:lpstr>
      <vt:lpstr>REGIONÁLNÍ KONKURENCESCHOPNOST</vt:lpstr>
      <vt:lpstr>PYRAMIDOVÝ MODEL REGIONÁLNÍ KONKURENCESCHOPNOSTI</vt:lpstr>
      <vt:lpstr>VYMEZENÍ REGIONÁLNÍ KONKURENCESCHOPNOSTI</vt:lpstr>
      <vt:lpstr>KONKURENCESCHOPNOST MORAVSKOSLEZSKÉHO KRAJE</vt:lpstr>
      <vt:lpstr>FONDY EVROPSKÉ UNIE PRO POLITIKU SOUDRŽNOSTI</vt:lpstr>
      <vt:lpstr>Jaké oblasti jsou například financovány z fondů EU?</vt:lpstr>
      <vt:lpstr>INTEGROVANÝ REGIONÁLNÍ OPERAČNÍ PROGRAM</vt:lpstr>
      <vt:lpstr>INTEGROVANÝ REGIONÁLNÍ OPERAČNÍ PROGRAM</vt:lpstr>
      <vt:lpstr>EVROPSKÉ FONDY V ČESKU </vt:lpstr>
      <vt:lpstr>DOPORUČENÍ PRO ZVÝŠENÍ REGIONÁLNÍ KONKURENCESCHOPNOSTI V OBLASTI VEŘEJNÉ SPRÁVY</vt:lpstr>
      <vt:lpstr>Přehled možností podpory z fondů EU, které budou k dispozici v období 2021-2027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Petra Chmielová</cp:lastModifiedBy>
  <cp:revision>61</cp:revision>
  <dcterms:created xsi:type="dcterms:W3CDTF">2016-07-06T15:42:34Z</dcterms:created>
  <dcterms:modified xsi:type="dcterms:W3CDTF">2025-02-26T19:22:40Z</dcterms:modified>
</cp:coreProperties>
</file>