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6" r:id="rId3"/>
    <p:sldId id="293" r:id="rId4"/>
    <p:sldId id="265" r:id="rId5"/>
    <p:sldId id="257" r:id="rId6"/>
    <p:sldId id="267" r:id="rId7"/>
    <p:sldId id="294" r:id="rId8"/>
    <p:sldId id="278" r:id="rId9"/>
    <p:sldId id="279" r:id="rId10"/>
    <p:sldId id="273" r:id="rId11"/>
    <p:sldId id="295" r:id="rId12"/>
    <p:sldId id="296" r:id="rId13"/>
    <p:sldId id="297" r:id="rId14"/>
    <p:sldId id="298" r:id="rId15"/>
    <p:sldId id="275" r:id="rId16"/>
    <p:sldId id="299" r:id="rId17"/>
    <p:sldId id="274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981E3A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213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55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735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336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647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2015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5757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6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802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201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076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940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09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83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722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onitor.statnipokladna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kcr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virov-city.cz/rozvojove-dokumenty/rozvojove-dokumenty/koncepce-kultury-mesta-havirova-2022-203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atistikakultury.cz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70560"/>
            <a:ext cx="5256584" cy="2837294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KULTURY </a:t>
            </a:r>
            <a:b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b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9942"/>
            <a:ext cx="3960440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TĚLESNÁ KULTURA A SPORT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FE6F43C-4215-4B71-B843-D12777C02229}"/>
              </a:ext>
            </a:extLst>
          </p:cNvPr>
          <p:cNvSpPr txBox="1">
            <a:spLocks/>
          </p:cNvSpPr>
          <p:nvPr/>
        </p:nvSpPr>
        <p:spPr>
          <a:xfrm>
            <a:off x="179512" y="1210893"/>
            <a:ext cx="8640960" cy="3737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Souhrn všech aktivit a sportů, které mají za cíl podpořit fyzickou aktivitu, zdraví a pohodu obyvatel země.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D3481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Hlavní organizací, která se v ČR věnuje podpoře tělesné kultury, je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Ministerstvo školství, mládeže a tělovýchovy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Ministerstvo poskytuje finanční podporu a zajišťuje celostátní programy, které mají za cíl podpořit tělesnou aktivitu a zdravý životní styl.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Tělesná kultura v sobě zahrnuje vedle sportu také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tělesnou výchovu a pohybovou rekreaci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Tělesná výchova je uskutečňována v rámci pedagogického procesu, v němž se využívá cvičení vedoucí ke zdokonalování člověka.</a:t>
            </a:r>
          </a:p>
        </p:txBody>
      </p:sp>
    </p:spTree>
    <p:extLst>
      <p:ext uri="{BB962C8B-B14F-4D97-AF65-F5344CB8AC3E}">
        <p14:creationId xmlns:p14="http://schemas.microsoft.com/office/powerpoint/2010/main" val="1208375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TĚLESNÁ KULTURA A SPORT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B9BBBCF3-A4E9-4EB8-8D0D-5A3A3116055A}"/>
              </a:ext>
            </a:extLst>
          </p:cNvPr>
          <p:cNvSpPr txBox="1">
            <a:spLocks/>
          </p:cNvSpPr>
          <p:nvPr/>
        </p:nvSpPr>
        <p:spPr>
          <a:xfrm>
            <a:off x="323528" y="1203598"/>
            <a:ext cx="8250841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 rámci tělesné kultury v ČR existuje mnoho sportovních organizací, klubů a asociací, které se věnují rozvoji a podpoře různých sportovních odvětví.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Mezi nejpopulárnější sporty v ČR patří fotbal, hokej, volejbal, basketbal, tenis a další.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Kromě toho existuje také řada sportovních akcí a festivalů, které se konají po celé zemi a jsou otevřeny pro všechny. Tyto akce mají za cíl propagovat zdravý životní styl a tělesnou aktivitu mezi širokou veřejností.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Tělesná kultura v ČR hraje důležitou roli při podpoře zdravého životního stylu a celkového zdraví obyvatel země.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2748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TĚLESNÁ KULTURA A SPORT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1CC39987-A28E-46B2-AD4B-ADD9448B2AD5}"/>
              </a:ext>
            </a:extLst>
          </p:cNvPr>
          <p:cNvSpPr txBox="1">
            <a:spLocks/>
          </p:cNvSpPr>
          <p:nvPr/>
        </p:nvSpPr>
        <p:spPr>
          <a:xfrm>
            <a:off x="395536" y="881521"/>
            <a:ext cx="8076745" cy="39224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 zajišťována soukromým i veřejným sektorem.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Může být realizována v zařízení jednoúčelového charakteru (plovárny, zimní stadiony, hřiště, stadiony,…), ve veřejně přístupných plochách nebo ve volné přírodě.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Fenoménem jsou multifunkční zařízení v moderních městech.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 tělesné kultuře lze nalézt čisté veřejné statky, smíšené statky, statky pod ochranou i privátní statky.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Tělesná kultura jako statek veřejný se vyznačuje nevylučitelností ze spotřeby, nerivalitou a nulovými mezními náklady na spotřebu.</a:t>
            </a:r>
          </a:p>
        </p:txBody>
      </p:sp>
    </p:spTree>
    <p:extLst>
      <p:ext uri="{BB962C8B-B14F-4D97-AF65-F5344CB8AC3E}">
        <p14:creationId xmlns:p14="http://schemas.microsoft.com/office/powerpoint/2010/main" val="2157859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TĚLESNÁ KULTURA A SPORT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B055BF8-E4E2-436B-8087-115AC50FC949}"/>
              </a:ext>
            </a:extLst>
          </p:cNvPr>
          <p:cNvSpPr txBox="1">
            <a:spLocks/>
          </p:cNvSpPr>
          <p:nvPr/>
        </p:nvSpPr>
        <p:spPr>
          <a:xfrm>
            <a:off x="179512" y="1127587"/>
            <a:ext cx="8580801" cy="37484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VEŘEJNÉ STATKY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jako statek veřejný se vyznačuje nevylučitelností ze spotřeby, nerivalitou a nulovými mezními náklady na spotřebu.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SMÍŠENÉ STATKY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zimní stadion, veřejná koupaliště; je nevylučitelný ze spotřeby a je spotřebováván kolektivně; může dojít ke snížení kvality z důvodu přetížení.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PRIVÁTNÍ STATKY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</a:t>
            </a: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statky v mimořádné a nadstandardní podobě.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NEVYLUČITELNOST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= volné provozování sportu.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NERIVALITA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= volný přístup ke sportu každému členu společnosti.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NULOVÉ MEZNÍ NÁKLADY NA SPOTŘEBU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souvisí s náklady sportovního zařízení, které jsou identické bez ohledu na počet spotřebitelů.</a:t>
            </a:r>
          </a:p>
        </p:txBody>
      </p:sp>
    </p:spTree>
    <p:extLst>
      <p:ext uri="{BB962C8B-B14F-4D97-AF65-F5344CB8AC3E}">
        <p14:creationId xmlns:p14="http://schemas.microsoft.com/office/powerpoint/2010/main" val="3158775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TĚLESNÁ KULTURA A SPORT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D4826A1-3CCF-498E-9FEA-70A54DEE212F}"/>
              </a:ext>
            </a:extLst>
          </p:cNvPr>
          <p:cNvSpPr txBox="1">
            <a:spLocks/>
          </p:cNvSpPr>
          <p:nvPr/>
        </p:nvSpPr>
        <p:spPr>
          <a:xfrm>
            <a:off x="334544" y="915566"/>
            <a:ext cx="7488832" cy="35543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Tělesná kultura obsahuje mimo jiné také pozitivní a negativní externality, které znemožňují hodnocení působení sportu z makroekonomického a mikroekonomického hlediska.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POZITIVNÍ EXTERNALITY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vliv tělesné kultury na zdraví člověka, výkonnost, regeneraci.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NEGATIVNÍ EXTERNALITY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přetěžování organismu, doping apod.</a:t>
            </a:r>
          </a:p>
        </p:txBody>
      </p:sp>
    </p:spTree>
    <p:extLst>
      <p:ext uri="{BB962C8B-B14F-4D97-AF65-F5344CB8AC3E}">
        <p14:creationId xmlns:p14="http://schemas.microsoft.com/office/powerpoint/2010/main" val="3484213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FINANCOVÁNÍ SPORTU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DF1E97A9-92A2-42B8-9A5C-DDA3BE89FCAA}"/>
              </a:ext>
            </a:extLst>
          </p:cNvPr>
          <p:cNvSpPr txBox="1">
            <a:spLocks/>
          </p:cNvSpPr>
          <p:nvPr/>
        </p:nvSpPr>
        <p:spPr>
          <a:xfrm>
            <a:off x="239671" y="1110343"/>
            <a:ext cx="8436785" cy="3621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Hlavní zdroj financování sportu je státní rozpočet.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Finanční prostředky jsou přidělovány především na podporu sportovních organizací, klubů a sportovců, a to prostřednictvím Ministerstva školství, mládeže a tělovýchovy a Státního fondu sportu.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Tento fond poskytuje dotace a granty sportovním organizacím na podporu jejich činnosti a rozvoje. Část finančních prostředků získávají sportovní organizace i prostřednictvím grantů z evropských fondů.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Dalším zdrojem financování sportu jsou sponzoři a reklamní partneři. </a:t>
            </a:r>
          </a:p>
        </p:txBody>
      </p:sp>
    </p:spTree>
    <p:extLst>
      <p:ext uri="{BB962C8B-B14F-4D97-AF65-F5344CB8AC3E}">
        <p14:creationId xmlns:p14="http://schemas.microsoft.com/office/powerpoint/2010/main" val="837484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FINANCOVÁNÍ SPORTU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CE2AB90D-B45C-43A3-94BD-B960286119D0}"/>
              </a:ext>
            </a:extLst>
          </p:cNvPr>
          <p:cNvSpPr txBox="1">
            <a:spLocks/>
          </p:cNvSpPr>
          <p:nvPr/>
        </p:nvSpPr>
        <p:spPr>
          <a:xfrm>
            <a:off x="323528" y="1347614"/>
            <a:ext cx="8205751" cy="3172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Sportovní kluby a organizace také často získávají příjmy ze vstupného na sportovní akce, prodeje vstupenek na zápasy a turnaje, a také z prodeje reklamních ploch na sportovních stadionech a areálech.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Crowdfundingové kampaně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umožňují veřejnosti přispět finančními prostředky na podporu konkrétního sportovce, sportovního týmu nebo projektu.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3"/>
              </a:rPr>
              <a:t>Monitor státní pokladny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 zde je možné zjistit výdaje a příjmy kultury či sportu. </a:t>
            </a:r>
          </a:p>
        </p:txBody>
      </p:sp>
    </p:spTree>
    <p:extLst>
      <p:ext uri="{BB962C8B-B14F-4D97-AF65-F5344CB8AC3E}">
        <p14:creationId xmlns:p14="http://schemas.microsoft.com/office/powerpoint/2010/main" val="3489912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120D2E1B-3226-43DB-969B-9F1F6994B39D}"/>
              </a:ext>
            </a:extLst>
          </p:cNvPr>
          <p:cNvSpPr txBox="1">
            <a:spLocks/>
          </p:cNvSpPr>
          <p:nvPr/>
        </p:nvSpPr>
        <p:spPr>
          <a:xfrm>
            <a:off x="53752" y="699542"/>
            <a:ext cx="9036496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DĚKUJI ZA POZORNOST 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  <a:sym typeface="Wingdings" panose="05000000000000000000" pitchFamily="2" charset="2"/>
              </a:rPr>
              <a:t> 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658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KULTURA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C24598D-5367-4976-BE0B-EFA923EAA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771550"/>
            <a:ext cx="2088232" cy="742624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8716FB6-800F-4A95-878E-B35E9B7CA139}"/>
              </a:ext>
            </a:extLst>
          </p:cNvPr>
          <p:cNvSpPr/>
          <p:nvPr/>
        </p:nvSpPr>
        <p:spPr>
          <a:xfrm>
            <a:off x="2483768" y="958196"/>
            <a:ext cx="50134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spcBef>
                <a:spcPts val="600"/>
              </a:spcBef>
              <a:spcAft>
                <a:spcPts val="1800"/>
              </a:spcAft>
            </a:pPr>
            <a:r>
              <a:rPr lang="cs-CZ" b="1" dirty="0">
                <a:solidFill>
                  <a:srgbClr val="307871"/>
                </a:solidFill>
                <a:latin typeface="Trebuchet MS" panose="020B0603020202020204"/>
              </a:rPr>
              <a:t>Ministr kultury: Mgr. Martin Baxa 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97AAC257-E88B-47F9-9BBF-6B20C32ACADC}"/>
              </a:ext>
            </a:extLst>
          </p:cNvPr>
          <p:cNvSpPr txBox="1">
            <a:spLocks/>
          </p:cNvSpPr>
          <p:nvPr/>
        </p:nvSpPr>
        <p:spPr>
          <a:xfrm>
            <a:off x="107504" y="1466627"/>
            <a:ext cx="8413764" cy="889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1" i="0" u="none" strike="noStrike" kern="1200" cap="none" spc="0" normalizeH="0" baseline="0" noProof="0">
                <a:ln>
                  <a:noFill/>
                </a:ln>
                <a:solidFill>
                  <a:srgbClr val="D34817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4"/>
              </a:rPr>
              <a:t>Ministerstvo kultury </a:t>
            </a:r>
            <a:r>
              <a:rPr kumimoji="0" lang="cs-CZ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podle § 8 zákona č. 2/1969 Sb., o zřízení ministerstev a jiných ústředních orgánů státní správy České republiky, ve znění pozdějších předpisů, je ústředním orgánem státní správy pro:														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ED2E5BC2-641B-43E4-A070-328E775303B2}"/>
              </a:ext>
            </a:extLst>
          </p:cNvPr>
          <p:cNvSpPr txBox="1">
            <a:spLocks/>
          </p:cNvSpPr>
          <p:nvPr/>
        </p:nvSpPr>
        <p:spPr>
          <a:xfrm>
            <a:off x="4139952" y="2022605"/>
            <a:ext cx="4650082" cy="2736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umění, 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kulturně výchovnou činnost, 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kulturní památky,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pro věci církví a náboženských společností, 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pro věci tisku, včetně vydávání neperiodického tisku a jiných informačních prostředků, 		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pro přípravu návrhů zákonů a jiných právních předpisů pro oblast rozhlasového a televizního vysílání,		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pro provádění autorského zákona,	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pro výrobu a obchod v oblasti kultury.</a:t>
            </a:r>
          </a:p>
        </p:txBody>
      </p:sp>
    </p:spTree>
    <p:extLst>
      <p:ext uri="{BB962C8B-B14F-4D97-AF65-F5344CB8AC3E}">
        <p14:creationId xmlns:p14="http://schemas.microsoft.com/office/powerpoint/2010/main" val="2877920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KULTURA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C24598D-5367-4976-BE0B-EFA923EAA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771550"/>
            <a:ext cx="2088232" cy="742624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8716FB6-800F-4A95-878E-B35E9B7CA139}"/>
              </a:ext>
            </a:extLst>
          </p:cNvPr>
          <p:cNvSpPr/>
          <p:nvPr/>
        </p:nvSpPr>
        <p:spPr>
          <a:xfrm>
            <a:off x="2483768" y="958196"/>
            <a:ext cx="50134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spcBef>
                <a:spcPts val="600"/>
              </a:spcBef>
              <a:spcAft>
                <a:spcPts val="1800"/>
              </a:spcAft>
            </a:pPr>
            <a:r>
              <a:rPr lang="cs-CZ" b="1" dirty="0">
                <a:solidFill>
                  <a:srgbClr val="307871"/>
                </a:solidFill>
                <a:latin typeface="Trebuchet MS" panose="020B0603020202020204"/>
              </a:rPr>
              <a:t>Ministr kultury: Mgr. Martin Baxa 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7B1D4545-B4B3-4E86-B01C-D69596E2491D}"/>
              </a:ext>
            </a:extLst>
          </p:cNvPr>
          <p:cNvSpPr txBox="1">
            <a:spLocks/>
          </p:cNvSpPr>
          <p:nvPr/>
        </p:nvSpPr>
        <p:spPr>
          <a:xfrm>
            <a:off x="286168" y="1772827"/>
            <a:ext cx="8125732" cy="35512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Kultura se v České republice vztahuje k mnoha různým oblastem lidského života, jako je umění, literatura, hudba, divadlo, film, architektura, gastronomie a další. Jedná se o soubor hodnot, tradic, zvyklostí a norem, které jsou společně sdíleny a předávány z generace na generaci.	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9B2D1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Hlavním úkolem odvětví kultury je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9B2D1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produkce, realizace kulturních statků a služeb, respektive kulturních produktů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9B2D1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Za kulturní infrastrukturu jsou považovány například sítě galerií, muzeí, památníků.					</a:t>
            </a:r>
          </a:p>
        </p:txBody>
      </p:sp>
    </p:spTree>
    <p:extLst>
      <p:ext uri="{BB962C8B-B14F-4D97-AF65-F5344CB8AC3E}">
        <p14:creationId xmlns:p14="http://schemas.microsoft.com/office/powerpoint/2010/main" val="149389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KULTURNÍ POLITIKA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5F2DD46-18F4-425F-B58C-716A16E8EB19}"/>
              </a:ext>
            </a:extLst>
          </p:cNvPr>
          <p:cNvSpPr txBox="1">
            <a:spLocks/>
          </p:cNvSpPr>
          <p:nvPr/>
        </p:nvSpPr>
        <p:spPr>
          <a:xfrm>
            <a:off x="179512" y="1131591"/>
            <a:ext cx="8568952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Má za cíl podporovat a rozvíjet kulturní život v zemi a zajistit, aby byly kulturní akce a dědictví přístupné všem lidem.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Jejím cílem je zajištění, aby kulturní aktivity a události byly přístupné co nejširšímu publiku a aby byla zachována a rozvíjena kulturní dědictví země. 			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Realizuje se prostřednictvím různých institucí a organizací, jako jsou Ministerstvo kultury, Národní divadlo, Národní galerie, Národní muzeum a mnoho dalších.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Tyto instituce se snaží podporovat a propagovat umělecké a kulturní projekty, podporovat výzkum a vzdělávání v oblasti kultury a umění, a také udržovat a obnovovat kulturní památky a dědictví.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427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EKONOMICKÉ MODELY ŘÍZENÍ KULTURY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E72052FA-96C3-4AC7-8F5E-5D081F0DC313}"/>
              </a:ext>
            </a:extLst>
          </p:cNvPr>
          <p:cNvSpPr txBox="1">
            <a:spLocks/>
          </p:cNvSpPr>
          <p:nvPr/>
        </p:nvSpPr>
        <p:spPr>
          <a:xfrm>
            <a:off x="179512" y="1130157"/>
            <a:ext cx="8568952" cy="38178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STÁT ULEHČOVATEL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vláda podporuje zejména neziskové amatérské a profesionální umělecké organizace a klade důraz na proces tvorby.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STÁT PATRON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stát rozhoduje pouze o objemu veřejných prostředků na podporu umění, kterým umělcům či uměleckým institucím budou tyto prostředky poskytnuty a podle jakých kritérií, rozhoduje umělecká rada. Cílem tohoto modelu je podpořit uměleckou tvorbu a kvalitu uměleckých produktů.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STÁT ARCHITEKT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podporu umění mají na starosti instituce jako Ministerstva kultury nebo odbory pro kulturu.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STÁT KONSTRUKTÉR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= vlády mají postavení vlastníků všech prostředků k umělecké produkci. Rozhodování o poskytnutí finančních prostředků na rozvoj umění mají v kompetenci politické instituce.	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FINANCOVÁNÍ KULTURY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16865EEA-3968-4008-97CA-4C73A055B89E}"/>
              </a:ext>
            </a:extLst>
          </p:cNvPr>
          <p:cNvSpPr txBox="1">
            <a:spLocks/>
          </p:cNvSpPr>
          <p:nvPr/>
        </p:nvSpPr>
        <p:spPr>
          <a:xfrm>
            <a:off x="179512" y="1131590"/>
            <a:ext cx="8453114" cy="4352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Základním zdrojem financování kulturních aktivit v ČR jsou veřejné finance, které jsou poskytovány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 rozpočtu státu, obcí a krajů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Ministerstvo kultury je hlavním orgánem, který odpovídá za rozdělování finančních prostředků na podporu kulturních aktivit a projektů.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Ministerstvo kultury poskytuje dotace na projekty, které se týkají všech oblastí kultury, jako jsou divadlo, hudba, literatura, film, výtvarné umění, architektura a další.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Kromě toho existuje také řada kulturních fondů, které poskytují finanční prostředky na podporu umělců a kulturních institucí.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102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FINANCOVÁNÍ KULTURY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0AE3AF2-C091-47AE-990E-D71422EE2F3D}"/>
              </a:ext>
            </a:extLst>
          </p:cNvPr>
          <p:cNvSpPr txBox="1">
            <a:spLocks/>
          </p:cNvSpPr>
          <p:nvPr/>
        </p:nvSpPr>
        <p:spPr>
          <a:xfrm>
            <a:off x="323528" y="1468054"/>
            <a:ext cx="8237090" cy="2684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PŘÍMÉ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= prostředky od ziskových subjektů (dotace), nebo prostředky ze zdrojů, které nejsou závislé na rozpočtovém procesu (daně a poplatky, příjmy z vlastní činnosti, nadace a nadační fondy, státní fondy, zahraniční fondy, dary a sponzory, loterie a sázky, …)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sng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NEPŘÍMÉ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= daňové úlevy pro umělce a umělecké instituce, daňové úlevy a zproštění povinnosti u charitativních dárců.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D34817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805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STRATEGIE KULTURY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CF9E8EA-73CD-4DD2-8F0F-98E7FF3922DE}"/>
              </a:ext>
            </a:extLst>
          </p:cNvPr>
          <p:cNvSpPr/>
          <p:nvPr/>
        </p:nvSpPr>
        <p:spPr>
          <a:xfrm>
            <a:off x="3707904" y="264671"/>
            <a:ext cx="22163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spcBef>
                <a:spcPts val="600"/>
              </a:spcBef>
              <a:spcAft>
                <a:spcPts val="1800"/>
              </a:spcAft>
            </a:pPr>
            <a:r>
              <a:rPr lang="cs-CZ" b="1" dirty="0">
                <a:solidFill>
                  <a:srgbClr val="FF0000"/>
                </a:solidFill>
                <a:latin typeface="Trebuchet MS" panose="020B0603020202020204"/>
              </a:rPr>
              <a:t>pro zajímavost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A7011591-BAA4-496F-B80F-21C634B133D7}"/>
              </a:ext>
            </a:extLst>
          </p:cNvPr>
          <p:cNvSpPr txBox="1">
            <a:spLocks/>
          </p:cNvSpPr>
          <p:nvPr/>
        </p:nvSpPr>
        <p:spPr>
          <a:xfrm>
            <a:off x="323529" y="1059583"/>
            <a:ext cx="7344816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Definuje cestu k plnění vize a globálního cíle v oblasti podpory kultury a je tvořená cíli, které jsou vzájemně propojené.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3"/>
              </a:rPr>
              <a:t>Příklad Koncepce kultury města Havířov 2022-2030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4"/>
              </a:rPr>
              <a:t>Statistika kultury České republiky 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861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120D2E1B-3226-43DB-969B-9F1F6994B39D}"/>
              </a:ext>
            </a:extLst>
          </p:cNvPr>
          <p:cNvSpPr txBox="1">
            <a:spLocks/>
          </p:cNvSpPr>
          <p:nvPr/>
        </p:nvSpPr>
        <p:spPr>
          <a:xfrm>
            <a:off x="53752" y="699542"/>
            <a:ext cx="9036496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  <a:sym typeface="Wingdings" panose="05000000000000000000" pitchFamily="2" charset="2"/>
              </a:rPr>
              <a:t>EKONOMIKA SPORTU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540670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2387</TotalTime>
  <Words>1247</Words>
  <Application>Microsoft Office PowerPoint</Application>
  <PresentationFormat>Předvádění na obrazovce (16:9)</PresentationFormat>
  <Paragraphs>101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SLU</vt:lpstr>
      <vt:lpstr>EKONOMIKA KULTURY  A  SPORTU</vt:lpstr>
      <vt:lpstr>KULTURA</vt:lpstr>
      <vt:lpstr>KULTURA</vt:lpstr>
      <vt:lpstr>KULTURNÍ POLITIKA</vt:lpstr>
      <vt:lpstr>EKONOMICKÉ MODELY ŘÍZENÍ KULTURY</vt:lpstr>
      <vt:lpstr>FINANCOVÁNÍ KULTURY</vt:lpstr>
      <vt:lpstr>FINANCOVÁNÍ KULTURY</vt:lpstr>
      <vt:lpstr>STRATEGIE KULTURY</vt:lpstr>
      <vt:lpstr>Prezentace aplikace PowerPoint</vt:lpstr>
      <vt:lpstr>TĚLESNÁ KULTURA A SPORT</vt:lpstr>
      <vt:lpstr>TĚLESNÁ KULTURA A SPORT</vt:lpstr>
      <vt:lpstr>TĚLESNÁ KULTURA A SPORT</vt:lpstr>
      <vt:lpstr>TĚLESNÁ KULTURA A SPORT</vt:lpstr>
      <vt:lpstr>TĚLESNÁ KULTURA A SPORT</vt:lpstr>
      <vt:lpstr>FINANCOVÁNÍ SPORTU</vt:lpstr>
      <vt:lpstr>FINANCOVÁNÍ SPORTU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 Chmielová</cp:lastModifiedBy>
  <cp:revision>62</cp:revision>
  <dcterms:created xsi:type="dcterms:W3CDTF">2016-07-06T15:42:34Z</dcterms:created>
  <dcterms:modified xsi:type="dcterms:W3CDTF">2023-12-19T08:44:42Z</dcterms:modified>
</cp:coreProperties>
</file>