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90" r:id="rId4"/>
    <p:sldId id="293" r:id="rId5"/>
    <p:sldId id="300" r:id="rId6"/>
    <p:sldId id="291" r:id="rId7"/>
    <p:sldId id="301" r:id="rId8"/>
    <p:sldId id="299" r:id="rId9"/>
    <p:sldId id="302" r:id="rId10"/>
    <p:sldId id="292" r:id="rId11"/>
    <p:sldId id="306" r:id="rId12"/>
    <p:sldId id="294" r:id="rId13"/>
    <p:sldId id="295" r:id="rId14"/>
    <p:sldId id="307" r:id="rId15"/>
    <p:sldId id="308" r:id="rId16"/>
    <p:sldId id="304" r:id="rId17"/>
    <p:sldId id="303" r:id="rId18"/>
    <p:sldId id="285" r:id="rId19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7" autoAdjust="0"/>
  </p:normalViewPr>
  <p:slideViewPr>
    <p:cSldViewPr snapToGrid="0">
      <p:cViewPr varScale="1">
        <p:scale>
          <a:sx n="107" d="100"/>
          <a:sy n="107" d="100"/>
        </p:scale>
        <p:origin x="69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86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EF3745B-65EF-410F-83D2-654B51B2EB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1BA0B9A-477A-4BA3-83AB-CBAC17D49E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125" y="1"/>
            <a:ext cx="4301872" cy="34076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D064690-890E-4271-86A5-0F8025772C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EC59875-9935-456F-BA02-5DCADEA74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125" y="6456907"/>
            <a:ext cx="4301872" cy="3407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0943-70AA-41B9-B887-85657E8002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311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4106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A244F49-1AF0-4415-BB10-CC61B522FF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60109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59A644-7857-42B1-920A-51B430446EE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235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21ED4-011C-4C6B-8DAE-0260419B3C44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E8F49-C5EE-4385-AEDE-51F7EE10CD1C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E9F69-A448-42F4-9FBB-0212E594CF67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B3C4-1495-450F-91D5-4897B53BF3ED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AC959-9D9B-436A-80DC-2D13C7FC9EC7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C186-AD29-4A63-A783-B50D5BEBB5DB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6BEDA-8F30-4E8A-A169-7D1CA0106ED8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C3BD-62E2-422A-AE58-EE69D9B10ECF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DA0CE-AFBE-490E-AA7E-CCD5D56BE04B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5F6FC-9B36-4CCA-B7F4-E51DF01F0DDF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CC4A-6E60-4A3D-B771-53ED072C3697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5E11-2E45-4234-934B-FA7D0BE6A042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37BC7-0935-42F8-9ED0-098AF12AC87D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402DA-749A-4100-AA5B-7FD6219FCF54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5DE93-CB8F-4FEC-AB86-A478772BAF7B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8FD4-2C5F-4400-A3AA-595EA5353BBB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1443-C94E-4B28-AB6C-D98D9AE4D0E9}" type="datetime1">
              <a:rPr lang="en-US" smtClean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druzstva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74133" y="1453548"/>
            <a:ext cx="9178914" cy="2068585"/>
          </a:xfrm>
        </p:spPr>
        <p:txBody>
          <a:bodyPr/>
          <a:lstStyle/>
          <a:p>
            <a:pPr algn="ctr"/>
            <a:r>
              <a:rPr lang="cs-CZ" sz="6000" b="1" dirty="0">
                <a:solidFill>
                  <a:schemeClr val="accent2"/>
                </a:solidFill>
              </a:rPr>
              <a:t>POLITIKA BYDLENÍ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88000" y="5039158"/>
            <a:ext cx="7766936" cy="1096899"/>
          </a:xfrm>
        </p:spPr>
        <p:txBody>
          <a:bodyPr>
            <a:normAutofit/>
          </a:bodyPr>
          <a:lstStyle/>
          <a:p>
            <a:r>
              <a:rPr lang="cs-CZ" sz="2800" dirty="0"/>
              <a:t>Ing. Petra Chmielová, Ph.D.</a:t>
            </a:r>
          </a:p>
        </p:txBody>
      </p:sp>
    </p:spTree>
    <p:extLst>
      <p:ext uri="{BB962C8B-B14F-4D97-AF65-F5344CB8AC3E}">
        <p14:creationId xmlns:p14="http://schemas.microsoft.com/office/powerpoint/2010/main" val="3594386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NÁKLADY SPOJENÉ S BYDLENÍM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989815"/>
            <a:ext cx="9187464" cy="586818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cs-CZ" sz="2200" dirty="0"/>
              <a:t>Výdaje na bydlení domácností měsíčně činily v roce 2019 na základě dat harmonizovaného šetření SILC v průměru 5 799 Kč.</a:t>
            </a:r>
          </a:p>
          <a:p>
            <a:pPr marL="400050" lvl="1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- Do těchto výdajů se zahrnuje 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nájemné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 (v pronajatých bytech), resp. 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úhrada za užívání bytu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(v bytech v osobním vlastnictví a v družstevních bytech), 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platby za dodávky energií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(elektřina, plyn, teplo a teplá voda), 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vodné a stočné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ostatní služby </a:t>
            </a:r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spojené s bydlením. </a:t>
            </a:r>
          </a:p>
          <a:p>
            <a:pPr algn="just">
              <a:spcAft>
                <a:spcPts val="1800"/>
              </a:spcAft>
            </a:pPr>
            <a:r>
              <a:rPr lang="cs-CZ" sz="2200" dirty="0"/>
              <a:t>Pro sledování nákladů na bydlení je využíván podíl výdajů na bydlení na čistých peněžních příjmech domácností.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ECB279-B51E-4E5E-9106-F3FEE6645E9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4389" y="4711772"/>
            <a:ext cx="8860441" cy="1741578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6AFC5E5-8817-4A64-B0D9-9D28CC262A00}"/>
              </a:ext>
            </a:extLst>
          </p:cNvPr>
          <p:cNvSpPr txBox="1">
            <a:spLocks/>
          </p:cNvSpPr>
          <p:nvPr/>
        </p:nvSpPr>
        <p:spPr>
          <a:xfrm>
            <a:off x="489343" y="6453350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i="1" dirty="0"/>
              <a:t>Zdroj: </a:t>
            </a:r>
            <a:r>
              <a:rPr lang="cs-CZ" sz="1200" dirty="0"/>
              <a:t>Webový portál Ministerstva pro místní rozvoj [online] [vid. 10. března 2022]. Dostupné z https://www.mmr.cz/getmedia/30528174-7e61-421e-a058-5f39aa4f09c9/KB-2021-_komplet-web(C)_max.pdf.aspx?ext=.pdf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824CA79E-6453-4898-9E10-8D5E269431C8}"/>
              </a:ext>
            </a:extLst>
          </p:cNvPr>
          <p:cNvSpPr txBox="1">
            <a:spLocks/>
          </p:cNvSpPr>
          <p:nvPr/>
        </p:nvSpPr>
        <p:spPr>
          <a:xfrm>
            <a:off x="339316" y="4214259"/>
            <a:ext cx="9050585" cy="451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None/>
            </a:pPr>
            <a:r>
              <a:rPr lang="cs-CZ" sz="2200" b="1" dirty="0">
                <a:solidFill>
                  <a:schemeClr val="accent1"/>
                </a:solidFill>
              </a:rPr>
              <a:t>Vývoj nákladů na bydlení v letech 2010-2019 (domácnosti celkem)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72872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60422"/>
            <a:ext cx="9294830" cy="83419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NÁSTROJE PODPORY BYDLENÍ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994612"/>
            <a:ext cx="9187464" cy="586338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2400" b="1" u="sng" dirty="0">
                <a:solidFill>
                  <a:schemeClr val="accent3"/>
                </a:solidFill>
              </a:rPr>
              <a:t>Mezi subjekty, které zajišťují podporu bydlení v ČR patří:</a:t>
            </a:r>
            <a:r>
              <a:rPr lang="cs-CZ" sz="2400" b="1" dirty="0"/>
              <a:t> </a:t>
            </a:r>
          </a:p>
          <a:p>
            <a:pPr marL="514350" indent="-51435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Ministerstvo pro místní rozvoj:</a:t>
            </a:r>
          </a:p>
          <a:p>
            <a:pPr marL="800100" lvl="2" indent="0">
              <a:spcBef>
                <a:spcPts val="0"/>
              </a:spcBef>
              <a:buSzPct val="100000"/>
              <a:buNone/>
            </a:pPr>
            <a:r>
              <a:rPr lang="cs-CZ" sz="2000" dirty="0"/>
              <a:t>- </a:t>
            </a:r>
            <a:r>
              <a:rPr lang="cs-CZ" sz="2000" b="1" dirty="0"/>
              <a:t>Podpory bydlení </a:t>
            </a:r>
            <a:r>
              <a:rPr lang="cs-CZ" sz="2000" dirty="0"/>
              <a:t>-&gt; např. Podprogram regenerace sídlišť, Podprogram oprav domovních olověných rozvodů, Podprogram bytových domů bez bariér, Podprogram podporované byty, Podprogram technická infrastruktura, …</a:t>
            </a:r>
            <a:endParaRPr lang="cs-CZ" sz="2000" b="1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Ministerstvo práce a sociálních věcí: </a:t>
            </a:r>
          </a:p>
          <a:p>
            <a:pPr marL="800100" lvl="2" indent="0">
              <a:spcBef>
                <a:spcPts val="0"/>
              </a:spcBef>
              <a:buSzPct val="100000"/>
              <a:buNone/>
            </a:pPr>
            <a:r>
              <a:rPr lang="cs-CZ" sz="2000" dirty="0"/>
              <a:t>- např. příspěvek na bydlení, příspěvek v hmotné nouzi</a:t>
            </a: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Ministerstvo financí: </a:t>
            </a:r>
          </a:p>
          <a:p>
            <a:pPr marL="800100" lvl="2" indent="0">
              <a:spcBef>
                <a:spcPts val="0"/>
              </a:spcBef>
              <a:buSzPct val="100000"/>
              <a:buNone/>
            </a:pPr>
            <a:r>
              <a:rPr lang="cs-CZ" sz="2000" dirty="0">
                <a:solidFill>
                  <a:schemeClr val="tx1"/>
                </a:solidFill>
              </a:rPr>
              <a:t>- např. úvěry ze stavebního spoření</a:t>
            </a: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Ministerstvo životního prostředí:</a:t>
            </a:r>
          </a:p>
          <a:p>
            <a:pPr marL="800100" lvl="2" indent="0">
              <a:spcBef>
                <a:spcPts val="0"/>
              </a:spcBef>
              <a:buSzPct val="100000"/>
              <a:buNone/>
            </a:pPr>
            <a:r>
              <a:rPr lang="cs-CZ" sz="2000" dirty="0"/>
              <a:t>- např. zelená úsporám</a:t>
            </a:r>
            <a:endParaRPr lang="cs-CZ" sz="2200" b="1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Státní fond podpory investic:</a:t>
            </a:r>
          </a:p>
          <a:p>
            <a:pPr marL="800100" lvl="2" indent="0">
              <a:spcBef>
                <a:spcPts val="0"/>
              </a:spcBef>
              <a:buSzPct val="100000"/>
              <a:buNone/>
            </a:pPr>
            <a:r>
              <a:rPr lang="cs-CZ" sz="2000" dirty="0"/>
              <a:t>- má vlastní rozpočet, např. Program Panel 2013+, výstavba pro obce, Program vlastní bydlení, výstavba nájemních bytů formou úvěrové podpory, Regenerace sídlišť, Zateplování </a:t>
            </a:r>
            <a:endParaRPr lang="cs-CZ" sz="2000" b="1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obce a kraje</a:t>
            </a:r>
          </a:p>
          <a:p>
            <a:pPr lvl="2" indent="-342900">
              <a:spcBef>
                <a:spcPts val="600"/>
              </a:spcBef>
              <a:spcAft>
                <a:spcPts val="1800"/>
              </a:spcAft>
              <a:buSzPct val="100000"/>
              <a:buFontTx/>
              <a:buChar char="-"/>
            </a:pPr>
            <a:endParaRPr lang="cs-CZ" sz="2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17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179109"/>
            <a:ext cx="9745579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STÁTNÍ FOND PODPORY INVESTIC (SFPI)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9056" y="1058333"/>
            <a:ext cx="9187464" cy="5813808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Vznikl přejmenováním Státního fondu rozvoje bydlení (k 1. červnu 2020) a </a:t>
            </a:r>
            <a:r>
              <a:rPr lang="cs-CZ" sz="2400" b="1" dirty="0">
                <a:solidFill>
                  <a:schemeClr val="accent2"/>
                </a:solidFill>
              </a:rPr>
              <a:t>je v působnosti Ministerstva pro místní rozvoj ČR</a:t>
            </a:r>
            <a:r>
              <a:rPr lang="cs-CZ" sz="2400" dirty="0"/>
              <a:t>. 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Účelem SFPI a jeho veřejným posláním je podporovat rozvoj bydlení v České republice v souladu s Koncepcí bytové politiky, schválenou vládou České republiky, a podporovat též udržitelný rozvoj obcí, měst a regionů v souladu s veřejným zájmem. </a:t>
            </a:r>
          </a:p>
          <a:p>
            <a:pPr marL="0" indent="0">
              <a:buNone/>
            </a:pPr>
            <a:r>
              <a:rPr lang="cs-CZ" sz="2400" b="1" u="sng" dirty="0">
                <a:solidFill>
                  <a:schemeClr val="accent2"/>
                </a:solidFill>
              </a:rPr>
              <a:t>Hlavní pilíře politiky SFPI: 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cs-CZ" sz="2400" dirty="0"/>
              <a:t>dostupnost, 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cs-CZ" sz="2400" dirty="0"/>
              <a:t>stabilita,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cs-CZ" sz="2400" dirty="0"/>
              <a:t>kvalita bydlení.</a:t>
            </a:r>
          </a:p>
          <a:p>
            <a:pPr algn="just">
              <a:spcAft>
                <a:spcPts val="1800"/>
              </a:spcAft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557907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FINANCOVÁNÍ BYDLENÍ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5353" y="1244599"/>
            <a:ext cx="8493550" cy="5613401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400" dirty="0"/>
              <a:t>Mezi nejznámější možnosti financování bydlení patří </a:t>
            </a:r>
            <a:r>
              <a:rPr lang="cs-CZ" sz="2400" b="1" dirty="0"/>
              <a:t>hypoteční úvěr:</a:t>
            </a:r>
            <a:r>
              <a:rPr lang="cs-CZ" sz="2400" dirty="0"/>
              <a:t> </a:t>
            </a:r>
          </a:p>
          <a:p>
            <a:pPr lvl="2" algn="just">
              <a:spcBef>
                <a:spcPts val="600"/>
              </a:spcBef>
              <a:spcAft>
                <a:spcPts val="1800"/>
              </a:spcAft>
              <a:buFontTx/>
              <a:buChar char="-"/>
            </a:pPr>
            <a:r>
              <a:rPr lang="cs-CZ" sz="2200" dirty="0"/>
              <a:t>slouží k zajištění bytových potřeb, </a:t>
            </a:r>
          </a:p>
          <a:p>
            <a:pPr lvl="2" algn="just">
              <a:spcBef>
                <a:spcPts val="600"/>
              </a:spcBef>
              <a:spcAft>
                <a:spcPts val="1800"/>
              </a:spcAft>
              <a:buFontTx/>
              <a:buChar char="-"/>
            </a:pPr>
            <a:r>
              <a:rPr lang="cs-CZ" sz="2200" dirty="0"/>
              <a:t>na koupi nemovitosti nebo stavebního pozemku, výstavbu domu, rekonstrukci, modernizaci nebo údržbu</a:t>
            </a:r>
          </a:p>
          <a:p>
            <a:pPr lvl="2" algn="just">
              <a:spcBef>
                <a:spcPts val="600"/>
              </a:spcBef>
              <a:spcAft>
                <a:spcPts val="1800"/>
              </a:spcAft>
              <a:buFontTx/>
              <a:buChar char="-"/>
            </a:pPr>
            <a:r>
              <a:rPr lang="cs-CZ" sz="2200" dirty="0"/>
              <a:t>je oblíbený především z důvodu nízkých sazeb hypotečních úvěrů, ale také možnosti refinancování</a:t>
            </a:r>
          </a:p>
          <a:p>
            <a:pPr lvl="2" algn="just">
              <a:spcBef>
                <a:spcPts val="600"/>
              </a:spcBef>
              <a:spcAft>
                <a:spcPts val="1800"/>
              </a:spcAft>
              <a:buFontTx/>
              <a:buChar char="-"/>
            </a:pPr>
            <a:r>
              <a:rPr lang="cs-CZ" sz="2200" dirty="0"/>
              <a:t>nevýhodou je, že úvěr obvykle nelze splatit předčasně bez sankcí. </a:t>
            </a:r>
          </a:p>
        </p:txBody>
      </p:sp>
    </p:spTree>
    <p:extLst>
      <p:ext uri="{BB962C8B-B14F-4D97-AF65-F5344CB8AC3E}">
        <p14:creationId xmlns:p14="http://schemas.microsoft.com/office/powerpoint/2010/main" val="667824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FINANCOVÁNÍ BYDLENÍ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63" y="989815"/>
            <a:ext cx="9200561" cy="586818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cs-CZ" sz="2200" dirty="0"/>
              <a:t>Dále lze bydlení financovat prostřednictvím </a:t>
            </a:r>
            <a:r>
              <a:rPr lang="cs-CZ" sz="2200" b="1" dirty="0"/>
              <a:t>úvěru ze stavebního spoření</a:t>
            </a:r>
            <a:r>
              <a:rPr lang="cs-CZ" sz="2200" dirty="0"/>
              <a:t> nebo </a:t>
            </a:r>
            <a:r>
              <a:rPr lang="cs-CZ" sz="2200" b="1" dirty="0"/>
              <a:t>účelovým spotřebitelským úvěrem:</a:t>
            </a:r>
            <a:endParaRPr lang="cs-CZ" sz="2200" dirty="0"/>
          </a:p>
          <a:p>
            <a:pPr marL="1085850" lvl="2" indent="-285750" algn="just">
              <a:spcBef>
                <a:spcPts val="600"/>
              </a:spcBef>
              <a:spcAft>
                <a:spcPts val="2400"/>
              </a:spcAft>
              <a:buFontTx/>
              <a:buChar char="-"/>
            </a:pPr>
            <a:r>
              <a:rPr lang="cs-CZ" sz="2100" b="1" dirty="0">
                <a:solidFill>
                  <a:schemeClr val="accent3"/>
                </a:solidFill>
              </a:rPr>
              <a:t>Úvěr ze stavebního spoření </a:t>
            </a:r>
            <a:r>
              <a:rPr lang="cs-CZ" sz="2100" dirty="0"/>
              <a:t>je jedním z nejlevnějších úvěrových zdrojů, lze jej získat již po dvou letech spoření. Jedná se o tzv. účelový úvěr s účelem financovat bydlení, a to ať se jedná o koupi bytu či domu, modernizaci či rekonstrukci atd. Tento úvěr lze použít na pře-úvěrování hypoték nebo úvěru na bydlení. Úvěr může být poskytnut až do výše cílové částky a poskytuje se od 25 % naspořené cílové částky. </a:t>
            </a:r>
          </a:p>
          <a:p>
            <a:pPr marL="1085850" lvl="2" indent="-285750" algn="just">
              <a:spcBef>
                <a:spcPts val="600"/>
              </a:spcBef>
              <a:buFontTx/>
              <a:buChar char="-"/>
            </a:pPr>
            <a:r>
              <a:rPr lang="cs-CZ" sz="2100" b="1" dirty="0">
                <a:solidFill>
                  <a:schemeClr val="accent3"/>
                </a:solidFill>
              </a:rPr>
              <a:t>Účelový spotřebitelský úvěr </a:t>
            </a:r>
            <a:r>
              <a:rPr lang="cs-CZ" sz="2100" dirty="0"/>
              <a:t>- jedná se o “malé úvěry”- půjčky do 300.000 Kč. </a:t>
            </a:r>
          </a:p>
          <a:p>
            <a:pPr marL="1085850" lvl="2" indent="-285750" algn="just">
              <a:spcBef>
                <a:spcPts val="0"/>
              </a:spcBef>
              <a:buFontTx/>
              <a:buChar char="-"/>
            </a:pPr>
            <a:r>
              <a:rPr lang="cs-CZ" sz="2100" dirty="0"/>
              <a:t>Tento úvěr nevyžaduje zajištění nemovitostí, úrokové sazby se pohybují okolo 5 %, tento úvěr se používá především na údržbu, rekonstrukci nebo modernizaci v menším rozsahu, také slouží jako doplněk k hypotečnímu úvěru. </a:t>
            </a:r>
          </a:p>
        </p:txBody>
      </p:sp>
    </p:spTree>
    <p:extLst>
      <p:ext uri="{BB962C8B-B14F-4D97-AF65-F5344CB8AC3E}">
        <p14:creationId xmlns:p14="http://schemas.microsoft.com/office/powerpoint/2010/main" val="3768408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179109"/>
            <a:ext cx="9504947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Koncepce bydlení České republiky 2021+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564105"/>
            <a:ext cx="9152482" cy="529389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300" dirty="0"/>
              <a:t>Jedná se o </a:t>
            </a:r>
            <a:r>
              <a:rPr lang="cs-CZ" sz="2300" b="1" dirty="0"/>
              <a:t>strategický dokument</a:t>
            </a:r>
            <a:r>
              <a:rPr lang="cs-CZ" sz="2300" dirty="0"/>
              <a:t>, který stanovuje podobu státní bytové politiky po roce 2021 </a:t>
            </a:r>
            <a:r>
              <a:rPr lang="cs-CZ" sz="2300" i="1" dirty="0"/>
              <a:t>(s</a:t>
            </a:r>
            <a:r>
              <a:rPr lang="cs-CZ" altLang="en-US" sz="2300" i="1" dirty="0"/>
              <a:t>chváleno vládou dne 12. dubna 2021)</a:t>
            </a:r>
            <a:r>
              <a:rPr lang="cs-CZ" altLang="en-US" sz="2300" dirty="0"/>
              <a:t>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300" dirty="0"/>
              <a:t>Dokument navazuje na původní Koncepci bydlení České republiky do roku 2020, která byla v roce 2016 revidována.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300" dirty="0"/>
              <a:t>Stát zde deklaruje své záměry na zvýšení podpory dostupnosti bydlení a dále je konkretizuje v navrhovaných opatřeních a jednotlivých úkolech, na jejichž základě budou realizovány. 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300" b="1" dirty="0">
                <a:solidFill>
                  <a:schemeClr val="accent2"/>
                </a:solidFill>
              </a:rPr>
              <a:t>Hlavním smyslem je</a:t>
            </a:r>
            <a:r>
              <a:rPr lang="cs-CZ" sz="2300" dirty="0">
                <a:solidFill>
                  <a:schemeClr val="accent2"/>
                </a:solidFill>
              </a:rPr>
              <a:t> </a:t>
            </a:r>
            <a:r>
              <a:rPr lang="cs-CZ" sz="2300" b="1" dirty="0">
                <a:solidFill>
                  <a:schemeClr val="accent2"/>
                </a:solidFill>
              </a:rPr>
              <a:t>identifikace problémových oblastí v bydlení</a:t>
            </a:r>
            <a:r>
              <a:rPr lang="cs-CZ" sz="2300" dirty="0"/>
              <a:t>, ve kterých jsou nutné státní intervence, a stanovení</a:t>
            </a:r>
            <a:br>
              <a:rPr lang="cs-CZ" sz="2300" dirty="0"/>
            </a:br>
            <a:r>
              <a:rPr lang="cs-CZ" sz="2300" dirty="0"/>
              <a:t>vhodné kombinace nástrojů, které povedou ke zvýšení obecné</a:t>
            </a:r>
            <a:br>
              <a:rPr lang="cs-CZ" sz="2300" dirty="0"/>
            </a:br>
            <a:r>
              <a:rPr lang="cs-CZ" sz="2300" dirty="0"/>
              <a:t>dostupnosti bydlení pro všechny segmenty společnosti.</a:t>
            </a:r>
            <a:endParaRPr lang="cs-CZ" altLang="en-US" sz="2300" dirty="0"/>
          </a:p>
          <a:p>
            <a:pPr algn="just">
              <a:spcAft>
                <a:spcPts val="1200"/>
              </a:spcAft>
            </a:pPr>
            <a:endParaRPr lang="cs-CZ" sz="2300" dirty="0"/>
          </a:p>
        </p:txBody>
      </p:sp>
    </p:spTree>
    <p:extLst>
      <p:ext uri="{BB962C8B-B14F-4D97-AF65-F5344CB8AC3E}">
        <p14:creationId xmlns:p14="http://schemas.microsoft.com/office/powerpoint/2010/main" val="2602392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4589" y="147025"/>
            <a:ext cx="8951496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Koncepce bydlení České republiky do roku 2020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FE69722-75D1-48E4-94C4-C73615A5D5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80" y="1409964"/>
            <a:ext cx="8477753" cy="4474369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BD8402-4D77-43B1-81AB-1FBC63A67E33}"/>
              </a:ext>
            </a:extLst>
          </p:cNvPr>
          <p:cNvSpPr txBox="1">
            <a:spLocks/>
          </p:cNvSpPr>
          <p:nvPr/>
        </p:nvSpPr>
        <p:spPr>
          <a:xfrm>
            <a:off x="489343" y="6453350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100" i="1" dirty="0"/>
              <a:t>Zdroj: </a:t>
            </a:r>
            <a:r>
              <a:rPr lang="cs-CZ" sz="1100" dirty="0"/>
              <a:t>Webový portál Ministerstva pro místní rozvoj [online] [vid. 10. března 2022]. Dostupné z https://www.mmr.cz/getmedia/465cbc40-0ecf-491f-ad09-f9488697cb08/KB-R_VIII-2016_web-min_4.pdf?ext=.pdf</a:t>
            </a:r>
          </a:p>
        </p:txBody>
      </p:sp>
    </p:spTree>
    <p:extLst>
      <p:ext uri="{BB962C8B-B14F-4D97-AF65-F5344CB8AC3E}">
        <p14:creationId xmlns:p14="http://schemas.microsoft.com/office/powerpoint/2010/main" val="596570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209482" y="179109"/>
            <a:ext cx="9815394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Část PESTLE analýzy bydlení v ČR 2020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A6AFC5E5-8817-4A64-B0D9-9D28CC262A00}"/>
              </a:ext>
            </a:extLst>
          </p:cNvPr>
          <p:cNvSpPr txBox="1">
            <a:spLocks/>
          </p:cNvSpPr>
          <p:nvPr/>
        </p:nvSpPr>
        <p:spPr>
          <a:xfrm>
            <a:off x="489343" y="6453350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i="1" dirty="0"/>
              <a:t>Zdroj: </a:t>
            </a:r>
            <a:r>
              <a:rPr lang="cs-CZ" sz="1200" dirty="0"/>
              <a:t>Webový portál Ministerstva pro místní rozvoj [online] [vid. 10. března 2022]. Dostupné z https://www.mmr.cz/getmedia/30528174-7e61-421e-a058-5f39aa4f09c9/KB-2021-_komplet-web(C)_max.pdf.aspx?ext=.pdf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3C5057AC-8396-4A21-A075-92D25CBD0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0133" y="879353"/>
            <a:ext cx="10896600" cy="5573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07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74CB5-37EA-4040-B800-D336E269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37" y="2242686"/>
            <a:ext cx="9394257" cy="1857676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solidFill>
                  <a:schemeClr val="accent2"/>
                </a:solidFill>
              </a:rPr>
              <a:t>DĚKUJI ZA POZORNOST </a:t>
            </a:r>
            <a:r>
              <a:rPr lang="cs-CZ" sz="4400" b="1" dirty="0">
                <a:solidFill>
                  <a:schemeClr val="accent2"/>
                </a:solidFill>
                <a:sym typeface="Wingdings" panose="05000000000000000000" pitchFamily="2" charset="2"/>
              </a:rPr>
              <a:t> </a:t>
            </a:r>
            <a:endParaRPr lang="cs-CZ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85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36883"/>
            <a:ext cx="9294830" cy="91617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VÝZNAM BYDLENÍ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812758"/>
            <a:ext cx="9144462" cy="504524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400" dirty="0"/>
              <a:t>Bydlení je základní lidskou potřebou (hned za výživou) při uspokojování životních potřeb,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vhodné bydlení umožňuje zvýšený rozvoj lidského potenciálu jako jednoho z významných faktorů pro rozvoj společnosti jako celku,</a:t>
            </a:r>
          </a:p>
          <a:p>
            <a:pPr algn="just">
              <a:spcAft>
                <a:spcPts val="1800"/>
              </a:spcAft>
            </a:pPr>
            <a:r>
              <a:rPr lang="cs-CZ" sz="2400" dirty="0"/>
              <a:t>způsob a úroveň </a:t>
            </a:r>
            <a:r>
              <a:rPr lang="cs-CZ" altLang="en-US" sz="2400" dirty="0"/>
              <a:t>bydlení jednotlivců i různých sociálních skupin patří mezi důležité ukazatele jejich sociální a kulturní úrovně.</a:t>
            </a:r>
            <a:endParaRPr lang="cs-CZ" sz="2400" dirty="0"/>
          </a:p>
          <a:p>
            <a:pPr algn="just">
              <a:spcAft>
                <a:spcPts val="1800"/>
              </a:spcAft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2933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BYTOVÁ POLITIKA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989815"/>
            <a:ext cx="8942366" cy="586818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cs-CZ" altLang="en-US" sz="2400" b="1" dirty="0">
                <a:solidFill>
                  <a:schemeClr val="accent1"/>
                </a:solidFill>
              </a:rPr>
              <a:t>Hlavní principy bytové politiky tvoří: 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r>
              <a:rPr lang="cs-CZ" altLang="en-US" sz="2200" i="1" dirty="0"/>
              <a:t>ekonomická přiměřenost,</a:t>
            </a:r>
          </a:p>
          <a:p>
            <a:pPr marL="914400" lvl="1" indent="-457200" algn="just">
              <a:spcBef>
                <a:spcPts val="600"/>
              </a:spcBef>
              <a:buFont typeface="+mj-lt"/>
              <a:buAutoNum type="arabicPeriod"/>
            </a:pPr>
            <a:r>
              <a:rPr lang="cs-CZ" altLang="en-US" sz="2200" i="1" dirty="0"/>
              <a:t>udržitelnost veřejných i soukromých financí,</a:t>
            </a:r>
          </a:p>
          <a:p>
            <a:pPr marL="914400" lvl="1" indent="-457200" algn="just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altLang="en-US" sz="2200" i="1" dirty="0"/>
              <a:t>odpovědnost státu za vytváření podmínek, které jednotlivcům umožní naplnění práva na bydlení.  </a:t>
            </a:r>
          </a:p>
          <a:p>
            <a:pPr algn="just">
              <a:spcAft>
                <a:spcPts val="1800"/>
              </a:spcAft>
            </a:pPr>
            <a:r>
              <a:rPr lang="cs-CZ" altLang="en-US" sz="2400" dirty="0"/>
              <a:t>Zahrnuje činnost soustavy státních orgánů a orgánů obcí, jejímž cílem je zabezpečit celkové podmínky pro uspokojování bytových potřeb lidí,</a:t>
            </a:r>
          </a:p>
          <a:p>
            <a:pPr algn="just">
              <a:spcAft>
                <a:spcPts val="1800"/>
              </a:spcAft>
            </a:pPr>
            <a:r>
              <a:rPr lang="cs-CZ" altLang="en-US" sz="2400" dirty="0"/>
              <a:t>při stanovení zásad bytové politiky je rozhodující, zda pokládáme bydlení za veřejný nebo soukromý statek,</a:t>
            </a:r>
          </a:p>
          <a:p>
            <a:pPr algn="just">
              <a:spcAft>
                <a:spcPts val="1800"/>
              </a:spcAft>
            </a:pPr>
            <a:r>
              <a:rPr lang="cs-CZ" altLang="en-US" sz="2400" dirty="0"/>
              <a:t>vláda naší republiky do roku 1989 pokládala bydlení spíše za veřejný statek nebo aspoň za smíšený veřejný statek.</a:t>
            </a:r>
          </a:p>
          <a:p>
            <a:pPr algn="just">
              <a:spcAft>
                <a:spcPts val="1800"/>
              </a:spcAft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804321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60422"/>
            <a:ext cx="9294830" cy="83419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Základní skupiny bytového fondu: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138989"/>
            <a:ext cx="9187464" cy="5414212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Sektor vlastnického bydlení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nejlepší forma bydlení, která je však v poslední době čím dál tím méně dostupná,  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tento sektor tvoří cca 55 % bytového fondu.</a:t>
            </a: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Družstevní sektor 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výhodná kombinace vlastnického a nájemního bydlení,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na jeho pořízení stačí 20-25 % jeho celkové ceny a zbytek ceny se platí měsíčními splátkami,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tento sektor tvoří cca 17 % bytového fondu,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platforma </a:t>
            </a:r>
            <a:r>
              <a:rPr lang="cs-CZ" sz="2200" dirty="0" err="1"/>
              <a:t>DoDružstva</a:t>
            </a:r>
            <a:r>
              <a:rPr lang="cs-CZ" sz="2200" dirty="0"/>
              <a:t> (viz </a:t>
            </a:r>
            <a:r>
              <a:rPr lang="cs-CZ" sz="2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www.dodruzstva.cz</a:t>
            </a:r>
            <a:r>
              <a:rPr lang="cs-CZ" sz="2200" dirty="0"/>
              <a:t>). </a:t>
            </a: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cs-CZ" sz="2400" b="1" dirty="0">
                <a:solidFill>
                  <a:schemeClr val="accent1"/>
                </a:solidFill>
              </a:rPr>
              <a:t>Soukromý nájemní sektor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Byty v soukromém vlastnictví, které jsou pronajímány,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tento sektor tvoří cca 2 % bytového fondu,</a:t>
            </a:r>
          </a:p>
          <a:p>
            <a:pPr lvl="1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sz="2200" dirty="0"/>
              <a:t>výrazně ovlivněn v turisticky atraktivních městech pandemií COVID-19.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cs-CZ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60422"/>
            <a:ext cx="9294830" cy="834190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Základní skupiny bytového fondu: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203158"/>
            <a:ext cx="8759452" cy="5350043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 startAt="4"/>
            </a:pPr>
            <a:r>
              <a:rPr lang="cs-CZ" sz="2400" b="1" dirty="0">
                <a:solidFill>
                  <a:schemeClr val="accent1"/>
                </a:solidFill>
              </a:rPr>
              <a:t>Obecní nájemní sektor </a:t>
            </a:r>
          </a:p>
          <a:p>
            <a:pPr lvl="1" algn="just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altLang="en-US" sz="2200" dirty="0"/>
              <a:t>tento sektor vznikl v roce 1991 většinou převodem tzv. státních bytů do vlastnictví obcí,</a:t>
            </a:r>
          </a:p>
          <a:p>
            <a:pPr lvl="1" algn="just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altLang="en-US" sz="2200" dirty="0"/>
              <a:t>jeho rozsah se postupně zmenšuje a tvoří asi již jen </a:t>
            </a:r>
            <a:br>
              <a:rPr lang="cs-CZ" altLang="en-US" sz="2200" dirty="0"/>
            </a:br>
            <a:r>
              <a:rPr lang="cs-CZ" altLang="en-US" sz="2200" dirty="0"/>
              <a:t>17 % celkového bytového fondu,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  <a:buSzPct val="100000"/>
              <a:buFont typeface="Trebuchet MS" panose="020B0603020202020204" pitchFamily="34" charset="0"/>
              <a:buChar char="−"/>
            </a:pPr>
            <a:r>
              <a:rPr lang="cs-CZ" altLang="en-US" sz="2200" dirty="0"/>
              <a:t>jde většinou o sektor ztrátový, a proto obce tyto byty postupně privatizují a ponechávají si jen nejnutnější počet bytů pro závažné sociální případy.</a:t>
            </a:r>
            <a:endParaRPr lang="cs-CZ" sz="2400" b="1" dirty="0">
              <a:solidFill>
                <a:schemeClr val="accent1"/>
              </a:solidFill>
            </a:endParaRPr>
          </a:p>
          <a:p>
            <a:pPr marL="457200" indent="-457200">
              <a:spcBef>
                <a:spcPts val="0"/>
              </a:spcBef>
              <a:buSzPct val="100000"/>
              <a:buFont typeface="+mj-lt"/>
              <a:buAutoNum type="arabicPeriod" startAt="4"/>
            </a:pPr>
            <a:r>
              <a:rPr lang="cs-CZ" sz="2400" b="1" dirty="0">
                <a:solidFill>
                  <a:schemeClr val="accent1"/>
                </a:solidFill>
              </a:rPr>
              <a:t>Neziskový nájemní sektor</a:t>
            </a:r>
          </a:p>
          <a:p>
            <a:pPr lvl="1" algn="just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altLang="en-US" sz="2200" dirty="0"/>
              <a:t>cílem tohoto sektoru je zabezpečit cenově přístupné nájemní bydlení pro domácnosti, které nemají předpoklady si pořídit vlastní byt,</a:t>
            </a:r>
          </a:p>
          <a:p>
            <a:pPr lvl="1" algn="just">
              <a:spcBef>
                <a:spcPts val="0"/>
              </a:spcBef>
              <a:buSzPct val="100000"/>
              <a:buFont typeface="Trebuchet MS" panose="020B0603020202020204" pitchFamily="34" charset="0"/>
              <a:buChar char="−"/>
            </a:pPr>
            <a:r>
              <a:rPr lang="cs-CZ" altLang="en-US" sz="2200" dirty="0"/>
              <a:t>jde v podstatě o charitativní činnost, která u nás existuje zpravidla v podobě existence obecních nájemních bytů.</a:t>
            </a:r>
            <a:r>
              <a:rPr lang="cs-CZ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321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Byty podle právní formy užívání v bytě v roce 2010 a 2019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2F4D4CE-E052-4F38-BB3C-5AF5B27A47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34" y="1634360"/>
            <a:ext cx="9294830" cy="3876449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D16F9A3C-169F-436B-98D8-034504A04CBC}"/>
              </a:ext>
            </a:extLst>
          </p:cNvPr>
          <p:cNvSpPr txBox="1">
            <a:spLocks/>
          </p:cNvSpPr>
          <p:nvPr/>
        </p:nvSpPr>
        <p:spPr>
          <a:xfrm>
            <a:off x="592868" y="6227809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i="1" dirty="0"/>
              <a:t>Zdroj: </a:t>
            </a:r>
            <a:r>
              <a:rPr lang="cs-CZ" sz="1200" dirty="0"/>
              <a:t>Webový portál Ministerstva pro místní rozvoj [online] [vid. 10. března 2022]. Dostupné z https://www.mmr.cz/getmedia/30528174-7e61-421e-a058-5f39aa4f09c9/KB-2021-_komplet-web(C)_max.pdf.aspx?ext=.pdf</a:t>
            </a:r>
          </a:p>
        </p:txBody>
      </p:sp>
    </p:spTree>
    <p:extLst>
      <p:ext uri="{BB962C8B-B14F-4D97-AF65-F5344CB8AC3E}">
        <p14:creationId xmlns:p14="http://schemas.microsoft.com/office/powerpoint/2010/main" val="270893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BYTOVÝ FOND ČESKÉ REPUBLIKY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1668379"/>
            <a:ext cx="9187464" cy="5189621"/>
          </a:xfrm>
        </p:spPr>
        <p:txBody>
          <a:bodyPr>
            <a:noAutofit/>
          </a:bodyPr>
          <a:lstStyle/>
          <a:p>
            <a:r>
              <a:rPr lang="cs-CZ" sz="2400" dirty="0"/>
              <a:t>Podle výsledků sčítání lidu, domů a bytů, z roku 2011 zahrnoval bytový fond ČR celkem: </a:t>
            </a:r>
          </a:p>
          <a:p>
            <a:pPr marL="0" indent="0">
              <a:buNone/>
            </a:pPr>
            <a:endParaRPr lang="cs-CZ" sz="2400" dirty="0"/>
          </a:p>
          <a:p>
            <a:pPr marL="800100" lvl="2" indent="0">
              <a:buNone/>
            </a:pPr>
            <a:r>
              <a:rPr lang="cs-CZ" sz="2400" dirty="0"/>
              <a:t>• 4 756 572 bytů, </a:t>
            </a:r>
          </a:p>
          <a:p>
            <a:pPr marL="800100" lvl="2" indent="0">
              <a:buNone/>
            </a:pPr>
            <a:r>
              <a:rPr lang="pl-PL" sz="2400" dirty="0"/>
              <a:t>• z toho 4 104 635 obydlených bytů, </a:t>
            </a:r>
          </a:p>
          <a:p>
            <a:pPr marL="800100" lvl="2" indent="0">
              <a:buNone/>
            </a:pPr>
            <a:r>
              <a:rPr lang="pl-PL" sz="2400" dirty="0"/>
              <a:t>• 43,7 % v rodinných domech a 55 % v bytových domech. </a:t>
            </a:r>
          </a:p>
        </p:txBody>
      </p:sp>
    </p:spTree>
    <p:extLst>
      <p:ext uri="{BB962C8B-B14F-4D97-AF65-F5344CB8AC3E}">
        <p14:creationId xmlns:p14="http://schemas.microsoft.com/office/powerpoint/2010/main" val="790821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15385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NÁKLADY SPOJENÉ S BYDLENÍM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2464" y="2053389"/>
            <a:ext cx="9187464" cy="4804612"/>
          </a:xfrm>
        </p:spPr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cs-CZ" sz="2200" dirty="0"/>
              <a:t>Prodejní ceny všech nemovitostí (včetně cen stavebních pozemků) se od roku 2010 do roku 2018 téměř nepřetržitě zvyšovaly, přičemž nejvíce se zvýšily ceny bytů (44,4 %), bytových domů (39,1 %), stavebních pozemků (27 %) a poté rodinných domů (19,1 %). </a:t>
            </a:r>
          </a:p>
          <a:p>
            <a:pPr algn="just">
              <a:spcAft>
                <a:spcPts val="1800"/>
              </a:spcAft>
            </a:pPr>
            <a:r>
              <a:rPr lang="cs-CZ" sz="2200" dirty="0"/>
              <a:t>Cenový vývoj nemovitostí závisí na druhu nemovitosti, přičemž je výrazně determinován vývojem v jednotlivých lokalitách.</a:t>
            </a:r>
          </a:p>
          <a:p>
            <a:pPr algn="just">
              <a:spcAft>
                <a:spcPts val="1800"/>
              </a:spcAft>
            </a:pPr>
            <a:r>
              <a:rPr lang="cs-CZ" sz="2200" dirty="0"/>
              <a:t>V roce 2019 se zvýšily ceny nemovitostí oproti roku 2015 o 41,9 %, což byl druhý nejvyšší nárůst v rámci EU.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524D82D-3061-4C2C-92B0-984EE264402B}"/>
              </a:ext>
            </a:extLst>
          </p:cNvPr>
          <p:cNvSpPr txBox="1">
            <a:spLocks/>
          </p:cNvSpPr>
          <p:nvPr/>
        </p:nvSpPr>
        <p:spPr>
          <a:xfrm>
            <a:off x="352464" y="1435190"/>
            <a:ext cx="4748925" cy="810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SzPct val="100000"/>
              <a:buNone/>
            </a:pPr>
            <a:r>
              <a:rPr lang="cs-CZ" sz="2800" b="1" dirty="0">
                <a:solidFill>
                  <a:schemeClr val="accent1"/>
                </a:solidFill>
              </a:rPr>
              <a:t>Vývoj cen nemovitostí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33204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79109"/>
            <a:ext cx="9294830" cy="810705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4000" b="1" dirty="0">
                <a:solidFill>
                  <a:schemeClr val="accent2"/>
                </a:solidFill>
              </a:rPr>
              <a:t>Hlavní faktory ovlivňující ceny nemovitostí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84DE401-DD72-4007-A956-010F6BEDB33D}"/>
              </a:ext>
            </a:extLst>
          </p:cNvPr>
          <p:cNvSpPr txBox="1">
            <a:spLocks/>
          </p:cNvSpPr>
          <p:nvPr/>
        </p:nvSpPr>
        <p:spPr>
          <a:xfrm>
            <a:off x="592868" y="6227809"/>
            <a:ext cx="8557562" cy="4510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200" i="1" dirty="0"/>
              <a:t>Zdroj: </a:t>
            </a:r>
            <a:r>
              <a:rPr lang="cs-CZ" sz="1200" dirty="0"/>
              <a:t>Webový portál Ministerstva pro místní rozvoj [online] [vid. 10. března 2022]. Dostupné z https://www.mmr.cz/getmedia/30528174-7e61-421e-a058-5f39aa4f09c9/KB-2021-_komplet-web(C)_max.pdf.aspx?ext=.pdf</a:t>
            </a:r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E4AB95CF-7EB3-40AB-81CB-7CE8DAFE46B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5859" y="1920190"/>
            <a:ext cx="9490007" cy="321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64287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Oranžová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1525</TotalTime>
  <Words>1417</Words>
  <Application>Microsoft Office PowerPoint</Application>
  <PresentationFormat>Širokoúhlá obrazovka</PresentationFormat>
  <Paragraphs>97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Trebuchet MS</vt:lpstr>
      <vt:lpstr>Wingdings</vt:lpstr>
      <vt:lpstr>Wingdings 3</vt:lpstr>
      <vt:lpstr>Fazeta</vt:lpstr>
      <vt:lpstr>POLITIKA BYDLENÍ</vt:lpstr>
      <vt:lpstr>VÝZNAM BYDLENÍ</vt:lpstr>
      <vt:lpstr>BYTOVÁ POLITIKA</vt:lpstr>
      <vt:lpstr>Základní skupiny bytového fondu:</vt:lpstr>
      <vt:lpstr>Základní skupiny bytového fondu:</vt:lpstr>
      <vt:lpstr>Byty podle právní formy užívání v bytě v roce 2010 a 2019</vt:lpstr>
      <vt:lpstr>BYTOVÝ FOND ČESKÉ REPUBLIKY</vt:lpstr>
      <vt:lpstr>NÁKLADY SPOJENÉ S BYDLENÍM</vt:lpstr>
      <vt:lpstr>Hlavní faktory ovlivňující ceny nemovitostí</vt:lpstr>
      <vt:lpstr>NÁKLADY SPOJENÉ S BYDLENÍM</vt:lpstr>
      <vt:lpstr>NÁSTROJE PODPORY BYDLENÍ </vt:lpstr>
      <vt:lpstr>STÁTNÍ FOND PODPORY INVESTIC (SFPI)</vt:lpstr>
      <vt:lpstr>FINANCOVÁNÍ BYDLENÍ I</vt:lpstr>
      <vt:lpstr>FINANCOVÁNÍ BYDLENÍ II</vt:lpstr>
      <vt:lpstr>Koncepce bydlení České republiky 2021+</vt:lpstr>
      <vt:lpstr>Koncepce bydlení České republiky do roku 2020</vt:lpstr>
      <vt:lpstr>Část PESTLE analýzy bydlení v ČR 2020</vt:lpstr>
      <vt:lpstr>DĚKUJI ZA POZORNOST 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POLITIKA V KONTEXTU VEŘEJNÉ SPRÁVY A JEJÍ KONKURENCESCHOPNOST</dc:title>
  <dc:creator>Petra Chmielová</dc:creator>
  <cp:lastModifiedBy>chm0004</cp:lastModifiedBy>
  <cp:revision>75</cp:revision>
  <cp:lastPrinted>2022-03-21T15:55:13Z</cp:lastPrinted>
  <dcterms:created xsi:type="dcterms:W3CDTF">2022-02-23T14:29:22Z</dcterms:created>
  <dcterms:modified xsi:type="dcterms:W3CDTF">2022-03-21T15:56:56Z</dcterms:modified>
</cp:coreProperties>
</file>