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74" r:id="rId5"/>
    <p:sldId id="260" r:id="rId6"/>
    <p:sldId id="276" r:id="rId7"/>
    <p:sldId id="261" r:id="rId8"/>
    <p:sldId id="275" r:id="rId9"/>
    <p:sldId id="263" r:id="rId10"/>
    <p:sldId id="277" r:id="rId11"/>
    <p:sldId id="269" r:id="rId12"/>
    <p:sldId id="270" r:id="rId13"/>
    <p:sldId id="271" r:id="rId14"/>
    <p:sldId id="278" r:id="rId15"/>
    <p:sldId id="279" r:id="rId16"/>
    <p:sldId id="266" r:id="rId17"/>
    <p:sldId id="264" r:id="rId18"/>
    <p:sldId id="280" r:id="rId19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722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11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77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8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03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61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13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5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0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2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4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795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ebiedzik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36" y="981675"/>
            <a:ext cx="12192000" cy="1629294"/>
          </a:xfrm>
        </p:spPr>
        <p:txBody>
          <a:bodyPr>
            <a:noAutofit/>
          </a:bodyPr>
          <a:lstStyle/>
          <a:p>
            <a:pPr algn="ctr"/>
            <a:r>
              <a:rPr lang="cs-CZ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EKONOMIKA ODVĚTVÍ VEŘEJNÉHO SEKTORU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31267" y="2585851"/>
            <a:ext cx="6394075" cy="810491"/>
          </a:xfrm>
        </p:spPr>
        <p:txBody>
          <a:bodyPr>
            <a:noAutofit/>
          </a:bodyPr>
          <a:lstStyle/>
          <a:p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EVSNPEVS_ Prezenční studium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68841" y="3687588"/>
            <a:ext cx="5527159" cy="17373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44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Úvodní informace k absolvování předmětu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D8A9A698-F229-444E-A5F6-718328F98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987292" y="1801113"/>
            <a:ext cx="3602747" cy="594413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A9F52D0-C6CE-4147-AA70-09C8993F7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6074" y="3287953"/>
            <a:ext cx="6172468" cy="314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95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HODNOCENÍ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62928" y="1938052"/>
            <a:ext cx="11422672" cy="1490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Celkem z předmětu Ekonomika odvětví veřejného sektoru můžete získat maximálně 100 bodů. </a:t>
            </a:r>
          </a:p>
          <a:p>
            <a:pPr>
              <a:spcBef>
                <a:spcPts val="0"/>
              </a:spcBef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Pro úspěšné zvládnutí předmětu </a:t>
            </a:r>
            <a:r>
              <a:rPr lang="cs-CZ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je zapotřebí získat minimálně 60 bodů.</a:t>
            </a:r>
          </a:p>
          <a:p>
            <a:pPr>
              <a:spcBef>
                <a:spcPts val="0"/>
              </a:spcBef>
            </a:pPr>
            <a:endParaRPr lang="cs-CZ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F3D4C6F1-6ED3-4CB1-8878-53E8F26873B1}"/>
              </a:ext>
            </a:extLst>
          </p:cNvPr>
          <p:cNvSpPr txBox="1">
            <a:spLocks/>
          </p:cNvSpPr>
          <p:nvPr/>
        </p:nvSpPr>
        <p:spPr>
          <a:xfrm>
            <a:off x="3565502" y="3437467"/>
            <a:ext cx="4348413" cy="33100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91 až 100 bodů ………......... 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84 až 90 bodů ………..……..	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76 až 83 bodů ………………	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69 až 75 bodů ……………… 	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60 až 68 bodů ………..……..	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3">
                  <a:lumMod val="75000"/>
                </a:schemeClr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0 až 59 bodů ………………... 	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315828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STRUKTURA PŘEDNÁŠEK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8732" y="1811866"/>
            <a:ext cx="11294535" cy="5046133"/>
          </a:xfrm>
        </p:spPr>
        <p:txBody>
          <a:bodyPr anchor="ctr"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Teorie veřejného sektoru a jeho nástroje: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Ekonomie a ekonomika veřejného sektoru. Členění a charakteristika statků. Tržní a státní selhání. Členění národního hospodářství a členění veřejného sektoru. Faktory efektivnosti veřejného sektoru.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Regionální školství a jeho financování: 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Současný systém financování regionálního školství. Reformní opatření financování regionálního školství v souvislosti se změnou školského zákona. Výhody a nevýhody současného a připravovaného systému financování regionálního školství. 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Terciární vzdělávání: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Reforma vysokoškolského vzdělávání v souvztažnosti s "velkou" novelou vysokoškolského zákona. Veřejné vysoké školy a soukromé vysoké školy. Vnitřní předpisy. Systém financování vysokých škol.</a:t>
            </a:r>
          </a:p>
          <a:p>
            <a:pPr marL="324000" lvl="1" indent="0" algn="just">
              <a:spcBef>
                <a:spcPts val="0"/>
              </a:spcBef>
              <a:spcAft>
                <a:spcPts val="300"/>
              </a:spcAft>
              <a:buNone/>
            </a:pPr>
            <a:endParaRPr lang="cs-CZ" sz="23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757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STRUKTURA PŘEDNÁŠEK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8733" y="1794932"/>
            <a:ext cx="11294534" cy="5063067"/>
          </a:xfrm>
        </p:spPr>
        <p:txBody>
          <a:bodyPr anchor="ctr">
            <a:no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4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Regionální politika v kontextu veřejné správy a její konkurenceschopnost: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Regionální konkurenceschopnost - vymezení a možnosti měření. Regionální politika v ČR a EU. Doporučení pro konkurenceschopnou veřejnou správu.</a:t>
            </a:r>
            <a:endParaRPr lang="cs-CZ" sz="2300" b="1" dirty="0">
              <a:solidFill>
                <a:schemeClr val="accent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Ekonomika zdravotnictví: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Oblasti správy zdravotnictví. Modely zdravotnictví. Zdravotní péče a její poskytování. Organizace zdravotnictví. Zdravotní pojišťovny. Zdravotní pojištění. Formy financování zdravotní péče.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Kreativní ekonomika: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Vymezení kreativní ekonomiky. Historicko-teoretický rámec kreativní ekonomiky. Měření kreativní ekonomiky. ČR a kreativní ekonomika.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endParaRPr lang="cs-CZ" sz="23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300"/>
              </a:spcAft>
              <a:buFont typeface="+mj-lt"/>
              <a:buAutoNum type="arabicPeriod" startAt="4"/>
            </a:pPr>
            <a:endParaRPr lang="cs-CZ" sz="23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22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STRUKTURA PŘEDNÁŠEK III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5667" y="1811867"/>
            <a:ext cx="11276390" cy="5046133"/>
          </a:xfrm>
        </p:spPr>
        <p:txBody>
          <a:bodyPr anchor="ctr">
            <a:no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Kultura a sport: 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Správa kultury. Ekonomické modely řízení kultury. Charakteristika vybraných oborů kultury. Institucionální zabezpečení sportu. Financování sportu v ČR. Přínosy sportu a kultury pro společnost.</a:t>
            </a:r>
            <a:endParaRPr lang="cs-CZ" sz="2300" b="1" dirty="0">
              <a:solidFill>
                <a:schemeClr val="accent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8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Environmentální politika: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Ekonomie životního prostředí. Environmentální politika v ČR. Koncept trvale udržitelného rozvoje a jeho nástroje. </a:t>
            </a:r>
            <a:endParaRPr lang="cs-CZ" sz="2300" b="1" dirty="0">
              <a:solidFill>
                <a:schemeClr val="accent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0"/>
              </a:spcAft>
              <a:buFont typeface="+mj-lt"/>
              <a:buAutoNum type="arabicPeriod" startAt="9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Věda, výzkum a inovace: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Základní pojmy, instituce vědy a výzkumu, základní dokumenty. Národní politika VaVaI v ČR. Financování VaVaI v ČR.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endParaRPr lang="cs-CZ" sz="23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21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STRUKTURA PŘEDNÁŠEK 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8733" y="2065866"/>
            <a:ext cx="11294534" cy="4792133"/>
          </a:xfrm>
        </p:spPr>
        <p:txBody>
          <a:bodyPr anchor="ctr">
            <a:no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0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Informační systémy ve veřejném sektoru: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Základy teorie informací, právo na informace ve veřejné správě. Elektronizace veřejné správy. Resortní informační systémy - státní správa, samospráva, instituce veřejného sektoru. Informační politika ČR.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pl-PL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Typy veřejné infrastruktury: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Technická (dopravní), podnikatelská, energetická, sociální, institucionální, vodohospodářská - možnosti zabezpečení a vize dalšího rozvoje.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Politika bydlení: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Trh bydlení a trh nemovitostí. Vývoj bydlení v ČR a jeho společenské souvislosti. Nástroje podpory bydlení. Financování bydlení v ČR. Koncepce bytové politiky.</a:t>
            </a:r>
          </a:p>
          <a:p>
            <a:pPr marL="457200" indent="-4572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cs-CZ" sz="23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Ekonomika sociálního zabezpečení: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300" dirty="0">
                <a:latin typeface="Cambria Math" panose="02040503050406030204" pitchFamily="18" charset="0"/>
                <a:ea typeface="Cambria Math" panose="02040503050406030204" pitchFamily="18" charset="0"/>
              </a:rPr>
              <a:t>Základní pojmy, organizace, řízení a financování sociálního zabezpečení v ČR, sociální pojištění, státní sociální podpora a sociální pomoc.</a:t>
            </a:r>
          </a:p>
          <a:p>
            <a:pPr marL="457200" indent="-457200" algn="just">
              <a:spcBef>
                <a:spcPts val="0"/>
              </a:spcBef>
              <a:spcAft>
                <a:spcPts val="300"/>
              </a:spcAft>
              <a:buFont typeface="+mj-lt"/>
              <a:buAutoNum type="arabicPeriod" startAt="4"/>
            </a:pPr>
            <a:endParaRPr lang="cs-CZ" sz="23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671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základní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3333" y="2260600"/>
            <a:ext cx="11311467" cy="4423002"/>
          </a:xfrm>
        </p:spPr>
        <p:txBody>
          <a:bodyPr anchor="t">
            <a:no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</a:pPr>
            <a:r>
              <a:rPr lang="en-US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REKTOŘÍK, J. a </a:t>
            </a:r>
            <a:r>
              <a:rPr lang="en-US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kol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., 2007</a:t>
            </a:r>
            <a:r>
              <a:rPr lang="en-US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</a:t>
            </a:r>
            <a:r>
              <a:rPr lang="en-US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Ekonomika</a:t>
            </a:r>
            <a:r>
              <a:rPr lang="en-US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a </a:t>
            </a:r>
            <a:r>
              <a:rPr lang="en-US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řízení</a:t>
            </a:r>
            <a:r>
              <a:rPr lang="en-US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odvětví</a:t>
            </a:r>
            <a:r>
              <a:rPr lang="en-US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veřejného</a:t>
            </a:r>
            <a:r>
              <a:rPr lang="en-US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sektoru</a:t>
            </a:r>
            <a:r>
              <a:rPr lang="en-US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</a:t>
            </a:r>
            <a:r>
              <a:rPr lang="en-US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Ekopress</a:t>
            </a:r>
            <a:r>
              <a:rPr lang="en-US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ISBN 978-80-86929-29-3.</a:t>
            </a:r>
            <a:endParaRPr lang="cs-CZ" altLang="cs-CZ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spcBef>
                <a:spcPts val="300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STIGLITZ, J.E., 1997. 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Ekonomie veřejného sektoru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</a:t>
            </a:r>
            <a:r>
              <a:rPr lang="cs-CZ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Grada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Publishing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ISBN 80-7169-454-1.</a:t>
            </a:r>
          </a:p>
        </p:txBody>
      </p:sp>
    </p:spTree>
    <p:extLst>
      <p:ext uri="{BB962C8B-B14F-4D97-AF65-F5344CB8AC3E}">
        <p14:creationId xmlns:p14="http://schemas.microsoft.com/office/powerpoint/2010/main" val="2971637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577" y="1837267"/>
            <a:ext cx="11525423" cy="5020733"/>
          </a:xfrm>
        </p:spPr>
        <p:txBody>
          <a:bodyPr anchor="t">
            <a:noAutofit/>
          </a:bodyPr>
          <a:lstStyle/>
          <a:p>
            <a:pPr algn="just">
              <a:spcBef>
                <a:spcPct val="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MAJLINGOVÁ, Ľ. a kol., 2002. </a:t>
            </a:r>
            <a:r>
              <a:rPr lang="cs-CZ" altLang="cs-CZ" sz="24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Verejné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služby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Banská Bystrica: EF UMB. ISBN 80-8055-754-3.</a:t>
            </a:r>
          </a:p>
          <a:p>
            <a:pPr algn="just">
              <a:spcBef>
                <a:spcPts val="120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DUBEN, R., 2001. 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Ekonomie veřejného sektoru I. (některé oblasti působnosti veřejného sektoru)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VŠE. ISBN 80- 56255-1.</a:t>
            </a:r>
          </a:p>
          <a:p>
            <a:pPr algn="just">
              <a:spcBef>
                <a:spcPts val="120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DUBEN, R., 2001. 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Ekonomie veřejného sektoru II. (některá teoretická východiska, formy a nástroje realizace činností ve veřejném sektoru)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VŠE. ISBN 80-56255-2. </a:t>
            </a:r>
          </a:p>
          <a:p>
            <a:pPr algn="just">
              <a:spcBef>
                <a:spcPts val="120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OCHRANA, F. 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Veřejný sektor a efektivní rozhodování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Management </a:t>
            </a:r>
            <a:r>
              <a:rPr lang="cs-CZ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Press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, 2001. ISBN 80-7261-018X. </a:t>
            </a:r>
          </a:p>
          <a:p>
            <a:pPr algn="just">
              <a:spcBef>
                <a:spcPts val="120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STRECKOVÁ, Y., MALÝ, I. a kol., 1998. </a:t>
            </a:r>
            <a:r>
              <a:rPr lang="cs-CZ" altLang="cs-CZ" sz="2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Veřejná ekonomie pro školu i praxi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Praha: </a:t>
            </a:r>
            <a:r>
              <a:rPr lang="cs-CZ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Computer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alt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Press</a:t>
            </a:r>
            <a:r>
              <a:rPr lang="cs-CZ" alt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. ISBN 80-7226-112-6. </a:t>
            </a:r>
          </a:p>
          <a:p>
            <a:pPr marL="0" indent="0" algn="just">
              <a:spcBef>
                <a:spcPct val="0"/>
              </a:spcBef>
              <a:buClr>
                <a:schemeClr val="accent1">
                  <a:lumMod val="50000"/>
                  <a:lumOff val="50000"/>
                </a:schemeClr>
              </a:buClr>
              <a:buSzTx/>
              <a:buNone/>
            </a:pPr>
            <a:endParaRPr lang="cs-CZ" alt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913498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60911" cy="1013800"/>
          </a:xfrm>
        </p:spPr>
        <p:txBody>
          <a:bodyPr>
            <a:noAutofit/>
          </a:bodyPr>
          <a:lstStyle/>
          <a:p>
            <a:pPr algn="ctr"/>
            <a:r>
              <a:rPr lang="cs-CZ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DALŠÍ MATERIÁLY VHODNÉ KE STUDIU</a:t>
            </a:r>
          </a:p>
        </p:txBody>
      </p:sp>
      <p:sp>
        <p:nvSpPr>
          <p:cNvPr id="4" name="Obdélník 3"/>
          <p:cNvSpPr/>
          <p:nvPr/>
        </p:nvSpPr>
        <p:spPr>
          <a:xfrm>
            <a:off x="419050" y="2692482"/>
            <a:ext cx="102176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Studijní opora </a:t>
            </a:r>
            <a:r>
              <a:rPr lang="cs-CZ" sz="28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Ekonomika odvětví veřejného sektoru</a:t>
            </a:r>
            <a:r>
              <a:rPr lang="cs-C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viz IS SU.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6D2D8ACF-E19C-4318-9BE2-E0060E431B01}"/>
              </a:ext>
            </a:extLst>
          </p:cNvPr>
          <p:cNvSpPr txBox="1">
            <a:spLocks/>
          </p:cNvSpPr>
          <p:nvPr/>
        </p:nvSpPr>
        <p:spPr>
          <a:xfrm>
            <a:off x="419050" y="2079695"/>
            <a:ext cx="5676950" cy="5070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0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SKRIPTA:</a:t>
            </a:r>
          </a:p>
        </p:txBody>
      </p:sp>
    </p:spTree>
    <p:extLst>
      <p:ext uri="{BB962C8B-B14F-4D97-AF65-F5344CB8AC3E}">
        <p14:creationId xmlns:p14="http://schemas.microsoft.com/office/powerpoint/2010/main" val="115719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737E0D9F-36A8-4618-B8C3-FA05DED81177}"/>
              </a:ext>
            </a:extLst>
          </p:cNvPr>
          <p:cNvSpPr txBox="1">
            <a:spLocks/>
          </p:cNvSpPr>
          <p:nvPr/>
        </p:nvSpPr>
        <p:spPr>
          <a:xfrm>
            <a:off x="565544" y="3826356"/>
            <a:ext cx="11060911" cy="10138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s-CZ" sz="48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DĚKUJI ZA POZORNOST </a:t>
            </a:r>
            <a:r>
              <a:rPr lang="cs-CZ" sz="48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</a:t>
            </a:r>
            <a:endParaRPr lang="cs-CZ" sz="48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47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ZÁKLADNÍ INFORMACE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2972604" y="1906623"/>
            <a:ext cx="6246791" cy="5070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000" b="1" dirty="0">
                <a:solidFill>
                  <a:schemeClr val="accent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PŘEDNÁŠKY A SEMINÁŘE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A226F89E-49DB-4B04-A0F3-B480A14B4EAD}"/>
              </a:ext>
            </a:extLst>
          </p:cNvPr>
          <p:cNvSpPr txBox="1">
            <a:spLocks/>
          </p:cNvSpPr>
          <p:nvPr/>
        </p:nvSpPr>
        <p:spPr>
          <a:xfrm>
            <a:off x="3516552" y="2589710"/>
            <a:ext cx="7991085" cy="414586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Clr>
                <a:schemeClr val="accent1"/>
              </a:buClr>
            </a:pPr>
            <a:r>
              <a:rPr lang="cs-CZ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Ing. Petra CHMIELOVÁ, Ph.D.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cs-CZ" sz="2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Katedra ekonomie a veřejné správy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Kancelář A236</a:t>
            </a:r>
          </a:p>
          <a:p>
            <a:pPr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("/>
            </a:pPr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+420 596 398 267</a:t>
            </a:r>
          </a:p>
          <a:p>
            <a:pPr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*"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chmielova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@opf.slu.cz</a:t>
            </a:r>
            <a:endParaRPr lang="cs-CZ" sz="2800" dirty="0">
              <a:solidFill>
                <a:schemeClr val="accent1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cs-CZ" sz="2800" dirty="0">
              <a:solidFill>
                <a:schemeClr val="accent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Konzultace: </a:t>
            </a:r>
            <a:r>
              <a:rPr lang="cs-CZ" sz="28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ideálně vždy po dohodě e-mailem 						(možnost i on-line přes MS Teams)</a:t>
            </a:r>
          </a:p>
        </p:txBody>
      </p:sp>
    </p:spTree>
    <p:extLst>
      <p:ext uri="{BB962C8B-B14F-4D97-AF65-F5344CB8AC3E}">
        <p14:creationId xmlns:p14="http://schemas.microsoft.com/office/powerpoint/2010/main" val="140948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PODMÍNKY ABSOLVOVÁNÍ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98297" y="2444351"/>
            <a:ext cx="8300746" cy="4272770"/>
          </a:xfrm>
        </p:spPr>
        <p:txBody>
          <a:bodyPr anchor="t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60 % účast na seminářích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Aktivita v seminářích.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Průběžný test.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4000" dirty="0">
                <a:latin typeface="Cambria Math" panose="02040503050406030204" pitchFamily="18" charset="0"/>
                <a:ea typeface="Cambria Math" panose="02040503050406030204" pitchFamily="18" charset="0"/>
              </a:rPr>
              <a:t>Kombinovaná zkouška. </a:t>
            </a:r>
          </a:p>
        </p:txBody>
      </p:sp>
    </p:spTree>
    <p:extLst>
      <p:ext uri="{BB962C8B-B14F-4D97-AF65-F5344CB8AC3E}">
        <p14:creationId xmlns:p14="http://schemas.microsoft.com/office/powerpoint/2010/main" val="519547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2" y="777570"/>
            <a:ext cx="11029616" cy="10138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dirty="0">
                <a:latin typeface="Cambria Math" panose="02040503050406030204" pitchFamily="18" charset="0"/>
                <a:ea typeface="Cambria Math" panose="02040503050406030204" pitchFamily="18" charset="0"/>
              </a:rPr>
              <a:t>Harmonogram PŘEDNÁŠEK</a:t>
            </a:r>
            <a:br>
              <a:rPr lang="cs-CZ" sz="5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(může se V PRŮBĚHU SEMESTRU změnit) </a:t>
            </a:r>
            <a:endParaRPr lang="cs-CZ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210850"/>
              </p:ext>
            </p:extLst>
          </p:nvPr>
        </p:nvGraphicFramePr>
        <p:xfrm>
          <a:off x="466563" y="1890268"/>
          <a:ext cx="11258874" cy="48907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7580">
                  <a:extLst>
                    <a:ext uri="{9D8B030D-6E8A-4147-A177-3AD203B41FA5}">
                      <a16:colId xmlns:a16="http://schemas.microsoft.com/office/drawing/2014/main" val="830553587"/>
                    </a:ext>
                  </a:extLst>
                </a:gridCol>
                <a:gridCol w="565819">
                  <a:extLst>
                    <a:ext uri="{9D8B030D-6E8A-4147-A177-3AD203B41FA5}">
                      <a16:colId xmlns:a16="http://schemas.microsoft.com/office/drawing/2014/main" val="3138004725"/>
                    </a:ext>
                  </a:extLst>
                </a:gridCol>
                <a:gridCol w="9395475">
                  <a:extLst>
                    <a:ext uri="{9D8B030D-6E8A-4147-A177-3AD203B41FA5}">
                      <a16:colId xmlns:a16="http://schemas.microsoft.com/office/drawing/2014/main" val="2046148100"/>
                    </a:ext>
                  </a:extLst>
                </a:gridCol>
              </a:tblGrid>
              <a:tr h="324180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Termín</a:t>
                      </a:r>
                      <a:r>
                        <a:rPr lang="cs-CZ" sz="1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:</a:t>
                      </a:r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Téma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916216"/>
                  </a:ext>
                </a:extLst>
              </a:tr>
              <a:tr h="330621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20.2.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Úvod od předmětu ekonomiky odvětví veřejného sektoru – teorie veřejného sektoru a jeho nástroje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766496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Regionální politika v kontextu veřejné správy a její konkurenceschopnost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555259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Regionální školství a jeho financování, Terciární vzdělávání</a:t>
                      </a:r>
                      <a:endParaRPr lang="cs-CZ" sz="16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167284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Ekonomika 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zdravotnictví kultury a sportu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619630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Přednáška se nekoná – služební cesta  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929109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Ekonomika sociálního zabezpečení</a:t>
                      </a:r>
                      <a:endParaRPr lang="cs-CZ" sz="1600" kern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703145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3.4.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Typy veřejné infrastruktury</a:t>
                      </a:r>
                      <a:endParaRPr lang="cs-CZ" sz="16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96537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Politika bydlení </a:t>
                      </a:r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827421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Environmentální politika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637586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Věda, výzkum a inovace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999540"/>
                  </a:ext>
                </a:extLst>
              </a:tr>
              <a:tr h="324180">
                <a:tc>
                  <a:txBody>
                    <a:bodyPr/>
                    <a:lstStyle/>
                    <a:p>
                      <a:pPr algn="l"/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Přednáška se nekoná – státní svátek</a:t>
                      </a:r>
                      <a:endParaRPr lang="cs-CZ" sz="1600" kern="1200" dirty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69302"/>
                  </a:ext>
                </a:extLst>
              </a:tr>
              <a:tr h="374473">
                <a:tc>
                  <a:txBody>
                    <a:bodyPr/>
                    <a:lstStyle/>
                    <a:p>
                      <a:pPr algn="l"/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Přednáška se nekoná – státní svátek</a:t>
                      </a:r>
                      <a:endParaRPr lang="cs-CZ" sz="1600" kern="1200" dirty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698360"/>
                  </a:ext>
                </a:extLst>
              </a:tr>
              <a:tr h="492957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Opakování celého semestru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47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8587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2" y="777570"/>
            <a:ext cx="11029616" cy="10138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dirty="0">
                <a:latin typeface="Cambria Math" panose="02040503050406030204" pitchFamily="18" charset="0"/>
                <a:ea typeface="Cambria Math" panose="02040503050406030204" pitchFamily="18" charset="0"/>
              </a:rPr>
              <a:t>Harmonogram Seminářů</a:t>
            </a:r>
            <a:br>
              <a:rPr lang="cs-CZ" sz="5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(může se V PRŮBĚHU SEMESTRU změnit) </a:t>
            </a:r>
            <a:endParaRPr lang="cs-CZ" sz="3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24959"/>
              </p:ext>
            </p:extLst>
          </p:nvPr>
        </p:nvGraphicFramePr>
        <p:xfrm>
          <a:off x="466563" y="1847932"/>
          <a:ext cx="11258874" cy="48664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7580">
                  <a:extLst>
                    <a:ext uri="{9D8B030D-6E8A-4147-A177-3AD203B41FA5}">
                      <a16:colId xmlns:a16="http://schemas.microsoft.com/office/drawing/2014/main" val="830553587"/>
                    </a:ext>
                  </a:extLst>
                </a:gridCol>
                <a:gridCol w="594213">
                  <a:extLst>
                    <a:ext uri="{9D8B030D-6E8A-4147-A177-3AD203B41FA5}">
                      <a16:colId xmlns:a16="http://schemas.microsoft.com/office/drawing/2014/main" val="3138004725"/>
                    </a:ext>
                  </a:extLst>
                </a:gridCol>
                <a:gridCol w="9367081">
                  <a:extLst>
                    <a:ext uri="{9D8B030D-6E8A-4147-A177-3AD203B41FA5}">
                      <a16:colId xmlns:a16="http://schemas.microsoft.com/office/drawing/2014/main" val="2046148100"/>
                    </a:ext>
                  </a:extLst>
                </a:gridCol>
              </a:tblGrid>
              <a:tr h="347606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Termín</a:t>
                      </a:r>
                      <a:r>
                        <a:rPr lang="cs-CZ" sz="1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:</a:t>
                      </a:r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Téma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916216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b="1" i="1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19.2.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Úvodní týden - semináře se nekonají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766496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26.2.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Úvod do předmětu ekonomiky odvětví veřejného sektoru – nastavení </a:t>
                      </a:r>
                      <a:r>
                        <a:rPr lang="cs-CZ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průběhu seminářů</a:t>
                      </a:r>
                      <a:endParaRPr lang="cs-CZ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555259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Regionální politika v kontextu veřejné správy a její konkurenceschopnost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167284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Regionální školství a jeho financování, Terciární vzdělávání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619630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Semináře se nekonají – služební cesta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929109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26.3.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Ekonomika zdravotnictví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703145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2.4.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Ekonomika kultury a sportu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96537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9.4</a:t>
                      </a: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Ekonomika sociálního zabezpečení</a:t>
                      </a:r>
                      <a:endParaRPr lang="cs-CZ" sz="1600" kern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827421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Typy veřejné infrastruktury – dopravní, podnikatelská, energetická a vodohospodářská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637586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Průběžný test formou „státnic nanečisto“ – rozpis studentů bude upřesněn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999540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30.4.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Politika bydlení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69302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algn="l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Průběžný test formou „státnic nanečisto“ – rozpis studentů bude upřesněn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698360"/>
                  </a:ext>
                </a:extLst>
              </a:tr>
              <a:tr h="347606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14.5.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i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Opakování celého semestru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47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210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STÁTNICOVÉ OTÁZKY z npevs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C956427-EEDD-4B80-88B7-3EEA527CFBB4}"/>
              </a:ext>
            </a:extLst>
          </p:cNvPr>
          <p:cNvSpPr/>
          <p:nvPr/>
        </p:nvSpPr>
        <p:spPr>
          <a:xfrm>
            <a:off x="1609726" y="2750028"/>
            <a:ext cx="9886950" cy="2479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7. Ekonomika zdravotnictví a sociálního zabezpečení.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b="1" dirty="0">
                <a:solidFill>
                  <a:schemeClr val="accent3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8. Ekonomika školství, kultury a sportu.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b="1" dirty="0">
                <a:solidFill>
                  <a:srgbClr val="92D05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9. Typy veřejné infrastruktury – dopravní, podnikatelská, energetická, vodohospodářská.</a:t>
            </a:r>
          </a:p>
        </p:txBody>
      </p:sp>
    </p:spTree>
    <p:extLst>
      <p:ext uri="{BB962C8B-B14F-4D97-AF65-F5344CB8AC3E}">
        <p14:creationId xmlns:p14="http://schemas.microsoft.com/office/powerpoint/2010/main" val="87531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Podmínky na seminářích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96" y="2531664"/>
            <a:ext cx="11229808" cy="2335612"/>
          </a:xfrm>
        </p:spPr>
        <p:txBody>
          <a:bodyPr anchor="t">
            <a:noAutofit/>
          </a:bodyPr>
          <a:lstStyle/>
          <a:p>
            <a:pPr algn="just"/>
            <a:r>
              <a:rPr lang="cs-CZ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Podmínkou absolvování předmětu je </a:t>
            </a:r>
            <a:r>
              <a:rPr lang="cs-CZ" sz="2800" b="1" dirty="0">
                <a:solidFill>
                  <a:schemeClr val="accent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povinná účast na seminářích v rozsahu minimálně 60 % z uskutečněných seminářů </a:t>
            </a: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(je možná omluva do 5ti pracovních dnů od neúčasti na semináři, ale pouze na základě doložení lékařského potvrzení). </a:t>
            </a:r>
            <a:endParaRPr lang="cs-CZ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36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PRŮBĚŽNÝ TEST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F1AD52AF-A1B3-40CA-8D88-D34FFAB09743}"/>
              </a:ext>
            </a:extLst>
          </p:cNvPr>
          <p:cNvSpPr txBox="1">
            <a:spLocks/>
          </p:cNvSpPr>
          <p:nvPr/>
        </p:nvSpPr>
        <p:spPr>
          <a:xfrm>
            <a:off x="1869017" y="1926797"/>
            <a:ext cx="8680450" cy="1346741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dle rozpisu v harmonogramu 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DBA89F73-4DC3-40B5-BA99-4ED16E4F33D6}"/>
              </a:ext>
            </a:extLst>
          </p:cNvPr>
          <p:cNvSpPr txBox="1">
            <a:spLocks/>
          </p:cNvSpPr>
          <p:nvPr/>
        </p:nvSpPr>
        <p:spPr>
          <a:xfrm>
            <a:off x="504908" y="3455917"/>
            <a:ext cx="11182184" cy="27493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buClr>
                <a:schemeClr val="accent1"/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Průběžný test bude </a:t>
            </a:r>
            <a:r>
              <a:rPr lang="cs-CZ" sz="24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formou státnic „nanečisto“ </a:t>
            </a: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a bude se týkat pouze státnicových otázek. Na průběžném testu bude možnost cca 10 minut přípravy na vylosovanou otázku a poté proběhne ústní zkoušení (5-10 minut). </a:t>
            </a:r>
          </a:p>
          <a:p>
            <a:pPr algn="just">
              <a:spcBef>
                <a:spcPts val="600"/>
              </a:spcBef>
              <a:buClr>
                <a:schemeClr val="accent1"/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V případě, že se student řádně omluví ze zdravotních důvodů a doloží to lékařským potvrzením (do 5ti pracovních dnů), má nárok na náhradní termín průběžného testu. </a:t>
            </a:r>
          </a:p>
          <a:p>
            <a:pPr algn="just">
              <a:spcBef>
                <a:spcPts val="600"/>
              </a:spcBef>
              <a:buClr>
                <a:srgbClr val="00B050"/>
              </a:buClr>
            </a:pPr>
            <a:r>
              <a:rPr lang="cs-CZ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Z průběžného testu můžete získat max. 30 bodů. </a:t>
            </a:r>
            <a:endParaRPr lang="cs-CZ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6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ZKOUŠKA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81191" y="2495551"/>
            <a:ext cx="11029615" cy="40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Kombinovaná zkouška.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Zkouška bude písemná a bude se skládat z „</a:t>
            </a:r>
            <a:r>
              <a:rPr lang="cs-CZ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abcd</a:t>
            </a: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“ a otevřených otázek a případného ústního dozkoušení.   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</a:pPr>
            <a:r>
              <a:rPr lang="cs-CZ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Obsahem zkoušky budou témata probírána na přednáškách (viz. harmonogram přednášek).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B050"/>
              </a:buClr>
            </a:pPr>
            <a:r>
              <a:rPr lang="cs-CZ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Ze zkoušky můžete získat max. 60 bodů. </a:t>
            </a:r>
            <a:endParaRPr lang="cs-CZ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825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99b8462-083e-4eb3-a090-b6c6260100cd"/>
</p:tagLst>
</file>

<file path=ppt/theme/theme1.xml><?xml version="1.0" encoding="utf-8"?>
<a:theme xmlns:a="http://schemas.openxmlformats.org/drawingml/2006/main" name="Dividenda">
  <a:themeElements>
    <a:clrScheme name="Dividenda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{EC8CB35D-085A-464A-BB7E-A02EE2F19364}tf10001123</Template>
  <TotalTime>2064</TotalTime>
  <Words>1246</Words>
  <Application>Microsoft Office PowerPoint</Application>
  <PresentationFormat>Širokoúhlá obrazovka</PresentationFormat>
  <Paragraphs>170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Cambria Math</vt:lpstr>
      <vt:lpstr>Gill Sans MT</vt:lpstr>
      <vt:lpstr>Wingdings</vt:lpstr>
      <vt:lpstr>Wingdings 2</vt:lpstr>
      <vt:lpstr>Dividenda</vt:lpstr>
      <vt:lpstr>EKONOMIKA ODVĚTVÍ VEŘEJNÉHO SEKTORU</vt:lpstr>
      <vt:lpstr>ZÁKLADNÍ INFORMACE</vt:lpstr>
      <vt:lpstr>PODMÍNKY ABSOLVOVÁNÍ</vt:lpstr>
      <vt:lpstr>Harmonogram PŘEDNÁŠEK (může se V PRŮBĚHU SEMESTRU změnit) </vt:lpstr>
      <vt:lpstr>Harmonogram Seminářů (může se V PRŮBĚHU SEMESTRU změnit) </vt:lpstr>
      <vt:lpstr>STÁTNICOVÉ OTÁZKY z npevs</vt:lpstr>
      <vt:lpstr>Podmínky na seminářích</vt:lpstr>
      <vt:lpstr>PRŮBĚŽNÝ TEST</vt:lpstr>
      <vt:lpstr>ZKOUŠKA</vt:lpstr>
      <vt:lpstr>HODNOCENÍ</vt:lpstr>
      <vt:lpstr>STRUKTURA PŘEDNÁŠEK I</vt:lpstr>
      <vt:lpstr>STRUKTURA PŘEDNÁŠEK II</vt:lpstr>
      <vt:lpstr>STRUKTURA PŘEDNÁŠEK III</vt:lpstr>
      <vt:lpstr>STRUKTURA PŘEDNÁŠEK IV</vt:lpstr>
      <vt:lpstr>základní literatura</vt:lpstr>
      <vt:lpstr>DOPORUČENÁ literatura</vt:lpstr>
      <vt:lpstr>DALŠÍ MATERIÁLY VHODNÉ KE STUDIU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EVSNPMAB_MAKROEKONOMIe</dc:title>
  <dc:creator>Petra Chmielová</dc:creator>
  <cp:lastModifiedBy>Petra Chmielová</cp:lastModifiedBy>
  <cp:revision>75</cp:revision>
  <dcterms:created xsi:type="dcterms:W3CDTF">2022-01-20T10:02:57Z</dcterms:created>
  <dcterms:modified xsi:type="dcterms:W3CDTF">2025-05-13T16:59:32Z</dcterms:modified>
</cp:coreProperties>
</file>