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2" r:id="rId5"/>
    <p:sldId id="263" r:id="rId6"/>
    <p:sldId id="264" r:id="rId7"/>
    <p:sldId id="272" r:id="rId8"/>
    <p:sldId id="273" r:id="rId9"/>
    <p:sldId id="274" r:id="rId10"/>
    <p:sldId id="275" r:id="rId11"/>
    <p:sldId id="276" r:id="rId12"/>
    <p:sldId id="266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1572D-3464-4345-837E-EA06E46F4B05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90E3D-85CC-427B-B2E7-31C73B9303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95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390E3D-85CC-427B-B2E7-31C73B9303D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91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ovinky.cz/clanek/veda-skoly-ministerstvo-skolstvi-odmitlo-zpusob-jakym-chce-karlovarsky-kraj-zalozit-vysokou-skolu-40512088#utm_content=ribbonnews&amp;utm_term=%C5%A1kolstv%C3%AD&amp;utm_medium=hint&amp;utm_source=search.seznam.cz" TargetMode="External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396552" y="0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ŠKOLSTVÍ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4461164" y="3795886"/>
            <a:ext cx="284714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Petra Chmielová, Ph.D.</a:t>
            </a:r>
          </a:p>
          <a:p>
            <a:pPr algn="r"/>
            <a:r>
              <a:rPr lang="cs-CZ" altLang="cs-CZ" sz="12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Katedra ekonomie a veřejné správy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Ekonomika odvětví veřejného sektoru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doplňující materiály 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 descr="Obsah obrázku text, obloha, mrak, snímek obrazovky&#10;&#10;Obsah vygenerovaný umělou inteligencí může být nesprávný.">
            <a:extLst>
              <a:ext uri="{FF2B5EF4-FFF2-40B4-BE49-F238E27FC236}">
                <a16:creationId xmlns:a16="http://schemas.microsoft.com/office/drawing/2014/main" id="{07859179-AF5B-AD2D-B055-7E8DB04C53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647" y="67374"/>
            <a:ext cx="3943808" cy="5008752"/>
          </a:xfrm>
          <a:prstGeom prst="rect">
            <a:avLst/>
          </a:prstGeom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C3ED896-0142-9964-8FD3-D8D2AC362644}"/>
              </a:ext>
            </a:extLst>
          </p:cNvPr>
          <p:cNvSpPr txBox="1">
            <a:spLocks/>
          </p:cNvSpPr>
          <p:nvPr/>
        </p:nvSpPr>
        <p:spPr>
          <a:xfrm>
            <a:off x="7009725" y="1898674"/>
            <a:ext cx="1947239" cy="615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Odkaz na článek </a:t>
            </a:r>
            <a:r>
              <a:rPr lang="cs-CZ" sz="1600" dirty="0">
                <a:hlinkClick r:id="rId5"/>
              </a:rPr>
              <a:t>zde</a:t>
            </a:r>
            <a:r>
              <a:rPr lang="cs-CZ" sz="1600" dirty="0"/>
              <a:t>.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17D157D-91EF-418E-9BB2-7A3D7E3B070C}"/>
              </a:ext>
            </a:extLst>
          </p:cNvPr>
          <p:cNvSpPr txBox="1">
            <a:spLocks/>
          </p:cNvSpPr>
          <p:nvPr/>
        </p:nvSpPr>
        <p:spPr>
          <a:xfrm>
            <a:off x="364484" y="277336"/>
            <a:ext cx="8415032" cy="880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Článek pojednává o sporu mezi Karlovarským krajem a Ministerstvem školství ohledně založení veřejné vysoké školy v tomto regionu. Karlovarský kraj, jako jediný v České republice, nemá na svém území sídlo veřejné vysoké školy a usiluje o její zřízení. Krajské zastupitelstvo navrhlo vznik školy prostřednictvím vlastní zákonodárné iniciativy, avšak Ministerstvo školství tento návrh odmítlo kvůli legislativním nedostatkům a finanční neudržitelnosti.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7ED8DEC-771A-CBFE-CB88-D178D3B61859}"/>
              </a:ext>
            </a:extLst>
          </p:cNvPr>
          <p:cNvSpPr txBox="1">
            <a:spLocks/>
          </p:cNvSpPr>
          <p:nvPr/>
        </p:nvSpPr>
        <p:spPr>
          <a:xfrm>
            <a:off x="364483" y="1690848"/>
            <a:ext cx="8415032" cy="3939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u="sng" dirty="0"/>
              <a:t>Ministr školství Mikuláš Bek navrhl dvě alternativní řešení:​</a:t>
            </a:r>
            <a:endParaRPr lang="cs-CZ" altLang="cs-CZ" sz="1600" b="1" u="sng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70C1E98-C9A7-3D55-45BE-BC551C114D37}"/>
              </a:ext>
            </a:extLst>
          </p:cNvPr>
          <p:cNvSpPr txBox="1">
            <a:spLocks/>
          </p:cNvSpPr>
          <p:nvPr/>
        </p:nvSpPr>
        <p:spPr>
          <a:xfrm>
            <a:off x="884378" y="2063861"/>
            <a:ext cx="7174534" cy="3939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Zřídit v Karlových Varech novou součást Západočeské univerzity. </a:t>
            </a:r>
            <a:endParaRPr lang="cs-CZ" altLang="cs-CZ" sz="1600" b="1" u="sng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76B3F473-4D9E-1E38-A2F5-D8AFF4B36F1A}"/>
              </a:ext>
            </a:extLst>
          </p:cNvPr>
          <p:cNvSpPr txBox="1">
            <a:spLocks/>
          </p:cNvSpPr>
          <p:nvPr/>
        </p:nvSpPr>
        <p:spPr>
          <a:xfrm>
            <a:off x="884378" y="2451264"/>
            <a:ext cx="7174534" cy="3939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Založit zcela novou veřejnou vysokou školu. </a:t>
            </a:r>
            <a:endParaRPr lang="cs-CZ" altLang="cs-CZ" sz="1600" b="1" u="sng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5C28B7ED-C57A-A0C4-ABCA-EC33F0D8522F}"/>
              </a:ext>
            </a:extLst>
          </p:cNvPr>
          <p:cNvSpPr txBox="1">
            <a:spLocks/>
          </p:cNvSpPr>
          <p:nvPr/>
        </p:nvSpPr>
        <p:spPr>
          <a:xfrm>
            <a:off x="364483" y="2923919"/>
            <a:ext cx="8415032" cy="880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Obě varianty by měly stabilní personální zázemí a předvídatelné financování zajištěné státním rozpočtem.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8F426B0C-1E1A-84A5-C728-8E99033B3BB3}"/>
              </a:ext>
            </a:extLst>
          </p:cNvPr>
          <p:cNvSpPr txBox="1">
            <a:spLocks/>
          </p:cNvSpPr>
          <p:nvPr/>
        </p:nvSpPr>
        <p:spPr>
          <a:xfrm>
            <a:off x="364483" y="3593257"/>
            <a:ext cx="8415032" cy="880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Vedení Karlovarského kraje plánuje umístit vysokou školu do prostor střední školy keramické a sklářské, která má být rekonstruována z evropských fondů. Ministerstvo školství však upozorňuje na nedostatečné řešení materiálně-technického zajištění tohoto záměru. 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40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DCBFA1-8B88-C58B-A233-10C6D6A01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B6813AA9-5C99-5DEF-80D2-B2781319F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240D9CC9-8578-FD4A-0692-B76B1A204134}"/>
              </a:ext>
            </a:extLst>
          </p:cNvPr>
          <p:cNvSpPr txBox="1">
            <a:spLocks/>
          </p:cNvSpPr>
          <p:nvPr/>
        </p:nvSpPr>
        <p:spPr>
          <a:xfrm>
            <a:off x="709604" y="1552313"/>
            <a:ext cx="6008188" cy="508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Probrat </a:t>
            </a:r>
            <a:r>
              <a:rPr lang="cs-CZ" sz="1600" b="1" dirty="0"/>
              <a:t>výhody</a:t>
            </a:r>
            <a:r>
              <a:rPr lang="cs-CZ" sz="1600" dirty="0"/>
              <a:t> a </a:t>
            </a:r>
            <a:r>
              <a:rPr lang="cs-CZ" sz="1600" b="1" dirty="0"/>
              <a:t>nevýhody</a:t>
            </a:r>
            <a:r>
              <a:rPr lang="cs-CZ" sz="1600" dirty="0"/>
              <a:t> jednotlivých návrhů.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6D349B02-CB94-ED96-3763-334B05F1FFE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B1ECC2D8-8B7F-BBD2-5A5A-FFBCA44D19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5F0DFB3-8434-08D2-5638-174F57789CAE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B60429B-969E-A29B-CEC5-B2348EA248B2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A640392B-AB32-26BD-1966-4058AEE58C9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971100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C1A41EE3-2D04-0CD3-A4A1-E4F538C7594E}"/>
              </a:ext>
            </a:extLst>
          </p:cNvPr>
          <p:cNvSpPr txBox="1">
            <a:spLocks/>
          </p:cNvSpPr>
          <p:nvPr/>
        </p:nvSpPr>
        <p:spPr>
          <a:xfrm>
            <a:off x="709604" y="2170857"/>
            <a:ext cx="7166428" cy="633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Zvážit </a:t>
            </a:r>
            <a:r>
              <a:rPr lang="cs-CZ" sz="1600" b="1" dirty="0"/>
              <a:t>dopad na regionální rozvoj a dostupnost </a:t>
            </a:r>
            <a:r>
              <a:rPr lang="cs-CZ" sz="1600" dirty="0"/>
              <a:t>vysokoškolského vzdělání.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38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6DBF1C-4C12-431E-7D83-3B2B07CBB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4475B26C-6E6B-7566-66B6-A18AEA1F1A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5E499A99-8936-D261-B5ED-C04016D78961}"/>
              </a:ext>
            </a:extLst>
          </p:cNvPr>
          <p:cNvSpPr txBox="1">
            <a:spLocks/>
          </p:cNvSpPr>
          <p:nvPr/>
        </p:nvSpPr>
        <p:spPr>
          <a:xfrm>
            <a:off x="596752" y="1276016"/>
            <a:ext cx="7474352" cy="508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Návrh Karlovarského kraje: Založit novou vysokou školu z krajské iniciativy</a:t>
            </a:r>
            <a:endParaRPr lang="cs-CZ" altLang="cs-CZ" sz="1600" b="1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975E60EB-C5A8-9FF7-82DD-F8FA174C833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07F6664-9D7C-947C-7AEC-943BEC71F9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831332A0-30BE-6C8C-630D-E43EE9DE934B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A583A9C-7F12-10CD-2D7E-177788CF35F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08395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Výhody a nevýhody jednotlivých návrhů I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E47F371B-273D-B651-A46F-50703652FF83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971100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71A7613-84A4-0C78-EA49-5BDA7DC8C969}"/>
              </a:ext>
            </a:extLst>
          </p:cNvPr>
          <p:cNvSpPr txBox="1">
            <a:spLocks/>
          </p:cNvSpPr>
          <p:nvPr/>
        </p:nvSpPr>
        <p:spPr>
          <a:xfrm>
            <a:off x="628746" y="1784151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00B050"/>
                </a:solidFill>
              </a:rPr>
              <a:t>Výhody</a:t>
            </a:r>
            <a:r>
              <a:rPr lang="cs-CZ" sz="1800" dirty="0">
                <a:solidFill>
                  <a:srgbClr val="00B050"/>
                </a:solidFill>
              </a:rPr>
              <a:t>:</a:t>
            </a:r>
            <a:endParaRPr lang="cs-CZ" altLang="cs-CZ" sz="18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5877D7E-3112-0064-A4D7-064700EB2700}"/>
              </a:ext>
            </a:extLst>
          </p:cNvPr>
          <p:cNvSpPr txBox="1">
            <a:spLocks/>
          </p:cNvSpPr>
          <p:nvPr/>
        </p:nvSpPr>
        <p:spPr>
          <a:xfrm>
            <a:off x="1921754" y="1802440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00B050"/>
                </a:solidFill>
              </a:rPr>
              <a:t>Možnost přizpůsobit studijní programy regionálním potřebám.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B8CF1BF7-024E-8ED9-7200-D3BA716D5D2E}"/>
              </a:ext>
            </a:extLst>
          </p:cNvPr>
          <p:cNvSpPr txBox="1">
            <a:spLocks/>
          </p:cNvSpPr>
          <p:nvPr/>
        </p:nvSpPr>
        <p:spPr>
          <a:xfrm>
            <a:off x="1921754" y="215188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00B050"/>
                </a:solidFill>
              </a:rPr>
              <a:t>Přímá kontrola kraje nad řízením školy.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10266AB6-19D1-5344-7CD5-8ABDA8C02D56}"/>
              </a:ext>
            </a:extLst>
          </p:cNvPr>
          <p:cNvSpPr txBox="1">
            <a:spLocks/>
          </p:cNvSpPr>
          <p:nvPr/>
        </p:nvSpPr>
        <p:spPr>
          <a:xfrm>
            <a:off x="1921754" y="252571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00B050"/>
                </a:solidFill>
              </a:rPr>
              <a:t>Podpora místního hospodářství a vzdělávání.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44EB57F9-AD4F-A3A8-9C57-3EA70C98A78E}"/>
              </a:ext>
            </a:extLst>
          </p:cNvPr>
          <p:cNvSpPr txBox="1">
            <a:spLocks/>
          </p:cNvSpPr>
          <p:nvPr/>
        </p:nvSpPr>
        <p:spPr>
          <a:xfrm>
            <a:off x="628746" y="3116823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C00000"/>
                </a:solidFill>
              </a:rPr>
              <a:t>Nevýhody</a:t>
            </a:r>
            <a:r>
              <a:rPr lang="cs-CZ" sz="1800" dirty="0">
                <a:solidFill>
                  <a:srgbClr val="C00000"/>
                </a:solidFill>
              </a:rPr>
              <a:t>:</a:t>
            </a:r>
            <a:endParaRPr lang="cs-CZ" altLang="cs-CZ" sz="1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98DF6E20-01A2-E6D7-E326-D1C3B9DF8690}"/>
              </a:ext>
            </a:extLst>
          </p:cNvPr>
          <p:cNvSpPr txBox="1">
            <a:spLocks/>
          </p:cNvSpPr>
          <p:nvPr/>
        </p:nvSpPr>
        <p:spPr>
          <a:xfrm>
            <a:off x="1921754" y="3135112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C00000"/>
                </a:solidFill>
              </a:rPr>
              <a:t>Legislativní překážky – nutnost projednat návrh v Parlamentu.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ECF1357A-1B37-B163-C81F-7AE8BFC191F7}"/>
              </a:ext>
            </a:extLst>
          </p:cNvPr>
          <p:cNvSpPr txBox="1">
            <a:spLocks/>
          </p:cNvSpPr>
          <p:nvPr/>
        </p:nvSpPr>
        <p:spPr>
          <a:xfrm>
            <a:off x="1921754" y="3484555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C00000"/>
                </a:solidFill>
              </a:rPr>
              <a:t>Finanční nejistota – financování z rozpočtu kraje nebo EU fondů může být dlouhodobě neudržitelné.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077117E4-BBAE-236A-459D-E81CF69B55C6}"/>
              </a:ext>
            </a:extLst>
          </p:cNvPr>
          <p:cNvSpPr txBox="1">
            <a:spLocks/>
          </p:cNvSpPr>
          <p:nvPr/>
        </p:nvSpPr>
        <p:spPr>
          <a:xfrm>
            <a:off x="1921754" y="4097489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C00000"/>
                </a:solidFill>
              </a:rPr>
              <a:t>Chybějící zázemí a odborníci – region nemá dostatek akademických pracovníků.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55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F0EEA0-0D4B-2CBF-6A79-C9CFB1D68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7F1D0ACA-69D7-D18B-A154-1D5AA4CD63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1245041-1BBA-2F12-BA7C-B383C54CB5CE}"/>
              </a:ext>
            </a:extLst>
          </p:cNvPr>
          <p:cNvSpPr txBox="1">
            <a:spLocks/>
          </p:cNvSpPr>
          <p:nvPr/>
        </p:nvSpPr>
        <p:spPr>
          <a:xfrm>
            <a:off x="596752" y="1276016"/>
            <a:ext cx="7474352" cy="508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Alternativa 1: Nová součást Západočeské univerzity v Karlových Varech</a:t>
            </a:r>
            <a:endParaRPr lang="cs-CZ" altLang="cs-CZ" sz="1600" b="1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2794467-1628-19D8-F2B4-C301B6E74EB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19BFB6A-11C4-F4DD-D2DA-E208DBE0EA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52249AF9-66A0-2AFB-B8CA-52DB91E06070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6F7F977-1D4D-41EE-CB46-35AAD06BB25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08395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Výhody a nevýhody jednotlivých návrhů II 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CBD76827-6B72-489A-6421-8411C4EAECF3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971100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97956AF9-3E24-48AA-8F15-A28F5106D1B0}"/>
              </a:ext>
            </a:extLst>
          </p:cNvPr>
          <p:cNvSpPr txBox="1">
            <a:spLocks/>
          </p:cNvSpPr>
          <p:nvPr/>
        </p:nvSpPr>
        <p:spPr>
          <a:xfrm>
            <a:off x="628746" y="1784151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00B050"/>
                </a:solidFill>
              </a:rPr>
              <a:t>Výhody</a:t>
            </a:r>
            <a:r>
              <a:rPr lang="cs-CZ" sz="1800" dirty="0">
                <a:solidFill>
                  <a:srgbClr val="00B050"/>
                </a:solidFill>
              </a:rPr>
              <a:t>:</a:t>
            </a:r>
            <a:endParaRPr lang="cs-CZ" altLang="cs-CZ" sz="18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0EBA75C-EED4-D006-31DD-ED827DE7C00A}"/>
              </a:ext>
            </a:extLst>
          </p:cNvPr>
          <p:cNvSpPr txBox="1">
            <a:spLocks/>
          </p:cNvSpPr>
          <p:nvPr/>
        </p:nvSpPr>
        <p:spPr>
          <a:xfrm>
            <a:off x="1921754" y="1802440"/>
            <a:ext cx="659350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00B050"/>
                </a:solidFill>
              </a:rPr>
              <a:t>Stabilní financování a administrativní podpora od zavedené univerzity.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A9B78A9B-B721-3C4D-B078-DB2A95AC57B3}"/>
              </a:ext>
            </a:extLst>
          </p:cNvPr>
          <p:cNvSpPr txBox="1">
            <a:spLocks/>
          </p:cNvSpPr>
          <p:nvPr/>
        </p:nvSpPr>
        <p:spPr>
          <a:xfrm>
            <a:off x="1921754" y="215188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noProof="0">
                <a:solidFill>
                  <a:srgbClr val="00B050"/>
                </a:solidFill>
              </a:rPr>
              <a:t>Možnost sdílet výukové kapacity a akademické know-how.</a:t>
            </a:r>
            <a:endParaRPr lang="cs-CZ" sz="1600" b="1" noProof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604D65F-CE39-7C9C-E8C5-9B9242C83F24}"/>
              </a:ext>
            </a:extLst>
          </p:cNvPr>
          <p:cNvSpPr txBox="1">
            <a:spLocks/>
          </p:cNvSpPr>
          <p:nvPr/>
        </p:nvSpPr>
        <p:spPr>
          <a:xfrm>
            <a:off x="1921754" y="252571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00B050"/>
                </a:solidFill>
              </a:rPr>
              <a:t>Rychlejší realizace než zakládání zcela nové školy.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FA39C484-7C06-93E0-2246-B8F1750E74A2}"/>
              </a:ext>
            </a:extLst>
          </p:cNvPr>
          <p:cNvSpPr txBox="1">
            <a:spLocks/>
          </p:cNvSpPr>
          <p:nvPr/>
        </p:nvSpPr>
        <p:spPr>
          <a:xfrm>
            <a:off x="628746" y="3116823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C00000"/>
                </a:solidFill>
              </a:rPr>
              <a:t>Nevýhody</a:t>
            </a:r>
            <a:r>
              <a:rPr lang="cs-CZ" sz="1800" dirty="0">
                <a:solidFill>
                  <a:srgbClr val="C00000"/>
                </a:solidFill>
              </a:rPr>
              <a:t>:</a:t>
            </a:r>
            <a:endParaRPr lang="cs-CZ" altLang="cs-CZ" sz="1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FDD41814-E985-A8C6-2807-415B949E5C17}"/>
              </a:ext>
            </a:extLst>
          </p:cNvPr>
          <p:cNvSpPr txBox="1">
            <a:spLocks/>
          </p:cNvSpPr>
          <p:nvPr/>
        </p:nvSpPr>
        <p:spPr>
          <a:xfrm>
            <a:off x="1921754" y="3135112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C00000"/>
                </a:solidFill>
              </a:rPr>
              <a:t>Omezená autonomie – programy a rozhodování by podléhaly plzeňskému vedení.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D593276C-DA60-1551-A36E-CB01481ACD35}"/>
              </a:ext>
            </a:extLst>
          </p:cNvPr>
          <p:cNvSpPr txBox="1">
            <a:spLocks/>
          </p:cNvSpPr>
          <p:nvPr/>
        </p:nvSpPr>
        <p:spPr>
          <a:xfrm>
            <a:off x="1921754" y="3718564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C00000"/>
                </a:solidFill>
              </a:rPr>
              <a:t>Nižší prestiž a přitažlivost pro studenty (mohou upřednostnit studium v hlavním sídle ZČU).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05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FEFF3-235D-6926-5B2C-18E17358F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D2A9A93-A7AE-2737-8D91-08B94DA8E3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A0706FEE-7446-1A54-416A-401A196A6295}"/>
              </a:ext>
            </a:extLst>
          </p:cNvPr>
          <p:cNvSpPr txBox="1">
            <a:spLocks/>
          </p:cNvSpPr>
          <p:nvPr/>
        </p:nvSpPr>
        <p:spPr>
          <a:xfrm>
            <a:off x="596752" y="1276016"/>
            <a:ext cx="7474352" cy="508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Alternativa 2: Založení nové veřejné vysoké školy státem</a:t>
            </a:r>
            <a:endParaRPr lang="cs-CZ" altLang="cs-CZ" sz="1600" b="1" dirty="0">
              <a:latin typeface="+mj-lt"/>
              <a:cs typeface="Times New Roman" panose="02020603050405020304" pitchFamily="18" charset="0"/>
            </a:endParaRP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DFCF039-4D53-50B3-0100-DDA76A96053C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1E4E3A7E-54BB-8606-E31E-1AF49CE96A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8DFC48-BCAE-F5E2-94CF-08645EE0926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253456A-9B59-800D-64BA-9A8974996C8F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808395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Výhody a nevýhody jednotlivých návrhů III 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4B38B1EE-CBA8-ECB9-6A51-9D36B25E508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971100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DB15977-EEA0-1A98-160E-56C17C077398}"/>
              </a:ext>
            </a:extLst>
          </p:cNvPr>
          <p:cNvSpPr txBox="1">
            <a:spLocks/>
          </p:cNvSpPr>
          <p:nvPr/>
        </p:nvSpPr>
        <p:spPr>
          <a:xfrm>
            <a:off x="628746" y="1784151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00B050"/>
                </a:solidFill>
              </a:rPr>
              <a:t>Výhody</a:t>
            </a:r>
            <a:r>
              <a:rPr lang="cs-CZ" sz="1800" dirty="0">
                <a:solidFill>
                  <a:srgbClr val="00B050"/>
                </a:solidFill>
              </a:rPr>
              <a:t>:</a:t>
            </a:r>
            <a:endParaRPr lang="cs-CZ" altLang="cs-CZ" sz="18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C87BA3AD-6022-D71F-4721-29DEBAB8A4F9}"/>
              </a:ext>
            </a:extLst>
          </p:cNvPr>
          <p:cNvSpPr txBox="1">
            <a:spLocks/>
          </p:cNvSpPr>
          <p:nvPr/>
        </p:nvSpPr>
        <p:spPr>
          <a:xfrm>
            <a:off x="1921754" y="1802440"/>
            <a:ext cx="659350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00B050"/>
                </a:solidFill>
              </a:rPr>
              <a:t>Garantované financování ze státního rozpočtu.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00541B3-87F5-672A-1294-450E25987826}"/>
              </a:ext>
            </a:extLst>
          </p:cNvPr>
          <p:cNvSpPr txBox="1">
            <a:spLocks/>
          </p:cNvSpPr>
          <p:nvPr/>
        </p:nvSpPr>
        <p:spPr>
          <a:xfrm>
            <a:off x="1921754" y="215188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noProof="0" dirty="0">
                <a:solidFill>
                  <a:srgbClr val="00B050"/>
                </a:solidFill>
              </a:rPr>
              <a:t>Možnost přilákat kvalitní akademiky a budovat prestižní instituci.</a:t>
            </a:r>
            <a:endParaRPr lang="cs-CZ" sz="1600" b="1" noProof="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D5B02EFC-F1DF-723A-6B9A-CB8D32DEFF8F}"/>
              </a:ext>
            </a:extLst>
          </p:cNvPr>
          <p:cNvSpPr txBox="1">
            <a:spLocks/>
          </p:cNvSpPr>
          <p:nvPr/>
        </p:nvSpPr>
        <p:spPr>
          <a:xfrm>
            <a:off x="1921754" y="2525713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00B050"/>
                </a:solidFill>
              </a:rPr>
              <a:t>Dlouhodobá udržitelnost díky státní garanci.</a:t>
            </a:r>
            <a:endParaRPr lang="cs-CZ" altLang="cs-CZ" sz="16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FBA8875-89C8-A1D4-DC48-BB08E5E377D7}"/>
              </a:ext>
            </a:extLst>
          </p:cNvPr>
          <p:cNvSpPr txBox="1">
            <a:spLocks/>
          </p:cNvSpPr>
          <p:nvPr/>
        </p:nvSpPr>
        <p:spPr>
          <a:xfrm>
            <a:off x="628746" y="3116823"/>
            <a:ext cx="1261014" cy="373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u="sng" dirty="0">
                <a:solidFill>
                  <a:srgbClr val="C00000"/>
                </a:solidFill>
              </a:rPr>
              <a:t>Nevýhody</a:t>
            </a:r>
            <a:r>
              <a:rPr lang="cs-CZ" sz="1800" dirty="0">
                <a:solidFill>
                  <a:srgbClr val="C00000"/>
                </a:solidFill>
              </a:rPr>
              <a:t>:</a:t>
            </a:r>
            <a:endParaRPr lang="cs-CZ" altLang="cs-CZ" sz="18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63532A33-4B21-02C7-0BD3-D8D710CF812A}"/>
              </a:ext>
            </a:extLst>
          </p:cNvPr>
          <p:cNvSpPr txBox="1">
            <a:spLocks/>
          </p:cNvSpPr>
          <p:nvPr/>
        </p:nvSpPr>
        <p:spPr>
          <a:xfrm>
            <a:off x="1921754" y="3135112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>
                <a:solidFill>
                  <a:srgbClr val="C00000"/>
                </a:solidFill>
              </a:rPr>
              <a:t>Složitý legislativní proces – vláda a Parlament musí schválit nový zákon.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0297DB65-41F4-8CDF-6EDD-173749F24D38}"/>
              </a:ext>
            </a:extLst>
          </p:cNvPr>
          <p:cNvSpPr txBox="1">
            <a:spLocks/>
          </p:cNvSpPr>
          <p:nvPr/>
        </p:nvSpPr>
        <p:spPr>
          <a:xfrm>
            <a:off x="1921754" y="3718564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C00000"/>
                </a:solidFill>
              </a:rPr>
              <a:t>Vyšší náklady na budování infrastruktury.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5A72B7-A400-3DE6-F107-39364ABA4DBF}"/>
              </a:ext>
            </a:extLst>
          </p:cNvPr>
          <p:cNvSpPr txBox="1">
            <a:spLocks/>
          </p:cNvSpPr>
          <p:nvPr/>
        </p:nvSpPr>
        <p:spPr>
          <a:xfrm>
            <a:off x="1921754" y="4077329"/>
            <a:ext cx="6149350" cy="373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600" b="1" dirty="0">
                <a:solidFill>
                  <a:srgbClr val="C00000"/>
                </a:solidFill>
              </a:rPr>
              <a:t>Dlouhá doba realizace.</a:t>
            </a:r>
            <a:endParaRPr lang="cs-CZ" altLang="cs-CZ" sz="1600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14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56275B-9B54-E72E-FD4B-8C235A5B2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4D943DC2-C2E1-47E6-7AC1-658227394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6D408DC6-AEB6-B8D3-1A1B-2B1CF3BF26D4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BED728C-BA0F-3903-C27D-0AE9F84B98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F18C18CF-89EC-417B-21A3-C6BFC8818FF0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DBB1ED6-B49F-857D-F8A8-1AC508C01A8F}"/>
              </a:ext>
            </a:extLst>
          </p:cNvPr>
          <p:cNvSpPr txBox="1">
            <a:spLocks/>
          </p:cNvSpPr>
          <p:nvPr/>
        </p:nvSpPr>
        <p:spPr>
          <a:xfrm>
            <a:off x="530023" y="670093"/>
            <a:ext cx="808395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Dopad na regionální rozvoj a dostupnost vzdělání</a:t>
            </a:r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D8EE6381-E01A-C6D3-B1D3-A161C00E348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971100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FAFA9A11-670E-8E56-3D2E-6531370F1088}"/>
              </a:ext>
            </a:extLst>
          </p:cNvPr>
          <p:cNvSpPr txBox="1">
            <a:spLocks/>
          </p:cNvSpPr>
          <p:nvPr/>
        </p:nvSpPr>
        <p:spPr>
          <a:xfrm>
            <a:off x="709604" y="1756329"/>
            <a:ext cx="7166428" cy="633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Jaký dopad by měl vznik nové školy na místní ekonomiku?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18BAC65-9F3E-EF24-6223-AC4640EBFD63}"/>
              </a:ext>
            </a:extLst>
          </p:cNvPr>
          <p:cNvSpPr txBox="1">
            <a:spLocks/>
          </p:cNvSpPr>
          <p:nvPr/>
        </p:nvSpPr>
        <p:spPr>
          <a:xfrm>
            <a:off x="709604" y="2367262"/>
            <a:ext cx="7166428" cy="633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Bude mít škola dostatek studentů, nebo budou stále odcházet jinam?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6C5FA5A-49F8-89C0-30B0-061C379CD4BB}"/>
              </a:ext>
            </a:extLst>
          </p:cNvPr>
          <p:cNvSpPr txBox="1">
            <a:spLocks/>
          </p:cNvSpPr>
          <p:nvPr/>
        </p:nvSpPr>
        <p:spPr>
          <a:xfrm>
            <a:off x="709604" y="2954197"/>
            <a:ext cx="7166428" cy="633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Mělo by být vysokoškolské vzdělání v Karlovarském kraji prioritou?</a:t>
            </a: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07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_x0159_ad_x00ed__x002d_skr_x00fd_t xmlns="f30c7097-30a6-4f87-b19b-154e9ee3686a">1</Po_x0159_ad_x00ed__x002d_skr_x00fd_t>
    <lcf76f155ced4ddcb4097134ff3c332f xmlns="f30c7097-30a6-4f87-b19b-154e9ee3686a">
      <Terms xmlns="http://schemas.microsoft.com/office/infopath/2007/PartnerControls"/>
    </lcf76f155ced4ddcb4097134ff3c332f>
    <TaxCatchAll xmlns="9499ebbe-5cc2-43d5-ab79-ed5b1cc6ede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46666B3F14FF47B170C21B8318F056" ma:contentTypeVersion="12" ma:contentTypeDescription="Vytvoří nový dokument" ma:contentTypeScope="" ma:versionID="0ff8d767965b67d381af5933d814cbb0">
  <xsd:schema xmlns:xsd="http://www.w3.org/2001/XMLSchema" xmlns:xs="http://www.w3.org/2001/XMLSchema" xmlns:p="http://schemas.microsoft.com/office/2006/metadata/properties" xmlns:ns2="f30c7097-30a6-4f87-b19b-154e9ee3686a" xmlns:ns3="9499ebbe-5cc2-43d5-ab79-ed5b1cc6ede7" targetNamespace="http://schemas.microsoft.com/office/2006/metadata/properties" ma:root="true" ma:fieldsID="9672140914d749f51ef53b9f7a29aba9" ns2:_="" ns3:_="">
    <xsd:import namespace="f30c7097-30a6-4f87-b19b-154e9ee3686a"/>
    <xsd:import namespace="9499ebbe-5cc2-43d5-ab79-ed5b1cc6ede7"/>
    <xsd:element name="properties">
      <xsd:complexType>
        <xsd:sequence>
          <xsd:element name="documentManagement">
            <xsd:complexType>
              <xsd:all>
                <xsd:element ref="ns2:Po_x0159_ad_x00ed__x002d_skr_x00fd_t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c7097-30a6-4f87-b19b-154e9ee3686a" elementFormDefault="qualified">
    <xsd:import namespace="http://schemas.microsoft.com/office/2006/documentManagement/types"/>
    <xsd:import namespace="http://schemas.microsoft.com/office/infopath/2007/PartnerControls"/>
    <xsd:element name="Po_x0159_ad_x00ed__x002d_skr_x00fd_t" ma:index="8" ma:displayName="Pořadí - skrýt" ma:decimals="0" ma:default="1" ma:description="Číselné pořadí pro správné řazení složek" ma:format="Dropdown" ma:internalName="Po_x0159_ad_x00ed__x002d_skr_x00fd_t" ma:percentage="FALSE">
      <xsd:simpleType>
        <xsd:restriction base="dms:Number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9ebbe-5cc2-43d5-ab79-ed5b1cc6ede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956f211-6282-4453-baef-af5cc9c345ee}" ma:internalName="TaxCatchAll" ma:showField="CatchAllData" ma:web="9499ebbe-5cc2-43d5-ab79-ed5b1cc6ed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78C1C5-5A6F-4F76-9B3F-4B2DEC61C272}">
  <ds:schemaRefs>
    <ds:schemaRef ds:uri="http://schemas.microsoft.com/office/2006/metadata/properties"/>
    <ds:schemaRef ds:uri="http://schemas.microsoft.com/office/infopath/2007/PartnerControls"/>
    <ds:schemaRef ds:uri="f30c7097-30a6-4f87-b19b-154e9ee3686a"/>
    <ds:schemaRef ds:uri="9499ebbe-5cc2-43d5-ab79-ed5b1cc6ede7"/>
  </ds:schemaRefs>
</ds:datastoreItem>
</file>

<file path=customXml/itemProps2.xml><?xml version="1.0" encoding="utf-8"?>
<ds:datastoreItem xmlns:ds="http://schemas.openxmlformats.org/officeDocument/2006/customXml" ds:itemID="{7C8DA628-7B6E-45A9-9A71-8B223679B8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E10AA2-C370-4525-BE59-93723C56B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c7097-30a6-4f87-b19b-154e9ee3686a"/>
    <ds:schemaRef ds:uri="9499ebbe-5cc2-43d5-ab79-ed5b1cc6e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462</Words>
  <Application>Microsoft Office PowerPoint</Application>
  <PresentationFormat>Předvádění na obrazovce (16:9)</PresentationFormat>
  <Paragraphs>59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Aptos</vt:lpstr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Petra Chmielová</cp:lastModifiedBy>
  <cp:revision>67</cp:revision>
  <dcterms:created xsi:type="dcterms:W3CDTF">2016-07-06T15:42:34Z</dcterms:created>
  <dcterms:modified xsi:type="dcterms:W3CDTF">2025-03-11T20:13:26Z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0x010100FB46666B3F14FF47B170C21B8318F056</vt:lpwstr>
  </property>
</Properties>
</file>