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313" r:id="rId2"/>
    <p:sldId id="314" r:id="rId3"/>
    <p:sldId id="315" r:id="rId4"/>
    <p:sldId id="328" r:id="rId5"/>
    <p:sldId id="324" r:id="rId6"/>
    <p:sldId id="316" r:id="rId7"/>
    <p:sldId id="329" r:id="rId8"/>
    <p:sldId id="330" r:id="rId9"/>
    <p:sldId id="326" r:id="rId10"/>
    <p:sldId id="327" r:id="rId11"/>
    <p:sldId id="263" r:id="rId12"/>
  </p:sldIdLst>
  <p:sldSz cx="9144000" cy="6858000" type="screen4x3"/>
  <p:notesSz cx="6761163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47" autoAdjust="0"/>
    <p:restoredTop sz="84480" autoAdjust="0"/>
  </p:normalViewPr>
  <p:slideViewPr>
    <p:cSldViewPr>
      <p:cViewPr varScale="1">
        <p:scale>
          <a:sx n="89" d="100"/>
          <a:sy n="89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E3411D-8CA2-4243-9904-E1B17F8F5948}" type="datetimeFigureOut">
              <a:rPr lang="cs-CZ" smtClean="0"/>
              <a:pPr/>
              <a:t>04.04.2025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4366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29762" y="9443661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D1414-4050-4345-BF95-3FBC5DD8AE6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8905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0406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43113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7312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53746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1662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9867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6346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D1414-4050-4345-BF95-3FBC5DD8AE61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102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04.04.2025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04.04.2025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04.04.2025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04.04.2025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04.04.2025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04.04.2025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04.04.2025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04.04.2025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04.04.2025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04.04.2025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04.04.2025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1402A5-CF29-4560-8312-1343C2C28A1C}" type="datetimeFigureOut">
              <a:rPr lang="cs-CZ" smtClean="0"/>
              <a:pPr/>
              <a:t>04.04.2025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286000" y="1124744"/>
            <a:ext cx="6678488" cy="3824446"/>
          </a:xfrm>
        </p:spPr>
        <p:txBody>
          <a:bodyPr>
            <a:noAutofit/>
          </a:bodyPr>
          <a:lstStyle/>
          <a:p>
            <a:pPr algn="ctr"/>
            <a:r>
              <a:rPr lang="cs-CZ" sz="6600" dirty="0" smtClean="0"/>
              <a:t>Hospodářská politika v období pandemie covid-19</a:t>
            </a:r>
            <a:endParaRPr lang="cs-CZ" sz="6600" dirty="0"/>
          </a:p>
        </p:txBody>
      </p:sp>
    </p:spTree>
    <p:extLst>
      <p:ext uri="{BB962C8B-B14F-4D97-AF65-F5344CB8AC3E}">
        <p14:creationId xmlns:p14="http://schemas.microsoft.com/office/powerpoint/2010/main" val="378797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706090"/>
          </a:xfrm>
        </p:spPr>
        <p:txBody>
          <a:bodyPr>
            <a:noAutofit/>
          </a:bodyPr>
          <a:lstStyle/>
          <a:p>
            <a:r>
              <a:rPr lang="cs-CZ" sz="3200" b="1" u="sng" dirty="0" smtClean="0">
                <a:solidFill>
                  <a:schemeClr val="tx1"/>
                </a:solidFill>
              </a:rPr>
              <a:t>Návrat k </a:t>
            </a:r>
            <a:r>
              <a:rPr lang="cs-CZ" sz="3200" b="1" u="sng" dirty="0" err="1" smtClean="0">
                <a:solidFill>
                  <a:schemeClr val="tx1"/>
                </a:solidFill>
              </a:rPr>
              <a:t>předpandemické</a:t>
            </a:r>
            <a:r>
              <a:rPr lang="cs-CZ" sz="3200" b="1" u="sng" dirty="0" smtClean="0">
                <a:solidFill>
                  <a:schemeClr val="tx1"/>
                </a:solidFill>
              </a:rPr>
              <a:t> úrovni, poučení, pozitiva</a:t>
            </a:r>
            <a:endParaRPr lang="cs-CZ" sz="32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208912" cy="5733255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  <a:defRPr/>
            </a:pPr>
            <a:r>
              <a:rPr lang="cs-CZ" sz="2000" dirty="0"/>
              <a:t>Pandemie </a:t>
            </a:r>
            <a:r>
              <a:rPr lang="cs-CZ" sz="2000" dirty="0" err="1"/>
              <a:t>covidu</a:t>
            </a:r>
            <a:r>
              <a:rPr lang="cs-CZ" sz="2000" dirty="0"/>
              <a:t> byla pro českou ekonomiku </a:t>
            </a:r>
            <a:r>
              <a:rPr lang="cs-CZ" sz="2000" dirty="0" smtClean="0"/>
              <a:t>mezníkem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000" dirty="0" smtClean="0"/>
              <a:t>Celkové náklady na pandemii Covidu-19 jsou odhadovány na 547 mld. Kč</a:t>
            </a:r>
            <a:endParaRPr lang="cs-CZ" sz="2000" dirty="0"/>
          </a:p>
          <a:p>
            <a:pPr algn="just">
              <a:spcAft>
                <a:spcPts val="600"/>
              </a:spcAft>
              <a:defRPr/>
            </a:pPr>
            <a:r>
              <a:rPr lang="cs-CZ" sz="2000" dirty="0" smtClean="0"/>
              <a:t>Teprve </a:t>
            </a:r>
            <a:r>
              <a:rPr lang="cs-CZ" sz="2000" dirty="0"/>
              <a:t>po pěti letech od mizérie průmyslu i spotřeby se hospodářství postupně začíná vracet na vzestupnou dráhu</a:t>
            </a:r>
            <a:r>
              <a:rPr lang="cs-CZ" sz="2000" dirty="0" smtClean="0"/>
              <a:t>.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000" dirty="0" smtClean="0"/>
              <a:t>Špatný stav digitalizace se začal měnit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000" dirty="0" smtClean="0"/>
              <a:t>Podle NKÚ téměř </a:t>
            </a:r>
            <a:r>
              <a:rPr lang="cs-CZ" sz="2000" dirty="0"/>
              <a:t>90 % meziročního nárůstu celkových výdajů nesouviselo s výdaji vynaloženými v souvislosti s onemocněním covid-19.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000" dirty="0" smtClean="0"/>
              <a:t>Větší zájem domácností o investice a lepší výnosy a různé způsoby ukládání peněz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000" dirty="0" smtClean="0"/>
              <a:t>Ztráta konkurenceschopnosti českého průmyslu, která vede k </a:t>
            </a:r>
            <a:r>
              <a:rPr lang="cs-CZ" sz="2000" dirty="0" smtClean="0"/>
              <a:t>t</a:t>
            </a:r>
            <a:r>
              <a:rPr lang="cs-CZ" sz="2000" dirty="0" smtClean="0"/>
              <a:t>ransformaci ekonomiky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000" dirty="0" smtClean="0"/>
              <a:t>Nikdy nevíš, co přijde, je třeba být připraven</a:t>
            </a:r>
            <a:endParaRPr lang="cs-CZ" sz="2000" dirty="0" smtClean="0"/>
          </a:p>
          <a:p>
            <a:pPr algn="just">
              <a:spcAft>
                <a:spcPts val="600"/>
              </a:spcAft>
              <a:defRPr/>
            </a:pPr>
            <a:endParaRPr lang="cs-CZ" sz="2000" dirty="0" smtClean="0"/>
          </a:p>
          <a:p>
            <a:pPr marL="0" indent="0" algn="just">
              <a:spcAft>
                <a:spcPts val="600"/>
              </a:spcAft>
              <a:buNone/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>
              <a:spcAft>
                <a:spcPts val="600"/>
              </a:spcAft>
              <a:defRPr/>
            </a:pPr>
            <a:endParaRPr lang="cs-CZ" sz="28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26105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4400" dirty="0" smtClean="0"/>
              <a:t>Děkuji za pozornost a přeji hezký den</a:t>
            </a:r>
            <a:br>
              <a:rPr lang="cs-CZ" sz="4400" dirty="0" smtClean="0"/>
            </a:br>
            <a:r>
              <a:rPr lang="cs-CZ" sz="4400" b="1" dirty="0" smtClean="0">
                <a:latin typeface="Times New Roman" pitchFamily="18" charset="0"/>
                <a:cs typeface="Times New Roman" pitchFamily="18" charset="0"/>
              </a:rPr>
              <a:t>☺</a:t>
            </a:r>
            <a:endParaRPr lang="cs-CZ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Makroekonomický vývoj 2015-2022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44096467"/>
              </p:ext>
            </p:extLst>
          </p:nvPr>
        </p:nvGraphicFramePr>
        <p:xfrm>
          <a:off x="323480" y="1524392"/>
          <a:ext cx="820896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5902">
                  <a:extLst>
                    <a:ext uri="{9D8B030D-6E8A-4147-A177-3AD203B41FA5}">
                      <a16:colId xmlns:a16="http://schemas.microsoft.com/office/drawing/2014/main" val="32158335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6839187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93424448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7928659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01652586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90852029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1049800137"/>
                    </a:ext>
                  </a:extLst>
                </a:gridCol>
                <a:gridCol w="864466">
                  <a:extLst>
                    <a:ext uri="{9D8B030D-6E8A-4147-A177-3AD203B41FA5}">
                      <a16:colId xmlns:a16="http://schemas.microsoft.com/office/drawing/2014/main" val="17358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2019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2021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659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Růst HDP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5,0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2,6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5,2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2,8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3,6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-5,3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4,0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100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cs-CZ" sz="16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Nezaměst</a:t>
                      </a:r>
                      <a:r>
                        <a:rPr kumimoji="0" lang="cs-CZ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kumimoji="0" lang="cs-CZ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cs-CZ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</a:t>
                      </a:r>
                      <a:endParaRPr kumimoji="0" lang="cs-CZ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/>
                        <a:t>4,0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/>
                        <a:t>2,9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/>
                        <a:t>2,2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/>
                        <a:t>2,0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/>
                        <a:t>2,6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/>
                        <a:t>2,8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0439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Inflace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0,3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0,7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2,5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2,1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2,8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3,2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3,8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679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Saldo</a:t>
                      </a:r>
                      <a:r>
                        <a:rPr lang="cs-CZ" b="1" baseline="0" dirty="0" smtClean="0"/>
                        <a:t> </a:t>
                      </a:r>
                      <a:r>
                        <a:rPr lang="cs-CZ" b="1" dirty="0" smtClean="0"/>
                        <a:t>OB (mld.)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131,0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163,7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163,5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98,5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145,7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179,7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-9,2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687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Saldo SR (mld.)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-62,8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61,77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-6,15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2,94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-28,52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-367,4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b="1" dirty="0" smtClean="0"/>
                        <a:t>-419,7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753968"/>
                  </a:ext>
                </a:extLst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323480" y="4006134"/>
            <a:ext cx="79312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/>
              <a:t>Zdroj: ČSÚ (2024)</a:t>
            </a:r>
            <a:endParaRPr lang="cs-CZ" sz="1200" b="1" dirty="0"/>
          </a:p>
        </p:txBody>
      </p:sp>
    </p:spTree>
    <p:extLst>
      <p:ext uri="{BB962C8B-B14F-4D97-AF65-F5344CB8AC3E}">
        <p14:creationId xmlns:p14="http://schemas.microsoft.com/office/powerpoint/2010/main" val="215357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Průběh pandemie covid</a:t>
            </a:r>
            <a:r>
              <a:rPr lang="cs-CZ" sz="3600" b="1" u="sng" dirty="0" smtClean="0">
                <a:solidFill>
                  <a:schemeClr val="tx1"/>
                </a:solidFill>
              </a:rPr>
              <a:t>-19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208912" cy="554461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cs-CZ" sz="2000" dirty="0"/>
              <a:t>l</a:t>
            </a:r>
            <a:r>
              <a:rPr lang="cs-CZ" sz="2000" dirty="0" smtClean="0"/>
              <a:t>eden 2020 – potvrzen přenos nákazy do Evropy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cs-CZ" sz="2000" dirty="0" smtClean="0"/>
              <a:t>1. březen 2020 – první 3 případy nákazy v ČR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cs-CZ" sz="2000" dirty="0" smtClean="0"/>
              <a:t>11. března 2020 – zrušena prezenční výuka ve školách, zákaz konání hromadných akcí pro 100 a více osob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cs-CZ" sz="2000" dirty="0" smtClean="0"/>
              <a:t>12. března 2020 – vyhlášen nouzový stav, který trval do poloviny května 2020, dále (omezení akcí nad 20 osob)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cs-CZ" sz="2000" dirty="0" smtClean="0"/>
              <a:t>16. března 2020 – uzavření obchodů a služeb, omezení volného pohybu osob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cs-CZ" sz="2000" dirty="0" smtClean="0"/>
              <a:t>Duben 2020 - zavedení testování zaměstnanců soc. služeb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cs-CZ" sz="2000" dirty="0" smtClean="0"/>
              <a:t>22.10. 2020 – nové vyhlášení nouzového stavu, zákaz vycházení v nočních hodinách (průběžně se měnilo)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cs-CZ" sz="2000" dirty="0" smtClean="0"/>
              <a:t>Prosinec 2020 – spuštěna první vlna registrace k očkování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cs-CZ" sz="2000" dirty="0" smtClean="0"/>
              <a:t>Březen 2021 – 11. dubna - uzavření hranic okresů, nařízení testování zaměstnanců ve firmách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r>
              <a:rPr lang="cs-CZ" sz="2000" dirty="0" smtClean="0"/>
              <a:t>11. dubna 2021 končí nouzový stav</a:t>
            </a:r>
          </a:p>
          <a:p>
            <a:pPr>
              <a:spcBef>
                <a:spcPts val="0"/>
              </a:spcBef>
              <a:spcAft>
                <a:spcPts val="600"/>
              </a:spcAft>
              <a:defRPr/>
            </a:pPr>
            <a:endParaRPr lang="cs-CZ" sz="2000" dirty="0" smtClean="0"/>
          </a:p>
          <a:p>
            <a:pPr>
              <a:spcAft>
                <a:spcPts val="600"/>
              </a:spcAft>
              <a:defRPr/>
            </a:pPr>
            <a:endParaRPr lang="cs-CZ" sz="20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15439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79512" y="908720"/>
            <a:ext cx="8782668" cy="4699017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323528" y="5607737"/>
            <a:ext cx="70567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/>
              <a:t>Zdroj: </a:t>
            </a:r>
            <a:r>
              <a:rPr lang="cs-CZ" sz="1200" b="1" dirty="0" err="1" smtClean="0"/>
              <a:t>Eurostat</a:t>
            </a:r>
            <a:r>
              <a:rPr lang="cs-CZ" sz="1200" b="1" dirty="0" smtClean="0"/>
              <a:t> (2024)</a:t>
            </a:r>
            <a:endParaRPr lang="cs-CZ" sz="1200" b="1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0499" y="3038420"/>
            <a:ext cx="543001" cy="781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320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2400" b="1" u="sng" dirty="0" smtClean="0">
                <a:solidFill>
                  <a:schemeClr val="tx1"/>
                </a:solidFill>
              </a:rPr>
              <a:t>Opatření fiskální politiky v oblasti zdravotnictv</a:t>
            </a:r>
            <a:r>
              <a:rPr lang="cs-CZ" sz="2400" b="1" u="sng" dirty="0" smtClean="0">
                <a:solidFill>
                  <a:schemeClr val="tx1"/>
                </a:solidFill>
              </a:rPr>
              <a:t>í a soc. služeb</a:t>
            </a:r>
            <a:endParaRPr lang="cs-CZ" sz="24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0364" y="980728"/>
            <a:ext cx="8208912" cy="5184576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  <a:defRPr/>
            </a:pPr>
            <a:r>
              <a:rPr lang="cs-CZ" sz="2000" dirty="0" smtClean="0"/>
              <a:t>Nárůst výdajů ve zdravotnictví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000" dirty="0" smtClean="0"/>
              <a:t>Osvobození vybraného zboží a služeb, které jdou dodávány poskytovatelům zdravotnických služeb, IZS, Armádě a zařízením soc. služeb od DPH a také vakcín a testů</a:t>
            </a:r>
            <a:endParaRPr lang="cs-CZ" sz="2000" dirty="0"/>
          </a:p>
          <a:p>
            <a:pPr algn="just">
              <a:spcAft>
                <a:spcPts val="600"/>
              </a:spcAft>
              <a:defRPr/>
            </a:pPr>
            <a:r>
              <a:rPr lang="cs-CZ" sz="2000" dirty="0" smtClean="0"/>
              <a:t>Vláda schválila mimořádné odměny pro pracovníky ve zdravotnictví a pracovníků v soc. službách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000" dirty="0"/>
              <a:t>Na nákupy ochranných pomůcek a dalšího zdravotnického materiálu, nakoupeného pro boj s </a:t>
            </a:r>
            <a:r>
              <a:rPr lang="cs-CZ" sz="2000" dirty="0" smtClean="0"/>
              <a:t>pandemií bylo vyčleněno 14 mld. Kč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000" dirty="0" smtClean="0"/>
              <a:t>Byly navýšeny platby za státní pojištěnce (růst zdrojů na veřejné zdravotní pojištění o 50 mld.)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000" dirty="0" smtClean="0"/>
              <a:t>Oddlužení fakultních nemocnic (6,6 mld.)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000" dirty="0" smtClean="0"/>
              <a:t>Celkově bylo v této oblasti vynaloženo za rok 2020 cca 60 mld. Kč.</a:t>
            </a:r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/>
          </a:p>
          <a:p>
            <a:pPr algn="just">
              <a:spcAft>
                <a:spcPts val="600"/>
              </a:spcAft>
              <a:defRPr/>
            </a:pPr>
            <a:endParaRPr lang="cs-CZ" sz="2800" dirty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marL="0" indent="0" algn="just">
              <a:spcAft>
                <a:spcPts val="600"/>
              </a:spcAft>
              <a:buNone/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>
              <a:spcAft>
                <a:spcPts val="600"/>
              </a:spcAft>
              <a:defRPr/>
            </a:pPr>
            <a:endParaRPr lang="cs-CZ" sz="28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418205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2800" b="1" u="sng" dirty="0" smtClean="0">
                <a:solidFill>
                  <a:schemeClr val="tx1"/>
                </a:solidFill>
              </a:rPr>
              <a:t>Růst výdajů na zdravotnictví v % HDP</a:t>
            </a:r>
            <a:endParaRPr lang="cs-CZ" sz="28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8208912" cy="5400600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marL="0" indent="0">
              <a:spcAft>
                <a:spcPts val="600"/>
              </a:spcAft>
              <a:buNone/>
              <a:defRPr/>
            </a:pPr>
            <a:endParaRPr lang="cs-CZ" sz="28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2014339"/>
            <a:ext cx="5201663" cy="3495235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1878" y="3068960"/>
            <a:ext cx="543001" cy="781159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1475656" y="5661248"/>
            <a:ext cx="5586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 smtClean="0"/>
              <a:t>Zdroj: </a:t>
            </a:r>
            <a:r>
              <a:rPr lang="cs-CZ" sz="1200" b="1" dirty="0" err="1" smtClean="0"/>
              <a:t>Eurostat</a:t>
            </a:r>
            <a:r>
              <a:rPr lang="cs-CZ" sz="1200" b="1" dirty="0" smtClean="0"/>
              <a:t> (2024)</a:t>
            </a:r>
            <a:endParaRPr lang="cs-CZ" sz="1200" b="1" dirty="0"/>
          </a:p>
        </p:txBody>
      </p:sp>
    </p:spTree>
    <p:extLst>
      <p:ext uri="{BB962C8B-B14F-4D97-AF65-F5344CB8AC3E}">
        <p14:creationId xmlns:p14="http://schemas.microsoft.com/office/powerpoint/2010/main" val="413700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2800" b="1" u="sng" dirty="0" smtClean="0">
                <a:solidFill>
                  <a:schemeClr val="tx1"/>
                </a:solidFill>
              </a:rPr>
              <a:t>Opatření fiskální politiky na podporu domácností</a:t>
            </a:r>
            <a:endParaRPr lang="cs-CZ" sz="28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0364" y="1268760"/>
            <a:ext cx="8208912" cy="5184576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  <a:defRPr/>
            </a:pPr>
            <a:r>
              <a:rPr lang="cs-CZ" dirty="0" smtClean="0"/>
              <a:t>Možnost odkladu splátek úvěrů (úvěrové moratorium)</a:t>
            </a:r>
          </a:p>
          <a:p>
            <a:pPr algn="just">
              <a:spcAft>
                <a:spcPts val="600"/>
              </a:spcAft>
              <a:defRPr/>
            </a:pPr>
            <a:r>
              <a:rPr lang="cs-CZ" dirty="0" smtClean="0"/>
              <a:t>Odpuštění daně z nabytí nemovitých věcí</a:t>
            </a:r>
          </a:p>
          <a:p>
            <a:pPr algn="just">
              <a:spcAft>
                <a:spcPts val="600"/>
              </a:spcAft>
              <a:defRPr/>
            </a:pPr>
            <a:r>
              <a:rPr lang="cs-CZ" dirty="0" smtClean="0"/>
              <a:t>Možnost žádat o dávku mimořádné pomoci, která mohla dosáhnout až 15ti násobku životního minima</a:t>
            </a:r>
          </a:p>
          <a:p>
            <a:pPr algn="just">
              <a:spcAft>
                <a:spcPts val="600"/>
              </a:spcAft>
              <a:defRPr/>
            </a:pPr>
            <a:r>
              <a:rPr lang="cs-CZ" dirty="0" smtClean="0"/>
              <a:t>Úprava parametrů pro výplatu ošetřovného  pro zaměstnance z důvodu uzavření škol (do 13 let věku dítěte)</a:t>
            </a:r>
          </a:p>
          <a:p>
            <a:pPr algn="just">
              <a:spcAft>
                <a:spcPts val="600"/>
              </a:spcAft>
              <a:defRPr/>
            </a:pPr>
            <a:r>
              <a:rPr lang="cs-CZ" dirty="0" smtClean="0"/>
              <a:t>Jednorázová pomoc pro důchodce ve výši 5000 Kč</a:t>
            </a:r>
          </a:p>
          <a:p>
            <a:pPr algn="just">
              <a:spcAft>
                <a:spcPts val="600"/>
              </a:spcAft>
              <a:defRPr/>
            </a:pPr>
            <a:r>
              <a:rPr lang="cs-CZ" dirty="0" smtClean="0"/>
              <a:t>Celkově bylo v roce 202 čerpáno 37,2 mld. Kč.</a:t>
            </a:r>
            <a:endParaRPr lang="cs-CZ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/>
          </a:p>
          <a:p>
            <a:pPr algn="just">
              <a:spcAft>
                <a:spcPts val="600"/>
              </a:spcAft>
              <a:defRPr/>
            </a:pPr>
            <a:endParaRPr lang="cs-CZ" sz="2800" dirty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marL="0" indent="0" algn="just">
              <a:spcAft>
                <a:spcPts val="600"/>
              </a:spcAft>
              <a:buNone/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>
              <a:spcAft>
                <a:spcPts val="600"/>
              </a:spcAft>
              <a:defRPr/>
            </a:pPr>
            <a:endParaRPr lang="cs-CZ" sz="28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185109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2800" b="1" u="sng" dirty="0" smtClean="0">
                <a:solidFill>
                  <a:schemeClr val="tx1"/>
                </a:solidFill>
              </a:rPr>
              <a:t>Opatření fiskální politiky na firem a </a:t>
            </a:r>
            <a:r>
              <a:rPr lang="cs-CZ" sz="2800" b="1" u="sng" dirty="0" err="1" smtClean="0">
                <a:solidFill>
                  <a:schemeClr val="tx1"/>
                </a:solidFill>
              </a:rPr>
              <a:t>osvč</a:t>
            </a:r>
            <a:endParaRPr lang="cs-CZ" sz="28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0364" y="980728"/>
            <a:ext cx="8208912" cy="5472608"/>
          </a:xfrm>
        </p:spPr>
        <p:txBody>
          <a:bodyPr>
            <a:normAutofit fontScale="92500"/>
          </a:bodyPr>
          <a:lstStyle/>
          <a:p>
            <a:pPr algn="just">
              <a:spcAft>
                <a:spcPts val="600"/>
              </a:spcAft>
              <a:defRPr/>
            </a:pPr>
            <a:r>
              <a:rPr lang="cs-CZ" dirty="0" smtClean="0"/>
              <a:t>Cílem bylo udržet zaměstnanost a snížit riziko nízké likvidity firem</a:t>
            </a:r>
          </a:p>
          <a:p>
            <a:pPr algn="just">
              <a:spcAft>
                <a:spcPts val="600"/>
              </a:spcAft>
              <a:defRPr/>
            </a:pPr>
            <a:r>
              <a:rPr lang="cs-CZ" dirty="0" smtClean="0"/>
              <a:t>Zpočátku realizována plošně, později již cílená na nejvíce zasažené sektory</a:t>
            </a:r>
          </a:p>
          <a:p>
            <a:pPr algn="just">
              <a:spcAft>
                <a:spcPts val="600"/>
              </a:spcAft>
              <a:defRPr/>
            </a:pPr>
            <a:r>
              <a:rPr lang="cs-CZ" dirty="0"/>
              <a:t>V druhé vlně vláda schvalovala už pouze cílené programy, nad rámec programu vláda ještě ratifikovala záruční programy pro poskytování státních záruk </a:t>
            </a:r>
            <a:r>
              <a:rPr lang="cs-CZ" dirty="0" smtClean="0"/>
              <a:t>firmám</a:t>
            </a:r>
          </a:p>
          <a:p>
            <a:pPr algn="just">
              <a:spcAft>
                <a:spcPts val="600"/>
              </a:spcAft>
              <a:defRPr/>
            </a:pPr>
            <a:r>
              <a:rPr lang="cs-CZ" dirty="0" smtClean="0"/>
              <a:t>Realizovány úlevy na daních a úpravy plateb na sociální a zdravotní pojištění (Liberační balíček I a II)</a:t>
            </a:r>
          </a:p>
          <a:p>
            <a:pPr algn="just">
              <a:spcAft>
                <a:spcPts val="600"/>
              </a:spcAft>
              <a:defRPr/>
            </a:pPr>
            <a:r>
              <a:rPr lang="cs-CZ" dirty="0" smtClean="0"/>
              <a:t>Program Antivirus A, B, C, kompenzační bonusy</a:t>
            </a:r>
          </a:p>
          <a:p>
            <a:pPr algn="just">
              <a:spcAft>
                <a:spcPts val="600"/>
              </a:spcAft>
              <a:defRPr/>
            </a:pPr>
            <a:r>
              <a:rPr lang="cs-CZ" dirty="0" smtClean="0"/>
              <a:t>COVID-nájemné, COVID-ubytování, COVID-lázně, COVID-podpora cestovního ruchu, COVID-záruka CK, COVID-</a:t>
            </a:r>
            <a:r>
              <a:rPr lang="cs-CZ" dirty="0" err="1" smtClean="0"/>
              <a:t>gastro</a:t>
            </a:r>
            <a:r>
              <a:rPr lang="cs-CZ" dirty="0" smtClean="0"/>
              <a:t>, COVID-sport, COVID-kultura</a:t>
            </a:r>
          </a:p>
          <a:p>
            <a:pPr algn="just">
              <a:spcAft>
                <a:spcPts val="600"/>
              </a:spcAft>
              <a:defRPr/>
            </a:pPr>
            <a:r>
              <a:rPr lang="cs-CZ" dirty="0" smtClean="0"/>
              <a:t>Celkově bylo v roce 2020 čerpáno 111,7 mld. Kč</a:t>
            </a:r>
            <a:endParaRPr lang="cs-CZ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/>
          </a:p>
          <a:p>
            <a:pPr algn="just">
              <a:spcAft>
                <a:spcPts val="600"/>
              </a:spcAft>
              <a:defRPr/>
            </a:pPr>
            <a:endParaRPr lang="cs-CZ" sz="2800" dirty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marL="0" indent="0" algn="just">
              <a:spcAft>
                <a:spcPts val="600"/>
              </a:spcAft>
              <a:buNone/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>
              <a:spcAft>
                <a:spcPts val="600"/>
              </a:spcAft>
              <a:defRPr/>
            </a:pPr>
            <a:endParaRPr lang="cs-CZ" sz="28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97649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>
            <a:noAutofit/>
          </a:bodyPr>
          <a:lstStyle/>
          <a:p>
            <a:r>
              <a:rPr lang="cs-CZ" sz="3600" b="1" u="sng" dirty="0" smtClean="0">
                <a:solidFill>
                  <a:schemeClr val="tx1"/>
                </a:solidFill>
              </a:rPr>
              <a:t>Stabilizační opatření ČNB</a:t>
            </a:r>
            <a:endParaRPr lang="cs-CZ" sz="3600" b="1" u="sng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90364" y="980728"/>
            <a:ext cx="8208912" cy="5472608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  <a:defRPr/>
            </a:pPr>
            <a:r>
              <a:rPr lang="cs-CZ" sz="2800" dirty="0"/>
              <a:t>ČNB ve třech krocích postupně snížila všechny základní úrokové </a:t>
            </a:r>
            <a:r>
              <a:rPr lang="cs-CZ" sz="2800" dirty="0" smtClean="0"/>
              <a:t>sazby (2T </a:t>
            </a:r>
            <a:r>
              <a:rPr lang="cs-CZ" sz="2800" dirty="0" err="1"/>
              <a:t>repo</a:t>
            </a:r>
            <a:r>
              <a:rPr lang="cs-CZ" sz="2800" dirty="0"/>
              <a:t> sazba klesla nejprve 16. března 2020 o 0,5 procentního bodu, poté 26. března 2020 o 0,75 procentního bodu a 7. května o dalších 0,75 </a:t>
            </a:r>
            <a:r>
              <a:rPr lang="cs-CZ" sz="2800" dirty="0" smtClean="0"/>
              <a:t>procenta, kdy 2T </a:t>
            </a:r>
            <a:r>
              <a:rPr lang="cs-CZ" sz="2800" dirty="0" err="1" smtClean="0"/>
              <a:t>repo</a:t>
            </a:r>
            <a:r>
              <a:rPr lang="cs-CZ" sz="2800" dirty="0" smtClean="0"/>
              <a:t> </a:t>
            </a:r>
            <a:r>
              <a:rPr lang="cs-CZ" sz="2800" dirty="0"/>
              <a:t>sazba </a:t>
            </a:r>
            <a:r>
              <a:rPr lang="cs-CZ" sz="2800" dirty="0" smtClean="0"/>
              <a:t>byla na </a:t>
            </a:r>
            <a:r>
              <a:rPr lang="cs-CZ" sz="2800" dirty="0"/>
              <a:t>úrovni 0,25 %, lombardní sazba na 1,00 % a diskontní sazba na 0,05 </a:t>
            </a:r>
            <a:r>
              <a:rPr lang="cs-CZ" sz="2800" dirty="0" smtClean="0"/>
              <a:t>%.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/>
              <a:t>ČNB umožnila bankám odložit splátky </a:t>
            </a:r>
            <a:r>
              <a:rPr lang="cs-CZ" sz="2800" dirty="0" smtClean="0"/>
              <a:t>úvěrů a </a:t>
            </a:r>
            <a:r>
              <a:rPr lang="cs-CZ" sz="2800" dirty="0"/>
              <a:t>vyzvala banky, aby se zdržely výplaty </a:t>
            </a:r>
            <a:r>
              <a:rPr lang="cs-CZ" sz="2800" dirty="0" smtClean="0"/>
              <a:t>dividend</a:t>
            </a:r>
          </a:p>
          <a:p>
            <a:pPr algn="just">
              <a:spcAft>
                <a:spcPts val="600"/>
              </a:spcAft>
              <a:defRPr/>
            </a:pPr>
            <a:r>
              <a:rPr lang="cs-CZ" sz="2800" dirty="0"/>
              <a:t>ČNB od 1. 4. 2020 zmírnila doporučení pro posuzování nových hypoték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endParaRPr lang="cs-CZ" sz="2800" dirty="0"/>
          </a:p>
          <a:p>
            <a:pPr algn="just">
              <a:spcAft>
                <a:spcPts val="600"/>
              </a:spcAft>
              <a:defRPr/>
            </a:pPr>
            <a:endParaRPr lang="cs-CZ" sz="2800" dirty="0"/>
          </a:p>
          <a:p>
            <a:pPr algn="just">
              <a:spcAft>
                <a:spcPts val="600"/>
              </a:spcAft>
              <a:defRPr/>
            </a:pPr>
            <a:endParaRPr lang="cs-CZ" sz="2800" dirty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 marL="0" indent="0" algn="just">
              <a:spcAft>
                <a:spcPts val="600"/>
              </a:spcAft>
              <a:buNone/>
              <a:defRPr/>
            </a:pPr>
            <a:endParaRPr lang="cs-CZ" sz="2800" dirty="0" smtClean="0"/>
          </a:p>
          <a:p>
            <a:pPr algn="just">
              <a:spcAft>
                <a:spcPts val="600"/>
              </a:spcAft>
              <a:defRPr/>
            </a:pPr>
            <a:endParaRPr lang="cs-CZ" sz="2800" dirty="0" smtClean="0"/>
          </a:p>
          <a:p>
            <a:pPr>
              <a:spcAft>
                <a:spcPts val="600"/>
              </a:spcAft>
              <a:defRPr/>
            </a:pPr>
            <a:endParaRPr lang="cs-CZ" sz="2800" dirty="0"/>
          </a:p>
          <a:p>
            <a:pPr>
              <a:spcAft>
                <a:spcPts val="600"/>
              </a:spcAft>
              <a:defRPr/>
            </a:pPr>
            <a:endParaRPr lang="cs-CZ" sz="2800" dirty="0" smtClean="0"/>
          </a:p>
        </p:txBody>
      </p:sp>
    </p:spTree>
    <p:extLst>
      <p:ext uri="{BB962C8B-B14F-4D97-AF65-F5344CB8AC3E}">
        <p14:creationId xmlns:p14="http://schemas.microsoft.com/office/powerpoint/2010/main" val="386657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1673</TotalTime>
  <Words>677</Words>
  <Application>Microsoft Office PowerPoint</Application>
  <PresentationFormat>Předvádění na obrazovce (4:3)</PresentationFormat>
  <Paragraphs>142</Paragraphs>
  <Slides>11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Calibri</vt:lpstr>
      <vt:lpstr>Times New Roman</vt:lpstr>
      <vt:lpstr>Wingdings</vt:lpstr>
      <vt:lpstr>Wingdings 2</vt:lpstr>
      <vt:lpstr>Arkýř</vt:lpstr>
      <vt:lpstr>Hospodářská politika v období pandemie covid-19</vt:lpstr>
      <vt:lpstr>Makroekonomický vývoj 2015-2022</vt:lpstr>
      <vt:lpstr>Průběh pandemie covid-19</vt:lpstr>
      <vt:lpstr>Prezentace aplikace PowerPoint</vt:lpstr>
      <vt:lpstr>Opatření fiskální politiky v oblasti zdravotnictví a soc. služeb</vt:lpstr>
      <vt:lpstr>Růst výdajů na zdravotnictví v % HDP</vt:lpstr>
      <vt:lpstr>Opatření fiskální politiky na podporu domácností</vt:lpstr>
      <vt:lpstr>Opatření fiskální politiky na firem a osvč</vt:lpstr>
      <vt:lpstr>Stabilizační opatření ČNB</vt:lpstr>
      <vt:lpstr>Návrat k předpandemické úrovni, poučení, pozitiva</vt:lpstr>
      <vt:lpstr>Prezentace aplikace PowerPoint</vt:lpstr>
    </vt:vector>
  </TitlesOfParts>
  <Company>OPF SU Karvina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Hospodářská politika</dc:title>
  <dc:creator>Admins</dc:creator>
  <cp:lastModifiedBy>Eva Kotlánová</cp:lastModifiedBy>
  <cp:revision>249</cp:revision>
  <cp:lastPrinted>2025-04-03T18:31:54Z</cp:lastPrinted>
  <dcterms:created xsi:type="dcterms:W3CDTF">2015-02-19T14:22:13Z</dcterms:created>
  <dcterms:modified xsi:type="dcterms:W3CDTF">2025-04-04T00:21:49Z</dcterms:modified>
</cp:coreProperties>
</file>