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7" r:id="rId3"/>
    <p:sldId id="284" r:id="rId4"/>
    <p:sldId id="285" r:id="rId5"/>
    <p:sldId id="287" r:id="rId6"/>
    <p:sldId id="288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263" r:id="rId15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84480" autoAdjust="0"/>
  </p:normalViewPr>
  <p:slideViewPr>
    <p:cSldViewPr>
      <p:cViewPr varScale="1">
        <p:scale>
          <a:sx n="89" d="100"/>
          <a:sy n="89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3411D-8CA2-4243-9904-E1B17F8F5948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D1414-4050-4345-BF95-3FBC5DD8AE6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90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814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u="none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480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567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844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711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436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3821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42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1340768"/>
            <a:ext cx="6172200" cy="2470426"/>
          </a:xfrm>
        </p:spPr>
        <p:txBody>
          <a:bodyPr>
            <a:normAutofit/>
          </a:bodyPr>
          <a:lstStyle/>
          <a:p>
            <a:pPr algn="ctr"/>
            <a:r>
              <a:rPr lang="cs-CZ" sz="5400" dirty="0" smtClean="0">
                <a:solidFill>
                  <a:schemeClr val="tx1"/>
                </a:solidFill>
              </a:rPr>
              <a:t>krize 1997 v české ekonomice</a:t>
            </a:r>
            <a:endParaRPr lang="cs-CZ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marL="838200" indent="-838200" eaLnBrk="1" hangingPunct="1">
              <a:defRPr/>
            </a:pPr>
            <a:r>
              <a:rPr lang="cs-CZ" sz="3600" b="1" u="sng" dirty="0" smtClean="0">
                <a:solidFill>
                  <a:schemeClr val="tx1"/>
                </a:solidFill>
              </a:rPr>
              <a:t>Recese nebo krize?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cs-CZ" sz="2600" dirty="0" smtClean="0"/>
              <a:t>Velikost poklesu nebyla velká, produkt se posléze vrací k hodnotě potenciálu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cs-CZ" sz="2600" dirty="0" smtClean="0"/>
              <a:t>Zpomalení se objevilo i v Maďarsku a Polsku</a:t>
            </a:r>
            <a:endParaRPr lang="cs-CZ" sz="2600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cs-CZ" sz="2600" dirty="0" smtClean="0"/>
              <a:t>S největší pravděpodobností  se jednalo o recesi, ale v situaci přehřáté ekonomiky. </a:t>
            </a: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cs-CZ" sz="2600" dirty="0" smtClean="0"/>
              <a:t>Podle </a:t>
            </a:r>
            <a:r>
              <a:rPr lang="cs-CZ" sz="2600" dirty="0"/>
              <a:t>pravicově orientovaných ekonomů reagovala na tuto situaci nevhodně především centrální banka. Další vlivy (transformační polštáře, politická nestabilita, finanční krize) mají podpůrný vliv.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cs-CZ" altLang="cs-CZ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2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marL="838200" indent="-838200" eaLnBrk="1" hangingPunct="1">
              <a:defRPr/>
            </a:pPr>
            <a:r>
              <a:rPr lang="cs-CZ" sz="3600" b="1" u="sng" dirty="0" smtClean="0">
                <a:solidFill>
                  <a:schemeClr val="tx1"/>
                </a:solidFill>
              </a:rPr>
              <a:t>Poučení do budoucna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cs-CZ" sz="2800" dirty="0" smtClean="0"/>
              <a:t>Nebezpečí dvojího deficitu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cs-CZ" sz="2800" dirty="0" smtClean="0"/>
              <a:t>Nutnost koordinace fiskální a monetární politiky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cs-CZ" sz="2800" dirty="0" smtClean="0"/>
              <a:t>Zkušenosti s reakcí ekonomiky na změny v monetární a fiskální politice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fld id="{613B9F0A-C623-4171-BC5A-474C1F2EBD8F}" type="slidenum">
              <a:rPr lang="cs-CZ" altLang="cs-CZ" b="0">
                <a:latin typeface="Arial" panose="020B0604020202020204" pitchFamily="34" charset="0"/>
              </a:rPr>
              <a:pPr eaLnBrk="1" hangingPunct="1"/>
              <a:t>11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074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cs-CZ" sz="3600" b="1" u="sng" dirty="0">
                <a:solidFill>
                  <a:schemeClr val="tx1"/>
                </a:solidFill>
              </a:rPr>
              <a:t>Rok 1998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9591" y="1124744"/>
            <a:ext cx="4213156" cy="254353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116640"/>
            <a:ext cx="3513710" cy="248637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591" y="4077072"/>
            <a:ext cx="3939700" cy="244826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1432" y="4073700"/>
            <a:ext cx="3643334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98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cs-CZ" sz="3600" b="1" u="sng" dirty="0">
                <a:solidFill>
                  <a:prstClr val="black"/>
                </a:solidFill>
              </a:rPr>
              <a:t>Rok 1998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003232" cy="5493224"/>
          </a:xfrm>
        </p:spPr>
        <p:txBody>
          <a:bodyPr/>
          <a:lstStyle/>
          <a:p>
            <a:r>
              <a:rPr lang="cs-CZ" dirty="0"/>
              <a:t>e</a:t>
            </a:r>
            <a:r>
              <a:rPr lang="cs-CZ" dirty="0" smtClean="0"/>
              <a:t>konomika čelí nejen krizi ekonomické, ale také politické</a:t>
            </a:r>
          </a:p>
          <a:p>
            <a:r>
              <a:rPr lang="cs-CZ" dirty="0" smtClean="0"/>
              <a:t>Po demisi vlády </a:t>
            </a:r>
            <a:r>
              <a:rPr lang="cs-CZ" dirty="0" smtClean="0"/>
              <a:t>V. </a:t>
            </a:r>
            <a:r>
              <a:rPr lang="cs-CZ" smtClean="0"/>
              <a:t>Klause </a:t>
            </a:r>
            <a:r>
              <a:rPr lang="cs-CZ" smtClean="0"/>
              <a:t>je od 2.1. ustanovena </a:t>
            </a:r>
            <a:r>
              <a:rPr lang="cs-CZ" dirty="0" smtClean="0"/>
              <a:t>úřednická vláda J. Tošovského</a:t>
            </a:r>
          </a:p>
          <a:p>
            <a:r>
              <a:rPr lang="cs-CZ" dirty="0" smtClean="0"/>
              <a:t>V červnu vítězí ve volbách ČSSD v čele s M. Zemanem a sestavuje menšinovou vládu (opoziční smlouva)</a:t>
            </a:r>
          </a:p>
          <a:p>
            <a:r>
              <a:rPr lang="cs-CZ" dirty="0" smtClean="0"/>
              <a:t>Program nové vlády je zaměřen na oživení ekonomiky, urychlení příprav na vstup do EU a zlepšení institucionálního prostředí </a:t>
            </a:r>
          </a:p>
          <a:p>
            <a:r>
              <a:rPr lang="cs-CZ" dirty="0" smtClean="0"/>
              <a:t>Kvůli špatnému odhadu vlády (předpokládala vyšší ekonomický růst) končí státní rozpočet deficitem </a:t>
            </a:r>
          </a:p>
          <a:p>
            <a:r>
              <a:rPr lang="cs-CZ" dirty="0" smtClean="0"/>
              <a:t>Nezaměstnanost rychle roste </a:t>
            </a:r>
          </a:p>
          <a:p>
            <a:r>
              <a:rPr lang="cs-CZ" dirty="0" smtClean="0"/>
              <a:t>Na konci roku pokles inflace a zlepšení schodku zahraničního obchodu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853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 smtClean="0"/>
              <a:t>Děkuji za pozornost a přeji hezký den</a:t>
            </a:r>
            <a:br>
              <a:rPr lang="cs-CZ" sz="4400" dirty="0" smtClean="0"/>
            </a:br>
            <a:r>
              <a:rPr lang="cs-CZ" sz="4400" b="1" dirty="0" smtClean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8800" dirty="0" smtClean="0"/>
              <a:t>Krize v roce 1997</a:t>
            </a:r>
            <a:endParaRPr lang="cs-CZ" sz="8800" dirty="0"/>
          </a:p>
        </p:txBody>
      </p:sp>
    </p:spTree>
    <p:extLst>
      <p:ext uri="{BB962C8B-B14F-4D97-AF65-F5344CB8AC3E}">
        <p14:creationId xmlns:p14="http://schemas.microsoft.com/office/powerpoint/2010/main" val="204053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Základní otázky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5892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3200" dirty="0"/>
              <a:t>Byl vývoj ekonomiky směřující k roku 1997 nevyhnutelný ? </a:t>
            </a:r>
          </a:p>
          <a:p>
            <a:pPr>
              <a:spcAft>
                <a:spcPts val="600"/>
              </a:spcAft>
              <a:defRPr/>
            </a:pPr>
            <a:r>
              <a:rPr lang="cs-CZ" sz="3200" dirty="0"/>
              <a:t>Kde lze hledat příčiny tohoto vývoje?</a:t>
            </a:r>
          </a:p>
          <a:p>
            <a:pPr>
              <a:spcAft>
                <a:spcPts val="600"/>
              </a:spcAft>
              <a:defRPr/>
            </a:pPr>
            <a:r>
              <a:rPr lang="cs-CZ" sz="3200" dirty="0"/>
              <a:t>Byl pokles hospodářství v letech 1997 – 1999 klasickou recesí, nebo šlo o ekonomickou </a:t>
            </a:r>
            <a:r>
              <a:rPr lang="cs-CZ" sz="3200" dirty="0" smtClean="0"/>
              <a:t>krizi?</a:t>
            </a:r>
            <a:endParaRPr lang="cs-CZ" sz="3200" dirty="0"/>
          </a:p>
          <a:p>
            <a:pPr>
              <a:spcAft>
                <a:spcPts val="600"/>
              </a:spcAft>
              <a:defRPr/>
            </a:pPr>
            <a:r>
              <a:rPr lang="cs-CZ" sz="3200" dirty="0"/>
              <a:t>Je možno najít viníka(y) ?</a:t>
            </a:r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14423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Jak to celé vzniklo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715200" cy="525953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 smtClean="0"/>
              <a:t>V letech 1994 – 1996 prochází česká ekonomika fází růstu (vysoká tempa růstu, stabilní míra inflace, nízká míra nezaměstnanosti)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664214"/>
              </p:ext>
            </p:extLst>
          </p:nvPr>
        </p:nvGraphicFramePr>
        <p:xfrm>
          <a:off x="323528" y="2996952"/>
          <a:ext cx="7848870" cy="3202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4043459622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3435850196"/>
                    </a:ext>
                  </a:extLst>
                </a:gridCol>
                <a:gridCol w="1308145">
                  <a:extLst>
                    <a:ext uri="{9D8B030D-6E8A-4147-A177-3AD203B41FA5}">
                      <a16:colId xmlns:a16="http://schemas.microsoft.com/office/drawing/2014/main" val="683517478"/>
                    </a:ext>
                  </a:extLst>
                </a:gridCol>
                <a:gridCol w="1308145">
                  <a:extLst>
                    <a:ext uri="{9D8B030D-6E8A-4147-A177-3AD203B41FA5}">
                      <a16:colId xmlns:a16="http://schemas.microsoft.com/office/drawing/2014/main" val="1044907638"/>
                    </a:ext>
                  </a:extLst>
                </a:gridCol>
                <a:gridCol w="1308145">
                  <a:extLst>
                    <a:ext uri="{9D8B030D-6E8A-4147-A177-3AD203B41FA5}">
                      <a16:colId xmlns:a16="http://schemas.microsoft.com/office/drawing/2014/main" val="2681276591"/>
                    </a:ext>
                  </a:extLst>
                </a:gridCol>
                <a:gridCol w="1308145">
                  <a:extLst>
                    <a:ext uri="{9D8B030D-6E8A-4147-A177-3AD203B41FA5}">
                      <a16:colId xmlns:a16="http://schemas.microsoft.com/office/drawing/2014/main" val="3085181184"/>
                    </a:ext>
                  </a:extLst>
                </a:gridCol>
              </a:tblGrid>
              <a:tr h="68614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1993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1994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1995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1996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1997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059407"/>
                  </a:ext>
                </a:extLst>
              </a:tr>
              <a:tr h="465984">
                <a:tc>
                  <a:txBody>
                    <a:bodyPr/>
                    <a:lstStyle/>
                    <a:p>
                      <a:r>
                        <a:rPr lang="cs-CZ" b="1" dirty="0" smtClean="0"/>
                        <a:t>HDP (%)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0,6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2,7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5,9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4,3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-0,8</a:t>
                      </a:r>
                      <a:endParaRPr lang="cs-CZ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9577790"/>
                  </a:ext>
                </a:extLst>
              </a:tr>
              <a:tr h="473051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Nezam</a:t>
                      </a:r>
                      <a:r>
                        <a:rPr lang="cs-CZ" b="1" dirty="0" smtClean="0"/>
                        <a:t>. (%)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3,5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3,2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2,9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3,5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5,2</a:t>
                      </a:r>
                      <a:endParaRPr lang="cs-CZ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5467015"/>
                  </a:ext>
                </a:extLst>
              </a:tr>
              <a:tr h="535525">
                <a:tc>
                  <a:txBody>
                    <a:bodyPr/>
                    <a:lstStyle/>
                    <a:p>
                      <a:r>
                        <a:rPr lang="cs-CZ" b="1" dirty="0" smtClean="0"/>
                        <a:t>Inflace</a:t>
                      </a:r>
                      <a:r>
                        <a:rPr lang="cs-CZ" b="1" baseline="0" dirty="0" smtClean="0"/>
                        <a:t> (%)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20,8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10,0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9,1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8,8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8,5</a:t>
                      </a:r>
                      <a:endParaRPr lang="cs-CZ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9479254"/>
                  </a:ext>
                </a:extLst>
              </a:tr>
              <a:tr h="616421">
                <a:tc>
                  <a:txBody>
                    <a:bodyPr/>
                    <a:lstStyle/>
                    <a:p>
                      <a:r>
                        <a:rPr lang="cs-CZ" b="1" dirty="0" smtClean="0"/>
                        <a:t>OB</a:t>
                      </a:r>
                      <a:r>
                        <a:rPr lang="cs-CZ" b="1" baseline="0" dirty="0" smtClean="0"/>
                        <a:t> (mld. Kč.)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-15,3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-39,7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-97,6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-159,5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-144,0</a:t>
                      </a:r>
                      <a:endParaRPr lang="cs-CZ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4338900"/>
                  </a:ext>
                </a:extLst>
              </a:tr>
              <a:tr h="425027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Saldo SR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1,1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10,4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7,2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-10,6</a:t>
                      </a:r>
                      <a:endParaRPr lang="cs-CZ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-15,7</a:t>
                      </a:r>
                      <a:endParaRPr lang="cs-CZ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508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4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Rok 1994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544616"/>
          </a:xfrm>
        </p:spPr>
        <p:txBody>
          <a:bodyPr>
            <a:normAutofit/>
          </a:bodyPr>
          <a:lstStyle/>
          <a:p>
            <a:r>
              <a:rPr lang="cs-CZ" b="1" i="1" dirty="0" smtClean="0"/>
              <a:t>Fiskální politika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Státní rozpočet vyrovnaný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Snižuje se podíl vládních výdajů na HDP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Snižování daňové zátěže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Příjmy z privatizace nejsou součástí státního rozpočtu (Fond národního majetku)</a:t>
            </a:r>
          </a:p>
          <a:p>
            <a:pPr marL="609600" indent="-334963">
              <a:buNone/>
              <a:defRPr/>
            </a:pPr>
            <a:endParaRPr lang="cs-CZ" dirty="0" smtClean="0">
              <a:solidFill>
                <a:schemeClr val="tx2"/>
              </a:solidFill>
              <a:cs typeface="Arial" charset="0"/>
            </a:endParaRPr>
          </a:p>
          <a:p>
            <a:pPr>
              <a:defRPr/>
            </a:pPr>
            <a:r>
              <a:rPr lang="cs-CZ" b="1" i="1" dirty="0" smtClean="0"/>
              <a:t>Monetární politika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Česká měna funguje v režimu pevného kurzu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ČNB mírně zvyšuje diskontní sazbu na 8,5%, zvyšuje PMR na 12%, což mělo přispět k omezení likvidity bank</a:t>
            </a:r>
          </a:p>
          <a:p>
            <a:pPr marL="609600" indent="-334963">
              <a:buFont typeface="Wingdings" pitchFamily="2" charset="2"/>
              <a:buChar char="Ø"/>
              <a:defRPr/>
            </a:pPr>
            <a:r>
              <a:rPr lang="cs-CZ" dirty="0" smtClean="0">
                <a:cs typeface="Arial" charset="0"/>
              </a:rPr>
              <a:t>Monetární politika má za cíl snížit inflaci</a:t>
            </a:r>
          </a:p>
          <a:p>
            <a:pPr>
              <a:defRPr/>
            </a:pPr>
            <a:endParaRPr lang="cs-CZ" b="1" i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85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193" y="0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ROK 1995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706090"/>
            <a:ext cx="8075240" cy="6035278"/>
          </a:xfrm>
        </p:spPr>
        <p:txBody>
          <a:bodyPr>
            <a:normAutofit fontScale="92500"/>
          </a:bodyPr>
          <a:lstStyle/>
          <a:p>
            <a:r>
              <a:rPr lang="cs-CZ" sz="2600" b="1" i="1" dirty="0" smtClean="0"/>
              <a:t>Fiskální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I přes to, že se vláda snaží sestavit vyrovnaný rozpočet a snížit podíl výdajů na HDP, je podíl veřejných financí stále vysoký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Ekonomický růst je podpořen dalším snížením daňové kvóty</a:t>
            </a:r>
          </a:p>
          <a:p>
            <a:pPr marL="620713" indent="-261938">
              <a:buFont typeface="Wingdings" pitchFamily="2" charset="2"/>
              <a:buChar char="Ø"/>
            </a:pPr>
            <a:endParaRPr lang="cs-CZ" dirty="0" smtClean="0"/>
          </a:p>
          <a:p>
            <a:pPr>
              <a:spcAft>
                <a:spcPts val="600"/>
              </a:spcAft>
            </a:pPr>
            <a:r>
              <a:rPr lang="cs-CZ" sz="2600" b="1" i="1" dirty="0" smtClean="0"/>
              <a:t>Monetární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 tomto roce dochází k liberalizaci toků na finančním účtu PB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Koruna se stává volně směnitelnou 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Centrální banka setrvává u fixního kurzu koruny (</a:t>
            </a:r>
            <a:r>
              <a:rPr lang="cs-CZ" dirty="0" err="1" smtClean="0"/>
              <a:t>fluktulační</a:t>
            </a:r>
            <a:r>
              <a:rPr lang="cs-CZ" dirty="0" smtClean="0"/>
              <a:t> pásmo 5%), tlak na intervence ČNB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Do české ekonomiky plyne krátkodobý kapitál „ve velkém“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Příliv kapitálu zvyšuje peněžní zásobu, ČNB reaguje </a:t>
            </a:r>
            <a:r>
              <a:rPr lang="cs-CZ" dirty="0" err="1" smtClean="0"/>
              <a:t>sterilizačníními</a:t>
            </a:r>
            <a:r>
              <a:rPr lang="cs-CZ" dirty="0" smtClean="0"/>
              <a:t> opatřeními, která vedou k růstu úrokové míry a dalšímu přílivu kapitálu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ČNB žádá přitvrdit fiskální politiku – není vyslyšena</a:t>
            </a:r>
          </a:p>
          <a:p>
            <a:pPr marL="358775" indent="0">
              <a:buNone/>
            </a:pPr>
            <a:endParaRPr lang="cs-CZ" dirty="0" smtClean="0"/>
          </a:p>
          <a:p>
            <a:pPr marL="620713" indent="-261938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868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193" y="0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ROK 1996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706090"/>
            <a:ext cx="8075240" cy="6035278"/>
          </a:xfrm>
        </p:spPr>
        <p:txBody>
          <a:bodyPr>
            <a:normAutofit fontScale="92500"/>
          </a:bodyPr>
          <a:lstStyle/>
          <a:p>
            <a:r>
              <a:rPr lang="cs-CZ" sz="2600" b="1" i="1" dirty="0" smtClean="0"/>
              <a:t>Fiskální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Vládním záměrem byl další pokles daní zaměřený na růst ekonomiky, ekonomika však zpomalila na 4,2%, což se odrazilo na poklesu daňových příjmů a ohrozilo původně navrhovaný vyrovnaný rozpočet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Vláda reaguje snižováním vládních výdajů, což vedlo k poklesu investic</a:t>
            </a:r>
          </a:p>
          <a:p>
            <a:pPr marL="620713" indent="-261938">
              <a:spcBef>
                <a:spcPts val="0"/>
              </a:spcBef>
              <a:buNone/>
            </a:pPr>
            <a:endParaRPr lang="cs-CZ" sz="1000" dirty="0" smtClean="0"/>
          </a:p>
          <a:p>
            <a:pPr>
              <a:spcAft>
                <a:spcPts val="600"/>
              </a:spcAft>
            </a:pPr>
            <a:r>
              <a:rPr lang="cs-CZ" sz="2600" b="1" i="1" dirty="0" smtClean="0"/>
              <a:t>Monetární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Na nadměrný příliv kapitálu do země reaguje v únoru ČNB rozšířením </a:t>
            </a:r>
            <a:r>
              <a:rPr lang="cs-CZ" dirty="0" err="1" smtClean="0"/>
              <a:t>fluktulačního</a:t>
            </a:r>
            <a:r>
              <a:rPr lang="cs-CZ" dirty="0" smtClean="0"/>
              <a:t> pásma kurzu CZK na 7,5% (restriktivní MP)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 červenci byly bez konzultace s vládou zvýšeny PMR z 8,5% v roce 1995 na 11,5% a základní úroková sazba na 10,5%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Tento obrat v měnové politice vedl k výraznému zpomalení peněžní zásoby a úvěrů</a:t>
            </a:r>
          </a:p>
          <a:p>
            <a:pPr marL="358775" indent="0">
              <a:buNone/>
            </a:pPr>
            <a:endParaRPr lang="cs-CZ" dirty="0" smtClean="0"/>
          </a:p>
          <a:p>
            <a:pPr marL="620713" indent="-261938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97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193" y="0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ROK 1997 – KRIZOVÝ ROK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706090"/>
            <a:ext cx="8352928" cy="6467326"/>
          </a:xfrm>
        </p:spPr>
        <p:txBody>
          <a:bodyPr>
            <a:normAutofit fontScale="92500" lnSpcReduction="10000"/>
          </a:bodyPr>
          <a:lstStyle/>
          <a:p>
            <a:r>
              <a:rPr lang="cs-CZ" sz="2600" b="1" i="1" dirty="0" smtClean="0"/>
              <a:t>Fiskální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/>
              <a:t>SR na rok 1997 sestaven s prognózou ekonomického růstu  → cyklický schodek SR → dvojí deficit → požadavek MMF a ČNB na restriktivní FP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/>
              <a:t>Rozpočtová restrikce – 2 balíčky ke snížení výdajů SR</a:t>
            </a:r>
          </a:p>
          <a:p>
            <a:pPr marL="900113" indent="-185738">
              <a:buFont typeface="Wingdings" panose="05000000000000000000" pitchFamily="2" charset="2"/>
              <a:buChar char="ü"/>
            </a:pPr>
            <a:r>
              <a:rPr lang="cs-CZ" dirty="0"/>
              <a:t>duben </a:t>
            </a:r>
            <a:r>
              <a:rPr lang="cs-CZ" dirty="0" smtClean="0"/>
              <a:t>– </a:t>
            </a:r>
            <a:r>
              <a:rPr lang="cs-CZ" dirty="0"/>
              <a:t>1. balíček (Korekce HP a dalších transformačních opatření</a:t>
            </a:r>
            <a:r>
              <a:rPr lang="cs-CZ" dirty="0" smtClean="0"/>
              <a:t>)</a:t>
            </a:r>
          </a:p>
          <a:p>
            <a:pPr marL="900113" indent="-185738">
              <a:buFont typeface="Wingdings" panose="05000000000000000000" pitchFamily="2" charset="2"/>
              <a:buChar char="ü"/>
            </a:pPr>
            <a:r>
              <a:rPr lang="cs-CZ" dirty="0"/>
              <a:t>k</a:t>
            </a:r>
            <a:r>
              <a:rPr lang="cs-CZ" dirty="0" smtClean="0"/>
              <a:t>věten – </a:t>
            </a:r>
            <a:r>
              <a:rPr lang="cs-CZ" dirty="0"/>
              <a:t>2- balíček </a:t>
            </a:r>
            <a:r>
              <a:rPr lang="cs-CZ" dirty="0" smtClean="0"/>
              <a:t>(Stabilizační </a:t>
            </a:r>
            <a:r>
              <a:rPr lang="cs-CZ" dirty="0"/>
              <a:t>a ozdravný program vládní </a:t>
            </a:r>
            <a:r>
              <a:rPr lang="cs-CZ" dirty="0" smtClean="0"/>
              <a:t>koalice)</a:t>
            </a:r>
            <a:endParaRPr lang="cs-CZ" dirty="0"/>
          </a:p>
          <a:p>
            <a:pPr marL="620713" indent="-261938">
              <a:spcBef>
                <a:spcPts val="0"/>
              </a:spcBef>
              <a:buNone/>
            </a:pPr>
            <a:endParaRPr lang="cs-CZ" sz="1000" dirty="0" smtClean="0"/>
          </a:p>
          <a:p>
            <a:pPr>
              <a:spcAft>
                <a:spcPts val="600"/>
              </a:spcAft>
            </a:pPr>
            <a:r>
              <a:rPr lang="cs-CZ" sz="2600" b="1" i="1" dirty="0" smtClean="0"/>
              <a:t>Monetární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 souvislosti s fiskální restrikcí měla následovat monetární expanze, ale ČNB setrvala na jaře u měnové restrikce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 květnu došlo ke spekulativnímu útoku na českou korunu a ČNB nebyla schopna v rámci intervencí pevný kurz koruny udržet – přechod k řízenému </a:t>
            </a:r>
            <a:r>
              <a:rPr lang="cs-CZ" dirty="0" err="1" smtClean="0"/>
              <a:t>floatingu</a:t>
            </a:r>
            <a:endParaRPr lang="cs-CZ" dirty="0" smtClean="0"/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Na podzim se ČNB rozhodla pro nový </a:t>
            </a:r>
            <a:r>
              <a:rPr lang="cs-CZ" dirty="0" err="1" smtClean="0"/>
              <a:t>režím</a:t>
            </a:r>
            <a:r>
              <a:rPr lang="cs-CZ" dirty="0" smtClean="0"/>
              <a:t> protiinflační strategie a to cílování inflace </a:t>
            </a:r>
          </a:p>
        </p:txBody>
      </p:sp>
    </p:spTree>
    <p:extLst>
      <p:ext uri="{BB962C8B-B14F-4D97-AF65-F5344CB8AC3E}">
        <p14:creationId xmlns:p14="http://schemas.microsoft.com/office/powerpoint/2010/main" val="175788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193" y="0"/>
            <a:ext cx="7467600" cy="706090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Chyby jednotlivých institucí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47192" y="706090"/>
            <a:ext cx="8085247" cy="6151910"/>
          </a:xfrm>
        </p:spPr>
        <p:txBody>
          <a:bodyPr>
            <a:normAutofit fontScale="92500"/>
          </a:bodyPr>
          <a:lstStyle/>
          <a:p>
            <a:r>
              <a:rPr lang="cs-CZ" sz="2600" b="1" i="1" dirty="0" smtClean="0"/>
              <a:t>Fiskální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V roce 1996 – strukturální deficit a nezavedení restriktivní FP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Chybně konstruovaný rozpočet na rok 1997 (byl očekáván růst) – dvojitý deficit</a:t>
            </a:r>
            <a:endParaRPr lang="cs-CZ" dirty="0"/>
          </a:p>
          <a:p>
            <a:pPr marL="620713" indent="-261938">
              <a:spcBef>
                <a:spcPts val="0"/>
              </a:spcBef>
              <a:buNone/>
            </a:pPr>
            <a:endParaRPr lang="cs-CZ" sz="1000" dirty="0" smtClean="0"/>
          </a:p>
          <a:p>
            <a:pPr>
              <a:spcAft>
                <a:spcPts val="600"/>
              </a:spcAft>
            </a:pPr>
            <a:r>
              <a:rPr lang="cs-CZ" sz="2600" b="1" i="1" dirty="0" smtClean="0"/>
              <a:t>Monetární politika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Ne příliš šťastná kombinace pevného kurzu, volné směnitelnosti a liberalizace toků na finančním účtu</a:t>
            </a:r>
          </a:p>
          <a:p>
            <a:pPr marL="620713" indent="-261938">
              <a:buFont typeface="Wingdings" pitchFamily="2" charset="2"/>
              <a:buChar char="Ø"/>
            </a:pPr>
            <a:r>
              <a:rPr lang="cs-CZ" dirty="0" smtClean="0"/>
              <a:t>Problémy malých bank</a:t>
            </a:r>
          </a:p>
          <a:p>
            <a:pPr marL="358775" indent="0" algn="ctr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Celková </a:t>
            </a:r>
            <a:r>
              <a:rPr lang="cs-CZ" sz="2800" b="1" dirty="0" err="1" smtClean="0">
                <a:solidFill>
                  <a:srgbClr val="FF0000"/>
                </a:solidFill>
              </a:rPr>
              <a:t>nekoordinace</a:t>
            </a:r>
            <a:r>
              <a:rPr lang="cs-CZ" sz="2800" b="1" dirty="0" smtClean="0">
                <a:solidFill>
                  <a:srgbClr val="FF0000"/>
                </a:solidFill>
              </a:rPr>
              <a:t> fiskální a monetární politiky!!!!</a:t>
            </a:r>
          </a:p>
          <a:p>
            <a:pPr>
              <a:spcAft>
                <a:spcPts val="600"/>
              </a:spcAft>
            </a:pPr>
            <a:r>
              <a:rPr lang="cs-CZ" sz="2600" dirty="0"/>
              <a:t>Kromě </a:t>
            </a:r>
            <a:r>
              <a:rPr lang="cs-CZ" sz="2600" dirty="0" smtClean="0"/>
              <a:t>toho se přidaly politické tlaky, které vyústily v rozpad vládní koalice</a:t>
            </a:r>
          </a:p>
          <a:p>
            <a:pPr>
              <a:spcAft>
                <a:spcPts val="600"/>
              </a:spcAft>
            </a:pPr>
            <a:r>
              <a:rPr lang="cs-CZ" sz="2600" dirty="0" smtClean="0"/>
              <a:t>Měnová krize v Jihovýchodní Asii</a:t>
            </a:r>
          </a:p>
          <a:p>
            <a:pPr>
              <a:spcAft>
                <a:spcPts val="600"/>
              </a:spcAft>
            </a:pPr>
            <a:r>
              <a:rPr lang="cs-CZ" sz="2600" dirty="0" smtClean="0"/>
              <a:t>Neschopnost vlády dotáhnout reformy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80527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</TotalTime>
  <Words>725</Words>
  <Application>Microsoft Office PowerPoint</Application>
  <PresentationFormat>Předvádění na obrazovce (4:3)</PresentationFormat>
  <Paragraphs>128</Paragraphs>
  <Slides>14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Wingdings 2</vt:lpstr>
      <vt:lpstr>Arkýř</vt:lpstr>
      <vt:lpstr>krize 1997 v české ekonomice</vt:lpstr>
      <vt:lpstr>Krize v roce 1997</vt:lpstr>
      <vt:lpstr>Základní otázky</vt:lpstr>
      <vt:lpstr>Jak to celé vzniklo</vt:lpstr>
      <vt:lpstr>Rok 1994</vt:lpstr>
      <vt:lpstr>ROK 1995</vt:lpstr>
      <vt:lpstr>ROK 1996</vt:lpstr>
      <vt:lpstr>ROK 1997 – KRIZOVÝ ROK</vt:lpstr>
      <vt:lpstr>Chyby jednotlivých institucí</vt:lpstr>
      <vt:lpstr>Recese nebo krize?</vt:lpstr>
      <vt:lpstr>Poučení do budoucna</vt:lpstr>
      <vt:lpstr>Rok 1998</vt:lpstr>
      <vt:lpstr>Rok 1998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Eva Kotlánová</cp:lastModifiedBy>
  <cp:revision>188</cp:revision>
  <dcterms:created xsi:type="dcterms:W3CDTF">2015-02-19T14:22:13Z</dcterms:created>
  <dcterms:modified xsi:type="dcterms:W3CDTF">2025-03-13T19:48:25Z</dcterms:modified>
</cp:coreProperties>
</file>