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13" r:id="rId2"/>
    <p:sldId id="314" r:id="rId3"/>
    <p:sldId id="315" r:id="rId4"/>
    <p:sldId id="316" r:id="rId5"/>
    <p:sldId id="317" r:id="rId6"/>
    <p:sldId id="323" r:id="rId7"/>
    <p:sldId id="324" r:id="rId8"/>
    <p:sldId id="326" r:id="rId9"/>
    <p:sldId id="319" r:id="rId10"/>
    <p:sldId id="325" r:id="rId11"/>
    <p:sldId id="320" r:id="rId12"/>
    <p:sldId id="322" r:id="rId13"/>
    <p:sldId id="327" r:id="rId14"/>
    <p:sldId id="263" r:id="rId15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47" autoAdjust="0"/>
    <p:restoredTop sz="84480" autoAdjust="0"/>
  </p:normalViewPr>
  <p:slideViewPr>
    <p:cSldViewPr>
      <p:cViewPr varScale="1">
        <p:scale>
          <a:sx n="89" d="100"/>
          <a:sy n="89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3411D-8CA2-4243-9904-E1B17F8F5948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762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D1414-4050-4345-BF95-3FBC5DD8AE6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905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406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6907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02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311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374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423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7312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634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7819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176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613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03.04.2025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286000" y="1124744"/>
            <a:ext cx="6678488" cy="3824446"/>
          </a:xfrm>
        </p:spPr>
        <p:txBody>
          <a:bodyPr>
            <a:noAutofit/>
          </a:bodyPr>
          <a:lstStyle/>
          <a:p>
            <a:pPr algn="ctr"/>
            <a:r>
              <a:rPr lang="cs-CZ" sz="8000" dirty="0" smtClean="0"/>
              <a:t>Krize odstartovaná  v roce 2008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378797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Vývoj </a:t>
            </a:r>
            <a:r>
              <a:rPr lang="cs-CZ" sz="3600" b="1" u="sng" dirty="0">
                <a:solidFill>
                  <a:schemeClr val="tx1"/>
                </a:solidFill>
              </a:rPr>
              <a:t>2010-2014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6602514"/>
              </p:ext>
            </p:extLst>
          </p:nvPr>
        </p:nvGraphicFramePr>
        <p:xfrm>
          <a:off x="470266" y="1916832"/>
          <a:ext cx="7467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>
                  <a:extLst>
                    <a:ext uri="{9D8B030D-6E8A-4147-A177-3AD203B41FA5}">
                      <a16:colId xmlns:a16="http://schemas.microsoft.com/office/drawing/2014/main" val="2578536157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3252449725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589146176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631318449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1613372366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13961828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2010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2011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2012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2013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2014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88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Růst HDP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1,8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-0,8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-0,5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2,0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935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Inflace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1,5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1,9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3,3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1,5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0,4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710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Nezaměstnanost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7,3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6,7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7,0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7,0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6,2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761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Saldo OB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124,0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191,4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310,4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350,8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149,0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73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Saldo</a:t>
                      </a:r>
                      <a:r>
                        <a:rPr lang="cs-CZ" b="1" baseline="0" dirty="0" smtClean="0"/>
                        <a:t> SR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-156,4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-142,8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-101,0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-81,3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-77,8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18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409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Vývoj od roku 2011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08912" cy="5400600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Světový obchod v útlumu, podlomená důvěra ve </a:t>
            </a:r>
            <a:r>
              <a:rPr lang="cs-CZ" sz="2800" dirty="0" err="1" smtClean="0"/>
              <a:t>fin</a:t>
            </a:r>
            <a:r>
              <a:rPr lang="cs-CZ" sz="2800" dirty="0" smtClean="0"/>
              <a:t>. Instituce a fiskální opatření oslabují domácí poptávku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err="1" smtClean="0"/>
              <a:t>Ek</a:t>
            </a:r>
            <a:r>
              <a:rPr lang="cs-CZ" sz="2800" dirty="0" smtClean="0"/>
              <a:t>. růst v ČR (1,8%) je tažen výhradně zahraničním obchodem (zlepšení salda ZO na téměř 157 mld. Kč.)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Díky omezené spotřebě domácností a slábnoucí ekonomice nedošlo k akceleraci inflace a ta se udržela na hodnotě okolo 1,9%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Došlo k mírném oživení na trhu práce, ale nijak výraznému, nezaměstnanost dosáhla hodnoty 6,7%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Uplatňování restriktivní fiskální politiky v letech 2011 – 2013, které mělo za cíl dodržení rozpočtových pravidel EU, způsobilo, že došlo k </a:t>
            </a:r>
            <a:r>
              <a:rPr lang="cs-CZ" sz="2800" dirty="0" err="1" smtClean="0"/>
              <a:t>ek</a:t>
            </a:r>
            <a:r>
              <a:rPr lang="cs-CZ" sz="2800" dirty="0" smtClean="0"/>
              <a:t>. </a:t>
            </a:r>
            <a:r>
              <a:rPr lang="cs-CZ" sz="2800" dirty="0"/>
              <a:t>p</a:t>
            </a:r>
            <a:r>
              <a:rPr lang="cs-CZ" sz="2800" dirty="0" smtClean="0"/>
              <a:t>oklesu a ekonomický růst byl nastartován až v roce 2014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61400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Druhá recese 2012-2013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08912" cy="5400600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Již v roce 2012 došlo k poklesu české ekonomiky, kdy hlavní příčinou byl pokles reálných výdajů domácností o 3,5%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Inflace v roce 2012 vzrostla na 3,3%, zejména kvůli zvýšení sazeb DPH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Vnější ekonomické vztahy na tom byly relativně dobře, zaznamenaly vysoký příliv přímých zahraničních investic a pozitivní obchodní bilanci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Nezaměstnanost vzrostla na 7%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81555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Rok 2014 návrat k růstu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990842"/>
            <a:ext cx="8208912" cy="5867157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Opětovné posilování domácí poptávky se promítlo do růstu ekonomiky o 2%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V oblasti fiskální politiky došlo k mírné expanzi vládních výdajů (růst minimální mzdy, růst platů ve veřejném sektoru, růst výdajů na infrastrukturu)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zvýšení rodičovského příspěvku a flexibilnější čerpání, valorizace důchodů, podpora zaměstnanosti, schválení snížené sazby DPH na 10% na léky, knihy a kojeneckou výživu od ledna 2015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ČNB udržovala slabší korunu a nízké úrokové sazby a snažila se zabránit deflaci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Celkově šlo o uvolnění rozpočtové politiky s důrazem na sociální opatření a investice</a:t>
            </a:r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26105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4400" dirty="0" smtClean="0"/>
              <a:t>Děkuji za pozornost a přeji hezký den</a:t>
            </a:r>
            <a:br>
              <a:rPr lang="cs-CZ" sz="4400" dirty="0" smtClean="0"/>
            </a:br>
            <a:r>
              <a:rPr lang="cs-CZ" sz="4400" b="1" dirty="0" smtClean="0">
                <a:latin typeface="Times New Roman" pitchFamily="18" charset="0"/>
                <a:cs typeface="Times New Roman" pitchFamily="18" charset="0"/>
              </a:rPr>
              <a:t>☺</a:t>
            </a:r>
            <a:endParaRPr lang="cs-CZ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Jak to celé vzniklo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08912" cy="496855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Celosvětová hospodářská krize vypukla 7. září 2008 převzetím dvou polostátních hypotečních agentur americkou vládou naplno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Problémy, které naznačovaly, že může k něčemu takovému dojít, se ale objevily už v roce 2006</a:t>
            </a:r>
            <a:endParaRPr lang="cs-CZ" sz="2800" dirty="0"/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Za hlavní viníky označila většina ekonomů „nenasytné“ bankéře, kteří půjčovali téměř každému, špatnou regulaci finančního trhu a ratingové agentury, které hodnotí úvěrová rizika</a:t>
            </a: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215357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Příčiny vzniku v USA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08912" cy="54006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Laxní poskytování hypotečních úvěrů bez patřičného zajištění domácnostem, které představovaly riziko z hlediska budoucího splácení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Nedostatečné přizpůsobení regulačního rámce nových finančních instrumentů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Oligopolní struktura ratingových agentur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Trojnásobný deficit USA (rozpočtový, obchodní, úspor)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Nedostatečné omezení nabídky peněz po oživení v roce 2002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Prasknutí více „bublin“ najednou (trh nemovitostí, ceny aktiv, úvěrová expanze)</a:t>
            </a:r>
          </a:p>
          <a:p>
            <a:pPr>
              <a:spcAft>
                <a:spcPts val="600"/>
              </a:spcAft>
              <a:defRPr/>
            </a:pPr>
            <a:r>
              <a:rPr lang="cs-CZ" sz="2800" dirty="0" smtClean="0"/>
              <a:t>Slabá koordinace MMF, Světové banky, G7</a:t>
            </a:r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543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Jak se krize dostala do </a:t>
            </a:r>
            <a:r>
              <a:rPr lang="cs-CZ" sz="3600" b="1" u="sng" dirty="0" err="1" smtClean="0">
                <a:solidFill>
                  <a:schemeClr val="tx1"/>
                </a:solidFill>
              </a:rPr>
              <a:t>evropy</a:t>
            </a:r>
            <a:r>
              <a:rPr lang="cs-CZ" sz="3600" b="1" u="sng" dirty="0" smtClean="0">
                <a:solidFill>
                  <a:schemeClr val="tx1"/>
                </a:solidFill>
              </a:rPr>
              <a:t>?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08912" cy="5400600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Řada evropských bank investovala do rizikových hypoték v USA a i přes intervence ECB v srpnu 2007, která poskytla peněžnímu trhu injekci ohlásila na podzim řada významných evropských bank těžké ztráty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Bankovní krize se prostřednictvím neochoty či neschopnosti bank poskytovat úvěry na investice firmám odráží na poklesu investic a hypoteční krize na poklesu spotřeby →pokles HDP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Evropská unie zareagovala na bankovní krizi v říjnu 2008 přizpůsobením rozpočtových pravidel, což mělo vést k uklidnění finančních trhů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V roce 2009 se ekonomiky odrazily ode dna a nastartovaly k pozvolnému růstu</a:t>
            </a:r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413700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Jak se krize dotkla české ekonomiky?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30647" y="1340768"/>
            <a:ext cx="8208912" cy="5112568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Před </a:t>
            </a:r>
            <a:r>
              <a:rPr lang="cs-CZ" dirty="0"/>
              <a:t>vypuknutím globální finanční krize v roce 2008 zaznamenala česká ekonomika období dynamického růstu, zejména mezi lety 2000 a </a:t>
            </a:r>
            <a:r>
              <a:rPr lang="cs-CZ" dirty="0" smtClean="0"/>
              <a:t>2007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/>
              <a:t>Mezi lety 2004-2008 dohnala česká ekonomika průměr EU ze 75% na 83%</a:t>
            </a:r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185824"/>
              </p:ext>
            </p:extLst>
          </p:nvPr>
        </p:nvGraphicFramePr>
        <p:xfrm>
          <a:off x="718677" y="3642768"/>
          <a:ext cx="763285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2">
                  <a:extLst>
                    <a:ext uri="{9D8B030D-6E8A-4147-A177-3AD203B41FA5}">
                      <a16:colId xmlns:a16="http://schemas.microsoft.com/office/drawing/2014/main" val="419960176"/>
                    </a:ext>
                  </a:extLst>
                </a:gridCol>
                <a:gridCol w="1104122">
                  <a:extLst>
                    <a:ext uri="{9D8B030D-6E8A-4147-A177-3AD203B41FA5}">
                      <a16:colId xmlns:a16="http://schemas.microsoft.com/office/drawing/2014/main" val="1713043962"/>
                    </a:ext>
                  </a:extLst>
                </a:gridCol>
                <a:gridCol w="1272142">
                  <a:extLst>
                    <a:ext uri="{9D8B030D-6E8A-4147-A177-3AD203B41FA5}">
                      <a16:colId xmlns:a16="http://schemas.microsoft.com/office/drawing/2014/main" val="2884438476"/>
                    </a:ext>
                  </a:extLst>
                </a:gridCol>
                <a:gridCol w="1272142">
                  <a:extLst>
                    <a:ext uri="{9D8B030D-6E8A-4147-A177-3AD203B41FA5}">
                      <a16:colId xmlns:a16="http://schemas.microsoft.com/office/drawing/2014/main" val="3180718681"/>
                    </a:ext>
                  </a:extLst>
                </a:gridCol>
                <a:gridCol w="1272142">
                  <a:extLst>
                    <a:ext uri="{9D8B030D-6E8A-4147-A177-3AD203B41FA5}">
                      <a16:colId xmlns:a16="http://schemas.microsoft.com/office/drawing/2014/main" val="1596658810"/>
                    </a:ext>
                  </a:extLst>
                </a:gridCol>
                <a:gridCol w="1272142">
                  <a:extLst>
                    <a:ext uri="{9D8B030D-6E8A-4147-A177-3AD203B41FA5}">
                      <a16:colId xmlns:a16="http://schemas.microsoft.com/office/drawing/2014/main" val="3770350404"/>
                    </a:ext>
                  </a:extLst>
                </a:gridCol>
              </a:tblGrid>
              <a:tr h="334836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7767157"/>
                  </a:ext>
                </a:extLst>
              </a:tr>
              <a:tr h="334836">
                <a:tc>
                  <a:txBody>
                    <a:bodyPr/>
                    <a:lstStyle/>
                    <a:p>
                      <a:r>
                        <a:rPr lang="cs-CZ" b="1" dirty="0" smtClean="0"/>
                        <a:t>HDP (%)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6,3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6,8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6,1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2,5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-4,2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349118"/>
                  </a:ext>
                </a:extLst>
              </a:tr>
              <a:tr h="334836">
                <a:tc>
                  <a:txBody>
                    <a:bodyPr/>
                    <a:lstStyle/>
                    <a:p>
                      <a:r>
                        <a:rPr lang="cs-CZ" b="1" dirty="0" smtClean="0"/>
                        <a:t>CZK/USD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23,9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22,6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20,3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17,0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19,0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29119"/>
                  </a:ext>
                </a:extLst>
              </a:tr>
              <a:tr h="334836"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Nezam</a:t>
                      </a:r>
                      <a:r>
                        <a:rPr lang="cs-CZ" b="1" dirty="0" smtClean="0"/>
                        <a:t>. (%)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7,9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7,1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5,3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4,4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6,7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685802"/>
                  </a:ext>
                </a:extLst>
              </a:tr>
              <a:tr h="334836"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Inlface</a:t>
                      </a:r>
                      <a:r>
                        <a:rPr lang="cs-CZ" b="1" dirty="0" smtClean="0"/>
                        <a:t> (%)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1,9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2,5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2,8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6,3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1,0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99177"/>
                  </a:ext>
                </a:extLst>
              </a:tr>
              <a:tr h="334836">
                <a:tc>
                  <a:txBody>
                    <a:bodyPr/>
                    <a:lstStyle/>
                    <a:p>
                      <a:r>
                        <a:rPr lang="cs-CZ" b="1" dirty="0" smtClean="0"/>
                        <a:t>OB (mld. Kč)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-26,3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4,22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24,9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66,0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59,3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186097"/>
                  </a:ext>
                </a:extLst>
              </a:tr>
              <a:tr h="3348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Saldo SR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-56.34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-97,58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-66,39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-20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-192,4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222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80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 smtClean="0"/>
              <a:t>Vývoj veřejného dluhu zemí V4 do roku 2011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43608" y="1484784"/>
            <a:ext cx="6647676" cy="3995679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1043608" y="5733256"/>
            <a:ext cx="60486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 smtClean="0"/>
              <a:t>Zdroj: </a:t>
            </a:r>
            <a:r>
              <a:rPr lang="cs-CZ" sz="1000" b="1" dirty="0" err="1" smtClean="0"/>
              <a:t>Eurostat</a:t>
            </a:r>
            <a:r>
              <a:rPr lang="cs-CZ" sz="1000" b="1" dirty="0" smtClean="0"/>
              <a:t> (2022)</a:t>
            </a:r>
            <a:endParaRPr lang="cs-CZ" sz="1000" b="1" dirty="0"/>
          </a:p>
        </p:txBody>
      </p:sp>
    </p:spTree>
    <p:extLst>
      <p:ext uri="{BB962C8B-B14F-4D97-AF65-F5344CB8AC3E}">
        <p14:creationId xmlns:p14="http://schemas.microsoft.com/office/powerpoint/2010/main" val="3151504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Jak se krize dotkla české ekonomiky?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0364" y="980728"/>
            <a:ext cx="8208912" cy="5877272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Česká </a:t>
            </a:r>
            <a:r>
              <a:rPr lang="cs-CZ" sz="2800" dirty="0"/>
              <a:t>ekonomika se potýkala s následky ekonomické nikoliv bankovní (finanční) krize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/>
              <a:t>Jednalo se o krizi „importovanou“, vyvolanou prudkým poklesem zahraniční poptávky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/>
              <a:t>Propad HDP byl podobný jako v celé EU</a:t>
            </a:r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418205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>
                <a:solidFill>
                  <a:schemeClr val="tx1"/>
                </a:solidFill>
              </a:rPr>
              <a:t>r</a:t>
            </a:r>
            <a:r>
              <a:rPr lang="cs-CZ" sz="3600" b="1" u="sng" dirty="0" smtClean="0">
                <a:solidFill>
                  <a:schemeClr val="tx1"/>
                </a:solidFill>
              </a:rPr>
              <a:t>eakce </a:t>
            </a:r>
            <a:r>
              <a:rPr lang="cs-CZ" sz="3600" b="1" u="sng" dirty="0" err="1" smtClean="0">
                <a:solidFill>
                  <a:schemeClr val="tx1"/>
                </a:solidFill>
              </a:rPr>
              <a:t>hp</a:t>
            </a:r>
            <a:r>
              <a:rPr lang="cs-CZ" sz="3600" b="1" u="sng" dirty="0" smtClean="0">
                <a:solidFill>
                  <a:schemeClr val="tx1"/>
                </a:solidFill>
              </a:rPr>
              <a:t> na krizi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0364" y="980728"/>
            <a:ext cx="8208912" cy="5877272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Reakci vlády lze označit za konzervativní, tzn. nedošlo k expanzi vládních výdajů jako v jiných evropských ekonomikách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Vládní opatření na podporu podniků a zaměstnanosti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I přes to, že veřejný dluh byl v roce 2008 relativně nízký (okolo 30% HDP), vláda se rozhodla k mírné reakci, aby omezila zadlužení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ČNB zareagovala uvolněním měnové politiky, aby podpořila ekonomiku (snížení úrokových sazeb, intervence na devizovém trhu)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86657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err="1" smtClean="0">
                <a:solidFill>
                  <a:schemeClr val="tx1"/>
                </a:solidFill>
              </a:rPr>
              <a:t>Pokrizové</a:t>
            </a:r>
            <a:r>
              <a:rPr lang="cs-CZ" sz="3600" b="1" u="sng" dirty="0" smtClean="0">
                <a:solidFill>
                  <a:schemeClr val="tx1"/>
                </a:solidFill>
              </a:rPr>
              <a:t> nadechnutí (2010)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08912" cy="5400600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V roce 2010 výkonnost české ekonomiky meziročně vzrostla o 2,5%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Míra inflace se pohybovala okolo 1,5%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Trh práce byl ovlivněn zpožděnými dopady recese a míra nezaměstnanosti se vyšplhala na 7,3%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Počet úvěrů poskytnutých podnikům a domácnostem vzrostl pouze o 0,9%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V tomto roce dosáhl schodek státního rozpočtu hodnoty -156,4 mld. Kč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204649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1536</TotalTime>
  <Words>881</Words>
  <Application>Microsoft Office PowerPoint</Application>
  <PresentationFormat>Předvádění na obrazovce (4:3)</PresentationFormat>
  <Paragraphs>174</Paragraphs>
  <Slides>14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Calibri</vt:lpstr>
      <vt:lpstr>Times New Roman</vt:lpstr>
      <vt:lpstr>Wingdings</vt:lpstr>
      <vt:lpstr>Wingdings 2</vt:lpstr>
      <vt:lpstr>Arkýř</vt:lpstr>
      <vt:lpstr>Krize odstartovaná  v roce 2008</vt:lpstr>
      <vt:lpstr>Jak to celé vzniklo</vt:lpstr>
      <vt:lpstr>Příčiny vzniku v USA</vt:lpstr>
      <vt:lpstr>Jak se krize dostala do evropy?</vt:lpstr>
      <vt:lpstr>Jak se krize dotkla české ekonomiky?</vt:lpstr>
      <vt:lpstr>Vývoj veřejného dluhu zemí V4 do roku 2011</vt:lpstr>
      <vt:lpstr>Jak se krize dotkla české ekonomiky?</vt:lpstr>
      <vt:lpstr>reakce hp na krizi</vt:lpstr>
      <vt:lpstr>Pokrizové nadechnutí (2010)</vt:lpstr>
      <vt:lpstr>Vývoj 2010-2014</vt:lpstr>
      <vt:lpstr>Vývoj od roku 2011</vt:lpstr>
      <vt:lpstr>Druhá recese 2012-2013</vt:lpstr>
      <vt:lpstr>Rok 2014 návrat k růstu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Eva Kotlánová</cp:lastModifiedBy>
  <cp:revision>215</cp:revision>
  <cp:lastPrinted>2025-04-03T18:31:54Z</cp:lastPrinted>
  <dcterms:created xsi:type="dcterms:W3CDTF">2015-02-19T14:22:13Z</dcterms:created>
  <dcterms:modified xsi:type="dcterms:W3CDTF">2025-04-03T18:57:10Z</dcterms:modified>
</cp:coreProperties>
</file>