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57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12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955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15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924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846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800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380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48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6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50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6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48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28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02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19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68F0A9A-A3E4-4A72-B1B1-6F7D4591D52B}" type="datetimeFigureOut">
              <a:rPr lang="cs-CZ" smtClean="0"/>
              <a:t>05.05.2025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DEF881-6792-4908-8A30-E2557EEFA3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97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6165" y="2994705"/>
            <a:ext cx="11524129" cy="299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sz="2400" b="1" dirty="0"/>
              <a:t>Jednoduchý keynesiánský model a jeho využití v analýze třísektorové a </a:t>
            </a:r>
            <a:r>
              <a:rPr lang="cs-CZ" sz="2400" b="1" dirty="0" err="1"/>
              <a:t>čtyřsektorové</a:t>
            </a:r>
            <a:r>
              <a:rPr lang="cs-CZ" sz="2400" b="1" dirty="0"/>
              <a:t> ekonomiky</a:t>
            </a:r>
            <a:endParaRPr lang="cs-CZ" sz="2400" dirty="0"/>
          </a:p>
          <a:p>
            <a:pPr lvl="1" algn="just"/>
            <a:r>
              <a:rPr lang="cs-CZ" sz="2400" dirty="0"/>
              <a:t>Východiska jednoduchého keynesiánské modelu. Využití modelu při určení rovnovážného produktu. Vliv vládních spotřebních výdajů za zboží a služby, daní, transferových plateb a čistého exportu na úroveň produktu v ekonomice. Multiplikátory a multiplikační efekt. Vymezení agregátní poptávky v třísektorové a </a:t>
            </a:r>
            <a:r>
              <a:rPr lang="cs-CZ" sz="2400" dirty="0" err="1"/>
              <a:t>čtyřsektorové</a:t>
            </a:r>
            <a:r>
              <a:rPr lang="cs-CZ" sz="2400" dirty="0"/>
              <a:t> ekonomice.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380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46847" y="3043949"/>
            <a:ext cx="11152094" cy="2899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Monetární politika</a:t>
            </a:r>
            <a:endParaRPr lang="cs-CZ" sz="2400" dirty="0"/>
          </a:p>
          <a:p>
            <a:pPr lvl="1" algn="just"/>
            <a:r>
              <a:rPr lang="cs-CZ" sz="2400" dirty="0"/>
              <a:t>Předpoklady monetární politiky a její vymezení, mechanizmus působení monetární politiky, cíle a nástroje monetární politiky. Expanzivní, restriktivní a neutrální monetární politika. Dilema centrální emisní banky. Expanzivní monetární politika při nedostatečném a plném využití zdrojů. Dlouhodobé efekty monetární politiky. Vývoj monetární politiky České republiky. </a:t>
            </a:r>
          </a:p>
          <a:p>
            <a:pPr algn="just"/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3077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295" y="2933149"/>
            <a:ext cx="11595846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Teorie racionálních očekávání</a:t>
            </a:r>
            <a:endParaRPr lang="cs-CZ" sz="2400" dirty="0"/>
          </a:p>
          <a:p>
            <a:pPr lvl="1" algn="just"/>
            <a:r>
              <a:rPr lang="cs-CZ" sz="2400" dirty="0"/>
              <a:t>Východiska teorie racionálních očekávání. Teoretický pohled na problematiku očekávání. Hypotéza racionálních očekávání. Lucas a jeho teze o neúčinnosti hospodářské politiky. Nová klasická makroekonomie versus racionální očekávání v keynesovské </a:t>
            </a:r>
            <a:r>
              <a:rPr lang="cs-CZ" sz="2400" dirty="0" err="1"/>
              <a:t>ekonomii.Účinky</a:t>
            </a:r>
            <a:r>
              <a:rPr lang="cs-CZ" sz="2400" dirty="0"/>
              <a:t> očekávané a neočekávané hospodářské politiky v modelu nových klasických makroekonomů a neklasickém modelu racionálních očekávání a z toho vyplývající doporučení pro tvůrce hospodářské politiky.</a:t>
            </a:r>
          </a:p>
        </p:txBody>
      </p:sp>
    </p:spTree>
    <p:extLst>
      <p:ext uri="{BB962C8B-B14F-4D97-AF65-F5344CB8AC3E}">
        <p14:creationId xmlns:p14="http://schemas.microsoft.com/office/powerpoint/2010/main" val="323230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20270" y="2397495"/>
            <a:ext cx="10676965" cy="399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dirty="0"/>
          </a:p>
          <a:p>
            <a:pPr lvl="0" algn="just"/>
            <a:r>
              <a:rPr lang="cs-CZ" sz="2400" b="1" dirty="0"/>
              <a:t>Inflace a protiinflační politika</a:t>
            </a:r>
            <a:endParaRPr lang="cs-CZ" sz="2400" dirty="0"/>
          </a:p>
          <a:p>
            <a:pPr lvl="1" algn="just"/>
            <a:r>
              <a:rPr lang="cs-CZ" sz="2400" dirty="0"/>
              <a:t>Inflace a její měření. Stupně inflace podle její závažnosti. Charakteristika poptávkové inflace, vztah mezi poptávkovou inflací a změnou reálného produktu, očekávaná inflace. Vztah nominálního produktu, míry inflace a reálného. Nabídková inflace, nabídkové šoky a jejich vliv na nabídkovou inflaci a reálný produkt, typy hospodářské politiky při řešení efektu nepříznivého nabídkového šoku, dezinflace. Důsledky a náklady inflace. Vyrovnaná a anticipovaná inflace. Možnosti protiinflační politiky. Inflace v ČR.</a:t>
            </a:r>
          </a:p>
        </p:txBody>
      </p:sp>
    </p:spTree>
    <p:extLst>
      <p:ext uri="{BB962C8B-B14F-4D97-AF65-F5344CB8AC3E}">
        <p14:creationId xmlns:p14="http://schemas.microsoft.com/office/powerpoint/2010/main" val="145546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4106" y="2674617"/>
            <a:ext cx="11434481" cy="363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Nezaměstnanost, makroekonomické problémy trhu práce</a:t>
            </a:r>
            <a:endParaRPr lang="cs-CZ" sz="2400" dirty="0"/>
          </a:p>
          <a:p>
            <a:pPr lvl="1" algn="just"/>
            <a:r>
              <a:rPr lang="cs-CZ" sz="2400" dirty="0"/>
              <a:t>Měření nezaměstnanosti. Typy nezaměstnanosti a její ekonomické a sociální důsledky. Dobrovolná a nedobrovolná nezaměstnanost. Přirozená míra nezaměstnanosti a hystereze.. Úroveň nezaměstnanosti v ČR. Rovnováha na trhu práce, klasický a keynesovský model trhu práce, náklady nezaměstnanosti. </a:t>
            </a:r>
            <a:r>
              <a:rPr lang="cs-CZ" sz="2400" dirty="0" err="1"/>
              <a:t>Phillipsova</a:t>
            </a:r>
            <a:r>
              <a:rPr lang="cs-CZ" sz="2400" dirty="0"/>
              <a:t> křivka v keynesiánském a friedmanovském pojetí. </a:t>
            </a:r>
            <a:r>
              <a:rPr lang="cs-CZ" sz="2400" dirty="0" err="1"/>
              <a:t>Lucasova</a:t>
            </a:r>
            <a:r>
              <a:rPr lang="cs-CZ" sz="2400" dirty="0"/>
              <a:t> verze </a:t>
            </a:r>
            <a:r>
              <a:rPr lang="cs-CZ" sz="2400" dirty="0" err="1"/>
              <a:t>Phillipsovy</a:t>
            </a:r>
            <a:r>
              <a:rPr lang="cs-CZ" sz="2400" dirty="0"/>
              <a:t> křivky a její pojetí novou klasickou makroekonomií. </a:t>
            </a:r>
            <a:r>
              <a:rPr lang="cs-CZ" sz="2400" dirty="0" err="1"/>
              <a:t>Philipsova</a:t>
            </a:r>
            <a:r>
              <a:rPr lang="cs-CZ" sz="2400" dirty="0"/>
              <a:t> křivka a koncepce NAIRU.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60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5482" y="2748483"/>
            <a:ext cx="11371729" cy="349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Ekonomický růst a hospodářský cyklus </a:t>
            </a:r>
            <a:endParaRPr lang="cs-CZ" sz="2400" dirty="0"/>
          </a:p>
          <a:p>
            <a:pPr lvl="1" algn="just"/>
            <a:r>
              <a:rPr lang="cs-CZ" sz="2400" dirty="0"/>
              <a:t>Pojetí ekonomického růstu. Základy analýzy dlouhodobého ekonomického růstu, vývoj teorie ekonomického </a:t>
            </a:r>
            <a:r>
              <a:rPr lang="cs-CZ" sz="2400"/>
              <a:t>růstu. </a:t>
            </a:r>
            <a:r>
              <a:rPr lang="cs-CZ" sz="2400" dirty="0"/>
              <a:t>Zdroje a bariéry růstu. Prorůstová politika. Charakteristika hospodářského cyklu a jeho fází. Příčiny a mechanismus cyklu. Hospodářský cyklus v pojetí monetaristů nové klasické makroekonomie. Teorie reálného hospodářského cyklu. Politické šoky a teorie politického hospodářského cyklu. </a:t>
            </a:r>
            <a:r>
              <a:rPr lang="cs-CZ" sz="2400" dirty="0" err="1"/>
              <a:t>Keynesovsky</a:t>
            </a:r>
            <a:r>
              <a:rPr lang="cs-CZ" sz="2400" dirty="0"/>
              <a:t> orientované teorie hospodářského cyklu a kritika keynesovské spotřební funkce. Hospodářský cyklus v neklasické teorii racionálních očekávaní. </a:t>
            </a:r>
            <a:r>
              <a:rPr lang="cs-CZ" sz="2400" dirty="0" err="1"/>
              <a:t>Proticyklická</a:t>
            </a:r>
            <a:r>
              <a:rPr lang="cs-CZ" sz="2400" dirty="0"/>
              <a:t> politika.</a:t>
            </a:r>
          </a:p>
        </p:txBody>
      </p:sp>
    </p:spTree>
    <p:extLst>
      <p:ext uri="{BB962C8B-B14F-4D97-AF65-F5344CB8AC3E}">
        <p14:creationId xmlns:p14="http://schemas.microsoft.com/office/powerpoint/2010/main" val="181636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24435" y="3364036"/>
            <a:ext cx="11273118" cy="225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Model IS-LM, jeho struktura a formalizace</a:t>
            </a:r>
            <a:endParaRPr lang="cs-CZ" sz="2400" dirty="0"/>
          </a:p>
          <a:p>
            <a:pPr lvl="1" algn="just"/>
            <a:r>
              <a:rPr lang="cs-CZ" sz="2400" dirty="0"/>
              <a:t>Předpoklady pro vybudování modelu IS-LM. Konstrukce křivky IS a křivky LM, jejich sklon, poloha a body mimo křivky. Současná rovnováha na trhu statků a trhu aktiv, rovnovážný produkt a rovnovážná úroková míra, multiplikátor fiskální politiky, multiplikátor  monetární politiky.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72215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96153" y="2933149"/>
            <a:ext cx="11250706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Fiskální a monetární politika v modelu IS - LM</a:t>
            </a:r>
            <a:endParaRPr lang="cs-CZ" sz="2400" dirty="0"/>
          </a:p>
          <a:p>
            <a:pPr lvl="1" algn="just"/>
            <a:r>
              <a:rPr lang="cs-CZ" sz="2400" dirty="0"/>
              <a:t>Účinnost fiskální politiky prizmatem modelu IS – LM, částečný a úplný vytěsňovací efekt. Multiplikátor fiskální politiky. Účinnost monetární politiky prizmatem IS - LM, keynesiánský transmisní mechanismus, monetární kritéria a determinanty jejich použití. Dilema centrální banky - volba monetárních kritérií peněžní zásoby nebo úrokové míry jako nástrojů monetární politiky. Multiplikátor monetární politiky. Kritéria volby fiskální politiky a monetární politiky a jejich kombinace.   </a:t>
            </a:r>
          </a:p>
        </p:txBody>
      </p:sp>
    </p:spTree>
    <p:extLst>
      <p:ext uri="{BB962C8B-B14F-4D97-AF65-F5344CB8AC3E}">
        <p14:creationId xmlns:p14="http://schemas.microsoft.com/office/powerpoint/2010/main" val="150561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09282" y="3197836"/>
            <a:ext cx="11429999" cy="259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Model IS – ELM, hospodářská politika v modelu IS-ELM</a:t>
            </a:r>
            <a:endParaRPr lang="cs-CZ" sz="2400" dirty="0"/>
          </a:p>
          <a:p>
            <a:pPr lvl="1" algn="just"/>
            <a:r>
              <a:rPr lang="cs-CZ" sz="2200" dirty="0"/>
              <a:t>Nedostatky modelu IS-LM – východiska konstrukce modelu IS-ELM. Reálné úrokové sazby versus nominální úrokové sazby a dlouhodobé úrokové sazby versus krátkodobé úrokové sazby a jejich vliv na trh statků a trh finančních aktiv. Výnosová křivka a časová </a:t>
            </a:r>
            <a:r>
              <a:rPr lang="cs-CZ" sz="2400" dirty="0"/>
              <a:t>struktura</a:t>
            </a:r>
            <a:r>
              <a:rPr lang="cs-CZ" sz="2200" dirty="0"/>
              <a:t> úrokových sazeb. Konstrukce křivky ELM a její vztah ke křivce LM, faktory ovlivňující polohu křivky ELM. Vliv změn v očekávané míře inflace na úroveň důchodu v ekonomice. Hospodářsko-politické implikace modelu IS-ELM.</a:t>
            </a:r>
          </a:p>
        </p:txBody>
      </p:sp>
    </p:spTree>
    <p:extLst>
      <p:ext uri="{BB962C8B-B14F-4D97-AF65-F5344CB8AC3E}">
        <p14:creationId xmlns:p14="http://schemas.microsoft.com/office/powerpoint/2010/main" val="332829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72035" y="2933149"/>
            <a:ext cx="11474824" cy="312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Platební bilance a měnový kurz </a:t>
            </a:r>
            <a:endParaRPr lang="cs-CZ" sz="2400" dirty="0"/>
          </a:p>
          <a:p>
            <a:pPr lvl="1" algn="just"/>
            <a:r>
              <a:rPr lang="cs-CZ" sz="2400" dirty="0"/>
              <a:t>Platební bilance, její kategorie. Mezinárodní tok zboží služeb a kapitálu a domácí ekonomika. Vyrovnávaní bilance na běžném účtu a platební bilanci jako celku. Automatický vyrovnávací mechanismus v systému pevných kurzů. Keynesiánský model vyrovnávání bilance na běžném účtu. </a:t>
            </a:r>
            <a:r>
              <a:rPr lang="cs-CZ" sz="2400" dirty="0" err="1"/>
              <a:t>Monetrání</a:t>
            </a:r>
            <a:r>
              <a:rPr lang="cs-CZ" sz="2400" dirty="0"/>
              <a:t> přístup k platební bilanci. Přizpůsobování platební bilance v systému plovoucích kurzů. Marshallova a </a:t>
            </a:r>
            <a:r>
              <a:rPr lang="cs-CZ" sz="2400" dirty="0" err="1"/>
              <a:t>Lernerova</a:t>
            </a:r>
            <a:r>
              <a:rPr lang="cs-CZ" sz="2400" dirty="0"/>
              <a:t> podmínka. Portfolio modely platební bilance. Vývoj platební bilance ČR.</a:t>
            </a:r>
          </a:p>
        </p:txBody>
      </p:sp>
    </p:spTree>
    <p:extLst>
      <p:ext uri="{BB962C8B-B14F-4D97-AF65-F5344CB8AC3E}">
        <p14:creationId xmlns:p14="http://schemas.microsoft.com/office/powerpoint/2010/main" val="202723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9965" y="2194485"/>
            <a:ext cx="11371729" cy="4598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sz="2400" b="1" dirty="0"/>
              <a:t>Makroekonomie otevřené ekonomiky</a:t>
            </a:r>
            <a:endParaRPr lang="cs-CZ" sz="2400" dirty="0"/>
          </a:p>
          <a:p>
            <a:pPr lvl="1" algn="just"/>
            <a:r>
              <a:rPr lang="cs-CZ" sz="2400" dirty="0"/>
              <a:t>Rovnovážná úroveň produktu v otevřené ekonomice.  Determinanty dovozu a vývozu, vliv změny měnového kurzu (devalvace, revalvace, depreciace, </a:t>
            </a:r>
            <a:r>
              <a:rPr lang="cs-CZ" sz="2400" dirty="0" err="1"/>
              <a:t>apreciace</a:t>
            </a:r>
            <a:r>
              <a:rPr lang="cs-CZ" sz="2400" dirty="0"/>
              <a:t>) na tuzemské dovozy a vývozy, autonomní vývozy, funkce dovozu, autonomní dovozy, mezní sklon k dovozu. Faktory determinující čistý vývoz v systémech pevných a pružných měnových kurzů. Multiplikátor otevřené ekonomiky (zahraničního obchodu), multiplikátor běžného účtu. Křivka BP, její odvození a charakteristika. Model IS - LM - BP (</a:t>
            </a:r>
            <a:r>
              <a:rPr lang="cs-CZ" sz="2400" dirty="0" err="1"/>
              <a:t>Mundell</a:t>
            </a:r>
            <a:r>
              <a:rPr lang="cs-CZ" sz="2400" dirty="0"/>
              <a:t> - </a:t>
            </a:r>
            <a:r>
              <a:rPr lang="cs-CZ" sz="2400" dirty="0" err="1"/>
              <a:t>Flemingův</a:t>
            </a:r>
            <a:r>
              <a:rPr lang="cs-CZ" sz="2400" dirty="0"/>
              <a:t>) a rovnovážný produkt. Vnitřní a vnější rovnováha – politiky k prosazování vnitřní a vnější rovnováhy. </a:t>
            </a:r>
            <a:r>
              <a:rPr lang="cs-CZ" sz="2400" dirty="0" err="1"/>
              <a:t>Swanův</a:t>
            </a:r>
            <a:r>
              <a:rPr lang="cs-CZ" sz="2400" dirty="0"/>
              <a:t> diagram. Efektivní tržní klasifikace. Účinnost fiskální a monetární politiky prizmatem modelu IS - LM - BP v podmínkách dokonalé  a nedokonalé mobility kapitálu.</a:t>
            </a:r>
          </a:p>
        </p:txBody>
      </p:sp>
    </p:spTree>
    <p:extLst>
      <p:ext uri="{BB962C8B-B14F-4D97-AF65-F5344CB8AC3E}">
        <p14:creationId xmlns:p14="http://schemas.microsoft.com/office/powerpoint/2010/main" val="277224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1" y="3487146"/>
            <a:ext cx="11362764" cy="2012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sz="2400" b="1" dirty="0"/>
              <a:t>Agregátní poptávka a agregátní nabídka </a:t>
            </a:r>
            <a:endParaRPr lang="cs-CZ" sz="2400" dirty="0"/>
          </a:p>
          <a:p>
            <a:pPr lvl="1"/>
            <a:r>
              <a:rPr lang="cs-CZ" sz="2400" dirty="0"/>
              <a:t>Odvození křivky agregátní poptávky pomocí modelu IS–LM a její formalizace, její sklon a poloha, body mimo křivku agregátní poptávky. Agregátní nabídka a východiska pro její vymezení, konstrukce klasické křivky agregátní nabídky.</a:t>
            </a:r>
          </a:p>
        </p:txBody>
      </p:sp>
    </p:spTree>
    <p:extLst>
      <p:ext uri="{BB962C8B-B14F-4D97-AF65-F5344CB8AC3E}">
        <p14:creationId xmlns:p14="http://schemas.microsoft.com/office/powerpoint/2010/main" val="281387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95835" y="2533040"/>
            <a:ext cx="11501718" cy="392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lang="cs-CZ" b="1" dirty="0"/>
              <a:t> </a:t>
            </a:r>
            <a:r>
              <a:rPr lang="cs-CZ" sz="2400" b="1" dirty="0"/>
              <a:t>Fiskální a monetární politika v modelu AD-AS</a:t>
            </a:r>
            <a:endParaRPr lang="cs-CZ" sz="2400" dirty="0"/>
          </a:p>
          <a:p>
            <a:pPr lvl="1" algn="just"/>
            <a:r>
              <a:rPr lang="cs-CZ" sz="2400" dirty="0"/>
              <a:t>Vliv fiskální a monetární politiky na křivku agregátní poptávky. Agregátní nabídka, produkční funkce, křivka agregátní poptávky po práci, determinanty agregátní nabídky. Klasická křivka agregátní nabídky, její charakteristika a odvození, fiskální politika za předpokladu klasické křivky agregátní nabídky, úplný vytěsňovací efekt, monetární politika za předpokladu klasické křivky agregátní nabídky, kvantitativní rovnice a neutralita peněz. Keynesiánská křivka krátkodobé agregátní nabídky, analýza účinnosti fiskální a monetární politiky. Krátkodobé  a dlouhodobé efekty fiskální politiky a monetární politiky za předpokladu pozitivně skloněné křivky krátkodobé agregátní nabídky. </a:t>
            </a:r>
          </a:p>
        </p:txBody>
      </p:sp>
    </p:spTree>
    <p:extLst>
      <p:ext uri="{BB962C8B-B14F-4D97-AF65-F5344CB8AC3E}">
        <p14:creationId xmlns:p14="http://schemas.microsoft.com/office/powerpoint/2010/main" val="126255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Otázky ke zkoušce: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25824" y="2791572"/>
            <a:ext cx="11335869" cy="3404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tabLst>
                <a:tab pos="228600" algn="l"/>
              </a:tabLs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b="1" dirty="0"/>
              <a:t>Fiskální politika</a:t>
            </a:r>
            <a:endParaRPr lang="cs-CZ" dirty="0"/>
          </a:p>
          <a:p>
            <a:pPr lvl="1" algn="just"/>
            <a:r>
              <a:rPr lang="cs-CZ" dirty="0"/>
              <a:t>Pojetí veřejných financí, jejich funkce, pojetí rozpočtové politiky, státní rozpočet, příjmy a výdaje, přebytek a schodek státního rozpočtu a jeho typy. Vládní dluh a její důsledky pro ekonomiku, způsoby jeho řešení. Pojetí fiskální politiky, její vymezení, cíle, mechanizmus působení, nástroje fiskální politiky. Expanzivní a restriktivní fiskální politika při nedostatečném a plném využívání zdrojů. Dlouhodobé účinky expanzivní fiskální politiky. Vývoj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2038824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Zasedací místnost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Zasedací místnost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asedací místnost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03CAF6342C8B4CB325F2A5CDBD5AAD" ma:contentTypeVersion="2" ma:contentTypeDescription="Vytvoří nový dokument" ma:contentTypeScope="" ma:versionID="1c00a52c0c94bf64c71143a3e8347723">
  <xsd:schema xmlns:xsd="http://www.w3.org/2001/XMLSchema" xmlns:xs="http://www.w3.org/2001/XMLSchema" xmlns:p="http://schemas.microsoft.com/office/2006/metadata/properties" xmlns:ns2="432f1676-43d1-4b46-95a6-07a25f6a2ff3" targetNamespace="http://schemas.microsoft.com/office/2006/metadata/properties" ma:root="true" ma:fieldsID="da25d3dfbac8db8fac249828f6adc7c7" ns2:_="">
    <xsd:import namespace="432f1676-43d1-4b46-95a6-07a25f6a2f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f1676-43d1-4b46-95a6-07a25f6a2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4AFFB9-7C39-4822-AA1E-D8716D3854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F2B5A5-28A5-456F-8998-1260AC04E9F1}">
  <ds:schemaRefs>
    <ds:schemaRef ds:uri="432f1676-43d1-4b46-95a6-07a25f6a2ff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F0A6473-B442-461A-B5B3-3040E8D85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f1676-43d1-4b46-95a6-07a25f6a2f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1150</Words>
  <Application>Microsoft Office PowerPoint</Application>
  <PresentationFormat>Širokoúhlá obrazovka</PresentationFormat>
  <Paragraphs>44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Wingdings</vt:lpstr>
      <vt:lpstr>Wingdings 3</vt:lpstr>
      <vt:lpstr>Zasedací místnost Ion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  <vt:lpstr>Otázky ke zkoušce: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leb0002</dc:creator>
  <cp:lastModifiedBy>Marian Lebiedzik</cp:lastModifiedBy>
  <cp:revision>20</cp:revision>
  <dcterms:created xsi:type="dcterms:W3CDTF">2021-02-18T06:35:03Z</dcterms:created>
  <dcterms:modified xsi:type="dcterms:W3CDTF">2025-05-05T12:41:24Z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0x0101007003CAF6342C8B4CB325F2A5CDBD5AAD</vt:lpwstr>
  </property>
</Properties>
</file>