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369" r:id="rId4"/>
    <p:sldId id="370" r:id="rId5"/>
    <p:sldId id="469" r:id="rId6"/>
    <p:sldId id="470" r:id="rId7"/>
    <p:sldId id="438" r:id="rId8"/>
    <p:sldId id="471" r:id="rId9"/>
    <p:sldId id="473" r:id="rId10"/>
    <p:sldId id="474" r:id="rId11"/>
    <p:sldId id="472" r:id="rId12"/>
    <p:sldId id="475" r:id="rId13"/>
    <p:sldId id="477" r:id="rId14"/>
    <p:sldId id="476" r:id="rId15"/>
    <p:sldId id="478" r:id="rId16"/>
    <p:sldId id="402" r:id="rId17"/>
    <p:sldId id="479" r:id="rId18"/>
    <p:sldId id="480" r:id="rId19"/>
    <p:sldId id="481" r:id="rId20"/>
    <p:sldId id="482" r:id="rId21"/>
    <p:sldId id="483" r:id="rId22"/>
    <p:sldId id="484" r:id="rId23"/>
    <p:sldId id="485" r:id="rId24"/>
    <p:sldId id="486" r:id="rId25"/>
    <p:sldId id="487" r:id="rId26"/>
    <p:sldId id="488" r:id="rId27"/>
    <p:sldId id="489" r:id="rId28"/>
    <p:sldId id="490" r:id="rId29"/>
    <p:sldId id="491" r:id="rId30"/>
    <p:sldId id="316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CC"/>
    <a:srgbClr val="307871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37" d="100"/>
          <a:sy n="137" d="100"/>
        </p:scale>
        <p:origin x="30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497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776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246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64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436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028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887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552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8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4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299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1077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540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5778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543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5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277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50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80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04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15.02.2024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200150"/>
            <a:ext cx="7772400" cy="3398044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4DBEF3F8-7390-4F16-A03E-1671EAB853F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3338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  <p:sldLayoutId id="2147483671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6279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2400" b="1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2400" b="1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sz="2400" b="1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>
                <a:solidFill>
                  <a:srgbClr val="000000"/>
                </a:solidFill>
              </a:rPr>
              <a:t>TEORIE RACIONÁLNÍCH OČEKÁVÁNÍ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77254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v okamžiku, kdy analyzovaná proměnná změní způsob svého pohybu, změní se také postup, na jehož základě formují ekonomické subjekty svá očekávání ohledně budoucího vývoje této proměnné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chyby, jichž se jednotlivé ekonomické subjekty dopustí při tvorbě svých individuálních očekávání, budou v průměru nulové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ekonomické subjekty budou při tvorbě svých očekávání brát v potaz veškerá opatření hospodářské politiky vlády, přičemž současně budou na tato opatření v rámci svých předpovědí reagovat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Závěry plynoucí z teorie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867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Racionální očekávání ekonomických subjektů je tvořeno na základě všech dostupných relevantních informací, tj. lidé berou při svém rozhodování v úvahu všechny dostupné informace (minulé, současné, tak i budoucí 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Racionální očekávání se nebude lišit od předpovědi optimální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musíme však připustit možnost, že určitá předpověď o budoucím vývoji nebude bezchybná. Tuto iracionalitu v chování ekonomických subjektů lze vysvětlit dvěma způsoby: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jednak lidé záměrně nezahrnou do svých předpovědí všechny dostupné informace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nebo lidé nemají k dispozici relevantní informace,  aby o nich uvažovali a zahrnuli je do svých očekávání a předpovědí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Koncepce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1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Ekonometrické modely jsou využívány pro predikci budoucích ekonomických aktivit a pro hodnocení a komparaci účinnosti jednotlivých zásahů a opatření realizovaných různými typy hospodářských politik.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Z pohledu nové klasické makroekonomie a její hypotézy racionálních očekávání je využívání takovýchto modelů nevhodné či dokonce zcela nemožné, protože tyto modely se vyznačují určitou nespolehlivostí vyplývající z průběžných změn v chování analyzovaných proměnných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Změny totiž nejsou modelem postihnutelné, z důvodu neustálé měnícího se očekávání subjektů v důsledku samotných změn v chování předpovídaných proměnných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err="1"/>
              <a:t>Lucasova</a:t>
            </a:r>
            <a:r>
              <a:rPr lang="cs-CZ" sz="2800" b="1" dirty="0"/>
              <a:t> kritika ekonometrických modelů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96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Tato teze je další důležitou součástí předpokladů, se kterými nová klasická makroekonomie pracuje a je podkladem pro odmítání zásahů státu do ekonomických procesů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Byla zformulována </a:t>
            </a:r>
            <a:r>
              <a:rPr lang="en-US" sz="2000" dirty="0">
                <a:solidFill>
                  <a:srgbClr val="000000"/>
                </a:solidFill>
              </a:rPr>
              <a:t>T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  <a:r>
              <a:rPr lang="en-US" sz="2000" dirty="0">
                <a:solidFill>
                  <a:srgbClr val="000000"/>
                </a:solidFill>
              </a:rPr>
              <a:t> Sargent</a:t>
            </a:r>
            <a:r>
              <a:rPr lang="cs-CZ" sz="2000" dirty="0" err="1">
                <a:solidFill>
                  <a:srgbClr val="000000"/>
                </a:solidFill>
              </a:rPr>
              <a:t>em</a:t>
            </a:r>
            <a:r>
              <a:rPr lang="en-US" sz="2000" dirty="0">
                <a:solidFill>
                  <a:srgbClr val="000000"/>
                </a:solidFill>
              </a:rPr>
              <a:t> a N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Wallec</a:t>
            </a:r>
            <a:r>
              <a:rPr lang="cs-CZ" sz="2000" dirty="0">
                <a:solidFill>
                  <a:srgbClr val="000000"/>
                </a:solidFill>
              </a:rPr>
              <a:t>ou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Dle této teze je hospodářská politika v lepším případě neúčinná, v horším případě škodlivá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Očekávání hospodářských subjektů jsou racionální a lidé dokáží plně anticipovat a předpovědět důsledky všech hospodářsko-politických aktivit a rozhodnutí, jež jsou prováděna transparentním způsobem. V takové situace se hospodářská politika se stává zcela neúčinnou, protože každé její opatření je okamžitě zohledněno v chování ekonomických subjektů a v podstatě zneutralizováno.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Teze o neúčinnosti hospodářské politiky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53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případě nesystémových (nesystematických, diskrečních) či neohlášených, a tedy iracionálních nebo nepředvídaných, zásahů vlády a jiných hospodářských autorit vyvolají tyto nepředvídatelné reakce hospodářských subjektů a dočasně destabilizují ekonomiku (HP je škodlivá)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Na základě této teze je podle nové klasické makroekonomie nejlepší, má-li hospodářská politika povahu jednoduchých, jednoznačných a dlouhodobě stabilních pravidel, které propůjčují ekonomice a aktivitám hospodářsko-politických autorit transparentní a důvěryhodnou podobu a ekonomických subjektům umožňuje tvořit svá očekávání racionálním způsobem.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Nová klasická makroekonomie tedy odmítá aktivistickou fiskální politiku s jejími častými diskrečními zásahy a snaží se o efektivní omezování veřejného, resp. státního, sektoru.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Teze o neúčinnosti hospodářské politiky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05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613" y="848617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Analýzu účinnosti očekáváné a neočekávané hospodářské politiky budeme provádět v modelu AS-AD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Analýzu rozdělíme na model nové klasické makroekonomie a racionálních očekávání a neklasický model racionálních očekávání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Pro doplnění si ukážeme účinnost hospodářské politiky v monetaristickém modelu, který pracuje s adaptivními očekáváními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600" b="1" dirty="0"/>
              <a:t>Účinnost hospodářské politiky z pohledu </a:t>
            </a:r>
            <a:r>
              <a:rPr lang="cs-CZ" sz="2600" b="1" dirty="0" err="1"/>
              <a:t>ek</a:t>
            </a:r>
            <a:r>
              <a:rPr lang="cs-CZ" sz="2600" b="1" dirty="0"/>
              <a:t>. teorií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952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sk-SK" sz="2800" b="1" dirty="0"/>
              <a:t>Očekáváná HP a přístup monetaristů 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0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0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30000" dirty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adaptivní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 případě očekáváné hospodářské politiky dojde v případě fiskální expanze k růstu výstupu (Y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cenové hladiny (P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křivka AD se posouvá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Vzhledem k tomu, že ekonomické subjekty zohledňují pouze minulou skutečnost, neprojeví se růst cen do mzdových kontraktů hned, ale až s určitým zpožděním.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Může tak dojít ke krátkodobému růstu produktu.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Po určité době však </a:t>
            </a:r>
            <a:r>
              <a:rPr lang="cs-CZ" altLang="sk-SK" sz="1600" dirty="0" err="1">
                <a:solidFill>
                  <a:srgbClr val="000000"/>
                </a:solidFill>
              </a:rPr>
              <a:t>zamci</a:t>
            </a:r>
            <a:r>
              <a:rPr lang="cs-CZ" altLang="sk-SK" sz="1600" dirty="0">
                <a:solidFill>
                  <a:srgbClr val="000000"/>
                </a:solidFill>
              </a:rPr>
              <a:t> přizpůsobí svá očekávání a požadují růst mezd → ↑ nákladů firem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1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LRAS</a:t>
            </a:r>
            <a:r>
              <a:rPr lang="cs-CZ" altLang="sk-SK" sz="1600" b="1" baseline="-25000" dirty="0"/>
              <a:t>0</a:t>
            </a:r>
            <a:r>
              <a:rPr lang="cs-CZ" altLang="sk-SK" sz="1600" b="1" dirty="0"/>
              <a:t> 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1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 flipV="1">
            <a:off x="2328015" y="4564937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2918342" y="218060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236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02973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Z analýzy účinnosti hospodářské politiky v modelu monetaristů vyplývá, že očekávaná hospodářská politika může být </a:t>
            </a:r>
            <a:r>
              <a:rPr lang="cs-CZ" sz="2200" b="1" dirty="0"/>
              <a:t>krátkodobě účinná</a:t>
            </a:r>
            <a:r>
              <a:rPr lang="cs-CZ" sz="2200" dirty="0">
                <a:solidFill>
                  <a:srgbClr val="000000"/>
                </a:solidFill>
              </a:rPr>
              <a:t> (dochází k růstu produktu)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dirty="0"/>
              <a:t>Dlouhodobě</a:t>
            </a:r>
            <a:r>
              <a:rPr lang="cs-CZ" sz="2200" dirty="0">
                <a:solidFill>
                  <a:srgbClr val="000000"/>
                </a:solidFill>
              </a:rPr>
              <a:t> je však i při existenci adaptivních očekávání </a:t>
            </a:r>
            <a:r>
              <a:rPr lang="cs-CZ" sz="2200" b="1" dirty="0"/>
              <a:t>neúčinná</a:t>
            </a:r>
            <a:r>
              <a:rPr lang="cs-CZ" sz="2200" dirty="0"/>
              <a:t>, </a:t>
            </a:r>
            <a:r>
              <a:rPr lang="cs-CZ" sz="2200" dirty="0">
                <a:solidFill>
                  <a:srgbClr val="000000"/>
                </a:solidFill>
              </a:rPr>
              <a:t> výsledkem je původní hodnota produktu a vyšší cenová hladina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b="1" dirty="0">
                <a:solidFill>
                  <a:srgbClr val="000000"/>
                </a:solidFill>
              </a:rPr>
              <a:t>Neočekávaná </a:t>
            </a:r>
            <a:r>
              <a:rPr lang="cs-CZ" sz="2200" dirty="0">
                <a:solidFill>
                  <a:srgbClr val="000000"/>
                </a:solidFill>
              </a:rPr>
              <a:t>hospodářská politika bude mít vzhledem k adaptivním očekáváním stejný vliv na produkt a cenovou hladinu jako HP očekávaná</a:t>
            </a:r>
            <a:endParaRPr lang="cs-CZ" sz="2200" b="1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sk-SK" sz="2800" b="1" dirty="0">
                <a:solidFill>
                  <a:srgbClr val="307871"/>
                </a:solidFill>
              </a:rPr>
              <a:t>Očekáváná HP a přístup monetaristů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019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8064896" cy="507703"/>
          </a:xfrm>
        </p:spPr>
        <p:txBody>
          <a:bodyPr/>
          <a:lstStyle/>
          <a:p>
            <a:r>
              <a:rPr lang="cs-CZ" altLang="sk-SK" sz="2600" b="1" dirty="0"/>
              <a:t>Očekáváná HP v modelu nové klasické makroekonomie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11618" y="917106"/>
            <a:ext cx="2961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0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0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8" y="4067460"/>
            <a:ext cx="95665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30000" dirty="0"/>
              <a:t>*</a:t>
            </a:r>
            <a:r>
              <a:rPr lang="cs-CZ" altLang="sk-SK" sz="1600" b="1" dirty="0"/>
              <a:t> = Y</a:t>
            </a:r>
            <a:r>
              <a:rPr lang="cs-CZ" altLang="sk-SK" sz="1600" b="1" baseline="-25000" dirty="0"/>
              <a:t>2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Fiskální autorita ↑ G. Tento zásah do ekonomiky, nacházející se prozatím ve výchozí poloze definované bodem 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vyvolá růst agregátní poptávky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 </a:t>
            </a:r>
            <a:r>
              <a:rPr lang="cs-CZ" altLang="sk-SK" sz="1600" dirty="0">
                <a:solidFill>
                  <a:srgbClr val="000000"/>
                </a:solidFill>
              </a:rPr>
              <a:t>. 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Jelikož </a:t>
            </a:r>
            <a:r>
              <a:rPr lang="cs-CZ" altLang="sk-SK" sz="1600" dirty="0" err="1">
                <a:solidFill>
                  <a:srgbClr val="000000"/>
                </a:solidFill>
              </a:rPr>
              <a:t>ek</a:t>
            </a:r>
            <a:r>
              <a:rPr lang="cs-CZ" altLang="sk-SK" sz="1600" dirty="0">
                <a:solidFill>
                  <a:srgbClr val="000000"/>
                </a:solidFill>
              </a:rPr>
              <a:t>. subjekty uvažují racionálně (očekávají tento krok vlády) okamžitě si uvědomí, že růst cenové hladiny sníží jejich reálné mzdy. Budou tedy ihned požadovat růst svých nominálních mezd, tak aby se v končeném důsledku jejich reálná mzda nezměnila. Mzdy okamžitě reagují. 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Růst mezd → ↑ nákladů firem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1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LRAS</a:t>
            </a:r>
            <a:r>
              <a:rPr lang="cs-CZ" altLang="sk-SK" sz="1600" b="1" baseline="-25000" dirty="0"/>
              <a:t>0</a:t>
            </a:r>
            <a:r>
              <a:rPr lang="cs-CZ" altLang="sk-SK" sz="1600" b="1" dirty="0"/>
              <a:t> 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1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b="1" i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kumimoji="0" lang="cs-CZ" altLang="cs-CZ" sz="16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22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505" y="849593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 okamžiku, kdy vláda v rámci své hospodářské politiky učiní jakékoli kroky, jež mohou ekonomické subjekty očekávat, přesouvá se rovnováha v ekonomice z pozice E</a:t>
            </a:r>
            <a:r>
              <a:rPr lang="cs-CZ" sz="2100" baseline="-25000" dirty="0">
                <a:solidFill>
                  <a:srgbClr val="000000"/>
                </a:solidFill>
              </a:rPr>
              <a:t>0</a:t>
            </a:r>
            <a:r>
              <a:rPr lang="cs-CZ" sz="2100" dirty="0">
                <a:solidFill>
                  <a:srgbClr val="000000"/>
                </a:solidFill>
              </a:rPr>
              <a:t> přímo do pozice E</a:t>
            </a:r>
            <a:r>
              <a:rPr lang="cs-CZ" sz="2100" baseline="-25000" dirty="0">
                <a:solidFill>
                  <a:srgbClr val="000000"/>
                </a:solidFill>
              </a:rPr>
              <a:t>2 </a:t>
            </a:r>
            <a:r>
              <a:rPr lang="cs-CZ" sz="2100" dirty="0">
                <a:solidFill>
                  <a:srgbClr val="000000"/>
                </a:solidFill>
              </a:rPr>
              <a:t> a výsledný efekt realizované hospodářské politiky je, z hlediska původního záměru vlády, nulový.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Produkce ani zaměstnanost se nezmění, tj. reálný produkt před fiskální expanzí a po ní je totožný s úrovní potenciálního produktu (Y=Y*).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Očekávaná hospodářská politika tak vede jedině k růstu cenové hladiny z původní úrovně P</a:t>
            </a:r>
            <a:r>
              <a:rPr lang="cs-CZ" sz="2100" baseline="-25000" dirty="0">
                <a:solidFill>
                  <a:srgbClr val="000000"/>
                </a:solidFill>
              </a:rPr>
              <a:t>0</a:t>
            </a:r>
            <a:r>
              <a:rPr lang="cs-CZ" sz="2100" dirty="0">
                <a:solidFill>
                  <a:srgbClr val="000000"/>
                </a:solidFill>
              </a:rPr>
              <a:t> na novou úroveň P</a:t>
            </a:r>
            <a:r>
              <a:rPr lang="cs-CZ" sz="2100" baseline="-25000" dirty="0">
                <a:solidFill>
                  <a:srgbClr val="000000"/>
                </a:solidFill>
              </a:rPr>
              <a:t>2</a:t>
            </a:r>
            <a:r>
              <a:rPr lang="cs-CZ" sz="2100" dirty="0">
                <a:solidFill>
                  <a:srgbClr val="000000"/>
                </a:solidFill>
              </a:rPr>
              <a:t> a růstu nominálních mezd v takovém poměru, aby výše reálné mzdy zůstala beze změny.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b="1" dirty="0"/>
              <a:t>Očekávaná hospodářská politika </a:t>
            </a:r>
            <a:r>
              <a:rPr lang="cs-CZ" sz="2100" dirty="0">
                <a:solidFill>
                  <a:srgbClr val="000000"/>
                </a:solidFill>
              </a:rPr>
              <a:t>je v tomto případě </a:t>
            </a:r>
            <a:r>
              <a:rPr lang="cs-CZ" sz="2100" b="1" dirty="0"/>
              <a:t>neúčinná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95486"/>
            <a:ext cx="8028892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Očekáváná HP v modelu nové klasické makroekonomie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6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4881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Do popředí zájmu se tato teorie dostává na přelomu 70. a 80. let 20.  století v souvislosti s neschopností dosavadních ekonomických směrů (</a:t>
            </a:r>
            <a:r>
              <a:rPr lang="cs-CZ" sz="2200" dirty="0" err="1">
                <a:solidFill>
                  <a:srgbClr val="000000"/>
                </a:solidFill>
              </a:rPr>
              <a:t>neokeynesiánství</a:t>
            </a:r>
            <a:r>
              <a:rPr lang="cs-CZ" sz="2200" dirty="0">
                <a:solidFill>
                  <a:srgbClr val="000000"/>
                </a:solidFill>
              </a:rPr>
              <a:t>) řešit následky hospodářské krize (</a:t>
            </a:r>
            <a:r>
              <a:rPr lang="cs-CZ" sz="2200" dirty="0" err="1">
                <a:solidFill>
                  <a:srgbClr val="000000"/>
                </a:solidFill>
              </a:rPr>
              <a:t>slumpflace</a:t>
            </a:r>
            <a:r>
              <a:rPr lang="cs-CZ" sz="2200" dirty="0">
                <a:solidFill>
                  <a:srgbClr val="000000"/>
                </a:solidFill>
              </a:rPr>
              <a:t> – zpochybnění </a:t>
            </a:r>
            <a:r>
              <a:rPr lang="cs-CZ" sz="2200" dirty="0" err="1">
                <a:solidFill>
                  <a:srgbClr val="000000"/>
                </a:solidFill>
              </a:rPr>
              <a:t>trade-off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err="1">
                <a:solidFill>
                  <a:srgbClr val="000000"/>
                </a:solidFill>
              </a:rPr>
              <a:t>Phillipsovy</a:t>
            </a:r>
            <a:r>
              <a:rPr lang="cs-CZ" sz="2200" dirty="0">
                <a:solidFill>
                  <a:srgbClr val="000000"/>
                </a:solidFill>
              </a:rPr>
              <a:t> křivky)</a:t>
            </a:r>
          </a:p>
          <a:p>
            <a:pPr algn="just"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</a:rPr>
              <a:t>Dosavadní směry vycházející z keynesiánství byly nahrazeny jinak orientovanými </a:t>
            </a:r>
            <a:r>
              <a:rPr lang="cs-CZ" sz="2200" dirty="0" err="1">
                <a:solidFill>
                  <a:srgbClr val="000000"/>
                </a:solidFill>
              </a:rPr>
              <a:t>ek</a:t>
            </a:r>
            <a:r>
              <a:rPr lang="cs-CZ" sz="2200" dirty="0">
                <a:solidFill>
                  <a:srgbClr val="000000"/>
                </a:solidFill>
              </a:rPr>
              <a:t>. školami (monetarismus </a:t>
            </a:r>
            <a:r>
              <a:rPr lang="cs-CZ" sz="2200" dirty="0" err="1">
                <a:solidFill>
                  <a:srgbClr val="000000"/>
                </a:solidFill>
              </a:rPr>
              <a:t>Miltona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err="1">
                <a:solidFill>
                  <a:srgbClr val="000000"/>
                </a:solidFill>
              </a:rPr>
              <a:t>Friedmana</a:t>
            </a:r>
            <a:r>
              <a:rPr lang="cs-CZ" sz="2200" dirty="0">
                <a:solidFill>
                  <a:srgbClr val="000000"/>
                </a:solidFill>
              </a:rPr>
              <a:t> a nová klasická (makro)ekonomie, označována také jako škola racionálních očekávání či monetarismus II)</a:t>
            </a:r>
          </a:p>
          <a:p>
            <a:pPr algn="just">
              <a:spcAft>
                <a:spcPts val="0"/>
              </a:spcAft>
            </a:pPr>
            <a:r>
              <a:rPr lang="x-none" sz="2200" dirty="0">
                <a:solidFill>
                  <a:srgbClr val="000000"/>
                </a:solidFill>
              </a:rPr>
              <a:t>Škola racionálních očekávání vychází z monetaristických tradic, ale postupem času se vyprofilovala odlišným směrem.</a:t>
            </a: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Východiska teorie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486"/>
            <a:ext cx="8532440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Neočekáváná HP v modelu nové klasické makroekonomie</a:t>
            </a:r>
            <a:r>
              <a:rPr lang="cs-CZ" altLang="sk-SK" sz="2800" b="1" dirty="0"/>
              <a:t> 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0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233517" y="1916680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0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30000" dirty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 případě neočekáváné hospodářské politiky dojde v případě fiskální expanze k růstu výstupu (Y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cenové hladiny (P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 a křivka AD se posouvá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Vzhledem k tomu, že ekonomické subjekty nemohly zohlednit své předpoklady o vývoji, neprojeví se růst cen do mzdových kontraktů hned, ale až s určitým zpožděním.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Může tak dojít ke krátkodobému růstu produktu (Y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).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Jakmile si </a:t>
            </a:r>
            <a:r>
              <a:rPr lang="cs-CZ" altLang="sk-SK" sz="1600" dirty="0" err="1">
                <a:solidFill>
                  <a:srgbClr val="000000"/>
                </a:solidFill>
              </a:rPr>
              <a:t>zamci</a:t>
            </a:r>
            <a:r>
              <a:rPr lang="cs-CZ" altLang="sk-SK" sz="1600" dirty="0">
                <a:solidFill>
                  <a:srgbClr val="000000"/>
                </a:solidFill>
              </a:rPr>
              <a:t> uvědomí, co se stalo, požadují růst mezd → ↑ nákladů firem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(E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, Y* a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</a:t>
            </a:r>
            <a:r>
              <a:rPr lang="cs-CZ" altLang="sk-SK" sz="1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1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17734" y="3055576"/>
            <a:ext cx="535273" cy="7149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LRAS</a:t>
            </a:r>
            <a:r>
              <a:rPr lang="cs-CZ" altLang="sk-SK" sz="1600" b="1" baseline="-25000" dirty="0"/>
              <a:t>0</a:t>
            </a:r>
            <a:r>
              <a:rPr lang="cs-CZ" altLang="sk-SK" sz="1600" b="1" dirty="0"/>
              <a:t> 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185322" y="1263635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1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2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2981578" y="2751583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19942" y="1908549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886089" y="1571955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 flipV="1">
            <a:off x="2328015" y="4564937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2918342" y="218060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107526" y="1521734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42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116" y="841126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Vzhledem k tomu, že hospodářská politika byla neočekávána, neovlivnil růst cenové hladiny očekávání ekonomických subjektů ohledně jeho pohybu a nedošlo tak k posunu křivky agregátní nabídky (SRAS</a:t>
            </a:r>
            <a:r>
              <a:rPr lang="cs-CZ" sz="2100" baseline="-25000" dirty="0">
                <a:solidFill>
                  <a:srgbClr val="000000"/>
                </a:solidFill>
              </a:rPr>
              <a:t>0</a:t>
            </a:r>
            <a:r>
              <a:rPr lang="cs-CZ" sz="2100" dirty="0">
                <a:solidFill>
                  <a:srgbClr val="000000"/>
                </a:solidFill>
              </a:rPr>
              <a:t>), která tak prozatím setrvala na své původní úrovni.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Neanticipovaná – šoková hospodářská politika je v krátkém období schopna prostřednictvím neočekávaných diskrečních opatření změnit objem vyráběné produkce a zaměstnanost v ekonomice.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V dlouhém období převis agregátní poptávky nad agregátní nabídkou a také zvýšená cenová hladina vyvolaná růstem vládních výdajů, povedou k tlakům na růst cen a mezd, což se projeví růstem krátkodobé agregátní nabídky a ekonomika se dlouhodobě ustálí v rovnováze determinované průsečíkem LRAS, AD</a:t>
            </a:r>
            <a:r>
              <a:rPr lang="cs-CZ" sz="2100" baseline="-25000" dirty="0">
                <a:solidFill>
                  <a:srgbClr val="000000"/>
                </a:solidFill>
              </a:rPr>
              <a:t>1</a:t>
            </a:r>
            <a:r>
              <a:rPr lang="cs-CZ" sz="2100" dirty="0">
                <a:solidFill>
                  <a:srgbClr val="000000"/>
                </a:solidFill>
              </a:rPr>
              <a:t> a „zvýšené“ SRAS</a:t>
            </a:r>
            <a:r>
              <a:rPr lang="cs-CZ" sz="2100" baseline="-25000" dirty="0">
                <a:solidFill>
                  <a:srgbClr val="000000"/>
                </a:solidFill>
              </a:rPr>
              <a:t>1</a:t>
            </a:r>
            <a:r>
              <a:rPr lang="cs-CZ" sz="2100" dirty="0">
                <a:solidFill>
                  <a:srgbClr val="000000"/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Neočekáváná HP v modelu nové klasické makroekonomie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822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5486"/>
            <a:ext cx="8064896" cy="507703"/>
          </a:xfrm>
        </p:spPr>
        <p:txBody>
          <a:bodyPr/>
          <a:lstStyle/>
          <a:p>
            <a:r>
              <a:rPr lang="cs-CZ" altLang="sk-SK" sz="2600" b="1" dirty="0"/>
              <a:t>Nesprávně očekáváná HP v modelu NKM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11618" y="917106"/>
            <a:ext cx="2961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952304" y="3517371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0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77185" y="2604789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925323" y="1382511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751547" y="1230092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0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323640" y="4042904"/>
            <a:ext cx="443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30000" dirty="0"/>
              <a:t>*</a:t>
            </a:r>
            <a:r>
              <a:rPr lang="cs-CZ" altLang="sk-SK" sz="1600" b="1" dirty="0"/>
              <a:t> </a:t>
            </a:r>
            <a:endParaRPr lang="cs-CZ" altLang="sk-SK" sz="1600" b="1" baseline="-25000" dirty="0"/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961901" y="791807"/>
            <a:ext cx="393058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pružné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Fiskální autorita ↑ G. </a:t>
            </a:r>
            <a:endParaRPr lang="en-GB" altLang="sk-SK" sz="1600" dirty="0">
              <a:solidFill>
                <a:srgbClr val="000000"/>
              </a:solidFill>
            </a:endParaRPr>
          </a:p>
          <a:p>
            <a:pPr algn="just"/>
            <a:r>
              <a:rPr lang="en-GB" altLang="sk-SK" sz="1600" dirty="0" err="1">
                <a:solidFill>
                  <a:srgbClr val="000000"/>
                </a:solidFill>
              </a:rPr>
              <a:t>Ek</a:t>
            </a:r>
            <a:r>
              <a:rPr lang="en-GB" altLang="sk-SK" sz="1600" dirty="0">
                <a:solidFill>
                  <a:srgbClr val="000000"/>
                </a:solidFill>
              </a:rPr>
              <a:t>. </a:t>
            </a:r>
            <a:r>
              <a:rPr lang="cs-CZ" altLang="sk-SK" sz="1600" dirty="0" err="1">
                <a:solidFill>
                  <a:srgbClr val="000000"/>
                </a:solidFill>
              </a:rPr>
              <a:t>su</a:t>
            </a:r>
            <a:r>
              <a:rPr lang="en-GB" altLang="sk-SK" sz="1600" dirty="0" err="1">
                <a:solidFill>
                  <a:srgbClr val="000000"/>
                </a:solidFill>
              </a:rPr>
              <a:t>bjekt</a:t>
            </a:r>
            <a:r>
              <a:rPr lang="cs-CZ" altLang="sk-SK" sz="1600" dirty="0">
                <a:solidFill>
                  <a:srgbClr val="000000"/>
                </a:solidFill>
              </a:rPr>
              <a:t>y tento zásah očekávají (AD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en-GB" altLang="sk-SK" sz="1600" dirty="0">
                <a:solidFill>
                  <a:srgbClr val="000000"/>
                </a:solidFill>
              </a:rPr>
              <a:t>’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1)</a:t>
            </a:r>
            <a:r>
              <a:rPr lang="cs-CZ" altLang="sk-SK" sz="1600" dirty="0">
                <a:solidFill>
                  <a:srgbClr val="000000"/>
                </a:solidFill>
              </a:rPr>
              <a:t> a přizpůsobí své požadavky na růst mezd při očekávané cenové hladině </a:t>
            </a:r>
            <a:r>
              <a:rPr lang="cs-CZ" altLang="sk-SK" sz="1600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en-GB" altLang="sk-SK" sz="1600" dirty="0">
                <a:solidFill>
                  <a:schemeClr val="bg2">
                    <a:lumMod val="10000"/>
                  </a:schemeClr>
                </a:solidFill>
              </a:rPr>
              <a:t>’</a:t>
            </a:r>
            <a:r>
              <a:rPr lang="cs-CZ" altLang="sk-SK" sz="1600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cs-CZ" altLang="sk-SK" sz="1600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  → posun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do SRAS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1.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Co se však stane, bude-li realizovaná fiskální expanze menší, než kolik ekonomické subjekty očekávaly? </a:t>
            </a:r>
          </a:p>
          <a:p>
            <a:pPr algn="just"/>
            <a:r>
              <a:rPr lang="cs-CZ" altLang="sk-SK" sz="1600" dirty="0">
                <a:solidFill>
                  <a:srgbClr val="000000"/>
                </a:solidFill>
              </a:rPr>
              <a:t>Jestliže vláda zvýšila své nákupy v menším rozsahu, než bylo subjekty racionálně anticipováno, a agregátní poptávka se zvýšila pouze v rozsahu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– 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. Novým bodem rovnováhy ve skutečnosti není bod </a:t>
            </a:r>
            <a:r>
              <a:rPr lang="cs-CZ" altLang="sk-SK" sz="1600" dirty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en-GB" altLang="sk-SK" sz="1600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cs-CZ" altLang="sk-SK" sz="1600" dirty="0">
                <a:solidFill>
                  <a:schemeClr val="bg2">
                    <a:lumMod val="10000"/>
                  </a:schemeClr>
                </a:solidFill>
              </a:rPr>
              <a:t>,</a:t>
            </a:r>
            <a:r>
              <a:rPr lang="cs-CZ" altLang="sk-SK" sz="1600" dirty="0">
                <a:solidFill>
                  <a:srgbClr val="000000"/>
                </a:solidFill>
              </a:rPr>
              <a:t> ale bod E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2 </a:t>
            </a:r>
            <a:r>
              <a:rPr lang="cs-CZ" altLang="sk-SK" sz="1600" dirty="0">
                <a:solidFill>
                  <a:srgbClr val="000000"/>
                </a:solidFill>
              </a:rPr>
              <a:t> charakterizovaný menší produkcí Y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a nižší cenovou hladinou P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cs-CZ" altLang="sk-SK" sz="1600" dirty="0">
                <a:solidFill>
                  <a:srgbClr val="000000"/>
                </a:solidFill>
              </a:rPr>
              <a:t> .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2075594" y="1357448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099083" y="3017883"/>
            <a:ext cx="70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en-GB" altLang="sk-SK" sz="1600" b="1" dirty="0">
                <a:solidFill>
                  <a:srgbClr val="0066FF"/>
                </a:solidFill>
              </a:rPr>
              <a:t>’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1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2917734" y="3062724"/>
            <a:ext cx="955497" cy="2277"/>
          </a:xfrm>
          <a:prstGeom prst="line">
            <a:avLst/>
          </a:prstGeom>
          <a:noFill/>
          <a:ln w="38100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11760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004049" y="857209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LRAS</a:t>
            </a:r>
            <a:r>
              <a:rPr lang="cs-CZ" altLang="sk-SK" sz="1600" b="1" baseline="-25000" dirty="0"/>
              <a:t>0</a:t>
            </a:r>
            <a:r>
              <a:rPr lang="cs-CZ" altLang="sk-SK" sz="1600" b="1" dirty="0"/>
              <a:t> 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240499" y="797009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1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843558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647242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811867" y="14283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en-GB" altLang="sk-SK" sz="1600" b="1" dirty="0"/>
              <a:t>’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347463" y="2734709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2695725" y="1612592"/>
            <a:ext cx="581398" cy="56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952833" y="1225540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600" b="1" i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endParaRPr kumimoji="0" lang="cs-CZ" altLang="cs-CZ" sz="16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480174" y="253805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1590171" y="1650401"/>
            <a:ext cx="388096" cy="33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>
            <a:off x="1719864" y="157774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3233952" y="4249063"/>
            <a:ext cx="1487793" cy="338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>
                <a:solidFill>
                  <a:srgbClr val="FF33CC"/>
                </a:solidFill>
              </a:rPr>
              <a:t>Skutečný posun</a:t>
            </a:r>
            <a:r>
              <a:rPr lang="cs-CZ" altLang="sk-SK" sz="1600" b="1" dirty="0">
                <a:solidFill>
                  <a:srgbClr val="FF33CC"/>
                </a:solidFill>
              </a:rPr>
              <a:t> 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187624" y="1954573"/>
            <a:ext cx="940172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175188" y="1923678"/>
            <a:ext cx="0" cy="209557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ine 4"/>
          <p:cNvSpPr>
            <a:spLocks noChangeShapeType="1"/>
          </p:cNvSpPr>
          <p:nvPr/>
        </p:nvSpPr>
        <p:spPr bwMode="auto">
          <a:xfrm flipV="1">
            <a:off x="3075391" y="3289628"/>
            <a:ext cx="581398" cy="563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983418" y="4024186"/>
            <a:ext cx="443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-25000" dirty="0"/>
              <a:t>1</a:t>
            </a:r>
            <a:r>
              <a:rPr lang="cs-CZ" altLang="sk-SK" sz="1600" b="1" dirty="0"/>
              <a:t> </a:t>
            </a:r>
            <a:endParaRPr lang="cs-CZ" altLang="sk-SK" sz="1600" b="1" baseline="-25000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3291558" y="4297378"/>
            <a:ext cx="1444622" cy="276508"/>
          </a:xfrm>
          <a:prstGeom prst="wedgeRectCallout">
            <a:avLst>
              <a:gd name="adj1" fmla="val -36261"/>
              <a:gd name="adj2" fmla="val -387240"/>
            </a:avLst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22500" y="2033324"/>
            <a:ext cx="1491401" cy="3385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>
                <a:solidFill>
                  <a:schemeClr val="bg2">
                    <a:lumMod val="10000"/>
                  </a:schemeClr>
                </a:solidFill>
              </a:rPr>
              <a:t>očekávaný posun</a:t>
            </a:r>
            <a:r>
              <a:rPr lang="cs-CZ" altLang="sk-SK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</p:txBody>
      </p:sp>
      <p:sp>
        <p:nvSpPr>
          <p:cNvPr id="42" name="Obdélníkový bublinový popisek 41"/>
          <p:cNvSpPr/>
          <p:nvPr/>
        </p:nvSpPr>
        <p:spPr>
          <a:xfrm>
            <a:off x="3535046" y="2095549"/>
            <a:ext cx="1444622" cy="276508"/>
          </a:xfrm>
          <a:prstGeom prst="wedgeRectCallout">
            <a:avLst>
              <a:gd name="adj1" fmla="val -43880"/>
              <a:gd name="adj2" fmla="val 274151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707843" y="329179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33CC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FF33CC"/>
                </a:solidFill>
              </a:rPr>
              <a:t>1</a:t>
            </a:r>
            <a:r>
              <a:rPr lang="cs-CZ" altLang="sk-SK" sz="1600" b="1" dirty="0">
                <a:solidFill>
                  <a:srgbClr val="FF33CC"/>
                </a:solidFill>
              </a:rPr>
              <a:t> 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819262" y="1793607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33CC"/>
                </a:solidFill>
              </a:rPr>
              <a:t>P</a:t>
            </a:r>
            <a:r>
              <a:rPr lang="en-GB" altLang="sk-SK" sz="1600" b="1" baseline="-25000" dirty="0">
                <a:solidFill>
                  <a:srgbClr val="FF33CC"/>
                </a:solidFill>
              </a:rPr>
              <a:t>1</a:t>
            </a:r>
            <a:endParaRPr lang="cs-CZ" altLang="sk-SK" sz="1600" b="1" dirty="0">
              <a:solidFill>
                <a:srgbClr val="FF33CC"/>
              </a:solidFill>
            </a:endParaRPr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108238" y="1123106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en-GB" altLang="sk-SK" sz="1600" b="1" baseline="-25000" dirty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6773" y="1135756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Ekonomika se v důsledku realizované nesprávně očekávané hospodářské politiky dostala, do stavu </a:t>
            </a:r>
            <a:r>
              <a:rPr lang="cs-CZ" sz="2100" dirty="0" err="1">
                <a:solidFill>
                  <a:srgbClr val="000000"/>
                </a:solidFill>
              </a:rPr>
              <a:t>slumpflace</a:t>
            </a:r>
            <a:r>
              <a:rPr lang="cs-CZ" sz="2100" dirty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Zohledníme-li tedy předpoklady školy racionálních očekávání, pak aktivistická hospodářská politika může mít někdy výrazně negativní charakter a nositelé hospodářské politiky si nikdy nemůžou být jisti tím, zda jimi realizované záměry budou v ekonomice působit žádoucím směrem.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1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Nesprávně očekáváná HP v modelu NKM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79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Shrnutí účinnosti HP v modelu NKM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54832"/>
              </p:ext>
            </p:extLst>
          </p:nvPr>
        </p:nvGraphicFramePr>
        <p:xfrm>
          <a:off x="539552" y="1347612"/>
          <a:ext cx="7704855" cy="276888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745023">
                  <a:extLst>
                    <a:ext uri="{9D8B030D-6E8A-4147-A177-3AD203B41FA5}">
                      <a16:colId xmlns:a16="http://schemas.microsoft.com/office/drawing/2014/main" val="9483721"/>
                    </a:ext>
                  </a:extLst>
                </a:gridCol>
                <a:gridCol w="1745023">
                  <a:extLst>
                    <a:ext uri="{9D8B030D-6E8A-4147-A177-3AD203B41FA5}">
                      <a16:colId xmlns:a16="http://schemas.microsoft.com/office/drawing/2014/main" val="1623137749"/>
                    </a:ext>
                  </a:extLst>
                </a:gridCol>
                <a:gridCol w="1280448">
                  <a:extLst>
                    <a:ext uri="{9D8B030D-6E8A-4147-A177-3AD203B41FA5}">
                      <a16:colId xmlns:a16="http://schemas.microsoft.com/office/drawing/2014/main" val="508616712"/>
                    </a:ext>
                  </a:extLst>
                </a:gridCol>
                <a:gridCol w="1046520">
                  <a:extLst>
                    <a:ext uri="{9D8B030D-6E8A-4147-A177-3AD203B41FA5}">
                      <a16:colId xmlns:a16="http://schemas.microsoft.com/office/drawing/2014/main" val="3920670358"/>
                    </a:ext>
                  </a:extLst>
                </a:gridCol>
                <a:gridCol w="1887841">
                  <a:extLst>
                    <a:ext uri="{9D8B030D-6E8A-4147-A177-3AD203B41FA5}">
                      <a16:colId xmlns:a16="http://schemas.microsoft.com/office/drawing/2014/main" val="2706463672"/>
                    </a:ext>
                  </a:extLst>
                </a:gridCol>
              </a:tblGrid>
              <a:tr h="444050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typ fiskální expanze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vliv fiskální expanze na: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90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je fiskální expanze účinná?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127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je aktivistická hospodářská politika prospěšná?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577300"/>
                  </a:ext>
                </a:extLst>
              </a:tr>
              <a:tr h="8880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reálný produkt (Y) a zaměstnanost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cenovou hladinu (P)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597710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neočekávána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ano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 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633964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očekávána 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nemění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052713"/>
                  </a:ext>
                </a:extLst>
              </a:tr>
              <a:tr h="44405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špatně očekávaná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snižuje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zvyšuje</a:t>
                      </a:r>
                      <a:endParaRPr lang="sk-SK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</a:t>
                      </a:r>
                      <a:endParaRPr lang="sk-SK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26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9337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jediná hospodářská politika, která má pozitivní vliv na produkci a zaměstnanost, je aktivistická hospodářská politika neočekávaná – šoková (je ale nesystémová a narušuje stabilní řád ekonomického systému)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Nejsou-li si hospodářské autority jisty správností v očekávání lidí, pak nejsou schopny nikdy přesně určit, k jakým výsledkům a důsledkům jejich rozhodnutí povedou a proto představitelé školy racionálních očekávání nedoporučují používat k stabilizaci hospodářství diskreční, tj. záměrná či jednorázová, opatření.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Hospodářská politika měla mít podobu jednoduchých, jasných, dlouhodobě platných a důvěryhodných pravidel</a:t>
            </a: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Doporučení NKM pro hospodářskou politiku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54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5486"/>
            <a:ext cx="8532440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Očekáváná HP v neklasickém modelu </a:t>
            </a:r>
            <a:r>
              <a:rPr lang="cs-CZ" altLang="sk-SK" sz="2600" b="1" dirty="0" err="1">
                <a:solidFill>
                  <a:srgbClr val="307871"/>
                </a:solidFill>
              </a:rPr>
              <a:t>racio</a:t>
            </a:r>
            <a:r>
              <a:rPr lang="cs-CZ" altLang="sk-SK" sz="2600" b="1" dirty="0">
                <a:solidFill>
                  <a:srgbClr val="307871"/>
                </a:solidFill>
              </a:rPr>
              <a:t> očekávání</a:t>
            </a:r>
            <a:r>
              <a:rPr lang="cs-CZ" altLang="sk-SK" sz="2800" b="1" dirty="0"/>
              <a:t> 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3070216" cy="215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4042582" y="4071434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805612" y="907943"/>
            <a:ext cx="412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254307" y="219052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3324183" y="3609800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0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786254" y="3046711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0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695725" y="2165329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368212" y="4428783"/>
            <a:ext cx="458986" cy="905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057839" y="1759949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306" y="3228751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837789" y="1781433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0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75189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30000" dirty="0"/>
              <a:t>*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470593" y="3053376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0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4729011" y="791807"/>
            <a:ext cx="416347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600" b="1" dirty="0">
                <a:solidFill>
                  <a:srgbClr val="C00000"/>
                </a:solidFill>
              </a:rPr>
              <a:t>Očekávání racionální</a:t>
            </a:r>
          </a:p>
          <a:p>
            <a:r>
              <a:rPr lang="cs-CZ" altLang="sk-SK" sz="1600" b="1" dirty="0">
                <a:solidFill>
                  <a:srgbClr val="C00000"/>
                </a:solidFill>
              </a:rPr>
              <a:t>Mzdy a ceny – </a:t>
            </a:r>
            <a:r>
              <a:rPr lang="en-GB" altLang="sk-SK" sz="1600" b="1" dirty="0">
                <a:solidFill>
                  <a:srgbClr val="C00000"/>
                </a:solidFill>
              </a:rPr>
              <a:t>Ne</a:t>
            </a:r>
            <a:r>
              <a:rPr lang="cs-CZ" altLang="sk-SK" sz="1600" b="1" dirty="0">
                <a:solidFill>
                  <a:srgbClr val="C00000"/>
                </a:solidFill>
              </a:rPr>
              <a:t>pružné</a:t>
            </a:r>
            <a:endParaRPr lang="en-GB" altLang="sk-SK" sz="1600" b="1" dirty="0">
              <a:solidFill>
                <a:srgbClr val="C00000"/>
              </a:solidFill>
            </a:endParaRPr>
          </a:p>
          <a:p>
            <a:pPr algn="just"/>
            <a:r>
              <a:rPr lang="en-GB" altLang="sk-SK" sz="1600" dirty="0">
                <a:solidFill>
                  <a:srgbClr val="000000"/>
                </a:solidFill>
              </a:rPr>
              <a:t>↑G → </a:t>
            </a:r>
            <a:r>
              <a:rPr lang="en-GB" altLang="sk-SK" sz="1600" dirty="0" err="1">
                <a:solidFill>
                  <a:srgbClr val="000000"/>
                </a:solidFill>
              </a:rPr>
              <a:t>posun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0</a:t>
            </a:r>
            <a:r>
              <a:rPr lang="cs-CZ" altLang="sk-SK" sz="1600" dirty="0">
                <a:solidFill>
                  <a:srgbClr val="000000"/>
                </a:solidFill>
              </a:rPr>
              <a:t> →AD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1</a:t>
            </a:r>
            <a:r>
              <a:rPr lang="en-GB" altLang="sk-SK" sz="1600" dirty="0">
                <a:solidFill>
                  <a:srgbClr val="000000"/>
                </a:solidFill>
              </a:rPr>
              <a:t>  </a:t>
            </a:r>
          </a:p>
          <a:p>
            <a:pPr algn="just"/>
            <a:r>
              <a:rPr lang="en-GB" altLang="sk-SK" sz="1600" dirty="0" err="1">
                <a:solidFill>
                  <a:srgbClr val="000000"/>
                </a:solidFill>
              </a:rPr>
              <a:t>Ekonomické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subjekty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tuto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fiskální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expanzi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doprovázenou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tlaky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růst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cen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očekávají</a:t>
            </a:r>
            <a:r>
              <a:rPr lang="en-GB" altLang="sk-SK" sz="1600" dirty="0">
                <a:solidFill>
                  <a:srgbClr val="000000"/>
                </a:solidFill>
              </a:rPr>
              <a:t> a  </a:t>
            </a:r>
            <a:r>
              <a:rPr lang="en-GB" altLang="sk-SK" sz="1600" dirty="0" err="1">
                <a:solidFill>
                  <a:srgbClr val="000000"/>
                </a:solidFill>
              </a:rPr>
              <a:t>požadují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zohlednění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růstu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cenové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hladiny</a:t>
            </a:r>
            <a:r>
              <a:rPr lang="en-GB" altLang="sk-SK" sz="1600" dirty="0">
                <a:solidFill>
                  <a:srgbClr val="000000"/>
                </a:solidFill>
              </a:rPr>
              <a:t> do </a:t>
            </a:r>
            <a:r>
              <a:rPr lang="en-GB" altLang="sk-SK" sz="1600" dirty="0" err="1">
                <a:solidFill>
                  <a:srgbClr val="000000"/>
                </a:solidFill>
              </a:rPr>
              <a:t>svých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mezd</a:t>
            </a:r>
            <a:r>
              <a:rPr lang="en-GB" altLang="sk-SK" sz="1600" dirty="0">
                <a:solidFill>
                  <a:srgbClr val="000000"/>
                </a:solidFill>
              </a:rPr>
              <a:t> a cen. </a:t>
            </a:r>
          </a:p>
          <a:p>
            <a:pPr algn="just"/>
            <a:r>
              <a:rPr lang="en-GB" altLang="sk-SK" sz="1600" dirty="0">
                <a:solidFill>
                  <a:srgbClr val="000000"/>
                </a:solidFill>
              </a:rPr>
              <a:t>Z </a:t>
            </a:r>
            <a:r>
              <a:rPr lang="en-GB" altLang="sk-SK" sz="1600" dirty="0" err="1">
                <a:solidFill>
                  <a:srgbClr val="000000"/>
                </a:solidFill>
              </a:rPr>
              <a:t>důvodu</a:t>
            </a:r>
            <a:r>
              <a:rPr lang="en-GB" altLang="sk-SK" sz="1600" dirty="0">
                <a:solidFill>
                  <a:srgbClr val="000000"/>
                </a:solidFill>
              </a:rPr>
              <a:t> existence </a:t>
            </a:r>
            <a:r>
              <a:rPr lang="en-GB" altLang="sk-SK" sz="1600" dirty="0" err="1">
                <a:solidFill>
                  <a:srgbClr val="000000"/>
                </a:solidFill>
              </a:rPr>
              <a:t>cenových</a:t>
            </a:r>
            <a:r>
              <a:rPr lang="en-GB" altLang="sk-SK" sz="1600" dirty="0">
                <a:solidFill>
                  <a:srgbClr val="000000"/>
                </a:solidFill>
              </a:rPr>
              <a:t> a </a:t>
            </a:r>
            <a:r>
              <a:rPr lang="en-GB" altLang="sk-SK" sz="1600" dirty="0" err="1">
                <a:solidFill>
                  <a:srgbClr val="000000"/>
                </a:solidFill>
              </a:rPr>
              <a:t>mzdových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rigidit</a:t>
            </a:r>
            <a:r>
              <a:rPr lang="en-GB" altLang="sk-SK" sz="1600" dirty="0">
                <a:solidFill>
                  <a:srgbClr val="000000"/>
                </a:solidFill>
              </a:rPr>
              <a:t> se </a:t>
            </a:r>
            <a:r>
              <a:rPr lang="en-GB" altLang="sk-SK" sz="1600" dirty="0" err="1">
                <a:solidFill>
                  <a:srgbClr val="000000"/>
                </a:solidFill>
              </a:rPr>
              <a:t>posune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křivka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agregátní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nabídky</a:t>
            </a:r>
            <a:r>
              <a:rPr lang="en-GB" altLang="sk-SK" sz="1600" dirty="0">
                <a:solidFill>
                  <a:srgbClr val="000000"/>
                </a:solidFill>
              </a:rPr>
              <a:t> z </a:t>
            </a:r>
            <a:r>
              <a:rPr lang="en-GB" altLang="sk-SK" sz="1600" dirty="0" err="1">
                <a:solidFill>
                  <a:srgbClr val="000000"/>
                </a:solidFill>
              </a:rPr>
              <a:t>úrovně</a:t>
            </a:r>
            <a:r>
              <a:rPr lang="en-GB" altLang="sk-SK" sz="1600" dirty="0">
                <a:solidFill>
                  <a:srgbClr val="000000"/>
                </a:solidFill>
              </a:rPr>
              <a:t> SRAS</a:t>
            </a:r>
            <a:r>
              <a:rPr lang="en-GB" altLang="sk-SK" sz="1600" baseline="-25000" dirty="0">
                <a:solidFill>
                  <a:srgbClr val="000000"/>
                </a:solidFill>
              </a:rPr>
              <a:t>0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cs-CZ" altLang="sk-SK" sz="1600" dirty="0">
                <a:solidFill>
                  <a:srgbClr val="000000"/>
                </a:solidFill>
              </a:rPr>
              <a:t>→ </a:t>
            </a:r>
            <a:r>
              <a:rPr lang="en-GB" altLang="sk-SK" sz="1600" dirty="0">
                <a:solidFill>
                  <a:srgbClr val="000000"/>
                </a:solidFill>
              </a:rPr>
              <a:t>SRAS</a:t>
            </a:r>
            <a:r>
              <a:rPr lang="en-GB" altLang="sk-SK" sz="1600" baseline="-25000" dirty="0">
                <a:solidFill>
                  <a:srgbClr val="000000"/>
                </a:solidFill>
              </a:rPr>
              <a:t>1</a:t>
            </a:r>
            <a:r>
              <a:rPr lang="en-GB" altLang="sk-SK" sz="1600" dirty="0">
                <a:solidFill>
                  <a:srgbClr val="000000"/>
                </a:solidFill>
              </a:rPr>
              <a:t> a </a:t>
            </a:r>
            <a:r>
              <a:rPr lang="en-GB" altLang="sk-SK" sz="1600" dirty="0" err="1">
                <a:solidFill>
                  <a:srgbClr val="000000"/>
                </a:solidFill>
              </a:rPr>
              <a:t>nikoli</a:t>
            </a:r>
            <a:r>
              <a:rPr lang="en-GB" altLang="sk-SK" sz="1600" dirty="0">
                <a:solidFill>
                  <a:srgbClr val="000000"/>
                </a:solidFill>
              </a:rPr>
              <a:t> do </a:t>
            </a:r>
            <a:r>
              <a:rPr lang="en-GB" altLang="sk-SK" sz="1600" dirty="0" err="1">
                <a:solidFill>
                  <a:srgbClr val="000000"/>
                </a:solidFill>
              </a:rPr>
              <a:t>polohy</a:t>
            </a:r>
            <a:r>
              <a:rPr lang="en-GB" altLang="sk-SK" sz="1600" dirty="0">
                <a:solidFill>
                  <a:srgbClr val="000000"/>
                </a:solidFill>
              </a:rPr>
              <a:t> SRAS´, </a:t>
            </a:r>
            <a:r>
              <a:rPr lang="en-GB" altLang="sk-SK" sz="1600" dirty="0" err="1">
                <a:solidFill>
                  <a:srgbClr val="000000"/>
                </a:solidFill>
              </a:rPr>
              <a:t>která</a:t>
            </a:r>
            <a:r>
              <a:rPr lang="en-GB" altLang="sk-SK" sz="1600" dirty="0">
                <a:solidFill>
                  <a:srgbClr val="000000"/>
                </a:solidFill>
              </a:rPr>
              <a:t> by </a:t>
            </a:r>
            <a:r>
              <a:rPr lang="en-GB" altLang="sk-SK" sz="1600" dirty="0" err="1">
                <a:solidFill>
                  <a:srgbClr val="000000"/>
                </a:solidFill>
              </a:rPr>
              <a:t>odpovídala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poloze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agregátní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nabídky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za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předpokladu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dokonalé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pružnosti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mezd</a:t>
            </a:r>
            <a:r>
              <a:rPr lang="en-GB" altLang="sk-SK" sz="1600" dirty="0">
                <a:solidFill>
                  <a:srgbClr val="000000"/>
                </a:solidFill>
              </a:rPr>
              <a:t> a cen. </a:t>
            </a:r>
          </a:p>
          <a:p>
            <a:pPr algn="just"/>
            <a:r>
              <a:rPr lang="en-GB" altLang="sk-SK" sz="1600" dirty="0" err="1">
                <a:solidFill>
                  <a:srgbClr val="000000"/>
                </a:solidFill>
              </a:rPr>
              <a:t>Ekonomika</a:t>
            </a:r>
            <a:r>
              <a:rPr lang="en-GB" altLang="sk-SK" sz="1600" dirty="0">
                <a:solidFill>
                  <a:srgbClr val="000000"/>
                </a:solidFill>
              </a:rPr>
              <a:t> se </a:t>
            </a:r>
            <a:r>
              <a:rPr lang="en-GB" altLang="sk-SK" sz="1600" dirty="0" err="1">
                <a:solidFill>
                  <a:srgbClr val="000000"/>
                </a:solidFill>
              </a:rPr>
              <a:t>tak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bude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po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fiskální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expanzi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nacházet</a:t>
            </a:r>
            <a:r>
              <a:rPr lang="en-GB" altLang="sk-SK" sz="1600" dirty="0">
                <a:solidFill>
                  <a:srgbClr val="000000"/>
                </a:solidFill>
              </a:rPr>
              <a:t> v </a:t>
            </a:r>
            <a:r>
              <a:rPr lang="en-GB" altLang="sk-SK" sz="1600" dirty="0" err="1">
                <a:solidFill>
                  <a:srgbClr val="000000"/>
                </a:solidFill>
              </a:rPr>
              <a:t>bodě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krátkodobé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rovnováhy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definované</a:t>
            </a:r>
            <a:r>
              <a:rPr lang="en-GB" altLang="sk-SK" sz="1600" dirty="0">
                <a:solidFill>
                  <a:srgbClr val="000000"/>
                </a:solidFill>
              </a:rPr>
              <a:t> </a:t>
            </a:r>
            <a:r>
              <a:rPr lang="en-GB" altLang="sk-SK" sz="1600" dirty="0" err="1">
                <a:solidFill>
                  <a:srgbClr val="000000"/>
                </a:solidFill>
              </a:rPr>
              <a:t>bodem</a:t>
            </a:r>
            <a:r>
              <a:rPr lang="en-GB" altLang="sk-SK" sz="1600" dirty="0">
                <a:solidFill>
                  <a:srgbClr val="000000"/>
                </a:solidFill>
              </a:rPr>
              <a:t> E</a:t>
            </a:r>
            <a:r>
              <a:rPr lang="en-GB" altLang="sk-SK" sz="1600" baseline="-25000" dirty="0">
                <a:solidFill>
                  <a:srgbClr val="000000"/>
                </a:solidFill>
              </a:rPr>
              <a:t>2</a:t>
            </a:r>
            <a:r>
              <a:rPr lang="en-GB" altLang="sk-SK" sz="1600" dirty="0">
                <a:solidFill>
                  <a:srgbClr val="000000"/>
                </a:solidFill>
              </a:rPr>
              <a:t> (</a:t>
            </a:r>
            <a:r>
              <a:rPr lang="en-GB" altLang="sk-SK" sz="1600" dirty="0" err="1">
                <a:solidFill>
                  <a:srgbClr val="000000"/>
                </a:solidFill>
              </a:rPr>
              <a:t>střet</a:t>
            </a:r>
            <a:r>
              <a:rPr lang="en-GB" altLang="sk-SK" sz="1600" dirty="0">
                <a:solidFill>
                  <a:srgbClr val="000000"/>
                </a:solidFill>
              </a:rPr>
              <a:t> AD</a:t>
            </a:r>
            <a:r>
              <a:rPr lang="en-GB" altLang="sk-SK" sz="1600" baseline="-25000" dirty="0">
                <a:solidFill>
                  <a:srgbClr val="000000"/>
                </a:solidFill>
              </a:rPr>
              <a:t>1</a:t>
            </a:r>
            <a:r>
              <a:rPr lang="en-GB" altLang="sk-SK" sz="1600" dirty="0">
                <a:solidFill>
                  <a:srgbClr val="000000"/>
                </a:solidFill>
              </a:rPr>
              <a:t> s SRAS</a:t>
            </a:r>
            <a:r>
              <a:rPr lang="en-GB" altLang="sk-SK" sz="1600" baseline="-25000" dirty="0">
                <a:solidFill>
                  <a:srgbClr val="000000"/>
                </a:solidFill>
              </a:rPr>
              <a:t>1</a:t>
            </a:r>
            <a:r>
              <a:rPr lang="en-GB" altLang="sk-SK" sz="16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814247" y="2958209"/>
            <a:ext cx="5641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66FF"/>
                </a:solidFill>
              </a:rPr>
              <a:t>AD</a:t>
            </a:r>
            <a:r>
              <a:rPr lang="cs-CZ" altLang="sk-SK" sz="1600" b="1" baseline="-25000" dirty="0">
                <a:solidFill>
                  <a:srgbClr val="0066FF"/>
                </a:solidFill>
              </a:rPr>
              <a:t>1</a:t>
            </a:r>
            <a:r>
              <a:rPr lang="cs-CZ" altLang="sk-SK" sz="1600" b="1" dirty="0">
                <a:solidFill>
                  <a:srgbClr val="0066FF"/>
                </a:solidFill>
              </a:rPr>
              <a:t> 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970042" y="3231175"/>
            <a:ext cx="729266" cy="9134"/>
          </a:xfrm>
          <a:prstGeom prst="line">
            <a:avLst/>
          </a:prstGeom>
          <a:noFill/>
          <a:ln w="28575">
            <a:solidFill>
              <a:schemeClr val="bg2">
                <a:lumMod val="1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4" name="Přímá spojnice 3"/>
          <p:cNvCxnSpPr/>
          <p:nvPr/>
        </p:nvCxnSpPr>
        <p:spPr>
          <a:xfrm>
            <a:off x="2427453" y="1190330"/>
            <a:ext cx="0" cy="28289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411853" y="1053764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LRAS</a:t>
            </a:r>
            <a:r>
              <a:rPr lang="cs-CZ" altLang="sk-SK" sz="1600" b="1" baseline="-25000" dirty="0"/>
              <a:t>0</a:t>
            </a:r>
            <a:r>
              <a:rPr lang="cs-CZ" altLang="sk-SK" sz="1600" b="1" dirty="0"/>
              <a:t> 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899535" y="1241376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cs-CZ" altLang="sk-SK" sz="1600" b="1" baseline="-25000" dirty="0">
                <a:solidFill>
                  <a:srgbClr val="FF0000"/>
                </a:solidFill>
              </a:rPr>
              <a:t>1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50" name="Přímá spojnice 49"/>
          <p:cNvCxnSpPr/>
          <p:nvPr/>
        </p:nvCxnSpPr>
        <p:spPr>
          <a:xfrm flipV="1">
            <a:off x="1419350" y="1226235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1187624" y="1995686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777185" y="2197156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795323" y="1790932"/>
            <a:ext cx="4589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P</a:t>
            </a:r>
            <a:r>
              <a:rPr lang="en-GB" altLang="sk-SK" sz="1600" b="1" dirty="0"/>
              <a:t>’</a:t>
            </a:r>
            <a:endParaRPr lang="cs-CZ" altLang="sk-SK" sz="1600" b="1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073286" y="2914027"/>
            <a:ext cx="450068" cy="355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auto">
          <a:xfrm flipV="1">
            <a:off x="3354225" y="1909238"/>
            <a:ext cx="334583" cy="10669"/>
          </a:xfrm>
          <a:prstGeom prst="line">
            <a:avLst/>
          </a:prstGeom>
          <a:noFill/>
          <a:ln w="44450">
            <a:solidFill>
              <a:srgbClr val="A50363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512396" y="1589972"/>
            <a:ext cx="375684" cy="42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1" u="none" strike="noStrike" cap="none" normalizeH="0" baseline="0" dirty="0">
                <a:ln>
                  <a:noFill/>
                </a:ln>
                <a:solidFill>
                  <a:srgbClr val="A50363"/>
                </a:solidFill>
                <a:effectLst/>
                <a:latin typeface="+mj-lt"/>
                <a:ea typeface="Times New Roman" panose="02020603050405020304" pitchFamily="18" charset="0"/>
              </a:rPr>
              <a:t>2.</a:t>
            </a:r>
            <a:endParaRPr kumimoji="0" lang="cs-CZ" altLang="cs-CZ" sz="1600" b="1" i="1" u="none" strike="noStrike" cap="none" normalizeH="0" baseline="0" dirty="0">
              <a:ln>
                <a:noFill/>
              </a:ln>
              <a:solidFill>
                <a:srgbClr val="A50363"/>
              </a:solidFill>
              <a:effectLst/>
              <a:latin typeface="+mj-lt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709941" y="4067460"/>
            <a:ext cx="3989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/>
              <a:t>Y</a:t>
            </a:r>
            <a:r>
              <a:rPr lang="cs-CZ" altLang="sk-SK" sz="1600" b="1" baseline="-25000" dirty="0"/>
              <a:t>1</a:t>
            </a:r>
            <a:endParaRPr lang="cs-CZ" altLang="sk-SK" sz="1600" b="1" dirty="0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3153735" y="2417189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1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2641725" y="1954875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2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cxnSp>
        <p:nvCxnSpPr>
          <p:cNvPr id="38" name="Přímá spojnice 37"/>
          <p:cNvCxnSpPr/>
          <p:nvPr/>
        </p:nvCxnSpPr>
        <p:spPr>
          <a:xfrm flipV="1">
            <a:off x="1942039" y="1453354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139902" y="1516427"/>
            <a:ext cx="4311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000000"/>
                </a:solidFill>
              </a:rPr>
              <a:t>E</a:t>
            </a:r>
            <a:r>
              <a:rPr lang="cs-CZ" altLang="sk-SK" sz="1600" b="1" baseline="-25000" dirty="0">
                <a:solidFill>
                  <a:srgbClr val="000000"/>
                </a:solidFill>
              </a:rPr>
              <a:t>3</a:t>
            </a:r>
            <a:endParaRPr lang="cs-CZ" altLang="sk-SK" sz="1600" b="1" dirty="0">
              <a:solidFill>
                <a:srgbClr val="000000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253697" y="962008"/>
            <a:ext cx="8323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>
                <a:solidFill>
                  <a:srgbClr val="FF0000"/>
                </a:solidFill>
              </a:rPr>
              <a:t>SRAS</a:t>
            </a:r>
            <a:r>
              <a:rPr lang="en-GB" altLang="sk-SK" sz="1600" b="1" dirty="0">
                <a:solidFill>
                  <a:srgbClr val="FF0000"/>
                </a:solidFill>
              </a:rPr>
              <a:t>’</a:t>
            </a:r>
            <a:r>
              <a:rPr lang="cs-CZ" altLang="sk-SK" sz="16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4062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 důvodů částečné akceptace změn cen a mezd na změnu cenové hladiny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GB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ekonomika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nedostane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GB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bodu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rovnováhy 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GB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tato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situace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nastala při plném přizpůsobení mezd a cen změnám cenové hladiny (jako v modelu nové klasické makroekonomie)</a:t>
            </a:r>
            <a:endParaRPr lang="sk-SK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Očekávaná aktivistická hospodářská politika je za předpokladu určitého stupně nepružnosti mezd a cen a za předpokladu racionálních očekávání účinná, protože vede k růstu objemu vyráběné produkce v ekonomice</a:t>
            </a:r>
            <a:r>
              <a:rPr lang="en-GB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k poklesu nezaměstnanosti, přestože se zvýší cenová hladina</a:t>
            </a:r>
            <a:endParaRPr lang="en-GB" sz="21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543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Očekáváná HP v neklasickém modelu </a:t>
            </a:r>
            <a:r>
              <a:rPr lang="cs-CZ" altLang="sk-SK" sz="2600" b="1" dirty="0" err="1">
                <a:solidFill>
                  <a:srgbClr val="307871"/>
                </a:solidFill>
              </a:rPr>
              <a:t>rac</a:t>
            </a:r>
            <a:r>
              <a:rPr lang="en-GB" altLang="sk-SK" sz="2600" b="1" dirty="0" err="1">
                <a:solidFill>
                  <a:srgbClr val="307871"/>
                </a:solidFill>
              </a:rPr>
              <a:t>io</a:t>
            </a:r>
            <a:r>
              <a:rPr lang="cs-CZ" altLang="sk-SK" sz="2600" b="1" dirty="0">
                <a:solidFill>
                  <a:srgbClr val="307871"/>
                </a:solidFill>
              </a:rPr>
              <a:t> očekávání</a:t>
            </a:r>
            <a:r>
              <a:rPr lang="cs-CZ" altLang="sk-SK" sz="2800" b="1" dirty="0">
                <a:solidFill>
                  <a:srgbClr val="307871"/>
                </a:solidFill>
              </a:rPr>
              <a:t>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062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1131590"/>
            <a:ext cx="8280920" cy="373732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</a:rPr>
              <a:t>Krátkodobá reakce ekonomiky na neočekávanou fiskální expanzi je totožná jak v neklasickém modelu racionálních očekávání, tak v modelu nové klasické makroekonomie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00"/>
                </a:solidFill>
              </a:rPr>
              <a:t>Shrnutí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solidFill>
                  <a:srgbClr val="000000"/>
                </a:solidFill>
              </a:rPr>
              <a:t>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543"/>
            <a:ext cx="8291925" cy="507703"/>
          </a:xfrm>
        </p:spPr>
        <p:txBody>
          <a:bodyPr/>
          <a:lstStyle/>
          <a:p>
            <a:r>
              <a:rPr lang="en-GB" altLang="sk-SK" sz="2600" b="1" dirty="0">
                <a:solidFill>
                  <a:srgbClr val="307871"/>
                </a:solidFill>
              </a:rPr>
              <a:t>Neo</a:t>
            </a:r>
            <a:r>
              <a:rPr lang="cs-CZ" altLang="sk-SK" sz="2600" b="1" dirty="0" err="1">
                <a:solidFill>
                  <a:srgbClr val="307871"/>
                </a:solidFill>
              </a:rPr>
              <a:t>čekáv</a:t>
            </a:r>
            <a:r>
              <a:rPr lang="en-GB" altLang="sk-SK" sz="2600" b="1" dirty="0">
                <a:solidFill>
                  <a:srgbClr val="307871"/>
                </a:solidFill>
              </a:rPr>
              <a:t>a</a:t>
            </a:r>
            <a:r>
              <a:rPr lang="cs-CZ" altLang="sk-SK" sz="2600" b="1" dirty="0" err="1">
                <a:solidFill>
                  <a:srgbClr val="307871"/>
                </a:solidFill>
              </a:rPr>
              <a:t>ná</a:t>
            </a:r>
            <a:r>
              <a:rPr lang="cs-CZ" altLang="sk-SK" sz="2600" b="1" dirty="0">
                <a:solidFill>
                  <a:srgbClr val="307871"/>
                </a:solidFill>
              </a:rPr>
              <a:t> HP v neklasickém modelu </a:t>
            </a:r>
            <a:r>
              <a:rPr lang="cs-CZ" altLang="sk-SK" sz="2600" b="1" dirty="0" err="1">
                <a:solidFill>
                  <a:srgbClr val="307871"/>
                </a:solidFill>
              </a:rPr>
              <a:t>rac</a:t>
            </a:r>
            <a:r>
              <a:rPr lang="en-GB" altLang="sk-SK" sz="2600" b="1" dirty="0" err="1">
                <a:solidFill>
                  <a:srgbClr val="307871"/>
                </a:solidFill>
              </a:rPr>
              <a:t>io</a:t>
            </a:r>
            <a:r>
              <a:rPr lang="cs-CZ" altLang="sk-SK" sz="2600" b="1" dirty="0">
                <a:solidFill>
                  <a:srgbClr val="307871"/>
                </a:solidFill>
              </a:rPr>
              <a:t> očekávání</a:t>
            </a:r>
            <a:r>
              <a:rPr lang="cs-CZ" altLang="sk-SK" sz="2800" b="1" dirty="0">
                <a:solidFill>
                  <a:srgbClr val="307871"/>
                </a:solidFill>
              </a:rPr>
              <a:t> 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43261"/>
              </p:ext>
            </p:extLst>
          </p:nvPr>
        </p:nvGraphicFramePr>
        <p:xfrm>
          <a:off x="323528" y="2571750"/>
          <a:ext cx="8147908" cy="189419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802802">
                  <a:extLst>
                    <a:ext uri="{9D8B030D-6E8A-4147-A177-3AD203B41FA5}">
                      <a16:colId xmlns:a16="http://schemas.microsoft.com/office/drawing/2014/main" val="1023959351"/>
                    </a:ext>
                  </a:extLst>
                </a:gridCol>
                <a:gridCol w="1802802">
                  <a:extLst>
                    <a:ext uri="{9D8B030D-6E8A-4147-A177-3AD203B41FA5}">
                      <a16:colId xmlns:a16="http://schemas.microsoft.com/office/drawing/2014/main" val="96674181"/>
                    </a:ext>
                  </a:extLst>
                </a:gridCol>
                <a:gridCol w="1219948">
                  <a:extLst>
                    <a:ext uri="{9D8B030D-6E8A-4147-A177-3AD203B41FA5}">
                      <a16:colId xmlns:a16="http://schemas.microsoft.com/office/drawing/2014/main" val="3785159645"/>
                    </a:ext>
                  </a:extLst>
                </a:gridCol>
                <a:gridCol w="1342201">
                  <a:extLst>
                    <a:ext uri="{9D8B030D-6E8A-4147-A177-3AD203B41FA5}">
                      <a16:colId xmlns:a16="http://schemas.microsoft.com/office/drawing/2014/main" val="3641930767"/>
                    </a:ext>
                  </a:extLst>
                </a:gridCol>
                <a:gridCol w="1980155">
                  <a:extLst>
                    <a:ext uri="{9D8B030D-6E8A-4147-A177-3AD203B41FA5}">
                      <a16:colId xmlns:a16="http://schemas.microsoft.com/office/drawing/2014/main" val="270686910"/>
                    </a:ext>
                  </a:extLst>
                </a:gridCol>
              </a:tblGrid>
              <a:tr h="364198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typ fiskální expanze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vliv fiskální expanze na: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je fiskální expanze účinná?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je aktivistická hospodářská politika prospěšná?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25795"/>
                  </a:ext>
                </a:extLst>
              </a:tr>
              <a:tr h="9319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reálný produkt (Y) a zaměstnanost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cenovou hladinu (P)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182809"/>
                  </a:ext>
                </a:extLst>
              </a:tr>
              <a:tr h="24279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neočekávána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ano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ANO</a:t>
                      </a:r>
                      <a:endParaRPr lang="sk-SK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534742"/>
                  </a:ext>
                </a:extLst>
              </a:tr>
              <a:tr h="32373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očekávána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zvyšuje</a:t>
                      </a:r>
                      <a:endParaRPr lang="sk-SK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ano</a:t>
                      </a:r>
                      <a:endParaRPr lang="sk-SK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18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562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87574"/>
            <a:ext cx="8280920" cy="38813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Představitelé neklasického modelu racionálních očekávání doporučují aktivně používat diskreční opatření prováděné záměrně hospodářskými autoritami při stabilizaci ekonomiky, protože aktivistická hospodářská politika má na chod ekonomiky jednoznačně pozitivní vliv.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100" dirty="0">
                <a:solidFill>
                  <a:srgbClr val="000000"/>
                </a:solidFill>
              </a:rPr>
              <a:t>Přesto je nutné při formování hospodářské politiky přihlédnout k tomu, zda jsou prováděné kroky ekonomickými subjekty předvídány či nikoli, a jaká je v ekonomickém systému míra strnulosti cen a mezd vůči změnám cenových hladin, protože obojí ovlivňuje míru úspěšnosti aktivistické hospodářské politiky.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499" y="195486"/>
            <a:ext cx="8291925" cy="507703"/>
          </a:xfrm>
        </p:spPr>
        <p:txBody>
          <a:bodyPr/>
          <a:lstStyle/>
          <a:p>
            <a:r>
              <a:rPr lang="cs-CZ" altLang="sk-SK" sz="2600" b="1" dirty="0">
                <a:solidFill>
                  <a:srgbClr val="307871"/>
                </a:solidFill>
              </a:rPr>
              <a:t>Doporučení neklasických teorií </a:t>
            </a:r>
            <a:r>
              <a:rPr lang="cs-CZ" altLang="sk-SK" sz="2600" b="1" dirty="0" err="1">
                <a:solidFill>
                  <a:srgbClr val="307871"/>
                </a:solidFill>
              </a:rPr>
              <a:t>racio</a:t>
            </a:r>
            <a:r>
              <a:rPr lang="cs-CZ" altLang="sk-SK" sz="2600" b="1" dirty="0">
                <a:solidFill>
                  <a:srgbClr val="307871"/>
                </a:solidFill>
              </a:rPr>
              <a:t>. oček. pro HP</a:t>
            </a:r>
            <a:endParaRPr lang="cs-CZ" sz="2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68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9626" y="771550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vychází z teorie všeobecné ekonomické rovnováhy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předpokládá dokonalou elasticitu cen a mezd, které umožňují permanentně obnovovat celkovou </a:t>
            </a:r>
            <a:r>
              <a:rPr lang="cs-CZ" sz="2300">
                <a:solidFill>
                  <a:srgbClr val="000000"/>
                </a:solidFill>
              </a:rPr>
              <a:t>ekonomickou rovnováhu</a:t>
            </a:r>
            <a:endParaRPr lang="cs-CZ" sz="23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trvá na přísné neutralitě peněz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Odmítají zásahy státu do ekonomiky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pracuje s hypotézou racionálních očekávání, kterou zformuloval v roce 1961 John F. </a:t>
            </a:r>
            <a:r>
              <a:rPr lang="cs-CZ" sz="2300" dirty="0" err="1">
                <a:solidFill>
                  <a:srgbClr val="000000"/>
                </a:solidFill>
              </a:rPr>
              <a:t>Muth</a:t>
            </a:r>
            <a:endParaRPr lang="cs-CZ" sz="23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dirty="0">
                <a:solidFill>
                  <a:srgbClr val="000000"/>
                </a:solidFill>
              </a:rPr>
              <a:t>na jeho práci později navázali Robert E. Lucas Jr., Thomas J. </a:t>
            </a:r>
            <a:r>
              <a:rPr lang="cs-CZ" sz="2300" dirty="0" err="1">
                <a:solidFill>
                  <a:srgbClr val="000000"/>
                </a:solidFill>
              </a:rPr>
              <a:t>Sargent</a:t>
            </a:r>
            <a:r>
              <a:rPr lang="cs-CZ" sz="2300" dirty="0">
                <a:solidFill>
                  <a:srgbClr val="000000"/>
                </a:solidFill>
              </a:rPr>
              <a:t>, Neil </a:t>
            </a:r>
            <a:r>
              <a:rPr lang="cs-CZ" sz="2300" dirty="0" err="1">
                <a:solidFill>
                  <a:srgbClr val="000000"/>
                </a:solidFill>
              </a:rPr>
              <a:t>Walleca</a:t>
            </a:r>
            <a:r>
              <a:rPr lang="cs-CZ" sz="2300" dirty="0">
                <a:solidFill>
                  <a:srgbClr val="000000"/>
                </a:solidFill>
              </a:rPr>
              <a:t>, Robert J. </a:t>
            </a:r>
            <a:r>
              <a:rPr lang="cs-CZ" sz="2300" dirty="0" err="1">
                <a:solidFill>
                  <a:srgbClr val="000000"/>
                </a:solidFill>
              </a:rPr>
              <a:t>Barro</a:t>
            </a:r>
            <a:r>
              <a:rPr lang="cs-CZ" sz="2300" dirty="0">
                <a:solidFill>
                  <a:srgbClr val="000000"/>
                </a:solidFill>
              </a:rPr>
              <a:t> či Edward C. </a:t>
            </a:r>
            <a:r>
              <a:rPr lang="cs-CZ" sz="2300" dirty="0" err="1">
                <a:solidFill>
                  <a:srgbClr val="000000"/>
                </a:solidFill>
              </a:rPr>
              <a:t>Prescott</a:t>
            </a:r>
            <a:r>
              <a:rPr lang="cs-CZ" sz="2300" dirty="0">
                <a:solidFill>
                  <a:srgbClr val="000000"/>
                </a:solidFill>
              </a:rPr>
              <a:t>, kteří ji rozpracovali v rámci školy racionálních očekávání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Nová klasická makroekonomie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06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br>
              <a:rPr lang="cs-CZ" sz="3200" b="1" dirty="0">
                <a:solidFill>
                  <a:srgbClr val="307871"/>
                </a:solidFill>
              </a:rPr>
            </a:br>
            <a:br>
              <a:rPr lang="cs-CZ" sz="3200" b="1" dirty="0">
                <a:solidFill>
                  <a:srgbClr val="307871"/>
                </a:solidFill>
              </a:rPr>
            </a:b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2800" b="1" cap="all" dirty="0">
                <a:solidFill>
                  <a:srgbClr val="000000"/>
                </a:solidFill>
              </a:rPr>
              <a:t>Děkuji za pozornost</a:t>
            </a:r>
            <a:br>
              <a:rPr lang="cs-CZ" sz="3200" b="1" dirty="0">
                <a:solidFill>
                  <a:srgbClr val="307871"/>
                </a:solidFill>
              </a:rPr>
            </a:br>
            <a:br>
              <a:rPr lang="cs-CZ" sz="3200" b="1" dirty="0">
                <a:solidFill>
                  <a:srgbClr val="307871"/>
                </a:solidFill>
              </a:rPr>
            </a:b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6321" y="973386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Očekávání je určitá domněnka o možných budoucích projevech a hodnotách analyzovaných a uvažovaných veličin a jevů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>
                <a:solidFill>
                  <a:srgbClr val="000000"/>
                </a:solidFill>
              </a:rPr>
              <a:t>V ekonomické teorii rozlišujeme očekávání: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Behaviorální 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Extrapolační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Adaptivní</a:t>
            </a:r>
          </a:p>
          <a:p>
            <a:pPr marL="1254125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</a:rPr>
              <a:t>Racionální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Typy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975" y="77155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b="1" i="1" u="sng" dirty="0"/>
              <a:t>Behaviorální </a:t>
            </a:r>
            <a:endParaRPr lang="cs-CZ" sz="2000" b="1" i="1" u="sng" dirty="0"/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je založeno na psychologických, společenských a sociálních faktorech a podnětech, které umožňují subjektu tvořit svá očekávání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významnou roli zde také sehrávají sdělovací prostředky a interpersonální kontakty a vztahy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300" b="1" i="1" u="sng" dirty="0"/>
              <a:t>Extrapolační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vychází z pochopení principů a pravidelností v analyzovaných časových řadách, na jejichž základě jsme schopni predikovat budoucí složky, resp. očekávat určitý průběh ve vývoji hodnot, informací a dat, mimo rámec zkoumaného období.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Typy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975" y="77155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Autorem </a:t>
            </a:r>
            <a:r>
              <a:rPr lang="cs-CZ" sz="2200" dirty="0" err="1">
                <a:solidFill>
                  <a:srgbClr val="000000"/>
                </a:solidFill>
              </a:rPr>
              <a:t>Milton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err="1">
                <a:solidFill>
                  <a:srgbClr val="000000"/>
                </a:solidFill>
              </a:rPr>
              <a:t>Friedman</a:t>
            </a: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Ekonomické subjekty  vychází pouze a jedině ze zkušeností, které nabyly v minulosti, přičemž lidé jsou schopni se poučit z předešlých chyb a omylů a na jejich základě opravit své odhady do budoucnosti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 výše uvedeného  důvodu bude v adaptivních očekáváních docházet k dílčím změnám, a to v závislosti na vývoji příslušných proměnných v předchozím období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Slabou stránkou koncepce je neschopnost utvářet přesná očekávání v kontextu nevylučitelnosti existence systematické chyby a nezahrnutí aktuálních informací a dat, stejně jako jejich předpokládaných odhadů v budoucnosti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Koncepce adaptivních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263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71550"/>
            <a:ext cx="8280920" cy="42342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Počátek 70. let 20. století – kritika adaptivních očekávání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Robert Lucas a Thomas </a:t>
            </a:r>
            <a:r>
              <a:rPr lang="cs-CZ" sz="2000" dirty="0" err="1">
                <a:solidFill>
                  <a:srgbClr val="000000"/>
                </a:solidFill>
              </a:rPr>
              <a:t>Sargent</a:t>
            </a:r>
            <a:r>
              <a:rPr lang="cs-CZ" sz="2000" dirty="0">
                <a:solidFill>
                  <a:srgbClr val="000000"/>
                </a:solidFill>
              </a:rPr>
              <a:t> (nová klasická makroekonomie)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vlastní hypotéza racionálních očekávání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Podle této hypotézy lidé zkoumají nejen, co se již stalo, ale zároveň i to, co se právě děje a co se stane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racionální očekávání jsou založena na znalosti všech současných dostupných 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 Tato teorie nepředpokládá neomylnost očekávání, ale předpokládá, že se ekonomické subjekty poučí ze svých omylů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Hypotéza racionálních očekávání tvrdí, že lidská očekávání jsou správná pouze v průměru. To znamená, že lidé nebudou dělat stále tytéž chyby, tzv. systematické chyby.	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Koncepce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2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Nová klasická makroekonomie pracuje pouze s předpokladem, že všechny ekonomické subjekty tvoří svá očekávání racionálním způsobem, tj. rozhodují se na základě všech dostupných a relevantních 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Vychází z mikroekonomických základů založených na předpokladech neoklasické teorie v koncepci racionálně chovajícího se člověka maximalizujícího svoji celkovou užitečnost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Člověk je racionální v tom smyslu, že se vždy snaží jednat a chovat cílevědomě a tím nejlepším způsobem, a to i při sběru (shromažďování) a zpracovávání informací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Pokud se budou všechny hospodářské subjekty chovat dle svých očekávaní, pak se tato očekávání naplní, stanou se realitou, a subjekty nebudou mít potřebu svá rozhodnutí měnit. 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Hypotéza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94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77254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Tuto schopnost ekonomických subjektů utvářet (a realizovat) svá racionální očekávání lze označit jako předpoklad vnitřní nerozpornosti tržní ekonomiky a zdroj vnitřní stability a rovnováhy hospodářského systému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>
                <a:solidFill>
                  <a:srgbClr val="000000"/>
                </a:solidFill>
              </a:rPr>
              <a:t>Chyby a omyly v očekáváních ekonomických subjektů připisují představitelé školy racionálních očekávání externím vlivům - zejména nesystémovým (netransparentním) opatřením vlády v rámci hospodářské politiky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Hypotéza racionálních očekávání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7885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6651</TotalTime>
  <Words>2722</Words>
  <Application>Microsoft Office PowerPoint</Application>
  <PresentationFormat>Předvádění na obrazovce (16:9)</PresentationFormat>
  <Paragraphs>466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Prezentace aplikace PowerPoint</vt:lpstr>
      <vt:lpstr>Východiska teorie racionálních očekávání</vt:lpstr>
      <vt:lpstr>Nová klasická makroekonomie</vt:lpstr>
      <vt:lpstr>Typy očekávání</vt:lpstr>
      <vt:lpstr>Typy očekávání</vt:lpstr>
      <vt:lpstr>Koncepce adaptivních očekávání</vt:lpstr>
      <vt:lpstr>Koncepce racionálních očekávání</vt:lpstr>
      <vt:lpstr>Hypotéza racionálních očekávání</vt:lpstr>
      <vt:lpstr>Hypotéza racionálních očekávání</vt:lpstr>
      <vt:lpstr>Závěry plynoucí z teorie racionálních očekávání</vt:lpstr>
      <vt:lpstr>Koncepce racionálních očekávání</vt:lpstr>
      <vt:lpstr>Lucasova kritika ekonometrických modelů</vt:lpstr>
      <vt:lpstr>Teze o neúčinnosti hospodářské politiky</vt:lpstr>
      <vt:lpstr>Teze o neúčinnosti hospodářské politiky</vt:lpstr>
      <vt:lpstr>Účinnost hospodářské politiky z pohledu ek. teorií</vt:lpstr>
      <vt:lpstr>Očekáváná HP a přístup monetaristů </vt:lpstr>
      <vt:lpstr>Očekáváná HP a přístup monetaristů </vt:lpstr>
      <vt:lpstr>Očekáváná HP v modelu nové klasické makroekonomie</vt:lpstr>
      <vt:lpstr>Očekáváná HP v modelu nové klasické makroekonomie</vt:lpstr>
      <vt:lpstr>Neočekáváná HP v modelu nové klasické makroekonomie </vt:lpstr>
      <vt:lpstr>Neočekáváná HP v modelu nové klasické makroekonomie</vt:lpstr>
      <vt:lpstr>Nesprávně očekáváná HP v modelu NKM</vt:lpstr>
      <vt:lpstr>Nesprávně očekáváná HP v modelu NKM</vt:lpstr>
      <vt:lpstr>Shrnutí účinnosti HP v modelu NKM</vt:lpstr>
      <vt:lpstr>Doporučení NKM pro hospodářskou politiku</vt:lpstr>
      <vt:lpstr>Očekáváná HP v neklasickém modelu racio očekávání </vt:lpstr>
      <vt:lpstr>Očekáváná HP v neklasickém modelu racio očekávání </vt:lpstr>
      <vt:lpstr>Neočekávaná HP v neklasickém modelu racio očekávání </vt:lpstr>
      <vt:lpstr>Doporučení neklasických teorií racio. oček. pro HP</vt:lpstr>
      <vt:lpstr>   Děkuji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Ingrid Majerová</cp:lastModifiedBy>
  <cp:revision>677</cp:revision>
  <dcterms:created xsi:type="dcterms:W3CDTF">2016-07-06T15:42:34Z</dcterms:created>
  <dcterms:modified xsi:type="dcterms:W3CDTF">2024-02-15T13:47:11Z</dcterms:modified>
</cp:coreProperties>
</file>