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7"/>
  </p:notesMasterIdLst>
  <p:sldIdLst>
    <p:sldId id="256" r:id="rId2"/>
    <p:sldId id="257" r:id="rId3"/>
    <p:sldId id="258" r:id="rId4"/>
    <p:sldId id="262" r:id="rId5"/>
    <p:sldId id="264" r:id="rId6"/>
    <p:sldId id="296" r:id="rId7"/>
    <p:sldId id="265" r:id="rId8"/>
    <p:sldId id="293" r:id="rId9"/>
    <p:sldId id="270" r:id="rId10"/>
    <p:sldId id="273" r:id="rId11"/>
    <p:sldId id="274" r:id="rId12"/>
    <p:sldId id="275" r:id="rId13"/>
    <p:sldId id="276" r:id="rId14"/>
    <p:sldId id="277" r:id="rId15"/>
    <p:sldId id="278" r:id="rId16"/>
    <p:sldId id="279" r:id="rId17"/>
    <p:sldId id="284" r:id="rId18"/>
    <p:sldId id="280" r:id="rId19"/>
    <p:sldId id="281" r:id="rId20"/>
    <p:sldId id="282" r:id="rId21"/>
    <p:sldId id="287" r:id="rId22"/>
    <p:sldId id="283" r:id="rId23"/>
    <p:sldId id="294" r:id="rId24"/>
    <p:sldId id="297" r:id="rId25"/>
    <p:sldId id="295" r:id="rId26"/>
    <p:sldId id="286" r:id="rId27"/>
    <p:sldId id="298" r:id="rId28"/>
    <p:sldId id="288" r:id="rId29"/>
    <p:sldId id="289" r:id="rId30"/>
    <p:sldId id="290" r:id="rId31"/>
    <p:sldId id="299" r:id="rId32"/>
    <p:sldId id="300" r:id="rId33"/>
    <p:sldId id="301" r:id="rId34"/>
    <p:sldId id="302" r:id="rId35"/>
    <p:sldId id="303" r:id="rId36"/>
    <p:sldId id="304" r:id="rId37"/>
    <p:sldId id="305" r:id="rId38"/>
    <p:sldId id="306" r:id="rId39"/>
    <p:sldId id="307" r:id="rId40"/>
    <p:sldId id="308" r:id="rId41"/>
    <p:sldId id="309" r:id="rId42"/>
    <p:sldId id="310" r:id="rId43"/>
    <p:sldId id="311" r:id="rId44"/>
    <p:sldId id="312" r:id="rId45"/>
    <p:sldId id="272" r:id="rId46"/>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848D053-B8EE-429F-BF64-7066B30056F1}" type="datetimeFigureOut">
              <a:rPr lang="cs-CZ" smtClean="0"/>
              <a:t>17.12.2019</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BBEC81F-0886-45C1-8B5F-0B426AB0DB40}" type="slidenum">
              <a:rPr lang="cs-CZ" smtClean="0"/>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8997586-78D9-461D-AE7B-9DA95F6A64B2}" type="slidenum">
              <a:rPr lang="cs-CZ" smtClean="0"/>
              <a:t>28</a:t>
            </a:fld>
            <a:endParaRPr lang="cs-CZ" dirty="0"/>
          </a:p>
        </p:txBody>
      </p:sp>
    </p:spTree>
    <p:extLst>
      <p:ext uri="{BB962C8B-B14F-4D97-AF65-F5344CB8AC3E}">
        <p14:creationId xmlns:p14="http://schemas.microsoft.com/office/powerpoint/2010/main" val="1928882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8997586-78D9-461D-AE7B-9DA95F6A64B2}" type="slidenum">
              <a:rPr lang="cs-CZ" smtClean="0"/>
              <a:t>38</a:t>
            </a:fld>
            <a:endParaRPr lang="cs-CZ" dirty="0"/>
          </a:p>
        </p:txBody>
      </p:sp>
    </p:spTree>
    <p:extLst>
      <p:ext uri="{BB962C8B-B14F-4D97-AF65-F5344CB8AC3E}">
        <p14:creationId xmlns:p14="http://schemas.microsoft.com/office/powerpoint/2010/main" val="10093596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8997586-78D9-461D-AE7B-9DA95F6A64B2}" type="slidenum">
              <a:rPr lang="cs-CZ" smtClean="0"/>
              <a:t>39</a:t>
            </a:fld>
            <a:endParaRPr lang="cs-CZ" dirty="0"/>
          </a:p>
        </p:txBody>
      </p:sp>
    </p:spTree>
    <p:extLst>
      <p:ext uri="{BB962C8B-B14F-4D97-AF65-F5344CB8AC3E}">
        <p14:creationId xmlns:p14="http://schemas.microsoft.com/office/powerpoint/2010/main" val="26149641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8997586-78D9-461D-AE7B-9DA95F6A64B2}" type="slidenum">
              <a:rPr lang="cs-CZ" smtClean="0"/>
              <a:t>40</a:t>
            </a:fld>
            <a:endParaRPr lang="cs-CZ" dirty="0"/>
          </a:p>
        </p:txBody>
      </p:sp>
    </p:spTree>
    <p:extLst>
      <p:ext uri="{BB962C8B-B14F-4D97-AF65-F5344CB8AC3E}">
        <p14:creationId xmlns:p14="http://schemas.microsoft.com/office/powerpoint/2010/main" val="30533924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8997586-78D9-461D-AE7B-9DA95F6A64B2}" type="slidenum">
              <a:rPr lang="cs-CZ" smtClean="0"/>
              <a:t>41</a:t>
            </a:fld>
            <a:endParaRPr lang="cs-CZ" dirty="0"/>
          </a:p>
        </p:txBody>
      </p:sp>
    </p:spTree>
    <p:extLst>
      <p:ext uri="{BB962C8B-B14F-4D97-AF65-F5344CB8AC3E}">
        <p14:creationId xmlns:p14="http://schemas.microsoft.com/office/powerpoint/2010/main" val="8537775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8997586-78D9-461D-AE7B-9DA95F6A64B2}" type="slidenum">
              <a:rPr lang="cs-CZ" smtClean="0"/>
              <a:t>42</a:t>
            </a:fld>
            <a:endParaRPr lang="cs-CZ" dirty="0"/>
          </a:p>
        </p:txBody>
      </p:sp>
    </p:spTree>
    <p:extLst>
      <p:ext uri="{BB962C8B-B14F-4D97-AF65-F5344CB8AC3E}">
        <p14:creationId xmlns:p14="http://schemas.microsoft.com/office/powerpoint/2010/main" val="35686394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8997586-78D9-461D-AE7B-9DA95F6A64B2}" type="slidenum">
              <a:rPr lang="cs-CZ" smtClean="0"/>
              <a:t>43</a:t>
            </a:fld>
            <a:endParaRPr lang="cs-CZ" dirty="0"/>
          </a:p>
        </p:txBody>
      </p:sp>
    </p:spTree>
    <p:extLst>
      <p:ext uri="{BB962C8B-B14F-4D97-AF65-F5344CB8AC3E}">
        <p14:creationId xmlns:p14="http://schemas.microsoft.com/office/powerpoint/2010/main" val="22556669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8997586-78D9-461D-AE7B-9DA95F6A64B2}" type="slidenum">
              <a:rPr lang="cs-CZ" smtClean="0"/>
              <a:t>44</a:t>
            </a:fld>
            <a:endParaRPr lang="cs-CZ" dirty="0"/>
          </a:p>
        </p:txBody>
      </p:sp>
    </p:spTree>
    <p:extLst>
      <p:ext uri="{BB962C8B-B14F-4D97-AF65-F5344CB8AC3E}">
        <p14:creationId xmlns:p14="http://schemas.microsoft.com/office/powerpoint/2010/main" val="1593128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8997586-78D9-461D-AE7B-9DA95F6A64B2}" type="slidenum">
              <a:rPr lang="cs-CZ" smtClean="0"/>
              <a:t>30</a:t>
            </a:fld>
            <a:endParaRPr lang="cs-CZ" dirty="0"/>
          </a:p>
        </p:txBody>
      </p:sp>
    </p:spTree>
    <p:extLst>
      <p:ext uri="{BB962C8B-B14F-4D97-AF65-F5344CB8AC3E}">
        <p14:creationId xmlns:p14="http://schemas.microsoft.com/office/powerpoint/2010/main" val="1753572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8997586-78D9-461D-AE7B-9DA95F6A64B2}" type="slidenum">
              <a:rPr lang="cs-CZ" smtClean="0"/>
              <a:t>31</a:t>
            </a:fld>
            <a:endParaRPr lang="cs-CZ" dirty="0"/>
          </a:p>
        </p:txBody>
      </p:sp>
    </p:spTree>
    <p:extLst>
      <p:ext uri="{BB962C8B-B14F-4D97-AF65-F5344CB8AC3E}">
        <p14:creationId xmlns:p14="http://schemas.microsoft.com/office/powerpoint/2010/main" val="483208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8997586-78D9-461D-AE7B-9DA95F6A64B2}" type="slidenum">
              <a:rPr lang="cs-CZ" smtClean="0"/>
              <a:t>32</a:t>
            </a:fld>
            <a:endParaRPr lang="cs-CZ" dirty="0"/>
          </a:p>
        </p:txBody>
      </p:sp>
    </p:spTree>
    <p:extLst>
      <p:ext uri="{BB962C8B-B14F-4D97-AF65-F5344CB8AC3E}">
        <p14:creationId xmlns:p14="http://schemas.microsoft.com/office/powerpoint/2010/main" val="2652280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8997586-78D9-461D-AE7B-9DA95F6A64B2}" type="slidenum">
              <a:rPr lang="cs-CZ" smtClean="0"/>
              <a:t>33</a:t>
            </a:fld>
            <a:endParaRPr lang="cs-CZ" dirty="0"/>
          </a:p>
        </p:txBody>
      </p:sp>
    </p:spTree>
    <p:extLst>
      <p:ext uri="{BB962C8B-B14F-4D97-AF65-F5344CB8AC3E}">
        <p14:creationId xmlns:p14="http://schemas.microsoft.com/office/powerpoint/2010/main" val="3210817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8997586-78D9-461D-AE7B-9DA95F6A64B2}" type="slidenum">
              <a:rPr lang="cs-CZ" smtClean="0"/>
              <a:t>34</a:t>
            </a:fld>
            <a:endParaRPr lang="cs-CZ" dirty="0"/>
          </a:p>
        </p:txBody>
      </p:sp>
    </p:spTree>
    <p:extLst>
      <p:ext uri="{BB962C8B-B14F-4D97-AF65-F5344CB8AC3E}">
        <p14:creationId xmlns:p14="http://schemas.microsoft.com/office/powerpoint/2010/main" val="412428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8997586-78D9-461D-AE7B-9DA95F6A64B2}" type="slidenum">
              <a:rPr lang="cs-CZ" smtClean="0"/>
              <a:t>35</a:t>
            </a:fld>
            <a:endParaRPr lang="cs-CZ" dirty="0"/>
          </a:p>
        </p:txBody>
      </p:sp>
    </p:spTree>
    <p:extLst>
      <p:ext uri="{BB962C8B-B14F-4D97-AF65-F5344CB8AC3E}">
        <p14:creationId xmlns:p14="http://schemas.microsoft.com/office/powerpoint/2010/main" val="35757184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8997586-78D9-461D-AE7B-9DA95F6A64B2}" type="slidenum">
              <a:rPr lang="cs-CZ" smtClean="0"/>
              <a:t>36</a:t>
            </a:fld>
            <a:endParaRPr lang="cs-CZ" dirty="0"/>
          </a:p>
        </p:txBody>
      </p:sp>
    </p:spTree>
    <p:extLst>
      <p:ext uri="{BB962C8B-B14F-4D97-AF65-F5344CB8AC3E}">
        <p14:creationId xmlns:p14="http://schemas.microsoft.com/office/powerpoint/2010/main" val="35158157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8997586-78D9-461D-AE7B-9DA95F6A64B2}" type="slidenum">
              <a:rPr lang="cs-CZ" smtClean="0"/>
              <a:t>37</a:t>
            </a:fld>
            <a:endParaRPr lang="cs-CZ" dirty="0"/>
          </a:p>
        </p:txBody>
      </p:sp>
    </p:spTree>
    <p:extLst>
      <p:ext uri="{BB962C8B-B14F-4D97-AF65-F5344CB8AC3E}">
        <p14:creationId xmlns:p14="http://schemas.microsoft.com/office/powerpoint/2010/main" val="3723795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A1F8D933-BFC0-478B-A08E-7BA9A92B2BFF}" type="datetime1">
              <a:rPr lang="cs-CZ" smtClean="0"/>
              <a:t>17.12.2019</a:t>
            </a:fld>
            <a:endParaRPr lang="cs-CZ" dirty="0"/>
          </a:p>
        </p:txBody>
      </p:sp>
      <p:sp>
        <p:nvSpPr>
          <p:cNvPr id="5" name="Zástupný symbol pro zápatí 4"/>
          <p:cNvSpPr>
            <a:spLocks noGrp="1"/>
          </p:cNvSpPr>
          <p:nvPr>
            <p:ph type="ftr" sz="quarter" idx="11"/>
          </p:nvPr>
        </p:nvSpPr>
        <p:spPr/>
        <p:txBody>
          <a:bodyPr/>
          <a:lstStyle/>
          <a:p>
            <a:r>
              <a:rPr lang="cs-CZ" dirty="0"/>
              <a:t>JUDr. Petr Pospíšil, Ph.D., LL.M. Veřejná správa v ČR </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EA3ED25-EBE2-47F6-BCE2-E536461207CF}" type="datetime1">
              <a:rPr lang="cs-CZ" smtClean="0"/>
              <a:t>17.12.2019</a:t>
            </a:fld>
            <a:endParaRPr lang="cs-CZ" dirty="0"/>
          </a:p>
        </p:txBody>
      </p:sp>
      <p:sp>
        <p:nvSpPr>
          <p:cNvPr id="5" name="Zástupný symbol pro zápatí 4"/>
          <p:cNvSpPr>
            <a:spLocks noGrp="1"/>
          </p:cNvSpPr>
          <p:nvPr>
            <p:ph type="ftr" sz="quarter" idx="11"/>
          </p:nvPr>
        </p:nvSpPr>
        <p:spPr/>
        <p:txBody>
          <a:bodyPr/>
          <a:lstStyle/>
          <a:p>
            <a:r>
              <a:rPr lang="cs-CZ" dirty="0"/>
              <a:t>JUDr. Petr Pospíšil, Ph.D., LL.M. Veřejná správa v ČR </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F553748-95AD-4723-B740-08098F61EB8C}" type="datetime1">
              <a:rPr lang="cs-CZ" smtClean="0"/>
              <a:t>17.12.2019</a:t>
            </a:fld>
            <a:endParaRPr lang="cs-CZ" dirty="0"/>
          </a:p>
        </p:txBody>
      </p:sp>
      <p:sp>
        <p:nvSpPr>
          <p:cNvPr id="5" name="Zástupný symbol pro zápatí 4"/>
          <p:cNvSpPr>
            <a:spLocks noGrp="1"/>
          </p:cNvSpPr>
          <p:nvPr>
            <p:ph type="ftr" sz="quarter" idx="11"/>
          </p:nvPr>
        </p:nvSpPr>
        <p:spPr/>
        <p:txBody>
          <a:bodyPr/>
          <a:lstStyle/>
          <a:p>
            <a:r>
              <a:rPr lang="cs-CZ" dirty="0"/>
              <a:t>JUDr. Petr Pospíšil, Ph.D., LL.M. Veřejná správa v ČR </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A60C042-8A6B-4FE5-B937-E4AF0A73B271}" type="datetime1">
              <a:rPr lang="cs-CZ" smtClean="0"/>
              <a:t>17.12.2019</a:t>
            </a:fld>
            <a:endParaRPr lang="cs-CZ" dirty="0"/>
          </a:p>
        </p:txBody>
      </p:sp>
      <p:sp>
        <p:nvSpPr>
          <p:cNvPr id="5" name="Zástupný symbol pro zápatí 4"/>
          <p:cNvSpPr>
            <a:spLocks noGrp="1"/>
          </p:cNvSpPr>
          <p:nvPr>
            <p:ph type="ftr" sz="quarter" idx="11"/>
          </p:nvPr>
        </p:nvSpPr>
        <p:spPr/>
        <p:txBody>
          <a:bodyPr/>
          <a:lstStyle/>
          <a:p>
            <a:r>
              <a:rPr lang="cs-CZ" dirty="0"/>
              <a:t>JUDr. Petr Pospíšil, Ph.D., LL.M. Veřejná správa v ČR </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82D90644-2155-4DCB-82D9-BACB7286CF42}" type="datetime1">
              <a:rPr lang="cs-CZ" smtClean="0"/>
              <a:t>17.12.2019</a:t>
            </a:fld>
            <a:endParaRPr lang="cs-CZ" dirty="0"/>
          </a:p>
        </p:txBody>
      </p:sp>
      <p:sp>
        <p:nvSpPr>
          <p:cNvPr id="5" name="Zástupný symbol pro zápatí 4"/>
          <p:cNvSpPr>
            <a:spLocks noGrp="1"/>
          </p:cNvSpPr>
          <p:nvPr>
            <p:ph type="ftr" sz="quarter" idx="11"/>
          </p:nvPr>
        </p:nvSpPr>
        <p:spPr/>
        <p:txBody>
          <a:bodyPr/>
          <a:lstStyle/>
          <a:p>
            <a:r>
              <a:rPr lang="cs-CZ" dirty="0"/>
              <a:t>JUDr. Petr Pospíšil, Ph.D., LL.M. Veřejná správa v ČR </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ABC4161-EDC2-40AF-8667-B735AB537E02}" type="datetime1">
              <a:rPr lang="cs-CZ" smtClean="0"/>
              <a:t>17.12.2019</a:t>
            </a:fld>
            <a:endParaRPr lang="cs-CZ" dirty="0"/>
          </a:p>
        </p:txBody>
      </p:sp>
      <p:sp>
        <p:nvSpPr>
          <p:cNvPr id="6" name="Zástupný symbol pro zápatí 5"/>
          <p:cNvSpPr>
            <a:spLocks noGrp="1"/>
          </p:cNvSpPr>
          <p:nvPr>
            <p:ph type="ftr" sz="quarter" idx="11"/>
          </p:nvPr>
        </p:nvSpPr>
        <p:spPr/>
        <p:txBody>
          <a:bodyPr/>
          <a:lstStyle/>
          <a:p>
            <a:r>
              <a:rPr lang="cs-CZ" dirty="0"/>
              <a:t>JUDr. Petr Pospíšil, Ph.D., LL.M. Veřejná správa v ČR </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1935BCF7-86B9-4C3B-85F7-80EAB13430E2}" type="datetime1">
              <a:rPr lang="cs-CZ" smtClean="0"/>
              <a:t>17.12.2019</a:t>
            </a:fld>
            <a:endParaRPr lang="cs-CZ" dirty="0"/>
          </a:p>
        </p:txBody>
      </p:sp>
      <p:sp>
        <p:nvSpPr>
          <p:cNvPr id="8" name="Zástupný symbol pro zápatí 7"/>
          <p:cNvSpPr>
            <a:spLocks noGrp="1"/>
          </p:cNvSpPr>
          <p:nvPr>
            <p:ph type="ftr" sz="quarter" idx="11"/>
          </p:nvPr>
        </p:nvSpPr>
        <p:spPr/>
        <p:txBody>
          <a:bodyPr/>
          <a:lstStyle/>
          <a:p>
            <a:r>
              <a:rPr lang="cs-CZ" dirty="0"/>
              <a:t>JUDr. Petr Pospíšil, Ph.D., LL.M. Veřejná správa v ČR </a:t>
            </a:r>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88E60E18-7D71-40C9-B69D-5C7E496FCCD4}" type="datetime1">
              <a:rPr lang="cs-CZ" smtClean="0"/>
              <a:t>17.12.2019</a:t>
            </a:fld>
            <a:endParaRPr lang="cs-CZ" dirty="0"/>
          </a:p>
        </p:txBody>
      </p:sp>
      <p:sp>
        <p:nvSpPr>
          <p:cNvPr id="4" name="Zástupný symbol pro zápatí 3"/>
          <p:cNvSpPr>
            <a:spLocks noGrp="1"/>
          </p:cNvSpPr>
          <p:nvPr>
            <p:ph type="ftr" sz="quarter" idx="11"/>
          </p:nvPr>
        </p:nvSpPr>
        <p:spPr/>
        <p:txBody>
          <a:bodyPr/>
          <a:lstStyle/>
          <a:p>
            <a:r>
              <a:rPr lang="cs-CZ" dirty="0"/>
              <a:t>JUDr. Petr Pospíšil, Ph.D., LL.M. Veřejná správa v ČR </a:t>
            </a:r>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3D1774-0289-4DF9-AE08-DCBAA00F2367}" type="datetime1">
              <a:rPr lang="cs-CZ" smtClean="0"/>
              <a:t>17.12.2019</a:t>
            </a:fld>
            <a:endParaRPr lang="cs-CZ" dirty="0"/>
          </a:p>
        </p:txBody>
      </p:sp>
      <p:sp>
        <p:nvSpPr>
          <p:cNvPr id="3" name="Zástupný symbol pro zápatí 2"/>
          <p:cNvSpPr>
            <a:spLocks noGrp="1"/>
          </p:cNvSpPr>
          <p:nvPr>
            <p:ph type="ftr" sz="quarter" idx="11"/>
          </p:nvPr>
        </p:nvSpPr>
        <p:spPr/>
        <p:txBody>
          <a:bodyPr/>
          <a:lstStyle/>
          <a:p>
            <a:r>
              <a:rPr lang="cs-CZ" dirty="0"/>
              <a:t>JUDr. Petr Pospíšil, Ph.D., LL.M. Veřejná správa v ČR </a:t>
            </a:r>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EAE6202A-082C-4F6A-920F-326990E4CE72}" type="datetime1">
              <a:rPr lang="cs-CZ" smtClean="0"/>
              <a:t>17.12.2019</a:t>
            </a:fld>
            <a:endParaRPr lang="cs-CZ" dirty="0"/>
          </a:p>
        </p:txBody>
      </p:sp>
      <p:sp>
        <p:nvSpPr>
          <p:cNvPr id="6" name="Zástupný symbol pro zápatí 5"/>
          <p:cNvSpPr>
            <a:spLocks noGrp="1"/>
          </p:cNvSpPr>
          <p:nvPr>
            <p:ph type="ftr" sz="quarter" idx="11"/>
          </p:nvPr>
        </p:nvSpPr>
        <p:spPr/>
        <p:txBody>
          <a:bodyPr/>
          <a:lstStyle/>
          <a:p>
            <a:r>
              <a:rPr lang="cs-CZ" dirty="0"/>
              <a:t>JUDr. Petr Pospíšil, Ph.D., LL.M. Veřejná správa v ČR </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29463913-909B-46A4-B319-2A2349DC9994}" type="datetime1">
              <a:rPr lang="cs-CZ" smtClean="0"/>
              <a:t>17.12.2019</a:t>
            </a:fld>
            <a:endParaRPr lang="cs-CZ" dirty="0"/>
          </a:p>
        </p:txBody>
      </p:sp>
      <p:sp>
        <p:nvSpPr>
          <p:cNvPr id="6" name="Zástupný symbol pro zápatí 5"/>
          <p:cNvSpPr>
            <a:spLocks noGrp="1"/>
          </p:cNvSpPr>
          <p:nvPr>
            <p:ph type="ftr" sz="quarter" idx="11"/>
          </p:nvPr>
        </p:nvSpPr>
        <p:spPr/>
        <p:txBody>
          <a:bodyPr/>
          <a:lstStyle/>
          <a:p>
            <a:r>
              <a:rPr lang="cs-CZ" dirty="0"/>
              <a:t>JUDr. Petr Pospíšil, Ph.D., LL.M. Veřejná správa v ČR </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BE0AAA-EA22-48E3-B0D4-97E14DB433FF}" type="datetime1">
              <a:rPr lang="cs-CZ" smtClean="0"/>
              <a:t>17.12.2019</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a:t>JUDr. Petr Pospíšil, Ph.D., LL.M. Veřejná správa v ČR </a:t>
            </a: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55576" y="548680"/>
            <a:ext cx="7702624" cy="2232249"/>
          </a:xfrm>
        </p:spPr>
        <p:txBody>
          <a:bodyPr>
            <a:normAutofit/>
          </a:bodyPr>
          <a:lstStyle/>
          <a:p>
            <a:r>
              <a:rPr lang="cs-CZ" b="1" dirty="0"/>
              <a:t>ŘÍZENÍ OBCÍ A REGIONŮ – LEGISLATIVNÍ OPORA ČINNOSTI SAMOSPRÁVY</a:t>
            </a:r>
            <a:r>
              <a:rPr lang="cs-CZ" dirty="0"/>
              <a:t>	</a:t>
            </a:r>
          </a:p>
        </p:txBody>
      </p:sp>
      <p:sp>
        <p:nvSpPr>
          <p:cNvPr id="3" name="Podnadpis 2"/>
          <p:cNvSpPr>
            <a:spLocks noGrp="1"/>
          </p:cNvSpPr>
          <p:nvPr>
            <p:ph type="subTitle" idx="1"/>
          </p:nvPr>
        </p:nvSpPr>
        <p:spPr/>
        <p:txBody>
          <a:bodyPr/>
          <a:lstStyle/>
          <a:p>
            <a:endParaRPr lang="cs-CZ" b="1" dirty="0">
              <a:solidFill>
                <a:schemeClr val="tx1"/>
              </a:solidFill>
            </a:endParaRPr>
          </a:p>
          <a:p>
            <a:r>
              <a:rPr lang="cs-CZ" b="1" dirty="0">
                <a:solidFill>
                  <a:schemeClr val="tx1"/>
                </a:solidFill>
              </a:rPr>
              <a:t>JUDr. Petr Pospíšil, Ph.D., LL.M.</a:t>
            </a:r>
          </a:p>
        </p:txBody>
      </p:sp>
    </p:spTree>
    <p:extLst>
      <p:ext uri="{BB962C8B-B14F-4D97-AF65-F5344CB8AC3E}">
        <p14:creationId xmlns:p14="http://schemas.microsoft.com/office/powerpoint/2010/main" val="816521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555776" y="6309320"/>
            <a:ext cx="4896544" cy="412155"/>
          </a:xfrm>
        </p:spPr>
        <p:txBody>
          <a:bodyPr/>
          <a:lstStyle/>
          <a:p>
            <a:r>
              <a:rPr lang="cs-CZ" dirty="0"/>
              <a:t>JUDr. Petr Pospíšil, Ph.D., LL.M.</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dirty="0"/>
          </a:p>
        </p:txBody>
      </p:sp>
      <p:sp>
        <p:nvSpPr>
          <p:cNvPr id="4" name="TextovéPole 3"/>
          <p:cNvSpPr txBox="1"/>
          <p:nvPr/>
        </p:nvSpPr>
        <p:spPr>
          <a:xfrm>
            <a:off x="683568" y="332656"/>
            <a:ext cx="8280920" cy="4893647"/>
          </a:xfrm>
          <a:prstGeom prst="rect">
            <a:avLst/>
          </a:prstGeom>
          <a:noFill/>
        </p:spPr>
        <p:txBody>
          <a:bodyPr wrap="square" rtlCol="0">
            <a:spAutoFit/>
          </a:bodyPr>
          <a:lstStyle/>
          <a:p>
            <a:r>
              <a:rPr lang="cs-CZ" sz="2400" b="1" cap="all" dirty="0"/>
              <a:t>Občané obce</a:t>
            </a:r>
          </a:p>
          <a:p>
            <a:endParaRPr lang="cs-CZ" b="1" dirty="0"/>
          </a:p>
          <a:p>
            <a:pPr marL="481013" indent="-481013" algn="just">
              <a:lnSpc>
                <a:spcPct val="90000"/>
              </a:lnSpc>
              <a:spcBef>
                <a:spcPct val="10000"/>
              </a:spcBef>
              <a:spcAft>
                <a:spcPct val="10000"/>
              </a:spcAft>
              <a:buFont typeface="Arial" panose="020B0604020202020204" pitchFamily="34" charset="0"/>
              <a:buChar char="•"/>
              <a:tabLst>
                <a:tab pos="284163" algn="l"/>
                <a:tab pos="1236663" algn="l"/>
              </a:tabLst>
            </a:pPr>
            <a:r>
              <a:rPr lang="cs-CZ" altLang="cs-CZ" dirty="0"/>
              <a:t>fyzická osoba, státní občan ČR, přihlášen k trvalému pobytu </a:t>
            </a:r>
            <a:r>
              <a:rPr lang="cs-CZ" altLang="cs-CZ" b="1" dirty="0"/>
              <a:t>v obci</a:t>
            </a:r>
          </a:p>
          <a:p>
            <a:pPr algn="just">
              <a:lnSpc>
                <a:spcPct val="90000"/>
              </a:lnSpc>
              <a:spcBef>
                <a:spcPct val="10000"/>
              </a:spcBef>
              <a:spcAft>
                <a:spcPct val="10000"/>
              </a:spcAft>
              <a:tabLst>
                <a:tab pos="284163" algn="l"/>
                <a:tab pos="1236663" algn="l"/>
              </a:tabLst>
            </a:pPr>
            <a:endParaRPr lang="cs-CZ" altLang="cs-CZ" dirty="0"/>
          </a:p>
          <a:p>
            <a:pPr marL="481013" indent="-481013" algn="just">
              <a:lnSpc>
                <a:spcPct val="90000"/>
              </a:lnSpc>
              <a:spcBef>
                <a:spcPct val="10000"/>
              </a:spcBef>
              <a:spcAft>
                <a:spcPct val="10000"/>
              </a:spcAft>
              <a:buFont typeface="Arial" panose="020B0604020202020204" pitchFamily="34" charset="0"/>
              <a:buChar char="•"/>
              <a:tabLst>
                <a:tab pos="284163" algn="l"/>
                <a:tab pos="1236663" algn="l"/>
              </a:tabLst>
            </a:pPr>
            <a:r>
              <a:rPr lang="cs-CZ" altLang="cs-CZ" dirty="0"/>
              <a:t>občan obce, který dosáhl 18 let, má právo zejména:</a:t>
            </a:r>
          </a:p>
          <a:p>
            <a:pPr marL="957263" lvl="1" indent="-285750" algn="just">
              <a:lnSpc>
                <a:spcPct val="90000"/>
              </a:lnSpc>
              <a:buFont typeface="Wingdings" panose="05000000000000000000" pitchFamily="2" charset="2"/>
              <a:buChar char="§"/>
              <a:tabLst>
                <a:tab pos="284163" algn="l"/>
                <a:tab pos="1236663" algn="l"/>
              </a:tabLst>
            </a:pPr>
            <a:r>
              <a:rPr lang="cs-CZ" altLang="cs-CZ" dirty="0"/>
              <a:t>volit a být volen do zastupitelstva obce </a:t>
            </a:r>
          </a:p>
          <a:p>
            <a:pPr marL="957263" lvl="1" indent="-285750" algn="just">
              <a:lnSpc>
                <a:spcPct val="90000"/>
              </a:lnSpc>
              <a:buFont typeface="Wingdings" panose="05000000000000000000" pitchFamily="2" charset="2"/>
              <a:buChar char="§"/>
              <a:tabLst>
                <a:tab pos="284163" algn="l"/>
                <a:tab pos="1236663" algn="l"/>
              </a:tabLst>
            </a:pPr>
            <a:r>
              <a:rPr lang="cs-CZ" altLang="cs-CZ" dirty="0"/>
              <a:t>hlasovat v místním referendu</a:t>
            </a:r>
          </a:p>
          <a:p>
            <a:pPr marL="957263" lvl="1" indent="-285750" algn="just">
              <a:lnSpc>
                <a:spcPct val="90000"/>
              </a:lnSpc>
              <a:buFont typeface="Wingdings" panose="05000000000000000000" pitchFamily="2" charset="2"/>
              <a:buChar char="§"/>
              <a:tabLst>
                <a:tab pos="284163" algn="l"/>
                <a:tab pos="1236663" algn="l"/>
              </a:tabLst>
            </a:pPr>
            <a:r>
              <a:rPr lang="cs-CZ" altLang="cs-CZ" dirty="0"/>
              <a:t>vyjadřovat na zasedání zastupitelstva obce své stanovisko</a:t>
            </a:r>
          </a:p>
          <a:p>
            <a:pPr marL="957263" lvl="1" indent="-285750" algn="just">
              <a:lnSpc>
                <a:spcPct val="90000"/>
              </a:lnSpc>
              <a:buFont typeface="Wingdings" panose="05000000000000000000" pitchFamily="2" charset="2"/>
              <a:buChar char="§"/>
              <a:tabLst>
                <a:tab pos="284163" algn="l"/>
                <a:tab pos="1236663" algn="l"/>
              </a:tabLst>
            </a:pPr>
            <a:r>
              <a:rPr lang="cs-CZ" altLang="cs-CZ" dirty="0"/>
              <a:t>nahlížet do rozpočtu a závěrečného účtu obce a do zápisů (zastupitelstvo) a usnesení (zastupitelstvo, rada, výbory, komise), 	pořizovat výpisy</a:t>
            </a:r>
          </a:p>
          <a:p>
            <a:pPr marL="957263" lvl="1" indent="-285750" algn="just">
              <a:lnSpc>
                <a:spcPct val="90000"/>
              </a:lnSpc>
              <a:buFont typeface="Wingdings" panose="05000000000000000000" pitchFamily="2" charset="2"/>
              <a:buChar char="§"/>
              <a:tabLst>
                <a:tab pos="284163" algn="l"/>
                <a:tab pos="1236663" algn="l"/>
              </a:tabLst>
            </a:pPr>
            <a:r>
              <a:rPr lang="cs-CZ" altLang="cs-CZ" dirty="0"/>
              <a:t>podávat podněty (lhůta k vyřízení nejdéle 60 dnů, </a:t>
            </a:r>
            <a:br>
              <a:rPr lang="cs-CZ" altLang="cs-CZ" dirty="0"/>
            </a:br>
            <a:r>
              <a:rPr lang="cs-CZ" altLang="cs-CZ" dirty="0"/>
              <a:t>u zastupitelstva nejdéle 90 dnů)</a:t>
            </a:r>
          </a:p>
          <a:p>
            <a:pPr marL="481013" indent="-481013" algn="just">
              <a:lnSpc>
                <a:spcPct val="90000"/>
              </a:lnSpc>
              <a:tabLst>
                <a:tab pos="284163" algn="l"/>
                <a:tab pos="1236663" algn="l"/>
              </a:tabLst>
            </a:pPr>
            <a:endParaRPr lang="cs-CZ" altLang="cs-CZ" dirty="0"/>
          </a:p>
          <a:p>
            <a:pPr marL="481013" indent="-481013" algn="just">
              <a:lnSpc>
                <a:spcPct val="90000"/>
              </a:lnSpc>
              <a:buFont typeface="Arial" panose="020B0604020202020204" pitchFamily="34" charset="0"/>
              <a:buChar char="•"/>
              <a:tabLst>
                <a:tab pos="284163" algn="l"/>
                <a:tab pos="1236663" algn="l"/>
              </a:tabLst>
            </a:pPr>
            <a:r>
              <a:rPr lang="cs-CZ" altLang="cs-CZ" dirty="0"/>
              <a:t>oprávnění občana obce má i fyzická osoba, která dosáhla věku 18 let, je cizím státním občanem a je v obci hlášena k trvalému pobytu, stanoví-li tak mezinárodní smlouva</a:t>
            </a:r>
          </a:p>
          <a:p>
            <a:pPr marL="481013" indent="-481013" algn="just">
              <a:lnSpc>
                <a:spcPct val="90000"/>
              </a:lnSpc>
              <a:tabLst>
                <a:tab pos="284163" algn="l"/>
                <a:tab pos="1236663" algn="l"/>
              </a:tabLst>
            </a:pPr>
            <a:endParaRPr lang="cs-CZ" altLang="cs-CZ" dirty="0"/>
          </a:p>
          <a:p>
            <a:pPr marL="481013" indent="-481013" algn="just">
              <a:lnSpc>
                <a:spcPct val="90000"/>
              </a:lnSpc>
              <a:buFont typeface="Arial" panose="020B0604020202020204" pitchFamily="34" charset="0"/>
              <a:buChar char="•"/>
              <a:tabLst>
                <a:tab pos="284163" algn="l"/>
                <a:tab pos="1236663" algn="l"/>
              </a:tabLst>
            </a:pPr>
            <a:r>
              <a:rPr lang="cs-CZ" altLang="cs-CZ" dirty="0"/>
              <a:t>určitá oprávnění mají rovněž fyzické osoby vlastnící na území obce nemovitost</a:t>
            </a:r>
          </a:p>
        </p:txBody>
      </p:sp>
    </p:spTree>
    <p:extLst>
      <p:ext uri="{BB962C8B-B14F-4D97-AF65-F5344CB8AC3E}">
        <p14:creationId xmlns:p14="http://schemas.microsoft.com/office/powerpoint/2010/main" val="1743826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195736" y="6165304"/>
            <a:ext cx="4680520" cy="556171"/>
          </a:xfrm>
        </p:spPr>
        <p:txBody>
          <a:bodyPr/>
          <a:lstStyle/>
          <a:p>
            <a:r>
              <a:rPr lang="cs-CZ" dirty="0"/>
              <a:t>JUDr. Petr Pospíšil, Ph.D., LL.M.</a:t>
            </a:r>
          </a:p>
          <a:p>
            <a:r>
              <a:rPr lang="cs-CZ" dirty="0"/>
              <a:t>ŘÍZENÍ OBCÍ A REGIONŮ – LEGISLATIVNI OPORA ČINNOSTI SAMOSPRÁVY</a:t>
            </a:r>
          </a:p>
          <a:p>
            <a:endParaRPr lang="cs-CZ"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11</a:t>
            </a:fld>
            <a:endParaRPr lang="cs-CZ" dirty="0"/>
          </a:p>
        </p:txBody>
      </p:sp>
      <p:sp>
        <p:nvSpPr>
          <p:cNvPr id="4" name="TextovéPole 3"/>
          <p:cNvSpPr txBox="1"/>
          <p:nvPr/>
        </p:nvSpPr>
        <p:spPr>
          <a:xfrm>
            <a:off x="251520" y="404664"/>
            <a:ext cx="8496944" cy="5524589"/>
          </a:xfrm>
          <a:prstGeom prst="rect">
            <a:avLst/>
          </a:prstGeom>
          <a:noFill/>
        </p:spPr>
        <p:txBody>
          <a:bodyPr wrap="square" rtlCol="0">
            <a:spAutoFit/>
          </a:bodyPr>
          <a:lstStyle/>
          <a:p>
            <a:r>
              <a:rPr lang="cs-CZ" sz="2400" b="1" cap="all" dirty="0"/>
              <a:t>Občané kraje</a:t>
            </a:r>
          </a:p>
          <a:p>
            <a:endParaRPr lang="cs-CZ" sz="1400" b="1" dirty="0"/>
          </a:p>
          <a:p>
            <a:pPr algn="just">
              <a:lnSpc>
                <a:spcPct val="90000"/>
              </a:lnSpc>
              <a:buFont typeface="Wingdings" pitchFamily="2" charset="2"/>
              <a:buChar char="§"/>
              <a:defRPr/>
            </a:pPr>
            <a:r>
              <a:rPr lang="cs-CZ" altLang="cs-CZ" sz="2000" dirty="0"/>
              <a:t>   fyzická osoba, státní občan ČR, přihlášen k trvalému pobytu v některé obci nebo na území vojenského újezdu </a:t>
            </a:r>
            <a:r>
              <a:rPr lang="cs-CZ" altLang="cs-CZ" sz="2000" b="1" dirty="0"/>
              <a:t>v územním obvodu kraje</a:t>
            </a:r>
          </a:p>
          <a:p>
            <a:pPr>
              <a:lnSpc>
                <a:spcPct val="90000"/>
              </a:lnSpc>
              <a:defRPr/>
            </a:pPr>
            <a:endParaRPr lang="cs-CZ" altLang="cs-CZ" sz="1600" dirty="0"/>
          </a:p>
          <a:p>
            <a:pPr>
              <a:lnSpc>
                <a:spcPct val="90000"/>
              </a:lnSpc>
              <a:buFont typeface="Wingdings" pitchFamily="2" charset="2"/>
              <a:buChar char="§"/>
              <a:defRPr/>
            </a:pPr>
            <a:r>
              <a:rPr lang="cs-CZ" altLang="cs-CZ" sz="2000" b="1" dirty="0"/>
              <a:t>   občan kraje, který dosáhl 18 let</a:t>
            </a:r>
            <a:r>
              <a:rPr lang="cs-CZ" altLang="cs-CZ" sz="2000" dirty="0"/>
              <a:t>, </a:t>
            </a:r>
            <a:r>
              <a:rPr lang="cs-CZ" altLang="cs-CZ" sz="2000" u="sng" dirty="0"/>
              <a:t>má dle § 12 zákona právo zejména</a:t>
            </a:r>
            <a:r>
              <a:rPr lang="cs-CZ" altLang="cs-CZ" sz="2000" dirty="0"/>
              <a:t>:</a:t>
            </a:r>
            <a:br>
              <a:rPr lang="cs-CZ" altLang="cs-CZ" sz="2000" dirty="0"/>
            </a:br>
            <a:endParaRPr lang="cs-CZ" altLang="cs-CZ" sz="2000" dirty="0"/>
          </a:p>
          <a:p>
            <a:pPr marL="819150" algn="just">
              <a:lnSpc>
                <a:spcPct val="90000"/>
              </a:lnSpc>
              <a:buFont typeface="Wingdings" pitchFamily="2" charset="2"/>
              <a:buChar char="ü"/>
              <a:defRPr/>
            </a:pPr>
            <a:r>
              <a:rPr lang="cs-CZ" altLang="cs-CZ" sz="2000" dirty="0"/>
              <a:t>   volit a být volen do zastupitelstva kraje</a:t>
            </a:r>
          </a:p>
          <a:p>
            <a:pPr marL="819150" algn="just">
              <a:lnSpc>
                <a:spcPct val="90000"/>
              </a:lnSpc>
              <a:buFont typeface="Wingdings" pitchFamily="2" charset="2"/>
              <a:buChar char="ü"/>
              <a:defRPr/>
            </a:pPr>
            <a:r>
              <a:rPr lang="cs-CZ" altLang="cs-CZ" sz="2000" dirty="0"/>
              <a:t>   vyjadřovat na zasedání zastupitelstva kraje svá stanoviska</a:t>
            </a:r>
          </a:p>
          <a:p>
            <a:pPr marL="819150" algn="just">
              <a:lnSpc>
                <a:spcPct val="90000"/>
              </a:lnSpc>
              <a:buFont typeface="Wingdings" pitchFamily="2" charset="2"/>
              <a:buChar char="ü"/>
              <a:defRPr/>
            </a:pPr>
            <a:r>
              <a:rPr lang="cs-CZ" altLang="cs-CZ" sz="2000" dirty="0"/>
              <a:t>   nahlížet do rozpočtu a závěrečného účtu kraje a do zápisů (</a:t>
            </a:r>
            <a:r>
              <a:rPr lang="cs-CZ" altLang="cs-CZ" sz="2000" u="sng" dirty="0"/>
              <a:t>zastupitelstvo</a:t>
            </a:r>
            <a:r>
              <a:rPr lang="cs-CZ" altLang="cs-CZ" sz="2000" dirty="0"/>
              <a:t>) a usnesení (</a:t>
            </a:r>
            <a:r>
              <a:rPr lang="cs-CZ" altLang="cs-CZ" sz="2000" u="sng" dirty="0"/>
              <a:t>zastupitelstvo, rada, výbory, komise</a:t>
            </a:r>
            <a:r>
              <a:rPr lang="cs-CZ" altLang="cs-CZ" sz="2000" dirty="0"/>
              <a:t>), pořizovat výpisy</a:t>
            </a:r>
          </a:p>
          <a:p>
            <a:pPr marL="819150" algn="just">
              <a:lnSpc>
                <a:spcPct val="90000"/>
              </a:lnSpc>
              <a:buFont typeface="Wingdings" pitchFamily="2" charset="2"/>
              <a:buChar char="ü"/>
              <a:defRPr/>
            </a:pPr>
            <a:r>
              <a:rPr lang="cs-CZ" altLang="cs-CZ" sz="2000" dirty="0"/>
              <a:t>   podávat podněty (lhůta k vyřízení nejdéle 60 dnů, u zastupitelstva nejdéle </a:t>
            </a:r>
          </a:p>
          <a:p>
            <a:pPr marL="819150" algn="just">
              <a:lnSpc>
                <a:spcPct val="90000"/>
              </a:lnSpc>
              <a:defRPr/>
            </a:pPr>
            <a:r>
              <a:rPr lang="cs-CZ" altLang="cs-CZ" sz="2000" dirty="0"/>
              <a:t>      90 dnů)</a:t>
            </a:r>
          </a:p>
          <a:p>
            <a:pPr marL="819150" algn="just">
              <a:lnSpc>
                <a:spcPct val="90000"/>
              </a:lnSpc>
              <a:buFont typeface="Wingdings" pitchFamily="2" charset="2"/>
              <a:buChar char="ü"/>
              <a:defRPr/>
            </a:pPr>
            <a:r>
              <a:rPr lang="cs-CZ" altLang="cs-CZ" sz="2000" dirty="0"/>
              <a:t>   hlasovat v krajském referendu </a:t>
            </a:r>
          </a:p>
          <a:p>
            <a:pPr algn="just">
              <a:lnSpc>
                <a:spcPct val="90000"/>
              </a:lnSpc>
              <a:defRPr/>
            </a:pPr>
            <a:endParaRPr lang="cs-CZ" altLang="cs-CZ" sz="1400" dirty="0"/>
          </a:p>
          <a:p>
            <a:pPr algn="just">
              <a:lnSpc>
                <a:spcPct val="90000"/>
              </a:lnSpc>
              <a:buFont typeface="Wingdings" pitchFamily="2" charset="2"/>
              <a:buChar char="§"/>
              <a:defRPr/>
            </a:pPr>
            <a:r>
              <a:rPr lang="cs-CZ" altLang="cs-CZ" sz="2000" dirty="0"/>
              <a:t>   tato oprávnění mají rovněž </a:t>
            </a:r>
            <a:r>
              <a:rPr lang="cs-CZ" altLang="cs-CZ" sz="2000" u="sng" dirty="0"/>
              <a:t>fyzické osoby starší 18 let vlastnící na území kraje nemovitost</a:t>
            </a:r>
            <a:r>
              <a:rPr lang="cs-CZ" altLang="cs-CZ" sz="2000" dirty="0"/>
              <a:t> </a:t>
            </a:r>
            <a:r>
              <a:rPr lang="cs-CZ" altLang="cs-CZ" sz="2000" i="1" dirty="0"/>
              <a:t>(mimo práva volit a být volen do zastupitelstva </a:t>
            </a:r>
            <a:br>
              <a:rPr lang="cs-CZ" altLang="cs-CZ" sz="2000" i="1" dirty="0"/>
            </a:br>
            <a:r>
              <a:rPr lang="cs-CZ" altLang="cs-CZ" sz="2000" i="1" dirty="0"/>
              <a:t>a hlasovat v krajském referendu - srov. § 12 odst. 3)</a:t>
            </a:r>
            <a:r>
              <a:rPr lang="cs-CZ" altLang="cs-CZ" sz="2000" dirty="0"/>
              <a:t>.</a:t>
            </a:r>
          </a:p>
        </p:txBody>
      </p:sp>
    </p:spTree>
    <p:extLst>
      <p:ext uri="{BB962C8B-B14F-4D97-AF65-F5344CB8AC3E}">
        <p14:creationId xmlns:p14="http://schemas.microsoft.com/office/powerpoint/2010/main" val="27933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99928" y="6079098"/>
            <a:ext cx="4688160" cy="628179"/>
          </a:xfrm>
        </p:spPr>
        <p:txBody>
          <a:bodyPr/>
          <a:lstStyle/>
          <a:p>
            <a:r>
              <a:rPr lang="cs-CZ" dirty="0"/>
              <a:t>JUDr. Petr Pospíšil, Ph.D., LL.M. </a:t>
            </a:r>
          </a:p>
          <a:p>
            <a:r>
              <a:rPr lang="cs-CZ" dirty="0"/>
              <a:t>ŘÍZENÍ OBCÍ A REGIONŮ – LEGISLATIVNI OPORA ČINNOSTI SAMOSPRÁVY</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12</a:t>
            </a:fld>
            <a:endParaRPr lang="cs-CZ" dirty="0"/>
          </a:p>
        </p:txBody>
      </p:sp>
      <p:sp>
        <p:nvSpPr>
          <p:cNvPr id="4" name="TextovéPole 3"/>
          <p:cNvSpPr txBox="1"/>
          <p:nvPr/>
        </p:nvSpPr>
        <p:spPr>
          <a:xfrm>
            <a:off x="467544" y="764704"/>
            <a:ext cx="8352928" cy="4992136"/>
          </a:xfrm>
          <a:prstGeom prst="rect">
            <a:avLst/>
          </a:prstGeom>
          <a:noFill/>
        </p:spPr>
        <p:txBody>
          <a:bodyPr wrap="square" rtlCol="0">
            <a:spAutoFit/>
          </a:bodyPr>
          <a:lstStyle/>
          <a:p>
            <a:r>
              <a:rPr lang="cs-CZ" sz="2400" b="1" cap="all" dirty="0"/>
              <a:t>Působnost obce</a:t>
            </a:r>
          </a:p>
          <a:p>
            <a:endParaRPr lang="cs-CZ" sz="1400" b="1" dirty="0"/>
          </a:p>
          <a:p>
            <a:pPr algn="just"/>
            <a:r>
              <a:rPr lang="cs-CZ" altLang="cs-CZ" sz="2000" dirty="0"/>
              <a:t>V ČR se uplatňuje </a:t>
            </a:r>
            <a:r>
              <a:rPr lang="cs-CZ" altLang="cs-CZ" sz="2000" b="1" dirty="0"/>
              <a:t>smíšený model veřejné správy </a:t>
            </a:r>
            <a:r>
              <a:rPr lang="cs-CZ" altLang="cs-CZ" sz="2000" dirty="0"/>
              <a:t>– orgány veřejné správy (ÚSC) vykonávají jak samosprávu (samostatnou působnost), tak státní správu (přenesenou působnost) </a:t>
            </a:r>
          </a:p>
          <a:p>
            <a:endParaRPr lang="cs-CZ" sz="1600" b="1" dirty="0"/>
          </a:p>
          <a:p>
            <a:pPr marL="481013" indent="-481013">
              <a:lnSpc>
                <a:spcPct val="80000"/>
              </a:lnSpc>
              <a:tabLst>
                <a:tab pos="284163" algn="l"/>
              </a:tabLst>
              <a:defRPr/>
            </a:pPr>
            <a:r>
              <a:rPr lang="cs-CZ" altLang="cs-CZ" sz="2000" b="1" dirty="0"/>
              <a:t>Samostatná</a:t>
            </a:r>
            <a:r>
              <a:rPr lang="cs-CZ" altLang="cs-CZ" sz="2000" dirty="0"/>
              <a:t> – věci v zájmu obce a jejích občanů.</a:t>
            </a:r>
          </a:p>
          <a:p>
            <a:pPr marL="481013" indent="-481013">
              <a:lnSpc>
                <a:spcPct val="80000"/>
              </a:lnSpc>
              <a:tabLst>
                <a:tab pos="284163" algn="l"/>
              </a:tabLst>
              <a:defRPr/>
            </a:pPr>
            <a:endParaRPr lang="cs-CZ" altLang="cs-CZ" sz="1400" dirty="0">
              <a:effectLst>
                <a:outerShdw blurRad="38100" dist="38100" dir="2700000" algn="tl">
                  <a:srgbClr val="C0C0C0"/>
                </a:outerShdw>
              </a:effectLst>
            </a:endParaRPr>
          </a:p>
          <a:p>
            <a:pPr marL="481013" indent="-481013">
              <a:lnSpc>
                <a:spcPct val="80000"/>
              </a:lnSpc>
              <a:tabLst>
                <a:tab pos="284163" algn="l"/>
              </a:tabLst>
              <a:defRPr/>
            </a:pPr>
            <a:r>
              <a:rPr lang="cs-CZ" altLang="cs-CZ" sz="2000" b="1" dirty="0"/>
              <a:t>Přenesená</a:t>
            </a:r>
            <a:r>
              <a:rPr lang="cs-CZ" altLang="cs-CZ" sz="2000" dirty="0"/>
              <a:t> – svěřený výkon státní správy.</a:t>
            </a:r>
            <a:r>
              <a:rPr lang="cs-CZ" altLang="cs-CZ" sz="2000" dirty="0">
                <a:effectLst>
                  <a:outerShdw blurRad="38100" dist="38100" dir="2700000" algn="tl">
                    <a:srgbClr val="C0C0C0"/>
                  </a:outerShdw>
                </a:effectLst>
              </a:rPr>
              <a:t>	</a:t>
            </a:r>
            <a:r>
              <a:rPr lang="cs-CZ" altLang="cs-CZ" sz="2000" dirty="0">
                <a:solidFill>
                  <a:schemeClr val="accent2"/>
                </a:solidFill>
                <a:effectLst>
                  <a:outerShdw blurRad="38100" dist="38100" dir="2700000" algn="tl">
                    <a:srgbClr val="C0C0C0"/>
                  </a:outerShdw>
                </a:effectLst>
              </a:rPr>
              <a:t>     </a:t>
            </a:r>
          </a:p>
          <a:p>
            <a:pPr marL="481013" indent="-481013">
              <a:lnSpc>
                <a:spcPct val="80000"/>
              </a:lnSpc>
              <a:tabLst>
                <a:tab pos="284163" algn="l"/>
              </a:tabLst>
              <a:defRPr/>
            </a:pPr>
            <a:r>
              <a:rPr lang="cs-CZ" altLang="cs-CZ" sz="1400" dirty="0">
                <a:solidFill>
                  <a:schemeClr val="accent2"/>
                </a:solidFill>
                <a:effectLst>
                  <a:outerShdw blurRad="38100" dist="38100" dir="2700000" algn="tl">
                    <a:srgbClr val="C0C0C0"/>
                  </a:outerShdw>
                </a:effectLst>
              </a:rPr>
              <a:t>			</a:t>
            </a:r>
          </a:p>
          <a:p>
            <a:pPr indent="-481013" algn="just">
              <a:lnSpc>
                <a:spcPct val="80000"/>
              </a:lnSpc>
              <a:spcBef>
                <a:spcPct val="10000"/>
              </a:spcBef>
              <a:spcAft>
                <a:spcPct val="10000"/>
              </a:spcAft>
              <a:tabLst>
                <a:tab pos="284163" algn="l"/>
              </a:tabLst>
              <a:defRPr/>
            </a:pPr>
            <a:r>
              <a:rPr lang="cs-CZ" altLang="cs-CZ" sz="2000" b="1" dirty="0"/>
              <a:t>Nestanoví-li zákon, že jde o přenesenou působnost obce, platí, že jde vždy o působnost samostatnou!</a:t>
            </a:r>
          </a:p>
          <a:p>
            <a:pPr marL="481013" indent="-481013" algn="just">
              <a:lnSpc>
                <a:spcPct val="80000"/>
              </a:lnSpc>
              <a:spcBef>
                <a:spcPct val="10000"/>
              </a:spcBef>
              <a:spcAft>
                <a:spcPct val="10000"/>
              </a:spcAft>
              <a:tabLst>
                <a:tab pos="284163" algn="l"/>
              </a:tabLst>
              <a:defRPr/>
            </a:pPr>
            <a:endParaRPr lang="cs-CZ" altLang="cs-CZ" sz="1400" dirty="0"/>
          </a:p>
          <a:p>
            <a:pPr marL="481013" indent="-481013">
              <a:lnSpc>
                <a:spcPct val="80000"/>
              </a:lnSpc>
              <a:spcBef>
                <a:spcPct val="10000"/>
              </a:spcBef>
              <a:spcAft>
                <a:spcPct val="10000"/>
              </a:spcAft>
              <a:tabLst>
                <a:tab pos="284163" algn="l"/>
              </a:tabLst>
              <a:defRPr/>
            </a:pPr>
            <a:r>
              <a:rPr lang="cs-CZ" altLang="cs-CZ" sz="2000" b="1" dirty="0"/>
              <a:t>Proč rozlišovat samostatnou a přenesenou působností?</a:t>
            </a:r>
          </a:p>
          <a:p>
            <a:pPr marL="481013" indent="-481013">
              <a:lnSpc>
                <a:spcPct val="80000"/>
              </a:lnSpc>
              <a:spcBef>
                <a:spcPct val="10000"/>
              </a:spcBef>
              <a:spcAft>
                <a:spcPct val="10000"/>
              </a:spcAft>
              <a:tabLst>
                <a:tab pos="284163" algn="l"/>
              </a:tabLst>
              <a:defRPr/>
            </a:pPr>
            <a:endParaRPr lang="cs-CZ" altLang="cs-CZ" sz="1400" b="1" dirty="0"/>
          </a:p>
          <a:p>
            <a:pPr marL="481013" indent="-481013">
              <a:lnSpc>
                <a:spcPct val="80000"/>
              </a:lnSpc>
              <a:buFont typeface="Arial" panose="020B0604020202020204" pitchFamily="34" charset="0"/>
              <a:buChar char="•"/>
              <a:tabLst>
                <a:tab pos="284163" algn="l"/>
              </a:tabLst>
              <a:defRPr/>
            </a:pPr>
            <a:r>
              <a:rPr lang="cs-CZ" altLang="cs-CZ" sz="2000" dirty="0"/>
              <a:t>vázanost orgánů obce při výkonu působnosti</a:t>
            </a:r>
          </a:p>
          <a:p>
            <a:pPr marL="481013" indent="-481013">
              <a:lnSpc>
                <a:spcPct val="80000"/>
              </a:lnSpc>
              <a:buFont typeface="Arial" panose="020B0604020202020204" pitchFamily="34" charset="0"/>
              <a:buChar char="•"/>
              <a:tabLst>
                <a:tab pos="284163" algn="l"/>
              </a:tabLst>
              <a:defRPr/>
            </a:pPr>
            <a:r>
              <a:rPr lang="cs-CZ" altLang="cs-CZ" sz="2000" dirty="0"/>
              <a:t>příslušnost k provedení kontroly a dozoru</a:t>
            </a:r>
          </a:p>
          <a:p>
            <a:pPr marL="481013" indent="-481013">
              <a:lnSpc>
                <a:spcPct val="80000"/>
              </a:lnSpc>
              <a:buFont typeface="Arial" panose="020B0604020202020204" pitchFamily="34" charset="0"/>
              <a:buChar char="•"/>
              <a:tabLst>
                <a:tab pos="284163" algn="l"/>
              </a:tabLst>
              <a:defRPr/>
            </a:pPr>
            <a:r>
              <a:rPr lang="cs-CZ" altLang="cs-CZ" sz="2000" dirty="0"/>
              <a:t>možnosti převodu působnosti </a:t>
            </a:r>
          </a:p>
          <a:p>
            <a:pPr marL="481013" indent="-481013">
              <a:lnSpc>
                <a:spcPct val="80000"/>
              </a:lnSpc>
              <a:buFont typeface="Arial" panose="020B0604020202020204" pitchFamily="34" charset="0"/>
              <a:buChar char="•"/>
              <a:tabLst>
                <a:tab pos="284163" algn="l"/>
              </a:tabLst>
              <a:defRPr/>
            </a:pPr>
            <a:r>
              <a:rPr lang="cs-CZ" altLang="cs-CZ" sz="2000" dirty="0"/>
              <a:t>poskytování příspěvku na výkon státní správy aj.</a:t>
            </a:r>
          </a:p>
        </p:txBody>
      </p:sp>
    </p:spTree>
    <p:extLst>
      <p:ext uri="{BB962C8B-B14F-4D97-AF65-F5344CB8AC3E}">
        <p14:creationId xmlns:p14="http://schemas.microsoft.com/office/powerpoint/2010/main" val="198470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483768" y="5924567"/>
            <a:ext cx="4896544" cy="695103"/>
          </a:xfrm>
        </p:spPr>
        <p:txBody>
          <a:bodyPr/>
          <a:lstStyle/>
          <a:p>
            <a:r>
              <a:rPr lang="cs-CZ" dirty="0"/>
              <a:t>JUDr. Petr Pospíšil, Ph.D., LL.M.</a:t>
            </a:r>
          </a:p>
          <a:p>
            <a:r>
              <a:rPr lang="cs-CZ" dirty="0"/>
              <a:t>ŘÍZENÍ OBCÍ A REGIONŮ – LEGISLATIVNI OPORA ČINNOSTI SAMOSPRÁVY</a:t>
            </a:r>
          </a:p>
          <a:p>
            <a:endParaRPr lang="cs-CZ"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13</a:t>
            </a:fld>
            <a:endParaRPr lang="cs-CZ" dirty="0"/>
          </a:p>
        </p:txBody>
      </p:sp>
      <p:sp>
        <p:nvSpPr>
          <p:cNvPr id="4" name="TextovéPole 3"/>
          <p:cNvSpPr txBox="1"/>
          <p:nvPr/>
        </p:nvSpPr>
        <p:spPr>
          <a:xfrm>
            <a:off x="467544" y="692696"/>
            <a:ext cx="8424936" cy="4936736"/>
          </a:xfrm>
          <a:prstGeom prst="rect">
            <a:avLst/>
          </a:prstGeom>
          <a:noFill/>
        </p:spPr>
        <p:txBody>
          <a:bodyPr wrap="square" rtlCol="0">
            <a:spAutoFit/>
          </a:bodyPr>
          <a:lstStyle/>
          <a:p>
            <a:r>
              <a:rPr lang="cs-CZ" sz="2400" b="1" cap="all" dirty="0"/>
              <a:t>Samostatná působnost obce</a:t>
            </a:r>
          </a:p>
          <a:p>
            <a:endParaRPr lang="cs-CZ" sz="1000" b="1" dirty="0"/>
          </a:p>
          <a:p>
            <a:pPr marL="379413" indent="-379413">
              <a:lnSpc>
                <a:spcPct val="80000"/>
              </a:lnSpc>
              <a:buFont typeface="Arial" panose="020B0604020202020204" pitchFamily="34" charset="0"/>
              <a:buChar char="•"/>
              <a:tabLst>
                <a:tab pos="379413" algn="l"/>
              </a:tabLst>
            </a:pPr>
            <a:r>
              <a:rPr lang="cs-CZ" altLang="cs-CZ" dirty="0"/>
              <a:t>věci v zájmu obce a jejích občanů</a:t>
            </a:r>
          </a:p>
          <a:p>
            <a:pPr marL="379413" indent="-379413" algn="just">
              <a:lnSpc>
                <a:spcPct val="80000"/>
              </a:lnSpc>
              <a:spcBef>
                <a:spcPct val="50000"/>
              </a:spcBef>
              <a:buFont typeface="Arial" panose="020B0604020202020204" pitchFamily="34" charset="0"/>
              <a:buChar char="•"/>
              <a:tabLst>
                <a:tab pos="379413" algn="l"/>
              </a:tabLst>
            </a:pPr>
            <a:r>
              <a:rPr lang="cs-CZ" altLang="cs-CZ" dirty="0"/>
              <a:t>obec se při jejím výkonu řídí:</a:t>
            </a:r>
          </a:p>
          <a:p>
            <a:pPr marL="1243013" lvl="1" indent="-285750" algn="just">
              <a:lnSpc>
                <a:spcPct val="80000"/>
              </a:lnSpc>
              <a:spcBef>
                <a:spcPct val="50000"/>
              </a:spcBef>
              <a:buFont typeface="Wingdings" panose="05000000000000000000" pitchFamily="2" charset="2"/>
              <a:buChar char="§"/>
              <a:tabLst>
                <a:tab pos="379413" algn="l"/>
              </a:tabLst>
            </a:pPr>
            <a:r>
              <a:rPr lang="cs-CZ" altLang="cs-CZ" dirty="0"/>
              <a:t> zákonem (při vydávání OZV) a</a:t>
            </a:r>
          </a:p>
          <a:p>
            <a:pPr marL="1243013" lvl="1" indent="-285750" algn="just">
              <a:lnSpc>
                <a:spcPct val="80000"/>
              </a:lnSpc>
              <a:buFont typeface="Wingdings" panose="05000000000000000000" pitchFamily="2" charset="2"/>
              <a:buChar char="§"/>
              <a:tabLst>
                <a:tab pos="379413" algn="l"/>
              </a:tabLst>
            </a:pPr>
            <a:r>
              <a:rPr lang="cs-CZ" altLang="cs-CZ" dirty="0"/>
              <a:t> také jinými právními předpisy vydanými na základě zákona (ostatní záležitosti)</a:t>
            </a:r>
          </a:p>
          <a:p>
            <a:pPr marL="379413" indent="-379413" algn="just">
              <a:lnSpc>
                <a:spcPct val="80000"/>
              </a:lnSpc>
              <a:spcBef>
                <a:spcPct val="50000"/>
              </a:spcBef>
              <a:buFont typeface="Arial" panose="020B0604020202020204" pitchFamily="34" charset="0"/>
              <a:buChar char="•"/>
              <a:tabLst>
                <a:tab pos="379413" algn="l"/>
              </a:tabLst>
            </a:pPr>
            <a:r>
              <a:rPr lang="cs-CZ" altLang="cs-CZ" dirty="0"/>
              <a:t>hospodaření obce (zákon stanoví základní zásady)</a:t>
            </a:r>
          </a:p>
          <a:p>
            <a:pPr algn="just">
              <a:lnSpc>
                <a:spcPct val="80000"/>
              </a:lnSpc>
              <a:spcBef>
                <a:spcPct val="50000"/>
              </a:spcBef>
              <a:tabLst>
                <a:tab pos="379413" algn="l"/>
              </a:tabLst>
            </a:pPr>
            <a:endParaRPr lang="cs-CZ" altLang="cs-CZ" dirty="0"/>
          </a:p>
          <a:p>
            <a:pPr marL="1243013" lvl="1" indent="-285750" algn="just">
              <a:lnSpc>
                <a:spcPct val="80000"/>
              </a:lnSpc>
              <a:buFont typeface="Wingdings" panose="05000000000000000000" pitchFamily="2" charset="2"/>
              <a:buChar char="§"/>
              <a:tabLst>
                <a:tab pos="379413" algn="l"/>
              </a:tabLst>
            </a:pPr>
            <a:r>
              <a:rPr lang="cs-CZ" altLang="cs-CZ" dirty="0"/>
              <a:t>účelné a hospodárné využívání majetku obce, péče o jeho zachování a rozvoj</a:t>
            </a:r>
          </a:p>
          <a:p>
            <a:pPr marL="1243013" lvl="1" indent="-285750" algn="just">
              <a:lnSpc>
                <a:spcPct val="80000"/>
              </a:lnSpc>
              <a:buFont typeface="Wingdings" panose="05000000000000000000" pitchFamily="2" charset="2"/>
              <a:buChar char="§"/>
              <a:tabLst>
                <a:tab pos="379413" algn="l"/>
              </a:tabLst>
            </a:pPr>
            <a:r>
              <a:rPr lang="cs-CZ" altLang="cs-CZ" dirty="0"/>
              <a:t>ochrana majetku před zničením, odcizením, zneužitím, např. povinnost uplatňovat náhradu škody</a:t>
            </a:r>
          </a:p>
          <a:p>
            <a:pPr marL="1243013" lvl="1" indent="-285750" algn="just">
              <a:lnSpc>
                <a:spcPct val="80000"/>
              </a:lnSpc>
              <a:buFont typeface="Wingdings" panose="05000000000000000000" pitchFamily="2" charset="2"/>
              <a:buChar char="§"/>
              <a:tabLst>
                <a:tab pos="379413" algn="l"/>
              </a:tabLst>
            </a:pPr>
            <a:r>
              <a:rPr lang="cs-CZ" altLang="cs-CZ" dirty="0"/>
              <a:t>zákaz ručení za závazky fyzických nebo právnických osob (s výjimkami), sankce neplatnosti</a:t>
            </a:r>
          </a:p>
          <a:p>
            <a:pPr marL="1243013" lvl="1" indent="-285750" algn="just">
              <a:lnSpc>
                <a:spcPct val="80000"/>
              </a:lnSpc>
              <a:buFont typeface="Wingdings" panose="05000000000000000000" pitchFamily="2" charset="2"/>
              <a:buChar char="§"/>
              <a:tabLst>
                <a:tab pos="379413" algn="l"/>
              </a:tabLst>
            </a:pPr>
            <a:r>
              <a:rPr lang="cs-CZ" altLang="cs-CZ" dirty="0"/>
              <a:t>zveřejnění záměru při nakládání s nemovitým majetkem (převody, nájmy)</a:t>
            </a:r>
          </a:p>
          <a:p>
            <a:pPr marL="1243013" lvl="1" indent="-285750" algn="just">
              <a:lnSpc>
                <a:spcPct val="80000"/>
              </a:lnSpc>
              <a:buFont typeface="Wingdings" panose="05000000000000000000" pitchFamily="2" charset="2"/>
              <a:buChar char="§"/>
              <a:tabLst>
                <a:tab pos="379413" algn="l"/>
              </a:tabLst>
            </a:pPr>
            <a:r>
              <a:rPr lang="cs-CZ" altLang="cs-CZ" dirty="0"/>
              <a:t>doložka osvědčující právní úkon obce, neplatnost právních jednání</a:t>
            </a:r>
          </a:p>
          <a:p>
            <a:pPr marL="1243013" lvl="1" indent="-285750" algn="just">
              <a:lnSpc>
                <a:spcPct val="80000"/>
              </a:lnSpc>
              <a:buFont typeface="Wingdings" panose="05000000000000000000" pitchFamily="2" charset="2"/>
              <a:buChar char="§"/>
              <a:tabLst>
                <a:tab pos="379413" algn="l"/>
              </a:tabLst>
            </a:pPr>
            <a:r>
              <a:rPr lang="cs-CZ" altLang="cs-CZ" dirty="0"/>
              <a:t>sestavení rozpočtu a hospodaření podle něj</a:t>
            </a:r>
          </a:p>
          <a:p>
            <a:pPr marL="1243013" lvl="1" indent="-285750" algn="just">
              <a:lnSpc>
                <a:spcPct val="80000"/>
              </a:lnSpc>
              <a:buFont typeface="Wingdings" panose="05000000000000000000" pitchFamily="2" charset="2"/>
              <a:buChar char="§"/>
              <a:tabLst>
                <a:tab pos="379413" algn="l"/>
              </a:tabLst>
            </a:pPr>
            <a:r>
              <a:rPr lang="cs-CZ" altLang="cs-CZ" dirty="0"/>
              <a:t>přezkoumání hospodaření obce</a:t>
            </a:r>
          </a:p>
        </p:txBody>
      </p:sp>
    </p:spTree>
    <p:extLst>
      <p:ext uri="{BB962C8B-B14F-4D97-AF65-F5344CB8AC3E}">
        <p14:creationId xmlns:p14="http://schemas.microsoft.com/office/powerpoint/2010/main" val="1311195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5766717"/>
            <a:ext cx="4832176" cy="772195"/>
          </a:xfrm>
        </p:spPr>
        <p:txBody>
          <a:bodyPr/>
          <a:lstStyle/>
          <a:p>
            <a:r>
              <a:rPr lang="cs-CZ" dirty="0"/>
              <a:t>JUDr. Petr Pospíšil, Ph.D., LL.M.</a:t>
            </a:r>
          </a:p>
          <a:p>
            <a:r>
              <a:rPr lang="cs-CZ" dirty="0"/>
              <a:t>ŘÍZENÍ OBCÍ A REGIONŮ – LEGISLATIVNI OPORA ČINNOSTI SAMOSPRÁVY</a:t>
            </a:r>
          </a:p>
          <a:p>
            <a:endParaRPr lang="cs-CZ"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14</a:t>
            </a:fld>
            <a:endParaRPr lang="cs-CZ" dirty="0"/>
          </a:p>
        </p:txBody>
      </p:sp>
      <p:sp>
        <p:nvSpPr>
          <p:cNvPr id="4" name="TextovéPole 3"/>
          <p:cNvSpPr txBox="1"/>
          <p:nvPr/>
        </p:nvSpPr>
        <p:spPr>
          <a:xfrm>
            <a:off x="251520" y="643659"/>
            <a:ext cx="8640960" cy="5170646"/>
          </a:xfrm>
          <a:prstGeom prst="rect">
            <a:avLst/>
          </a:prstGeom>
          <a:noFill/>
        </p:spPr>
        <p:txBody>
          <a:bodyPr wrap="square" rtlCol="0">
            <a:spAutoFit/>
          </a:bodyPr>
          <a:lstStyle/>
          <a:p>
            <a:r>
              <a:rPr lang="cs-CZ" sz="2400" b="1" cap="all" dirty="0"/>
              <a:t>Spolupráce obcí</a:t>
            </a:r>
          </a:p>
          <a:p>
            <a:endParaRPr lang="cs-CZ" sz="1000" b="1" dirty="0"/>
          </a:p>
          <a:p>
            <a:pPr algn="just"/>
            <a:r>
              <a:rPr lang="cs-CZ" altLang="cs-CZ" sz="1700" dirty="0"/>
              <a:t>obce – mají právo být členy </a:t>
            </a:r>
            <a:r>
              <a:rPr lang="cs-CZ" altLang="cs-CZ" sz="1700" b="1" dirty="0"/>
              <a:t>dobrovolného svazku obcí </a:t>
            </a:r>
            <a:r>
              <a:rPr lang="cs-CZ" altLang="cs-CZ" sz="1700" dirty="0"/>
              <a:t>za účelem ochrany a prosazování svých společných zájmů; svazek je </a:t>
            </a:r>
            <a:r>
              <a:rPr lang="cs-CZ" altLang="cs-CZ" sz="1700" u="sng" dirty="0"/>
              <a:t>právnickou osobou</a:t>
            </a:r>
            <a:r>
              <a:rPr lang="cs-CZ" altLang="cs-CZ" sz="1700" dirty="0"/>
              <a:t>, zapisuje se do </a:t>
            </a:r>
            <a:r>
              <a:rPr lang="cs-CZ" altLang="cs-CZ" sz="1700" u="sng" dirty="0"/>
              <a:t>rejstříku</a:t>
            </a:r>
            <a:r>
              <a:rPr lang="cs-CZ" altLang="cs-CZ" sz="1700" dirty="0"/>
              <a:t>, který vede krajský úřad</a:t>
            </a:r>
          </a:p>
          <a:p>
            <a:pPr algn="just"/>
            <a:endParaRPr lang="cs-CZ" altLang="cs-CZ" sz="1000" dirty="0"/>
          </a:p>
          <a:p>
            <a:pPr algn="just"/>
            <a:r>
              <a:rPr lang="cs-CZ" altLang="cs-CZ" sz="1700" u="sng" dirty="0"/>
              <a:t>Předmětem činnosti svazku obcí mohou být zejména</a:t>
            </a:r>
          </a:p>
          <a:p>
            <a:pPr algn="just"/>
            <a:endParaRPr lang="cs-CZ" altLang="cs-CZ" sz="1000" u="sng" dirty="0"/>
          </a:p>
          <a:p>
            <a:pPr marL="342900" indent="-342900" algn="just">
              <a:buFont typeface="Arial" panose="020B0604020202020204" pitchFamily="34" charset="0"/>
              <a:buChar char="•"/>
            </a:pPr>
            <a:r>
              <a:rPr lang="cs-CZ" altLang="cs-CZ" sz="1700" dirty="0"/>
              <a:t>úkoly v oblasti školství, sociální péče, zdravotnictví, kultury, požární ochrany, veřejného pořádku, ochrany životního prostředí, cestovního ruchu a péče o zvířata,</a:t>
            </a:r>
          </a:p>
          <a:p>
            <a:pPr marL="285750" indent="-285750" algn="just">
              <a:buFont typeface="Arial" panose="020B0604020202020204" pitchFamily="34" charset="0"/>
              <a:buChar char="•"/>
            </a:pPr>
            <a:r>
              <a:rPr lang="cs-CZ" altLang="cs-CZ" sz="1700" dirty="0"/>
              <a:t>zabezpečování čistoty obce, správy veřejné zeleně a veřejného osvětlení, shromažďování a odvozu komunálních odpadů a jejich nezávadného zpracování, využití nebo zneškodnění, zásobování vodou, odvádění a čištění odpadních vod,</a:t>
            </a:r>
          </a:p>
          <a:p>
            <a:pPr marL="285750" indent="-285750" algn="just">
              <a:buFont typeface="Arial" panose="020B0604020202020204" pitchFamily="34" charset="0"/>
              <a:buChar char="•"/>
            </a:pPr>
            <a:r>
              <a:rPr lang="cs-CZ" altLang="cs-CZ" sz="1700" dirty="0"/>
              <a:t>zavádění, rozšiřování a zdokonalování sítí technického vybavení a systémů veřejné osobní dopravy k zajištění dopravní obslužnosti daného území,</a:t>
            </a:r>
          </a:p>
          <a:p>
            <a:pPr marL="285750" indent="-285750" algn="just">
              <a:buFont typeface="Arial" panose="020B0604020202020204" pitchFamily="34" charset="0"/>
              <a:buChar char="•"/>
            </a:pPr>
            <a:r>
              <a:rPr lang="cs-CZ" altLang="cs-CZ" sz="1700" dirty="0"/>
              <a:t>úkoly v oblasti ochrany ovzduší, úkoly související se zabezpečováním přestavby vytápění nebo ohřevu vody tuhými palivy na využití ekologicky vhodnějších zdrojů tepelné energie v obytných a jiných objektech ve vlastnictví obcí,</a:t>
            </a:r>
          </a:p>
          <a:p>
            <a:pPr marL="285750" indent="-285750" algn="just">
              <a:buFont typeface="Arial" panose="020B0604020202020204" pitchFamily="34" charset="0"/>
              <a:buChar char="•"/>
            </a:pPr>
            <a:r>
              <a:rPr lang="cs-CZ" altLang="cs-CZ" sz="1700" dirty="0"/>
              <a:t>provoz lomů, pískoven a zařízení sloužících k těžbě a úpravě nerostných surovin,</a:t>
            </a:r>
          </a:p>
          <a:p>
            <a:pPr marL="285750" indent="-285750" algn="just">
              <a:buFont typeface="Arial" panose="020B0604020202020204" pitchFamily="34" charset="0"/>
              <a:buChar char="•"/>
            </a:pPr>
            <a:r>
              <a:rPr lang="cs-CZ" altLang="cs-CZ" sz="1700" dirty="0"/>
              <a:t>správa majetku obcí, zejména místních komunikací, lesů, domovního a bytového fondu, sportovních, kulturních zařízení a dalších zařízení spravovaných obcemi.</a:t>
            </a:r>
            <a:endParaRPr lang="cs-CZ" dirty="0"/>
          </a:p>
        </p:txBody>
      </p:sp>
    </p:spTree>
    <p:extLst>
      <p:ext uri="{BB962C8B-B14F-4D97-AF65-F5344CB8AC3E}">
        <p14:creationId xmlns:p14="http://schemas.microsoft.com/office/powerpoint/2010/main" val="3809173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051720" y="6169483"/>
            <a:ext cx="4752528" cy="653142"/>
          </a:xfrm>
        </p:spPr>
        <p:txBody>
          <a:bodyPr/>
          <a:lstStyle/>
          <a:p>
            <a:r>
              <a:rPr lang="cs-CZ" dirty="0"/>
              <a:t>JUDr. Petr Pospíšil, Ph.D., LL.M.</a:t>
            </a:r>
          </a:p>
          <a:p>
            <a:r>
              <a:rPr lang="cs-CZ" dirty="0"/>
              <a:t>ŘÍZENÍ OBCÍ A REGIONŮ – LEGISLATIVNI OPORA ČINNOSTI SAMOSPRÁVY</a:t>
            </a:r>
          </a:p>
          <a:p>
            <a:endParaRPr lang="cs-CZ"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15</a:t>
            </a:fld>
            <a:endParaRPr lang="cs-CZ" dirty="0"/>
          </a:p>
        </p:txBody>
      </p:sp>
      <p:sp>
        <p:nvSpPr>
          <p:cNvPr id="5" name="TextovéPole 4"/>
          <p:cNvSpPr txBox="1"/>
          <p:nvPr/>
        </p:nvSpPr>
        <p:spPr>
          <a:xfrm>
            <a:off x="395536" y="620688"/>
            <a:ext cx="8136904" cy="5314660"/>
          </a:xfrm>
          <a:prstGeom prst="rect">
            <a:avLst/>
          </a:prstGeom>
          <a:noFill/>
        </p:spPr>
        <p:txBody>
          <a:bodyPr wrap="square" rtlCol="0">
            <a:spAutoFit/>
          </a:bodyPr>
          <a:lstStyle/>
          <a:p>
            <a:r>
              <a:rPr lang="cs-CZ" sz="2400" b="1" cap="all" dirty="0"/>
              <a:t>Přenesená působnost obce</a:t>
            </a:r>
          </a:p>
          <a:p>
            <a:endParaRPr lang="cs-CZ" b="1" dirty="0"/>
          </a:p>
          <a:p>
            <a:pPr marL="481013" indent="-481013">
              <a:lnSpc>
                <a:spcPct val="80000"/>
              </a:lnSpc>
              <a:buFont typeface="Arial" panose="020B0604020202020204" pitchFamily="34" charset="0"/>
              <a:buChar char="•"/>
              <a:tabLst>
                <a:tab pos="284163" algn="l"/>
              </a:tabLst>
              <a:defRPr/>
            </a:pPr>
            <a:r>
              <a:rPr lang="cs-CZ" altLang="cs-CZ" dirty="0"/>
              <a:t>svěřený výkon státní správy</a:t>
            </a:r>
          </a:p>
          <a:p>
            <a:pPr marL="481013" indent="-481013">
              <a:lnSpc>
                <a:spcPct val="80000"/>
              </a:lnSpc>
              <a:spcBef>
                <a:spcPct val="50000"/>
              </a:spcBef>
              <a:buFont typeface="Arial" panose="020B0604020202020204" pitchFamily="34" charset="0"/>
              <a:buChar char="•"/>
              <a:tabLst>
                <a:tab pos="284163" algn="l"/>
              </a:tabLst>
              <a:defRPr/>
            </a:pPr>
            <a:r>
              <a:rPr lang="cs-CZ" altLang="cs-CZ" dirty="0"/>
              <a:t>vykonává: </a:t>
            </a:r>
          </a:p>
          <a:p>
            <a:pPr marL="765175" lvl="1" indent="285750">
              <a:lnSpc>
                <a:spcPct val="80000"/>
              </a:lnSpc>
              <a:buFont typeface="Wingdings" pitchFamily="2" charset="2"/>
              <a:buChar char="ü"/>
              <a:tabLst>
                <a:tab pos="284163" algn="l"/>
              </a:tabLst>
              <a:defRPr/>
            </a:pPr>
            <a:r>
              <a:rPr lang="cs-CZ" altLang="cs-CZ" dirty="0"/>
              <a:t>obecní úřad</a:t>
            </a:r>
          </a:p>
          <a:p>
            <a:pPr marL="765175" lvl="1" indent="285750">
              <a:lnSpc>
                <a:spcPct val="80000"/>
              </a:lnSpc>
              <a:buFont typeface="Wingdings" pitchFamily="2" charset="2"/>
              <a:buChar char="ü"/>
              <a:tabLst>
                <a:tab pos="284163" algn="l"/>
              </a:tabLst>
              <a:defRPr/>
            </a:pPr>
            <a:r>
              <a:rPr lang="cs-CZ" altLang="cs-CZ" dirty="0"/>
              <a:t>zvláštní orgán</a:t>
            </a:r>
          </a:p>
          <a:p>
            <a:pPr marL="765175" lvl="1" indent="285750">
              <a:lnSpc>
                <a:spcPct val="80000"/>
              </a:lnSpc>
              <a:buFont typeface="Wingdings" pitchFamily="2" charset="2"/>
              <a:buChar char="ü"/>
              <a:tabLst>
                <a:tab pos="284163" algn="l"/>
              </a:tabLst>
              <a:defRPr/>
            </a:pPr>
            <a:r>
              <a:rPr lang="cs-CZ" altLang="cs-CZ" dirty="0"/>
              <a:t>komise rady obce</a:t>
            </a:r>
          </a:p>
          <a:p>
            <a:pPr marL="481013" indent="-481013" algn="just">
              <a:lnSpc>
                <a:spcPct val="80000"/>
              </a:lnSpc>
              <a:spcBef>
                <a:spcPct val="50000"/>
              </a:spcBef>
              <a:buFont typeface="Arial" panose="020B0604020202020204" pitchFamily="34" charset="0"/>
              <a:buChar char="•"/>
              <a:tabLst>
                <a:tab pos="284163" algn="l"/>
              </a:tabLst>
              <a:defRPr/>
            </a:pPr>
            <a:r>
              <a:rPr lang="cs-CZ" altLang="cs-CZ" dirty="0"/>
              <a:t>obec se při jejím výkonu řídí:</a:t>
            </a:r>
          </a:p>
          <a:p>
            <a:pPr marL="765175" lvl="1" indent="285750" algn="just">
              <a:lnSpc>
                <a:spcPct val="80000"/>
              </a:lnSpc>
              <a:spcBef>
                <a:spcPct val="50000"/>
              </a:spcBef>
              <a:buFont typeface="Wingdings" pitchFamily="2" charset="2"/>
              <a:buChar char="ü"/>
              <a:tabLst>
                <a:tab pos="284163" algn="l"/>
              </a:tabLst>
              <a:defRPr/>
            </a:pPr>
            <a:r>
              <a:rPr lang="cs-CZ" altLang="cs-CZ" dirty="0"/>
              <a:t>zákony a jinými právními předpisy (při vydávání nařízení) a</a:t>
            </a:r>
          </a:p>
          <a:p>
            <a:pPr marL="765175" lvl="1" indent="285750" algn="just">
              <a:lnSpc>
                <a:spcPct val="80000"/>
              </a:lnSpc>
              <a:spcBef>
                <a:spcPct val="50000"/>
              </a:spcBef>
              <a:buFont typeface="Wingdings" pitchFamily="2" charset="2"/>
              <a:buChar char="ü"/>
              <a:tabLst>
                <a:tab pos="284163" algn="l"/>
              </a:tabLst>
              <a:defRPr/>
            </a:pPr>
            <a:r>
              <a:rPr lang="cs-CZ" altLang="cs-CZ" dirty="0"/>
              <a:t>v ostatních případech též</a:t>
            </a:r>
          </a:p>
          <a:p>
            <a:pPr marL="481013" indent="-481013">
              <a:lnSpc>
                <a:spcPct val="80000"/>
              </a:lnSpc>
              <a:tabLst>
                <a:tab pos="284163" algn="l"/>
              </a:tabLst>
              <a:defRPr/>
            </a:pPr>
            <a:r>
              <a:rPr lang="cs-CZ" altLang="cs-CZ" dirty="0"/>
              <a:t>			      1. usneseními vlády a směrnicemi ústředních správních úřadů</a:t>
            </a:r>
          </a:p>
          <a:p>
            <a:pPr marL="481013" indent="-481013">
              <a:lnSpc>
                <a:spcPct val="80000"/>
              </a:lnSpc>
              <a:tabLst>
                <a:tab pos="284163" algn="l"/>
              </a:tabLst>
              <a:defRPr/>
            </a:pPr>
            <a:r>
              <a:rPr lang="cs-CZ" altLang="cs-CZ" dirty="0"/>
              <a:t>			      2. opatřeními přijatými při kontrole výkonu přenesené působnosti </a:t>
            </a:r>
          </a:p>
          <a:p>
            <a:pPr marL="481013" indent="-481013">
              <a:lnSpc>
                <a:spcPct val="80000"/>
              </a:lnSpc>
              <a:spcBef>
                <a:spcPct val="50000"/>
              </a:spcBef>
              <a:buFont typeface="Arial" panose="020B0604020202020204" pitchFamily="34" charset="0"/>
              <a:buChar char="•"/>
              <a:tabLst>
                <a:tab pos="284163" algn="l"/>
              </a:tabLst>
              <a:defRPr/>
            </a:pPr>
            <a:r>
              <a:rPr lang="cs-CZ" altLang="cs-CZ" dirty="0"/>
              <a:t>podle rozsahu výkonu přenesené působnosti rozlišujeme:</a:t>
            </a:r>
          </a:p>
          <a:p>
            <a:pPr marL="765175" lvl="1" indent="285750">
              <a:lnSpc>
                <a:spcPct val="80000"/>
              </a:lnSpc>
              <a:spcBef>
                <a:spcPct val="50000"/>
              </a:spcBef>
              <a:buFont typeface="Wingdings" pitchFamily="2" charset="2"/>
              <a:buChar char="ü"/>
              <a:tabLst>
                <a:tab pos="284163" algn="l"/>
              </a:tabLst>
              <a:defRPr/>
            </a:pPr>
            <a:r>
              <a:rPr lang="cs-CZ" altLang="cs-CZ" dirty="0"/>
              <a:t>obce </a:t>
            </a:r>
            <a:r>
              <a:rPr lang="cs-CZ" altLang="cs-CZ" i="1" dirty="0"/>
              <a:t>(obce I)</a:t>
            </a:r>
          </a:p>
          <a:p>
            <a:pPr marL="765175" lvl="1" indent="285750">
              <a:lnSpc>
                <a:spcPct val="80000"/>
              </a:lnSpc>
              <a:spcBef>
                <a:spcPct val="50000"/>
              </a:spcBef>
              <a:buFont typeface="Wingdings" pitchFamily="2" charset="2"/>
              <a:buChar char="ü"/>
              <a:tabLst>
                <a:tab pos="284163" algn="l"/>
              </a:tabLst>
              <a:defRPr/>
            </a:pPr>
            <a:r>
              <a:rPr lang="cs-CZ" altLang="cs-CZ" dirty="0"/>
              <a:t>obce s pověřeným obecním úřadem </a:t>
            </a:r>
            <a:r>
              <a:rPr lang="cs-CZ" altLang="cs-CZ" i="1" dirty="0"/>
              <a:t>(obce II)</a:t>
            </a:r>
          </a:p>
          <a:p>
            <a:pPr marL="765175" lvl="1" indent="285750">
              <a:lnSpc>
                <a:spcPct val="80000"/>
              </a:lnSpc>
              <a:spcBef>
                <a:spcPct val="50000"/>
              </a:spcBef>
              <a:buFont typeface="Wingdings" pitchFamily="2" charset="2"/>
              <a:buChar char="ü"/>
              <a:tabLst>
                <a:tab pos="284163" algn="l"/>
              </a:tabLst>
              <a:defRPr/>
            </a:pPr>
            <a:r>
              <a:rPr lang="cs-CZ" altLang="cs-CZ" dirty="0"/>
              <a:t>obce s rozšířenou působností </a:t>
            </a:r>
            <a:r>
              <a:rPr lang="cs-CZ" altLang="cs-CZ" i="1" dirty="0"/>
              <a:t>(obce III, ORP)</a:t>
            </a:r>
          </a:p>
          <a:p>
            <a:pPr marL="765175" lvl="1" indent="285750">
              <a:lnSpc>
                <a:spcPct val="80000"/>
              </a:lnSpc>
              <a:spcBef>
                <a:spcPct val="50000"/>
              </a:spcBef>
              <a:buFont typeface="Wingdings" pitchFamily="2" charset="2"/>
              <a:buChar char="ü"/>
              <a:tabLst>
                <a:tab pos="284163" algn="l"/>
              </a:tabLst>
              <a:defRPr/>
            </a:pPr>
            <a:r>
              <a:rPr lang="cs-CZ" altLang="cs-CZ" i="1" dirty="0"/>
              <a:t>obce s matričními/stavebními úřady</a:t>
            </a:r>
            <a:endParaRPr lang="cs-CZ" b="1" dirty="0"/>
          </a:p>
        </p:txBody>
      </p:sp>
    </p:spTree>
    <p:extLst>
      <p:ext uri="{BB962C8B-B14F-4D97-AF65-F5344CB8AC3E}">
        <p14:creationId xmlns:p14="http://schemas.microsoft.com/office/powerpoint/2010/main" val="3614486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99792" y="6032314"/>
            <a:ext cx="4752528" cy="648072"/>
          </a:xfrm>
        </p:spPr>
        <p:txBody>
          <a:bodyPr/>
          <a:lstStyle/>
          <a:p>
            <a:r>
              <a:rPr lang="cs-CZ" dirty="0"/>
              <a:t>JUDr. Petr Pospíšil, Ph.D., LL.M.</a:t>
            </a:r>
          </a:p>
          <a:p>
            <a:r>
              <a:rPr lang="cs-CZ" dirty="0"/>
              <a:t>ŘÍZENÍ OBCÍ A REGIONŮ – LEGISLATIVNI OPORA ČINNOSTI SAMOSPRÁVY</a:t>
            </a:r>
          </a:p>
          <a:p>
            <a:endParaRPr lang="cs-CZ"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16</a:t>
            </a:fld>
            <a:endParaRPr lang="cs-CZ" dirty="0"/>
          </a:p>
        </p:txBody>
      </p:sp>
      <p:sp>
        <p:nvSpPr>
          <p:cNvPr id="4" name="TextovéPole 3"/>
          <p:cNvSpPr txBox="1"/>
          <p:nvPr/>
        </p:nvSpPr>
        <p:spPr>
          <a:xfrm>
            <a:off x="405880" y="606044"/>
            <a:ext cx="8280920" cy="4216539"/>
          </a:xfrm>
          <a:prstGeom prst="rect">
            <a:avLst/>
          </a:prstGeom>
          <a:noFill/>
        </p:spPr>
        <p:txBody>
          <a:bodyPr wrap="square" rtlCol="0">
            <a:spAutoFit/>
          </a:bodyPr>
          <a:lstStyle/>
          <a:p>
            <a:r>
              <a:rPr lang="cs-CZ" sz="2400" b="1" cap="all" dirty="0"/>
              <a:t>Působnost kraje</a:t>
            </a:r>
          </a:p>
          <a:p>
            <a:pPr algn="ctr">
              <a:lnSpc>
                <a:spcPct val="80000"/>
              </a:lnSpc>
              <a:spcBef>
                <a:spcPts val="600"/>
              </a:spcBef>
            </a:pPr>
            <a:endParaRPr lang="cs-CZ" sz="2000" b="1" dirty="0"/>
          </a:p>
          <a:p>
            <a:pPr algn="ctr">
              <a:lnSpc>
                <a:spcPct val="80000"/>
              </a:lnSpc>
              <a:spcBef>
                <a:spcPts val="600"/>
              </a:spcBef>
            </a:pPr>
            <a:endParaRPr lang="cs-CZ" sz="2000" b="1" dirty="0"/>
          </a:p>
          <a:p>
            <a:pPr algn="ctr">
              <a:lnSpc>
                <a:spcPct val="80000"/>
              </a:lnSpc>
              <a:spcBef>
                <a:spcPts val="600"/>
              </a:spcBef>
            </a:pPr>
            <a:r>
              <a:rPr lang="cs-CZ" sz="2000" b="1" dirty="0"/>
              <a:t>SAMOSTATNÁ</a:t>
            </a:r>
            <a:r>
              <a:rPr lang="cs-CZ" sz="2000" dirty="0"/>
              <a:t>                         	 </a:t>
            </a:r>
            <a:r>
              <a:rPr lang="cs-CZ" sz="2000" b="1" dirty="0"/>
              <a:t>PŘENESENÁ</a:t>
            </a:r>
          </a:p>
          <a:p>
            <a:pPr algn="ctr">
              <a:lnSpc>
                <a:spcPct val="80000"/>
              </a:lnSpc>
              <a:spcBef>
                <a:spcPts val="600"/>
              </a:spcBef>
            </a:pPr>
            <a:r>
              <a:rPr lang="cs-CZ" sz="2000" dirty="0"/>
              <a:t>= věci v zájmu kraje a jeho občanů                    = svěřený výkon státní správy</a:t>
            </a:r>
          </a:p>
          <a:p>
            <a:pPr algn="ctr">
              <a:lnSpc>
                <a:spcPct val="80000"/>
              </a:lnSpc>
              <a:spcBef>
                <a:spcPts val="600"/>
              </a:spcBef>
            </a:pPr>
            <a:r>
              <a:rPr lang="cs-CZ" sz="2000" dirty="0"/>
              <a:t> 				</a:t>
            </a:r>
          </a:p>
          <a:p>
            <a:pPr algn="ctr">
              <a:lnSpc>
                <a:spcPct val="80000"/>
              </a:lnSpc>
              <a:spcBef>
                <a:spcPts val="600"/>
              </a:spcBef>
            </a:pPr>
            <a:endParaRPr lang="cs-CZ" sz="2000" dirty="0"/>
          </a:p>
          <a:p>
            <a:pPr algn="just">
              <a:lnSpc>
                <a:spcPct val="80000"/>
              </a:lnSpc>
              <a:spcBef>
                <a:spcPct val="10000"/>
              </a:spcBef>
              <a:spcAft>
                <a:spcPct val="10000"/>
              </a:spcAft>
            </a:pPr>
            <a:r>
              <a:rPr lang="cs-CZ" sz="2000" dirty="0"/>
              <a:t>Nestanoví-li zákon, že jde o přenesenou působnost kraje, platí, že jde vždy o působnost samostatnou (§ 4).</a:t>
            </a:r>
          </a:p>
          <a:p>
            <a:pPr algn="ctr">
              <a:lnSpc>
                <a:spcPct val="80000"/>
              </a:lnSpc>
              <a:spcBef>
                <a:spcPct val="10000"/>
              </a:spcBef>
              <a:spcAft>
                <a:spcPct val="10000"/>
              </a:spcAft>
            </a:pPr>
            <a:endParaRPr lang="cs-CZ" sz="2000" dirty="0"/>
          </a:p>
          <a:p>
            <a:pPr algn="ctr">
              <a:lnSpc>
                <a:spcPct val="80000"/>
              </a:lnSpc>
              <a:spcBef>
                <a:spcPct val="10000"/>
              </a:spcBef>
              <a:spcAft>
                <a:spcPct val="10000"/>
              </a:spcAft>
            </a:pPr>
            <a:endParaRPr lang="cs-CZ" sz="2000" dirty="0"/>
          </a:p>
          <a:p>
            <a:pPr algn="just">
              <a:spcBef>
                <a:spcPct val="10000"/>
              </a:spcBef>
              <a:spcAft>
                <a:spcPct val="10000"/>
              </a:spcAft>
            </a:pPr>
            <a:r>
              <a:rPr lang="cs-CZ" sz="2000" dirty="0"/>
              <a:t>Obdobně jako u obcí, jen mezi kraji </a:t>
            </a:r>
            <a:r>
              <a:rPr lang="cs-CZ" sz="2000" u="sng" dirty="0"/>
              <a:t>nejsou rozdíly v rozsahu výkonu přenesené působnosti</a:t>
            </a:r>
            <a:r>
              <a:rPr lang="cs-CZ" sz="2000" dirty="0"/>
              <a:t> (neexistují tedy žádné kategorie krajů)</a:t>
            </a:r>
          </a:p>
        </p:txBody>
      </p:sp>
    </p:spTree>
    <p:extLst>
      <p:ext uri="{BB962C8B-B14F-4D97-AF65-F5344CB8AC3E}">
        <p14:creationId xmlns:p14="http://schemas.microsoft.com/office/powerpoint/2010/main" val="1794877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1885628" y="6157813"/>
            <a:ext cx="4904184" cy="700187"/>
          </a:xfrm>
        </p:spPr>
        <p:txBody>
          <a:bodyPr/>
          <a:lstStyle/>
          <a:p>
            <a:r>
              <a:rPr lang="cs-CZ" dirty="0"/>
              <a:t>JUDr. Petr Pospíšil, Ph.D., LL.M.</a:t>
            </a:r>
          </a:p>
          <a:p>
            <a:r>
              <a:rPr lang="cs-CZ" dirty="0"/>
              <a:t>ŘÍZENÍ OBCÍ A REGIONŮ – LEGISLATIVNI OPORA ČINNOSTI SAMOSPRÁVY</a:t>
            </a:r>
          </a:p>
          <a:p>
            <a:endParaRPr lang="cs-CZ"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17</a:t>
            </a:fld>
            <a:endParaRPr lang="cs-CZ" dirty="0"/>
          </a:p>
        </p:txBody>
      </p:sp>
      <p:sp>
        <p:nvSpPr>
          <p:cNvPr id="4" name="TextovéPole 3"/>
          <p:cNvSpPr txBox="1"/>
          <p:nvPr/>
        </p:nvSpPr>
        <p:spPr>
          <a:xfrm>
            <a:off x="323528" y="548681"/>
            <a:ext cx="8028384" cy="5613845"/>
          </a:xfrm>
          <a:prstGeom prst="rect">
            <a:avLst/>
          </a:prstGeom>
          <a:noFill/>
        </p:spPr>
        <p:txBody>
          <a:bodyPr wrap="square" rtlCol="0">
            <a:spAutoFit/>
          </a:bodyPr>
          <a:lstStyle/>
          <a:p>
            <a:r>
              <a:rPr lang="cs-CZ" sz="2400" b="1" cap="all" dirty="0"/>
              <a:t>Samostatná působnost kraje</a:t>
            </a:r>
          </a:p>
          <a:p>
            <a:endParaRPr lang="cs-CZ" b="1" dirty="0"/>
          </a:p>
          <a:p>
            <a:pPr algn="just">
              <a:lnSpc>
                <a:spcPct val="80000"/>
              </a:lnSpc>
              <a:buFont typeface="Wingdings" pitchFamily="2" charset="2"/>
              <a:buChar char="§"/>
              <a:defRPr/>
            </a:pPr>
            <a:r>
              <a:rPr lang="cs-CZ" altLang="cs-CZ" dirty="0"/>
              <a:t>   věci v zájmu kraje a jeho občanů</a:t>
            </a:r>
          </a:p>
          <a:p>
            <a:pPr algn="just">
              <a:lnSpc>
                <a:spcPct val="80000"/>
              </a:lnSpc>
              <a:defRPr/>
            </a:pPr>
            <a:endParaRPr lang="cs-CZ" altLang="cs-CZ" dirty="0"/>
          </a:p>
          <a:p>
            <a:pPr algn="just">
              <a:lnSpc>
                <a:spcPct val="80000"/>
              </a:lnSpc>
              <a:buFont typeface="Wingdings" pitchFamily="2" charset="2"/>
              <a:buChar char="§"/>
              <a:defRPr/>
            </a:pPr>
            <a:r>
              <a:rPr lang="cs-CZ" altLang="cs-CZ" dirty="0"/>
              <a:t>   kraj se při jejím výkonu řídí zákonem (při vydávání OZV) a také jinými právními předpisy vydanými na základě zákona (ostatní záležitosti)</a:t>
            </a:r>
          </a:p>
          <a:p>
            <a:pPr algn="just">
              <a:lnSpc>
                <a:spcPct val="80000"/>
              </a:lnSpc>
              <a:defRPr/>
            </a:pPr>
            <a:endParaRPr lang="cs-CZ" altLang="cs-CZ" dirty="0"/>
          </a:p>
          <a:p>
            <a:pPr algn="just">
              <a:lnSpc>
                <a:spcPct val="80000"/>
              </a:lnSpc>
              <a:buFont typeface="Wingdings" pitchFamily="2" charset="2"/>
              <a:buChar char="§"/>
              <a:defRPr/>
            </a:pPr>
            <a:r>
              <a:rPr lang="cs-CZ" altLang="cs-CZ" dirty="0"/>
              <a:t>   patří sem </a:t>
            </a:r>
            <a:r>
              <a:rPr lang="cs-CZ" altLang="cs-CZ" b="1" dirty="0"/>
              <a:t>hospodaření kraje</a:t>
            </a:r>
            <a:r>
              <a:rPr lang="cs-CZ" altLang="cs-CZ" dirty="0"/>
              <a:t>:</a:t>
            </a:r>
          </a:p>
          <a:p>
            <a:pPr algn="just">
              <a:lnSpc>
                <a:spcPct val="80000"/>
              </a:lnSpc>
              <a:defRPr/>
            </a:pPr>
            <a:endParaRPr lang="cs-CZ" altLang="cs-CZ" dirty="0"/>
          </a:p>
          <a:p>
            <a:pPr marL="742950" lvl="1" indent="-285750" algn="just">
              <a:lnSpc>
                <a:spcPct val="80000"/>
              </a:lnSpc>
              <a:buFont typeface="Wingdings" panose="05000000000000000000" pitchFamily="2" charset="2"/>
              <a:buChar char="q"/>
              <a:defRPr/>
            </a:pPr>
            <a:r>
              <a:rPr lang="cs-CZ" altLang="cs-CZ" dirty="0"/>
              <a:t>zejm. § 17 – § 23 zákona o krajích (nejen tam – i další </a:t>
            </a:r>
            <a:r>
              <a:rPr lang="cs-CZ" altLang="cs-CZ" dirty="0" err="1"/>
              <a:t>ust</a:t>
            </a:r>
            <a:r>
              <a:rPr lang="cs-CZ" altLang="cs-CZ" dirty="0"/>
              <a:t>. a předpisy –zákon č. 248/2000 Sb., zákon č. 250/2000 Sb., NOZ),</a:t>
            </a:r>
          </a:p>
          <a:p>
            <a:pPr marL="742950" lvl="1" indent="-285750" algn="just">
              <a:lnSpc>
                <a:spcPct val="80000"/>
              </a:lnSpc>
              <a:buFont typeface="Wingdings" panose="05000000000000000000" pitchFamily="2" charset="2"/>
              <a:buChar char="q"/>
              <a:defRPr/>
            </a:pPr>
            <a:r>
              <a:rPr lang="cs-CZ" altLang="cs-CZ" dirty="0"/>
              <a:t>využívání majetku kraje, péče o zachování a rozvoj,</a:t>
            </a:r>
          </a:p>
          <a:p>
            <a:pPr marL="742950" lvl="1" indent="-285750" algn="just">
              <a:lnSpc>
                <a:spcPct val="80000"/>
              </a:lnSpc>
              <a:buFont typeface="Wingdings" panose="05000000000000000000" pitchFamily="2" charset="2"/>
              <a:buChar char="q"/>
              <a:defRPr/>
            </a:pPr>
            <a:r>
              <a:rPr lang="cs-CZ" altLang="cs-CZ" dirty="0"/>
              <a:t>ochrana majetku před zničením, odcizením, zneužitím, uplatňovat např. náhradu škody,</a:t>
            </a:r>
          </a:p>
          <a:p>
            <a:pPr marL="742950" lvl="1" indent="-285750" algn="just">
              <a:lnSpc>
                <a:spcPct val="80000"/>
              </a:lnSpc>
              <a:buFont typeface="Wingdings" panose="05000000000000000000" pitchFamily="2" charset="2"/>
              <a:buChar char="q"/>
              <a:defRPr/>
            </a:pPr>
            <a:r>
              <a:rPr lang="cs-CZ" altLang="cs-CZ" dirty="0"/>
              <a:t>zákaz ručení za závazky fyzických nebo právnických osob (s výjimkami), sankce neplatnosti,</a:t>
            </a:r>
          </a:p>
          <a:p>
            <a:pPr marL="742950" lvl="1" indent="-285750" algn="just">
              <a:lnSpc>
                <a:spcPct val="80000"/>
              </a:lnSpc>
              <a:buFont typeface="Wingdings" panose="05000000000000000000" pitchFamily="2" charset="2"/>
              <a:buChar char="q"/>
              <a:defRPr/>
            </a:pPr>
            <a:r>
              <a:rPr lang="cs-CZ" altLang="cs-CZ" dirty="0"/>
              <a:t>zveřejnění záměru při nakládání s nemovitým majetkem (převody, nájmy) 30 dnů na úřední desce, sankce neplatnosti,</a:t>
            </a:r>
          </a:p>
          <a:p>
            <a:pPr marL="742950" lvl="1" indent="-285750" algn="just">
              <a:lnSpc>
                <a:spcPct val="80000"/>
              </a:lnSpc>
              <a:buFont typeface="Wingdings" panose="05000000000000000000" pitchFamily="2" charset="2"/>
              <a:buChar char="q"/>
              <a:defRPr/>
            </a:pPr>
            <a:r>
              <a:rPr lang="cs-CZ" altLang="cs-CZ" dirty="0"/>
              <a:t>doložka osvědčující právní jednání kraje,</a:t>
            </a:r>
          </a:p>
          <a:p>
            <a:pPr marL="742950" lvl="1" indent="-285750" algn="just">
              <a:lnSpc>
                <a:spcPct val="80000"/>
              </a:lnSpc>
              <a:buFont typeface="Wingdings" panose="05000000000000000000" pitchFamily="2" charset="2"/>
              <a:buChar char="q"/>
              <a:defRPr/>
            </a:pPr>
            <a:r>
              <a:rPr lang="cs-CZ" altLang="cs-CZ" dirty="0"/>
              <a:t>neplatnost právních jednání, které vyžadují schválení zastupitelstvem nebo radou, bez jejich předchozího schválení,</a:t>
            </a:r>
          </a:p>
          <a:p>
            <a:pPr marL="742950" lvl="1" indent="-285750" algn="just">
              <a:lnSpc>
                <a:spcPct val="80000"/>
              </a:lnSpc>
              <a:buFont typeface="Wingdings" panose="05000000000000000000" pitchFamily="2" charset="2"/>
              <a:buChar char="q"/>
              <a:defRPr/>
            </a:pPr>
            <a:r>
              <a:rPr lang="cs-CZ" altLang="cs-CZ" dirty="0"/>
              <a:t>přezkoumání hospodaření kraje - hospodaření </a:t>
            </a:r>
            <a:r>
              <a:rPr lang="cs-CZ" altLang="cs-CZ" u="sng" dirty="0"/>
              <a:t>kraje</a:t>
            </a:r>
            <a:r>
              <a:rPr lang="cs-CZ" altLang="cs-CZ" dirty="0"/>
              <a:t> přezkoumává Ministerstvo financí – </a:t>
            </a:r>
            <a:r>
              <a:rPr lang="cs-CZ" altLang="cs-CZ" u="sng" dirty="0"/>
              <a:t>obce</a:t>
            </a:r>
            <a:r>
              <a:rPr lang="cs-CZ" altLang="cs-CZ" dirty="0"/>
              <a:t> mají možnost volby mezi auditorem a krajským úřadem – cca 70% obcí volí krajský úřad.</a:t>
            </a:r>
            <a:endParaRPr lang="cs-CZ" sz="2400" b="1" dirty="0"/>
          </a:p>
        </p:txBody>
      </p:sp>
    </p:spTree>
    <p:extLst>
      <p:ext uri="{BB962C8B-B14F-4D97-AF65-F5344CB8AC3E}">
        <p14:creationId xmlns:p14="http://schemas.microsoft.com/office/powerpoint/2010/main" val="2594055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31740" y="6114268"/>
            <a:ext cx="4824536" cy="484163"/>
          </a:xfrm>
        </p:spPr>
        <p:txBody>
          <a:bodyPr/>
          <a:lstStyle/>
          <a:p>
            <a:r>
              <a:rPr lang="cs-CZ" dirty="0"/>
              <a:t>JUDr. Petr Pospíšil, Ph.D., LL.M.</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18</a:t>
            </a:fld>
            <a:endParaRPr lang="cs-CZ" dirty="0"/>
          </a:p>
        </p:txBody>
      </p:sp>
      <p:sp>
        <p:nvSpPr>
          <p:cNvPr id="4" name="TextovéPole 3"/>
          <p:cNvSpPr txBox="1"/>
          <p:nvPr/>
        </p:nvSpPr>
        <p:spPr>
          <a:xfrm>
            <a:off x="467544" y="620688"/>
            <a:ext cx="8352928" cy="3702552"/>
          </a:xfrm>
          <a:prstGeom prst="rect">
            <a:avLst/>
          </a:prstGeom>
          <a:noFill/>
        </p:spPr>
        <p:txBody>
          <a:bodyPr wrap="square" rtlCol="0">
            <a:spAutoFit/>
          </a:bodyPr>
          <a:lstStyle/>
          <a:p>
            <a:r>
              <a:rPr lang="cs-CZ" altLang="cs-CZ" sz="2400" b="1" cap="all" dirty="0"/>
              <a:t>Převod přenesené působnosti OBCE</a:t>
            </a:r>
          </a:p>
          <a:p>
            <a:endParaRPr lang="cs-CZ" b="1" dirty="0"/>
          </a:p>
          <a:p>
            <a:pPr marL="342900" lvl="1" indent="-342900">
              <a:lnSpc>
                <a:spcPct val="90000"/>
              </a:lnSpc>
              <a:buFont typeface="Arial" panose="020B0604020202020204" pitchFamily="34" charset="0"/>
              <a:buChar char="•"/>
            </a:pPr>
            <a:r>
              <a:rPr lang="cs-CZ" altLang="cs-CZ" b="1" dirty="0"/>
              <a:t>veřejnoprávní smlouvy</a:t>
            </a:r>
          </a:p>
          <a:p>
            <a:pPr marL="0" lvl="1">
              <a:lnSpc>
                <a:spcPct val="90000"/>
              </a:lnSpc>
            </a:pPr>
            <a:endParaRPr lang="cs-CZ" altLang="cs-CZ" dirty="0"/>
          </a:p>
          <a:p>
            <a:pPr marL="285750" indent="-285750">
              <a:buFont typeface="Wingdings" panose="05000000000000000000" pitchFamily="2" charset="2"/>
              <a:buChar char="Ø"/>
            </a:pPr>
            <a:r>
              <a:rPr lang="cs-CZ" altLang="cs-CZ" dirty="0"/>
              <a:t>písemná forma				</a:t>
            </a:r>
          </a:p>
          <a:p>
            <a:pPr marL="285750" indent="-285750">
              <a:buFont typeface="Wingdings" panose="05000000000000000000" pitchFamily="2" charset="2"/>
              <a:buChar char="Ø"/>
            </a:pPr>
            <a:r>
              <a:rPr lang="cs-CZ" altLang="cs-CZ" dirty="0"/>
              <a:t>souhlas příslušného orgánu (KÚ, MV)</a:t>
            </a:r>
          </a:p>
          <a:p>
            <a:pPr marL="285750" indent="-285750">
              <a:buFont typeface="Wingdings" panose="05000000000000000000" pitchFamily="2" charset="2"/>
              <a:buChar char="Ø"/>
            </a:pPr>
            <a:r>
              <a:rPr lang="cs-CZ" altLang="cs-CZ" dirty="0"/>
              <a:t>povinnost zveřejnění (úřední deska, Věstník)</a:t>
            </a:r>
          </a:p>
          <a:p>
            <a:pPr marL="0" lvl="1" indent="0">
              <a:lnSpc>
                <a:spcPct val="90000"/>
              </a:lnSpc>
              <a:buFont typeface="Arial" charset="0"/>
              <a:buChar char="•"/>
            </a:pPr>
            <a:endParaRPr lang="cs-CZ" altLang="cs-CZ" dirty="0"/>
          </a:p>
          <a:p>
            <a:pPr marL="342900" lvl="1" indent="-342900">
              <a:buFont typeface="Arial" panose="020B0604020202020204" pitchFamily="34" charset="0"/>
              <a:buChar char="•"/>
            </a:pPr>
            <a:r>
              <a:rPr lang="cs-CZ" altLang="cs-CZ" b="1" dirty="0"/>
              <a:t>rozhodnutí o převodu</a:t>
            </a:r>
          </a:p>
          <a:p>
            <a:pPr marL="0" lvl="1"/>
            <a:endParaRPr lang="cs-CZ" altLang="cs-CZ" dirty="0"/>
          </a:p>
          <a:p>
            <a:pPr marL="285750" indent="-285750">
              <a:buFont typeface="Wingdings" panose="05000000000000000000" pitchFamily="2" charset="2"/>
              <a:buChar char="Ø"/>
            </a:pPr>
            <a:r>
              <a:rPr lang="cs-CZ" altLang="cs-CZ" dirty="0"/>
              <a:t> neplnění povinností (žádost)</a:t>
            </a:r>
          </a:p>
          <a:p>
            <a:pPr marL="285750" indent="-285750">
              <a:buFont typeface="Wingdings" panose="05000000000000000000" pitchFamily="2" charset="2"/>
              <a:buChar char="Ø"/>
            </a:pPr>
            <a:r>
              <a:rPr lang="cs-CZ" altLang="cs-CZ" dirty="0"/>
              <a:t> rozhodnutí příslušného orgánu (KÚ, MV)</a:t>
            </a:r>
          </a:p>
          <a:p>
            <a:pPr marL="285750" indent="-285750">
              <a:buFont typeface="Wingdings" panose="05000000000000000000" pitchFamily="2" charset="2"/>
              <a:buChar char="Ø"/>
            </a:pPr>
            <a:r>
              <a:rPr lang="cs-CZ" altLang="cs-CZ" dirty="0"/>
              <a:t> povinnost zveřejnění</a:t>
            </a:r>
          </a:p>
        </p:txBody>
      </p:sp>
    </p:spTree>
    <p:extLst>
      <p:ext uri="{BB962C8B-B14F-4D97-AF65-F5344CB8AC3E}">
        <p14:creationId xmlns:p14="http://schemas.microsoft.com/office/powerpoint/2010/main" val="750354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1979712" y="5946783"/>
            <a:ext cx="4968552" cy="504056"/>
          </a:xfrm>
        </p:spPr>
        <p:txBody>
          <a:bodyPr/>
          <a:lstStyle/>
          <a:p>
            <a:r>
              <a:rPr lang="cs-CZ" dirty="0"/>
              <a:t>JUDr. Petr Pospíšil, Ph.D., LL.M.</a:t>
            </a:r>
          </a:p>
          <a:p>
            <a:r>
              <a:rPr lang="cs-CZ" dirty="0"/>
              <a:t>ŘÍZENÍ OBCÍ A REGIONŮ – LEGISLATIVNI OPORA ČINNOSTI SAMOSPRÁVY</a:t>
            </a:r>
          </a:p>
          <a:p>
            <a:endParaRPr lang="cs-CZ"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19</a:t>
            </a:fld>
            <a:endParaRPr lang="cs-CZ" dirty="0"/>
          </a:p>
        </p:txBody>
      </p:sp>
      <p:sp>
        <p:nvSpPr>
          <p:cNvPr id="4" name="TextovéPole 3"/>
          <p:cNvSpPr txBox="1"/>
          <p:nvPr/>
        </p:nvSpPr>
        <p:spPr>
          <a:xfrm>
            <a:off x="215516" y="260648"/>
            <a:ext cx="8496944" cy="5564600"/>
          </a:xfrm>
          <a:prstGeom prst="rect">
            <a:avLst/>
          </a:prstGeom>
          <a:noFill/>
        </p:spPr>
        <p:txBody>
          <a:bodyPr wrap="square" rtlCol="0">
            <a:spAutoFit/>
          </a:bodyPr>
          <a:lstStyle/>
          <a:p>
            <a:r>
              <a:rPr lang="cs-CZ" sz="2400" b="1" cap="all" dirty="0"/>
              <a:t>Právní předpisy obce/KRAJE</a:t>
            </a:r>
          </a:p>
          <a:p>
            <a:endParaRPr lang="cs-CZ" sz="1000" b="1" dirty="0"/>
          </a:p>
          <a:p>
            <a:pPr marL="990600" lvl="1" indent="-533400" algn="just">
              <a:lnSpc>
                <a:spcPct val="80000"/>
              </a:lnSpc>
              <a:spcAft>
                <a:spcPts val="600"/>
              </a:spcAft>
              <a:buFontTx/>
              <a:buAutoNum type="arabicPeriod"/>
              <a:defRPr/>
            </a:pPr>
            <a:r>
              <a:rPr lang="cs-CZ" altLang="cs-CZ" b="1" u="sng" dirty="0"/>
              <a:t>obecně závazné vyhlášky </a:t>
            </a:r>
            <a:r>
              <a:rPr lang="cs-CZ" altLang="cs-CZ" u="sng" dirty="0"/>
              <a:t>          </a:t>
            </a:r>
          </a:p>
          <a:p>
            <a:pPr marL="742950" lvl="1" indent="-285750" algn="just">
              <a:lnSpc>
                <a:spcPct val="80000"/>
              </a:lnSpc>
              <a:buFont typeface="Arial" panose="020B0604020202020204" pitchFamily="34" charset="0"/>
              <a:buChar char="•"/>
              <a:defRPr/>
            </a:pPr>
            <a:r>
              <a:rPr lang="cs-CZ" altLang="cs-CZ" dirty="0"/>
              <a:t>     vydávané </a:t>
            </a:r>
            <a:r>
              <a:rPr lang="cs-CZ" altLang="cs-CZ" b="1" dirty="0"/>
              <a:t>v samostatné působnosti</a:t>
            </a:r>
          </a:p>
          <a:p>
            <a:pPr marL="990600" lvl="1" indent="-533400" algn="just">
              <a:lnSpc>
                <a:spcPct val="80000"/>
              </a:lnSpc>
              <a:buFont typeface="Arial" panose="020B0604020202020204" pitchFamily="34" charset="0"/>
              <a:buChar char="•"/>
              <a:defRPr/>
            </a:pPr>
            <a:r>
              <a:rPr lang="cs-CZ" altLang="cs-CZ" dirty="0"/>
              <a:t>vydává </a:t>
            </a:r>
            <a:r>
              <a:rPr lang="cs-CZ" altLang="cs-CZ" u="sng" dirty="0"/>
              <a:t>zastupitelstvo</a:t>
            </a:r>
            <a:r>
              <a:rPr lang="cs-CZ" altLang="cs-CZ" dirty="0"/>
              <a:t> obce</a:t>
            </a:r>
          </a:p>
          <a:p>
            <a:pPr lvl="1" algn="just">
              <a:lnSpc>
                <a:spcPct val="80000"/>
              </a:lnSpc>
              <a:defRPr/>
            </a:pPr>
            <a:endParaRPr lang="cs-CZ" altLang="cs-CZ" sz="1000" dirty="0"/>
          </a:p>
          <a:p>
            <a:pPr marL="990600" lvl="1" indent="-533400" algn="just">
              <a:lnSpc>
                <a:spcPct val="80000"/>
              </a:lnSpc>
              <a:spcAft>
                <a:spcPts val="600"/>
              </a:spcAft>
              <a:buAutoNum type="arabicPeriod" startAt="2"/>
              <a:defRPr/>
            </a:pPr>
            <a:r>
              <a:rPr lang="cs-CZ" altLang="cs-CZ" b="1" u="sng" dirty="0"/>
              <a:t>nařízení</a:t>
            </a:r>
            <a:r>
              <a:rPr lang="cs-CZ" altLang="cs-CZ" b="1" u="sng" dirty="0">
                <a:effectLst>
                  <a:outerShdw blurRad="38100" dist="38100" dir="2700000" algn="tl">
                    <a:srgbClr val="C0C0C0"/>
                  </a:outerShdw>
                </a:effectLst>
              </a:rPr>
              <a:t> </a:t>
            </a:r>
            <a:r>
              <a:rPr lang="cs-CZ" altLang="cs-CZ" b="1" dirty="0">
                <a:effectLst>
                  <a:outerShdw blurRad="38100" dist="38100" dir="2700000" algn="tl">
                    <a:srgbClr val="C0C0C0"/>
                  </a:outerShdw>
                </a:effectLst>
              </a:rPr>
              <a:t> </a:t>
            </a:r>
          </a:p>
          <a:p>
            <a:pPr marL="990600" lvl="1" indent="-533400" algn="just">
              <a:lnSpc>
                <a:spcPct val="80000"/>
              </a:lnSpc>
              <a:buFont typeface="Arial" panose="020B0604020202020204" pitchFamily="34" charset="0"/>
              <a:buChar char="•"/>
              <a:defRPr/>
            </a:pPr>
            <a:r>
              <a:rPr lang="cs-CZ" altLang="cs-CZ" dirty="0"/>
              <a:t>vydávaná </a:t>
            </a:r>
            <a:r>
              <a:rPr lang="cs-CZ" altLang="cs-CZ" b="1" dirty="0"/>
              <a:t>v přenesené působnosti</a:t>
            </a:r>
          </a:p>
          <a:p>
            <a:pPr marL="990600" lvl="1" indent="-533400" algn="just">
              <a:lnSpc>
                <a:spcPct val="80000"/>
              </a:lnSpc>
              <a:buFont typeface="Arial" panose="020B0604020202020204" pitchFamily="34" charset="0"/>
              <a:buChar char="•"/>
              <a:defRPr/>
            </a:pPr>
            <a:r>
              <a:rPr lang="cs-CZ" altLang="cs-CZ" dirty="0"/>
              <a:t>vydává </a:t>
            </a:r>
            <a:r>
              <a:rPr lang="cs-CZ" altLang="cs-CZ" u="sng" dirty="0"/>
              <a:t>rada</a:t>
            </a:r>
            <a:r>
              <a:rPr lang="cs-CZ" altLang="cs-CZ" dirty="0"/>
              <a:t> obce (v obcích, kde se rada obce nevolí, je vydává zastupitelstvo obce)</a:t>
            </a:r>
          </a:p>
          <a:p>
            <a:pPr marL="990600" lvl="1" indent="-533400" algn="just">
              <a:lnSpc>
                <a:spcPct val="80000"/>
              </a:lnSpc>
              <a:buFont typeface="Arial" panose="020B0604020202020204" pitchFamily="34" charset="0"/>
              <a:buChar char="•"/>
              <a:defRPr/>
            </a:pPr>
            <a:r>
              <a:rPr lang="cs-CZ" altLang="cs-CZ" dirty="0"/>
              <a:t>na základě zákonného zmocnění mohou nařízení pro svůj správní obvod vydávat </a:t>
            </a:r>
            <a:r>
              <a:rPr lang="cs-CZ" altLang="cs-CZ" u="sng" dirty="0"/>
              <a:t>také obce s rozšířenou působností</a:t>
            </a:r>
            <a:endParaRPr lang="cs-CZ" altLang="cs-CZ" dirty="0"/>
          </a:p>
          <a:p>
            <a:pPr algn="just"/>
            <a:endParaRPr lang="cs-CZ" altLang="cs-CZ" sz="1000" b="1" dirty="0"/>
          </a:p>
          <a:p>
            <a:pPr algn="just"/>
            <a:r>
              <a:rPr lang="cs-CZ" altLang="cs-CZ" b="1" dirty="0"/>
              <a:t>Povinnost obce zaslat </a:t>
            </a:r>
            <a:r>
              <a:rPr lang="cs-CZ" altLang="cs-CZ" dirty="0"/>
              <a:t>obecně závaznou vyhlášku MV a nařízení obce KÚ.</a:t>
            </a:r>
          </a:p>
          <a:p>
            <a:pPr algn="just"/>
            <a:endParaRPr lang="cs-CZ" altLang="cs-CZ" sz="1000" dirty="0"/>
          </a:p>
          <a:p>
            <a:pPr algn="just"/>
            <a:r>
              <a:rPr lang="cs-CZ" altLang="cs-CZ" b="1" dirty="0"/>
              <a:t>MV – dozor nad OZV obcí </a:t>
            </a:r>
            <a:r>
              <a:rPr lang="cs-CZ" altLang="cs-CZ" dirty="0"/>
              <a:t>(soulad se zákonem); výzva obci ke zjednání nápravy; náprava do 60 dnů nezjednána – MV pozastaví účinnost a stanoví lhůtu k nápravě; náprava nezjednána – MV návrh Ústavnímu soudu na zrušení.</a:t>
            </a:r>
          </a:p>
          <a:p>
            <a:pPr algn="just"/>
            <a:endParaRPr lang="cs-CZ" altLang="cs-CZ" sz="1000" dirty="0"/>
          </a:p>
          <a:p>
            <a:pPr algn="just"/>
            <a:r>
              <a:rPr lang="cs-CZ" altLang="cs-CZ" b="1" dirty="0"/>
              <a:t>KÚ – dozor nad nařízeními obcí</a:t>
            </a:r>
            <a:r>
              <a:rPr lang="cs-CZ" altLang="cs-CZ" b="1" dirty="0">
                <a:solidFill>
                  <a:srgbClr val="C00000"/>
                </a:solidFill>
              </a:rPr>
              <a:t> </a:t>
            </a:r>
            <a:r>
              <a:rPr lang="cs-CZ" altLang="cs-CZ" dirty="0"/>
              <a:t>(soulad se zákonem nebo jiným právním předpisem); výzva obci ke zjednání nápravy; náprava do 60 dnů nezjednána – KÚ pozastaví účinnost a stanoví lhůtu k nápravě; náprava nezjednána – ředitel KÚ návrh Ústavnímu soudu na zrušení.</a:t>
            </a:r>
            <a:endParaRPr lang="cs-CZ" b="1" dirty="0"/>
          </a:p>
        </p:txBody>
      </p:sp>
    </p:spTree>
    <p:extLst>
      <p:ext uri="{BB962C8B-B14F-4D97-AF65-F5344CB8AC3E}">
        <p14:creationId xmlns:p14="http://schemas.microsoft.com/office/powerpoint/2010/main" val="2046914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237312"/>
            <a:ext cx="4896544" cy="484162"/>
          </a:xfrm>
        </p:spPr>
        <p:txBody>
          <a:bodyPr/>
          <a:lstStyle/>
          <a:p>
            <a:r>
              <a:rPr lang="cs-CZ" dirty="0"/>
              <a:t>JUDr. Petr Pospíšil, Ph.D., LL.M.</a:t>
            </a:r>
          </a:p>
          <a:p>
            <a:r>
              <a:rPr lang="cs-CZ" dirty="0"/>
              <a:t>ŘÍZENÍ OBCÍ A REGIONŮ – LEGISLATIVNI OPORA ČINNOSTI SAMOSPRÁVY </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a:t>
            </a:fld>
            <a:endParaRPr lang="cs-CZ" dirty="0"/>
          </a:p>
        </p:txBody>
      </p:sp>
      <p:sp>
        <p:nvSpPr>
          <p:cNvPr id="4" name="TextovéPole 3"/>
          <p:cNvSpPr txBox="1"/>
          <p:nvPr/>
        </p:nvSpPr>
        <p:spPr>
          <a:xfrm>
            <a:off x="539552" y="692696"/>
            <a:ext cx="8136904" cy="5386090"/>
          </a:xfrm>
          <a:prstGeom prst="rect">
            <a:avLst/>
          </a:prstGeom>
          <a:noFill/>
        </p:spPr>
        <p:txBody>
          <a:bodyPr wrap="square" rtlCol="0">
            <a:spAutoFit/>
          </a:bodyPr>
          <a:lstStyle/>
          <a:p>
            <a:r>
              <a:rPr lang="cs-CZ" sz="2400" b="1" u="sng" dirty="0"/>
              <a:t>NEJDŮLEŽITĚJŠÍ PRÁVNÍ PŘEDPISY:</a:t>
            </a:r>
          </a:p>
          <a:p>
            <a:endParaRPr lang="cs-CZ" sz="2000" dirty="0"/>
          </a:p>
          <a:p>
            <a:pPr marL="342900" indent="-342900">
              <a:buFont typeface="Wingdings" panose="05000000000000000000" pitchFamily="2" charset="2"/>
              <a:buChar char="q"/>
            </a:pPr>
            <a:r>
              <a:rPr lang="cs-CZ" sz="2000" dirty="0"/>
              <a:t>Ústava ČR (ústavní zákon č. 1/1993 Sb.)</a:t>
            </a:r>
          </a:p>
          <a:p>
            <a:pPr marL="342900" indent="-342900">
              <a:buFont typeface="Wingdings" panose="05000000000000000000" pitchFamily="2" charset="2"/>
              <a:buChar char="q"/>
            </a:pPr>
            <a:r>
              <a:rPr lang="cs-CZ" sz="2000" dirty="0"/>
              <a:t>ústavní zákon č. 347/1997 Sb., o zřízení vyšších územních samosprávných celků, ve znění p. p.</a:t>
            </a:r>
          </a:p>
          <a:p>
            <a:pPr marL="342900" indent="-342900" algn="just">
              <a:buFont typeface="Wingdings" panose="05000000000000000000" pitchFamily="2" charset="2"/>
              <a:buChar char="q"/>
            </a:pPr>
            <a:r>
              <a:rPr lang="cs-CZ" sz="2000" dirty="0"/>
              <a:t>zákon č. 128/2000 Sb., o obcích (obecní zřízení), ve znění p. p.</a:t>
            </a:r>
          </a:p>
          <a:p>
            <a:pPr marL="342900" indent="-342900" algn="just">
              <a:buFont typeface="Wingdings" panose="05000000000000000000" pitchFamily="2" charset="2"/>
              <a:buChar char="q"/>
            </a:pPr>
            <a:r>
              <a:rPr lang="cs-CZ" sz="2000" dirty="0"/>
              <a:t>zákon č. 129/2000 Sb., o krajích (krajské zřízení), ve znění p. p.</a:t>
            </a:r>
          </a:p>
          <a:p>
            <a:pPr marL="342900" indent="-342900" algn="just">
              <a:buFont typeface="Wingdings" panose="05000000000000000000" pitchFamily="2" charset="2"/>
              <a:buChar char="q"/>
            </a:pPr>
            <a:r>
              <a:rPr lang="cs-CZ" sz="2000" dirty="0"/>
              <a:t>zákon č. 130/2000 Sb., o volbách do zastupitelstev krajů a o změně některých zákonů, ve znění p. p.</a:t>
            </a:r>
          </a:p>
          <a:p>
            <a:pPr marL="342900" indent="-342900" algn="just">
              <a:buFont typeface="Wingdings" panose="05000000000000000000" pitchFamily="2" charset="2"/>
              <a:buChar char="q"/>
            </a:pPr>
            <a:r>
              <a:rPr lang="cs-CZ" sz="2000" dirty="0"/>
              <a:t>zákon č. 131/2000 Sb., o hlavním městě Praze, ve znění p. p.</a:t>
            </a:r>
          </a:p>
          <a:p>
            <a:pPr marL="342900" indent="-342900" algn="just">
              <a:buFont typeface="Wingdings" panose="05000000000000000000" pitchFamily="2" charset="2"/>
              <a:buChar char="q"/>
            </a:pPr>
            <a:r>
              <a:rPr lang="cs-CZ" sz="2000" dirty="0"/>
              <a:t>zákon č. 491/2000 Sb., o volbách do zastupitelstev obcí a o změně některých zákonů, ve znění p. p.</a:t>
            </a:r>
          </a:p>
          <a:p>
            <a:pPr marL="342900" indent="-342900" algn="just">
              <a:buFont typeface="Wingdings" panose="05000000000000000000" pitchFamily="2" charset="2"/>
              <a:buChar char="q"/>
            </a:pPr>
            <a:r>
              <a:rPr lang="cs-CZ" sz="2000" dirty="0"/>
              <a:t>zákon č. 248/2000 Sb., o podpoře regionálního rozvoje, ve znění p. p.</a:t>
            </a:r>
          </a:p>
          <a:p>
            <a:pPr marL="342900" indent="-342900" algn="just">
              <a:buFont typeface="Wingdings" panose="05000000000000000000" pitchFamily="2" charset="2"/>
              <a:buChar char="q"/>
            </a:pPr>
            <a:r>
              <a:rPr lang="cs-CZ" sz="2000" dirty="0"/>
              <a:t>zákon č. 250/2000 Sb., o rozpočtových pravidlech územních rozpočtů, ve znění p. p.</a:t>
            </a:r>
          </a:p>
          <a:p>
            <a:pPr marL="342900" indent="-342900" algn="just">
              <a:buFont typeface="Wingdings" panose="05000000000000000000" pitchFamily="2" charset="2"/>
              <a:buChar char="q"/>
            </a:pPr>
            <a:r>
              <a:rPr lang="cs-CZ" sz="2000" dirty="0"/>
              <a:t>zákon č. 312/2002 Sb., o úřednících územních samosprávných celků a o změně některých zákonů, ve znění p. p.</a:t>
            </a:r>
          </a:p>
        </p:txBody>
      </p:sp>
    </p:spTree>
    <p:extLst>
      <p:ext uri="{BB962C8B-B14F-4D97-AF65-F5344CB8AC3E}">
        <p14:creationId xmlns:p14="http://schemas.microsoft.com/office/powerpoint/2010/main" val="4123678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093296"/>
            <a:ext cx="4824536" cy="628179"/>
          </a:xfrm>
        </p:spPr>
        <p:txBody>
          <a:bodyPr/>
          <a:lstStyle/>
          <a:p>
            <a:r>
              <a:rPr lang="cs-CZ" dirty="0"/>
              <a:t>JUDr. Petr Pospíšil, Ph.D., LL.M.</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20</a:t>
            </a:fld>
            <a:endParaRPr lang="cs-CZ" dirty="0"/>
          </a:p>
        </p:txBody>
      </p:sp>
      <p:sp>
        <p:nvSpPr>
          <p:cNvPr id="4" name="TextovéPole 3"/>
          <p:cNvSpPr txBox="1"/>
          <p:nvPr/>
        </p:nvSpPr>
        <p:spPr>
          <a:xfrm>
            <a:off x="467544" y="692696"/>
            <a:ext cx="8424936" cy="4566763"/>
          </a:xfrm>
          <a:prstGeom prst="rect">
            <a:avLst/>
          </a:prstGeom>
          <a:noFill/>
        </p:spPr>
        <p:txBody>
          <a:bodyPr wrap="square" rtlCol="0">
            <a:spAutoFit/>
          </a:bodyPr>
          <a:lstStyle/>
          <a:p>
            <a:r>
              <a:rPr lang="cs-CZ" sz="2400" b="1" cap="all" dirty="0"/>
              <a:t>Orgány obce</a:t>
            </a:r>
          </a:p>
          <a:p>
            <a:endParaRPr lang="cs-CZ" b="1" dirty="0"/>
          </a:p>
          <a:p>
            <a:pPr marL="481013" indent="-481013" algn="just">
              <a:lnSpc>
                <a:spcPct val="80000"/>
              </a:lnSpc>
              <a:spcBef>
                <a:spcPct val="10000"/>
              </a:spcBef>
              <a:spcAft>
                <a:spcPct val="10000"/>
              </a:spcAft>
              <a:buFont typeface="Arial" panose="020B0604020202020204" pitchFamily="34" charset="0"/>
              <a:buChar char="•"/>
              <a:tabLst>
                <a:tab pos="284163" algn="l"/>
              </a:tabLst>
              <a:defRPr/>
            </a:pPr>
            <a:r>
              <a:rPr lang="cs-CZ" altLang="cs-CZ" dirty="0"/>
              <a:t> ZASTUPITELSTVO OBCE</a:t>
            </a:r>
          </a:p>
          <a:p>
            <a:pPr marL="481013" indent="-481013">
              <a:lnSpc>
                <a:spcPct val="80000"/>
              </a:lnSpc>
              <a:buFont typeface="Arial" panose="020B0604020202020204" pitchFamily="34" charset="0"/>
              <a:buChar char="•"/>
              <a:tabLst>
                <a:tab pos="284163" algn="l"/>
              </a:tabLst>
              <a:defRPr/>
            </a:pPr>
            <a:r>
              <a:rPr lang="cs-CZ" altLang="cs-CZ" dirty="0"/>
              <a:t> RADA OBCE</a:t>
            </a:r>
          </a:p>
          <a:p>
            <a:pPr marL="481013" indent="-481013">
              <a:lnSpc>
                <a:spcPct val="80000"/>
              </a:lnSpc>
              <a:buFont typeface="Arial" panose="020B0604020202020204" pitchFamily="34" charset="0"/>
              <a:buChar char="•"/>
              <a:tabLst>
                <a:tab pos="284163" algn="l"/>
              </a:tabLst>
              <a:defRPr/>
            </a:pPr>
            <a:r>
              <a:rPr lang="cs-CZ" altLang="cs-CZ" dirty="0"/>
              <a:t> STAROSTA</a:t>
            </a:r>
          </a:p>
          <a:p>
            <a:pPr marL="481013" indent="-481013">
              <a:lnSpc>
                <a:spcPct val="80000"/>
              </a:lnSpc>
              <a:buFont typeface="Arial" panose="020B0604020202020204" pitchFamily="34" charset="0"/>
              <a:buChar char="•"/>
              <a:tabLst>
                <a:tab pos="284163" algn="l"/>
              </a:tabLst>
              <a:defRPr/>
            </a:pPr>
            <a:r>
              <a:rPr lang="cs-CZ" altLang="cs-CZ" dirty="0"/>
              <a:t> OBECNÍ ÚŘAD</a:t>
            </a:r>
          </a:p>
          <a:p>
            <a:pPr marL="481013" indent="-481013">
              <a:lnSpc>
                <a:spcPct val="80000"/>
              </a:lnSpc>
              <a:buFont typeface="Arial" panose="020B0604020202020204" pitchFamily="34" charset="0"/>
              <a:buChar char="•"/>
              <a:tabLst>
                <a:tab pos="284163" algn="l"/>
              </a:tabLst>
              <a:defRPr/>
            </a:pPr>
            <a:r>
              <a:rPr lang="cs-CZ" altLang="cs-CZ" dirty="0"/>
              <a:t> ZVLÁŠTNÍ ORGÁN ZŘÍZENÝ PODLE ZÁKONA</a:t>
            </a:r>
          </a:p>
          <a:p>
            <a:pPr marL="481013" indent="-481013">
              <a:lnSpc>
                <a:spcPct val="80000"/>
              </a:lnSpc>
              <a:buFont typeface="Arial" panose="020B0604020202020204" pitchFamily="34" charset="0"/>
              <a:buChar char="•"/>
              <a:tabLst>
                <a:tab pos="284163" algn="l"/>
              </a:tabLst>
              <a:defRPr/>
            </a:pPr>
            <a:r>
              <a:rPr lang="cs-CZ" altLang="cs-CZ" dirty="0"/>
              <a:t> </a:t>
            </a:r>
            <a:r>
              <a:rPr lang="cs-CZ" altLang="cs-CZ" b="1" i="1" dirty="0"/>
              <a:t>OBECNÍ POLICIE</a:t>
            </a:r>
          </a:p>
          <a:p>
            <a:pPr marL="481013" indent="-481013">
              <a:lnSpc>
                <a:spcPct val="80000"/>
              </a:lnSpc>
              <a:buFont typeface="Arial" panose="020B0604020202020204" pitchFamily="34" charset="0"/>
              <a:buChar char="•"/>
              <a:tabLst>
                <a:tab pos="284163" algn="l"/>
              </a:tabLst>
              <a:defRPr/>
            </a:pPr>
            <a:r>
              <a:rPr lang="cs-CZ" altLang="cs-CZ" b="1" i="1" dirty="0"/>
              <a:t>KOMISE RADY OBCE SE SVĚŘENÝM VÝKONEM STÁTNÍ SPRÁVY</a:t>
            </a:r>
          </a:p>
          <a:p>
            <a:pPr marL="481013" indent="-481013">
              <a:lnSpc>
                <a:spcPct val="80000"/>
              </a:lnSpc>
              <a:tabLst>
                <a:tab pos="284163" algn="l"/>
              </a:tabLst>
              <a:defRPr/>
            </a:pPr>
            <a:endParaRPr lang="cs-CZ" altLang="cs-CZ" i="1" dirty="0"/>
          </a:p>
          <a:p>
            <a:pPr marL="481013" indent="-481013">
              <a:lnSpc>
                <a:spcPct val="80000"/>
              </a:lnSpc>
              <a:tabLst>
                <a:tab pos="284163" algn="l"/>
              </a:tabLst>
              <a:defRPr/>
            </a:pPr>
            <a:endParaRPr lang="cs-CZ" altLang="cs-CZ" dirty="0"/>
          </a:p>
          <a:p>
            <a:pPr marL="481013" indent="-481013" algn="ctr">
              <a:lnSpc>
                <a:spcPct val="80000"/>
              </a:lnSpc>
              <a:tabLst>
                <a:tab pos="284163" algn="l"/>
              </a:tabLst>
              <a:defRPr/>
            </a:pPr>
            <a:r>
              <a:rPr lang="cs-CZ" altLang="cs-CZ" dirty="0"/>
              <a:t>DĚLBA PRAVOMOCÍ PŘI VÝKONU SAMOSTATNÉ PŮSOBNOSTI OBCE </a:t>
            </a:r>
          </a:p>
          <a:p>
            <a:pPr marL="481013" indent="-481013" algn="ctr">
              <a:lnSpc>
                <a:spcPct val="80000"/>
              </a:lnSpc>
              <a:tabLst>
                <a:tab pos="284163" algn="l"/>
              </a:tabLst>
              <a:defRPr/>
            </a:pPr>
            <a:endParaRPr lang="cs-CZ" altLang="cs-CZ" dirty="0"/>
          </a:p>
          <a:p>
            <a:pPr marL="481013" indent="-481013" algn="ctr">
              <a:lnSpc>
                <a:spcPct val="80000"/>
              </a:lnSpc>
              <a:tabLst>
                <a:tab pos="284163" algn="l"/>
              </a:tabLst>
              <a:defRPr/>
            </a:pPr>
            <a:endParaRPr lang="cs-CZ" altLang="cs-CZ" dirty="0"/>
          </a:p>
          <a:p>
            <a:pPr marL="481013" indent="-481013">
              <a:lnSpc>
                <a:spcPct val="80000"/>
              </a:lnSpc>
              <a:tabLst>
                <a:tab pos="284163" algn="l"/>
              </a:tabLst>
              <a:defRPr/>
            </a:pPr>
            <a:r>
              <a:rPr lang="cs-CZ" altLang="cs-CZ" dirty="0"/>
              <a:t>VYHRAZENÁ PRAVOMOC</a:t>
            </a:r>
          </a:p>
          <a:p>
            <a:pPr marL="765175" lvl="1" indent="471488">
              <a:lnSpc>
                <a:spcPct val="80000"/>
              </a:lnSpc>
              <a:tabLst>
                <a:tab pos="284163" algn="l"/>
              </a:tabLst>
              <a:defRPr/>
            </a:pPr>
            <a:endParaRPr lang="cs-CZ" altLang="cs-CZ" dirty="0"/>
          </a:p>
          <a:p>
            <a:pPr marL="1050925" lvl="1" indent="-285750">
              <a:lnSpc>
                <a:spcPct val="80000"/>
              </a:lnSpc>
              <a:buFont typeface="Wingdings" panose="05000000000000000000" pitchFamily="2" charset="2"/>
              <a:buChar char="v"/>
              <a:tabLst>
                <a:tab pos="284163" algn="l"/>
              </a:tabLst>
              <a:defRPr/>
            </a:pPr>
            <a:r>
              <a:rPr lang="cs-CZ" altLang="cs-CZ" dirty="0"/>
              <a:t>zastupitelstva obce</a:t>
            </a:r>
          </a:p>
          <a:p>
            <a:pPr marL="1050925" lvl="1" indent="-285750">
              <a:lnSpc>
                <a:spcPct val="80000"/>
              </a:lnSpc>
              <a:buFont typeface="Wingdings" panose="05000000000000000000" pitchFamily="2" charset="2"/>
              <a:buChar char="v"/>
              <a:tabLst>
                <a:tab pos="284163" algn="l"/>
              </a:tabLst>
              <a:defRPr/>
            </a:pPr>
            <a:r>
              <a:rPr lang="cs-CZ" altLang="cs-CZ" dirty="0"/>
              <a:t>rady obce</a:t>
            </a:r>
          </a:p>
          <a:p>
            <a:pPr marL="1050925" lvl="1" indent="-285750">
              <a:lnSpc>
                <a:spcPct val="80000"/>
              </a:lnSpc>
              <a:buFont typeface="Wingdings" panose="05000000000000000000" pitchFamily="2" charset="2"/>
              <a:buChar char="v"/>
              <a:tabLst>
                <a:tab pos="284163" algn="l"/>
              </a:tabLst>
              <a:defRPr/>
            </a:pPr>
            <a:r>
              <a:rPr lang="cs-CZ" altLang="cs-CZ" dirty="0"/>
              <a:t>starosty</a:t>
            </a:r>
          </a:p>
        </p:txBody>
      </p:sp>
    </p:spTree>
    <p:extLst>
      <p:ext uri="{BB962C8B-B14F-4D97-AF65-F5344CB8AC3E}">
        <p14:creationId xmlns:p14="http://schemas.microsoft.com/office/powerpoint/2010/main" val="3625489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99928" y="6078264"/>
            <a:ext cx="5048200" cy="556171"/>
          </a:xfrm>
        </p:spPr>
        <p:txBody>
          <a:bodyPr/>
          <a:lstStyle/>
          <a:p>
            <a:r>
              <a:rPr lang="cs-CZ" dirty="0"/>
              <a:t>JUDr. Petr Pospíšil, Ph.D., LL.M.</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21</a:t>
            </a:fld>
            <a:endParaRPr lang="cs-CZ" dirty="0"/>
          </a:p>
        </p:txBody>
      </p:sp>
      <p:sp>
        <p:nvSpPr>
          <p:cNvPr id="5" name="TextovéPole 4"/>
          <p:cNvSpPr txBox="1"/>
          <p:nvPr/>
        </p:nvSpPr>
        <p:spPr>
          <a:xfrm>
            <a:off x="899592" y="692696"/>
            <a:ext cx="7848872" cy="4893647"/>
          </a:xfrm>
          <a:prstGeom prst="rect">
            <a:avLst/>
          </a:prstGeom>
          <a:noFill/>
        </p:spPr>
        <p:txBody>
          <a:bodyPr wrap="square" rtlCol="0">
            <a:spAutoFit/>
          </a:bodyPr>
          <a:lstStyle/>
          <a:p>
            <a:r>
              <a:rPr lang="cs-CZ" sz="2400" b="1" cap="all" dirty="0"/>
              <a:t>Orgány kraje</a:t>
            </a:r>
          </a:p>
          <a:p>
            <a:endParaRPr lang="cs-CZ" sz="2000" b="1" dirty="0"/>
          </a:p>
          <a:p>
            <a:pPr marL="342900" indent="-342900">
              <a:buFont typeface="Wingdings" panose="05000000000000000000" pitchFamily="2" charset="2"/>
              <a:buChar char="Ø"/>
            </a:pPr>
            <a:r>
              <a:rPr lang="cs-CZ" altLang="cs-CZ" sz="2000" dirty="0"/>
              <a:t>ZASTUPITELSTVO KRAJE</a:t>
            </a:r>
          </a:p>
          <a:p>
            <a:pPr marL="285750" indent="-285750">
              <a:buFont typeface="Wingdings" panose="05000000000000000000" pitchFamily="2" charset="2"/>
              <a:buChar char="Ø"/>
            </a:pPr>
            <a:r>
              <a:rPr lang="cs-CZ" altLang="cs-CZ" sz="2000" dirty="0"/>
              <a:t> RADA KRAJE</a:t>
            </a:r>
          </a:p>
          <a:p>
            <a:pPr marL="285750" indent="-285750">
              <a:buFont typeface="Wingdings" panose="05000000000000000000" pitchFamily="2" charset="2"/>
              <a:buChar char="Ø"/>
            </a:pPr>
            <a:r>
              <a:rPr lang="cs-CZ" altLang="cs-CZ" sz="2000" dirty="0"/>
              <a:t> HEJTMAN KRAJE</a:t>
            </a:r>
          </a:p>
          <a:p>
            <a:pPr marL="285750" indent="-285750">
              <a:buFont typeface="Wingdings" panose="05000000000000000000" pitchFamily="2" charset="2"/>
              <a:buChar char="Ø"/>
            </a:pPr>
            <a:r>
              <a:rPr lang="cs-CZ" altLang="cs-CZ" sz="2000" dirty="0"/>
              <a:t> KRAJSKÝ ÚŘAD</a:t>
            </a:r>
          </a:p>
          <a:p>
            <a:pPr marL="285750" indent="-285750">
              <a:buFont typeface="Wingdings" panose="05000000000000000000" pitchFamily="2" charset="2"/>
              <a:buChar char="Ø"/>
            </a:pPr>
            <a:r>
              <a:rPr lang="cs-CZ" altLang="cs-CZ" sz="2000" dirty="0"/>
              <a:t> ZVLÁŠTNÍ ORGÁN ZŘÍZENÝ PODLE ZÁKONA</a:t>
            </a:r>
          </a:p>
          <a:p>
            <a:endParaRPr lang="cs-CZ" sz="2000" b="1" dirty="0"/>
          </a:p>
          <a:p>
            <a:pPr>
              <a:defRPr/>
            </a:pPr>
            <a:r>
              <a:rPr lang="cs-CZ" altLang="cs-CZ" sz="2000" b="1" u="sng" dirty="0"/>
              <a:t>DĚLBA PRAVOMOCÍ PŘI VÝKONU SAMOSTATNÉ PŮSOBNOSTI KRAJE</a:t>
            </a:r>
            <a:endParaRPr lang="cs-CZ" sz="2000" b="1" u="sng" dirty="0"/>
          </a:p>
          <a:p>
            <a:pPr>
              <a:defRPr/>
            </a:pPr>
            <a:endParaRPr lang="cs-CZ" sz="2000" dirty="0"/>
          </a:p>
          <a:p>
            <a:pPr>
              <a:buFont typeface="Wingdings" pitchFamily="2" charset="2"/>
              <a:buChar char="§"/>
              <a:defRPr/>
            </a:pPr>
            <a:r>
              <a:rPr lang="cs-CZ" altLang="cs-CZ" sz="2000" dirty="0"/>
              <a:t>    VYHRAZENÁ PRAVOMOC </a:t>
            </a:r>
          </a:p>
          <a:p>
            <a:pPr>
              <a:defRPr/>
            </a:pPr>
            <a:r>
              <a:rPr lang="cs-CZ" altLang="cs-CZ" sz="2000" dirty="0"/>
              <a:t>                </a:t>
            </a:r>
          </a:p>
          <a:p>
            <a:pPr marL="285750" indent="-285750">
              <a:buFont typeface="Wingdings" panose="05000000000000000000" pitchFamily="2" charset="2"/>
              <a:buChar char="Ø"/>
              <a:defRPr/>
            </a:pPr>
            <a:r>
              <a:rPr lang="cs-CZ" altLang="cs-CZ" sz="2000" dirty="0"/>
              <a:t>zastupitelstva kraje,</a:t>
            </a:r>
          </a:p>
          <a:p>
            <a:pPr marL="285750" indent="-285750">
              <a:buFont typeface="Wingdings" panose="05000000000000000000" pitchFamily="2" charset="2"/>
              <a:buChar char="Ø"/>
              <a:defRPr/>
            </a:pPr>
            <a:r>
              <a:rPr lang="cs-CZ" altLang="cs-CZ" sz="2000" dirty="0"/>
              <a:t>rady kraje,</a:t>
            </a:r>
          </a:p>
          <a:p>
            <a:pPr marL="285750" indent="-285750">
              <a:buFont typeface="Wingdings" panose="05000000000000000000" pitchFamily="2" charset="2"/>
              <a:buChar char="Ø"/>
              <a:defRPr/>
            </a:pPr>
            <a:r>
              <a:rPr lang="cs-CZ" altLang="cs-CZ" sz="2000" dirty="0"/>
              <a:t>hejtmana kraje</a:t>
            </a:r>
          </a:p>
        </p:txBody>
      </p:sp>
    </p:spTree>
    <p:extLst>
      <p:ext uri="{BB962C8B-B14F-4D97-AF65-F5344CB8AC3E}">
        <p14:creationId xmlns:p14="http://schemas.microsoft.com/office/powerpoint/2010/main" val="3909002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123728" y="5838725"/>
            <a:ext cx="4896544" cy="700187"/>
          </a:xfrm>
        </p:spPr>
        <p:txBody>
          <a:bodyPr/>
          <a:lstStyle/>
          <a:p>
            <a:r>
              <a:rPr lang="cs-CZ" dirty="0"/>
              <a:t>JUDr. Petr Pospíšil, Ph.D., LL.M. </a:t>
            </a:r>
          </a:p>
          <a:p>
            <a:r>
              <a:rPr lang="cs-CZ" dirty="0"/>
              <a:t>ŘÍZENÍ OBCÍ A REGIONŮ – LEGISLATIVNI OPORA ČINNOSTI SAMOSPRÁVY</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22</a:t>
            </a:fld>
            <a:endParaRPr lang="cs-CZ" dirty="0"/>
          </a:p>
        </p:txBody>
      </p:sp>
      <p:sp>
        <p:nvSpPr>
          <p:cNvPr id="5" name="TextovéPole 4"/>
          <p:cNvSpPr txBox="1"/>
          <p:nvPr/>
        </p:nvSpPr>
        <p:spPr>
          <a:xfrm>
            <a:off x="611560" y="476672"/>
            <a:ext cx="7992888" cy="5459956"/>
          </a:xfrm>
          <a:prstGeom prst="rect">
            <a:avLst/>
          </a:prstGeom>
          <a:noFill/>
        </p:spPr>
        <p:txBody>
          <a:bodyPr wrap="square" rtlCol="0">
            <a:spAutoFit/>
          </a:bodyPr>
          <a:lstStyle/>
          <a:p>
            <a:r>
              <a:rPr lang="cs-CZ" sz="2400" b="1" cap="all" dirty="0"/>
              <a:t>Zastupitelstvo obce</a:t>
            </a:r>
          </a:p>
          <a:p>
            <a:pPr algn="just"/>
            <a:endParaRPr lang="cs-CZ" sz="1000" b="1" dirty="0"/>
          </a:p>
          <a:p>
            <a:pPr marL="379413" indent="-379413" algn="just">
              <a:lnSpc>
                <a:spcPct val="80000"/>
              </a:lnSpc>
              <a:buFont typeface="Arial" panose="020B0604020202020204" pitchFamily="34" charset="0"/>
              <a:buChar char="•"/>
            </a:pPr>
            <a:r>
              <a:rPr lang="cs-CZ" altLang="cs-CZ" dirty="0"/>
              <a:t>podle počtu obyvatel obce má od 5 až do 55 členů</a:t>
            </a:r>
          </a:p>
          <a:p>
            <a:pPr algn="just">
              <a:lnSpc>
                <a:spcPct val="80000"/>
              </a:lnSpc>
            </a:pPr>
            <a:endParaRPr lang="cs-CZ" altLang="cs-CZ" sz="700" dirty="0"/>
          </a:p>
          <a:p>
            <a:pPr marL="379413" indent="-379413" algn="just">
              <a:lnSpc>
                <a:spcPct val="80000"/>
              </a:lnSpc>
              <a:buFont typeface="Arial" panose="020B0604020202020204" pitchFamily="34" charset="0"/>
              <a:buChar char="•"/>
            </a:pPr>
            <a:r>
              <a:rPr lang="cs-CZ" altLang="cs-CZ" dirty="0"/>
              <a:t>pravomoci jsou uvedeny v § 84 a 85</a:t>
            </a:r>
          </a:p>
          <a:p>
            <a:pPr marL="379413" indent="-379413" algn="just">
              <a:lnSpc>
                <a:spcPct val="80000"/>
              </a:lnSpc>
            </a:pPr>
            <a:endParaRPr lang="cs-CZ" altLang="cs-CZ" sz="1000" dirty="0"/>
          </a:p>
          <a:p>
            <a:pPr marL="379413" indent="-379413" algn="just">
              <a:lnSpc>
                <a:spcPct val="80000"/>
              </a:lnSpc>
              <a:buFont typeface="Arial" panose="020B0604020202020204" pitchFamily="34" charset="0"/>
              <a:buChar char="•"/>
            </a:pPr>
            <a:r>
              <a:rPr lang="cs-CZ" altLang="cs-CZ" dirty="0"/>
              <a:t>vykonává vyhrazené pravomoci - pouze provádění rozpočtových opatření může svěřit radě obce </a:t>
            </a:r>
          </a:p>
          <a:p>
            <a:pPr marL="379413" indent="-379413" algn="just">
              <a:lnSpc>
                <a:spcPct val="80000"/>
              </a:lnSpc>
            </a:pPr>
            <a:endParaRPr lang="cs-CZ" altLang="cs-CZ" sz="1000" dirty="0"/>
          </a:p>
          <a:p>
            <a:pPr marL="379413" indent="-379413" algn="just">
              <a:lnSpc>
                <a:spcPct val="80000"/>
              </a:lnSpc>
              <a:buFont typeface="Arial" panose="020B0604020202020204" pitchFamily="34" charset="0"/>
              <a:buChar char="•"/>
            </a:pPr>
            <a:r>
              <a:rPr lang="cs-CZ" altLang="cs-CZ" dirty="0"/>
              <a:t>může si vyhradit další pravomoci (nejsou-li vyhrazeny radě)</a:t>
            </a:r>
          </a:p>
          <a:p>
            <a:pPr marL="379413" indent="-379413" algn="just">
              <a:lnSpc>
                <a:spcPct val="80000"/>
              </a:lnSpc>
            </a:pPr>
            <a:endParaRPr lang="cs-CZ" altLang="cs-CZ" sz="1000" dirty="0"/>
          </a:p>
          <a:p>
            <a:pPr marL="379413" indent="-379413" algn="just">
              <a:lnSpc>
                <a:spcPct val="80000"/>
              </a:lnSpc>
              <a:buFont typeface="Arial" panose="020B0604020202020204" pitchFamily="34" charset="0"/>
              <a:buChar char="•"/>
            </a:pPr>
            <a:r>
              <a:rPr lang="cs-CZ" altLang="cs-CZ" dirty="0"/>
              <a:t>není-li rada obce, vykonává některé z pravomocí vyhrazených jinak radě</a:t>
            </a:r>
          </a:p>
          <a:p>
            <a:pPr marL="379413" indent="-379413" algn="just">
              <a:lnSpc>
                <a:spcPct val="80000"/>
              </a:lnSpc>
            </a:pPr>
            <a:endParaRPr lang="cs-CZ" altLang="cs-CZ" sz="1000" dirty="0"/>
          </a:p>
          <a:p>
            <a:pPr marL="379413" indent="-379413" algn="just">
              <a:lnSpc>
                <a:spcPct val="80000"/>
              </a:lnSpc>
              <a:buFont typeface="Arial" panose="020B0604020202020204" pitchFamily="34" charset="0"/>
              <a:buChar char="•"/>
            </a:pPr>
            <a:r>
              <a:rPr lang="cs-CZ" altLang="cs-CZ" dirty="0"/>
              <a:t>rozhoduje o zrušení usnesení rady pozastavených starostou pro jejich nesprávnost</a:t>
            </a:r>
          </a:p>
          <a:p>
            <a:pPr algn="just">
              <a:lnSpc>
                <a:spcPct val="80000"/>
              </a:lnSpc>
            </a:pPr>
            <a:endParaRPr lang="cs-CZ" altLang="cs-CZ" sz="1000" dirty="0"/>
          </a:p>
          <a:p>
            <a:pPr marL="285750" indent="-285750" algn="just">
              <a:lnSpc>
                <a:spcPct val="80000"/>
              </a:lnSpc>
              <a:buFont typeface="Arial" panose="020B0604020202020204" pitchFamily="34" charset="0"/>
              <a:buChar char="•"/>
            </a:pPr>
            <a:r>
              <a:rPr lang="cs-CZ" altLang="cs-CZ" dirty="0"/>
              <a:t>  zřizuje výbory</a:t>
            </a:r>
          </a:p>
          <a:p>
            <a:pPr marL="379413" indent="-379413" algn="just">
              <a:lnSpc>
                <a:spcPct val="80000"/>
              </a:lnSpc>
            </a:pPr>
            <a:endParaRPr lang="cs-CZ" altLang="cs-CZ" sz="1000" u="sng" dirty="0"/>
          </a:p>
          <a:p>
            <a:pPr marL="379413" indent="-379413" algn="just">
              <a:lnSpc>
                <a:spcPct val="80000"/>
              </a:lnSpc>
            </a:pPr>
            <a:r>
              <a:rPr lang="cs-CZ" altLang="cs-CZ" u="sng" dirty="0"/>
              <a:t>jednání zastupitelstva obce:</a:t>
            </a:r>
          </a:p>
          <a:p>
            <a:pPr marL="379413" indent="-379413" algn="just">
              <a:lnSpc>
                <a:spcPct val="80000"/>
              </a:lnSpc>
            </a:pPr>
            <a:endParaRPr lang="cs-CZ" altLang="cs-CZ" u="sng" dirty="0"/>
          </a:p>
          <a:p>
            <a:pPr marL="1141413" lvl="1" indent="-285750" algn="just">
              <a:lnSpc>
                <a:spcPct val="80000"/>
              </a:lnSpc>
              <a:buFont typeface="Wingdings" panose="05000000000000000000" pitchFamily="2" charset="2"/>
              <a:buChar char="ü"/>
            </a:pPr>
            <a:r>
              <a:rPr lang="cs-CZ" altLang="cs-CZ" dirty="0"/>
              <a:t>veřejné </a:t>
            </a:r>
          </a:p>
          <a:p>
            <a:pPr marL="1141413" lvl="1" indent="-285750" algn="just">
              <a:lnSpc>
                <a:spcPct val="80000"/>
              </a:lnSpc>
              <a:buFont typeface="Wingdings" panose="05000000000000000000" pitchFamily="2" charset="2"/>
              <a:buChar char="ü"/>
            </a:pPr>
            <a:r>
              <a:rPr lang="cs-CZ" altLang="cs-CZ" dirty="0"/>
              <a:t>schází se podle potřeby, nejméně jednou za 3 měsíce</a:t>
            </a:r>
          </a:p>
          <a:p>
            <a:pPr marL="1141413" lvl="1" indent="-285750" algn="just">
              <a:lnSpc>
                <a:spcPct val="80000"/>
              </a:lnSpc>
              <a:buFont typeface="Wingdings" panose="05000000000000000000" pitchFamily="2" charset="2"/>
              <a:buChar char="ü"/>
            </a:pPr>
            <a:r>
              <a:rPr lang="cs-CZ" altLang="cs-CZ" dirty="0"/>
              <a:t>koná se v územním obvodu obce</a:t>
            </a:r>
          </a:p>
          <a:p>
            <a:pPr marL="1141413" lvl="1" indent="-285750" algn="just">
              <a:lnSpc>
                <a:spcPct val="80000"/>
              </a:lnSpc>
              <a:buFont typeface="Wingdings" panose="05000000000000000000" pitchFamily="2" charset="2"/>
              <a:buChar char="ü"/>
            </a:pPr>
            <a:r>
              <a:rPr lang="cs-CZ" altLang="cs-CZ" dirty="0"/>
              <a:t>svolává a zpravidla řídí starosta, řídí se jednacím řádem</a:t>
            </a:r>
          </a:p>
          <a:p>
            <a:pPr marL="1141413" lvl="1" indent="-285750" algn="just">
              <a:lnSpc>
                <a:spcPct val="80000"/>
              </a:lnSpc>
              <a:buFont typeface="Wingdings" panose="05000000000000000000" pitchFamily="2" charset="2"/>
              <a:buChar char="ü"/>
            </a:pPr>
            <a:r>
              <a:rPr lang="cs-CZ" altLang="cs-CZ" dirty="0"/>
              <a:t>k přijetí usnesení nutný souhlas nadpoloviční většiny všech členů</a:t>
            </a:r>
          </a:p>
          <a:p>
            <a:pPr marL="1141413" lvl="1" indent="-285750" algn="just">
              <a:lnSpc>
                <a:spcPct val="80000"/>
              </a:lnSpc>
              <a:buFont typeface="Wingdings" panose="05000000000000000000" pitchFamily="2" charset="2"/>
              <a:buChar char="ü"/>
            </a:pPr>
            <a:r>
              <a:rPr lang="cs-CZ" altLang="cs-CZ" dirty="0"/>
              <a:t>informace o konání</a:t>
            </a:r>
          </a:p>
          <a:p>
            <a:pPr marL="1141413" lvl="1" indent="-285750" algn="just">
              <a:lnSpc>
                <a:spcPct val="80000"/>
              </a:lnSpc>
              <a:buFont typeface="Wingdings" panose="05000000000000000000" pitchFamily="2" charset="2"/>
              <a:buChar char="ü"/>
            </a:pPr>
            <a:r>
              <a:rPr lang="cs-CZ" altLang="cs-CZ" dirty="0"/>
              <a:t>zápis</a:t>
            </a:r>
            <a:endParaRPr lang="cs-CZ" sz="2400" b="1" dirty="0"/>
          </a:p>
        </p:txBody>
      </p:sp>
    </p:spTree>
    <p:extLst>
      <p:ext uri="{BB962C8B-B14F-4D97-AF65-F5344CB8AC3E}">
        <p14:creationId xmlns:p14="http://schemas.microsoft.com/office/powerpoint/2010/main" val="1717573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31740" y="6093296"/>
            <a:ext cx="4752528" cy="628179"/>
          </a:xfrm>
        </p:spPr>
        <p:txBody>
          <a:bodyPr/>
          <a:lstStyle/>
          <a:p>
            <a:r>
              <a:rPr lang="cs-CZ" dirty="0"/>
              <a:t>JUDr. Petr Pospíšil, Ph.D., LL.M</a:t>
            </a:r>
          </a:p>
          <a:p>
            <a:r>
              <a:rPr lang="cs-CZ" dirty="0"/>
              <a:t>ŘÍZENÍ OBCÍ A REGIONŮ – LEGISLATIVNI OPORA ČINNOSTI SAMOSPRÁVY</a:t>
            </a:r>
          </a:p>
          <a:p>
            <a:r>
              <a:rPr lang="cs-CZ" dirty="0"/>
              <a:t>.</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23</a:t>
            </a:fld>
            <a:endParaRPr lang="cs-CZ" dirty="0"/>
          </a:p>
        </p:txBody>
      </p:sp>
      <p:sp>
        <p:nvSpPr>
          <p:cNvPr id="4" name="TextovéPole 3"/>
          <p:cNvSpPr txBox="1"/>
          <p:nvPr/>
        </p:nvSpPr>
        <p:spPr>
          <a:xfrm>
            <a:off x="323528" y="476672"/>
            <a:ext cx="8568952" cy="5493812"/>
          </a:xfrm>
          <a:prstGeom prst="rect">
            <a:avLst/>
          </a:prstGeom>
          <a:noFill/>
        </p:spPr>
        <p:txBody>
          <a:bodyPr wrap="square" rtlCol="0">
            <a:spAutoFit/>
          </a:bodyPr>
          <a:lstStyle/>
          <a:p>
            <a:r>
              <a:rPr lang="cs-CZ" sz="2400" b="1" cap="all" dirty="0"/>
              <a:t>Zastupitelstvo kraje</a:t>
            </a:r>
          </a:p>
          <a:p>
            <a:endParaRPr lang="cs-CZ" sz="1200" b="1" dirty="0"/>
          </a:p>
          <a:p>
            <a:pPr algn="just">
              <a:lnSpc>
                <a:spcPct val="90000"/>
              </a:lnSpc>
              <a:buFont typeface="Wingdings" pitchFamily="2" charset="2"/>
              <a:buChar char="§"/>
            </a:pPr>
            <a:r>
              <a:rPr lang="cs-CZ" dirty="0"/>
              <a:t>   </a:t>
            </a:r>
            <a:r>
              <a:rPr lang="cs-CZ" u="sng" dirty="0"/>
              <a:t>nejvyšší orgán kraje</a:t>
            </a:r>
            <a:r>
              <a:rPr lang="cs-CZ" dirty="0"/>
              <a:t>, voleno z občanů kraje a občany kraje, 4 leté funkční období</a:t>
            </a:r>
          </a:p>
          <a:p>
            <a:pPr algn="just">
              <a:lnSpc>
                <a:spcPct val="90000"/>
              </a:lnSpc>
              <a:buFont typeface="Wingdings" pitchFamily="2" charset="2"/>
              <a:buChar char="§"/>
            </a:pPr>
            <a:r>
              <a:rPr lang="cs-CZ" dirty="0"/>
              <a:t>   v MSK tvořeno 65 členy</a:t>
            </a:r>
          </a:p>
          <a:p>
            <a:pPr algn="just">
              <a:lnSpc>
                <a:spcPct val="90000"/>
              </a:lnSpc>
            </a:pPr>
            <a:endParaRPr lang="cs-CZ" sz="1200" dirty="0"/>
          </a:p>
          <a:p>
            <a:pPr lvl="1" algn="just">
              <a:lnSpc>
                <a:spcPct val="90000"/>
              </a:lnSpc>
              <a:buFont typeface="Arial" pitchFamily="34" charset="0"/>
              <a:buChar char="•"/>
            </a:pPr>
            <a:r>
              <a:rPr lang="cs-CZ" dirty="0"/>
              <a:t>   do 600 000 obyvatel 45 členů – </a:t>
            </a:r>
            <a:r>
              <a:rPr lang="cs-CZ" i="1" dirty="0"/>
              <a:t>ZLN, PLZ, KV, LIB, VYS, KH, PAR </a:t>
            </a:r>
          </a:p>
          <a:p>
            <a:pPr lvl="1" algn="just">
              <a:lnSpc>
                <a:spcPct val="90000"/>
              </a:lnSpc>
              <a:buFont typeface="Arial" pitchFamily="34" charset="0"/>
              <a:buChar char="•"/>
            </a:pPr>
            <a:r>
              <a:rPr lang="cs-CZ" dirty="0"/>
              <a:t>   nad 600 000 do 900 000 obyvatel 55 členů – </a:t>
            </a:r>
            <a:r>
              <a:rPr lang="cs-CZ" i="1" dirty="0"/>
              <a:t>OLM, JČ, ÚST</a:t>
            </a:r>
          </a:p>
          <a:p>
            <a:pPr lvl="1" algn="just">
              <a:lnSpc>
                <a:spcPct val="90000"/>
              </a:lnSpc>
              <a:buFont typeface="Arial" pitchFamily="34" charset="0"/>
              <a:buChar char="•"/>
            </a:pPr>
            <a:r>
              <a:rPr lang="cs-CZ" dirty="0"/>
              <a:t>   nad 900 000 obyvatel 65 členů - </a:t>
            </a:r>
            <a:r>
              <a:rPr lang="cs-CZ" i="1" dirty="0"/>
              <a:t>MSK, STČ, JMK</a:t>
            </a:r>
          </a:p>
          <a:p>
            <a:pPr lvl="1" algn="just">
              <a:lnSpc>
                <a:spcPct val="90000"/>
              </a:lnSpc>
            </a:pPr>
            <a:endParaRPr lang="cs-CZ" sz="1200" dirty="0"/>
          </a:p>
          <a:p>
            <a:pPr algn="just">
              <a:lnSpc>
                <a:spcPct val="90000"/>
              </a:lnSpc>
              <a:buFont typeface="Wingdings" pitchFamily="2" charset="2"/>
              <a:buChar char="§"/>
            </a:pPr>
            <a:r>
              <a:rPr lang="cs-CZ" dirty="0"/>
              <a:t>   pravomoci jsou uvedeny zejména v § 35 a 36 zákona o krajích</a:t>
            </a:r>
          </a:p>
          <a:p>
            <a:pPr algn="just">
              <a:lnSpc>
                <a:spcPct val="90000"/>
              </a:lnSpc>
              <a:buFont typeface="Wingdings" pitchFamily="2" charset="2"/>
              <a:buChar char="§"/>
            </a:pPr>
            <a:endParaRPr lang="cs-CZ" dirty="0"/>
          </a:p>
          <a:p>
            <a:pPr algn="just">
              <a:lnSpc>
                <a:spcPct val="90000"/>
              </a:lnSpc>
              <a:buFont typeface="Wingdings" pitchFamily="2" charset="2"/>
              <a:buChar char="§"/>
            </a:pPr>
            <a:r>
              <a:rPr lang="cs-CZ" dirty="0"/>
              <a:t>   vykonává </a:t>
            </a:r>
            <a:r>
              <a:rPr lang="cs-CZ" b="1" dirty="0"/>
              <a:t>vyhrazené pravomoci</a:t>
            </a:r>
            <a:r>
              <a:rPr lang="cs-CZ" dirty="0"/>
              <a:t>, </a:t>
            </a:r>
            <a:r>
              <a:rPr lang="cs-CZ" altLang="cs-CZ" dirty="0"/>
              <a:t>může si vyhradit další pravomoci (nejsou-li vyhrazeny radě - § 37)</a:t>
            </a:r>
          </a:p>
          <a:p>
            <a:pPr algn="just">
              <a:lnSpc>
                <a:spcPct val="90000"/>
              </a:lnSpc>
            </a:pPr>
            <a:endParaRPr lang="cs-CZ" dirty="0"/>
          </a:p>
          <a:p>
            <a:pPr algn="just">
              <a:lnSpc>
                <a:spcPct val="90000"/>
              </a:lnSpc>
              <a:buFont typeface="Wingdings" pitchFamily="2" charset="2"/>
              <a:buChar char="§"/>
            </a:pPr>
            <a:r>
              <a:rPr lang="cs-CZ" dirty="0"/>
              <a:t>   volí radu kraje (hejtmana, náměstky hejtmana a další členy rady), ukládá jim úkoly, stanoví počet uvolněných členů zastupitelstva, zřizuje výbory zastupitelstva kraje (MSK - 12) a volí jejich členy</a:t>
            </a:r>
          </a:p>
          <a:p>
            <a:pPr algn="just">
              <a:lnSpc>
                <a:spcPct val="90000"/>
              </a:lnSpc>
            </a:pPr>
            <a:endParaRPr lang="cs-CZ" dirty="0"/>
          </a:p>
          <a:p>
            <a:pPr algn="just">
              <a:lnSpc>
                <a:spcPct val="90000"/>
              </a:lnSpc>
              <a:buFont typeface="Wingdings" pitchFamily="2" charset="2"/>
              <a:buChar char="§"/>
            </a:pPr>
            <a:r>
              <a:rPr lang="cs-CZ" altLang="cs-CZ" dirty="0"/>
              <a:t>   rozhoduje o zrušení usnesení rady pozastavených hejtmanem pro jejich nesprávnost (§ 35 odst. 3, § 62)</a:t>
            </a:r>
          </a:p>
          <a:p>
            <a:pPr algn="just">
              <a:lnSpc>
                <a:spcPct val="90000"/>
              </a:lnSpc>
            </a:pPr>
            <a:endParaRPr lang="cs-CZ" altLang="cs-CZ" dirty="0"/>
          </a:p>
          <a:p>
            <a:pPr algn="just">
              <a:lnSpc>
                <a:spcPct val="90000"/>
              </a:lnSpc>
              <a:buFont typeface="Wingdings" pitchFamily="2" charset="2"/>
              <a:buChar char="§"/>
            </a:pPr>
            <a:r>
              <a:rPr lang="cs-CZ" dirty="0"/>
              <a:t>   volí zástupce kraje do výborů regionálních rad regionů soudržnosti</a:t>
            </a:r>
            <a:endParaRPr lang="cs-CZ" sz="2400" b="1" dirty="0"/>
          </a:p>
        </p:txBody>
      </p:sp>
    </p:spTree>
    <p:extLst>
      <p:ext uri="{BB962C8B-B14F-4D97-AF65-F5344CB8AC3E}">
        <p14:creationId xmlns:p14="http://schemas.microsoft.com/office/powerpoint/2010/main" val="1237334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31740" y="6093296"/>
            <a:ext cx="4752528" cy="628179"/>
          </a:xfrm>
        </p:spPr>
        <p:txBody>
          <a:bodyPr/>
          <a:lstStyle/>
          <a:p>
            <a:r>
              <a:rPr lang="cs-CZ" dirty="0"/>
              <a:t>JUDr. Petr Pospíšil, Ph.D., LL.M</a:t>
            </a:r>
          </a:p>
          <a:p>
            <a:r>
              <a:rPr lang="cs-CZ" dirty="0"/>
              <a:t>ŘÍZENÍ OBCÍ A REGIONŮ – LEGISLATIVNI OPORA ČINNOSTI SAMOSPRÁVY</a:t>
            </a:r>
          </a:p>
          <a:p>
            <a:r>
              <a:rPr lang="cs-CZ" dirty="0"/>
              <a:t>.</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24</a:t>
            </a:fld>
            <a:endParaRPr lang="cs-CZ" dirty="0"/>
          </a:p>
        </p:txBody>
      </p:sp>
      <p:sp>
        <p:nvSpPr>
          <p:cNvPr id="4" name="TextovéPole 3"/>
          <p:cNvSpPr txBox="1"/>
          <p:nvPr/>
        </p:nvSpPr>
        <p:spPr>
          <a:xfrm>
            <a:off x="323528" y="476672"/>
            <a:ext cx="8568952" cy="5367623"/>
          </a:xfrm>
          <a:prstGeom prst="rect">
            <a:avLst/>
          </a:prstGeom>
          <a:noFill/>
        </p:spPr>
        <p:txBody>
          <a:bodyPr wrap="square" rtlCol="0">
            <a:spAutoFit/>
          </a:bodyPr>
          <a:lstStyle/>
          <a:p>
            <a:r>
              <a:rPr lang="cs-CZ" sz="2400" b="1" cap="all" dirty="0"/>
              <a:t>Zastupitelstvo kraje – jednání</a:t>
            </a:r>
          </a:p>
          <a:p>
            <a:endParaRPr lang="cs-CZ" sz="1000" b="1" dirty="0"/>
          </a:p>
          <a:p>
            <a:pPr algn="just">
              <a:lnSpc>
                <a:spcPct val="80000"/>
              </a:lnSpc>
              <a:buFont typeface="Wingdings" pitchFamily="2" charset="2"/>
              <a:buChar char="§"/>
            </a:pPr>
            <a:r>
              <a:rPr lang="cs-CZ" dirty="0"/>
              <a:t>   </a:t>
            </a:r>
            <a:r>
              <a:rPr lang="cs-CZ" b="1" dirty="0"/>
              <a:t>zasedání zastupitelstva kraje</a:t>
            </a:r>
            <a:r>
              <a:rPr lang="cs-CZ" dirty="0"/>
              <a:t>:</a:t>
            </a:r>
          </a:p>
          <a:p>
            <a:pPr algn="just">
              <a:lnSpc>
                <a:spcPct val="80000"/>
              </a:lnSpc>
            </a:pPr>
            <a:endParaRPr lang="cs-CZ" sz="1000" dirty="0"/>
          </a:p>
          <a:p>
            <a:pPr lvl="1">
              <a:lnSpc>
                <a:spcPct val="80000"/>
              </a:lnSpc>
              <a:buFont typeface="Wingdings" pitchFamily="2" charset="2"/>
              <a:buChar char="ü"/>
            </a:pPr>
            <a:r>
              <a:rPr lang="cs-CZ" dirty="0"/>
              <a:t>   veřejné,</a:t>
            </a:r>
          </a:p>
          <a:p>
            <a:pPr lvl="1">
              <a:lnSpc>
                <a:spcPct val="80000"/>
              </a:lnSpc>
              <a:buFont typeface="Wingdings" pitchFamily="2" charset="2"/>
              <a:buChar char="ü"/>
            </a:pPr>
            <a:endParaRPr lang="cs-CZ" sz="1200" dirty="0"/>
          </a:p>
          <a:p>
            <a:pPr lvl="1" algn="just">
              <a:lnSpc>
                <a:spcPct val="80000"/>
              </a:lnSpc>
              <a:buFont typeface="Wingdings" pitchFamily="2" charset="2"/>
              <a:buChar char="ü"/>
            </a:pPr>
            <a:r>
              <a:rPr lang="cs-CZ" dirty="0"/>
              <a:t>   schází se podle potřeby, nejméně jednou za 3 měsíce,</a:t>
            </a:r>
          </a:p>
          <a:p>
            <a:pPr lvl="1" algn="just">
              <a:lnSpc>
                <a:spcPct val="80000"/>
              </a:lnSpc>
              <a:buFont typeface="Wingdings" pitchFamily="2" charset="2"/>
              <a:buChar char="ü"/>
            </a:pPr>
            <a:endParaRPr lang="cs-CZ" sz="1200" dirty="0"/>
          </a:p>
          <a:p>
            <a:pPr lvl="1" algn="just">
              <a:lnSpc>
                <a:spcPct val="80000"/>
              </a:lnSpc>
              <a:buFont typeface="Wingdings" pitchFamily="2" charset="2"/>
              <a:buChar char="ü"/>
            </a:pPr>
            <a:r>
              <a:rPr lang="cs-CZ" dirty="0"/>
              <a:t>   svolává a zpravidla řídí hejtman kraje,</a:t>
            </a:r>
          </a:p>
          <a:p>
            <a:pPr lvl="1" algn="just">
              <a:lnSpc>
                <a:spcPct val="80000"/>
              </a:lnSpc>
              <a:buFont typeface="Wingdings" pitchFamily="2" charset="2"/>
              <a:buChar char="ü"/>
            </a:pPr>
            <a:endParaRPr lang="cs-CZ" sz="1200" dirty="0"/>
          </a:p>
          <a:p>
            <a:pPr lvl="1" algn="just">
              <a:lnSpc>
                <a:spcPct val="80000"/>
              </a:lnSpc>
              <a:buFont typeface="Wingdings" pitchFamily="2" charset="2"/>
              <a:buChar char="ü"/>
            </a:pPr>
            <a:r>
              <a:rPr lang="cs-CZ" dirty="0"/>
              <a:t>   krajský úřad zveřejňuje informace o místě a době konání </a:t>
            </a:r>
            <a:br>
              <a:rPr lang="cs-CZ" dirty="0"/>
            </a:br>
            <a:r>
              <a:rPr lang="cs-CZ" dirty="0"/>
              <a:t>a navrženém programu 10 dnů předem </a:t>
            </a:r>
            <a:r>
              <a:rPr lang="cs-CZ" i="1" dirty="0"/>
              <a:t>(výklad 10x24 hod.),</a:t>
            </a:r>
          </a:p>
          <a:p>
            <a:pPr lvl="1" algn="just">
              <a:lnSpc>
                <a:spcPct val="80000"/>
              </a:lnSpc>
              <a:buFont typeface="Wingdings" pitchFamily="2" charset="2"/>
              <a:buChar char="ü"/>
            </a:pPr>
            <a:endParaRPr lang="cs-CZ" sz="1200" i="1" dirty="0"/>
          </a:p>
          <a:p>
            <a:pPr lvl="1" algn="just">
              <a:lnSpc>
                <a:spcPct val="80000"/>
              </a:lnSpc>
              <a:buFont typeface="Wingdings" pitchFamily="2" charset="2"/>
              <a:buChar char="ü"/>
            </a:pPr>
            <a:r>
              <a:rPr lang="cs-CZ" dirty="0"/>
              <a:t>   řídí se jednacím řádem, </a:t>
            </a:r>
          </a:p>
          <a:p>
            <a:pPr lvl="1" algn="just">
              <a:lnSpc>
                <a:spcPct val="80000"/>
              </a:lnSpc>
              <a:buFont typeface="Wingdings" pitchFamily="2" charset="2"/>
              <a:buChar char="ü"/>
            </a:pPr>
            <a:endParaRPr lang="cs-CZ" sz="1200" dirty="0"/>
          </a:p>
          <a:p>
            <a:pPr lvl="1" algn="just">
              <a:lnSpc>
                <a:spcPct val="80000"/>
              </a:lnSpc>
              <a:buFont typeface="Wingdings" pitchFamily="2" charset="2"/>
              <a:buChar char="ü"/>
            </a:pPr>
            <a:r>
              <a:rPr lang="cs-CZ" dirty="0"/>
              <a:t>   podmínkou hlasování je přítomnost nadpoloviční většiny všech členů zastupitelstva,</a:t>
            </a:r>
          </a:p>
          <a:p>
            <a:pPr lvl="1" algn="just">
              <a:lnSpc>
                <a:spcPct val="80000"/>
              </a:lnSpc>
              <a:buFont typeface="Wingdings" pitchFamily="2" charset="2"/>
              <a:buChar char="ü"/>
            </a:pPr>
            <a:endParaRPr lang="cs-CZ" sz="1200" dirty="0"/>
          </a:p>
          <a:p>
            <a:pPr lvl="1" algn="just">
              <a:lnSpc>
                <a:spcPct val="80000"/>
              </a:lnSpc>
              <a:buFont typeface="Wingdings" pitchFamily="2" charset="2"/>
              <a:buChar char="ü"/>
            </a:pPr>
            <a:r>
              <a:rPr lang="cs-CZ" dirty="0"/>
              <a:t>   k přijetí usnesení nutný souhlas nadpoloviční většiny všech členů,</a:t>
            </a:r>
          </a:p>
          <a:p>
            <a:pPr lvl="1" algn="just">
              <a:lnSpc>
                <a:spcPct val="80000"/>
              </a:lnSpc>
              <a:buFont typeface="Wingdings" pitchFamily="2" charset="2"/>
              <a:buChar char="ü"/>
            </a:pPr>
            <a:endParaRPr lang="cs-CZ" sz="1200" dirty="0"/>
          </a:p>
          <a:p>
            <a:pPr lvl="1" algn="just">
              <a:lnSpc>
                <a:spcPct val="80000"/>
              </a:lnSpc>
              <a:buFont typeface="Wingdings" pitchFamily="2" charset="2"/>
              <a:buChar char="ü"/>
            </a:pPr>
            <a:r>
              <a:rPr lang="cs-CZ" dirty="0"/>
              <a:t>   </a:t>
            </a:r>
            <a:r>
              <a:rPr lang="cs-CZ" i="1" dirty="0"/>
              <a:t>zápis – po jeho podepsání hejtmanem kraje a zvolenými ověřovateli je uložen k nahlédnutí na POR a upravená verze zveřejněna </a:t>
            </a:r>
            <a:br>
              <a:rPr lang="cs-CZ" i="1" dirty="0"/>
            </a:br>
            <a:r>
              <a:rPr lang="cs-CZ" i="1" dirty="0"/>
              <a:t>na webu,</a:t>
            </a:r>
          </a:p>
          <a:p>
            <a:pPr lvl="1" algn="just">
              <a:lnSpc>
                <a:spcPct val="80000"/>
              </a:lnSpc>
              <a:buFont typeface="Wingdings" pitchFamily="2" charset="2"/>
              <a:buChar char="ü"/>
            </a:pPr>
            <a:endParaRPr lang="cs-CZ" sz="1200" i="1" dirty="0"/>
          </a:p>
          <a:p>
            <a:pPr lvl="1" algn="just">
              <a:lnSpc>
                <a:spcPct val="80000"/>
              </a:lnSpc>
              <a:buFont typeface="Wingdings" pitchFamily="2" charset="2"/>
              <a:buChar char="ü"/>
            </a:pPr>
            <a:r>
              <a:rPr lang="cs-CZ" i="1" dirty="0"/>
              <a:t>přímé přenosy a záznamy ze zasedání a materiály pro zasedání </a:t>
            </a:r>
            <a:br>
              <a:rPr lang="cs-CZ" i="1" dirty="0"/>
            </a:br>
            <a:r>
              <a:rPr lang="cs-CZ" i="1" dirty="0"/>
              <a:t>na webu kraje – od září 2013</a:t>
            </a:r>
            <a:endParaRPr lang="cs-CZ" sz="2400" b="1" i="1" dirty="0"/>
          </a:p>
        </p:txBody>
      </p:sp>
    </p:spTree>
    <p:extLst>
      <p:ext uri="{BB962C8B-B14F-4D97-AF65-F5344CB8AC3E}">
        <p14:creationId xmlns:p14="http://schemas.microsoft.com/office/powerpoint/2010/main" val="8597599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5918516"/>
            <a:ext cx="4680520" cy="797158"/>
          </a:xfrm>
        </p:spPr>
        <p:txBody>
          <a:bodyPr/>
          <a:lstStyle/>
          <a:p>
            <a:r>
              <a:rPr lang="cs-CZ" dirty="0"/>
              <a:t>JUDr. Petr Pospíšil, Ph.D., LL.M.</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25</a:t>
            </a:fld>
            <a:endParaRPr lang="cs-CZ" dirty="0"/>
          </a:p>
        </p:txBody>
      </p:sp>
      <p:sp>
        <p:nvSpPr>
          <p:cNvPr id="4" name="TextovéPole 3"/>
          <p:cNvSpPr txBox="1"/>
          <p:nvPr/>
        </p:nvSpPr>
        <p:spPr>
          <a:xfrm>
            <a:off x="323528" y="260648"/>
            <a:ext cx="8568952" cy="5447645"/>
          </a:xfrm>
          <a:prstGeom prst="rect">
            <a:avLst/>
          </a:prstGeom>
          <a:noFill/>
        </p:spPr>
        <p:txBody>
          <a:bodyPr wrap="square" rtlCol="0">
            <a:spAutoFit/>
          </a:bodyPr>
          <a:lstStyle/>
          <a:p>
            <a:r>
              <a:rPr lang="cs-CZ" sz="2400" b="1" cap="all" dirty="0"/>
              <a:t>Rada obce</a:t>
            </a:r>
          </a:p>
          <a:p>
            <a:endParaRPr lang="cs-CZ" sz="1000" b="1" dirty="0"/>
          </a:p>
          <a:p>
            <a:pPr marL="379413" indent="-379413" algn="just">
              <a:lnSpc>
                <a:spcPct val="80000"/>
              </a:lnSpc>
              <a:buFont typeface="Arial" panose="020B0604020202020204" pitchFamily="34" charset="0"/>
              <a:buChar char="•"/>
              <a:tabLst>
                <a:tab pos="481013" algn="l"/>
                <a:tab pos="952500" algn="l"/>
              </a:tabLst>
            </a:pPr>
            <a:r>
              <a:rPr lang="cs-CZ" altLang="cs-CZ" dirty="0"/>
              <a:t>pravomoci jsou uvedeny v § 102</a:t>
            </a:r>
          </a:p>
          <a:p>
            <a:pPr marL="379413" indent="-379413" algn="just">
              <a:lnSpc>
                <a:spcPct val="80000"/>
              </a:lnSpc>
              <a:buFont typeface="Arial" panose="020B0604020202020204" pitchFamily="34" charset="0"/>
              <a:buChar char="•"/>
              <a:tabLst>
                <a:tab pos="481013" algn="l"/>
                <a:tab pos="952500" algn="l"/>
              </a:tabLst>
            </a:pPr>
            <a:endParaRPr lang="cs-CZ" altLang="cs-CZ" sz="1000" dirty="0"/>
          </a:p>
          <a:p>
            <a:pPr marL="379413" indent="-379413" algn="just">
              <a:lnSpc>
                <a:spcPct val="80000"/>
              </a:lnSpc>
              <a:buFont typeface="Arial" panose="020B0604020202020204" pitchFamily="34" charset="0"/>
              <a:buChar char="•"/>
              <a:tabLst>
                <a:tab pos="481013" algn="l"/>
                <a:tab pos="952500" algn="l"/>
              </a:tabLst>
            </a:pPr>
            <a:r>
              <a:rPr lang="cs-CZ" altLang="cs-CZ" dirty="0"/>
              <a:t>zabezpečuje rozhodování ve věcech v samostatné působnosti, pokud nejsou vyhrazeny zastupitelstvu obce nebo pokud si je zastupitelstvo nevyhradilo</a:t>
            </a:r>
          </a:p>
          <a:p>
            <a:pPr marL="379413" indent="-379413" algn="just">
              <a:lnSpc>
                <a:spcPct val="80000"/>
              </a:lnSpc>
              <a:buFont typeface="Arial" panose="020B0604020202020204" pitchFamily="34" charset="0"/>
              <a:buChar char="•"/>
              <a:tabLst>
                <a:tab pos="481013" algn="l"/>
                <a:tab pos="952500" algn="l"/>
              </a:tabLst>
            </a:pPr>
            <a:endParaRPr lang="cs-CZ" altLang="cs-CZ" sz="1000" dirty="0"/>
          </a:p>
          <a:p>
            <a:pPr marL="379413" indent="-379413" algn="just">
              <a:lnSpc>
                <a:spcPct val="80000"/>
              </a:lnSpc>
              <a:buFont typeface="Arial" panose="020B0604020202020204" pitchFamily="34" charset="0"/>
              <a:buChar char="•"/>
              <a:tabLst>
                <a:tab pos="481013" algn="l"/>
                <a:tab pos="952500" algn="l"/>
              </a:tabLst>
            </a:pPr>
            <a:r>
              <a:rPr lang="cs-CZ" altLang="cs-CZ" dirty="0"/>
              <a:t>nemůže svěřit starostovi ani obecnímu úřadu pravomoci podle § 102 odst. 2, s výjimkou: </a:t>
            </a:r>
          </a:p>
          <a:p>
            <a:pPr marL="952500" lvl="1" indent="-393700" algn="just">
              <a:lnSpc>
                <a:spcPct val="80000"/>
              </a:lnSpc>
              <a:buFont typeface="Wingdings" panose="05000000000000000000" pitchFamily="2" charset="2"/>
              <a:buChar char="Ø"/>
              <a:tabLst>
                <a:tab pos="481013" algn="l"/>
                <a:tab pos="952500" algn="l"/>
              </a:tabLst>
            </a:pPr>
            <a:r>
              <a:rPr lang="cs-CZ" altLang="cs-CZ" dirty="0"/>
              <a:t>ukládání pokut ve věcech samostatné působnosti</a:t>
            </a:r>
          </a:p>
          <a:p>
            <a:pPr marL="952500" lvl="1" indent="-393700" algn="just">
              <a:lnSpc>
                <a:spcPct val="80000"/>
              </a:lnSpc>
              <a:buFont typeface="Wingdings" panose="05000000000000000000" pitchFamily="2" charset="2"/>
              <a:buChar char="Ø"/>
              <a:tabLst>
                <a:tab pos="481013" algn="l"/>
                <a:tab pos="952500" algn="l"/>
              </a:tabLst>
            </a:pPr>
            <a:r>
              <a:rPr lang="cs-CZ" altLang="cs-CZ" dirty="0"/>
              <a:t>uzavírání nájemních smluv a smluv o výpůjčce</a:t>
            </a:r>
            <a:endParaRPr lang="cs-CZ" altLang="cs-CZ" u="sng" dirty="0"/>
          </a:p>
          <a:p>
            <a:pPr marL="379413" indent="-379413" algn="just">
              <a:lnSpc>
                <a:spcPct val="80000"/>
              </a:lnSpc>
              <a:tabLst>
                <a:tab pos="481013" algn="l"/>
                <a:tab pos="952500" algn="l"/>
              </a:tabLst>
            </a:pPr>
            <a:endParaRPr lang="cs-CZ" altLang="cs-CZ" sz="1000" dirty="0"/>
          </a:p>
          <a:p>
            <a:pPr marL="379413" indent="-379413" algn="just">
              <a:lnSpc>
                <a:spcPct val="80000"/>
              </a:lnSpc>
              <a:buFont typeface="Arial" panose="020B0604020202020204" pitchFamily="34" charset="0"/>
              <a:buChar char="•"/>
              <a:tabLst>
                <a:tab pos="481013" algn="l"/>
                <a:tab pos="952500" algn="l"/>
              </a:tabLst>
            </a:pPr>
            <a:r>
              <a:rPr lang="cs-CZ" altLang="cs-CZ" dirty="0"/>
              <a:t>v obcích, kde se rada nevolí, vykonává její pravomoc starosta - s výjimkami stanovenými zákonem</a:t>
            </a:r>
          </a:p>
          <a:p>
            <a:pPr marL="379413" indent="-379413" algn="just">
              <a:lnSpc>
                <a:spcPct val="80000"/>
              </a:lnSpc>
              <a:tabLst>
                <a:tab pos="481013" algn="l"/>
                <a:tab pos="952500" algn="l"/>
              </a:tabLst>
            </a:pPr>
            <a:endParaRPr lang="cs-CZ" altLang="cs-CZ" sz="1000" dirty="0"/>
          </a:p>
          <a:p>
            <a:pPr marL="379413" indent="-379413" algn="just">
              <a:lnSpc>
                <a:spcPct val="80000"/>
              </a:lnSpc>
              <a:buFont typeface="Arial" panose="020B0604020202020204" pitchFamily="34" charset="0"/>
              <a:buChar char="•"/>
              <a:tabLst>
                <a:tab pos="481013" algn="l"/>
                <a:tab pos="952500" algn="l"/>
              </a:tabLst>
            </a:pPr>
            <a:r>
              <a:rPr lang="cs-CZ" altLang="cs-CZ" dirty="0"/>
              <a:t>zřizuje komise</a:t>
            </a:r>
          </a:p>
          <a:p>
            <a:pPr marL="379413" indent="-379413" algn="just">
              <a:lnSpc>
                <a:spcPct val="80000"/>
              </a:lnSpc>
              <a:tabLst>
                <a:tab pos="481013" algn="l"/>
                <a:tab pos="952500" algn="l"/>
              </a:tabLst>
            </a:pPr>
            <a:endParaRPr lang="cs-CZ" altLang="cs-CZ" sz="1000" dirty="0"/>
          </a:p>
          <a:p>
            <a:pPr marL="379413" indent="-379413" algn="just">
              <a:lnSpc>
                <a:spcPct val="80000"/>
              </a:lnSpc>
              <a:buFont typeface="Arial" panose="020B0604020202020204" pitchFamily="34" charset="0"/>
              <a:buChar char="•"/>
              <a:tabLst>
                <a:tab pos="481013" algn="l"/>
                <a:tab pos="952500" algn="l"/>
              </a:tabLst>
            </a:pPr>
            <a:r>
              <a:rPr lang="cs-CZ" altLang="cs-CZ" dirty="0"/>
              <a:t>stanoví  rozdělení pravomocí v obecním úřadu, schvaluje organizační řád </a:t>
            </a:r>
          </a:p>
          <a:p>
            <a:pPr marL="379413" indent="-379413" algn="just">
              <a:lnSpc>
                <a:spcPct val="80000"/>
              </a:lnSpc>
              <a:tabLst>
                <a:tab pos="481013" algn="l"/>
                <a:tab pos="952500" algn="l"/>
              </a:tabLst>
            </a:pPr>
            <a:endParaRPr lang="cs-CZ" altLang="cs-CZ" sz="1000" u="sng" dirty="0"/>
          </a:p>
          <a:p>
            <a:pPr marL="379413" indent="-379413" algn="just">
              <a:lnSpc>
                <a:spcPct val="80000"/>
              </a:lnSpc>
              <a:tabLst>
                <a:tab pos="481013" algn="l"/>
                <a:tab pos="952500" algn="l"/>
              </a:tabLst>
            </a:pPr>
            <a:r>
              <a:rPr lang="cs-CZ" altLang="cs-CZ" u="sng" dirty="0"/>
              <a:t>Jednání rady obce:</a:t>
            </a:r>
          </a:p>
          <a:p>
            <a:pPr marL="379413" indent="-379413" algn="just">
              <a:lnSpc>
                <a:spcPct val="80000"/>
              </a:lnSpc>
              <a:tabLst>
                <a:tab pos="481013" algn="l"/>
                <a:tab pos="952500" algn="l"/>
              </a:tabLst>
            </a:pPr>
            <a:endParaRPr lang="cs-CZ" altLang="cs-CZ" u="sng" dirty="0"/>
          </a:p>
          <a:p>
            <a:pPr marL="952500" lvl="1" indent="-393700" algn="just">
              <a:lnSpc>
                <a:spcPct val="80000"/>
              </a:lnSpc>
              <a:buFont typeface="Wingdings" panose="05000000000000000000" pitchFamily="2" charset="2"/>
              <a:buChar char="Ø"/>
              <a:tabLst>
                <a:tab pos="481013" algn="l"/>
                <a:tab pos="952500" algn="l"/>
              </a:tabLst>
            </a:pPr>
            <a:r>
              <a:rPr lang="cs-CZ" altLang="cs-CZ" dirty="0"/>
              <a:t>neveřejné</a:t>
            </a:r>
          </a:p>
          <a:p>
            <a:pPr marL="952500" lvl="1" indent="-393700" algn="just">
              <a:lnSpc>
                <a:spcPct val="80000"/>
              </a:lnSpc>
              <a:buFont typeface="Wingdings" panose="05000000000000000000" pitchFamily="2" charset="2"/>
              <a:buChar char="Ø"/>
              <a:tabLst>
                <a:tab pos="481013" algn="l"/>
                <a:tab pos="952500" algn="l"/>
              </a:tabLst>
            </a:pPr>
            <a:r>
              <a:rPr lang="cs-CZ" altLang="cs-CZ" dirty="0"/>
              <a:t>schází se podle potřeby </a:t>
            </a:r>
          </a:p>
          <a:p>
            <a:pPr marL="952500" lvl="1" indent="-393700" algn="just">
              <a:lnSpc>
                <a:spcPct val="80000"/>
              </a:lnSpc>
              <a:buFont typeface="Wingdings" panose="05000000000000000000" pitchFamily="2" charset="2"/>
              <a:buChar char="Ø"/>
              <a:tabLst>
                <a:tab pos="481013" algn="l"/>
                <a:tab pos="952500" algn="l"/>
              </a:tabLst>
            </a:pPr>
            <a:r>
              <a:rPr lang="cs-CZ" altLang="cs-CZ" dirty="0"/>
              <a:t>řídí se jednacím řádem</a:t>
            </a:r>
          </a:p>
          <a:p>
            <a:pPr marL="952500" lvl="1" indent="-393700" algn="just">
              <a:lnSpc>
                <a:spcPct val="80000"/>
              </a:lnSpc>
              <a:buFont typeface="Wingdings" panose="05000000000000000000" pitchFamily="2" charset="2"/>
              <a:buChar char="Ø"/>
              <a:tabLst>
                <a:tab pos="481013" algn="l"/>
                <a:tab pos="952500" algn="l"/>
              </a:tabLst>
            </a:pPr>
            <a:r>
              <a:rPr lang="cs-CZ" altLang="cs-CZ" dirty="0"/>
              <a:t>k přijetí usnesení nutný souhlas nadpoloviční většiny všech členů</a:t>
            </a:r>
          </a:p>
          <a:p>
            <a:pPr marL="952500" lvl="1" indent="-393700" algn="just">
              <a:lnSpc>
                <a:spcPct val="80000"/>
              </a:lnSpc>
              <a:buFont typeface="Wingdings" panose="05000000000000000000" pitchFamily="2" charset="2"/>
              <a:buChar char="Ø"/>
              <a:tabLst>
                <a:tab pos="481013" algn="l"/>
                <a:tab pos="952500" algn="l"/>
              </a:tabLst>
            </a:pPr>
            <a:r>
              <a:rPr lang="cs-CZ" altLang="cs-CZ" dirty="0"/>
              <a:t>zápis</a:t>
            </a:r>
            <a:endParaRPr lang="cs-CZ" sz="2400" b="1" dirty="0"/>
          </a:p>
        </p:txBody>
      </p:sp>
    </p:spTree>
    <p:extLst>
      <p:ext uri="{BB962C8B-B14F-4D97-AF65-F5344CB8AC3E}">
        <p14:creationId xmlns:p14="http://schemas.microsoft.com/office/powerpoint/2010/main" val="1768227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1921632" y="6032314"/>
            <a:ext cx="4832176" cy="648072"/>
          </a:xfrm>
        </p:spPr>
        <p:txBody>
          <a:bodyPr/>
          <a:lstStyle/>
          <a:p>
            <a:r>
              <a:rPr lang="cs-CZ" dirty="0"/>
              <a:t>JUDr. Petr Pospíšil, Ph.D., LL.M.</a:t>
            </a:r>
          </a:p>
          <a:p>
            <a:r>
              <a:rPr lang="cs-CZ" dirty="0"/>
              <a:t>ŘÍZENÍ OBCÍ A REGIONŮ – LEGISLATIVNI OPORA ČINNOSTI SAMOSPRÁVY</a:t>
            </a:r>
          </a:p>
          <a:p>
            <a:endParaRPr lang="cs-CZ"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26</a:t>
            </a:fld>
            <a:endParaRPr lang="cs-CZ" dirty="0"/>
          </a:p>
        </p:txBody>
      </p:sp>
      <p:sp>
        <p:nvSpPr>
          <p:cNvPr id="4" name="TextovéPole 3"/>
          <p:cNvSpPr txBox="1"/>
          <p:nvPr/>
        </p:nvSpPr>
        <p:spPr>
          <a:xfrm>
            <a:off x="323528" y="548681"/>
            <a:ext cx="8028384" cy="5093702"/>
          </a:xfrm>
          <a:prstGeom prst="rect">
            <a:avLst/>
          </a:prstGeom>
          <a:noFill/>
        </p:spPr>
        <p:txBody>
          <a:bodyPr wrap="square" rtlCol="0">
            <a:spAutoFit/>
          </a:bodyPr>
          <a:lstStyle/>
          <a:p>
            <a:r>
              <a:rPr lang="cs-CZ" sz="2400" b="1" cap="all" dirty="0"/>
              <a:t>Rada kraje</a:t>
            </a:r>
          </a:p>
          <a:p>
            <a:endParaRPr lang="cs-CZ" sz="2400" b="1" dirty="0"/>
          </a:p>
          <a:p>
            <a:pPr algn="just">
              <a:spcAft>
                <a:spcPts val="600"/>
              </a:spcAft>
              <a:buFont typeface="Wingdings" panose="05000000000000000000" pitchFamily="2" charset="2"/>
              <a:buChar char="§"/>
            </a:pPr>
            <a:r>
              <a:rPr lang="cs-CZ" dirty="0"/>
              <a:t>   </a:t>
            </a:r>
            <a:r>
              <a:rPr lang="cs-CZ" u="sng" dirty="0"/>
              <a:t>výkonný orgán kraje v samostatné působnosti</a:t>
            </a:r>
            <a:r>
              <a:rPr lang="cs-CZ" dirty="0"/>
              <a:t>, volena zastupitelstvem,</a:t>
            </a:r>
          </a:p>
          <a:p>
            <a:pPr algn="just">
              <a:spcAft>
                <a:spcPts val="600"/>
              </a:spcAft>
              <a:buFont typeface="Wingdings" panose="05000000000000000000" pitchFamily="2" charset="2"/>
              <a:buChar char="§"/>
            </a:pPr>
            <a:r>
              <a:rPr lang="cs-CZ" dirty="0"/>
              <a:t>   do/nad 600 000 obyvatel 9/11 členů RK,</a:t>
            </a:r>
          </a:p>
          <a:p>
            <a:pPr algn="just">
              <a:spcAft>
                <a:spcPts val="600"/>
              </a:spcAft>
              <a:buFont typeface="Wingdings" panose="05000000000000000000" pitchFamily="2" charset="2"/>
              <a:buChar char="§"/>
            </a:pPr>
            <a:r>
              <a:rPr lang="cs-CZ" dirty="0"/>
              <a:t>   v MSK je tvořena 11 členy – hejtman kraje, 7 náměstků hejtmana a 3 další členové rady,</a:t>
            </a:r>
          </a:p>
          <a:p>
            <a:pPr marL="285750" indent="-285750" algn="just">
              <a:spcAft>
                <a:spcPts val="600"/>
              </a:spcAft>
              <a:buFont typeface="Wingdings" panose="05000000000000000000" pitchFamily="2" charset="2"/>
              <a:buChar char="§"/>
            </a:pPr>
            <a:r>
              <a:rPr lang="cs-CZ" dirty="0"/>
              <a:t>pravomoci jsou uvedeny zejména v § 59 zákona o krajích,</a:t>
            </a:r>
          </a:p>
          <a:p>
            <a:pPr marL="285750" indent="-285750" algn="just">
              <a:spcAft>
                <a:spcPts val="600"/>
              </a:spcAft>
              <a:buFont typeface="Wingdings" panose="05000000000000000000" pitchFamily="2" charset="2"/>
              <a:buChar char="§"/>
            </a:pPr>
            <a:r>
              <a:rPr lang="cs-CZ" altLang="cs-CZ" dirty="0"/>
              <a:t>zabezpečuje rozhodování ve věcech v samostatné působnosti, pokud nejsou vyhrazeny zastupitelstvu kraje nebo pokud si je zastupitelstvo nevyhradilo - § 59 odst. 3,</a:t>
            </a:r>
            <a:endParaRPr lang="cs-CZ" dirty="0"/>
          </a:p>
          <a:p>
            <a:pPr algn="just">
              <a:spcAft>
                <a:spcPts val="600"/>
              </a:spcAft>
              <a:buFont typeface="Wingdings" panose="05000000000000000000" pitchFamily="2" charset="2"/>
              <a:buChar char="§"/>
            </a:pPr>
            <a:r>
              <a:rPr lang="cs-CZ" dirty="0"/>
              <a:t>   zřizuje komise rady kraje a volí jejich členy,</a:t>
            </a:r>
          </a:p>
          <a:p>
            <a:pPr algn="just">
              <a:spcAft>
                <a:spcPts val="600"/>
              </a:spcAft>
              <a:buFont typeface="Wingdings" panose="05000000000000000000" pitchFamily="2" charset="2"/>
              <a:buChar char="§"/>
            </a:pPr>
            <a:r>
              <a:rPr lang="cs-CZ" dirty="0"/>
              <a:t>   </a:t>
            </a:r>
            <a:r>
              <a:rPr lang="cs-CZ" u="sng" dirty="0"/>
              <a:t>některé z pravomocí může rada kraje</a:t>
            </a:r>
            <a:r>
              <a:rPr lang="cs-CZ" dirty="0"/>
              <a:t> podle § 59 odst. 4 </a:t>
            </a:r>
            <a:r>
              <a:rPr lang="cs-CZ" u="sng" dirty="0"/>
              <a:t>svěřit</a:t>
            </a:r>
            <a:r>
              <a:rPr lang="cs-CZ" dirty="0"/>
              <a:t> hejtmanovi kraje nebo krajskému úřadu,</a:t>
            </a:r>
          </a:p>
          <a:p>
            <a:pPr algn="just">
              <a:spcAft>
                <a:spcPts val="600"/>
              </a:spcAft>
              <a:buFont typeface="Wingdings" panose="05000000000000000000" pitchFamily="2" charset="2"/>
              <a:buChar char="§"/>
            </a:pPr>
            <a:r>
              <a:rPr lang="cs-CZ" dirty="0"/>
              <a:t>   ukládá krajskému úřadu úkoly v oblasti samostatné  </a:t>
            </a:r>
            <a:br>
              <a:rPr lang="cs-CZ" dirty="0"/>
            </a:br>
            <a:r>
              <a:rPr lang="cs-CZ" dirty="0"/>
              <a:t>působnosti a kontroluje jejich plnění.</a:t>
            </a:r>
            <a:endParaRPr lang="cs-CZ" sz="2400" b="1" cap="all" dirty="0"/>
          </a:p>
        </p:txBody>
      </p:sp>
    </p:spTree>
    <p:extLst>
      <p:ext uri="{BB962C8B-B14F-4D97-AF65-F5344CB8AC3E}">
        <p14:creationId xmlns:p14="http://schemas.microsoft.com/office/powerpoint/2010/main" val="38541140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1921632" y="6032314"/>
            <a:ext cx="4832176" cy="648072"/>
          </a:xfrm>
        </p:spPr>
        <p:txBody>
          <a:bodyPr/>
          <a:lstStyle/>
          <a:p>
            <a:r>
              <a:rPr lang="cs-CZ" dirty="0"/>
              <a:t>JUDr. Petr Pospíšil, Ph.D., LL.M.</a:t>
            </a:r>
          </a:p>
          <a:p>
            <a:r>
              <a:rPr lang="cs-CZ" dirty="0"/>
              <a:t>ŘÍZENÍ OBCÍ A REGIONŮ – LEGISLATIVNI OPORA ČINNOSTI SAMOSPRÁVY</a:t>
            </a:r>
          </a:p>
          <a:p>
            <a:endParaRPr lang="cs-CZ"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27</a:t>
            </a:fld>
            <a:endParaRPr lang="cs-CZ" dirty="0"/>
          </a:p>
        </p:txBody>
      </p:sp>
      <p:sp>
        <p:nvSpPr>
          <p:cNvPr id="4" name="TextovéPole 3"/>
          <p:cNvSpPr txBox="1"/>
          <p:nvPr/>
        </p:nvSpPr>
        <p:spPr>
          <a:xfrm>
            <a:off x="323528" y="548681"/>
            <a:ext cx="8028384" cy="5093702"/>
          </a:xfrm>
          <a:prstGeom prst="rect">
            <a:avLst/>
          </a:prstGeom>
          <a:noFill/>
        </p:spPr>
        <p:txBody>
          <a:bodyPr wrap="square" rtlCol="0">
            <a:spAutoFit/>
          </a:bodyPr>
          <a:lstStyle/>
          <a:p>
            <a:r>
              <a:rPr lang="cs-CZ" sz="2400" b="1" cap="all" dirty="0"/>
              <a:t>Rada kraje – jednání</a:t>
            </a:r>
          </a:p>
          <a:p>
            <a:endParaRPr lang="cs-CZ" sz="1000" b="1" dirty="0"/>
          </a:p>
          <a:p>
            <a:pPr algn="just">
              <a:lnSpc>
                <a:spcPct val="80000"/>
              </a:lnSpc>
              <a:buFont typeface="Wingdings" pitchFamily="2" charset="2"/>
              <a:buChar char="§"/>
              <a:defRPr/>
            </a:pPr>
            <a:r>
              <a:rPr lang="cs-CZ" altLang="cs-CZ" dirty="0"/>
              <a:t>   schůze rady kraje:</a:t>
            </a:r>
          </a:p>
          <a:p>
            <a:pPr algn="just">
              <a:lnSpc>
                <a:spcPct val="80000"/>
              </a:lnSpc>
              <a:defRPr/>
            </a:pPr>
            <a:endParaRPr lang="cs-CZ" altLang="cs-CZ" sz="1000" dirty="0"/>
          </a:p>
          <a:p>
            <a:pPr lvl="1" algn="just">
              <a:lnSpc>
                <a:spcPct val="70000"/>
              </a:lnSpc>
              <a:spcBef>
                <a:spcPct val="25000"/>
              </a:spcBef>
              <a:buClr>
                <a:schemeClr val="tx1"/>
              </a:buClr>
              <a:buFontTx/>
              <a:buChar char="•"/>
              <a:defRPr/>
            </a:pPr>
            <a:r>
              <a:rPr lang="cs-CZ" altLang="cs-CZ" dirty="0"/>
              <a:t>   </a:t>
            </a:r>
            <a:r>
              <a:rPr lang="cs-CZ" altLang="cs-CZ" u="sng" dirty="0"/>
              <a:t>neveřejné,</a:t>
            </a:r>
          </a:p>
          <a:p>
            <a:pPr lvl="1" algn="just">
              <a:lnSpc>
                <a:spcPct val="70000"/>
              </a:lnSpc>
              <a:spcBef>
                <a:spcPct val="25000"/>
              </a:spcBef>
              <a:buClr>
                <a:schemeClr val="tx1"/>
              </a:buClr>
              <a:defRPr/>
            </a:pPr>
            <a:endParaRPr lang="cs-CZ" altLang="cs-CZ" sz="1000" u="sng" dirty="0"/>
          </a:p>
          <a:p>
            <a:pPr lvl="1" algn="just">
              <a:lnSpc>
                <a:spcPct val="70000"/>
              </a:lnSpc>
              <a:spcBef>
                <a:spcPct val="25000"/>
              </a:spcBef>
              <a:buClr>
                <a:schemeClr val="tx1"/>
              </a:buClr>
              <a:buFontTx/>
              <a:buChar char="•"/>
              <a:defRPr/>
            </a:pPr>
            <a:r>
              <a:rPr lang="cs-CZ" altLang="cs-CZ" dirty="0"/>
              <a:t>   schází se podle potřeby </a:t>
            </a:r>
            <a:r>
              <a:rPr lang="cs-CZ" dirty="0"/>
              <a:t>(v MSK zpravidla 1x za dva týdny, nelze korespondenčně),</a:t>
            </a:r>
          </a:p>
          <a:p>
            <a:pPr lvl="1" algn="just">
              <a:lnSpc>
                <a:spcPct val="70000"/>
              </a:lnSpc>
              <a:spcBef>
                <a:spcPct val="25000"/>
              </a:spcBef>
              <a:buClr>
                <a:schemeClr val="tx1"/>
              </a:buClr>
              <a:defRPr/>
            </a:pPr>
            <a:endParaRPr lang="cs-CZ" altLang="cs-CZ" sz="1000" dirty="0"/>
          </a:p>
          <a:p>
            <a:pPr lvl="1" algn="just">
              <a:lnSpc>
                <a:spcPct val="80000"/>
              </a:lnSpc>
              <a:spcBef>
                <a:spcPct val="25000"/>
              </a:spcBef>
              <a:buClr>
                <a:schemeClr val="tx1"/>
              </a:buClr>
              <a:buFontTx/>
              <a:buChar char="•"/>
              <a:defRPr/>
            </a:pPr>
            <a:r>
              <a:rPr lang="cs-CZ" altLang="cs-CZ" dirty="0"/>
              <a:t>   k přijetí usnesení nutný souhlas nadpoloviční většiny všech členů,</a:t>
            </a:r>
          </a:p>
          <a:p>
            <a:pPr lvl="1" algn="just">
              <a:lnSpc>
                <a:spcPct val="80000"/>
              </a:lnSpc>
              <a:spcBef>
                <a:spcPct val="25000"/>
              </a:spcBef>
              <a:buClr>
                <a:schemeClr val="tx1"/>
              </a:buClr>
              <a:defRPr/>
            </a:pPr>
            <a:endParaRPr lang="cs-CZ" altLang="cs-CZ" sz="1000" dirty="0"/>
          </a:p>
          <a:p>
            <a:pPr lvl="1" algn="just">
              <a:lnSpc>
                <a:spcPct val="80000"/>
              </a:lnSpc>
              <a:spcBef>
                <a:spcPct val="25000"/>
              </a:spcBef>
              <a:buClr>
                <a:schemeClr val="tx1"/>
              </a:buClr>
              <a:buFontTx/>
              <a:buChar char="•"/>
              <a:defRPr/>
            </a:pPr>
            <a:r>
              <a:rPr lang="cs-CZ" altLang="cs-CZ" dirty="0"/>
              <a:t>   zápis - podepisuje hejtman kraje nebo náměstek hejtmana spolu s ověřovateli; do 10 dnů; musí být uložen u krajského úřadu k nahlédnutí členům zastupitelstva; o námitkách člena rady proti zápisu rozhoduje nejbližší schůze rady,</a:t>
            </a:r>
          </a:p>
          <a:p>
            <a:pPr lvl="1" algn="just">
              <a:lnSpc>
                <a:spcPct val="80000"/>
              </a:lnSpc>
              <a:spcBef>
                <a:spcPct val="25000"/>
              </a:spcBef>
              <a:buClr>
                <a:schemeClr val="tx1"/>
              </a:buClr>
              <a:defRPr/>
            </a:pPr>
            <a:r>
              <a:rPr lang="cs-CZ" altLang="cs-CZ" dirty="0"/>
              <a:t> </a:t>
            </a:r>
          </a:p>
          <a:p>
            <a:pPr lvl="1" algn="just">
              <a:lnSpc>
                <a:spcPct val="80000"/>
              </a:lnSpc>
              <a:spcBef>
                <a:spcPct val="25000"/>
              </a:spcBef>
              <a:buClr>
                <a:schemeClr val="tx1"/>
              </a:buClr>
              <a:buFontTx/>
              <a:buChar char="•"/>
              <a:defRPr/>
            </a:pPr>
            <a:r>
              <a:rPr lang="cs-CZ" altLang="cs-CZ" dirty="0"/>
              <a:t>   připravuje návrhy pro jednání zastupitelstva kraje,</a:t>
            </a:r>
          </a:p>
          <a:p>
            <a:pPr lvl="1" algn="just">
              <a:lnSpc>
                <a:spcPct val="80000"/>
              </a:lnSpc>
              <a:spcBef>
                <a:spcPct val="25000"/>
              </a:spcBef>
              <a:buClr>
                <a:schemeClr val="tx1"/>
              </a:buClr>
              <a:defRPr/>
            </a:pPr>
            <a:endParaRPr lang="cs-CZ" altLang="cs-CZ" sz="1000" dirty="0"/>
          </a:p>
          <a:p>
            <a:pPr lvl="1" algn="just">
              <a:lnSpc>
                <a:spcPct val="80000"/>
              </a:lnSpc>
              <a:spcBef>
                <a:spcPct val="25000"/>
              </a:spcBef>
              <a:buClr>
                <a:schemeClr val="tx1"/>
              </a:buClr>
              <a:buFontTx/>
              <a:buChar char="•"/>
              <a:defRPr/>
            </a:pPr>
            <a:r>
              <a:rPr lang="cs-CZ" altLang="cs-CZ" dirty="0"/>
              <a:t>   v souladu se schváleným jednacím řádem,</a:t>
            </a:r>
          </a:p>
          <a:p>
            <a:pPr lvl="1" algn="just">
              <a:lnSpc>
                <a:spcPct val="80000"/>
              </a:lnSpc>
              <a:spcBef>
                <a:spcPct val="25000"/>
              </a:spcBef>
              <a:buClr>
                <a:schemeClr val="tx1"/>
              </a:buClr>
              <a:defRPr/>
            </a:pPr>
            <a:endParaRPr lang="cs-CZ" altLang="cs-CZ" sz="1000" dirty="0"/>
          </a:p>
          <a:p>
            <a:pPr lvl="1" algn="just">
              <a:lnSpc>
                <a:spcPct val="80000"/>
              </a:lnSpc>
              <a:spcBef>
                <a:spcPct val="25000"/>
              </a:spcBef>
              <a:buClr>
                <a:schemeClr val="tx1"/>
              </a:buClr>
              <a:buFontTx/>
              <a:buChar char="•"/>
              <a:defRPr/>
            </a:pPr>
            <a:r>
              <a:rPr lang="cs-CZ" altLang="cs-CZ" dirty="0"/>
              <a:t>   specifikum - </a:t>
            </a:r>
            <a:r>
              <a:rPr lang="cs-CZ" altLang="cs-CZ" u="sng" dirty="0"/>
              <a:t>výkon působnosti valné hromady jako jediného akcionáře a. s.</a:t>
            </a:r>
            <a:r>
              <a:rPr lang="cs-CZ" altLang="cs-CZ" dirty="0"/>
              <a:t>, resp. společníka obchodní společnosti.</a:t>
            </a:r>
            <a:endParaRPr lang="cs-CZ" sz="2400" b="1" dirty="0"/>
          </a:p>
        </p:txBody>
      </p:sp>
    </p:spTree>
    <p:extLst>
      <p:ext uri="{BB962C8B-B14F-4D97-AF65-F5344CB8AC3E}">
        <p14:creationId xmlns:p14="http://schemas.microsoft.com/office/powerpoint/2010/main" val="21552689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24543" y="252867"/>
            <a:ext cx="8229600" cy="799869"/>
          </a:xfrm>
        </p:spPr>
        <p:txBody>
          <a:bodyPr>
            <a:normAutofit/>
          </a:bodyPr>
          <a:lstStyle/>
          <a:p>
            <a:pPr algn="just"/>
            <a:r>
              <a:rPr lang="cs-CZ" sz="2400" b="1" cap="all" dirty="0"/>
              <a:t>Orgány zastupitelstva a rady obce</a:t>
            </a:r>
          </a:p>
        </p:txBody>
      </p:sp>
      <p:sp>
        <p:nvSpPr>
          <p:cNvPr id="7" name="Zástupný symbol pro zápatí 6"/>
          <p:cNvSpPr>
            <a:spLocks noGrp="1"/>
          </p:cNvSpPr>
          <p:nvPr>
            <p:ph type="ftr" sz="quarter" idx="11"/>
          </p:nvPr>
        </p:nvSpPr>
        <p:spPr>
          <a:xfrm>
            <a:off x="2232112" y="5805264"/>
            <a:ext cx="4832176" cy="916211"/>
          </a:xfrm>
        </p:spPr>
        <p:txBody>
          <a:bodyPr/>
          <a:lstStyle/>
          <a:p>
            <a:r>
              <a:rPr lang="cs-CZ" dirty="0"/>
              <a:t>JUDr. Petr Pospíšil, Ph.D., LL.M.</a:t>
            </a:r>
          </a:p>
          <a:p>
            <a:r>
              <a:rPr lang="cs-CZ" dirty="0"/>
              <a:t>ŘÍZENÍ OBCÍ A REGIONŮ – LEGISLATIVNI OPORA ČINNOSTI SAMOSPRÁVY</a:t>
            </a:r>
          </a:p>
          <a:p>
            <a:endParaRPr lang="cs-CZ" dirty="0"/>
          </a:p>
        </p:txBody>
      </p:sp>
      <p:sp>
        <p:nvSpPr>
          <p:cNvPr id="8" name="Zástupný symbol pro číslo snímku 7"/>
          <p:cNvSpPr>
            <a:spLocks noGrp="1"/>
          </p:cNvSpPr>
          <p:nvPr>
            <p:ph type="sldNum" sz="quarter" idx="12"/>
          </p:nvPr>
        </p:nvSpPr>
        <p:spPr/>
        <p:txBody>
          <a:bodyPr/>
          <a:lstStyle/>
          <a:p>
            <a:fld id="{AC57A5DF-1266-40EA-9282-1E66B9DE06C0}" type="slidenum">
              <a:rPr lang="cs-CZ" smtClean="0"/>
              <a:t>28</a:t>
            </a:fld>
            <a:endParaRPr lang="cs-CZ" dirty="0"/>
          </a:p>
        </p:txBody>
      </p:sp>
      <p:sp>
        <p:nvSpPr>
          <p:cNvPr id="10" name="Zástupný symbol pro obsah 7"/>
          <p:cNvSpPr>
            <a:spLocks noGrp="1"/>
          </p:cNvSpPr>
          <p:nvPr>
            <p:ph sz="half" idx="1"/>
          </p:nvPr>
        </p:nvSpPr>
        <p:spPr/>
        <p:txBody>
          <a:bodyPr>
            <a:normAutofit/>
          </a:bodyPr>
          <a:lstStyle/>
          <a:p>
            <a:pPr marL="0" indent="0">
              <a:buNone/>
            </a:pPr>
            <a:r>
              <a:rPr lang="cs-CZ" sz="1800" b="1" u="sng" dirty="0"/>
              <a:t>Zastupitelstvo obce</a:t>
            </a:r>
          </a:p>
          <a:p>
            <a:pPr marL="0" indent="0">
              <a:buNone/>
            </a:pPr>
            <a:endParaRPr lang="cs-CZ" sz="1800" b="1" dirty="0"/>
          </a:p>
          <a:p>
            <a:pPr algn="just">
              <a:buFont typeface="Wingdings" pitchFamily="2" charset="2"/>
              <a:buChar char="§"/>
            </a:pPr>
            <a:r>
              <a:rPr lang="cs-CZ" altLang="cs-CZ" sz="1800" dirty="0"/>
              <a:t>zřizuje</a:t>
            </a:r>
            <a:r>
              <a:rPr lang="cs-CZ" altLang="cs-CZ" sz="1800" b="1" dirty="0"/>
              <a:t> </a:t>
            </a:r>
            <a:r>
              <a:rPr lang="cs-CZ" altLang="cs-CZ" sz="1800" b="1" u="sng" dirty="0"/>
              <a:t>výbory</a:t>
            </a:r>
            <a:r>
              <a:rPr lang="cs-CZ" altLang="cs-CZ" sz="1800" b="1" dirty="0">
                <a:solidFill>
                  <a:srgbClr val="C00000"/>
                </a:solidFill>
              </a:rPr>
              <a:t> </a:t>
            </a:r>
          </a:p>
          <a:p>
            <a:pPr marL="0" indent="0" algn="just">
              <a:buNone/>
            </a:pPr>
            <a:endParaRPr lang="cs-CZ" altLang="cs-CZ" sz="1800" b="1" dirty="0">
              <a:solidFill>
                <a:srgbClr val="C00000"/>
              </a:solidFill>
            </a:endParaRPr>
          </a:p>
          <a:p>
            <a:pPr algn="just">
              <a:buFont typeface="Wingdings" panose="05000000000000000000" pitchFamily="2" charset="2"/>
              <a:buChar char="ü"/>
            </a:pPr>
            <a:r>
              <a:rPr lang="cs-CZ" altLang="cs-CZ" sz="1800" dirty="0"/>
              <a:t>iniciativní a kontrolní orgány ZO</a:t>
            </a:r>
          </a:p>
          <a:p>
            <a:pPr>
              <a:buFont typeface="Wingdings" panose="05000000000000000000" pitchFamily="2" charset="2"/>
              <a:buChar char="ü"/>
            </a:pPr>
            <a:r>
              <a:rPr lang="cs-CZ" altLang="cs-CZ" sz="1800" dirty="0"/>
              <a:t>předsedou výboru je vždy člen ZO (výjimka – osadní výbor)</a:t>
            </a:r>
          </a:p>
          <a:p>
            <a:pPr algn="just">
              <a:buFont typeface="Wingdings" panose="05000000000000000000" pitchFamily="2" charset="2"/>
              <a:buChar char="ü"/>
            </a:pPr>
            <a:r>
              <a:rPr lang="cs-CZ" altLang="cs-CZ" sz="1800" dirty="0"/>
              <a:t>povinně se zřizuje </a:t>
            </a:r>
            <a:r>
              <a:rPr lang="cs-CZ" altLang="cs-CZ" sz="1800" u="sng" dirty="0"/>
              <a:t>vždy výbor kontrolní a výbor finanční</a:t>
            </a:r>
            <a:r>
              <a:rPr lang="cs-CZ" altLang="cs-CZ" sz="1800" dirty="0"/>
              <a:t> (v případě naplnění zákonných podmínek i </a:t>
            </a:r>
            <a:r>
              <a:rPr lang="cs-CZ" altLang="cs-CZ" sz="1800" i="1" dirty="0"/>
              <a:t>výbor pro národnostní menšiny</a:t>
            </a:r>
            <a:r>
              <a:rPr lang="cs-CZ" altLang="cs-CZ" sz="1800" dirty="0"/>
              <a:t>)</a:t>
            </a:r>
          </a:p>
          <a:p>
            <a:endParaRPr lang="cs-CZ" altLang="cs-CZ" sz="1800" dirty="0"/>
          </a:p>
          <a:p>
            <a:pPr marL="0" indent="0">
              <a:buNone/>
            </a:pPr>
            <a:endParaRPr lang="cs-CZ" sz="1800" b="1" dirty="0"/>
          </a:p>
        </p:txBody>
      </p:sp>
      <p:sp>
        <p:nvSpPr>
          <p:cNvPr id="11" name="Zástupný symbol pro obsah 8"/>
          <p:cNvSpPr>
            <a:spLocks noGrp="1"/>
          </p:cNvSpPr>
          <p:nvPr>
            <p:ph sz="half" idx="2"/>
          </p:nvPr>
        </p:nvSpPr>
        <p:spPr>
          <a:xfrm>
            <a:off x="4648200" y="1600201"/>
            <a:ext cx="4038600" cy="2764904"/>
          </a:xfrm>
        </p:spPr>
        <p:txBody>
          <a:bodyPr>
            <a:normAutofit/>
          </a:bodyPr>
          <a:lstStyle/>
          <a:p>
            <a:pPr marL="0" indent="0">
              <a:buNone/>
            </a:pPr>
            <a:r>
              <a:rPr lang="cs-CZ" sz="1800" b="1" u="sng" dirty="0"/>
              <a:t>Rada obce</a:t>
            </a:r>
          </a:p>
          <a:p>
            <a:pPr marL="0" indent="0">
              <a:buNone/>
            </a:pPr>
            <a:endParaRPr lang="cs-CZ" sz="1800" b="1" u="sng" dirty="0"/>
          </a:p>
          <a:p>
            <a:pPr algn="just">
              <a:buFont typeface="Wingdings" pitchFamily="2" charset="2"/>
              <a:buChar char="§"/>
            </a:pPr>
            <a:r>
              <a:rPr lang="cs-CZ" altLang="cs-CZ" sz="1800" dirty="0"/>
              <a:t>zřizuje</a:t>
            </a:r>
            <a:r>
              <a:rPr lang="cs-CZ" altLang="cs-CZ" sz="1800" b="1" dirty="0"/>
              <a:t> </a:t>
            </a:r>
            <a:r>
              <a:rPr lang="cs-CZ" altLang="cs-CZ" sz="1800" b="1" u="sng" dirty="0"/>
              <a:t>komise</a:t>
            </a:r>
            <a:endParaRPr lang="cs-CZ" altLang="cs-CZ" sz="1800" u="sng" dirty="0"/>
          </a:p>
          <a:p>
            <a:pPr algn="just">
              <a:buFont typeface="Wingdings" pitchFamily="2" charset="2"/>
              <a:buNone/>
            </a:pPr>
            <a:r>
              <a:rPr lang="cs-CZ" altLang="cs-CZ" sz="1800" dirty="0"/>
              <a:t>	</a:t>
            </a:r>
          </a:p>
          <a:p>
            <a:pPr algn="just">
              <a:buFont typeface="Wingdings" panose="05000000000000000000" pitchFamily="2" charset="2"/>
              <a:buChar char="ü"/>
            </a:pPr>
            <a:r>
              <a:rPr lang="cs-CZ" altLang="cs-CZ" sz="1800" dirty="0"/>
              <a:t>iniciativní a poradní orgány RO</a:t>
            </a:r>
          </a:p>
          <a:p>
            <a:pPr marL="0" indent="0">
              <a:buNone/>
            </a:pPr>
            <a:endParaRPr lang="cs-CZ" sz="1800" b="1" u="sng" dirty="0"/>
          </a:p>
        </p:txBody>
      </p:sp>
    </p:spTree>
    <p:extLst>
      <p:ext uri="{BB962C8B-B14F-4D97-AF65-F5344CB8AC3E}">
        <p14:creationId xmlns:p14="http://schemas.microsoft.com/office/powerpoint/2010/main" val="7900164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43412" y="5224115"/>
            <a:ext cx="4760168" cy="1132235"/>
          </a:xfrm>
        </p:spPr>
        <p:txBody>
          <a:bodyPr/>
          <a:lstStyle/>
          <a:p>
            <a:r>
              <a:rPr lang="cs-CZ" dirty="0"/>
              <a:t>JUDr. Petr Pospíšil, Ph.D., LL.M.</a:t>
            </a:r>
          </a:p>
          <a:p>
            <a:r>
              <a:rPr lang="cs-CZ" dirty="0"/>
              <a:t>ŘÍZENÍ OBCÍ A REGIONŮ – LEGISLATIVNI OPORA ČINNOSTI SAMOSPRÁVY</a:t>
            </a:r>
          </a:p>
          <a:p>
            <a:r>
              <a:rPr lang="cs-CZ" dirty="0"/>
              <a:t> </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29</a:t>
            </a:fld>
            <a:endParaRPr lang="cs-CZ" dirty="0"/>
          </a:p>
        </p:txBody>
      </p:sp>
      <p:sp>
        <p:nvSpPr>
          <p:cNvPr id="5" name="TextovéPole 4"/>
          <p:cNvSpPr txBox="1"/>
          <p:nvPr/>
        </p:nvSpPr>
        <p:spPr>
          <a:xfrm>
            <a:off x="518914" y="480878"/>
            <a:ext cx="8167886" cy="461665"/>
          </a:xfrm>
          <a:prstGeom prst="rect">
            <a:avLst/>
          </a:prstGeom>
          <a:noFill/>
        </p:spPr>
        <p:txBody>
          <a:bodyPr wrap="square" rtlCol="0">
            <a:spAutoFit/>
          </a:bodyPr>
          <a:lstStyle/>
          <a:p>
            <a:r>
              <a:rPr lang="cs-CZ" sz="2400" b="1" cap="all" dirty="0"/>
              <a:t>Výbory zastupitelstva a komise rady kraje</a:t>
            </a:r>
          </a:p>
        </p:txBody>
      </p:sp>
      <p:sp>
        <p:nvSpPr>
          <p:cNvPr id="6" name="Rectangle 5"/>
          <p:cNvSpPr txBox="1">
            <a:spLocks noChangeArrowheads="1"/>
          </p:cNvSpPr>
          <p:nvPr/>
        </p:nvSpPr>
        <p:spPr>
          <a:xfrm>
            <a:off x="611189" y="1307668"/>
            <a:ext cx="3960811" cy="391644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Font typeface="Wingdings" pitchFamily="2" charset="2"/>
              <a:buNone/>
              <a:defRPr/>
            </a:pPr>
            <a:r>
              <a:rPr lang="cs-CZ" altLang="cs-CZ" sz="1800" b="1" u="sng" dirty="0">
                <a:latin typeface="+mj-lt"/>
              </a:rPr>
              <a:t>Zastupitelstvo kraje</a:t>
            </a:r>
          </a:p>
          <a:p>
            <a:pPr algn="ctr">
              <a:buFont typeface="Wingdings" pitchFamily="2" charset="2"/>
              <a:buNone/>
              <a:defRPr/>
            </a:pPr>
            <a:endParaRPr lang="cs-CZ" altLang="cs-CZ" sz="1800" b="1" u="sng" dirty="0">
              <a:latin typeface="+mj-lt"/>
            </a:endParaRPr>
          </a:p>
          <a:p>
            <a:pPr algn="just">
              <a:buFont typeface="Wingdings" pitchFamily="2" charset="2"/>
              <a:buChar char="§"/>
              <a:defRPr/>
            </a:pPr>
            <a:r>
              <a:rPr lang="cs-CZ" altLang="cs-CZ" sz="1800" dirty="0"/>
              <a:t>zřizuje </a:t>
            </a:r>
            <a:r>
              <a:rPr lang="cs-CZ" altLang="cs-CZ" sz="1800" b="1" u="sng" dirty="0"/>
              <a:t>výbory</a:t>
            </a:r>
            <a:r>
              <a:rPr lang="cs-CZ" altLang="cs-CZ" sz="1800" dirty="0"/>
              <a:t> </a:t>
            </a:r>
          </a:p>
          <a:p>
            <a:pPr algn="just">
              <a:buFont typeface="Wingdings" pitchFamily="2" charset="2"/>
              <a:buNone/>
              <a:defRPr/>
            </a:pPr>
            <a:r>
              <a:rPr lang="cs-CZ" altLang="cs-CZ" sz="1800" dirty="0"/>
              <a:t>	(</a:t>
            </a:r>
            <a:r>
              <a:rPr lang="cs-CZ" altLang="cs-CZ" sz="1800" b="1" dirty="0"/>
              <a:t>iniciativní a kontrolní orgány ZK</a:t>
            </a:r>
            <a:r>
              <a:rPr lang="cs-CZ" altLang="cs-CZ" sz="1800" dirty="0"/>
              <a:t>)</a:t>
            </a:r>
          </a:p>
          <a:p>
            <a:pPr algn="just">
              <a:buFont typeface="Wingdings" pitchFamily="2" charset="2"/>
              <a:buChar char="§"/>
              <a:defRPr/>
            </a:pPr>
            <a:r>
              <a:rPr lang="cs-CZ" altLang="cs-CZ" sz="1800" dirty="0"/>
              <a:t>§ 76 a násl. ZoK</a:t>
            </a:r>
          </a:p>
          <a:p>
            <a:pPr algn="just">
              <a:buFont typeface="Wingdings" pitchFamily="2" charset="2"/>
              <a:buChar char="§"/>
              <a:defRPr/>
            </a:pPr>
            <a:r>
              <a:rPr lang="cs-CZ" altLang="cs-CZ" sz="1800" dirty="0"/>
              <a:t>vždy výbor finanční, výbor kontrolní a výbor pro výchovu, vzdělávání a zaměstnanost</a:t>
            </a:r>
          </a:p>
          <a:p>
            <a:pPr algn="just">
              <a:buFont typeface="Wingdings" pitchFamily="2" charset="2"/>
              <a:buChar char="§"/>
              <a:defRPr/>
            </a:pPr>
            <a:r>
              <a:rPr lang="cs-CZ" altLang="cs-CZ" sz="1800" dirty="0"/>
              <a:t>při splnění zákonných podmínek i výbor pro národnostní menšiny</a:t>
            </a:r>
          </a:p>
          <a:p>
            <a:pPr algn="just">
              <a:buFont typeface="Wingdings" pitchFamily="2" charset="2"/>
              <a:buChar char="§"/>
              <a:defRPr/>
            </a:pPr>
            <a:r>
              <a:rPr lang="cs-CZ" altLang="cs-CZ" sz="1800" dirty="0"/>
              <a:t>vydává jednací řád výborů</a:t>
            </a:r>
          </a:p>
          <a:p>
            <a:pPr algn="just">
              <a:buFont typeface="Wingdings" pitchFamily="2" charset="2"/>
              <a:buNone/>
              <a:defRPr/>
            </a:pPr>
            <a:r>
              <a:rPr lang="cs-CZ" altLang="cs-CZ" sz="1800" dirty="0"/>
              <a:t>	(součástí JŘ ZK)</a:t>
            </a:r>
          </a:p>
          <a:p>
            <a:pPr>
              <a:defRPr/>
            </a:pPr>
            <a:endParaRPr lang="cs-CZ" altLang="cs-CZ" sz="1800" dirty="0"/>
          </a:p>
        </p:txBody>
      </p:sp>
      <p:sp>
        <p:nvSpPr>
          <p:cNvPr id="9" name="Rectangle 6"/>
          <p:cNvSpPr txBox="1">
            <a:spLocks noChangeArrowheads="1"/>
          </p:cNvSpPr>
          <p:nvPr/>
        </p:nvSpPr>
        <p:spPr>
          <a:xfrm>
            <a:off x="5364088" y="1307669"/>
            <a:ext cx="3456062" cy="320145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FontTx/>
              <a:buNone/>
              <a:defRPr/>
            </a:pPr>
            <a:r>
              <a:rPr lang="cs-CZ" altLang="cs-CZ" sz="1800" b="1" u="sng" dirty="0">
                <a:latin typeface="+mj-lt"/>
              </a:rPr>
              <a:t>Rada kraje</a:t>
            </a:r>
          </a:p>
          <a:p>
            <a:pPr algn="ctr">
              <a:buFontTx/>
              <a:buNone/>
              <a:defRPr/>
            </a:pPr>
            <a:endParaRPr lang="cs-CZ" altLang="cs-CZ" sz="1800" b="1" u="sng" dirty="0">
              <a:latin typeface="+mj-lt"/>
            </a:endParaRPr>
          </a:p>
          <a:p>
            <a:pPr algn="just">
              <a:buFont typeface="Wingdings" pitchFamily="2" charset="2"/>
              <a:buChar char="§"/>
              <a:defRPr/>
            </a:pPr>
            <a:r>
              <a:rPr lang="cs-CZ" altLang="cs-CZ" sz="1800" dirty="0"/>
              <a:t>zřizuje </a:t>
            </a:r>
            <a:r>
              <a:rPr lang="cs-CZ" altLang="cs-CZ" sz="1800" b="1" u="sng" dirty="0"/>
              <a:t>komise</a:t>
            </a:r>
            <a:r>
              <a:rPr lang="cs-CZ" altLang="cs-CZ" sz="1800" b="1" dirty="0"/>
              <a:t> </a:t>
            </a:r>
          </a:p>
          <a:p>
            <a:pPr algn="just">
              <a:buFont typeface="Wingdings" pitchFamily="2" charset="2"/>
              <a:buNone/>
              <a:defRPr/>
            </a:pPr>
            <a:r>
              <a:rPr lang="cs-CZ" altLang="cs-CZ" sz="1800" dirty="0"/>
              <a:t>	(</a:t>
            </a:r>
            <a:r>
              <a:rPr lang="cs-CZ" altLang="cs-CZ" sz="1800" b="1" dirty="0"/>
              <a:t>iniciativní a poradní orgány RK</a:t>
            </a:r>
            <a:r>
              <a:rPr lang="cs-CZ" altLang="cs-CZ" sz="1800" dirty="0"/>
              <a:t>)</a:t>
            </a:r>
          </a:p>
          <a:p>
            <a:pPr algn="just">
              <a:buFont typeface="Wingdings" pitchFamily="2" charset="2"/>
              <a:buChar char="§"/>
              <a:defRPr/>
            </a:pPr>
            <a:r>
              <a:rPr lang="cs-CZ" altLang="cs-CZ" sz="1800" dirty="0"/>
              <a:t>§ 80 ZoK</a:t>
            </a:r>
          </a:p>
          <a:p>
            <a:pPr algn="just">
              <a:buFont typeface="Wingdings" pitchFamily="2" charset="2"/>
              <a:buChar char="§"/>
              <a:defRPr/>
            </a:pPr>
            <a:r>
              <a:rPr lang="cs-CZ" altLang="cs-CZ" sz="1800" dirty="0"/>
              <a:t>pro volební období 2012-2016 v MSK zřízeno 8 komisí</a:t>
            </a:r>
          </a:p>
          <a:p>
            <a:pPr algn="just">
              <a:buFont typeface="Wingdings" pitchFamily="2" charset="2"/>
              <a:buChar char="§"/>
              <a:defRPr/>
            </a:pPr>
            <a:r>
              <a:rPr lang="cs-CZ" altLang="cs-CZ" sz="1800" dirty="0"/>
              <a:t>vydala jednací řád komisí</a:t>
            </a:r>
          </a:p>
          <a:p>
            <a:pPr algn="just">
              <a:buFont typeface="Wingdings" pitchFamily="2" charset="2"/>
              <a:buNone/>
              <a:defRPr/>
            </a:pPr>
            <a:r>
              <a:rPr lang="cs-CZ" altLang="cs-CZ" sz="1800" dirty="0"/>
              <a:t>	(součástí JŘ RK)</a:t>
            </a:r>
          </a:p>
          <a:p>
            <a:pPr algn="just">
              <a:buFont typeface="Wingdings" pitchFamily="2" charset="2"/>
              <a:buChar char="§"/>
              <a:defRPr/>
            </a:pPr>
            <a:endParaRPr lang="cs-CZ" altLang="cs-CZ" sz="1800" dirty="0"/>
          </a:p>
          <a:p>
            <a:pPr>
              <a:buFontTx/>
              <a:buNone/>
              <a:defRPr/>
            </a:pPr>
            <a:endParaRPr lang="cs-CZ" altLang="cs-CZ" sz="1600" dirty="0"/>
          </a:p>
        </p:txBody>
      </p:sp>
    </p:spTree>
    <p:extLst>
      <p:ext uri="{BB962C8B-B14F-4D97-AF65-F5344CB8AC3E}">
        <p14:creationId xmlns:p14="http://schemas.microsoft.com/office/powerpoint/2010/main" val="1999540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1937048" y="6114268"/>
            <a:ext cx="4795192" cy="484163"/>
          </a:xfrm>
        </p:spPr>
        <p:txBody>
          <a:bodyPr/>
          <a:lstStyle/>
          <a:p>
            <a:r>
              <a:rPr lang="cs-CZ" dirty="0"/>
              <a:t>JUDr. Petr Pospíšil, Ph.D., LL.M. </a:t>
            </a:r>
          </a:p>
          <a:p>
            <a:r>
              <a:rPr lang="cs-CZ" dirty="0"/>
              <a:t>ŘÍZENÍ OBCÍ A REGIONŮ – LEGISLATIVNI OPORA ČINNOSTI SAMOSPRÁVY </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a:t>
            </a:fld>
            <a:endParaRPr lang="cs-CZ" dirty="0"/>
          </a:p>
        </p:txBody>
      </p:sp>
      <p:sp>
        <p:nvSpPr>
          <p:cNvPr id="4" name="TextovéPole 3"/>
          <p:cNvSpPr txBox="1"/>
          <p:nvPr/>
        </p:nvSpPr>
        <p:spPr>
          <a:xfrm>
            <a:off x="323528" y="260648"/>
            <a:ext cx="8208912" cy="5847755"/>
          </a:xfrm>
          <a:prstGeom prst="rect">
            <a:avLst/>
          </a:prstGeom>
          <a:noFill/>
        </p:spPr>
        <p:txBody>
          <a:bodyPr wrap="square" rtlCol="0">
            <a:spAutoFit/>
          </a:bodyPr>
          <a:lstStyle/>
          <a:p>
            <a:r>
              <a:rPr lang="cs-CZ" sz="2400" b="1" cap="all" dirty="0"/>
              <a:t>Ústavní základy územní samosprávy</a:t>
            </a:r>
          </a:p>
          <a:p>
            <a:endParaRPr lang="cs-CZ" sz="700" dirty="0"/>
          </a:p>
          <a:p>
            <a:r>
              <a:rPr lang="cs-CZ" sz="1700" dirty="0"/>
              <a:t>Čl. 8 Ústavy ČR</a:t>
            </a:r>
            <a:r>
              <a:rPr lang="cs-CZ" sz="1700" b="1" i="1" dirty="0"/>
              <a:t>: Zaručuje se samospráva územních samosprávných celků.</a:t>
            </a:r>
          </a:p>
          <a:p>
            <a:endParaRPr lang="cs-CZ" sz="1000" b="1" i="1" dirty="0"/>
          </a:p>
          <a:p>
            <a:r>
              <a:rPr lang="cs-CZ" sz="1700" u="sng" dirty="0"/>
              <a:t>Hlava sedmá Ústavy ČR – Územní samospráva (čl. 99 – 105)</a:t>
            </a:r>
            <a:r>
              <a:rPr lang="cs-CZ" sz="1700" dirty="0"/>
              <a:t>:</a:t>
            </a:r>
          </a:p>
          <a:p>
            <a:endParaRPr lang="cs-CZ" sz="1000" dirty="0"/>
          </a:p>
          <a:p>
            <a:pPr algn="just"/>
            <a:r>
              <a:rPr lang="cs-CZ" sz="1700" dirty="0"/>
              <a:t>Česká republika se člení na </a:t>
            </a:r>
            <a:r>
              <a:rPr lang="cs-CZ" sz="1700" b="1" dirty="0"/>
              <a:t>obce</a:t>
            </a:r>
            <a:r>
              <a:rPr lang="cs-CZ" sz="1700" dirty="0"/>
              <a:t>, které jsou </a:t>
            </a:r>
            <a:r>
              <a:rPr lang="cs-CZ" sz="1700" b="1" dirty="0"/>
              <a:t>základními</a:t>
            </a:r>
            <a:r>
              <a:rPr lang="cs-CZ" sz="1700" dirty="0"/>
              <a:t> územními samosprávnými celky, a </a:t>
            </a:r>
            <a:r>
              <a:rPr lang="cs-CZ" sz="1700" b="1" dirty="0"/>
              <a:t>kraje</a:t>
            </a:r>
            <a:r>
              <a:rPr lang="cs-CZ" sz="1700" dirty="0"/>
              <a:t>, které jsou </a:t>
            </a:r>
            <a:r>
              <a:rPr lang="cs-CZ" sz="1700" b="1" dirty="0"/>
              <a:t>vyššími</a:t>
            </a:r>
            <a:r>
              <a:rPr lang="cs-CZ" sz="1700" dirty="0"/>
              <a:t> územními samosprávnými celky. Územní samosprávné celky jsou územními společenstvími občanů, která mají </a:t>
            </a:r>
            <a:r>
              <a:rPr lang="cs-CZ" sz="1700" b="1" dirty="0"/>
              <a:t>právo na samosprávu</a:t>
            </a:r>
            <a:r>
              <a:rPr lang="cs-CZ" sz="1700" dirty="0"/>
              <a:t>. Zákon stanoví, kdy jsou </a:t>
            </a:r>
            <a:r>
              <a:rPr lang="cs-CZ" sz="1700" b="1" dirty="0"/>
              <a:t>správními obvody</a:t>
            </a:r>
            <a:r>
              <a:rPr lang="cs-CZ" sz="1700" dirty="0"/>
              <a:t>. Obec je vždy součástí vyššího územního samosprávného celku. Vytvořit nebo zrušit vyšší územní samosprávný celek lze jen ústavním zákonem. Obec je samostatně spravována zastupitelstvem. Vyšší územní samosprávný celek je samostatně spravován zastupitelstvem. </a:t>
            </a:r>
            <a:r>
              <a:rPr lang="cs-CZ" sz="1700" b="1" dirty="0"/>
              <a:t>Územní samosprávné celky jsou veřejnoprávními korporacemi</a:t>
            </a:r>
            <a:r>
              <a:rPr lang="cs-CZ" sz="1700" dirty="0"/>
              <a:t>, které mohou mít vlastní majetek a hospodaří podle vlastního rozpočtu. Stát může zasahovat do činnosti územních samosprávných celků, jen vyžaduje-li to ochrana zákona, a jen způsobem stanoveným zákonem. Členové zastupitelstev jsou voleni tajným hlasováním na základě všeobecného, rovného a přímého volebního práva. Funkční období </a:t>
            </a:r>
            <a:r>
              <a:rPr lang="cs-CZ" sz="1700" b="1" dirty="0"/>
              <a:t>zastupitelstva</a:t>
            </a:r>
            <a:r>
              <a:rPr lang="cs-CZ" sz="1700" dirty="0"/>
              <a:t> je čtyřleté. Zákon stanoví, za jakých podmínek se vyhlásí nové volby zastupitelstva před uplynutím jeho funkčního období. Působnost zastupitelstev může být stanovena jen zákonem. Zastupitelstvo obce rozhoduje ve věcech samosprávy, pokud nejsou zákonem svěřeny zastupitelstvu vyššího územního samosprávného celku. Zastupitelstva mohou v mezích své působnosti vydávat obecně závazné vyhlášky. Výkon státní správy lze svěřit orgánům samosprávy jen tehdy, stanoví-li to zákon.</a:t>
            </a:r>
          </a:p>
        </p:txBody>
      </p:sp>
    </p:spTree>
    <p:extLst>
      <p:ext uri="{BB962C8B-B14F-4D97-AF65-F5344CB8AC3E}">
        <p14:creationId xmlns:p14="http://schemas.microsoft.com/office/powerpoint/2010/main" val="12973586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07408" y="5920389"/>
            <a:ext cx="4832176" cy="628179"/>
          </a:xfrm>
        </p:spPr>
        <p:txBody>
          <a:bodyPr/>
          <a:lstStyle/>
          <a:p>
            <a:r>
              <a:rPr lang="cs-CZ" dirty="0"/>
              <a:t>JUDr. Petr Pospíšil, Ph.D., LL.M.</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30</a:t>
            </a:fld>
            <a:endParaRPr lang="cs-CZ" dirty="0"/>
          </a:p>
        </p:txBody>
      </p:sp>
      <p:sp>
        <p:nvSpPr>
          <p:cNvPr id="5" name="TextovéPole 4"/>
          <p:cNvSpPr txBox="1"/>
          <p:nvPr/>
        </p:nvSpPr>
        <p:spPr>
          <a:xfrm>
            <a:off x="539553" y="620688"/>
            <a:ext cx="8167886" cy="5046894"/>
          </a:xfrm>
          <a:prstGeom prst="rect">
            <a:avLst/>
          </a:prstGeom>
          <a:noFill/>
        </p:spPr>
        <p:txBody>
          <a:bodyPr wrap="square" rtlCol="0">
            <a:spAutoFit/>
          </a:bodyPr>
          <a:lstStyle/>
          <a:p>
            <a:r>
              <a:rPr lang="cs-CZ" sz="2400" b="1" cap="all" dirty="0"/>
              <a:t>Starosta obce</a:t>
            </a:r>
          </a:p>
          <a:p>
            <a:endParaRPr lang="cs-CZ" sz="2400" b="1" dirty="0"/>
          </a:p>
          <a:p>
            <a:pPr marL="533400" indent="-533400">
              <a:lnSpc>
                <a:spcPct val="80000"/>
              </a:lnSpc>
              <a:buFont typeface="Arial" panose="020B0604020202020204" pitchFamily="34" charset="0"/>
              <a:buChar char="•"/>
              <a:tabLst>
                <a:tab pos="379413" algn="l"/>
                <a:tab pos="481013" algn="l"/>
              </a:tabLst>
            </a:pPr>
            <a:r>
              <a:rPr lang="cs-CZ" altLang="cs-CZ" dirty="0"/>
              <a:t>pravomoci jsou uvedeny v § 103 a 104</a:t>
            </a:r>
          </a:p>
          <a:p>
            <a:pPr marL="533400" indent="-533400">
              <a:lnSpc>
                <a:spcPct val="80000"/>
              </a:lnSpc>
              <a:buFont typeface="Arial" panose="020B0604020202020204" pitchFamily="34" charset="0"/>
              <a:buChar char="•"/>
              <a:tabLst>
                <a:tab pos="379413" algn="l"/>
                <a:tab pos="481013" algn="l"/>
              </a:tabLst>
            </a:pPr>
            <a:r>
              <a:rPr lang="cs-CZ" altLang="cs-CZ" dirty="0"/>
              <a:t>zastupuje obec navenek</a:t>
            </a:r>
          </a:p>
          <a:p>
            <a:pPr marL="533400" indent="-533400">
              <a:lnSpc>
                <a:spcPct val="80000"/>
              </a:lnSpc>
              <a:buFont typeface="Arial" panose="020B0604020202020204" pitchFamily="34" charset="0"/>
              <a:buChar char="•"/>
              <a:tabLst>
                <a:tab pos="379413" algn="l"/>
                <a:tab pos="481013" algn="l"/>
              </a:tabLst>
            </a:pPr>
            <a:r>
              <a:rPr lang="cs-CZ" altLang="cs-CZ" dirty="0"/>
              <a:t>je v čele obecního úřadu</a:t>
            </a:r>
          </a:p>
          <a:p>
            <a:pPr marL="533400" indent="-533400">
              <a:lnSpc>
                <a:spcPct val="80000"/>
              </a:lnSpc>
              <a:tabLst>
                <a:tab pos="379413" algn="l"/>
                <a:tab pos="481013" algn="l"/>
              </a:tabLst>
            </a:pPr>
            <a:endParaRPr lang="cs-CZ" altLang="cs-CZ" u="sng" dirty="0"/>
          </a:p>
          <a:p>
            <a:pPr marL="533400" indent="-533400">
              <a:lnSpc>
                <a:spcPct val="80000"/>
              </a:lnSpc>
              <a:tabLst>
                <a:tab pos="379413" algn="l"/>
                <a:tab pos="481013" algn="l"/>
              </a:tabLst>
            </a:pPr>
            <a:r>
              <a:rPr lang="cs-CZ" altLang="cs-CZ" u="sng" dirty="0"/>
              <a:t>mezi jinými úkoly</a:t>
            </a:r>
            <a:r>
              <a:rPr lang="cs-CZ" altLang="cs-CZ" dirty="0"/>
              <a:t>:</a:t>
            </a:r>
          </a:p>
          <a:p>
            <a:pPr marL="533400" indent="-533400">
              <a:lnSpc>
                <a:spcPct val="80000"/>
              </a:lnSpc>
              <a:tabLst>
                <a:tab pos="379413" algn="l"/>
                <a:tab pos="481013" algn="l"/>
              </a:tabLst>
            </a:pPr>
            <a:r>
              <a:rPr lang="cs-CZ" altLang="cs-CZ" dirty="0"/>
              <a:t> </a:t>
            </a:r>
          </a:p>
          <a:p>
            <a:pPr marL="1103313" lvl="1" indent="-533400">
              <a:lnSpc>
                <a:spcPct val="80000"/>
              </a:lnSpc>
              <a:buFont typeface="Wingdings" panose="05000000000000000000" pitchFamily="2" charset="2"/>
              <a:buChar char="q"/>
              <a:tabLst>
                <a:tab pos="379413" algn="l"/>
                <a:tab pos="481013" algn="l"/>
              </a:tabLst>
            </a:pPr>
            <a:r>
              <a:rPr lang="cs-CZ" altLang="cs-CZ" dirty="0"/>
              <a:t>jmenuje a odvolává tajemníka obecního úřadu</a:t>
            </a:r>
          </a:p>
          <a:p>
            <a:pPr marL="1103313" lvl="1" indent="-533400">
              <a:lnSpc>
                <a:spcPct val="80000"/>
              </a:lnSpc>
              <a:buFont typeface="Wingdings" panose="05000000000000000000" pitchFamily="2" charset="2"/>
              <a:buChar char="q"/>
              <a:tabLst>
                <a:tab pos="379413" algn="l"/>
                <a:tab pos="481013" algn="l"/>
              </a:tabLst>
            </a:pPr>
            <a:r>
              <a:rPr lang="cs-CZ" altLang="cs-CZ" dirty="0"/>
              <a:t>odpovídá za včasné objednání přezkoumání hospodaření obce</a:t>
            </a:r>
          </a:p>
          <a:p>
            <a:pPr marL="1103313" lvl="1" indent="-533400" algn="just">
              <a:lnSpc>
                <a:spcPct val="80000"/>
              </a:lnSpc>
              <a:buFont typeface="Wingdings" panose="05000000000000000000" pitchFamily="2" charset="2"/>
              <a:buChar char="q"/>
              <a:tabLst>
                <a:tab pos="379413" algn="l"/>
                <a:tab pos="481013" algn="l"/>
              </a:tabLst>
            </a:pPr>
            <a:r>
              <a:rPr lang="cs-CZ" altLang="cs-CZ" dirty="0"/>
              <a:t>rozhoduje o záležitostech samostatné působnosti obce svěřených mu radou obce</a:t>
            </a:r>
          </a:p>
          <a:p>
            <a:pPr marL="1103313" lvl="1" indent="-533400">
              <a:lnSpc>
                <a:spcPct val="80000"/>
              </a:lnSpc>
              <a:buFont typeface="Wingdings" panose="05000000000000000000" pitchFamily="2" charset="2"/>
              <a:buChar char="q"/>
              <a:tabLst>
                <a:tab pos="379413" algn="l"/>
                <a:tab pos="481013" algn="l"/>
              </a:tabLst>
            </a:pPr>
            <a:r>
              <a:rPr lang="cs-CZ" altLang="cs-CZ" dirty="0"/>
              <a:t>zřizuje zvláštní orgány pro výkon přenesené působnosti</a:t>
            </a:r>
          </a:p>
          <a:p>
            <a:pPr marL="1103313" lvl="1" indent="-533400">
              <a:lnSpc>
                <a:spcPct val="80000"/>
              </a:lnSpc>
              <a:buFont typeface="Wingdings" panose="05000000000000000000" pitchFamily="2" charset="2"/>
              <a:buChar char="q"/>
              <a:tabLst>
                <a:tab pos="379413" algn="l"/>
                <a:tab pos="481013" algn="l"/>
              </a:tabLst>
            </a:pPr>
            <a:r>
              <a:rPr lang="cs-CZ" altLang="cs-CZ" dirty="0"/>
              <a:t>může pozastavit výkon usnesení rady obce</a:t>
            </a:r>
          </a:p>
          <a:p>
            <a:pPr marL="1103313" lvl="1" indent="-533400">
              <a:lnSpc>
                <a:spcPct val="80000"/>
              </a:lnSpc>
              <a:buFont typeface="Wingdings" panose="05000000000000000000" pitchFamily="2" charset="2"/>
              <a:buChar char="q"/>
              <a:tabLst>
                <a:tab pos="379413" algn="l"/>
                <a:tab pos="481013" algn="l"/>
              </a:tabLst>
            </a:pPr>
            <a:r>
              <a:rPr lang="cs-CZ" altLang="cs-CZ" dirty="0"/>
              <a:t>v obci, kde se nevolí rada obce, plní většinu jejích úkolů</a:t>
            </a:r>
          </a:p>
          <a:p>
            <a:pPr marL="1103313" lvl="1" indent="-533400">
              <a:lnSpc>
                <a:spcPct val="80000"/>
              </a:lnSpc>
              <a:buFont typeface="Wingdings" panose="05000000000000000000" pitchFamily="2" charset="2"/>
              <a:buChar char="q"/>
              <a:tabLst>
                <a:tab pos="379413" algn="l"/>
                <a:tab pos="481013" algn="l"/>
              </a:tabLst>
            </a:pPr>
            <a:r>
              <a:rPr lang="cs-CZ" altLang="cs-CZ" dirty="0"/>
              <a:t>v obci, kde není tajemník obecního úřadu, plní jeho úkoly</a:t>
            </a:r>
          </a:p>
          <a:p>
            <a:pPr marL="533400" indent="-533400">
              <a:lnSpc>
                <a:spcPct val="80000"/>
              </a:lnSpc>
              <a:tabLst>
                <a:tab pos="379413" algn="l"/>
                <a:tab pos="481013" algn="l"/>
              </a:tabLst>
            </a:pPr>
            <a:endParaRPr lang="cs-CZ" altLang="cs-CZ" dirty="0"/>
          </a:p>
          <a:p>
            <a:pPr marL="533400" indent="-533400">
              <a:lnSpc>
                <a:spcPct val="80000"/>
              </a:lnSpc>
              <a:buFont typeface="Arial" panose="020B0604020202020204" pitchFamily="34" charset="0"/>
              <a:buChar char="•"/>
              <a:tabLst>
                <a:tab pos="379413" algn="l"/>
                <a:tab pos="481013" algn="l"/>
              </a:tabLst>
            </a:pPr>
            <a:r>
              <a:rPr lang="cs-CZ" altLang="cs-CZ" dirty="0"/>
              <a:t>zastupuje ho místostarosta</a:t>
            </a:r>
          </a:p>
          <a:p>
            <a:pPr marL="533400" indent="-533400" algn="just">
              <a:lnSpc>
                <a:spcPct val="80000"/>
              </a:lnSpc>
              <a:buFont typeface="Arial" panose="020B0604020202020204" pitchFamily="34" charset="0"/>
              <a:buChar char="•"/>
              <a:tabLst>
                <a:tab pos="379413" algn="l"/>
                <a:tab pos="481013" algn="l"/>
              </a:tabLst>
            </a:pPr>
            <a:r>
              <a:rPr lang="cs-CZ" altLang="cs-CZ" dirty="0"/>
              <a:t>plní obdobné úkoly jako statutární orgán zaměstnavatele podle zvláštních právních předpisů vůči uvolněným členům zastupitelstva obce a tajemníkovi obecního úřadu</a:t>
            </a:r>
            <a:endParaRPr lang="cs-CZ" sz="3200" b="1" dirty="0"/>
          </a:p>
        </p:txBody>
      </p:sp>
    </p:spTree>
    <p:extLst>
      <p:ext uri="{BB962C8B-B14F-4D97-AF65-F5344CB8AC3E}">
        <p14:creationId xmlns:p14="http://schemas.microsoft.com/office/powerpoint/2010/main" val="12675193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07408" y="5920389"/>
            <a:ext cx="4832176" cy="628179"/>
          </a:xfrm>
        </p:spPr>
        <p:txBody>
          <a:bodyPr/>
          <a:lstStyle/>
          <a:p>
            <a:r>
              <a:rPr lang="cs-CZ" dirty="0"/>
              <a:t>JUDr. Petr Pospíšil, Ph.D., LL.M.</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31</a:t>
            </a:fld>
            <a:endParaRPr lang="cs-CZ" dirty="0"/>
          </a:p>
        </p:txBody>
      </p:sp>
      <p:sp>
        <p:nvSpPr>
          <p:cNvPr id="5" name="TextovéPole 4"/>
          <p:cNvSpPr txBox="1"/>
          <p:nvPr/>
        </p:nvSpPr>
        <p:spPr>
          <a:xfrm>
            <a:off x="539553" y="620688"/>
            <a:ext cx="8167886" cy="4661404"/>
          </a:xfrm>
          <a:prstGeom prst="rect">
            <a:avLst/>
          </a:prstGeom>
          <a:noFill/>
        </p:spPr>
        <p:txBody>
          <a:bodyPr wrap="square" rtlCol="0">
            <a:spAutoFit/>
          </a:bodyPr>
          <a:lstStyle/>
          <a:p>
            <a:r>
              <a:rPr lang="cs-CZ" sz="2400" b="1" cap="all" dirty="0"/>
              <a:t>Hejtman kraje</a:t>
            </a:r>
          </a:p>
          <a:p>
            <a:pPr>
              <a:lnSpc>
                <a:spcPct val="80000"/>
              </a:lnSpc>
              <a:spcBef>
                <a:spcPct val="50000"/>
              </a:spcBef>
              <a:buClr>
                <a:schemeClr val="tx1"/>
              </a:buClr>
              <a:buFont typeface="Wingdings" pitchFamily="2" charset="2"/>
              <a:buChar char="§"/>
              <a:defRPr/>
            </a:pPr>
            <a:r>
              <a:rPr lang="cs-CZ" altLang="cs-CZ" dirty="0"/>
              <a:t>   pravomoci jsou uvedeny v § 61 a 62</a:t>
            </a:r>
          </a:p>
          <a:p>
            <a:pPr algn="just">
              <a:lnSpc>
                <a:spcPct val="80000"/>
              </a:lnSpc>
              <a:spcBef>
                <a:spcPct val="50000"/>
              </a:spcBef>
              <a:buClr>
                <a:schemeClr val="tx1"/>
              </a:buClr>
              <a:buFont typeface="Wingdings" pitchFamily="2" charset="2"/>
              <a:buChar char="§"/>
              <a:defRPr/>
            </a:pPr>
            <a:r>
              <a:rPr lang="cs-CZ" altLang="cs-CZ" dirty="0"/>
              <a:t>   zastupuje kraj navenek (není ale statutárním orgánem kraje)</a:t>
            </a:r>
          </a:p>
          <a:p>
            <a:pPr>
              <a:lnSpc>
                <a:spcPct val="80000"/>
              </a:lnSpc>
              <a:spcBef>
                <a:spcPct val="50000"/>
              </a:spcBef>
              <a:buClr>
                <a:schemeClr val="tx1"/>
              </a:buClr>
              <a:buFont typeface="Wingdings" pitchFamily="2" charset="2"/>
              <a:buChar char="§"/>
              <a:defRPr/>
            </a:pPr>
            <a:r>
              <a:rPr lang="cs-CZ" altLang="cs-CZ" dirty="0"/>
              <a:t>   </a:t>
            </a:r>
            <a:r>
              <a:rPr lang="cs-CZ" altLang="cs-CZ" u="sng" dirty="0"/>
              <a:t>mezi jinými úkoly</a:t>
            </a:r>
            <a:r>
              <a:rPr lang="cs-CZ" altLang="cs-CZ" dirty="0"/>
              <a:t>:</a:t>
            </a:r>
          </a:p>
          <a:p>
            <a:pPr>
              <a:lnSpc>
                <a:spcPct val="80000"/>
              </a:lnSpc>
              <a:spcBef>
                <a:spcPct val="50000"/>
              </a:spcBef>
              <a:buClr>
                <a:schemeClr val="tx1"/>
              </a:buClr>
              <a:defRPr/>
            </a:pPr>
            <a:r>
              <a:rPr lang="cs-CZ" altLang="cs-CZ" dirty="0"/>
              <a:t> </a:t>
            </a:r>
          </a:p>
          <a:p>
            <a:pPr lvl="1" algn="just">
              <a:lnSpc>
                <a:spcPct val="80000"/>
              </a:lnSpc>
              <a:spcBef>
                <a:spcPct val="25000"/>
              </a:spcBef>
              <a:spcAft>
                <a:spcPts val="600"/>
              </a:spcAft>
              <a:buFontTx/>
              <a:buChar char="•"/>
              <a:defRPr/>
            </a:pPr>
            <a:r>
              <a:rPr lang="cs-CZ" altLang="cs-CZ" dirty="0"/>
              <a:t>   jmenuje a odvolává po předchozím souhlasu ministra vnitra ředitele krajského úřadu; sankce neplatnosti,</a:t>
            </a:r>
          </a:p>
          <a:p>
            <a:pPr lvl="1" algn="just">
              <a:lnSpc>
                <a:spcPct val="70000"/>
              </a:lnSpc>
              <a:spcBef>
                <a:spcPct val="25000"/>
              </a:spcBef>
              <a:spcAft>
                <a:spcPts val="600"/>
              </a:spcAft>
              <a:buFontTx/>
              <a:buChar char="•"/>
              <a:defRPr/>
            </a:pPr>
            <a:r>
              <a:rPr lang="cs-CZ" altLang="cs-CZ" dirty="0"/>
              <a:t>   odpovídá za včasné objednání přezkoumání hospodaření kraje,</a:t>
            </a:r>
          </a:p>
          <a:p>
            <a:pPr lvl="1" algn="just">
              <a:lnSpc>
                <a:spcPct val="70000"/>
              </a:lnSpc>
              <a:spcBef>
                <a:spcPct val="25000"/>
              </a:spcBef>
              <a:spcAft>
                <a:spcPts val="600"/>
              </a:spcAft>
              <a:buFontTx/>
              <a:buChar char="•"/>
              <a:defRPr/>
            </a:pPr>
            <a:r>
              <a:rPr lang="cs-CZ" altLang="cs-CZ" dirty="0"/>
              <a:t>   zřizuje zvláštní orgány pro výkon přenesené působnosti,</a:t>
            </a:r>
          </a:p>
          <a:p>
            <a:pPr lvl="1" algn="just">
              <a:lnSpc>
                <a:spcPct val="70000"/>
              </a:lnSpc>
              <a:spcBef>
                <a:spcPct val="25000"/>
              </a:spcBef>
              <a:spcAft>
                <a:spcPts val="600"/>
              </a:spcAft>
              <a:buFontTx/>
              <a:buChar char="•"/>
              <a:defRPr/>
            </a:pPr>
            <a:r>
              <a:rPr lang="cs-CZ" altLang="cs-CZ" dirty="0"/>
              <a:t>   může pozastavit výkon usnesení rady kraje, má-li za to že je nesprávné,</a:t>
            </a:r>
          </a:p>
          <a:p>
            <a:pPr lvl="1" algn="just">
              <a:lnSpc>
                <a:spcPct val="70000"/>
              </a:lnSpc>
              <a:spcBef>
                <a:spcPct val="25000"/>
              </a:spcBef>
              <a:spcAft>
                <a:spcPts val="600"/>
              </a:spcAft>
              <a:buFontTx/>
              <a:buChar char="•"/>
              <a:defRPr/>
            </a:pPr>
            <a:r>
              <a:rPr lang="cs-CZ" altLang="cs-CZ" dirty="0"/>
              <a:t>   odpovídá za informování občanů o činnosti kraje,</a:t>
            </a:r>
          </a:p>
          <a:p>
            <a:pPr lvl="1" algn="just">
              <a:lnSpc>
                <a:spcPct val="70000"/>
              </a:lnSpc>
              <a:spcBef>
                <a:spcPct val="25000"/>
              </a:spcBef>
              <a:spcAft>
                <a:spcPts val="600"/>
              </a:spcAft>
              <a:buFontTx/>
              <a:buChar char="•"/>
              <a:defRPr/>
            </a:pPr>
            <a:r>
              <a:rPr lang="cs-CZ" altLang="cs-CZ" dirty="0"/>
              <a:t>   podepisuje právní předpisy kraje (spolu s náměstkem hejtmana),</a:t>
            </a:r>
          </a:p>
          <a:p>
            <a:pPr lvl="1" algn="just">
              <a:lnSpc>
                <a:spcPct val="70000"/>
              </a:lnSpc>
              <a:spcBef>
                <a:spcPct val="25000"/>
              </a:spcBef>
              <a:spcAft>
                <a:spcPts val="600"/>
              </a:spcAft>
              <a:buFontTx/>
              <a:buChar char="•"/>
              <a:defRPr/>
            </a:pPr>
            <a:r>
              <a:rPr lang="cs-CZ" altLang="cs-CZ" dirty="0"/>
              <a:t>   vykonává další úkoly v samostatné nebo přenesené působnosti kraje svěřené mu zastupitelstvem, radou nebo zákonem.</a:t>
            </a:r>
            <a:r>
              <a:rPr lang="cs-CZ" b="1" dirty="0"/>
              <a:t> </a:t>
            </a:r>
          </a:p>
        </p:txBody>
      </p:sp>
    </p:spTree>
    <p:extLst>
      <p:ext uri="{BB962C8B-B14F-4D97-AF65-F5344CB8AC3E}">
        <p14:creationId xmlns:p14="http://schemas.microsoft.com/office/powerpoint/2010/main" val="32817983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07408" y="5920389"/>
            <a:ext cx="4832176" cy="628179"/>
          </a:xfrm>
        </p:spPr>
        <p:txBody>
          <a:bodyPr/>
          <a:lstStyle/>
          <a:p>
            <a:r>
              <a:rPr lang="cs-CZ" dirty="0"/>
              <a:t>JUDr. Petr Pospíšil, Ph.D., LL.M.</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32</a:t>
            </a:fld>
            <a:endParaRPr lang="cs-CZ" dirty="0"/>
          </a:p>
        </p:txBody>
      </p:sp>
      <p:sp>
        <p:nvSpPr>
          <p:cNvPr id="5" name="TextovéPole 4"/>
          <p:cNvSpPr txBox="1"/>
          <p:nvPr/>
        </p:nvSpPr>
        <p:spPr>
          <a:xfrm>
            <a:off x="539552" y="404664"/>
            <a:ext cx="8167887" cy="5282985"/>
          </a:xfrm>
          <a:prstGeom prst="rect">
            <a:avLst/>
          </a:prstGeom>
          <a:noFill/>
        </p:spPr>
        <p:txBody>
          <a:bodyPr wrap="square" rtlCol="0">
            <a:spAutoFit/>
          </a:bodyPr>
          <a:lstStyle/>
          <a:p>
            <a:r>
              <a:rPr lang="cs-CZ" sz="2400" b="1" cap="all" dirty="0"/>
              <a:t>Hejtman kraje</a:t>
            </a:r>
          </a:p>
          <a:p>
            <a:pPr algn="just">
              <a:lnSpc>
                <a:spcPct val="80000"/>
              </a:lnSpc>
              <a:spcBef>
                <a:spcPct val="50000"/>
              </a:spcBef>
              <a:buClr>
                <a:schemeClr val="tx1"/>
              </a:buClr>
              <a:buFont typeface="Wingdings" pitchFamily="2" charset="2"/>
              <a:buChar char="§"/>
              <a:defRPr/>
            </a:pPr>
            <a:r>
              <a:rPr lang="cs-CZ" altLang="cs-CZ" dirty="0"/>
              <a:t>   zastupuje ho náměstek hejtmana</a:t>
            </a:r>
          </a:p>
          <a:p>
            <a:pPr algn="just">
              <a:lnSpc>
                <a:spcPct val="80000"/>
              </a:lnSpc>
              <a:spcBef>
                <a:spcPct val="50000"/>
              </a:spcBef>
              <a:buClr>
                <a:schemeClr val="tx1"/>
              </a:buClr>
              <a:buFont typeface="Wingdings" pitchFamily="2" charset="2"/>
              <a:buChar char="§"/>
              <a:defRPr/>
            </a:pPr>
            <a:r>
              <a:rPr lang="cs-CZ" altLang="cs-CZ" dirty="0"/>
              <a:t>   plní obdobné úkoly jako statutární orgán zaměstnavatele podle zvláštních právních předpisů vůči uvolněným členům zastupitelstva kraje a řediteli krajského úřadu – za tím účelem hejtman vydává „</a:t>
            </a:r>
            <a:r>
              <a:rPr lang="cs-CZ" altLang="cs-CZ" b="1" dirty="0"/>
              <a:t>pokyny</a:t>
            </a:r>
            <a:r>
              <a:rPr lang="cs-CZ" altLang="cs-CZ" dirty="0"/>
              <a:t>“, ve kterých ve vztahu k těmto osobám upravuje:</a:t>
            </a:r>
          </a:p>
          <a:p>
            <a:pPr lvl="1" algn="just">
              <a:lnSpc>
                <a:spcPct val="80000"/>
              </a:lnSpc>
              <a:spcBef>
                <a:spcPct val="25000"/>
              </a:spcBef>
              <a:buFontTx/>
              <a:buChar char="•"/>
              <a:defRPr/>
            </a:pPr>
            <a:r>
              <a:rPr lang="cs-CZ" altLang="cs-CZ" dirty="0"/>
              <a:t>   pracovní dobu,</a:t>
            </a:r>
          </a:p>
          <a:p>
            <a:pPr lvl="1" algn="just">
              <a:lnSpc>
                <a:spcPct val="70000"/>
              </a:lnSpc>
              <a:spcBef>
                <a:spcPct val="25000"/>
              </a:spcBef>
              <a:buFontTx/>
              <a:buChar char="•"/>
              <a:defRPr/>
            </a:pPr>
            <a:r>
              <a:rPr lang="cs-CZ" altLang="cs-CZ" dirty="0"/>
              <a:t>   pracovní cesty,</a:t>
            </a:r>
          </a:p>
          <a:p>
            <a:pPr lvl="1" algn="just">
              <a:lnSpc>
                <a:spcPct val="70000"/>
              </a:lnSpc>
              <a:spcBef>
                <a:spcPct val="25000"/>
              </a:spcBef>
              <a:buFontTx/>
              <a:buChar char="•"/>
              <a:defRPr/>
            </a:pPr>
            <a:r>
              <a:rPr lang="cs-CZ" altLang="cs-CZ" dirty="0"/>
              <a:t>   používání motorových vozidel ve vlastnictví kraje,</a:t>
            </a:r>
          </a:p>
          <a:p>
            <a:pPr lvl="1" algn="just">
              <a:lnSpc>
                <a:spcPct val="70000"/>
              </a:lnSpc>
              <a:spcBef>
                <a:spcPct val="25000"/>
              </a:spcBef>
              <a:buFontTx/>
              <a:buChar char="•"/>
              <a:defRPr/>
            </a:pPr>
            <a:r>
              <a:rPr lang="cs-CZ" altLang="cs-CZ" dirty="0"/>
              <a:t>   způsob čerpání dovolené na zotavenou,</a:t>
            </a:r>
          </a:p>
          <a:p>
            <a:pPr lvl="1" algn="just">
              <a:lnSpc>
                <a:spcPct val="70000"/>
              </a:lnSpc>
              <a:spcBef>
                <a:spcPct val="25000"/>
              </a:spcBef>
              <a:buFontTx/>
              <a:buChar char="•"/>
              <a:defRPr/>
            </a:pPr>
            <a:r>
              <a:rPr lang="cs-CZ" altLang="cs-CZ" dirty="0"/>
              <a:t>   organizaci a financování stravování,</a:t>
            </a:r>
          </a:p>
          <a:p>
            <a:pPr lvl="1" algn="just">
              <a:lnSpc>
                <a:spcPct val="70000"/>
              </a:lnSpc>
              <a:spcBef>
                <a:spcPct val="25000"/>
              </a:spcBef>
              <a:buFontTx/>
              <a:buChar char="•"/>
              <a:defRPr/>
            </a:pPr>
            <a:r>
              <a:rPr lang="cs-CZ" altLang="cs-CZ" dirty="0"/>
              <a:t>   bezpečnost a ochranu zdraví při práci,</a:t>
            </a:r>
          </a:p>
          <a:p>
            <a:pPr lvl="1" algn="just">
              <a:lnSpc>
                <a:spcPct val="70000"/>
              </a:lnSpc>
              <a:spcBef>
                <a:spcPct val="25000"/>
              </a:spcBef>
              <a:buFontTx/>
              <a:buChar char="•"/>
              <a:defRPr/>
            </a:pPr>
            <a:r>
              <a:rPr lang="cs-CZ" altLang="cs-CZ" dirty="0"/>
              <a:t>   požární ochranu,</a:t>
            </a:r>
          </a:p>
          <a:p>
            <a:pPr lvl="1" algn="just">
              <a:lnSpc>
                <a:spcPct val="70000"/>
              </a:lnSpc>
              <a:spcBef>
                <a:spcPct val="25000"/>
              </a:spcBef>
              <a:buFontTx/>
              <a:buChar char="•"/>
              <a:defRPr/>
            </a:pPr>
            <a:r>
              <a:rPr lang="cs-CZ" altLang="cs-CZ" dirty="0"/>
              <a:t>   popř. další ustanovení.</a:t>
            </a:r>
          </a:p>
          <a:p>
            <a:pPr marL="0" lvl="1" algn="just">
              <a:lnSpc>
                <a:spcPct val="70000"/>
              </a:lnSpc>
              <a:spcBef>
                <a:spcPct val="25000"/>
              </a:spcBef>
              <a:defRPr/>
            </a:pPr>
            <a:endParaRPr lang="cs-CZ" altLang="cs-CZ" sz="1000" dirty="0"/>
          </a:p>
          <a:p>
            <a:pPr marL="285750" lvl="1" indent="-285750" algn="just">
              <a:lnSpc>
                <a:spcPct val="70000"/>
              </a:lnSpc>
              <a:spcBef>
                <a:spcPct val="25000"/>
              </a:spcBef>
              <a:spcAft>
                <a:spcPts val="600"/>
              </a:spcAft>
              <a:buFont typeface="Wingdings" panose="05000000000000000000" pitchFamily="2" charset="2"/>
              <a:buChar char="§"/>
              <a:defRPr/>
            </a:pPr>
            <a:r>
              <a:rPr lang="cs-CZ" dirty="0"/>
              <a:t>v povolebním mezidobí - dosavadní hejtman v období ode dne voleb do zastupitelstva do zvolení nového hejtmana nebo náměstka hejtmana vykonává pravomoci podle § 61; v tomto období vykonávají své pravomoci též dosavadní náměstci hejtmana a ostatní členové rady;</a:t>
            </a:r>
          </a:p>
          <a:p>
            <a:pPr marL="285750" lvl="1" indent="-285750" algn="just">
              <a:lnSpc>
                <a:spcPct val="70000"/>
              </a:lnSpc>
              <a:spcBef>
                <a:spcPct val="25000"/>
              </a:spcBef>
              <a:buFont typeface="Wingdings" panose="05000000000000000000" pitchFamily="2" charset="2"/>
              <a:buChar char="§"/>
              <a:defRPr/>
            </a:pPr>
            <a:r>
              <a:rPr lang="cs-CZ" dirty="0"/>
              <a:t>organizuje integrovaný záchranný systém v kraji; koordinuje záchranné a likvidační práce při řešení mimořádné události </a:t>
            </a:r>
            <a:r>
              <a:rPr lang="cs-CZ" sz="1600" dirty="0"/>
              <a:t>(zákon č. 239/2000 Sb.).</a:t>
            </a:r>
            <a:endParaRPr lang="cs-CZ" b="1" dirty="0"/>
          </a:p>
        </p:txBody>
      </p:sp>
    </p:spTree>
    <p:extLst>
      <p:ext uri="{BB962C8B-B14F-4D97-AF65-F5344CB8AC3E}">
        <p14:creationId xmlns:p14="http://schemas.microsoft.com/office/powerpoint/2010/main" val="38086613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07408" y="5920389"/>
            <a:ext cx="4832176" cy="628179"/>
          </a:xfrm>
        </p:spPr>
        <p:txBody>
          <a:bodyPr/>
          <a:lstStyle/>
          <a:p>
            <a:r>
              <a:rPr lang="cs-CZ" dirty="0"/>
              <a:t>JUDr. Petr Pospíšil, Ph.D., LL.M.</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33</a:t>
            </a:fld>
            <a:endParaRPr lang="cs-CZ" dirty="0"/>
          </a:p>
        </p:txBody>
      </p:sp>
      <p:sp>
        <p:nvSpPr>
          <p:cNvPr id="5" name="TextovéPole 4"/>
          <p:cNvSpPr txBox="1"/>
          <p:nvPr/>
        </p:nvSpPr>
        <p:spPr>
          <a:xfrm>
            <a:off x="539552" y="404664"/>
            <a:ext cx="8167887" cy="4139595"/>
          </a:xfrm>
          <a:prstGeom prst="rect">
            <a:avLst/>
          </a:prstGeom>
          <a:noFill/>
        </p:spPr>
        <p:txBody>
          <a:bodyPr wrap="square" rtlCol="0">
            <a:spAutoFit/>
          </a:bodyPr>
          <a:lstStyle/>
          <a:p>
            <a:r>
              <a:rPr lang="cs-CZ" sz="2400" b="1" cap="all" dirty="0"/>
              <a:t>Náměstek hejtmana kraje</a:t>
            </a:r>
          </a:p>
          <a:p>
            <a:endParaRPr lang="cs-CZ" b="1" dirty="0"/>
          </a:p>
          <a:p>
            <a:pPr algn="just">
              <a:buFont typeface="Wingdings" panose="05000000000000000000" pitchFamily="2" charset="2"/>
              <a:buChar char="§"/>
            </a:pPr>
            <a:r>
              <a:rPr lang="cs-CZ" altLang="cs-CZ" dirty="0"/>
              <a:t>   není orgánem kraje,</a:t>
            </a:r>
          </a:p>
          <a:p>
            <a:pPr algn="just">
              <a:buFont typeface="Wingdings" panose="05000000000000000000" pitchFamily="2" charset="2"/>
              <a:buChar char="§"/>
            </a:pPr>
            <a:r>
              <a:rPr lang="cs-CZ" altLang="cs-CZ" dirty="0"/>
              <a:t>   je členem rady kraje, volen zastupitelstvem kraje,</a:t>
            </a:r>
          </a:p>
          <a:p>
            <a:pPr algn="just">
              <a:buFont typeface="Wingdings" panose="05000000000000000000" pitchFamily="2" charset="2"/>
              <a:buChar char="§"/>
            </a:pPr>
            <a:r>
              <a:rPr lang="cs-CZ" altLang="cs-CZ" dirty="0"/>
              <a:t>   zastupuje hejtmana v době nepřítomnosti a v době, kdy nevykonává funkci, </a:t>
            </a:r>
          </a:p>
          <a:p>
            <a:pPr algn="just">
              <a:buFont typeface="Wingdings" panose="05000000000000000000" pitchFamily="2" charset="2"/>
              <a:buChar char="§"/>
            </a:pPr>
            <a:r>
              <a:rPr lang="cs-CZ" altLang="cs-CZ" dirty="0"/>
              <a:t>   zastupitelstvo rovněž stanoví </a:t>
            </a:r>
            <a:r>
              <a:rPr lang="cs-CZ" altLang="cs-CZ" u="sng" dirty="0"/>
              <a:t>pořadí, ve kterém náměstci hejtmana kraje zastupují a svěřilo náměstkům hejtmana kraje úkoly</a:t>
            </a:r>
            <a:r>
              <a:rPr lang="cs-CZ" altLang="cs-CZ" dirty="0"/>
              <a:t>, </a:t>
            </a:r>
          </a:p>
          <a:p>
            <a:pPr algn="just">
              <a:spcAft>
                <a:spcPts val="600"/>
              </a:spcAft>
              <a:buFont typeface="Wingdings" panose="05000000000000000000" pitchFamily="2" charset="2"/>
              <a:buChar char="§"/>
            </a:pPr>
            <a:r>
              <a:rPr lang="cs-CZ" altLang="cs-CZ" dirty="0"/>
              <a:t>   činí za kraj úkony, ke kterým jsou </a:t>
            </a:r>
            <a:r>
              <a:rPr lang="cs-CZ" altLang="cs-CZ" u="sng" dirty="0"/>
              <a:t>ze zákona</a:t>
            </a:r>
            <a:r>
              <a:rPr lang="cs-CZ" altLang="cs-CZ" dirty="0"/>
              <a:t> nebo </a:t>
            </a:r>
            <a:r>
              <a:rPr lang="cs-CZ" altLang="cs-CZ" u="sng" dirty="0"/>
              <a:t>na základě úkolu zastupitelstva, rady</a:t>
            </a:r>
            <a:r>
              <a:rPr lang="cs-CZ" altLang="cs-CZ" dirty="0"/>
              <a:t> či </a:t>
            </a:r>
            <a:r>
              <a:rPr lang="cs-CZ" altLang="cs-CZ" u="sng" dirty="0"/>
              <a:t>pověření hejtmana kraje</a:t>
            </a:r>
            <a:r>
              <a:rPr lang="cs-CZ" altLang="cs-CZ" dirty="0"/>
              <a:t> oprávněni, podepisují např.</a:t>
            </a:r>
          </a:p>
          <a:p>
            <a:pPr lvl="1" algn="just">
              <a:buFont typeface="Arial" panose="020B0604020202020204" pitchFamily="34" charset="0"/>
              <a:buChar char="•"/>
            </a:pPr>
            <a:r>
              <a:rPr lang="cs-CZ" altLang="cs-CZ" dirty="0"/>
              <a:t>   smlouvy v jim svěřené oblasti, </a:t>
            </a:r>
          </a:p>
          <a:p>
            <a:pPr lvl="1" algn="just">
              <a:buFont typeface="Arial" panose="020B0604020202020204" pitchFamily="34" charset="0"/>
              <a:buChar char="•"/>
            </a:pPr>
            <a:r>
              <a:rPr lang="cs-CZ" altLang="cs-CZ" dirty="0"/>
              <a:t>   právní předpisy kraje v jim svěřené oblasti,</a:t>
            </a:r>
          </a:p>
          <a:p>
            <a:pPr lvl="1" algn="just">
              <a:buFont typeface="Arial" panose="020B0604020202020204" pitchFamily="34" charset="0"/>
              <a:buChar char="•"/>
            </a:pPr>
            <a:r>
              <a:rPr lang="cs-CZ" dirty="0"/>
              <a:t>   platové dekrety ředitelům příspěvkových organizací kraje ,</a:t>
            </a:r>
          </a:p>
          <a:p>
            <a:pPr lvl="1" algn="just">
              <a:buFont typeface="Arial" panose="020B0604020202020204" pitchFamily="34" charset="0"/>
              <a:buChar char="•"/>
            </a:pPr>
            <a:r>
              <a:rPr lang="cs-CZ" dirty="0"/>
              <a:t>   dodatky zřizovacích listin příspěvkových organizací kraje,</a:t>
            </a:r>
            <a:endParaRPr lang="cs-CZ" altLang="cs-CZ" dirty="0"/>
          </a:p>
          <a:p>
            <a:pPr lvl="1" algn="just">
              <a:buFont typeface="Arial" panose="020B0604020202020204" pitchFamily="34" charset="0"/>
              <a:buChar char="•"/>
            </a:pPr>
            <a:r>
              <a:rPr lang="cs-CZ" altLang="cs-CZ" dirty="0"/>
              <a:t>   zápis ze schůze rady či zasedání zastupitelstva.</a:t>
            </a:r>
            <a:endParaRPr lang="cs-CZ" altLang="cs-CZ" b="1" dirty="0"/>
          </a:p>
        </p:txBody>
      </p:sp>
    </p:spTree>
    <p:extLst>
      <p:ext uri="{BB962C8B-B14F-4D97-AF65-F5344CB8AC3E}">
        <p14:creationId xmlns:p14="http://schemas.microsoft.com/office/powerpoint/2010/main" val="25438525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07408" y="5920389"/>
            <a:ext cx="4832176" cy="628179"/>
          </a:xfrm>
        </p:spPr>
        <p:txBody>
          <a:bodyPr/>
          <a:lstStyle/>
          <a:p>
            <a:r>
              <a:rPr lang="cs-CZ" dirty="0"/>
              <a:t>JUDr. Petr Pospíšil, Ph.D., LL.M.</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34</a:t>
            </a:fld>
            <a:endParaRPr lang="cs-CZ" dirty="0"/>
          </a:p>
        </p:txBody>
      </p:sp>
      <p:sp>
        <p:nvSpPr>
          <p:cNvPr id="5" name="TextovéPole 4"/>
          <p:cNvSpPr txBox="1"/>
          <p:nvPr/>
        </p:nvSpPr>
        <p:spPr>
          <a:xfrm>
            <a:off x="539552" y="404664"/>
            <a:ext cx="8167887" cy="5579348"/>
          </a:xfrm>
          <a:prstGeom prst="rect">
            <a:avLst/>
          </a:prstGeom>
          <a:noFill/>
        </p:spPr>
        <p:txBody>
          <a:bodyPr wrap="square" rtlCol="0">
            <a:spAutoFit/>
          </a:bodyPr>
          <a:lstStyle/>
          <a:p>
            <a:r>
              <a:rPr lang="cs-CZ" sz="2400" b="1" cap="all" dirty="0"/>
              <a:t>Obecní úřad</a:t>
            </a:r>
          </a:p>
          <a:p>
            <a:endParaRPr lang="cs-CZ" sz="1000" b="1" dirty="0"/>
          </a:p>
          <a:p>
            <a:pPr marL="533400" indent="-533400" algn="just">
              <a:lnSpc>
                <a:spcPct val="80000"/>
              </a:lnSpc>
              <a:spcAft>
                <a:spcPts val="600"/>
              </a:spcAft>
              <a:buFont typeface="Arial" panose="020B0604020202020204" pitchFamily="34" charset="0"/>
              <a:buChar char="•"/>
              <a:tabLst>
                <a:tab pos="379413" algn="l"/>
                <a:tab pos="481013" algn="l"/>
              </a:tabLst>
              <a:defRPr/>
            </a:pPr>
            <a:r>
              <a:rPr lang="cs-CZ" altLang="cs-CZ" dirty="0"/>
              <a:t>plní úkoly v samostatné působnosti uložené zastupitelstvem nebo radou, pomáhá výborům   a komisím</a:t>
            </a:r>
          </a:p>
          <a:p>
            <a:pPr marL="533400" indent="-533400" algn="just">
              <a:lnSpc>
                <a:spcPct val="80000"/>
              </a:lnSpc>
              <a:spcAft>
                <a:spcPts val="600"/>
              </a:spcAft>
              <a:buFont typeface="Arial" panose="020B0604020202020204" pitchFamily="34" charset="0"/>
              <a:buChar char="•"/>
              <a:tabLst>
                <a:tab pos="379413" algn="l"/>
                <a:tab pos="481013" algn="l"/>
              </a:tabLst>
              <a:defRPr/>
            </a:pPr>
            <a:r>
              <a:rPr lang="cs-CZ" altLang="cs-CZ" dirty="0"/>
              <a:t>vykonává přenesenou působnost s výjimkou věcí v působnosti jiného orgánu obce</a:t>
            </a:r>
          </a:p>
          <a:p>
            <a:pPr marL="533400" indent="-533400" algn="just">
              <a:lnSpc>
                <a:spcPct val="80000"/>
              </a:lnSpc>
              <a:spcAft>
                <a:spcPts val="600"/>
              </a:spcAft>
              <a:buFont typeface="Arial" panose="020B0604020202020204" pitchFamily="34" charset="0"/>
              <a:buChar char="•"/>
              <a:tabLst>
                <a:tab pos="379413" algn="l"/>
                <a:tab pos="481013" algn="l"/>
              </a:tabLst>
              <a:defRPr/>
            </a:pPr>
            <a:r>
              <a:rPr lang="cs-CZ" altLang="cs-CZ" dirty="0"/>
              <a:t>tvoří jej starosta, místostarostové, tajemník a ostatní zaměstnanci;  v čele je starosta</a:t>
            </a:r>
          </a:p>
          <a:p>
            <a:pPr marL="533400" indent="-533400" algn="just">
              <a:lnSpc>
                <a:spcPct val="80000"/>
              </a:lnSpc>
              <a:buFont typeface="Arial" panose="020B0604020202020204" pitchFamily="34" charset="0"/>
              <a:buChar char="•"/>
              <a:tabLst>
                <a:tab pos="379413" algn="l"/>
                <a:tab pos="481013" algn="l"/>
              </a:tabLst>
              <a:defRPr/>
            </a:pPr>
            <a:r>
              <a:rPr lang="cs-CZ" altLang="cs-CZ" dirty="0"/>
              <a:t>člení se na odbory a oddělení</a:t>
            </a:r>
          </a:p>
          <a:p>
            <a:pPr marL="533400" indent="-533400" algn="just">
              <a:lnSpc>
                <a:spcPct val="80000"/>
              </a:lnSpc>
              <a:buFont typeface="Arial" panose="020B0604020202020204" pitchFamily="34" charset="0"/>
              <a:buChar char="•"/>
              <a:tabLst>
                <a:tab pos="379413" algn="l"/>
                <a:tab pos="481013" algn="l"/>
              </a:tabLst>
              <a:defRPr/>
            </a:pPr>
            <a:endParaRPr lang="cs-CZ" altLang="cs-CZ" sz="1000" dirty="0"/>
          </a:p>
          <a:p>
            <a:pPr marL="533400" indent="-533400" algn="just">
              <a:lnSpc>
                <a:spcPct val="80000"/>
              </a:lnSpc>
              <a:spcAft>
                <a:spcPts val="600"/>
              </a:spcAft>
              <a:tabLst>
                <a:tab pos="379413" algn="l"/>
                <a:tab pos="481013" algn="l"/>
              </a:tabLst>
              <a:defRPr/>
            </a:pPr>
            <a:r>
              <a:rPr lang="cs-CZ" altLang="cs-CZ" b="1" dirty="0"/>
              <a:t>TAJEMNÍK OBECNÍHO ÚŘADU</a:t>
            </a:r>
            <a:endParaRPr lang="cs-CZ" altLang="cs-CZ" sz="1000" dirty="0">
              <a:effectLst>
                <a:outerShdw blurRad="38100" dist="38100" dir="2700000" algn="tl">
                  <a:srgbClr val="C0C0C0"/>
                </a:outerShdw>
              </a:effectLst>
            </a:endParaRPr>
          </a:p>
          <a:p>
            <a:pPr marL="533400" indent="-533400" algn="just">
              <a:lnSpc>
                <a:spcPct val="80000"/>
              </a:lnSpc>
              <a:spcAft>
                <a:spcPts val="600"/>
              </a:spcAft>
              <a:buFont typeface="Arial" panose="020B0604020202020204" pitchFamily="34" charset="0"/>
              <a:buChar char="•"/>
              <a:tabLst>
                <a:tab pos="379413" algn="l"/>
                <a:tab pos="481013" algn="l"/>
              </a:tabLst>
              <a:defRPr/>
            </a:pPr>
            <a:r>
              <a:rPr lang="cs-CZ" altLang="cs-CZ" dirty="0"/>
              <a:t>v obcích s pověřeným obecním úřadem a v obcích s rozšířenou působností; ostatní obce mohou funkci zřídit</a:t>
            </a:r>
          </a:p>
          <a:p>
            <a:pPr marL="533400" indent="-533400" algn="just">
              <a:lnSpc>
                <a:spcPct val="80000"/>
              </a:lnSpc>
              <a:spcAft>
                <a:spcPts val="600"/>
              </a:spcAft>
              <a:buFont typeface="Arial" panose="020B0604020202020204" pitchFamily="34" charset="0"/>
              <a:buChar char="•"/>
              <a:tabLst>
                <a:tab pos="379413" algn="l"/>
                <a:tab pos="481013" algn="l"/>
              </a:tabLst>
              <a:defRPr/>
            </a:pPr>
            <a:r>
              <a:rPr lang="cs-CZ" altLang="cs-CZ" dirty="0"/>
              <a:t>je zaměstnancem obce</a:t>
            </a:r>
          </a:p>
          <a:p>
            <a:pPr marL="533400" indent="-533400" algn="just">
              <a:lnSpc>
                <a:spcPct val="80000"/>
              </a:lnSpc>
              <a:spcAft>
                <a:spcPts val="600"/>
              </a:spcAft>
              <a:buFont typeface="Arial" panose="020B0604020202020204" pitchFamily="34" charset="0"/>
              <a:buChar char="•"/>
              <a:tabLst>
                <a:tab pos="379413" algn="l"/>
                <a:tab pos="481013" algn="l"/>
              </a:tabLst>
              <a:defRPr/>
            </a:pPr>
            <a:r>
              <a:rPr lang="cs-CZ" altLang="cs-CZ" dirty="0"/>
              <a:t>kompetence: </a:t>
            </a:r>
          </a:p>
          <a:p>
            <a:pPr marL="1103313" lvl="1" indent="-533400" algn="just">
              <a:lnSpc>
                <a:spcPct val="80000"/>
              </a:lnSpc>
              <a:spcAft>
                <a:spcPts val="600"/>
              </a:spcAft>
              <a:buFont typeface="Courier New" panose="02070309020205020404" pitchFamily="49" charset="0"/>
              <a:buChar char="o"/>
              <a:tabLst>
                <a:tab pos="379413" algn="l"/>
                <a:tab pos="481013" algn="l"/>
              </a:tabLst>
              <a:defRPr/>
            </a:pPr>
            <a:r>
              <a:rPr lang="cs-CZ" altLang="cs-CZ" dirty="0"/>
              <a:t>zajišťuje výkon přenesené působnosti</a:t>
            </a:r>
          </a:p>
          <a:p>
            <a:pPr marL="1103313" lvl="1" indent="-533400" algn="just">
              <a:lnSpc>
                <a:spcPct val="80000"/>
              </a:lnSpc>
              <a:spcAft>
                <a:spcPts val="600"/>
              </a:spcAft>
              <a:buFont typeface="Courier New" panose="02070309020205020404" pitchFamily="49" charset="0"/>
              <a:buChar char="o"/>
              <a:tabLst>
                <a:tab pos="379413" algn="l"/>
                <a:tab pos="481013" algn="l"/>
              </a:tabLst>
              <a:defRPr/>
            </a:pPr>
            <a:r>
              <a:rPr lang="cs-CZ" altLang="cs-CZ" dirty="0"/>
              <a:t>plní úkoly statutárního orgánu zaměstnavatele</a:t>
            </a:r>
          </a:p>
          <a:p>
            <a:pPr marL="1103313" lvl="1" indent="-533400" algn="just">
              <a:lnSpc>
                <a:spcPct val="80000"/>
              </a:lnSpc>
              <a:spcAft>
                <a:spcPts val="600"/>
              </a:spcAft>
              <a:buFont typeface="Courier New" panose="02070309020205020404" pitchFamily="49" charset="0"/>
              <a:buChar char="o"/>
              <a:tabLst>
                <a:tab pos="379413" algn="l"/>
                <a:tab pos="481013" algn="l"/>
              </a:tabLst>
              <a:defRPr/>
            </a:pPr>
            <a:r>
              <a:rPr lang="cs-CZ" altLang="cs-CZ" dirty="0"/>
              <a:t>stanoví platy zaměstnanců</a:t>
            </a:r>
          </a:p>
          <a:p>
            <a:pPr marL="1103313" lvl="1" indent="-533400" algn="just">
              <a:lnSpc>
                <a:spcPct val="80000"/>
              </a:lnSpc>
              <a:spcAft>
                <a:spcPts val="600"/>
              </a:spcAft>
              <a:buFont typeface="Courier New" panose="02070309020205020404" pitchFamily="49" charset="0"/>
              <a:buChar char="o"/>
              <a:tabLst>
                <a:tab pos="379413" algn="l"/>
                <a:tab pos="481013" algn="l"/>
              </a:tabLst>
              <a:defRPr/>
            </a:pPr>
            <a:r>
              <a:rPr lang="cs-CZ" altLang="cs-CZ" dirty="0"/>
              <a:t>vydává spisový řád, skartační plán a pracovní řád a další vnitřní směrnice, nevydává- </a:t>
            </a:r>
            <a:r>
              <a:rPr lang="cs-CZ" altLang="cs-CZ" dirty="0" err="1"/>
              <a:t>li</a:t>
            </a:r>
            <a:r>
              <a:rPr lang="cs-CZ" altLang="cs-CZ" dirty="0"/>
              <a:t> je rada obce</a:t>
            </a:r>
          </a:p>
          <a:p>
            <a:pPr marL="533400" indent="-533400" algn="just">
              <a:lnSpc>
                <a:spcPct val="80000"/>
              </a:lnSpc>
              <a:spcAft>
                <a:spcPts val="600"/>
              </a:spcAft>
              <a:buFont typeface="Arial" panose="020B0604020202020204" pitchFamily="34" charset="0"/>
              <a:buChar char="•"/>
              <a:tabLst>
                <a:tab pos="379413" algn="l"/>
                <a:tab pos="481013" algn="l"/>
              </a:tabLst>
              <a:defRPr/>
            </a:pPr>
            <a:r>
              <a:rPr lang="cs-CZ" altLang="cs-CZ" dirty="0"/>
              <a:t>za plnění úkolů svěřených obecnímu úřadu odpovídá starostovi</a:t>
            </a:r>
            <a:endParaRPr lang="cs-CZ" b="1" dirty="0"/>
          </a:p>
        </p:txBody>
      </p:sp>
    </p:spTree>
    <p:extLst>
      <p:ext uri="{BB962C8B-B14F-4D97-AF65-F5344CB8AC3E}">
        <p14:creationId xmlns:p14="http://schemas.microsoft.com/office/powerpoint/2010/main" val="27137350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07408" y="5920389"/>
            <a:ext cx="4832176" cy="628179"/>
          </a:xfrm>
        </p:spPr>
        <p:txBody>
          <a:bodyPr/>
          <a:lstStyle/>
          <a:p>
            <a:r>
              <a:rPr lang="cs-CZ" dirty="0"/>
              <a:t>JUDr. Petr Pospíšil, Ph.D., LL.M.</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35</a:t>
            </a:fld>
            <a:endParaRPr lang="cs-CZ" dirty="0"/>
          </a:p>
        </p:txBody>
      </p:sp>
      <p:sp>
        <p:nvSpPr>
          <p:cNvPr id="5" name="TextovéPole 4"/>
          <p:cNvSpPr txBox="1"/>
          <p:nvPr/>
        </p:nvSpPr>
        <p:spPr>
          <a:xfrm>
            <a:off x="539552" y="404664"/>
            <a:ext cx="8167887" cy="3267946"/>
          </a:xfrm>
          <a:prstGeom prst="rect">
            <a:avLst/>
          </a:prstGeom>
          <a:noFill/>
        </p:spPr>
        <p:txBody>
          <a:bodyPr wrap="square" rtlCol="0">
            <a:spAutoFit/>
          </a:bodyPr>
          <a:lstStyle/>
          <a:p>
            <a:r>
              <a:rPr lang="cs-CZ" sz="2400" b="1" cap="all" dirty="0"/>
              <a:t>Krajský úřad</a:t>
            </a:r>
          </a:p>
          <a:p>
            <a:endParaRPr lang="cs-CZ" sz="1100" b="1" dirty="0"/>
          </a:p>
          <a:p>
            <a:pPr algn="just">
              <a:lnSpc>
                <a:spcPct val="80000"/>
              </a:lnSpc>
              <a:buFont typeface="Wingdings" pitchFamily="2" charset="2"/>
              <a:buChar char="§"/>
              <a:defRPr/>
            </a:pPr>
            <a:r>
              <a:rPr lang="cs-CZ" altLang="cs-CZ" dirty="0"/>
              <a:t>   plní úkoly v samostatné působnosti uložené zastupitelstvem nebo radou, napomáhá činnosti výborů a komisí,</a:t>
            </a:r>
          </a:p>
          <a:p>
            <a:pPr algn="just">
              <a:lnSpc>
                <a:spcPct val="80000"/>
              </a:lnSpc>
              <a:spcBef>
                <a:spcPct val="50000"/>
              </a:spcBef>
              <a:buFont typeface="Wingdings" pitchFamily="2" charset="2"/>
              <a:buChar char="§"/>
              <a:defRPr/>
            </a:pPr>
            <a:r>
              <a:rPr lang="cs-CZ" altLang="cs-CZ" dirty="0"/>
              <a:t>   vykonává přenesenou působnost s výjimkou věcí v působnosti jiného orgánu kraje:</a:t>
            </a:r>
          </a:p>
          <a:p>
            <a:pPr lvl="1" algn="just">
              <a:lnSpc>
                <a:spcPct val="80000"/>
              </a:lnSpc>
              <a:spcBef>
                <a:spcPct val="25000"/>
              </a:spcBef>
              <a:buFontTx/>
              <a:buChar char="•"/>
              <a:defRPr/>
            </a:pPr>
            <a:r>
              <a:rPr lang="cs-CZ" altLang="cs-CZ" dirty="0"/>
              <a:t>   přezkoumává rozhodnutí vydaná orgány obcí,</a:t>
            </a:r>
          </a:p>
          <a:p>
            <a:pPr lvl="1" algn="just">
              <a:lnSpc>
                <a:spcPct val="80000"/>
              </a:lnSpc>
              <a:spcBef>
                <a:spcPct val="25000"/>
              </a:spcBef>
              <a:buFontTx/>
              <a:buChar char="•"/>
              <a:defRPr/>
            </a:pPr>
            <a:r>
              <a:rPr lang="cs-CZ" altLang="cs-CZ" dirty="0"/>
              <a:t>   poskytuje odbornou a metodickou pomoc obcím, vykonává dozor nad přenesenou působností obcí,</a:t>
            </a:r>
          </a:p>
          <a:p>
            <a:pPr lvl="1" algn="just">
              <a:lnSpc>
                <a:spcPct val="85000"/>
              </a:lnSpc>
              <a:spcBef>
                <a:spcPct val="25000"/>
              </a:spcBef>
              <a:buFontTx/>
              <a:buChar char="•"/>
              <a:defRPr/>
            </a:pPr>
            <a:r>
              <a:rPr lang="cs-CZ" altLang="cs-CZ" dirty="0"/>
              <a:t>   organizuje kontroly výkonu přenesené působnosti obcí.</a:t>
            </a:r>
          </a:p>
          <a:p>
            <a:pPr algn="just">
              <a:lnSpc>
                <a:spcPct val="80000"/>
              </a:lnSpc>
              <a:spcBef>
                <a:spcPct val="50000"/>
              </a:spcBef>
              <a:buFont typeface="Wingdings" pitchFamily="2" charset="2"/>
              <a:buChar char="§"/>
              <a:defRPr/>
            </a:pPr>
            <a:r>
              <a:rPr lang="cs-CZ" altLang="cs-CZ" dirty="0"/>
              <a:t>   tvoří jej ředitel a zaměstnanci kraje zařazení do krajského úřadu,</a:t>
            </a:r>
          </a:p>
          <a:p>
            <a:pPr algn="just">
              <a:lnSpc>
                <a:spcPct val="80000"/>
              </a:lnSpc>
              <a:spcBef>
                <a:spcPct val="50000"/>
              </a:spcBef>
              <a:buFont typeface="Wingdings" pitchFamily="2" charset="2"/>
              <a:buChar char="§"/>
              <a:defRPr/>
            </a:pPr>
            <a:r>
              <a:rPr lang="cs-CZ" altLang="cs-CZ" dirty="0"/>
              <a:t>   člení se na odbory a oddělení .</a:t>
            </a:r>
          </a:p>
        </p:txBody>
      </p:sp>
    </p:spTree>
    <p:extLst>
      <p:ext uri="{BB962C8B-B14F-4D97-AF65-F5344CB8AC3E}">
        <p14:creationId xmlns:p14="http://schemas.microsoft.com/office/powerpoint/2010/main" val="37773203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07408" y="5920389"/>
            <a:ext cx="4832176" cy="628179"/>
          </a:xfrm>
        </p:spPr>
        <p:txBody>
          <a:bodyPr/>
          <a:lstStyle/>
          <a:p>
            <a:r>
              <a:rPr lang="cs-CZ" dirty="0"/>
              <a:t>JUDr. Petr Pospíšil, Ph.D., LL.M.</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36</a:t>
            </a:fld>
            <a:endParaRPr lang="cs-CZ" dirty="0"/>
          </a:p>
        </p:txBody>
      </p:sp>
      <p:sp>
        <p:nvSpPr>
          <p:cNvPr id="5" name="TextovéPole 4"/>
          <p:cNvSpPr txBox="1"/>
          <p:nvPr/>
        </p:nvSpPr>
        <p:spPr>
          <a:xfrm>
            <a:off x="539552" y="404664"/>
            <a:ext cx="8167887" cy="5547031"/>
          </a:xfrm>
          <a:prstGeom prst="rect">
            <a:avLst/>
          </a:prstGeom>
          <a:noFill/>
        </p:spPr>
        <p:txBody>
          <a:bodyPr wrap="square" rtlCol="0">
            <a:spAutoFit/>
          </a:bodyPr>
          <a:lstStyle/>
          <a:p>
            <a:pPr algn="just">
              <a:lnSpc>
                <a:spcPct val="80000"/>
              </a:lnSpc>
              <a:spcBef>
                <a:spcPct val="50000"/>
              </a:spcBef>
              <a:defRPr/>
            </a:pPr>
            <a:r>
              <a:rPr lang="cs-CZ" altLang="cs-CZ" sz="2400" b="1" cap="all" dirty="0"/>
              <a:t>Ředitel krajského úřadu</a:t>
            </a:r>
          </a:p>
          <a:p>
            <a:pPr algn="just">
              <a:lnSpc>
                <a:spcPct val="80000"/>
              </a:lnSpc>
              <a:spcBef>
                <a:spcPct val="50000"/>
              </a:spcBef>
              <a:buClr>
                <a:schemeClr val="tx1"/>
              </a:buClr>
              <a:buFont typeface="Wingdings" pitchFamily="2" charset="2"/>
              <a:buChar char="§"/>
              <a:defRPr/>
            </a:pPr>
            <a:r>
              <a:rPr lang="cs-CZ" altLang="cs-CZ" dirty="0"/>
              <a:t>    za plnění úkolů svěřených krajskému úřadu odpovídá hejtmanovi,</a:t>
            </a:r>
          </a:p>
          <a:p>
            <a:pPr algn="just">
              <a:lnSpc>
                <a:spcPct val="80000"/>
              </a:lnSpc>
              <a:spcBef>
                <a:spcPct val="50000"/>
              </a:spcBef>
              <a:spcAft>
                <a:spcPts val="600"/>
              </a:spcAft>
              <a:buClr>
                <a:schemeClr val="tx1"/>
              </a:buClr>
              <a:buFont typeface="Wingdings" pitchFamily="2" charset="2"/>
              <a:buChar char="§"/>
              <a:defRPr/>
            </a:pPr>
            <a:r>
              <a:rPr lang="cs-CZ" altLang="cs-CZ" dirty="0"/>
              <a:t>   zastupuje jej zástupce ředitele – určuje ředitel po projednání s hejtmanem,</a:t>
            </a:r>
          </a:p>
          <a:p>
            <a:pPr algn="just">
              <a:lnSpc>
                <a:spcPct val="80000"/>
              </a:lnSpc>
              <a:spcBef>
                <a:spcPct val="50000"/>
              </a:spcBef>
              <a:spcAft>
                <a:spcPts val="600"/>
              </a:spcAft>
              <a:buClr>
                <a:schemeClr val="tx1"/>
              </a:buClr>
              <a:buFont typeface="Wingdings" pitchFamily="2" charset="2"/>
              <a:buChar char="§"/>
              <a:defRPr/>
            </a:pPr>
            <a:r>
              <a:rPr lang="cs-CZ" altLang="cs-CZ" dirty="0"/>
              <a:t>   kompetence - § 69</a:t>
            </a:r>
          </a:p>
          <a:p>
            <a:pPr lvl="1" algn="just">
              <a:lnSpc>
                <a:spcPct val="80000"/>
              </a:lnSpc>
              <a:spcBef>
                <a:spcPct val="25000"/>
              </a:spcBef>
              <a:buFontTx/>
              <a:buChar char="•"/>
              <a:defRPr/>
            </a:pPr>
            <a:r>
              <a:rPr lang="cs-CZ" altLang="cs-CZ" dirty="0"/>
              <a:t>   zúčastňuje se zasedání zastupitelstva a rady s hlasem poradním,</a:t>
            </a:r>
          </a:p>
          <a:p>
            <a:pPr lvl="1" algn="just">
              <a:lnSpc>
                <a:spcPct val="80000"/>
              </a:lnSpc>
              <a:spcBef>
                <a:spcPct val="25000"/>
              </a:spcBef>
              <a:buFontTx/>
              <a:buChar char="•"/>
              <a:defRPr/>
            </a:pPr>
            <a:r>
              <a:rPr lang="cs-CZ" altLang="cs-CZ" dirty="0"/>
              <a:t>   plní úkoly uložené mu zastupitelstvem, radou nebo hejtmanem,</a:t>
            </a:r>
          </a:p>
          <a:p>
            <a:pPr lvl="1" algn="just">
              <a:lnSpc>
                <a:spcPct val="80000"/>
              </a:lnSpc>
              <a:spcBef>
                <a:spcPct val="25000"/>
              </a:spcBef>
              <a:buFontTx/>
              <a:buChar char="•"/>
              <a:defRPr/>
            </a:pPr>
            <a:r>
              <a:rPr lang="cs-CZ" altLang="cs-CZ" dirty="0"/>
              <a:t>   zajišťuje výkon přenesené působnosti,</a:t>
            </a:r>
          </a:p>
          <a:p>
            <a:pPr lvl="1" algn="just">
              <a:lnSpc>
                <a:spcPct val="80000"/>
              </a:lnSpc>
              <a:spcBef>
                <a:spcPct val="25000"/>
              </a:spcBef>
              <a:buFontTx/>
              <a:buChar char="•"/>
              <a:defRPr/>
            </a:pPr>
            <a:r>
              <a:rPr lang="cs-CZ" altLang="cs-CZ" dirty="0"/>
              <a:t>   plní úkoly statutárního orgánu zaměstnavatele vůči zaměstnancům kraje zařazeným do krajského úřadu; stanoví platy zaměstnanců; </a:t>
            </a:r>
            <a:br>
              <a:rPr lang="cs-CZ" altLang="cs-CZ" dirty="0"/>
            </a:br>
            <a:r>
              <a:rPr lang="cs-CZ" altLang="cs-CZ" dirty="0"/>
              <a:t>je nadřízeným zaměstnanců a kontroluje jejich činnost,</a:t>
            </a:r>
          </a:p>
          <a:p>
            <a:pPr lvl="1" algn="just">
              <a:lnSpc>
                <a:spcPct val="80000"/>
              </a:lnSpc>
              <a:spcBef>
                <a:spcPct val="25000"/>
              </a:spcBef>
              <a:buFontTx/>
              <a:buChar char="•"/>
              <a:defRPr/>
            </a:pPr>
            <a:r>
              <a:rPr lang="cs-CZ" altLang="cs-CZ" dirty="0"/>
              <a:t>   vydává zejména: organizační a pracovní řád, spisový řád a skartační řád krajského úřadu.</a:t>
            </a:r>
          </a:p>
          <a:p>
            <a:pPr algn="just">
              <a:lnSpc>
                <a:spcPct val="80000"/>
              </a:lnSpc>
              <a:spcBef>
                <a:spcPct val="50000"/>
              </a:spcBef>
              <a:defRPr/>
            </a:pPr>
            <a:r>
              <a:rPr lang="cs-CZ" altLang="cs-CZ" dirty="0"/>
              <a:t>Plní </a:t>
            </a:r>
            <a:r>
              <a:rPr lang="cs-CZ" altLang="cs-CZ" u="sng" dirty="0"/>
              <a:t>další úkoly vyplývající ze speciálních právních předpisů</a:t>
            </a:r>
            <a:r>
              <a:rPr lang="cs-CZ" altLang="cs-CZ" dirty="0"/>
              <a:t>:</a:t>
            </a:r>
          </a:p>
          <a:p>
            <a:pPr algn="just">
              <a:lnSpc>
                <a:spcPct val="80000"/>
              </a:lnSpc>
              <a:spcBef>
                <a:spcPct val="50000"/>
              </a:spcBef>
              <a:defRPr/>
            </a:pPr>
            <a:r>
              <a:rPr lang="cs-CZ" altLang="cs-CZ" dirty="0"/>
              <a:t>-    z volebních zákonů,</a:t>
            </a:r>
          </a:p>
          <a:p>
            <a:pPr marL="285750" indent="-285750" algn="just">
              <a:lnSpc>
                <a:spcPct val="80000"/>
              </a:lnSpc>
              <a:spcBef>
                <a:spcPct val="50000"/>
              </a:spcBef>
              <a:buFontTx/>
              <a:buChar char="-"/>
              <a:defRPr/>
            </a:pPr>
            <a:r>
              <a:rPr lang="cs-CZ" dirty="0"/>
              <a:t>ze zákona č. 320/2001 Sb., o finanční kontrole ve veřejné správě,</a:t>
            </a:r>
          </a:p>
          <a:p>
            <a:pPr marL="285750" indent="-285750" algn="just">
              <a:lnSpc>
                <a:spcPct val="80000"/>
              </a:lnSpc>
              <a:spcBef>
                <a:spcPct val="50000"/>
              </a:spcBef>
              <a:buFontTx/>
              <a:buChar char="-"/>
              <a:defRPr/>
            </a:pPr>
            <a:r>
              <a:rPr lang="cs-CZ" dirty="0"/>
              <a:t>ze zákona č. 159/2006 Sb., o střetu zájmů,</a:t>
            </a:r>
          </a:p>
          <a:p>
            <a:pPr algn="just">
              <a:lnSpc>
                <a:spcPct val="80000"/>
              </a:lnSpc>
              <a:spcBef>
                <a:spcPct val="50000"/>
              </a:spcBef>
              <a:defRPr/>
            </a:pPr>
            <a:r>
              <a:rPr lang="cs-CZ" dirty="0"/>
              <a:t>-    </a:t>
            </a:r>
            <a:r>
              <a:rPr lang="cs-CZ" dirty="0">
                <a:ea typeface="Tahoma" panose="020B0604030504040204" pitchFamily="34" charset="0"/>
                <a:cs typeface="Tahoma" panose="020B0604030504040204" pitchFamily="34" charset="0"/>
              </a:rPr>
              <a:t>ze zákona č. 186/2013 Sb., o státním občanství České republiky.</a:t>
            </a:r>
            <a:endParaRPr lang="cs-CZ" altLang="cs-CZ" dirty="0"/>
          </a:p>
        </p:txBody>
      </p:sp>
    </p:spTree>
    <p:extLst>
      <p:ext uri="{BB962C8B-B14F-4D97-AF65-F5344CB8AC3E}">
        <p14:creationId xmlns:p14="http://schemas.microsoft.com/office/powerpoint/2010/main" val="1783443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07408" y="5920389"/>
            <a:ext cx="4832176" cy="628179"/>
          </a:xfrm>
        </p:spPr>
        <p:txBody>
          <a:bodyPr/>
          <a:lstStyle/>
          <a:p>
            <a:r>
              <a:rPr lang="cs-CZ" dirty="0"/>
              <a:t>JUDr. Petr Pospíšil, Ph.D., LL.M.</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37</a:t>
            </a:fld>
            <a:endParaRPr lang="cs-CZ" dirty="0"/>
          </a:p>
        </p:txBody>
      </p:sp>
      <p:sp>
        <p:nvSpPr>
          <p:cNvPr id="5" name="TextovéPole 4"/>
          <p:cNvSpPr txBox="1"/>
          <p:nvPr/>
        </p:nvSpPr>
        <p:spPr>
          <a:xfrm>
            <a:off x="539552" y="404664"/>
            <a:ext cx="8167887" cy="4647426"/>
          </a:xfrm>
          <a:prstGeom prst="rect">
            <a:avLst/>
          </a:prstGeom>
          <a:noFill/>
        </p:spPr>
        <p:txBody>
          <a:bodyPr wrap="square" rtlCol="0">
            <a:spAutoFit/>
          </a:bodyPr>
          <a:lstStyle/>
          <a:p>
            <a:r>
              <a:rPr lang="cs-CZ" sz="2400" b="1" cap="all" dirty="0"/>
              <a:t>Zvláštní orgány obce</a:t>
            </a:r>
          </a:p>
          <a:p>
            <a:endParaRPr lang="cs-CZ" sz="3200" b="1" dirty="0"/>
          </a:p>
          <a:p>
            <a:pPr algn="just"/>
            <a:r>
              <a:rPr lang="cs-CZ" altLang="cs-CZ" sz="2000" dirty="0"/>
              <a:t>Zvláštní orgán se zřizuje podle zákona (viz § 106 obecního zřízení)</a:t>
            </a:r>
          </a:p>
          <a:p>
            <a:pPr algn="just"/>
            <a:r>
              <a:rPr lang="cs-CZ" altLang="cs-CZ" sz="2000" dirty="0"/>
              <a:t> </a:t>
            </a:r>
          </a:p>
          <a:p>
            <a:pPr marL="285750" indent="-285750" algn="just">
              <a:buFontTx/>
              <a:buChar char="-"/>
            </a:pPr>
            <a:r>
              <a:rPr lang="cs-CZ" altLang="cs-CZ" sz="2000" dirty="0"/>
              <a:t>pro výkon přenesené působnosti, </a:t>
            </a:r>
          </a:p>
          <a:p>
            <a:pPr marL="285750" indent="-285750" algn="just">
              <a:buFontTx/>
              <a:buChar char="-"/>
            </a:pPr>
            <a:r>
              <a:rPr lang="cs-CZ" altLang="cs-CZ" sz="2000" dirty="0"/>
              <a:t>zřizuje ho starosta, který rovněž jmenuje a odvolává členy.</a:t>
            </a:r>
          </a:p>
          <a:p>
            <a:pPr algn="just"/>
            <a:endParaRPr lang="cs-CZ" altLang="cs-CZ" sz="2000" dirty="0"/>
          </a:p>
          <a:p>
            <a:pPr algn="just"/>
            <a:r>
              <a:rPr lang="cs-CZ" altLang="cs-CZ" sz="2000" dirty="0"/>
              <a:t>Příklady zvláštních orgánů obce:</a:t>
            </a:r>
          </a:p>
          <a:p>
            <a:pPr algn="just"/>
            <a:endParaRPr lang="cs-CZ" altLang="cs-CZ" sz="2000" dirty="0"/>
          </a:p>
          <a:p>
            <a:pPr marL="228600" indent="-228600" algn="just">
              <a:buFontTx/>
              <a:buChar char="•"/>
            </a:pPr>
            <a:r>
              <a:rPr lang="cs-CZ" altLang="cs-CZ" sz="2000" u="sng" dirty="0"/>
              <a:t>přestupková komise</a:t>
            </a:r>
            <a:r>
              <a:rPr lang="cs-CZ" altLang="cs-CZ" sz="2000" dirty="0"/>
              <a:t> </a:t>
            </a:r>
          </a:p>
          <a:p>
            <a:pPr marL="228600" indent="-228600" algn="just">
              <a:buFontTx/>
              <a:buChar char="•"/>
            </a:pPr>
            <a:r>
              <a:rPr lang="cs-CZ" altLang="cs-CZ" sz="2000" u="sng" dirty="0"/>
              <a:t>povodňová komise</a:t>
            </a:r>
            <a:r>
              <a:rPr lang="cs-CZ" altLang="cs-CZ" sz="2000" dirty="0"/>
              <a:t> - § 79 odst. 1 vodního zákona – u ORP zřizuje </a:t>
            </a:r>
            <a:r>
              <a:rPr lang="cs-CZ" altLang="cs-CZ" sz="2000" b="1" dirty="0"/>
              <a:t>povinně</a:t>
            </a:r>
            <a:r>
              <a:rPr lang="cs-CZ" altLang="cs-CZ" sz="2000" dirty="0"/>
              <a:t> starosta </a:t>
            </a:r>
            <a:r>
              <a:rPr lang="cs-CZ" altLang="cs-CZ" sz="2000" i="1" dirty="0"/>
              <a:t>(v tomto případě vykonává státní správu pro celý správní obvod obce s rozšířenou působností),</a:t>
            </a:r>
            <a:r>
              <a:rPr lang="cs-CZ" altLang="cs-CZ" sz="2000" dirty="0"/>
              <a:t> u jiných obcí </a:t>
            </a:r>
            <a:r>
              <a:rPr lang="cs-CZ" altLang="cs-CZ" sz="2000" b="1" dirty="0"/>
              <a:t>může</a:t>
            </a:r>
            <a:r>
              <a:rPr lang="cs-CZ" altLang="cs-CZ" sz="2000" dirty="0"/>
              <a:t> zřídit rada obce (§ 78 odst. 1 zákona).</a:t>
            </a:r>
          </a:p>
        </p:txBody>
      </p:sp>
    </p:spTree>
    <p:extLst>
      <p:ext uri="{BB962C8B-B14F-4D97-AF65-F5344CB8AC3E}">
        <p14:creationId xmlns:p14="http://schemas.microsoft.com/office/powerpoint/2010/main" val="34452758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07408" y="5920389"/>
            <a:ext cx="4832176" cy="628179"/>
          </a:xfrm>
        </p:spPr>
        <p:txBody>
          <a:bodyPr/>
          <a:lstStyle/>
          <a:p>
            <a:r>
              <a:rPr lang="cs-CZ" dirty="0"/>
              <a:t>JUDr. Petr Pospíšil, Ph.D., LL.M.</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38</a:t>
            </a:fld>
            <a:endParaRPr lang="cs-CZ" dirty="0"/>
          </a:p>
        </p:txBody>
      </p:sp>
      <p:sp>
        <p:nvSpPr>
          <p:cNvPr id="5" name="TextovéPole 4"/>
          <p:cNvSpPr txBox="1"/>
          <p:nvPr/>
        </p:nvSpPr>
        <p:spPr>
          <a:xfrm>
            <a:off x="539552" y="404664"/>
            <a:ext cx="8167887" cy="5447645"/>
          </a:xfrm>
          <a:prstGeom prst="rect">
            <a:avLst/>
          </a:prstGeom>
          <a:noFill/>
        </p:spPr>
        <p:txBody>
          <a:bodyPr wrap="square" rtlCol="0">
            <a:spAutoFit/>
          </a:bodyPr>
          <a:lstStyle/>
          <a:p>
            <a:r>
              <a:rPr lang="cs-CZ" sz="2400" b="1" cap="all" dirty="0"/>
              <a:t>Zvláštní orgán kraje zřízený podle zákona</a:t>
            </a:r>
          </a:p>
          <a:p>
            <a:endParaRPr lang="cs-CZ" sz="2000" b="1" dirty="0"/>
          </a:p>
          <a:p>
            <a:pPr algn="just">
              <a:buFont typeface="Wingdings" panose="05000000000000000000" pitchFamily="2" charset="2"/>
              <a:buChar char="§"/>
              <a:defRPr/>
            </a:pPr>
            <a:r>
              <a:rPr lang="cs-CZ" altLang="cs-CZ" sz="2000" dirty="0"/>
              <a:t>   podle § 65 odst. 1 zákona o krajích - </a:t>
            </a:r>
            <a:r>
              <a:rPr lang="cs-CZ" altLang="cs-CZ" sz="2000" b="1" dirty="0"/>
              <a:t>hejtman</a:t>
            </a:r>
            <a:r>
              <a:rPr lang="cs-CZ" altLang="cs-CZ" sz="2000" b="1" dirty="0">
                <a:solidFill>
                  <a:srgbClr val="FF0000"/>
                </a:solidFill>
              </a:rPr>
              <a:t> </a:t>
            </a:r>
            <a:r>
              <a:rPr lang="cs-CZ" altLang="cs-CZ" sz="2000" b="1" dirty="0"/>
              <a:t>zřizuje pro výkon přenesené působnosti zvláštní orgány, pokud tak stanoví zvláštní zákon</a:t>
            </a:r>
            <a:r>
              <a:rPr lang="cs-CZ" altLang="cs-CZ" sz="2000" dirty="0"/>
              <a:t>;</a:t>
            </a:r>
            <a:endParaRPr lang="cs-CZ" altLang="cs-CZ" sz="2000" b="1" dirty="0"/>
          </a:p>
          <a:p>
            <a:pPr algn="just">
              <a:buFont typeface="Wingdings" panose="05000000000000000000" pitchFamily="2" charset="2"/>
              <a:buChar char="§"/>
              <a:defRPr/>
            </a:pPr>
            <a:endParaRPr lang="cs-CZ" altLang="cs-CZ" sz="2000" dirty="0"/>
          </a:p>
          <a:p>
            <a:pPr algn="just">
              <a:buFont typeface="Wingdings" panose="05000000000000000000" pitchFamily="2" charset="2"/>
              <a:buChar char="§"/>
              <a:defRPr/>
            </a:pPr>
            <a:r>
              <a:rPr lang="cs-CZ" altLang="cs-CZ" sz="2000" b="1" dirty="0"/>
              <a:t>   </a:t>
            </a:r>
            <a:r>
              <a:rPr lang="cs-CZ" altLang="cs-CZ" sz="2000" dirty="0"/>
              <a:t>Výslovně se o tom, že se jedná o zvláštní orgán kraje nezmiňuje žádný právní předpis.</a:t>
            </a:r>
          </a:p>
          <a:p>
            <a:pPr algn="just">
              <a:buFont typeface="Wingdings" panose="05000000000000000000" pitchFamily="2" charset="2"/>
              <a:buChar char="§"/>
              <a:defRPr/>
            </a:pPr>
            <a:endParaRPr lang="cs-CZ" altLang="cs-CZ" sz="2000" dirty="0"/>
          </a:p>
          <a:p>
            <a:pPr algn="just">
              <a:buFont typeface="Wingdings" panose="05000000000000000000" pitchFamily="2" charset="2"/>
              <a:buChar char="§"/>
              <a:defRPr/>
            </a:pPr>
            <a:r>
              <a:rPr lang="cs-CZ" altLang="cs-CZ" sz="2000" dirty="0"/>
              <a:t>   V zákoně č. 240/2000 Sb., o krizovém řízení a o změně některých zákonů (krizový zákon) – jsou uváděny:</a:t>
            </a:r>
          </a:p>
          <a:p>
            <a:pPr algn="just">
              <a:defRPr/>
            </a:pPr>
            <a:endParaRPr lang="cs-CZ" altLang="cs-CZ" sz="2000" dirty="0"/>
          </a:p>
          <a:p>
            <a:pPr algn="just">
              <a:buClr>
                <a:schemeClr val="tx1"/>
              </a:buClr>
              <a:defRPr/>
            </a:pPr>
            <a:r>
              <a:rPr lang="cs-CZ" altLang="cs-CZ" sz="2000" dirty="0"/>
              <a:t>                  -  </a:t>
            </a:r>
            <a:r>
              <a:rPr lang="cs-CZ" altLang="cs-CZ" sz="2000" b="1" dirty="0"/>
              <a:t>Bezpečnostní rada kraje </a:t>
            </a:r>
            <a:r>
              <a:rPr lang="cs-CZ" altLang="cs-CZ" sz="2000" dirty="0"/>
              <a:t>- je koordinačním orgánem pro přípravu na krizové situace </a:t>
            </a:r>
            <a:r>
              <a:rPr lang="cs-CZ" altLang="cs-CZ" sz="2000" i="1" dirty="0"/>
              <a:t>(§ 24 odst. 1 krizového zákona) – </a:t>
            </a:r>
            <a:r>
              <a:rPr lang="cs-CZ" altLang="cs-CZ" sz="2000" dirty="0"/>
              <a:t>min. 2x ročně,</a:t>
            </a:r>
          </a:p>
          <a:p>
            <a:pPr algn="just">
              <a:buClr>
                <a:schemeClr val="tx1"/>
              </a:buClr>
              <a:defRPr/>
            </a:pPr>
            <a:endParaRPr lang="cs-CZ" altLang="cs-CZ" sz="2000" dirty="0"/>
          </a:p>
          <a:p>
            <a:pPr algn="just">
              <a:buClr>
                <a:schemeClr val="tx1"/>
              </a:buClr>
              <a:defRPr/>
            </a:pPr>
            <a:r>
              <a:rPr lang="cs-CZ" altLang="cs-CZ" sz="2000" dirty="0"/>
              <a:t>                  - </a:t>
            </a:r>
            <a:r>
              <a:rPr lang="cs-CZ" altLang="cs-CZ" sz="2000" b="1" dirty="0"/>
              <a:t>Krizový štáb kraje </a:t>
            </a:r>
            <a:r>
              <a:rPr lang="cs-CZ" altLang="cs-CZ" sz="2000" dirty="0"/>
              <a:t>– hejtman kraje zřizuje k řešení krizových situací krizový štáb kraje jako svůj pracovní orgán </a:t>
            </a:r>
            <a:r>
              <a:rPr lang="cs-CZ" altLang="cs-CZ" sz="2000" i="1" dirty="0"/>
              <a:t>(§ 14 odst. 2 písm. b) krizového zákona) – </a:t>
            </a:r>
            <a:r>
              <a:rPr lang="cs-CZ" altLang="cs-CZ" sz="2000" dirty="0"/>
              <a:t>svoláván operativně.</a:t>
            </a:r>
          </a:p>
        </p:txBody>
      </p:sp>
    </p:spTree>
    <p:extLst>
      <p:ext uri="{BB962C8B-B14F-4D97-AF65-F5344CB8AC3E}">
        <p14:creationId xmlns:p14="http://schemas.microsoft.com/office/powerpoint/2010/main" val="21537368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07408" y="5920389"/>
            <a:ext cx="4832176" cy="628179"/>
          </a:xfrm>
        </p:spPr>
        <p:txBody>
          <a:bodyPr/>
          <a:lstStyle/>
          <a:p>
            <a:r>
              <a:rPr lang="cs-CZ" dirty="0"/>
              <a:t>JUDr. Petr Pospíšil, Ph.D., LL.M.</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39</a:t>
            </a:fld>
            <a:endParaRPr lang="cs-CZ" dirty="0"/>
          </a:p>
        </p:txBody>
      </p:sp>
      <p:sp>
        <p:nvSpPr>
          <p:cNvPr id="5" name="TextovéPole 4"/>
          <p:cNvSpPr txBox="1"/>
          <p:nvPr/>
        </p:nvSpPr>
        <p:spPr>
          <a:xfrm>
            <a:off x="539552" y="404664"/>
            <a:ext cx="8167887" cy="5262979"/>
          </a:xfrm>
          <a:prstGeom prst="rect">
            <a:avLst/>
          </a:prstGeom>
          <a:noFill/>
        </p:spPr>
        <p:txBody>
          <a:bodyPr wrap="square" rtlCol="0">
            <a:spAutoFit/>
          </a:bodyPr>
          <a:lstStyle/>
          <a:p>
            <a:r>
              <a:rPr lang="cs-CZ" sz="2400" b="1" cap="all" dirty="0"/>
              <a:t>Obecní policie</a:t>
            </a:r>
          </a:p>
          <a:p>
            <a:endParaRPr lang="cs-CZ" sz="2400" b="1" dirty="0"/>
          </a:p>
          <a:p>
            <a:pPr marL="285750" indent="-285750" algn="just">
              <a:buFont typeface="Arial" panose="020B0604020202020204" pitchFamily="34" charset="0"/>
              <a:buChar char="•"/>
            </a:pPr>
            <a:r>
              <a:rPr lang="cs-CZ" dirty="0"/>
              <a:t>obce mohou zřizovat obecní policii,</a:t>
            </a:r>
          </a:p>
          <a:p>
            <a:pPr marL="285750" indent="-285750" algn="just">
              <a:buFont typeface="Arial" panose="020B0604020202020204" pitchFamily="34" charset="0"/>
              <a:buChar char="•"/>
            </a:pPr>
            <a:r>
              <a:rPr lang="cs-CZ" dirty="0"/>
              <a:t>je orgánem obce, </a:t>
            </a:r>
          </a:p>
          <a:p>
            <a:pPr marL="285750" indent="-285750" algn="just">
              <a:buFont typeface="Arial" panose="020B0604020202020204" pitchFamily="34" charset="0"/>
              <a:buChar char="•"/>
            </a:pPr>
            <a:r>
              <a:rPr lang="cs-CZ" dirty="0"/>
              <a:t>zřízení a činnost obecní policie upravuje zvláštní zákon – tj. zákon č. </a:t>
            </a:r>
            <a:r>
              <a:rPr lang="cs-CZ" altLang="cs-CZ" dirty="0"/>
              <a:t>553/1991 Sb., o obecní policii, ve znění pozdějších předpisů,</a:t>
            </a:r>
          </a:p>
          <a:p>
            <a:pPr marL="285750" indent="-285750" algn="just">
              <a:buFont typeface="Arial" panose="020B0604020202020204" pitchFamily="34" charset="0"/>
              <a:buChar char="•"/>
            </a:pPr>
            <a:r>
              <a:rPr lang="cs-CZ" altLang="cs-CZ" dirty="0"/>
              <a:t>zřizovat a rušit obecní policii je vyhrazeno zastupitelstvu obce, a to obecně závaznou vyhláškou,</a:t>
            </a:r>
          </a:p>
          <a:p>
            <a:pPr marL="285750" indent="-285750" algn="just">
              <a:buFont typeface="Arial" panose="020B0604020202020204" pitchFamily="34" charset="0"/>
              <a:buChar char="•"/>
            </a:pPr>
            <a:r>
              <a:rPr lang="cs-CZ" altLang="cs-CZ" dirty="0"/>
              <a:t>obecní policii řídí starosta nebo jiný člen zastupitelstva obce pověřený zastupitelstvem obce; na návrh této osoby zastupitelstvo obce může pověřit plněním některých úkolů při řízení obecní policie určeného strážníka,</a:t>
            </a:r>
          </a:p>
          <a:p>
            <a:pPr marL="285750" indent="-285750" algn="just">
              <a:buFont typeface="Arial" panose="020B0604020202020204" pitchFamily="34" charset="0"/>
              <a:buChar char="•"/>
            </a:pPr>
            <a:r>
              <a:rPr lang="cs-CZ" altLang="cs-CZ" dirty="0"/>
              <a:t>obecní policie zejména zabezpečuje místní záležitosti veřejného pořádku v rámci působnosti obce,</a:t>
            </a:r>
          </a:p>
          <a:p>
            <a:pPr marL="285750" indent="-285750" algn="just">
              <a:buFont typeface="Arial" panose="020B0604020202020204" pitchFamily="34" charset="0"/>
              <a:buChar char="•"/>
            </a:pPr>
            <a:r>
              <a:rPr lang="cs-CZ" altLang="cs-CZ" dirty="0"/>
              <a:t>obec nebo obce, které nezřídily obecní policii, mohou uzavřít s jinou obcí v témže kraji, která obecní policii zřídila, veřejnoprávní smlouvu, na jejímž základě bude obecní policie této obce vykonávat úkoly stanovené tímto nebo zvláštním zákonem na území obce nebo obcí, které obecní policii nezřídily a jsou smluvními stranami této smlouvy.</a:t>
            </a:r>
          </a:p>
        </p:txBody>
      </p:sp>
    </p:spTree>
    <p:extLst>
      <p:ext uri="{BB962C8B-B14F-4D97-AF65-F5344CB8AC3E}">
        <p14:creationId xmlns:p14="http://schemas.microsoft.com/office/powerpoint/2010/main" val="2287801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483768" y="6165304"/>
            <a:ext cx="4680520" cy="556171"/>
          </a:xfrm>
        </p:spPr>
        <p:txBody>
          <a:bodyPr/>
          <a:lstStyle/>
          <a:p>
            <a:r>
              <a:rPr lang="cs-CZ" dirty="0"/>
              <a:t>JUDr. Petr Pospíšil, Ph.D., LL.M. </a:t>
            </a:r>
          </a:p>
          <a:p>
            <a:r>
              <a:rPr lang="cs-CZ" dirty="0"/>
              <a:t>ŘÍZENÍ OBCÍ A REGIONŮ – LEGISLATIVNI OPORA ČINNOSTI SAMOSPRÁVY </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dirty="0"/>
          </a:p>
        </p:txBody>
      </p:sp>
      <p:sp>
        <p:nvSpPr>
          <p:cNvPr id="4" name="Obdélník 3"/>
          <p:cNvSpPr/>
          <p:nvPr/>
        </p:nvSpPr>
        <p:spPr>
          <a:xfrm>
            <a:off x="395536" y="332656"/>
            <a:ext cx="8352928" cy="5681555"/>
          </a:xfrm>
          <a:prstGeom prst="rect">
            <a:avLst/>
          </a:prstGeom>
        </p:spPr>
        <p:txBody>
          <a:bodyPr wrap="square">
            <a:spAutoFit/>
          </a:bodyPr>
          <a:lstStyle/>
          <a:p>
            <a:pPr algn="just"/>
            <a:r>
              <a:rPr lang="cs-CZ" sz="3200" b="1" cap="all" dirty="0"/>
              <a:t>Systematika zákona o obcích</a:t>
            </a:r>
          </a:p>
          <a:p>
            <a:pPr algn="just"/>
            <a:endParaRPr lang="cs-CZ" sz="2400" b="1" dirty="0"/>
          </a:p>
          <a:p>
            <a:pPr>
              <a:lnSpc>
                <a:spcPct val="80000"/>
              </a:lnSpc>
            </a:pPr>
            <a:r>
              <a:rPr lang="cs-CZ" altLang="cs-CZ" sz="2400" b="1" dirty="0"/>
              <a:t>ČÁST PRVNÍ</a:t>
            </a:r>
            <a:r>
              <a:rPr lang="cs-CZ" altLang="cs-CZ" sz="2400" dirty="0"/>
              <a:t> </a:t>
            </a:r>
            <a:r>
              <a:rPr lang="cs-CZ" altLang="cs-CZ" sz="2400" b="1" dirty="0"/>
              <a:t>– OBECNÍ ZŘÍZENÍ (§ 1 – 146)</a:t>
            </a:r>
          </a:p>
          <a:p>
            <a:pPr>
              <a:lnSpc>
                <a:spcPct val="80000"/>
              </a:lnSpc>
            </a:pPr>
            <a:endParaRPr lang="cs-CZ" altLang="cs-CZ" sz="2400" dirty="0"/>
          </a:p>
          <a:p>
            <a:pPr>
              <a:lnSpc>
                <a:spcPct val="80000"/>
              </a:lnSpc>
              <a:buFont typeface="Arial" charset="0"/>
              <a:buNone/>
            </a:pPr>
            <a:r>
              <a:rPr lang="cs-CZ" altLang="cs-CZ" sz="2400" dirty="0"/>
              <a:t>Hlava I – Obecná ustanovení (§ 1 – 34a)</a:t>
            </a:r>
          </a:p>
          <a:p>
            <a:pPr>
              <a:lnSpc>
                <a:spcPct val="80000"/>
              </a:lnSpc>
              <a:buFont typeface="Arial" charset="0"/>
              <a:buNone/>
            </a:pPr>
            <a:r>
              <a:rPr lang="cs-CZ" altLang="cs-CZ" sz="2400" dirty="0"/>
              <a:t>Hlava II – Samostatná působnost obce (§ 35 – 60)</a:t>
            </a:r>
          </a:p>
          <a:p>
            <a:pPr>
              <a:lnSpc>
                <a:spcPct val="80000"/>
              </a:lnSpc>
              <a:buFont typeface="Arial" charset="0"/>
              <a:buNone/>
            </a:pPr>
            <a:r>
              <a:rPr lang="cs-CZ" altLang="cs-CZ" sz="2400" dirty="0"/>
              <a:t>Hlava III – Přenesená působnost (§ 61 – 66c)</a:t>
            </a:r>
          </a:p>
          <a:p>
            <a:pPr>
              <a:lnSpc>
                <a:spcPct val="80000"/>
              </a:lnSpc>
              <a:buFont typeface="Arial" charset="0"/>
              <a:buNone/>
            </a:pPr>
            <a:r>
              <a:rPr lang="cs-CZ" altLang="cs-CZ" sz="2400" dirty="0"/>
              <a:t>Hlava IV – Orgány obce (§ 67 – 111)</a:t>
            </a:r>
          </a:p>
          <a:p>
            <a:pPr>
              <a:lnSpc>
                <a:spcPct val="80000"/>
              </a:lnSpc>
              <a:buFont typeface="Arial" charset="0"/>
              <a:buNone/>
            </a:pPr>
            <a:r>
              <a:rPr lang="cs-CZ" altLang="cs-CZ" sz="2400" dirty="0"/>
              <a:t>Hlava V – Orgány zastupitelstva obce a rady obce (§ 117 – 122)</a:t>
            </a:r>
          </a:p>
          <a:p>
            <a:pPr>
              <a:lnSpc>
                <a:spcPct val="80000"/>
              </a:lnSpc>
              <a:buFont typeface="Arial" charset="0"/>
              <a:buNone/>
            </a:pPr>
            <a:r>
              <a:rPr lang="cs-CZ" altLang="cs-CZ" sz="2400" dirty="0"/>
              <a:t>Hlava VI – Dozor (§ 123 – 128)</a:t>
            </a:r>
          </a:p>
          <a:p>
            <a:pPr>
              <a:lnSpc>
                <a:spcPct val="80000"/>
              </a:lnSpc>
              <a:buFont typeface="Arial" charset="0"/>
              <a:buNone/>
            </a:pPr>
            <a:r>
              <a:rPr lang="cs-CZ" altLang="cs-CZ" sz="2400" dirty="0"/>
              <a:t>Hlava VII – Kontrola výkonu samostatné a přenesené působnosti (§ 129 – 129c)</a:t>
            </a:r>
          </a:p>
          <a:p>
            <a:pPr>
              <a:lnSpc>
                <a:spcPct val="80000"/>
              </a:lnSpc>
              <a:buFont typeface="Arial" charset="0"/>
              <a:buNone/>
            </a:pPr>
            <a:r>
              <a:rPr lang="cs-CZ" altLang="cs-CZ" sz="2400" dirty="0"/>
              <a:t>Hlava VIII – Statutární města (§ 130 – 146)</a:t>
            </a:r>
          </a:p>
          <a:p>
            <a:pPr>
              <a:lnSpc>
                <a:spcPct val="80000"/>
              </a:lnSpc>
              <a:buFont typeface="Arial" charset="0"/>
              <a:buNone/>
            </a:pPr>
            <a:endParaRPr lang="cs-CZ" altLang="cs-CZ" sz="2400" dirty="0"/>
          </a:p>
          <a:p>
            <a:pPr>
              <a:lnSpc>
                <a:spcPct val="80000"/>
              </a:lnSpc>
            </a:pPr>
            <a:r>
              <a:rPr lang="cs-CZ" altLang="cs-CZ" sz="2400" b="1" dirty="0"/>
              <a:t>ČÁST DRUHÁ – USTANOVENÍ SPOLEČNÁ A PŘECHODNÁ (§ 147 – 152)</a:t>
            </a:r>
          </a:p>
          <a:p>
            <a:pPr>
              <a:lnSpc>
                <a:spcPct val="80000"/>
              </a:lnSpc>
            </a:pPr>
            <a:endParaRPr lang="cs-CZ" altLang="cs-CZ" sz="2400" dirty="0"/>
          </a:p>
          <a:p>
            <a:pPr>
              <a:lnSpc>
                <a:spcPct val="80000"/>
              </a:lnSpc>
            </a:pPr>
            <a:r>
              <a:rPr lang="cs-CZ" altLang="cs-CZ" sz="2400" b="1" dirty="0"/>
              <a:t>ČÁST TŘETÍ – ZÁVĚREČNÁ USTANOVENÍ (§ 153 – 155)</a:t>
            </a:r>
            <a:endParaRPr lang="cs-CZ" dirty="0"/>
          </a:p>
        </p:txBody>
      </p:sp>
    </p:spTree>
    <p:extLst>
      <p:ext uri="{BB962C8B-B14F-4D97-AF65-F5344CB8AC3E}">
        <p14:creationId xmlns:p14="http://schemas.microsoft.com/office/powerpoint/2010/main" val="17308750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07408" y="5920389"/>
            <a:ext cx="4832176" cy="628179"/>
          </a:xfrm>
        </p:spPr>
        <p:txBody>
          <a:bodyPr/>
          <a:lstStyle/>
          <a:p>
            <a:r>
              <a:rPr lang="cs-CZ" dirty="0"/>
              <a:t>JUDr. Petr Pospíšil, Ph.D., LL.M.</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40</a:t>
            </a:fld>
            <a:endParaRPr lang="cs-CZ" dirty="0"/>
          </a:p>
        </p:txBody>
      </p:sp>
      <p:sp>
        <p:nvSpPr>
          <p:cNvPr id="5" name="TextovéPole 4"/>
          <p:cNvSpPr txBox="1"/>
          <p:nvPr/>
        </p:nvSpPr>
        <p:spPr>
          <a:xfrm>
            <a:off x="539552" y="404664"/>
            <a:ext cx="8167887" cy="5527667"/>
          </a:xfrm>
          <a:prstGeom prst="rect">
            <a:avLst/>
          </a:prstGeom>
          <a:noFill/>
        </p:spPr>
        <p:txBody>
          <a:bodyPr wrap="square" rtlCol="0">
            <a:spAutoFit/>
          </a:bodyPr>
          <a:lstStyle/>
          <a:p>
            <a:r>
              <a:rPr lang="cs-CZ" sz="2400" b="1" cap="all" dirty="0"/>
              <a:t>Vzájemné vztahy obcí a kraje</a:t>
            </a:r>
          </a:p>
          <a:p>
            <a:endParaRPr lang="cs-CZ" sz="1000" b="1" dirty="0"/>
          </a:p>
          <a:p>
            <a:pPr algn="just">
              <a:lnSpc>
                <a:spcPct val="60000"/>
              </a:lnSpc>
              <a:spcBef>
                <a:spcPct val="50000"/>
              </a:spcBef>
              <a:buClr>
                <a:schemeClr val="tx1"/>
              </a:buClr>
              <a:buFont typeface="Wingdings" pitchFamily="2" charset="2"/>
              <a:buChar char="§"/>
            </a:pPr>
            <a:r>
              <a:rPr lang="cs-CZ" altLang="cs-CZ" dirty="0"/>
              <a:t>   </a:t>
            </a:r>
            <a:r>
              <a:rPr lang="cs-CZ" altLang="cs-CZ" u="sng" dirty="0"/>
              <a:t>povinnosti obce vůči kraji</a:t>
            </a:r>
            <a:r>
              <a:rPr lang="cs-CZ" altLang="cs-CZ" dirty="0"/>
              <a:t>:</a:t>
            </a:r>
          </a:p>
          <a:p>
            <a:pPr algn="just">
              <a:lnSpc>
                <a:spcPct val="60000"/>
              </a:lnSpc>
              <a:spcBef>
                <a:spcPct val="50000"/>
              </a:spcBef>
              <a:buClr>
                <a:schemeClr val="tx1"/>
              </a:buClr>
            </a:pPr>
            <a:endParaRPr lang="cs-CZ" altLang="cs-CZ" sz="1000" dirty="0"/>
          </a:p>
          <a:p>
            <a:pPr lvl="1" algn="just">
              <a:lnSpc>
                <a:spcPct val="80000"/>
              </a:lnSpc>
              <a:spcAft>
                <a:spcPts val="600"/>
              </a:spcAft>
              <a:buFont typeface="Wingdings" pitchFamily="2" charset="2"/>
              <a:buChar char="ü"/>
            </a:pPr>
            <a:r>
              <a:rPr lang="cs-CZ" altLang="cs-CZ" dirty="0"/>
              <a:t>   zasílat neprodleně po vyhlášení nařízení obce,</a:t>
            </a:r>
          </a:p>
          <a:p>
            <a:pPr lvl="1" algn="just">
              <a:lnSpc>
                <a:spcPct val="80000"/>
              </a:lnSpc>
              <a:spcAft>
                <a:spcPts val="600"/>
              </a:spcAft>
              <a:buFont typeface="Wingdings" pitchFamily="2" charset="2"/>
              <a:buChar char="ü"/>
            </a:pPr>
            <a:r>
              <a:rPr lang="cs-CZ" altLang="cs-CZ" dirty="0"/>
              <a:t>   poskytnout na požádání bezplatně informace pro výkon působnosti kraje,</a:t>
            </a:r>
          </a:p>
          <a:p>
            <a:pPr lvl="1" algn="just">
              <a:lnSpc>
                <a:spcPct val="80000"/>
              </a:lnSpc>
              <a:spcAft>
                <a:spcPts val="600"/>
              </a:spcAft>
              <a:buFont typeface="Wingdings" pitchFamily="2" charset="2"/>
              <a:buChar char="ü"/>
            </a:pPr>
            <a:r>
              <a:rPr lang="cs-CZ" altLang="cs-CZ" dirty="0"/>
              <a:t>   svolat zastupitelstvo, požádá-li o to hejtman kraje, </a:t>
            </a:r>
          </a:p>
          <a:p>
            <a:pPr lvl="1" algn="just">
              <a:lnSpc>
                <a:spcPct val="80000"/>
              </a:lnSpc>
              <a:spcAft>
                <a:spcPts val="600"/>
              </a:spcAft>
              <a:buFont typeface="Wingdings" pitchFamily="2" charset="2"/>
              <a:buChar char="ü"/>
            </a:pPr>
            <a:r>
              <a:rPr lang="cs-CZ" altLang="cs-CZ" dirty="0"/>
              <a:t>   udělit na zasedání zastupitelstva obce slovo zástupci kraje,</a:t>
            </a:r>
          </a:p>
          <a:p>
            <a:pPr lvl="1" algn="just">
              <a:lnSpc>
                <a:spcPct val="80000"/>
              </a:lnSpc>
              <a:spcAft>
                <a:spcPts val="600"/>
              </a:spcAft>
              <a:buFont typeface="Wingdings" pitchFamily="2" charset="2"/>
              <a:buChar char="ü"/>
            </a:pPr>
            <a:r>
              <a:rPr lang="cs-CZ" altLang="cs-CZ" dirty="0"/>
              <a:t>   projednat s ředitelem krajského úřadu některé záležitosti (jmenování a odvolání tajemníka obecního úřadu, svěření výkonu přenesené působnosti komisi rady obce),</a:t>
            </a:r>
          </a:p>
          <a:p>
            <a:pPr lvl="1" algn="just">
              <a:lnSpc>
                <a:spcPct val="80000"/>
              </a:lnSpc>
              <a:spcAft>
                <a:spcPts val="600"/>
              </a:spcAft>
              <a:buFont typeface="Wingdings" pitchFamily="2" charset="2"/>
              <a:buChar char="ü"/>
            </a:pPr>
            <a:r>
              <a:rPr lang="cs-CZ" altLang="cs-CZ" dirty="0"/>
              <a:t>   řídit se při výkonu přenesené působnosti návrhy opatření uloženými krajským úřadem v rámci kontroly výkonu přenesené působnosti.</a:t>
            </a:r>
          </a:p>
          <a:p>
            <a:pPr lvl="1" algn="just">
              <a:lnSpc>
                <a:spcPct val="80000"/>
              </a:lnSpc>
            </a:pPr>
            <a:endParaRPr lang="cs-CZ" altLang="cs-CZ" sz="1000" dirty="0"/>
          </a:p>
          <a:p>
            <a:pPr algn="just">
              <a:lnSpc>
                <a:spcPct val="60000"/>
              </a:lnSpc>
              <a:spcBef>
                <a:spcPct val="50000"/>
              </a:spcBef>
              <a:buClr>
                <a:schemeClr val="tx1"/>
              </a:buClr>
              <a:buFont typeface="Wingdings" pitchFamily="2" charset="2"/>
              <a:buChar char="§"/>
            </a:pPr>
            <a:r>
              <a:rPr lang="cs-CZ" altLang="cs-CZ" dirty="0"/>
              <a:t>   </a:t>
            </a:r>
            <a:r>
              <a:rPr lang="cs-CZ" altLang="cs-CZ" u="sng" dirty="0"/>
              <a:t>povinnosti kraje vůči obcím</a:t>
            </a:r>
            <a:r>
              <a:rPr lang="cs-CZ" altLang="cs-CZ" dirty="0"/>
              <a:t>:</a:t>
            </a:r>
          </a:p>
          <a:p>
            <a:pPr algn="just">
              <a:lnSpc>
                <a:spcPct val="60000"/>
              </a:lnSpc>
              <a:spcBef>
                <a:spcPct val="50000"/>
              </a:spcBef>
              <a:buClr>
                <a:schemeClr val="tx1"/>
              </a:buClr>
            </a:pPr>
            <a:endParaRPr lang="cs-CZ" altLang="cs-CZ" sz="1000" dirty="0"/>
          </a:p>
          <a:p>
            <a:pPr lvl="1" algn="just">
              <a:buFont typeface="Wingdings" pitchFamily="2" charset="2"/>
              <a:buChar char="ü"/>
            </a:pPr>
            <a:r>
              <a:rPr lang="cs-CZ" altLang="cs-CZ" dirty="0"/>
              <a:t>   předem projednat s obcí návrhy na opatření dotýkající se působnosti obce (je-li to možné),</a:t>
            </a:r>
          </a:p>
          <a:p>
            <a:pPr lvl="1" algn="just">
              <a:buFont typeface="Wingdings" pitchFamily="2" charset="2"/>
              <a:buChar char="ü"/>
            </a:pPr>
            <a:r>
              <a:rPr lang="cs-CZ" altLang="cs-CZ" dirty="0"/>
              <a:t>   poskytnout bezplatně informace pro výkon působnosti obce,</a:t>
            </a:r>
          </a:p>
          <a:p>
            <a:pPr lvl="1" algn="just">
              <a:buFont typeface="Wingdings" pitchFamily="2" charset="2"/>
              <a:buChar char="ü"/>
            </a:pPr>
            <a:r>
              <a:rPr lang="cs-CZ" altLang="cs-CZ" dirty="0"/>
              <a:t>   poskytovat odbornou a metodickou pomoc,</a:t>
            </a:r>
          </a:p>
          <a:p>
            <a:pPr lvl="1" algn="just">
              <a:buFont typeface="Wingdings" pitchFamily="2" charset="2"/>
              <a:buChar char="ü"/>
            </a:pPr>
            <a:r>
              <a:rPr lang="cs-CZ" altLang="cs-CZ" dirty="0"/>
              <a:t>   kontrolovat (dozorovat) v zákonem stanovených mezích činnost orgánů obce.</a:t>
            </a:r>
            <a:endParaRPr lang="cs-CZ" b="1" dirty="0"/>
          </a:p>
        </p:txBody>
      </p:sp>
    </p:spTree>
    <p:extLst>
      <p:ext uri="{BB962C8B-B14F-4D97-AF65-F5344CB8AC3E}">
        <p14:creationId xmlns:p14="http://schemas.microsoft.com/office/powerpoint/2010/main" val="2806792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07408" y="5920389"/>
            <a:ext cx="4832176" cy="628179"/>
          </a:xfrm>
        </p:spPr>
        <p:txBody>
          <a:bodyPr/>
          <a:lstStyle/>
          <a:p>
            <a:r>
              <a:rPr lang="cs-CZ" dirty="0"/>
              <a:t>JUDr. Petr Pospíšil, Ph.D., LL.M.</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41</a:t>
            </a:fld>
            <a:endParaRPr lang="cs-CZ" dirty="0"/>
          </a:p>
        </p:txBody>
      </p:sp>
      <p:sp>
        <p:nvSpPr>
          <p:cNvPr id="5" name="TextovéPole 4"/>
          <p:cNvSpPr txBox="1"/>
          <p:nvPr/>
        </p:nvSpPr>
        <p:spPr>
          <a:xfrm>
            <a:off x="539552" y="404664"/>
            <a:ext cx="8167887" cy="5099986"/>
          </a:xfrm>
          <a:prstGeom prst="rect">
            <a:avLst/>
          </a:prstGeom>
          <a:noFill/>
        </p:spPr>
        <p:txBody>
          <a:bodyPr wrap="square" rtlCol="0">
            <a:spAutoFit/>
          </a:bodyPr>
          <a:lstStyle/>
          <a:p>
            <a:r>
              <a:rPr lang="cs-CZ" sz="2400" b="1" cap="all" dirty="0"/>
              <a:t>Vzájemné vztahy obcí a kraje</a:t>
            </a:r>
          </a:p>
          <a:p>
            <a:endParaRPr lang="cs-CZ" b="1" cap="all" dirty="0"/>
          </a:p>
          <a:p>
            <a:pPr algn="just">
              <a:lnSpc>
                <a:spcPct val="80000"/>
              </a:lnSpc>
              <a:spcBef>
                <a:spcPct val="50000"/>
              </a:spcBef>
              <a:buClr>
                <a:schemeClr val="tx1"/>
              </a:buClr>
              <a:buFont typeface="Wingdings" pitchFamily="2" charset="2"/>
              <a:buChar char="§"/>
            </a:pPr>
            <a:r>
              <a:rPr lang="cs-CZ" altLang="cs-CZ" dirty="0"/>
              <a:t>   </a:t>
            </a:r>
            <a:r>
              <a:rPr lang="cs-CZ" altLang="cs-CZ" u="sng" dirty="0"/>
              <a:t>Rozhodovací a schvalovací pravomoc krajského úřadu ve vztahu </a:t>
            </a:r>
            <a:br>
              <a:rPr lang="cs-CZ" altLang="cs-CZ" u="sng" dirty="0"/>
            </a:br>
            <a:r>
              <a:rPr lang="cs-CZ" altLang="cs-CZ" u="sng" dirty="0"/>
              <a:t>k obcím</a:t>
            </a:r>
            <a:r>
              <a:rPr lang="cs-CZ" altLang="cs-CZ" dirty="0"/>
              <a:t>:</a:t>
            </a:r>
          </a:p>
          <a:p>
            <a:pPr algn="just">
              <a:lnSpc>
                <a:spcPct val="80000"/>
              </a:lnSpc>
              <a:spcBef>
                <a:spcPct val="50000"/>
              </a:spcBef>
            </a:pPr>
            <a:endParaRPr lang="cs-CZ" altLang="cs-CZ" dirty="0"/>
          </a:p>
          <a:p>
            <a:pPr lvl="1" algn="just">
              <a:lnSpc>
                <a:spcPct val="70000"/>
              </a:lnSpc>
              <a:spcBef>
                <a:spcPct val="25000"/>
              </a:spcBef>
              <a:buFont typeface="Wingdings" pitchFamily="2" charset="2"/>
              <a:buChar char="ü"/>
            </a:pPr>
            <a:r>
              <a:rPr lang="cs-CZ" altLang="cs-CZ" dirty="0"/>
              <a:t>   na návrh obce rozhoduje o oddělení části obce,</a:t>
            </a:r>
          </a:p>
          <a:p>
            <a:pPr lvl="1" algn="just">
              <a:lnSpc>
                <a:spcPct val="70000"/>
              </a:lnSpc>
              <a:spcBef>
                <a:spcPct val="25000"/>
              </a:spcBef>
              <a:buFont typeface="Wingdings" pitchFamily="2" charset="2"/>
              <a:buChar char="ü"/>
            </a:pPr>
            <a:r>
              <a:rPr lang="cs-CZ" altLang="cs-CZ" dirty="0"/>
              <a:t>   uděluje souhlas s uzavřením veřejnoprávních smluv obcemi:</a:t>
            </a:r>
          </a:p>
          <a:p>
            <a:pPr lvl="1" algn="just">
              <a:lnSpc>
                <a:spcPct val="70000"/>
              </a:lnSpc>
              <a:spcBef>
                <a:spcPct val="25000"/>
              </a:spcBef>
              <a:buFontTx/>
              <a:buNone/>
            </a:pPr>
            <a:r>
              <a:rPr lang="cs-CZ" altLang="cs-CZ" dirty="0"/>
              <a:t>       -    podle zákona o obcích,</a:t>
            </a:r>
          </a:p>
          <a:p>
            <a:pPr lvl="1" algn="just">
              <a:lnSpc>
                <a:spcPct val="70000"/>
              </a:lnSpc>
              <a:spcBef>
                <a:spcPct val="25000"/>
              </a:spcBef>
              <a:buFontTx/>
              <a:buNone/>
            </a:pPr>
            <a:r>
              <a:rPr lang="cs-CZ" altLang="cs-CZ" dirty="0"/>
              <a:t>       -    podle zákona o obecní policii,</a:t>
            </a:r>
          </a:p>
          <a:p>
            <a:pPr lvl="1" algn="just">
              <a:lnSpc>
                <a:spcPct val="70000"/>
              </a:lnSpc>
              <a:spcBef>
                <a:spcPct val="25000"/>
              </a:spcBef>
              <a:buFontTx/>
              <a:buNone/>
            </a:pPr>
            <a:r>
              <a:rPr lang="cs-CZ" altLang="cs-CZ" dirty="0"/>
              <a:t>       -    podle správního řádu, </a:t>
            </a:r>
          </a:p>
          <a:p>
            <a:pPr lvl="1" algn="just">
              <a:lnSpc>
                <a:spcPct val="70000"/>
              </a:lnSpc>
              <a:spcBef>
                <a:spcPct val="25000"/>
              </a:spcBef>
              <a:buFont typeface="Wingdings" pitchFamily="2" charset="2"/>
              <a:buChar char="ü"/>
            </a:pPr>
            <a:r>
              <a:rPr lang="cs-CZ" altLang="cs-CZ" dirty="0"/>
              <a:t>   rozhoduje o převodu přenesené působnosti z obce na pověřený obecní úřad v případě, že obec působnost neplní,</a:t>
            </a:r>
          </a:p>
          <a:p>
            <a:pPr lvl="1" algn="just">
              <a:lnSpc>
                <a:spcPct val="70000"/>
              </a:lnSpc>
              <a:spcBef>
                <a:spcPct val="25000"/>
              </a:spcBef>
              <a:buFont typeface="Wingdings" pitchFamily="2" charset="2"/>
              <a:buChar char="ü"/>
            </a:pPr>
            <a:r>
              <a:rPr lang="cs-CZ" altLang="cs-CZ" dirty="0"/>
              <a:t>   zruší opatření orgánu obce v přenesené působnosti, je-li v rozporu se zákonem a obec na výzvu nezjedná jeho nápravu,</a:t>
            </a:r>
          </a:p>
          <a:p>
            <a:pPr lvl="1" algn="just">
              <a:lnSpc>
                <a:spcPct val="70000"/>
              </a:lnSpc>
              <a:spcBef>
                <a:spcPct val="25000"/>
              </a:spcBef>
              <a:buFont typeface="Wingdings" pitchFamily="2" charset="2"/>
              <a:buChar char="ü"/>
            </a:pPr>
            <a:r>
              <a:rPr lang="cs-CZ" altLang="cs-CZ" dirty="0"/>
              <a:t>   přezkoumává rozhodnutí vydaná orgány obcí,</a:t>
            </a:r>
          </a:p>
          <a:p>
            <a:pPr lvl="1" algn="just">
              <a:lnSpc>
                <a:spcPct val="70000"/>
              </a:lnSpc>
              <a:spcBef>
                <a:spcPct val="25000"/>
              </a:spcBef>
              <a:buFont typeface="Wingdings" pitchFamily="2" charset="2"/>
              <a:buChar char="ü"/>
            </a:pPr>
            <a:r>
              <a:rPr lang="cs-CZ" altLang="cs-CZ" dirty="0"/>
              <a:t>   ředitel krajského úřadu vydává souhlas se jmenováním a odvoláním tajemníka obecního úřadu,</a:t>
            </a:r>
          </a:p>
          <a:p>
            <a:pPr lvl="1" algn="just">
              <a:lnSpc>
                <a:spcPct val="70000"/>
              </a:lnSpc>
              <a:spcBef>
                <a:spcPct val="25000"/>
              </a:spcBef>
              <a:buFont typeface="Wingdings" pitchFamily="2" charset="2"/>
              <a:buChar char="ü"/>
            </a:pPr>
            <a:r>
              <a:rPr lang="cs-CZ" altLang="cs-CZ" dirty="0"/>
              <a:t>   ředitel krajského úřadu v zákonem stanovených případech vyslovuje zánik mandátu člena zastupitelstva obce.</a:t>
            </a:r>
            <a:endParaRPr lang="cs-CZ" b="1" dirty="0"/>
          </a:p>
        </p:txBody>
      </p:sp>
    </p:spTree>
    <p:extLst>
      <p:ext uri="{BB962C8B-B14F-4D97-AF65-F5344CB8AC3E}">
        <p14:creationId xmlns:p14="http://schemas.microsoft.com/office/powerpoint/2010/main" val="30279697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07408" y="5920389"/>
            <a:ext cx="4832176" cy="628179"/>
          </a:xfrm>
        </p:spPr>
        <p:txBody>
          <a:bodyPr/>
          <a:lstStyle/>
          <a:p>
            <a:r>
              <a:rPr lang="cs-CZ" dirty="0"/>
              <a:t>JUDr. Petr Pospíšil, Ph.D., LL.M.</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42</a:t>
            </a:fld>
            <a:endParaRPr lang="cs-CZ" dirty="0"/>
          </a:p>
        </p:txBody>
      </p:sp>
      <p:sp>
        <p:nvSpPr>
          <p:cNvPr id="5" name="TextovéPole 4"/>
          <p:cNvSpPr txBox="1"/>
          <p:nvPr/>
        </p:nvSpPr>
        <p:spPr>
          <a:xfrm>
            <a:off x="539552" y="404664"/>
            <a:ext cx="8167887" cy="5367623"/>
          </a:xfrm>
          <a:prstGeom prst="rect">
            <a:avLst/>
          </a:prstGeom>
          <a:noFill/>
        </p:spPr>
        <p:txBody>
          <a:bodyPr wrap="square" rtlCol="0">
            <a:spAutoFit/>
          </a:bodyPr>
          <a:lstStyle/>
          <a:p>
            <a:r>
              <a:rPr lang="cs-CZ" sz="2400" b="1" dirty="0"/>
              <a:t>ZÁKON č. 248/2000 Sb., o podpoře regionálního rozvoje</a:t>
            </a:r>
          </a:p>
          <a:p>
            <a:endParaRPr lang="cs-CZ" b="1" cap="all" dirty="0"/>
          </a:p>
          <a:p>
            <a:pPr algn="just">
              <a:lnSpc>
                <a:spcPct val="80000"/>
              </a:lnSpc>
              <a:spcBef>
                <a:spcPct val="50000"/>
              </a:spcBef>
              <a:buClr>
                <a:schemeClr val="tx1"/>
              </a:buClr>
            </a:pPr>
            <a:r>
              <a:rPr lang="cs-CZ" altLang="cs-CZ" u="sng" dirty="0"/>
              <a:t>Upravuje podmínky pro</a:t>
            </a:r>
            <a:r>
              <a:rPr lang="cs-CZ" altLang="cs-CZ" dirty="0"/>
              <a:t>:</a:t>
            </a:r>
            <a:endParaRPr lang="cs-CZ" altLang="cs-CZ" u="sng" dirty="0"/>
          </a:p>
          <a:p>
            <a:pPr algn="just">
              <a:lnSpc>
                <a:spcPct val="80000"/>
              </a:lnSpc>
              <a:spcBef>
                <a:spcPct val="50000"/>
              </a:spcBef>
              <a:buClr>
                <a:schemeClr val="tx1"/>
              </a:buClr>
            </a:pPr>
            <a:endParaRPr lang="cs-CZ" altLang="cs-CZ" sz="1000" u="sng" dirty="0"/>
          </a:p>
          <a:p>
            <a:pPr algn="just">
              <a:lnSpc>
                <a:spcPct val="80000"/>
              </a:lnSpc>
              <a:spcBef>
                <a:spcPct val="50000"/>
              </a:spcBef>
              <a:buClr>
                <a:schemeClr val="tx1"/>
              </a:buClr>
              <a:buFont typeface="Wingdings" pitchFamily="2" charset="2"/>
              <a:buChar char="§"/>
            </a:pPr>
            <a:r>
              <a:rPr lang="cs-CZ" altLang="cs-CZ" dirty="0"/>
              <a:t>  poskytování podpory regionálnímu rozvoji a s tím související působnost ústředních správních úřadů, krajů a obcí,</a:t>
            </a:r>
          </a:p>
          <a:p>
            <a:pPr algn="just">
              <a:lnSpc>
                <a:spcPct val="80000"/>
              </a:lnSpc>
              <a:spcBef>
                <a:spcPct val="50000"/>
              </a:spcBef>
              <a:buClr>
                <a:schemeClr val="tx1"/>
              </a:buClr>
            </a:pPr>
            <a:endParaRPr lang="cs-CZ" altLang="cs-CZ" sz="1000" dirty="0"/>
          </a:p>
          <a:p>
            <a:pPr algn="just">
              <a:lnSpc>
                <a:spcPct val="80000"/>
              </a:lnSpc>
              <a:spcBef>
                <a:spcPct val="50000"/>
              </a:spcBef>
              <a:buClr>
                <a:schemeClr val="tx1"/>
              </a:buClr>
              <a:buFont typeface="Wingdings" pitchFamily="2" charset="2"/>
              <a:buChar char="§"/>
            </a:pPr>
            <a:r>
              <a:rPr lang="cs-CZ" altLang="cs-CZ" dirty="0"/>
              <a:t>  koordinaci a realizaci podpory hospodářské, sociální a územní soudržnosti,</a:t>
            </a:r>
          </a:p>
          <a:p>
            <a:pPr algn="just">
              <a:lnSpc>
                <a:spcPct val="80000"/>
              </a:lnSpc>
              <a:spcBef>
                <a:spcPct val="50000"/>
              </a:spcBef>
              <a:buClr>
                <a:schemeClr val="tx1"/>
              </a:buClr>
            </a:pPr>
            <a:endParaRPr lang="cs-CZ" altLang="cs-CZ" sz="1000" dirty="0"/>
          </a:p>
          <a:p>
            <a:pPr algn="just">
              <a:lnSpc>
                <a:spcPct val="80000"/>
              </a:lnSpc>
              <a:spcBef>
                <a:spcPct val="50000"/>
              </a:spcBef>
              <a:buClr>
                <a:schemeClr val="tx1"/>
              </a:buClr>
              <a:buFont typeface="Wingdings" pitchFamily="2" charset="2"/>
              <a:buChar char="§"/>
            </a:pPr>
            <a:r>
              <a:rPr lang="cs-CZ" altLang="cs-CZ" dirty="0"/>
              <a:t>  činnost </a:t>
            </a:r>
            <a:r>
              <a:rPr lang="cs-CZ" altLang="cs-CZ" b="1" dirty="0"/>
              <a:t>evropského seskupení pro územní spolupráci </a:t>
            </a:r>
            <a:r>
              <a:rPr lang="cs-CZ" altLang="cs-CZ" dirty="0"/>
              <a:t>v návaznosti na přímo použitelný předpis Evropské unie</a:t>
            </a:r>
          </a:p>
          <a:p>
            <a:pPr algn="just">
              <a:lnSpc>
                <a:spcPct val="80000"/>
              </a:lnSpc>
              <a:spcBef>
                <a:spcPct val="50000"/>
              </a:spcBef>
              <a:buClr>
                <a:schemeClr val="tx1"/>
              </a:buClr>
            </a:pPr>
            <a:endParaRPr lang="cs-CZ" sz="1000" b="1" dirty="0"/>
          </a:p>
          <a:p>
            <a:pPr algn="just">
              <a:lnSpc>
                <a:spcPct val="80000"/>
              </a:lnSpc>
              <a:spcBef>
                <a:spcPct val="50000"/>
              </a:spcBef>
              <a:buClr>
                <a:schemeClr val="tx1"/>
              </a:buClr>
            </a:pPr>
            <a:r>
              <a:rPr lang="cs-CZ" dirty="0"/>
              <a:t>Definuje pojem </a:t>
            </a:r>
            <a:r>
              <a:rPr lang="cs-CZ" b="1" dirty="0"/>
              <a:t>REGION </a:t>
            </a:r>
            <a:r>
              <a:rPr lang="cs-CZ" dirty="0"/>
              <a:t>= územní celek, vymezený územními obvody krajů a obcí, jehož rozvoj může být podporován podle tohoto zákona.</a:t>
            </a:r>
          </a:p>
          <a:p>
            <a:pPr algn="just">
              <a:lnSpc>
                <a:spcPct val="80000"/>
              </a:lnSpc>
              <a:spcBef>
                <a:spcPct val="50000"/>
              </a:spcBef>
              <a:buClr>
                <a:schemeClr val="tx1"/>
              </a:buClr>
            </a:pPr>
            <a:endParaRPr lang="cs-CZ" sz="1000" dirty="0"/>
          </a:p>
          <a:p>
            <a:pPr algn="just">
              <a:lnSpc>
                <a:spcPct val="80000"/>
              </a:lnSpc>
              <a:spcBef>
                <a:spcPct val="50000"/>
              </a:spcBef>
              <a:buClr>
                <a:schemeClr val="tx1"/>
              </a:buClr>
            </a:pPr>
            <a:r>
              <a:rPr lang="cs-CZ" dirty="0"/>
              <a:t>Vymezuje působnost krajů a obcí a při podpoře regionálního rozvoje.</a:t>
            </a:r>
          </a:p>
          <a:p>
            <a:pPr algn="just">
              <a:lnSpc>
                <a:spcPct val="80000"/>
              </a:lnSpc>
              <a:spcBef>
                <a:spcPct val="50000"/>
              </a:spcBef>
              <a:buClr>
                <a:schemeClr val="tx1"/>
              </a:buClr>
            </a:pPr>
            <a:r>
              <a:rPr lang="cs-CZ" dirty="0"/>
              <a:t>Zřizuje </a:t>
            </a:r>
            <a:r>
              <a:rPr lang="cs-CZ" b="1" dirty="0"/>
              <a:t>REGIONY SOUDRŽNOSTI</a:t>
            </a:r>
            <a:r>
              <a:rPr lang="cs-CZ" dirty="0"/>
              <a:t>, jejichž územní vymezení je totožné s územními statistickými jednotkami NUTS 2. V území regionů soudržnosti zřizuje </a:t>
            </a:r>
            <a:r>
              <a:rPr lang="cs-CZ" b="1" dirty="0"/>
              <a:t>regionální rady</a:t>
            </a:r>
            <a:r>
              <a:rPr lang="cs-CZ" dirty="0"/>
              <a:t>, které jsou právnickými osobami a vykonávají působnost v oblasti veřejné správy.</a:t>
            </a:r>
          </a:p>
        </p:txBody>
      </p:sp>
    </p:spTree>
    <p:extLst>
      <p:ext uri="{BB962C8B-B14F-4D97-AF65-F5344CB8AC3E}">
        <p14:creationId xmlns:p14="http://schemas.microsoft.com/office/powerpoint/2010/main" val="29779195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07408" y="5920389"/>
            <a:ext cx="4832176" cy="628179"/>
          </a:xfrm>
        </p:spPr>
        <p:txBody>
          <a:bodyPr/>
          <a:lstStyle/>
          <a:p>
            <a:r>
              <a:rPr lang="cs-CZ" dirty="0"/>
              <a:t>JUDr. Petr Pospíšil, Ph.D., LL.M.</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43</a:t>
            </a:fld>
            <a:endParaRPr lang="cs-CZ" dirty="0"/>
          </a:p>
        </p:txBody>
      </p:sp>
      <p:sp>
        <p:nvSpPr>
          <p:cNvPr id="5" name="TextovéPole 4"/>
          <p:cNvSpPr txBox="1"/>
          <p:nvPr/>
        </p:nvSpPr>
        <p:spPr>
          <a:xfrm>
            <a:off x="518223" y="404664"/>
            <a:ext cx="8167887" cy="5447645"/>
          </a:xfrm>
          <a:prstGeom prst="rect">
            <a:avLst/>
          </a:prstGeom>
          <a:noFill/>
        </p:spPr>
        <p:txBody>
          <a:bodyPr wrap="square" rtlCol="0">
            <a:spAutoFit/>
          </a:bodyPr>
          <a:lstStyle/>
          <a:p>
            <a:r>
              <a:rPr lang="cs-CZ" sz="2400" b="1" dirty="0"/>
              <a:t>ZÁKON č. 248/2000 Sb., o podpoře regionálního rozvoje</a:t>
            </a:r>
          </a:p>
          <a:p>
            <a:endParaRPr lang="cs-CZ" b="1" cap="all" dirty="0"/>
          </a:p>
          <a:p>
            <a:pPr algn="just"/>
            <a:r>
              <a:rPr lang="cs-CZ" dirty="0"/>
              <a:t>Orgány Regionální rady jsou </a:t>
            </a:r>
            <a:r>
              <a:rPr lang="cs-CZ" b="1" dirty="0"/>
              <a:t>výbor</a:t>
            </a:r>
            <a:r>
              <a:rPr lang="cs-CZ" dirty="0"/>
              <a:t> Regionální rady (dále jen "výbor"), </a:t>
            </a:r>
            <a:r>
              <a:rPr lang="cs-CZ" b="1" dirty="0"/>
              <a:t>předseda </a:t>
            </a:r>
            <a:r>
              <a:rPr lang="cs-CZ" dirty="0"/>
              <a:t>Regionální rady (dále jen "předseda") a </a:t>
            </a:r>
            <a:r>
              <a:rPr lang="cs-CZ" b="1" dirty="0"/>
              <a:t>úřad</a:t>
            </a:r>
            <a:r>
              <a:rPr lang="cs-CZ" dirty="0"/>
              <a:t> Regionální rady (dále jen "úřad").</a:t>
            </a:r>
          </a:p>
          <a:p>
            <a:r>
              <a:rPr lang="cs-CZ" b="1" cap="all" dirty="0"/>
              <a:t> </a:t>
            </a:r>
          </a:p>
          <a:p>
            <a:pPr algn="just"/>
            <a:r>
              <a:rPr lang="cs-CZ" dirty="0"/>
              <a:t>Členy </a:t>
            </a:r>
            <a:r>
              <a:rPr lang="cs-CZ" b="1" dirty="0"/>
              <a:t>výboru</a:t>
            </a:r>
            <a:r>
              <a:rPr lang="cs-CZ" dirty="0"/>
              <a:t> volí z řad svých členů zastupitelstva krajů, které tvoří region soudržnosti. Je-li region soudržnosti tvořen jedním krajem, má výbor 15 členů. Je-li region soudržnosti tvořen více kraji, je každý kraj ve výboru zastoupen 8 členy. Zastupitelstvo kraje může člena výboru odvolat.</a:t>
            </a:r>
          </a:p>
          <a:p>
            <a:pPr algn="just"/>
            <a:endParaRPr lang="cs-CZ" dirty="0"/>
          </a:p>
          <a:p>
            <a:pPr algn="just"/>
            <a:r>
              <a:rPr lang="cs-CZ" dirty="0"/>
              <a:t>Výbor volí a odvolává z řad svých členů </a:t>
            </a:r>
            <a:r>
              <a:rPr lang="cs-CZ" b="1" dirty="0"/>
              <a:t>předsedu</a:t>
            </a:r>
            <a:r>
              <a:rPr lang="cs-CZ" dirty="0"/>
              <a:t> a </a:t>
            </a:r>
            <a:r>
              <a:rPr lang="cs-CZ" b="1" dirty="0"/>
              <a:t>místopředsedy</a:t>
            </a:r>
            <a:r>
              <a:rPr lang="cs-CZ" dirty="0"/>
              <a:t>. V případě regionu soudržnosti tvořeného více kraji se počet místopředsedů stanoví tak, aby každý kraj měl ve výboru své zastoupení buď na místě předsedy, nebo místopředsedy. Předseda je statutárním orgánem Regionální rady a zastupuje ji navenek. Ze své činnosti je odpovědný výboru.</a:t>
            </a:r>
          </a:p>
          <a:p>
            <a:pPr algn="just"/>
            <a:endParaRPr lang="cs-CZ" dirty="0"/>
          </a:p>
          <a:p>
            <a:pPr algn="just"/>
            <a:r>
              <a:rPr lang="cs-CZ" b="1" dirty="0"/>
              <a:t>Úřad</a:t>
            </a:r>
            <a:r>
              <a:rPr lang="cs-CZ" dirty="0"/>
              <a:t> je výkonným orgánem Regionální rady, který zabezpečuje veškeré úkoly spojené s funkcí řídícího orgánu Regionálního operačního programu s výjimkou těch záležitostí, které jsou svěřeny výboru. V čele úřadu stojí </a:t>
            </a:r>
            <a:r>
              <a:rPr lang="cs-CZ" b="1" dirty="0"/>
              <a:t>ředitel úřadu</a:t>
            </a:r>
            <a:r>
              <a:rPr lang="cs-CZ" dirty="0"/>
              <a:t>. </a:t>
            </a:r>
          </a:p>
        </p:txBody>
      </p:sp>
    </p:spTree>
    <p:extLst>
      <p:ext uri="{BB962C8B-B14F-4D97-AF65-F5344CB8AC3E}">
        <p14:creationId xmlns:p14="http://schemas.microsoft.com/office/powerpoint/2010/main" val="25598742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07408" y="5920389"/>
            <a:ext cx="4832176" cy="628179"/>
          </a:xfrm>
        </p:spPr>
        <p:txBody>
          <a:bodyPr/>
          <a:lstStyle/>
          <a:p>
            <a:r>
              <a:rPr lang="cs-CZ" dirty="0"/>
              <a:t>JUDr. Petr Pospíšil, Ph.D., LL.M.</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44</a:t>
            </a:fld>
            <a:endParaRPr lang="cs-CZ" dirty="0"/>
          </a:p>
        </p:txBody>
      </p:sp>
      <p:sp>
        <p:nvSpPr>
          <p:cNvPr id="5" name="TextovéPole 4"/>
          <p:cNvSpPr txBox="1"/>
          <p:nvPr/>
        </p:nvSpPr>
        <p:spPr>
          <a:xfrm>
            <a:off x="683568" y="299837"/>
            <a:ext cx="8167887" cy="5170646"/>
          </a:xfrm>
          <a:prstGeom prst="rect">
            <a:avLst/>
          </a:prstGeom>
          <a:noFill/>
        </p:spPr>
        <p:txBody>
          <a:bodyPr wrap="square" rtlCol="0">
            <a:spAutoFit/>
          </a:bodyPr>
          <a:lstStyle/>
          <a:p>
            <a:r>
              <a:rPr lang="cs-CZ" sz="2400" b="1" dirty="0"/>
              <a:t>ZÁKON č. 248/2000 Sb., o podpoře regionálního rozvoje</a:t>
            </a:r>
          </a:p>
          <a:p>
            <a:endParaRPr lang="cs-CZ" b="1" cap="all" dirty="0"/>
          </a:p>
          <a:p>
            <a:pPr algn="just"/>
            <a:r>
              <a:rPr lang="cs-CZ" b="1" dirty="0"/>
              <a:t>Evropské seskupení pro územní spolupráci (ESÚS)</a:t>
            </a:r>
          </a:p>
          <a:p>
            <a:pPr algn="just"/>
            <a:endParaRPr lang="cs-CZ" b="1" dirty="0"/>
          </a:p>
          <a:p>
            <a:pPr algn="just"/>
            <a:r>
              <a:rPr lang="cs-CZ" dirty="0"/>
              <a:t>ESÚS umožňuje vznik seskupení regionálních a místních orgánů z různých členských států, aniž by předtím bylo třeba podepsat mezinárodní dohodu a ratifikovat ji národními parlamenty. Členské státy však musí dát svůj souhlas s účastí členů ze svého území.</a:t>
            </a:r>
          </a:p>
          <a:p>
            <a:pPr algn="just"/>
            <a:endParaRPr lang="cs-CZ" dirty="0"/>
          </a:p>
          <a:p>
            <a:r>
              <a:rPr lang="cs-CZ" dirty="0"/>
              <a:t>Rozhodným právem pro výklad a uplatňování úmluvy je právo členského státu, v němž má dané ESÚS sídlo.</a:t>
            </a:r>
          </a:p>
          <a:p>
            <a:endParaRPr lang="cs-CZ" dirty="0"/>
          </a:p>
          <a:p>
            <a:r>
              <a:rPr lang="cs-CZ" dirty="0"/>
              <a:t>Členy seskupení mohou být:</a:t>
            </a:r>
          </a:p>
          <a:p>
            <a:endParaRPr lang="cs-CZ" dirty="0"/>
          </a:p>
          <a:p>
            <a:pPr marL="742950" lvl="1" indent="-285750">
              <a:buFont typeface="Arial" panose="020B0604020202020204" pitchFamily="34" charset="0"/>
              <a:buChar char="•"/>
            </a:pPr>
            <a:r>
              <a:rPr lang="cs-CZ" dirty="0"/>
              <a:t>členské státy;</a:t>
            </a:r>
          </a:p>
          <a:p>
            <a:pPr marL="742950" lvl="1" indent="-285750">
              <a:buFont typeface="Arial" panose="020B0604020202020204" pitchFamily="34" charset="0"/>
              <a:buChar char="•"/>
            </a:pPr>
            <a:r>
              <a:rPr lang="cs-CZ" dirty="0"/>
              <a:t>regiony či obce;</a:t>
            </a:r>
          </a:p>
          <a:p>
            <a:pPr marL="742950" lvl="1" indent="-285750">
              <a:buFont typeface="Arial" panose="020B0604020202020204" pitchFamily="34" charset="0"/>
              <a:buChar char="•"/>
            </a:pPr>
            <a:r>
              <a:rPr lang="cs-CZ" dirty="0"/>
              <a:t>sdružení;</a:t>
            </a:r>
          </a:p>
          <a:p>
            <a:pPr marL="742950" lvl="1" indent="-285750">
              <a:buFont typeface="Arial" panose="020B0604020202020204" pitchFamily="34" charset="0"/>
              <a:buChar char="•"/>
            </a:pPr>
            <a:r>
              <a:rPr lang="cs-CZ" dirty="0"/>
              <a:t>jiné veřejnoprávní subjekty.</a:t>
            </a:r>
            <a:endParaRPr lang="cs-CZ" b="1" dirty="0"/>
          </a:p>
        </p:txBody>
      </p:sp>
    </p:spTree>
    <p:extLst>
      <p:ext uri="{BB962C8B-B14F-4D97-AF65-F5344CB8AC3E}">
        <p14:creationId xmlns:p14="http://schemas.microsoft.com/office/powerpoint/2010/main" val="36433123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JUDr. Petr Pospíšil, Ph.D., LL.M. </a:t>
            </a:r>
          </a:p>
          <a:p>
            <a:r>
              <a:rPr lang="cs-CZ" dirty="0"/>
              <a:t>Veřejná správa v ČR </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45</a:t>
            </a:fld>
            <a:endParaRPr lang="cs-CZ" dirty="0"/>
          </a:p>
        </p:txBody>
      </p:sp>
      <p:sp>
        <p:nvSpPr>
          <p:cNvPr id="4" name="TextovéPole 3"/>
          <p:cNvSpPr txBox="1"/>
          <p:nvPr/>
        </p:nvSpPr>
        <p:spPr>
          <a:xfrm>
            <a:off x="1835696" y="5085184"/>
            <a:ext cx="5745069" cy="523220"/>
          </a:xfrm>
          <a:prstGeom prst="rect">
            <a:avLst/>
          </a:prstGeom>
          <a:noFill/>
        </p:spPr>
        <p:txBody>
          <a:bodyPr wrap="square" rtlCol="0">
            <a:spAutoFit/>
          </a:bodyPr>
          <a:lstStyle/>
          <a:p>
            <a:pPr algn="ctr"/>
            <a:r>
              <a:rPr lang="cs-CZ" sz="2800" b="1" dirty="0"/>
              <a:t>Děkuji za pozornost </a:t>
            </a:r>
            <a:r>
              <a:rPr lang="cs-CZ" sz="2800" b="1" dirty="0">
                <a:sym typeface="Wingdings" panose="05000000000000000000" pitchFamily="2" charset="2"/>
              </a:rPr>
              <a:t> </a:t>
            </a:r>
            <a:endParaRPr lang="cs-CZ" sz="2800" b="1"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4592" y="852691"/>
            <a:ext cx="6439775" cy="3872453"/>
          </a:xfrm>
          <a:prstGeom prst="rect">
            <a:avLst/>
          </a:prstGeom>
        </p:spPr>
      </p:pic>
    </p:spTree>
    <p:extLst>
      <p:ext uri="{BB962C8B-B14F-4D97-AF65-F5344CB8AC3E}">
        <p14:creationId xmlns:p14="http://schemas.microsoft.com/office/powerpoint/2010/main" val="778956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339752" y="6021288"/>
            <a:ext cx="4680520" cy="665259"/>
          </a:xfrm>
        </p:spPr>
        <p:txBody>
          <a:bodyPr/>
          <a:lstStyle/>
          <a:p>
            <a:r>
              <a:rPr lang="cs-CZ" dirty="0"/>
              <a:t>JUDr. Petr Pospíšil, Ph.D., LL.M. </a:t>
            </a:r>
          </a:p>
          <a:p>
            <a:r>
              <a:rPr lang="cs-CZ" dirty="0"/>
              <a:t>ŘÍZENÍ OBCÍ A REGIONŮ – LEGISLATIVNI OPORA ČINNOSTI SAMOSPRÁVY </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dirty="0"/>
          </a:p>
        </p:txBody>
      </p:sp>
      <p:sp>
        <p:nvSpPr>
          <p:cNvPr id="5" name="Obdélník 4"/>
          <p:cNvSpPr/>
          <p:nvPr/>
        </p:nvSpPr>
        <p:spPr>
          <a:xfrm>
            <a:off x="611560" y="620689"/>
            <a:ext cx="8208912" cy="738664"/>
          </a:xfrm>
          <a:prstGeom prst="rect">
            <a:avLst/>
          </a:prstGeom>
        </p:spPr>
        <p:txBody>
          <a:bodyPr wrap="square">
            <a:spAutoFit/>
          </a:bodyPr>
          <a:lstStyle/>
          <a:p>
            <a:r>
              <a:rPr lang="cs-CZ" sz="2400" b="1" cap="all" dirty="0"/>
              <a:t>Systematika zákona o krajích</a:t>
            </a:r>
          </a:p>
          <a:p>
            <a:pPr lvl="0" algn="just"/>
            <a:endParaRPr lang="cs-CZ"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929464" y="1340768"/>
            <a:ext cx="7499350" cy="412844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cap="flat" cmpd="sng">
                <a:solidFill>
                  <a:schemeClr val="tx2"/>
                </a:solidFill>
                <a:prstDash val="solid"/>
                <a:miter lim="800000"/>
                <a:headEnd/>
                <a:tailEnd/>
              </a14:hiddenLine>
            </a:ext>
          </a:extLst>
        </p:spPr>
      </p:pic>
    </p:spTree>
    <p:extLst>
      <p:ext uri="{BB962C8B-B14F-4D97-AF65-F5344CB8AC3E}">
        <p14:creationId xmlns:p14="http://schemas.microsoft.com/office/powerpoint/2010/main" val="2343059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99792" y="6021288"/>
            <a:ext cx="4680520" cy="700187"/>
          </a:xfrm>
        </p:spPr>
        <p:txBody>
          <a:bodyPr/>
          <a:lstStyle/>
          <a:p>
            <a:r>
              <a:rPr lang="cs-CZ" dirty="0"/>
              <a:t>JUDr. Petr Pospíšil, Ph.D., LL.M. </a:t>
            </a:r>
          </a:p>
          <a:p>
            <a:r>
              <a:rPr lang="cs-CZ" dirty="0"/>
              <a:t>ŘÍZENÍ OBCÍ A REGIONŮ – LEGISLATIVNI OPORA ČINNOSTI SAMOSPRÁVY</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sp>
        <p:nvSpPr>
          <p:cNvPr id="5" name="TextovéPole 4"/>
          <p:cNvSpPr txBox="1"/>
          <p:nvPr/>
        </p:nvSpPr>
        <p:spPr>
          <a:xfrm>
            <a:off x="539552" y="836712"/>
            <a:ext cx="7848872" cy="3846566"/>
          </a:xfrm>
          <a:prstGeom prst="rect">
            <a:avLst/>
          </a:prstGeom>
          <a:noFill/>
        </p:spPr>
        <p:txBody>
          <a:bodyPr wrap="square" rtlCol="0">
            <a:spAutoFit/>
          </a:bodyPr>
          <a:lstStyle/>
          <a:p>
            <a:r>
              <a:rPr lang="cs-CZ" sz="2400" b="1" cap="all" dirty="0"/>
              <a:t>Charakteristika obce:</a:t>
            </a:r>
          </a:p>
          <a:p>
            <a:pPr algn="just"/>
            <a:endParaRPr lang="cs-CZ" b="1" dirty="0"/>
          </a:p>
          <a:p>
            <a:pPr marL="285750" indent="-285750" algn="just">
              <a:lnSpc>
                <a:spcPct val="80000"/>
              </a:lnSpc>
              <a:buFontTx/>
              <a:buChar char="-"/>
            </a:pPr>
            <a:r>
              <a:rPr lang="cs-CZ" altLang="cs-CZ" dirty="0"/>
              <a:t>základní územní samosprávné </a:t>
            </a:r>
            <a:r>
              <a:rPr lang="cs-CZ" altLang="cs-CZ" b="1" dirty="0"/>
              <a:t>společenství</a:t>
            </a:r>
            <a:r>
              <a:rPr lang="cs-CZ" altLang="cs-CZ" dirty="0"/>
              <a:t> občanů,</a:t>
            </a:r>
          </a:p>
          <a:p>
            <a:pPr algn="just">
              <a:lnSpc>
                <a:spcPct val="80000"/>
              </a:lnSpc>
            </a:pPr>
            <a:endParaRPr lang="cs-CZ" altLang="cs-CZ" dirty="0"/>
          </a:p>
          <a:p>
            <a:pPr marL="285750" indent="-285750" algn="just">
              <a:lnSpc>
                <a:spcPct val="80000"/>
              </a:lnSpc>
              <a:buFontTx/>
              <a:buChar char="-"/>
            </a:pPr>
            <a:r>
              <a:rPr lang="cs-CZ" altLang="cs-CZ" b="1" u="sng" dirty="0"/>
              <a:t>základní</a:t>
            </a:r>
            <a:r>
              <a:rPr lang="cs-CZ" altLang="cs-CZ" dirty="0"/>
              <a:t> </a:t>
            </a:r>
            <a:r>
              <a:rPr lang="cs-CZ" altLang="cs-CZ" b="1" dirty="0"/>
              <a:t>jednotka</a:t>
            </a:r>
            <a:r>
              <a:rPr lang="cs-CZ" altLang="cs-CZ" dirty="0"/>
              <a:t> územní samosprávy,</a:t>
            </a:r>
          </a:p>
          <a:p>
            <a:pPr algn="just">
              <a:lnSpc>
                <a:spcPct val="80000"/>
              </a:lnSpc>
            </a:pPr>
            <a:endParaRPr lang="cs-CZ" altLang="cs-CZ" dirty="0"/>
          </a:p>
          <a:p>
            <a:pPr marL="285750" indent="-285750" algn="just">
              <a:lnSpc>
                <a:spcPct val="80000"/>
              </a:lnSpc>
              <a:buFontTx/>
              <a:buChar char="-"/>
            </a:pPr>
            <a:r>
              <a:rPr lang="cs-CZ" altLang="cs-CZ" b="1" dirty="0"/>
              <a:t>veřejnoprávní korporace </a:t>
            </a:r>
            <a:r>
              <a:rPr lang="cs-CZ" altLang="cs-CZ" dirty="0"/>
              <a:t>(nestátní subjekty, </a:t>
            </a:r>
            <a:r>
              <a:rPr lang="cs-CZ" altLang="cs-CZ" u="sng" dirty="0"/>
              <a:t>právnické osoby veřejného práva</a:t>
            </a:r>
            <a:r>
              <a:rPr lang="cs-CZ" altLang="cs-CZ" dirty="0"/>
              <a:t>; společenství osob spojených společnými cíli při realizaci veřejných zájmů, jež je státem schváleno a jemuž je přiznána právní subjektivita; zřizují se, resp. jejich </a:t>
            </a:r>
            <a:r>
              <a:rPr lang="cs-CZ" altLang="cs-CZ" u="sng" dirty="0"/>
              <a:t>právní postavení se zakládá zákonem</a:t>
            </a:r>
            <a:r>
              <a:rPr lang="cs-CZ" altLang="cs-CZ" dirty="0"/>
              <a:t>)</a:t>
            </a:r>
          </a:p>
          <a:p>
            <a:pPr marL="285750" indent="-285750" algn="just">
              <a:lnSpc>
                <a:spcPct val="80000"/>
              </a:lnSpc>
              <a:buFontTx/>
              <a:buChar char="-"/>
            </a:pPr>
            <a:endParaRPr lang="cs-CZ" altLang="cs-CZ" dirty="0"/>
          </a:p>
          <a:p>
            <a:pPr marL="285750" indent="-285750" algn="just">
              <a:lnSpc>
                <a:spcPct val="80000"/>
              </a:lnSpc>
              <a:buFontTx/>
              <a:buChar char="-"/>
            </a:pPr>
            <a:r>
              <a:rPr lang="cs-CZ" altLang="cs-CZ" dirty="0"/>
              <a:t>podstatu obce charakterizují </a:t>
            </a:r>
            <a:r>
              <a:rPr lang="cs-CZ" altLang="cs-CZ" b="1" dirty="0"/>
              <a:t>3 hlavní znaky</a:t>
            </a:r>
            <a:r>
              <a:rPr lang="cs-CZ" altLang="cs-CZ" dirty="0"/>
              <a:t>:</a:t>
            </a:r>
          </a:p>
          <a:p>
            <a:pPr algn="just">
              <a:lnSpc>
                <a:spcPct val="80000"/>
              </a:lnSpc>
            </a:pPr>
            <a:endParaRPr lang="cs-CZ" altLang="cs-CZ" dirty="0"/>
          </a:p>
          <a:p>
            <a:pPr marL="1657350" lvl="3" indent="-285750" algn="just">
              <a:lnSpc>
                <a:spcPct val="80000"/>
              </a:lnSpc>
              <a:buFont typeface="Wingdings" panose="05000000000000000000" pitchFamily="2" charset="2"/>
              <a:buChar char="§"/>
            </a:pPr>
            <a:r>
              <a:rPr lang="cs-CZ" altLang="cs-CZ" dirty="0"/>
              <a:t>územní základ, tzn. vlastní </a:t>
            </a:r>
            <a:r>
              <a:rPr lang="cs-CZ" altLang="cs-CZ" b="1" dirty="0"/>
              <a:t>území</a:t>
            </a:r>
            <a:r>
              <a:rPr lang="cs-CZ" altLang="cs-CZ" dirty="0"/>
              <a:t> obce</a:t>
            </a:r>
          </a:p>
          <a:p>
            <a:pPr marL="1657350" lvl="3" indent="-285750" algn="just">
              <a:lnSpc>
                <a:spcPct val="80000"/>
              </a:lnSpc>
              <a:buFont typeface="Wingdings" panose="05000000000000000000" pitchFamily="2" charset="2"/>
              <a:buChar char="§"/>
            </a:pPr>
            <a:r>
              <a:rPr lang="cs-CZ" altLang="cs-CZ" dirty="0"/>
              <a:t>osobní základ, tzn. existence </a:t>
            </a:r>
            <a:r>
              <a:rPr lang="cs-CZ" altLang="cs-CZ" b="1" dirty="0"/>
              <a:t>občanů</a:t>
            </a:r>
            <a:r>
              <a:rPr lang="cs-CZ" altLang="cs-CZ" dirty="0"/>
              <a:t> obce</a:t>
            </a:r>
          </a:p>
          <a:p>
            <a:pPr marL="1657350" lvl="3" indent="-285750" algn="just">
              <a:lnSpc>
                <a:spcPct val="80000"/>
              </a:lnSpc>
              <a:buFont typeface="Wingdings" panose="05000000000000000000" pitchFamily="2" charset="2"/>
              <a:buChar char="§"/>
            </a:pPr>
            <a:r>
              <a:rPr lang="cs-CZ" altLang="cs-CZ" dirty="0"/>
              <a:t>věcný základ, tzn. výkon </a:t>
            </a:r>
            <a:r>
              <a:rPr lang="cs-CZ" altLang="cs-CZ" b="1" dirty="0"/>
              <a:t>působnosti</a:t>
            </a:r>
            <a:r>
              <a:rPr lang="cs-CZ" altLang="cs-CZ" dirty="0"/>
              <a:t> obce</a:t>
            </a:r>
          </a:p>
        </p:txBody>
      </p:sp>
    </p:spTree>
    <p:extLst>
      <p:ext uri="{BB962C8B-B14F-4D97-AF65-F5344CB8AC3E}">
        <p14:creationId xmlns:p14="http://schemas.microsoft.com/office/powerpoint/2010/main" val="2345837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339752" y="6165304"/>
            <a:ext cx="4824536" cy="556171"/>
          </a:xfrm>
        </p:spPr>
        <p:txBody>
          <a:bodyPr/>
          <a:lstStyle/>
          <a:p>
            <a:r>
              <a:rPr lang="cs-CZ" dirty="0"/>
              <a:t>JUDr. Petr Pospíšil, Ph.D., LL.M. </a:t>
            </a:r>
          </a:p>
          <a:p>
            <a:r>
              <a:rPr lang="cs-CZ" dirty="0"/>
              <a:t>ŘÍZENÍ OBCÍ A REGIONŮ – LEGISLATIVNI OPORA ČINNOSTI SAMOSPRÁVY</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TextovéPole 3"/>
          <p:cNvSpPr txBox="1"/>
          <p:nvPr/>
        </p:nvSpPr>
        <p:spPr>
          <a:xfrm>
            <a:off x="674710" y="574455"/>
            <a:ext cx="7776864" cy="5663089"/>
          </a:xfrm>
          <a:prstGeom prst="rect">
            <a:avLst/>
          </a:prstGeom>
          <a:noFill/>
        </p:spPr>
        <p:txBody>
          <a:bodyPr wrap="square" rtlCol="0">
            <a:spAutoFit/>
          </a:bodyPr>
          <a:lstStyle/>
          <a:p>
            <a:r>
              <a:rPr lang="cs-CZ" sz="2800" b="1" cap="all" dirty="0"/>
              <a:t>Charakteristika kraje</a:t>
            </a:r>
          </a:p>
          <a:p>
            <a:endParaRPr lang="cs-CZ" sz="900" b="1" dirty="0"/>
          </a:p>
          <a:p>
            <a:pPr marL="342900" indent="-342900">
              <a:buFontTx/>
              <a:buChar char="-"/>
            </a:pPr>
            <a:r>
              <a:rPr lang="cs-CZ" sz="2000" b="1" u="sng" dirty="0"/>
              <a:t>vyšší</a:t>
            </a:r>
            <a:r>
              <a:rPr lang="cs-CZ" sz="2000" b="1" dirty="0"/>
              <a:t> </a:t>
            </a:r>
            <a:r>
              <a:rPr lang="cs-CZ" sz="2000" dirty="0"/>
              <a:t>jednotka územní samosprávy</a:t>
            </a:r>
          </a:p>
          <a:p>
            <a:r>
              <a:rPr lang="cs-CZ" b="1" dirty="0"/>
              <a:t> </a:t>
            </a:r>
          </a:p>
          <a:p>
            <a:pPr>
              <a:spcAft>
                <a:spcPts val="600"/>
              </a:spcAft>
              <a:buNone/>
            </a:pPr>
            <a:r>
              <a:rPr lang="cs-CZ" sz="1900" b="1" dirty="0"/>
              <a:t>Zákon č. 129/2000 Sb., o krajích (krajské zřízení), ve znění pozdějších předpisů:</a:t>
            </a:r>
          </a:p>
          <a:p>
            <a:pPr marL="534988" indent="-534988" algn="just"/>
            <a:r>
              <a:rPr lang="cs-CZ" sz="1900" dirty="0"/>
              <a:t>§ 1: </a:t>
            </a:r>
            <a:r>
              <a:rPr lang="cs-CZ" sz="1900" i="1" dirty="0"/>
              <a:t>Kraj je </a:t>
            </a:r>
            <a:r>
              <a:rPr lang="cs-CZ" sz="1900" b="1" i="1" dirty="0"/>
              <a:t>územním společenstvím občanů, které má právo na samosprávu</a:t>
            </a:r>
            <a:r>
              <a:rPr lang="cs-CZ" sz="1900" i="1" dirty="0"/>
              <a:t>.</a:t>
            </a:r>
          </a:p>
          <a:p>
            <a:pPr marL="534988" indent="-534988" algn="just"/>
            <a:endParaRPr lang="cs-CZ" sz="1050" dirty="0"/>
          </a:p>
          <a:p>
            <a:pPr marL="534988" indent="-534988" algn="just"/>
            <a:r>
              <a:rPr lang="cs-CZ" sz="1900" dirty="0"/>
              <a:t>§ 2:  </a:t>
            </a:r>
            <a:r>
              <a:rPr lang="cs-CZ" sz="1900" i="1" dirty="0"/>
              <a:t>Kraj je </a:t>
            </a:r>
            <a:r>
              <a:rPr lang="cs-CZ" sz="1900" b="1" i="1" dirty="0"/>
              <a:t>veřejnoprávní korporací</a:t>
            </a:r>
            <a:r>
              <a:rPr lang="cs-CZ" sz="1900" i="1" dirty="0"/>
              <a:t>, která má </a:t>
            </a:r>
            <a:r>
              <a:rPr lang="cs-CZ" sz="1900" b="1" i="1" dirty="0"/>
              <a:t>vlastní majetek</a:t>
            </a:r>
            <a:r>
              <a:rPr lang="cs-CZ" sz="1900" i="1" dirty="0"/>
              <a:t> a </a:t>
            </a:r>
            <a:r>
              <a:rPr lang="cs-CZ" sz="1900" b="1" i="1" dirty="0"/>
              <a:t>vlastní příjmy</a:t>
            </a:r>
            <a:r>
              <a:rPr lang="cs-CZ" sz="1900" i="1" dirty="0"/>
              <a:t> vymezené zákonem a hospodaří za podmínek stanovených zákonem podle </a:t>
            </a:r>
            <a:r>
              <a:rPr lang="cs-CZ" sz="1900" b="1" i="1" dirty="0"/>
              <a:t>vlastního rozpočtu</a:t>
            </a:r>
            <a:r>
              <a:rPr lang="cs-CZ" sz="1900" i="1" dirty="0"/>
              <a:t>. Kraj vystupuje v právních vztazích </a:t>
            </a:r>
            <a:r>
              <a:rPr lang="cs-CZ" sz="1900" b="1" i="1" dirty="0"/>
              <a:t>svým jménem a nese odpovědnost</a:t>
            </a:r>
            <a:r>
              <a:rPr lang="cs-CZ" sz="1900" i="1" dirty="0"/>
              <a:t> z těchto vztahů vyplývající.</a:t>
            </a:r>
          </a:p>
          <a:p>
            <a:endParaRPr lang="cs-CZ" sz="1100" b="1" dirty="0"/>
          </a:p>
          <a:p>
            <a:pPr marL="285750" indent="-285750" algn="just">
              <a:buFont typeface="Arial" panose="020B0604020202020204" pitchFamily="34" charset="0"/>
              <a:buChar char="•"/>
            </a:pPr>
            <a:r>
              <a:rPr lang="cs-CZ" sz="1900" dirty="0"/>
              <a:t>územní samosprávné společenství občanů,</a:t>
            </a:r>
          </a:p>
          <a:p>
            <a:pPr marL="285750" indent="-285750" algn="just">
              <a:buFont typeface="Arial" panose="020B0604020202020204" pitchFamily="34" charset="0"/>
              <a:buChar char="•"/>
            </a:pPr>
            <a:r>
              <a:rPr lang="cs-CZ" sz="1900" dirty="0"/>
              <a:t>veřejnoprávní korporace, právnická osoba veřejného práva, </a:t>
            </a:r>
          </a:p>
          <a:p>
            <a:pPr marL="285750" indent="-285750" algn="just">
              <a:buFont typeface="Arial" panose="020B0604020202020204" pitchFamily="34" charset="0"/>
              <a:buChar char="•"/>
            </a:pPr>
            <a:r>
              <a:rPr lang="cs-CZ" sz="1900" dirty="0"/>
              <a:t>vlastní majetek, hospodaří podle schváleného rozpočtu,</a:t>
            </a:r>
          </a:p>
          <a:p>
            <a:pPr marL="285750" indent="-285750" algn="just">
              <a:buFont typeface="Arial" panose="020B0604020202020204" pitchFamily="34" charset="0"/>
              <a:buChar char="•"/>
            </a:pPr>
            <a:r>
              <a:rPr lang="cs-CZ" sz="1900" dirty="0"/>
              <a:t>pečuje o všestranný rozvoj svého území a o potřeby svých občanů</a:t>
            </a:r>
          </a:p>
          <a:p>
            <a:pPr marL="285750" indent="-285750" algn="just">
              <a:buFont typeface="Arial" panose="020B0604020202020204" pitchFamily="34" charset="0"/>
              <a:buChar char="•"/>
            </a:pPr>
            <a:r>
              <a:rPr lang="cs-CZ" sz="1900" dirty="0"/>
              <a:t>zakládá a zřizuje právnické osoby a organizační složky</a:t>
            </a:r>
          </a:p>
          <a:p>
            <a:pPr marL="285750" indent="-285750" algn="just">
              <a:buFont typeface="Arial" panose="020B0604020202020204" pitchFamily="34" charset="0"/>
              <a:buChar char="•"/>
            </a:pPr>
            <a:r>
              <a:rPr lang="cs-CZ" sz="1900" dirty="0"/>
              <a:t>vydává právní předpisy kraje </a:t>
            </a:r>
            <a:r>
              <a:rPr lang="cs-CZ" sz="1900" i="1" dirty="0"/>
              <a:t>(obecně závazné vyhlášky a nařízení kraje)</a:t>
            </a:r>
          </a:p>
        </p:txBody>
      </p:sp>
    </p:spTree>
    <p:extLst>
      <p:ext uri="{BB962C8B-B14F-4D97-AF65-F5344CB8AC3E}">
        <p14:creationId xmlns:p14="http://schemas.microsoft.com/office/powerpoint/2010/main" val="4080331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5805264"/>
            <a:ext cx="4752528" cy="437133"/>
          </a:xfrm>
        </p:spPr>
        <p:txBody>
          <a:bodyPr/>
          <a:lstStyle/>
          <a:p>
            <a:r>
              <a:rPr lang="cs-CZ" dirty="0"/>
              <a:t>JUDr. Petr Pospíšil, Ph.D., LL.M.</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TextovéPole 3"/>
          <p:cNvSpPr txBox="1"/>
          <p:nvPr/>
        </p:nvSpPr>
        <p:spPr>
          <a:xfrm>
            <a:off x="323528" y="404664"/>
            <a:ext cx="8424936" cy="5226046"/>
          </a:xfrm>
          <a:prstGeom prst="rect">
            <a:avLst/>
          </a:prstGeom>
          <a:noFill/>
        </p:spPr>
        <p:txBody>
          <a:bodyPr wrap="square" rtlCol="0">
            <a:spAutoFit/>
          </a:bodyPr>
          <a:lstStyle/>
          <a:p>
            <a:r>
              <a:rPr lang="cs-CZ" sz="2400" b="1" cap="all" dirty="0"/>
              <a:t>Obec → město → městys </a:t>
            </a:r>
          </a:p>
          <a:p>
            <a:endParaRPr lang="cs-CZ" b="1" dirty="0"/>
          </a:p>
          <a:p>
            <a:pPr marL="481013" indent="-481013" algn="just">
              <a:lnSpc>
                <a:spcPct val="80000"/>
              </a:lnSpc>
              <a:spcBef>
                <a:spcPct val="10000"/>
              </a:spcBef>
              <a:spcAft>
                <a:spcPct val="10000"/>
              </a:spcAft>
              <a:tabLst>
                <a:tab pos="284163" algn="l"/>
                <a:tab pos="952500" algn="l"/>
              </a:tabLst>
            </a:pPr>
            <a:r>
              <a:rPr lang="cs-CZ" altLang="cs-CZ" b="1" dirty="0"/>
              <a:t>OBEC:</a:t>
            </a:r>
          </a:p>
          <a:p>
            <a:pPr marL="765175" lvl="1" indent="187325" algn="just">
              <a:lnSpc>
                <a:spcPct val="80000"/>
              </a:lnSpc>
              <a:tabLst>
                <a:tab pos="284163" algn="l"/>
                <a:tab pos="952500" algn="l"/>
              </a:tabLst>
            </a:pPr>
            <a:r>
              <a:rPr lang="cs-CZ" altLang="cs-CZ" b="1" dirty="0">
                <a:latin typeface="Tahoma" pitchFamily="34" charset="0"/>
              </a:rPr>
              <a:t>základní jednotka územní samosprávy</a:t>
            </a:r>
          </a:p>
          <a:p>
            <a:pPr marL="2271713" lvl="3">
              <a:lnSpc>
                <a:spcPct val="80000"/>
              </a:lnSpc>
              <a:tabLst>
                <a:tab pos="284163" algn="l"/>
                <a:tab pos="952500" algn="l"/>
              </a:tabLst>
            </a:pPr>
            <a:endParaRPr lang="cs-CZ" altLang="cs-CZ" dirty="0">
              <a:latin typeface="Tahoma" pitchFamily="34" charset="0"/>
            </a:endParaRPr>
          </a:p>
          <a:p>
            <a:pPr marL="481013" indent="-481013">
              <a:lnSpc>
                <a:spcPct val="80000"/>
              </a:lnSpc>
              <a:tabLst>
                <a:tab pos="284163" algn="l"/>
                <a:tab pos="952500" algn="l"/>
              </a:tabLst>
            </a:pPr>
            <a:r>
              <a:rPr lang="cs-CZ" altLang="cs-CZ" b="1" dirty="0"/>
              <a:t>MĚSTO:</a:t>
            </a:r>
          </a:p>
          <a:p>
            <a:pPr marL="1050925" lvl="1" indent="-285750" algn="just">
              <a:lnSpc>
                <a:spcPct val="80000"/>
              </a:lnSpc>
              <a:buClr>
                <a:schemeClr val="tx2"/>
              </a:buClr>
              <a:buFont typeface="Arial" panose="020B0604020202020204" pitchFamily="34" charset="0"/>
              <a:buChar char="•"/>
              <a:tabLst>
                <a:tab pos="284163" algn="l"/>
                <a:tab pos="952500" algn="l"/>
              </a:tabLst>
            </a:pPr>
            <a:r>
              <a:rPr lang="cs-CZ" altLang="cs-CZ" dirty="0">
                <a:latin typeface="Tahoma" pitchFamily="34" charset="0"/>
              </a:rPr>
              <a:t>obec, která byla městem ke dni nabytí účinnosti zákona</a:t>
            </a:r>
          </a:p>
          <a:p>
            <a:pPr marL="765175" lvl="1" algn="just">
              <a:lnSpc>
                <a:spcPct val="80000"/>
              </a:lnSpc>
              <a:buClr>
                <a:schemeClr val="tx2"/>
              </a:buClr>
              <a:tabLst>
                <a:tab pos="284163" algn="l"/>
                <a:tab pos="952500" algn="l"/>
              </a:tabLst>
            </a:pPr>
            <a:endParaRPr lang="cs-CZ" altLang="cs-CZ" dirty="0">
              <a:latin typeface="Tahoma" pitchFamily="34" charset="0"/>
            </a:endParaRPr>
          </a:p>
          <a:p>
            <a:pPr marL="1050925" lvl="1" indent="-285750" algn="just">
              <a:lnSpc>
                <a:spcPct val="80000"/>
              </a:lnSpc>
              <a:buClr>
                <a:schemeClr val="tx2"/>
              </a:buClr>
              <a:buFont typeface="Arial" panose="020B0604020202020204" pitchFamily="34" charset="0"/>
              <a:buChar char="•"/>
              <a:tabLst>
                <a:tab pos="284163" algn="l"/>
                <a:tab pos="952500" algn="l"/>
              </a:tabLst>
            </a:pPr>
            <a:r>
              <a:rPr lang="cs-CZ" altLang="cs-CZ" dirty="0">
                <a:latin typeface="Tahoma" pitchFamily="34" charset="0"/>
              </a:rPr>
              <a:t>obec, která má alespoň 3000 obyvatel, pokud tak na návrh obce stanoví předseda Poslanecké sněmovny po vyjádření vlády</a:t>
            </a:r>
          </a:p>
          <a:p>
            <a:pPr marL="765175" lvl="1" algn="just">
              <a:lnSpc>
                <a:spcPct val="80000"/>
              </a:lnSpc>
              <a:buClr>
                <a:schemeClr val="tx2"/>
              </a:buClr>
              <a:tabLst>
                <a:tab pos="284163" algn="l"/>
                <a:tab pos="952500" algn="l"/>
              </a:tabLst>
            </a:pPr>
            <a:endParaRPr lang="cs-CZ" altLang="cs-CZ" dirty="0">
              <a:latin typeface="Tahoma" pitchFamily="34" charset="0"/>
            </a:endParaRPr>
          </a:p>
          <a:p>
            <a:pPr marL="1050925" lvl="1" indent="-285750" algn="just">
              <a:lnSpc>
                <a:spcPct val="80000"/>
              </a:lnSpc>
              <a:buClr>
                <a:schemeClr val="tx2"/>
              </a:buClr>
              <a:buFont typeface="Arial" panose="020B0604020202020204" pitchFamily="34" charset="0"/>
              <a:buChar char="•"/>
              <a:tabLst>
                <a:tab pos="284163" algn="l"/>
                <a:tab pos="952500" algn="l"/>
              </a:tabLst>
            </a:pPr>
            <a:r>
              <a:rPr lang="cs-CZ" altLang="cs-CZ" dirty="0">
                <a:latin typeface="Tahoma" pitchFamily="34" charset="0"/>
              </a:rPr>
              <a:t>obec, která byla městem před 17. 5. 1954, pokud tak na návrh obce stanoví předseda Poslanecké sněmovny po vyjádření vlády</a:t>
            </a:r>
          </a:p>
          <a:p>
            <a:pPr marL="481013" indent="-481013" algn="just">
              <a:lnSpc>
                <a:spcPct val="90000"/>
              </a:lnSpc>
              <a:spcBef>
                <a:spcPct val="10000"/>
              </a:spcBef>
              <a:spcAft>
                <a:spcPct val="10000"/>
              </a:spcAft>
              <a:tabLst>
                <a:tab pos="284163" algn="l"/>
                <a:tab pos="952500" algn="l"/>
              </a:tabLst>
            </a:pPr>
            <a:endParaRPr lang="cs-CZ" altLang="cs-CZ" dirty="0"/>
          </a:p>
          <a:p>
            <a:pPr marL="481013" indent="-481013" algn="just">
              <a:lnSpc>
                <a:spcPct val="90000"/>
              </a:lnSpc>
              <a:spcBef>
                <a:spcPct val="10000"/>
              </a:spcBef>
              <a:spcAft>
                <a:spcPct val="10000"/>
              </a:spcAft>
              <a:tabLst>
                <a:tab pos="284163" algn="l"/>
                <a:tab pos="952500" algn="l"/>
              </a:tabLst>
            </a:pPr>
            <a:r>
              <a:rPr lang="cs-CZ" altLang="cs-CZ" b="1" dirty="0"/>
              <a:t>MĚSTYS:</a:t>
            </a:r>
          </a:p>
          <a:p>
            <a:pPr marL="1050925" lvl="1" indent="-285750" algn="just">
              <a:lnSpc>
                <a:spcPct val="90000"/>
              </a:lnSpc>
              <a:spcBef>
                <a:spcPct val="10000"/>
              </a:spcBef>
              <a:spcAft>
                <a:spcPct val="10000"/>
              </a:spcAft>
              <a:buFont typeface="Arial" panose="020B0604020202020204" pitchFamily="34" charset="0"/>
              <a:buChar char="•"/>
              <a:tabLst>
                <a:tab pos="284163" algn="l"/>
                <a:tab pos="952500" algn="l"/>
              </a:tabLst>
            </a:pPr>
            <a:r>
              <a:rPr lang="cs-CZ" altLang="cs-CZ" dirty="0">
                <a:latin typeface="Tahoma" pitchFamily="34" charset="0"/>
              </a:rPr>
              <a:t>obec, která byla městysem před 17. 5 1954, pokud tak na návrh obce stanoví předseda Poslanecké sněmovny po vyjádření vlády</a:t>
            </a:r>
          </a:p>
          <a:p>
            <a:pPr marL="765175" lvl="1" algn="just">
              <a:lnSpc>
                <a:spcPct val="90000"/>
              </a:lnSpc>
              <a:spcBef>
                <a:spcPct val="10000"/>
              </a:spcBef>
              <a:spcAft>
                <a:spcPct val="10000"/>
              </a:spcAft>
              <a:tabLst>
                <a:tab pos="284163" algn="l"/>
                <a:tab pos="952500" algn="l"/>
              </a:tabLst>
            </a:pPr>
            <a:endParaRPr lang="cs-CZ" altLang="cs-CZ" dirty="0">
              <a:latin typeface="Tahoma" pitchFamily="34" charset="0"/>
            </a:endParaRPr>
          </a:p>
          <a:p>
            <a:pPr marL="1050925" lvl="1" indent="-285750" algn="just">
              <a:lnSpc>
                <a:spcPct val="90000"/>
              </a:lnSpc>
              <a:spcBef>
                <a:spcPct val="10000"/>
              </a:spcBef>
              <a:spcAft>
                <a:spcPct val="10000"/>
              </a:spcAft>
              <a:buFont typeface="Arial" panose="020B0604020202020204" pitchFamily="34" charset="0"/>
              <a:buChar char="•"/>
              <a:tabLst>
                <a:tab pos="284163" algn="l"/>
                <a:tab pos="952500" algn="l"/>
              </a:tabLst>
            </a:pPr>
            <a:r>
              <a:rPr lang="cs-CZ" altLang="cs-CZ" dirty="0">
                <a:latin typeface="Tahoma" pitchFamily="34" charset="0"/>
              </a:rPr>
              <a:t>obec, u které tak stanoví předseda Poslanecké sněmovny po vyjádření vlády</a:t>
            </a:r>
            <a:endParaRPr lang="cs-CZ" sz="2400" b="1" dirty="0"/>
          </a:p>
        </p:txBody>
      </p:sp>
    </p:spTree>
    <p:extLst>
      <p:ext uri="{BB962C8B-B14F-4D97-AF65-F5344CB8AC3E}">
        <p14:creationId xmlns:p14="http://schemas.microsoft.com/office/powerpoint/2010/main" val="115168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195736" y="6237312"/>
            <a:ext cx="4824536" cy="484163"/>
          </a:xfrm>
        </p:spPr>
        <p:txBody>
          <a:bodyPr/>
          <a:lstStyle/>
          <a:p>
            <a:r>
              <a:rPr lang="cs-CZ" dirty="0"/>
              <a:t>JUDr. Petr Pospíšil, Ph.D., LL.M. </a:t>
            </a:r>
          </a:p>
          <a:p>
            <a:r>
              <a:rPr lang="cs-CZ" dirty="0"/>
              <a:t>ŘÍZENÍ OBCÍ A REGIONŮ – LEGISLATIVNI OPORA ČINNOSTI SAMOSPRÁVY</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4" name="TextovéPole 3"/>
          <p:cNvSpPr txBox="1"/>
          <p:nvPr/>
        </p:nvSpPr>
        <p:spPr>
          <a:xfrm>
            <a:off x="323528" y="476672"/>
            <a:ext cx="8352928" cy="5509200"/>
          </a:xfrm>
          <a:prstGeom prst="rect">
            <a:avLst/>
          </a:prstGeom>
          <a:noFill/>
        </p:spPr>
        <p:txBody>
          <a:bodyPr wrap="square" rtlCol="0">
            <a:spAutoFit/>
          </a:bodyPr>
          <a:lstStyle/>
          <a:p>
            <a:r>
              <a:rPr lang="cs-CZ" sz="2400" b="1" cap="all" dirty="0"/>
              <a:t>Statutární město</a:t>
            </a:r>
          </a:p>
          <a:p>
            <a:endParaRPr lang="cs-CZ" b="1" dirty="0"/>
          </a:p>
          <a:p>
            <a:pPr marL="57150" indent="0" algn="just">
              <a:buFont typeface="Arial" charset="0"/>
              <a:buNone/>
            </a:pPr>
            <a:r>
              <a:rPr lang="cs-CZ" altLang="cs-CZ" sz="2000" dirty="0"/>
              <a:t>zákon umožňuje </a:t>
            </a:r>
            <a:r>
              <a:rPr lang="cs-CZ" altLang="cs-CZ" sz="2000" b="1" dirty="0"/>
              <a:t>převést určitý výkon působnosti </a:t>
            </a:r>
            <a:r>
              <a:rPr lang="cs-CZ" altLang="cs-CZ" sz="2000" dirty="0"/>
              <a:t>na městské obvody/městské části – </a:t>
            </a:r>
            <a:r>
              <a:rPr lang="cs-CZ" altLang="cs-CZ" sz="2000" b="1" dirty="0"/>
              <a:t>statutem</a:t>
            </a:r>
            <a:r>
              <a:rPr lang="cs-CZ" altLang="cs-CZ" sz="2000" dirty="0"/>
              <a:t>, který má podle zákona např. obsahovat:</a:t>
            </a:r>
          </a:p>
          <a:p>
            <a:pPr marL="57150" indent="0" algn="just"/>
            <a:endParaRPr lang="cs-CZ" altLang="cs-CZ" sz="1000" u="sng" dirty="0"/>
          </a:p>
          <a:p>
            <a:pPr marL="342900" indent="-285750" algn="just">
              <a:buFont typeface="Arial" panose="020B0604020202020204" pitchFamily="34" charset="0"/>
              <a:buChar char="•"/>
            </a:pPr>
            <a:r>
              <a:rPr lang="cs-CZ" altLang="cs-CZ" sz="2000" u="sng" dirty="0"/>
              <a:t>výčet</a:t>
            </a:r>
            <a:r>
              <a:rPr lang="cs-CZ" altLang="cs-CZ" sz="2000" dirty="0"/>
              <a:t> obvodů/částí a vymezení jejich území,</a:t>
            </a:r>
          </a:p>
          <a:p>
            <a:pPr marL="57150" algn="just"/>
            <a:endParaRPr lang="cs-CZ" altLang="cs-CZ" sz="1000" dirty="0"/>
          </a:p>
          <a:p>
            <a:pPr marL="342900" indent="-285750" algn="just">
              <a:buFont typeface="Arial" panose="020B0604020202020204" pitchFamily="34" charset="0"/>
              <a:buChar char="•"/>
            </a:pPr>
            <a:r>
              <a:rPr lang="cs-CZ" altLang="cs-CZ" sz="2000" dirty="0"/>
              <a:t>vymezení </a:t>
            </a:r>
            <a:r>
              <a:rPr lang="cs-CZ" altLang="cs-CZ" sz="2000" u="sng" dirty="0"/>
              <a:t>pravomocí</a:t>
            </a:r>
            <a:r>
              <a:rPr lang="cs-CZ" altLang="cs-CZ" sz="2000" dirty="0"/>
              <a:t> orgánů města a orgánů obvodů/částí </a:t>
            </a:r>
          </a:p>
          <a:p>
            <a:pPr marL="57150" indent="0" algn="just"/>
            <a:endParaRPr lang="cs-CZ" altLang="cs-CZ" sz="1000" u="sng" dirty="0"/>
          </a:p>
          <a:p>
            <a:pPr marL="342900" indent="-285750" algn="just">
              <a:buFont typeface="Arial" panose="020B0604020202020204" pitchFamily="34" charset="0"/>
              <a:buChar char="•"/>
            </a:pPr>
            <a:r>
              <a:rPr lang="cs-CZ" altLang="cs-CZ" sz="2000" u="sng" dirty="0"/>
              <a:t>majetek</a:t>
            </a:r>
            <a:r>
              <a:rPr lang="cs-CZ" altLang="cs-CZ" sz="2000" dirty="0"/>
              <a:t> města, který se svěřuje obvodům/částem a rozsah oprávnění s ním nakládat</a:t>
            </a:r>
          </a:p>
          <a:p>
            <a:pPr marL="57150" algn="just"/>
            <a:endParaRPr lang="cs-CZ" altLang="cs-CZ" sz="1000" dirty="0"/>
          </a:p>
          <a:p>
            <a:pPr marL="342900" lvl="1" indent="-285750" algn="just">
              <a:buFont typeface="Arial" panose="020B0604020202020204" pitchFamily="34" charset="0"/>
              <a:buChar char="•"/>
            </a:pPr>
            <a:r>
              <a:rPr lang="cs-CZ" altLang="cs-CZ" sz="2000" dirty="0"/>
              <a:t>rozsah oprávnění obvodů/částí zakládat, zřizovat a rušit </a:t>
            </a:r>
            <a:r>
              <a:rPr lang="cs-CZ" altLang="cs-CZ" sz="2000" u="sng" dirty="0"/>
              <a:t>právnické osoby a organizační složky</a:t>
            </a:r>
          </a:p>
          <a:p>
            <a:pPr marL="57150" lvl="1" algn="just"/>
            <a:endParaRPr lang="cs-CZ" altLang="cs-CZ" sz="1000" u="sng" dirty="0"/>
          </a:p>
          <a:p>
            <a:pPr marL="57150" lvl="1" algn="just"/>
            <a:r>
              <a:rPr lang="cs-CZ" altLang="cs-CZ" sz="2000" dirty="0"/>
              <a:t>.........</a:t>
            </a:r>
          </a:p>
          <a:p>
            <a:pPr marL="57150" lvl="1" algn="just"/>
            <a:endParaRPr lang="cs-CZ" altLang="cs-CZ" sz="1000" dirty="0"/>
          </a:p>
          <a:p>
            <a:pPr marL="285750" indent="-285750" algn="just">
              <a:buFont typeface="Arial" panose="020B0604020202020204" pitchFamily="34" charset="0"/>
              <a:buChar char="•"/>
            </a:pPr>
            <a:r>
              <a:rPr lang="cs-CZ" altLang="cs-CZ" sz="2000" u="sng" dirty="0"/>
              <a:t>orgány statutárního města</a:t>
            </a:r>
            <a:r>
              <a:rPr lang="cs-CZ" altLang="cs-CZ" sz="2000" dirty="0"/>
              <a:t> – namísto starosty a obecního úřadu se užívá označení – primátor, magistrát; ostatní označení orgánů je stejné jako u měst.</a:t>
            </a:r>
          </a:p>
        </p:txBody>
      </p:sp>
    </p:spTree>
    <p:extLst>
      <p:ext uri="{BB962C8B-B14F-4D97-AF65-F5344CB8AC3E}">
        <p14:creationId xmlns:p14="http://schemas.microsoft.com/office/powerpoint/2010/main" val="1308982598"/>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1464</TotalTime>
  <Words>6208</Words>
  <Application>Microsoft Office PowerPoint</Application>
  <PresentationFormat>Předvádění na obrazovce (4:3)</PresentationFormat>
  <Paragraphs>766</Paragraphs>
  <Slides>45</Slides>
  <Notes>16</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45</vt:i4>
      </vt:variant>
    </vt:vector>
  </HeadingPairs>
  <TitlesOfParts>
    <vt:vector size="51" baseType="lpstr">
      <vt:lpstr>Arial</vt:lpstr>
      <vt:lpstr>Calibri</vt:lpstr>
      <vt:lpstr>Courier New</vt:lpstr>
      <vt:lpstr>Tahoma</vt:lpstr>
      <vt:lpstr>Wingdings</vt:lpstr>
      <vt:lpstr>Motiv sady Office</vt:lpstr>
      <vt:lpstr>ŘÍZENÍ OBCÍ A REGIONŮ – LEGISLATIVNÍ OPORA ČINNOSTI SAMOSPRÁVY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Orgány zastupitelstva a rady obce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Pospíšil Petr</cp:lastModifiedBy>
  <cp:revision>106</cp:revision>
  <cp:lastPrinted>2018-02-21T11:00:59Z</cp:lastPrinted>
  <dcterms:created xsi:type="dcterms:W3CDTF">2015-09-08T17:35:18Z</dcterms:created>
  <dcterms:modified xsi:type="dcterms:W3CDTF">2019-12-17T14:09:13Z</dcterms:modified>
</cp:coreProperties>
</file>