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90" r:id="rId6"/>
    <p:sldId id="266" r:id="rId7"/>
    <p:sldId id="291" r:id="rId8"/>
    <p:sldId id="263" r:id="rId9"/>
    <p:sldId id="267" r:id="rId10"/>
    <p:sldId id="268" r:id="rId11"/>
    <p:sldId id="289"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08.04.2025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08.04.2025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08.04.2025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08.04.2025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Processing</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Accounting</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Information</a:t>
            </a:r>
            <a:endParaRPr lang="en-US"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Markéta Skupieňová,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Processing</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Accounting</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Information</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4989" cy="523220"/>
          </a:xfrm>
          <a:prstGeom prst="rect">
            <a:avLst/>
          </a:prstGeom>
        </p:spPr>
        <p:txBody>
          <a:bodyPr wrap="none">
            <a:spAutoFit/>
          </a:bodyPr>
          <a:lstStyle/>
          <a:p>
            <a:pPr lvl="0">
              <a:defRPr/>
            </a:pPr>
            <a:r>
              <a:rPr lang="cs-CZ" sz="2800" kern="0" dirty="0">
                <a:solidFill>
                  <a:srgbClr val="307871"/>
                </a:solidFill>
                <a:latin typeface="Times New Roman"/>
                <a:ea typeface="+mj-ea"/>
                <a:cs typeface="+mj-cs"/>
              </a:rPr>
              <a:t>Trial balance</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757292" y="147218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200" dirty="0">
                <a:solidFill>
                  <a:srgbClr val="307871"/>
                </a:solidFill>
                <a:latin typeface="Times New Roman" panose="02020603050405020304" pitchFamily="18" charset="0"/>
                <a:cs typeface="Times New Roman" panose="02020603050405020304" pitchFamily="18" charset="0"/>
              </a:rPr>
              <a:t>A trial balance lists all accounts of a business, with their balances at the end of the period.</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It is divided between accounts with debit balances and credit balances.</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The total of debit and credit balances must be the same (check by entering on the trial balance the balance of each account and then add each side).</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The trial balance is used as a basic for preparing the Statement of Profit or Loss (SPL) account and the SFP at the end of the period. </a:t>
            </a:r>
          </a:p>
        </p:txBody>
      </p:sp>
    </p:spTree>
    <p:extLst>
      <p:ext uri="{BB962C8B-B14F-4D97-AF65-F5344CB8AC3E}">
        <p14:creationId xmlns:p14="http://schemas.microsoft.com/office/powerpoint/2010/main" val="932557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900744" y="1537305"/>
            <a:ext cx="10245792" cy="458003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sz="2200"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2200"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2200"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sz="2200" dirty="0">
              <a:solidFill>
                <a:srgbClr val="307871"/>
              </a:solidFill>
              <a:latin typeface="Times New Roman" panose="02020603050405020304" pitchFamily="18" charset="0"/>
              <a:cs typeface="Times New Roman" panose="02020603050405020304" pitchFamily="18" charset="0"/>
            </a:endParaRPr>
          </a:p>
          <a:p>
            <a:pPr marL="0" indent="0" algn="ctr">
              <a:buNone/>
            </a:pPr>
            <a:r>
              <a:rPr lang="en-US" sz="4400" dirty="0">
                <a:solidFill>
                  <a:srgbClr val="307871"/>
                </a:solidFill>
                <a:latin typeface="Times New Roman" panose="02020603050405020304" pitchFamily="18" charset="0"/>
                <a:cs typeface="Times New Roman" panose="02020603050405020304" pitchFamily="18" charset="0"/>
              </a:rPr>
              <a:t>Thank you for your attention.</a:t>
            </a:r>
          </a:p>
        </p:txBody>
      </p:sp>
    </p:spTree>
    <p:extLst>
      <p:ext uri="{BB962C8B-B14F-4D97-AF65-F5344CB8AC3E}">
        <p14:creationId xmlns:p14="http://schemas.microsoft.com/office/powerpoint/2010/main" val="3082834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978192"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Double-entry bookkeeping and ledger accounts</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779390" y="146837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200" dirty="0">
                <a:solidFill>
                  <a:srgbClr val="307871"/>
                </a:solidFill>
                <a:latin typeface="Times New Roman" panose="02020603050405020304" pitchFamily="18" charset="0"/>
                <a:cs typeface="Times New Roman" panose="02020603050405020304" pitchFamily="18" charset="0"/>
              </a:rPr>
              <a:t>Double-entry bookkeeping is a set of conventions for recording business transactions in a book called the LEDGER. The ledger is divided into sections called ACCOUNTS. The accounts are used to show the detailed increases and decreases in each financial statement item. </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The account is abbreviated as ACC or A/C.</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Double-entry bookkeeping is based on the same idea as the accounting equation. Every accounting transaction entered must involve an equal alteration to both sides of the accounting equation.</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As result, each transaction has two equal but opposite effects, and double-entry bookkeeping means to record the dual effects of each business transaction.</a:t>
            </a:r>
          </a:p>
        </p:txBody>
      </p:sp>
    </p:spTree>
    <p:extLst>
      <p:ext uri="{BB962C8B-B14F-4D97-AF65-F5344CB8AC3E}">
        <p14:creationId xmlns:p14="http://schemas.microsoft.com/office/powerpoint/2010/main" val="30080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21063"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Each account is split into two halves</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748148" y="160934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200" b="1" i="1" dirty="0">
                <a:solidFill>
                  <a:srgbClr val="307871"/>
                </a:solidFill>
                <a:latin typeface="Times New Roman" panose="02020603050405020304" pitchFamily="18" charset="0"/>
                <a:cs typeface="Times New Roman" panose="02020603050405020304" pitchFamily="18" charset="0"/>
              </a:rPr>
              <a:t>-</a:t>
            </a:r>
            <a:r>
              <a:rPr lang="en-US" sz="2200" dirty="0">
                <a:solidFill>
                  <a:srgbClr val="307871"/>
                </a:solidFill>
                <a:latin typeface="Times New Roman" panose="02020603050405020304" pitchFamily="18" charset="0"/>
                <a:cs typeface="Times New Roman" panose="02020603050405020304" pitchFamily="18" charset="0"/>
              </a:rPr>
              <a:t>	The left half is called the DEBIT (Dr) side.</a:t>
            </a:r>
          </a:p>
          <a:p>
            <a:pPr algn="just"/>
            <a:r>
              <a:rPr lang="en-US" sz="2200" dirty="0">
                <a:solidFill>
                  <a:srgbClr val="307871"/>
                </a:solidFill>
                <a:latin typeface="Times New Roman" panose="02020603050405020304" pitchFamily="18" charset="0"/>
                <a:cs typeface="Times New Roman" panose="02020603050405020304" pitchFamily="18" charset="0"/>
              </a:rPr>
              <a:t>-	The right half is called the CREDIT (Cr) side</a:t>
            </a:r>
            <a:r>
              <a:rPr lang="en-US" sz="2200" b="1" i="1" dirty="0">
                <a:solidFill>
                  <a:srgbClr val="30787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9929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1677" cy="523220"/>
          </a:xfrm>
          <a:prstGeom prst="rect">
            <a:avLst/>
          </a:prstGeom>
        </p:spPr>
        <p:txBody>
          <a:bodyPr wrap="none">
            <a:spAutoFit/>
          </a:bodyPr>
          <a:lstStyle/>
          <a:p>
            <a:pPr lvl="0">
              <a:defRPr/>
            </a:pPr>
            <a:r>
              <a:rPr lang="en-US" sz="2800" kern="0" dirty="0">
                <a:solidFill>
                  <a:srgbClr val="307871"/>
                </a:solidFill>
                <a:latin typeface="Times New Roman"/>
              </a:rPr>
              <a:t>Each account is split into two halves</a:t>
            </a:r>
            <a:endParaRPr lang="en-US" sz="2000" kern="0" dirty="0">
              <a:solidFill>
                <a:sysClr val="windowText" lastClr="000000"/>
              </a:solidFill>
            </a:endParaRPr>
          </a:p>
        </p:txBody>
      </p:sp>
      <p:sp>
        <p:nvSpPr>
          <p:cNvPr id="8" name="Zástupný symbol pro obsah 2"/>
          <p:cNvSpPr txBox="1">
            <a:spLocks/>
          </p:cNvSpPr>
          <p:nvPr/>
        </p:nvSpPr>
        <p:spPr>
          <a:xfrm>
            <a:off x="748148" y="160934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200" dirty="0">
                <a:solidFill>
                  <a:srgbClr val="307871"/>
                </a:solidFill>
                <a:latin typeface="Times New Roman" panose="02020603050405020304" pitchFamily="18" charset="0"/>
                <a:cs typeface="Times New Roman" panose="02020603050405020304" pitchFamily="18" charset="0"/>
              </a:rPr>
              <a:t>For this reason, </a:t>
            </a:r>
            <a:r>
              <a:rPr lang="en-US" altLang="cs-CZ" sz="2200" dirty="0" err="1">
                <a:solidFill>
                  <a:srgbClr val="307871"/>
                </a:solidFill>
                <a:latin typeface="Times New Roman" panose="02020603050405020304" pitchFamily="18" charset="0"/>
                <a:cs typeface="Times New Roman" panose="02020603050405020304" pitchFamily="18" charset="0"/>
              </a:rPr>
              <a:t>identifing</a:t>
            </a:r>
            <a:r>
              <a:rPr lang="en-US" altLang="cs-CZ" sz="2200" dirty="0">
                <a:solidFill>
                  <a:srgbClr val="307871"/>
                </a:solidFill>
                <a:latin typeface="Times New Roman" panose="02020603050405020304" pitchFamily="18" charset="0"/>
                <a:cs typeface="Times New Roman" panose="02020603050405020304" pitchFamily="18" charset="0"/>
              </a:rPr>
              <a:t> debits and credits is quite simple.</a:t>
            </a:r>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In a </a:t>
            </a:r>
            <a:r>
              <a:rPr lang="en-US" altLang="cs-CZ" sz="2200" dirty="0" err="1">
                <a:solidFill>
                  <a:srgbClr val="307871"/>
                </a:solidFill>
                <a:latin typeface="Times New Roman" panose="02020603050405020304" pitchFamily="18" charset="0"/>
                <a:cs typeface="Times New Roman" panose="02020603050405020304" pitchFamily="18" charset="0"/>
              </a:rPr>
              <a:t>systém</a:t>
            </a:r>
            <a:r>
              <a:rPr lang="en-US" altLang="cs-CZ" sz="2200" dirty="0">
                <a:solidFill>
                  <a:srgbClr val="307871"/>
                </a:solidFill>
                <a:latin typeface="Times New Roman" panose="02020603050405020304" pitchFamily="18" charset="0"/>
                <a:cs typeface="Times New Roman" panose="02020603050405020304" pitchFamily="18" charset="0"/>
              </a:rPr>
              <a:t> of double-entry bookkeeping, every accounting transaction must be entered in ledger accounts both as a debit and as an equal but opposite credit. The principal accounts are contained in a ledger called the nominal ledger.</a:t>
            </a:r>
          </a:p>
        </p:txBody>
      </p:sp>
    </p:spTree>
    <p:extLst>
      <p:ext uri="{BB962C8B-B14F-4D97-AF65-F5344CB8AC3E}">
        <p14:creationId xmlns:p14="http://schemas.microsoft.com/office/powerpoint/2010/main" val="377084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1677" cy="523220"/>
          </a:xfrm>
          <a:prstGeom prst="rect">
            <a:avLst/>
          </a:prstGeom>
        </p:spPr>
        <p:txBody>
          <a:bodyPr wrap="none">
            <a:spAutoFit/>
          </a:bodyPr>
          <a:lstStyle/>
          <a:p>
            <a:pPr lvl="0">
              <a:defRPr/>
            </a:pPr>
            <a:r>
              <a:rPr lang="en-US" sz="2800" kern="0" dirty="0">
                <a:solidFill>
                  <a:srgbClr val="307871"/>
                </a:solidFill>
                <a:latin typeface="Times New Roman"/>
              </a:rPr>
              <a:t>Each account is split into two halves</a:t>
            </a:r>
            <a:endParaRPr lang="en-US" sz="2000" kern="0" dirty="0">
              <a:solidFill>
                <a:sysClr val="windowText" lastClr="000000"/>
              </a:solidFill>
            </a:endParaRPr>
          </a:p>
        </p:txBody>
      </p:sp>
      <p:sp>
        <p:nvSpPr>
          <p:cNvPr id="8" name="Zástupný symbol pro obsah 2"/>
          <p:cNvSpPr txBox="1">
            <a:spLocks/>
          </p:cNvSpPr>
          <p:nvPr/>
        </p:nvSpPr>
        <p:spPr>
          <a:xfrm>
            <a:off x="748148" y="160934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200" dirty="0">
                <a:solidFill>
                  <a:srgbClr val="307871"/>
                </a:solidFill>
                <a:latin typeface="Times New Roman" panose="02020603050405020304" pitchFamily="18" charset="0"/>
                <a:cs typeface="Times New Roman" panose="02020603050405020304" pitchFamily="18" charset="0"/>
              </a:rPr>
              <a:t>When the total amount of money on the DEBIT side of an account is greater than that on the CREDIT side, the account is said to have a DEBIT BALANCE. </a:t>
            </a:r>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Similarly, when the total amount of money on the CREDIT side of an account is greater than that on the DEBIT side, the account is said to have a CREDIT BALANCE. </a:t>
            </a:r>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An account which contains a DEBIT BALANCE represents either and ASSETS or an EXPENSE</a:t>
            </a:r>
            <a:r>
              <a:rPr lang="cs-CZ" altLang="cs-CZ" sz="2200" dirty="0">
                <a:solidFill>
                  <a:srgbClr val="307871"/>
                </a:solidFill>
                <a:latin typeface="Times New Roman" panose="02020603050405020304" pitchFamily="18" charset="0"/>
                <a:cs typeface="Times New Roman" panose="02020603050405020304" pitchFamily="18" charset="0"/>
              </a:rPr>
              <a:t>.</a:t>
            </a: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An account with CREDIT BALANCE represents LIABILITY, CAPITAL, or INCOME.</a:t>
            </a:r>
          </a:p>
        </p:txBody>
      </p:sp>
    </p:spTree>
    <p:extLst>
      <p:ext uri="{BB962C8B-B14F-4D97-AF65-F5344CB8AC3E}">
        <p14:creationId xmlns:p14="http://schemas.microsoft.com/office/powerpoint/2010/main" val="306187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491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0" i="0" u="none" strike="noStrike" kern="0" cap="none" spc="0" normalizeH="0" baseline="0" dirty="0" err="1">
                <a:ln>
                  <a:noFill/>
                </a:ln>
                <a:solidFill>
                  <a:srgbClr val="307871"/>
                </a:solidFill>
                <a:effectLst/>
                <a:uLnTx/>
                <a:uFillTx/>
                <a:latin typeface="Times New Roman"/>
                <a:ea typeface="+mj-ea"/>
                <a:cs typeface="+mj-cs"/>
              </a:rPr>
              <a:t>The</a:t>
            </a:r>
            <a:r>
              <a:rPr kumimoji="0" lang="cs-CZ" sz="2800" b="0" i="0" u="none" strike="noStrike" kern="0" cap="none" spc="0" normalizeH="0" baseline="0" dirty="0">
                <a:ln>
                  <a:noFill/>
                </a:ln>
                <a:solidFill>
                  <a:srgbClr val="307871"/>
                </a:solidFill>
                <a:effectLst/>
                <a:uLnTx/>
                <a:uFillTx/>
                <a:latin typeface="Times New Roman"/>
                <a:ea typeface="+mj-ea"/>
                <a:cs typeface="+mj-cs"/>
              </a:rPr>
              <a:t> </a:t>
            </a:r>
            <a:r>
              <a:rPr kumimoji="0" lang="cs-CZ" sz="2800" b="0" i="0" u="none" strike="noStrike" kern="0" cap="none" spc="0" normalizeH="0" baseline="0" dirty="0" err="1">
                <a:ln>
                  <a:noFill/>
                </a:ln>
                <a:solidFill>
                  <a:srgbClr val="307871"/>
                </a:solidFill>
                <a:effectLst/>
                <a:uLnTx/>
                <a:uFillTx/>
                <a:latin typeface="Times New Roman"/>
                <a:ea typeface="+mj-ea"/>
                <a:cs typeface="+mj-cs"/>
              </a:rPr>
              <a:t>debit</a:t>
            </a:r>
            <a:r>
              <a:rPr kumimoji="0" lang="cs-CZ" sz="2800" b="0" i="0" u="none" strike="noStrike" kern="0" cap="none" spc="0" normalizeH="0" baseline="0" dirty="0">
                <a:ln>
                  <a:noFill/>
                </a:ln>
                <a:solidFill>
                  <a:srgbClr val="307871"/>
                </a:solidFill>
                <a:effectLst/>
                <a:uLnTx/>
                <a:uFillTx/>
                <a:latin typeface="Times New Roman"/>
                <a:ea typeface="+mj-ea"/>
                <a:cs typeface="+mj-cs"/>
              </a:rPr>
              <a:t> and </a:t>
            </a:r>
            <a:r>
              <a:rPr kumimoji="0" lang="cs-CZ" sz="2800" b="0" i="0" u="none" strike="noStrike" kern="0" cap="none" spc="0" normalizeH="0" baseline="0" dirty="0" err="1">
                <a:ln>
                  <a:noFill/>
                </a:ln>
                <a:solidFill>
                  <a:srgbClr val="307871"/>
                </a:solidFill>
                <a:effectLst/>
                <a:uLnTx/>
                <a:uFillTx/>
                <a:latin typeface="Times New Roman"/>
                <a:ea typeface="+mj-ea"/>
                <a:cs typeface="+mj-cs"/>
              </a:rPr>
              <a:t>credit</a:t>
            </a:r>
            <a:r>
              <a:rPr kumimoji="0" lang="cs-CZ" sz="2800" b="0" i="0" u="none" strike="noStrike" kern="0" cap="none" spc="0" normalizeH="0" baseline="0" dirty="0">
                <a:ln>
                  <a:noFill/>
                </a:ln>
                <a:solidFill>
                  <a:srgbClr val="307871"/>
                </a:solidFill>
                <a:effectLst/>
                <a:uLnTx/>
                <a:uFillTx/>
                <a:latin typeface="Times New Roman"/>
                <a:ea typeface="+mj-ea"/>
                <a:cs typeface="+mj-cs"/>
              </a:rPr>
              <a:t> </a:t>
            </a:r>
            <a:r>
              <a:rPr kumimoji="0" lang="cs-CZ" sz="2800" b="0" i="0" u="none" strike="noStrike" kern="0" cap="none" spc="0" normalizeH="0" baseline="0" dirty="0" err="1">
                <a:ln>
                  <a:noFill/>
                </a:ln>
                <a:solidFill>
                  <a:srgbClr val="307871"/>
                </a:solidFill>
                <a:effectLst/>
                <a:uLnTx/>
                <a:uFillTx/>
                <a:latin typeface="Times New Roman"/>
                <a:ea typeface="+mj-ea"/>
                <a:cs typeface="+mj-cs"/>
              </a:rPr>
              <a:t>rules</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748148" y="160934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200" dirty="0">
                <a:solidFill>
                  <a:srgbClr val="307871"/>
                </a:solidFill>
                <a:latin typeface="Times New Roman" panose="02020603050405020304" pitchFamily="18" charset="0"/>
                <a:cs typeface="Times New Roman" panose="02020603050405020304" pitchFamily="18" charset="0"/>
              </a:rPr>
              <a:t>The debit and credit rules in double-entry bookkeeping are as follows:</a:t>
            </a:r>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An entry on the DEBIT side is:</a:t>
            </a:r>
          </a:p>
          <a:p>
            <a:pPr algn="just"/>
            <a:r>
              <a:rPr lang="en-US" altLang="cs-CZ" sz="2200" dirty="0">
                <a:solidFill>
                  <a:srgbClr val="307871"/>
                </a:solidFill>
                <a:latin typeface="Times New Roman" panose="02020603050405020304" pitchFamily="18" charset="0"/>
                <a:cs typeface="Times New Roman" panose="02020603050405020304" pitchFamily="18" charset="0"/>
              </a:rPr>
              <a:t>-	An increase in an asset, or expense</a:t>
            </a:r>
          </a:p>
          <a:p>
            <a:pPr algn="just"/>
            <a:r>
              <a:rPr lang="en-US" altLang="cs-CZ" sz="2200" dirty="0">
                <a:solidFill>
                  <a:srgbClr val="307871"/>
                </a:solidFill>
                <a:latin typeface="Times New Roman" panose="02020603050405020304" pitchFamily="18" charset="0"/>
                <a:cs typeface="Times New Roman" panose="02020603050405020304" pitchFamily="18" charset="0"/>
              </a:rPr>
              <a:t>-	Or a decrease in a liability, capital or income</a:t>
            </a: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An entry on the CREDIT side is:</a:t>
            </a:r>
          </a:p>
          <a:p>
            <a:pPr algn="just"/>
            <a:r>
              <a:rPr lang="en-US" altLang="cs-CZ" sz="2200" dirty="0">
                <a:solidFill>
                  <a:srgbClr val="307871"/>
                </a:solidFill>
                <a:latin typeface="Times New Roman" panose="02020603050405020304" pitchFamily="18" charset="0"/>
                <a:cs typeface="Times New Roman" panose="02020603050405020304" pitchFamily="18" charset="0"/>
              </a:rPr>
              <a:t>-	An increase in a liability, capital or income</a:t>
            </a:r>
          </a:p>
          <a:p>
            <a:pPr algn="just"/>
            <a:r>
              <a:rPr lang="en-US" altLang="cs-CZ" sz="2200" dirty="0">
                <a:solidFill>
                  <a:srgbClr val="307871"/>
                </a:solidFill>
                <a:latin typeface="Times New Roman" panose="02020603050405020304" pitchFamily="18" charset="0"/>
                <a:cs typeface="Times New Roman" panose="02020603050405020304" pitchFamily="18" charset="0"/>
              </a:rPr>
              <a:t>-	Or a decrease in an asset, or expense</a:t>
            </a:r>
          </a:p>
        </p:txBody>
      </p:sp>
    </p:spTree>
    <p:extLst>
      <p:ext uri="{BB962C8B-B14F-4D97-AF65-F5344CB8AC3E}">
        <p14:creationId xmlns:p14="http://schemas.microsoft.com/office/powerpoint/2010/main" val="206629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491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0" i="0" u="none" strike="noStrike" kern="0" cap="none" spc="0" normalizeH="0" baseline="0" dirty="0" err="1">
                <a:ln>
                  <a:noFill/>
                </a:ln>
                <a:solidFill>
                  <a:srgbClr val="307871"/>
                </a:solidFill>
                <a:effectLst/>
                <a:uLnTx/>
                <a:uFillTx/>
                <a:latin typeface="Times New Roman"/>
                <a:ea typeface="+mj-ea"/>
                <a:cs typeface="+mj-cs"/>
              </a:rPr>
              <a:t>The</a:t>
            </a:r>
            <a:r>
              <a:rPr kumimoji="0" lang="cs-CZ" sz="2800" b="0" i="0" u="none" strike="noStrike" kern="0" cap="none" spc="0" normalizeH="0" baseline="0" dirty="0">
                <a:ln>
                  <a:noFill/>
                </a:ln>
                <a:solidFill>
                  <a:srgbClr val="307871"/>
                </a:solidFill>
                <a:effectLst/>
                <a:uLnTx/>
                <a:uFillTx/>
                <a:latin typeface="Times New Roman"/>
                <a:ea typeface="+mj-ea"/>
                <a:cs typeface="+mj-cs"/>
              </a:rPr>
              <a:t> </a:t>
            </a:r>
            <a:r>
              <a:rPr kumimoji="0" lang="cs-CZ" sz="2800" b="0" i="0" u="none" strike="noStrike" kern="0" cap="none" spc="0" normalizeH="0" baseline="0" dirty="0" err="1">
                <a:ln>
                  <a:noFill/>
                </a:ln>
                <a:solidFill>
                  <a:srgbClr val="307871"/>
                </a:solidFill>
                <a:effectLst/>
                <a:uLnTx/>
                <a:uFillTx/>
                <a:latin typeface="Times New Roman"/>
                <a:ea typeface="+mj-ea"/>
                <a:cs typeface="+mj-cs"/>
              </a:rPr>
              <a:t>debit</a:t>
            </a:r>
            <a:r>
              <a:rPr kumimoji="0" lang="cs-CZ" sz="2800" b="0" i="0" u="none" strike="noStrike" kern="0" cap="none" spc="0" normalizeH="0" baseline="0" dirty="0">
                <a:ln>
                  <a:noFill/>
                </a:ln>
                <a:solidFill>
                  <a:srgbClr val="307871"/>
                </a:solidFill>
                <a:effectLst/>
                <a:uLnTx/>
                <a:uFillTx/>
                <a:latin typeface="Times New Roman"/>
                <a:ea typeface="+mj-ea"/>
                <a:cs typeface="+mj-cs"/>
              </a:rPr>
              <a:t> and </a:t>
            </a:r>
            <a:r>
              <a:rPr kumimoji="0" lang="cs-CZ" sz="2800" b="0" i="0" u="none" strike="noStrike" kern="0" cap="none" spc="0" normalizeH="0" baseline="0" dirty="0" err="1">
                <a:ln>
                  <a:noFill/>
                </a:ln>
                <a:solidFill>
                  <a:srgbClr val="307871"/>
                </a:solidFill>
                <a:effectLst/>
                <a:uLnTx/>
                <a:uFillTx/>
                <a:latin typeface="Times New Roman"/>
                <a:ea typeface="+mj-ea"/>
                <a:cs typeface="+mj-cs"/>
              </a:rPr>
              <a:t>credit</a:t>
            </a:r>
            <a:r>
              <a:rPr kumimoji="0" lang="cs-CZ" sz="2800" b="0" i="0" u="none" strike="noStrike" kern="0" cap="none" spc="0" normalizeH="0" baseline="0" dirty="0">
                <a:ln>
                  <a:noFill/>
                </a:ln>
                <a:solidFill>
                  <a:srgbClr val="307871"/>
                </a:solidFill>
                <a:effectLst/>
                <a:uLnTx/>
                <a:uFillTx/>
                <a:latin typeface="Times New Roman"/>
                <a:ea typeface="+mj-ea"/>
                <a:cs typeface="+mj-cs"/>
              </a:rPr>
              <a:t> </a:t>
            </a:r>
            <a:r>
              <a:rPr kumimoji="0" lang="cs-CZ" sz="2800" b="0" i="0" u="none" strike="noStrike" kern="0" cap="none" spc="0" normalizeH="0" baseline="0" dirty="0" err="1">
                <a:ln>
                  <a:noFill/>
                </a:ln>
                <a:solidFill>
                  <a:srgbClr val="307871"/>
                </a:solidFill>
                <a:effectLst/>
                <a:uLnTx/>
                <a:uFillTx/>
                <a:latin typeface="Times New Roman"/>
                <a:ea typeface="+mj-ea"/>
                <a:cs typeface="+mj-cs"/>
              </a:rPr>
              <a:t>rules</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748148" y="160934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200" dirty="0">
                <a:solidFill>
                  <a:srgbClr val="307871"/>
                </a:solidFill>
                <a:latin typeface="Times New Roman" panose="02020603050405020304" pitchFamily="18" charset="0"/>
                <a:cs typeface="Times New Roman" panose="02020603050405020304" pitchFamily="18" charset="0"/>
              </a:rPr>
              <a:t>All individual account in financial accounting belong to one of the five main categories of account, i.e. asset, liability, </a:t>
            </a:r>
            <a:r>
              <a:rPr lang="en-US" altLang="cs-CZ" sz="2200" dirty="0" err="1">
                <a:solidFill>
                  <a:srgbClr val="307871"/>
                </a:solidFill>
                <a:latin typeface="Times New Roman" panose="02020603050405020304" pitchFamily="18" charset="0"/>
                <a:cs typeface="Times New Roman" panose="02020603050405020304" pitchFamily="18" charset="0"/>
              </a:rPr>
              <a:t>owners´equity</a:t>
            </a:r>
            <a:r>
              <a:rPr lang="en-US" altLang="cs-CZ" sz="2200" dirty="0">
                <a:solidFill>
                  <a:srgbClr val="307871"/>
                </a:solidFill>
                <a:latin typeface="Times New Roman" panose="02020603050405020304" pitchFamily="18" charset="0"/>
                <a:cs typeface="Times New Roman" panose="02020603050405020304" pitchFamily="18" charset="0"/>
              </a:rPr>
              <a:t> (or capital), revenue (or income), or expense.</a:t>
            </a:r>
          </a:p>
        </p:txBody>
      </p:sp>
    </p:spTree>
    <p:extLst>
      <p:ext uri="{BB962C8B-B14F-4D97-AF65-F5344CB8AC3E}">
        <p14:creationId xmlns:p14="http://schemas.microsoft.com/office/powerpoint/2010/main" val="1448518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92823"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Recording transactions: The </a:t>
            </a:r>
            <a:r>
              <a:rPr lang="en-US" sz="2800" kern="0" dirty="0" err="1">
                <a:solidFill>
                  <a:srgbClr val="307871"/>
                </a:solidFill>
                <a:latin typeface="Times New Roman"/>
                <a:ea typeface="+mj-ea"/>
                <a:cs typeface="+mj-cs"/>
              </a:rPr>
              <a:t>proce</a:t>
            </a:r>
            <a:r>
              <a:rPr lang="cs-CZ" sz="2800" kern="0" dirty="0">
                <a:solidFill>
                  <a:srgbClr val="307871"/>
                </a:solidFill>
                <a:latin typeface="Times New Roman"/>
                <a:ea typeface="+mj-ea"/>
                <a:cs typeface="+mj-cs"/>
              </a:rPr>
              <a:t>s</a:t>
            </a:r>
            <a:r>
              <a:rPr lang="en-US" sz="2800" kern="0" dirty="0">
                <a:solidFill>
                  <a:srgbClr val="307871"/>
                </a:solidFill>
                <a:latin typeface="Times New Roman"/>
                <a:ea typeface="+mj-ea"/>
                <a:cs typeface="+mj-cs"/>
              </a:rPr>
              <a:t>s</a:t>
            </a:r>
            <a:endParaRPr kumimoji="0" lang="en-US" sz="20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647564" y="1618485"/>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200" b="1" dirty="0">
                <a:solidFill>
                  <a:srgbClr val="307871"/>
                </a:solidFill>
                <a:latin typeface="Times New Roman" panose="02020603050405020304" pitchFamily="18" charset="0"/>
                <a:cs typeface="Times New Roman" panose="02020603050405020304" pitchFamily="18" charset="0"/>
              </a:rPr>
              <a:t>Step 1: </a:t>
            </a:r>
            <a:r>
              <a:rPr lang="en-US" sz="2200" dirty="0">
                <a:solidFill>
                  <a:srgbClr val="307871"/>
                </a:solidFill>
                <a:latin typeface="Times New Roman" panose="02020603050405020304" pitchFamily="18" charset="0"/>
                <a:cs typeface="Times New Roman" panose="02020603050405020304" pitchFamily="18" charset="0"/>
              </a:rPr>
              <a:t>Identify the transaction and specify each account affected by the transaction (each account belongs to either an asset, liability, </a:t>
            </a:r>
            <a:r>
              <a:rPr lang="en-US" sz="2200" dirty="0" err="1">
                <a:solidFill>
                  <a:srgbClr val="307871"/>
                </a:solidFill>
                <a:latin typeface="Times New Roman" panose="02020603050405020304" pitchFamily="18" charset="0"/>
                <a:cs typeface="Times New Roman" panose="02020603050405020304" pitchFamily="18" charset="0"/>
              </a:rPr>
              <a:t>owners´equity</a:t>
            </a:r>
            <a:r>
              <a:rPr lang="en-US" sz="2200" dirty="0">
                <a:solidFill>
                  <a:srgbClr val="307871"/>
                </a:solidFill>
                <a:latin typeface="Times New Roman" panose="02020603050405020304" pitchFamily="18" charset="0"/>
                <a:cs typeface="Times New Roman" panose="02020603050405020304" pitchFamily="18" charset="0"/>
              </a:rPr>
              <a:t> or capital, revenue, or expense).</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b="1" dirty="0">
                <a:solidFill>
                  <a:srgbClr val="307871"/>
                </a:solidFill>
                <a:latin typeface="Times New Roman" panose="02020603050405020304" pitchFamily="18" charset="0"/>
                <a:cs typeface="Times New Roman" panose="02020603050405020304" pitchFamily="18" charset="0"/>
              </a:rPr>
              <a:t>Step 2: </a:t>
            </a:r>
            <a:r>
              <a:rPr lang="en-US" sz="2200" dirty="0">
                <a:solidFill>
                  <a:srgbClr val="307871"/>
                </a:solidFill>
                <a:latin typeface="Times New Roman" panose="02020603050405020304" pitchFamily="18" charset="0"/>
                <a:cs typeface="Times New Roman" panose="02020603050405020304" pitchFamily="18" charset="0"/>
              </a:rPr>
              <a:t>Determine whether each account is increased or decreased by the transaction. Use the above rules of debit and credit. </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en-US" sz="2200" dirty="0">
              <a:solidFill>
                <a:srgbClr val="307871"/>
              </a:solidFill>
              <a:latin typeface="Times New Roman" panose="02020603050405020304" pitchFamily="18" charset="0"/>
              <a:cs typeface="Times New Roman" panose="02020603050405020304" pitchFamily="18" charset="0"/>
            </a:endParaRPr>
          </a:p>
          <a:p>
            <a:pPr algn="just"/>
            <a:r>
              <a:rPr lang="en-US" sz="2200" b="1" dirty="0">
                <a:solidFill>
                  <a:srgbClr val="307871"/>
                </a:solidFill>
                <a:latin typeface="Times New Roman" panose="02020603050405020304" pitchFamily="18" charset="0"/>
                <a:cs typeface="Times New Roman" panose="02020603050405020304" pitchFamily="18" charset="0"/>
              </a:rPr>
              <a:t>Step 3: </a:t>
            </a:r>
            <a:r>
              <a:rPr lang="en-US" sz="2200" dirty="0">
                <a:solidFill>
                  <a:srgbClr val="307871"/>
                </a:solidFill>
                <a:latin typeface="Times New Roman" panose="02020603050405020304" pitchFamily="18" charset="0"/>
                <a:cs typeface="Times New Roman" panose="02020603050405020304" pitchFamily="18" charset="0"/>
              </a:rPr>
              <a:t>Do the double entry based on the debit and credit rules as described above. </a:t>
            </a:r>
          </a:p>
        </p:txBody>
      </p:sp>
    </p:spTree>
    <p:extLst>
      <p:ext uri="{BB962C8B-B14F-4D97-AF65-F5344CB8AC3E}">
        <p14:creationId xmlns:p14="http://schemas.microsoft.com/office/powerpoint/2010/main" val="2071619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1744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Balancing off the accounts</a:t>
            </a:r>
          </a:p>
        </p:txBody>
      </p:sp>
      <p:sp>
        <p:nvSpPr>
          <p:cNvPr id="8" name="Zástupný symbol pro obsah 2"/>
          <p:cNvSpPr txBox="1">
            <a:spLocks/>
          </p:cNvSpPr>
          <p:nvPr/>
        </p:nvSpPr>
        <p:spPr>
          <a:xfrm>
            <a:off x="757292" y="1472181"/>
            <a:ext cx="10270372" cy="4251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At suitable intervals, the entries in each ledger account are </a:t>
            </a:r>
            <a:r>
              <a:rPr lang="en-US" sz="2200" dirty="0" err="1">
                <a:solidFill>
                  <a:srgbClr val="307871"/>
                </a:solidFill>
                <a:latin typeface="Times New Roman" panose="02020603050405020304" pitchFamily="18" charset="0"/>
                <a:cs typeface="Times New Roman" panose="02020603050405020304" pitchFamily="18" charset="0"/>
              </a:rPr>
              <a:t>totalled</a:t>
            </a:r>
            <a:r>
              <a:rPr lang="en-US" sz="2200" dirty="0">
                <a:solidFill>
                  <a:srgbClr val="307871"/>
                </a:solidFill>
                <a:latin typeface="Times New Roman" panose="02020603050405020304" pitchFamily="18" charset="0"/>
                <a:cs typeface="Times New Roman" panose="02020603050405020304" pitchFamily="18" charset="0"/>
              </a:rPr>
              <a:t> and a balance is struck (also known as closing off the accounts). </a:t>
            </a:r>
            <a:endParaRPr lang="cs-CZ" sz="2200" dirty="0">
              <a:solidFill>
                <a:srgbClr val="307871"/>
              </a:solidFill>
              <a:latin typeface="Times New Roman" panose="02020603050405020304" pitchFamily="18" charset="0"/>
              <a:cs typeface="Times New Roman" panose="02020603050405020304" pitchFamily="18" charset="0"/>
            </a:endParaRPr>
          </a:p>
          <a:p>
            <a:pPr algn="just"/>
            <a:endParaRPr lang="cs-CZ" sz="2200" dirty="0">
              <a:solidFill>
                <a:srgbClr val="307871"/>
              </a:solidFill>
              <a:latin typeface="Times New Roman" panose="02020603050405020304" pitchFamily="18" charset="0"/>
              <a:cs typeface="Times New Roman" panose="02020603050405020304" pitchFamily="18" charset="0"/>
            </a:endParaRPr>
          </a:p>
          <a:p>
            <a:pPr algn="just"/>
            <a:r>
              <a:rPr lang="en-US" sz="2200" dirty="0">
                <a:solidFill>
                  <a:srgbClr val="307871"/>
                </a:solidFill>
                <a:latin typeface="Times New Roman" panose="02020603050405020304" pitchFamily="18" charset="0"/>
                <a:cs typeface="Times New Roman" panose="02020603050405020304" pitchFamily="18" charset="0"/>
              </a:rPr>
              <a:t>This </a:t>
            </a:r>
            <a:r>
              <a:rPr lang="en-US" sz="2200" dirty="0" err="1">
                <a:solidFill>
                  <a:srgbClr val="307871"/>
                </a:solidFill>
                <a:latin typeface="Times New Roman" panose="02020603050405020304" pitchFamily="18" charset="0"/>
                <a:cs typeface="Times New Roman" panose="02020603050405020304" pitchFamily="18" charset="0"/>
              </a:rPr>
              <a:t>proces</a:t>
            </a:r>
            <a:r>
              <a:rPr lang="cs-CZ" sz="2200" dirty="0">
                <a:solidFill>
                  <a:srgbClr val="307871"/>
                </a:solidFill>
                <a:latin typeface="Times New Roman" panose="02020603050405020304" pitchFamily="18" charset="0"/>
                <a:cs typeface="Times New Roman" panose="02020603050405020304" pitchFamily="18" charset="0"/>
              </a:rPr>
              <a:t>s</a:t>
            </a:r>
            <a:r>
              <a:rPr lang="en-US" sz="2200" dirty="0">
                <a:solidFill>
                  <a:srgbClr val="307871"/>
                </a:solidFill>
                <a:latin typeface="Times New Roman" panose="02020603050405020304" pitchFamily="18" charset="0"/>
                <a:cs typeface="Times New Roman" panose="02020603050405020304" pitchFamily="18" charset="0"/>
              </a:rPr>
              <a:t> creates nil balances in all revenue and expense accounts for the commencement of the new accounting period, whilst all accounts in the Statement of Financial Position (SFP) have balances that are carried down (c/d) at the end of the accounting period and brought down (b/d) in the new accounting period.</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22357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743</TotalTime>
  <Words>729</Words>
  <Application>Microsoft Office PowerPoint</Application>
  <PresentationFormat>Širokoúhlá obrazovka</PresentationFormat>
  <Paragraphs>62</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Calibri Light</vt:lpstr>
      <vt:lpstr>Times New Roman</vt:lpstr>
      <vt:lpstr>Motiv Office</vt:lpstr>
      <vt:lpstr>Processing Accounting Information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Markéta Skupieňová</cp:lastModifiedBy>
  <cp:revision>77</cp:revision>
  <dcterms:created xsi:type="dcterms:W3CDTF">2016-11-25T20:36:16Z</dcterms:created>
  <dcterms:modified xsi:type="dcterms:W3CDTF">2025-04-08T15:01:45Z</dcterms:modified>
</cp:coreProperties>
</file>