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353" r:id="rId3"/>
    <p:sldId id="352" r:id="rId4"/>
    <p:sldId id="354" r:id="rId5"/>
    <p:sldId id="35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46E464-9A48-41DF-8972-B0695ABDB771}" type="datetimeFigureOut">
              <a:rPr lang="en-GB" smtClean="0"/>
              <a:t>09/10/2023</a:t>
            </a:fld>
            <a:endParaRPr lang="en-GB"/>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23E090-6FB7-4FD9-81E1-2A32AC4192DE}" type="slidenum">
              <a:rPr lang="en-GB" smtClean="0"/>
              <a:t>‹#›</a:t>
            </a:fld>
            <a:endParaRPr lang="en-GB"/>
          </a:p>
        </p:txBody>
      </p:sp>
    </p:spTree>
    <p:extLst>
      <p:ext uri="{BB962C8B-B14F-4D97-AF65-F5344CB8AC3E}">
        <p14:creationId xmlns:p14="http://schemas.microsoft.com/office/powerpoint/2010/main" val="2143593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
              <a:t>Nechci</a:t>
            </a:r>
            <a:endParaRPr lang="cs-CZ"/>
          </a:p>
        </p:txBody>
      </p:sp>
      <p:sp>
        <p:nvSpPr>
          <p:cNvPr id="4" name="Zástupný symbol pro číslo snímku 3"/>
          <p:cNvSpPr>
            <a:spLocks noGrp="1"/>
          </p:cNvSpPr>
          <p:nvPr>
            <p:ph type="sldNum" sz="quarter" idx="5"/>
          </p:nvPr>
        </p:nvSpPr>
        <p:spPr/>
        <p:txBody>
          <a:bodyPr/>
          <a:lstStyle/>
          <a:p>
            <a:fld id="{E944AB58-96D4-4E4A-A0D3-5A87433C1699}" type="slidenum">
              <a:rPr lang="cs-CZ" smtClean="0"/>
              <a:t>2</a:t>
            </a:fld>
            <a:endParaRPr lang="cs-CZ"/>
          </a:p>
        </p:txBody>
      </p:sp>
    </p:spTree>
    <p:extLst>
      <p:ext uri="{BB962C8B-B14F-4D97-AF65-F5344CB8AC3E}">
        <p14:creationId xmlns:p14="http://schemas.microsoft.com/office/powerpoint/2010/main" val="3009746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
              <a:t>Nechci</a:t>
            </a:r>
            <a:endParaRPr lang="cs-CZ"/>
          </a:p>
        </p:txBody>
      </p:sp>
      <p:sp>
        <p:nvSpPr>
          <p:cNvPr id="4" name="Zástupný symbol pro číslo snímku 3"/>
          <p:cNvSpPr>
            <a:spLocks noGrp="1"/>
          </p:cNvSpPr>
          <p:nvPr>
            <p:ph type="sldNum" sz="quarter" idx="5"/>
          </p:nvPr>
        </p:nvSpPr>
        <p:spPr/>
        <p:txBody>
          <a:bodyPr/>
          <a:lstStyle/>
          <a:p>
            <a:fld id="{E944AB58-96D4-4E4A-A0D3-5A87433C1699}" type="slidenum">
              <a:rPr lang="cs-CZ" smtClean="0"/>
              <a:t>3</a:t>
            </a:fld>
            <a:endParaRPr lang="cs-CZ"/>
          </a:p>
        </p:txBody>
      </p:sp>
    </p:spTree>
    <p:extLst>
      <p:ext uri="{BB962C8B-B14F-4D97-AF65-F5344CB8AC3E}">
        <p14:creationId xmlns:p14="http://schemas.microsoft.com/office/powerpoint/2010/main" val="1605699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
              <a:t>Nechci</a:t>
            </a:r>
            <a:endParaRPr lang="cs-CZ"/>
          </a:p>
        </p:txBody>
      </p:sp>
      <p:sp>
        <p:nvSpPr>
          <p:cNvPr id="4" name="Zástupný symbol pro číslo snímku 3"/>
          <p:cNvSpPr>
            <a:spLocks noGrp="1"/>
          </p:cNvSpPr>
          <p:nvPr>
            <p:ph type="sldNum" sz="quarter" idx="5"/>
          </p:nvPr>
        </p:nvSpPr>
        <p:spPr/>
        <p:txBody>
          <a:bodyPr/>
          <a:lstStyle/>
          <a:p>
            <a:fld id="{E944AB58-96D4-4E4A-A0D3-5A87433C1699}" type="slidenum">
              <a:rPr lang="cs-CZ" smtClean="0"/>
              <a:t>4</a:t>
            </a:fld>
            <a:endParaRPr lang="cs-CZ"/>
          </a:p>
        </p:txBody>
      </p:sp>
    </p:spTree>
    <p:extLst>
      <p:ext uri="{BB962C8B-B14F-4D97-AF65-F5344CB8AC3E}">
        <p14:creationId xmlns:p14="http://schemas.microsoft.com/office/powerpoint/2010/main" val="3357846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
              <a:t>Nechci</a:t>
            </a:r>
            <a:endParaRPr lang="cs-CZ"/>
          </a:p>
        </p:txBody>
      </p:sp>
      <p:sp>
        <p:nvSpPr>
          <p:cNvPr id="4" name="Zástupný symbol pro číslo snímku 3"/>
          <p:cNvSpPr>
            <a:spLocks noGrp="1"/>
          </p:cNvSpPr>
          <p:nvPr>
            <p:ph type="sldNum" sz="quarter" idx="5"/>
          </p:nvPr>
        </p:nvSpPr>
        <p:spPr/>
        <p:txBody>
          <a:bodyPr/>
          <a:lstStyle/>
          <a:p>
            <a:fld id="{E944AB58-96D4-4E4A-A0D3-5A87433C1699}" type="slidenum">
              <a:rPr lang="cs-CZ" smtClean="0"/>
              <a:t>5</a:t>
            </a:fld>
            <a:endParaRPr lang="cs-CZ"/>
          </a:p>
        </p:txBody>
      </p:sp>
    </p:spTree>
    <p:extLst>
      <p:ext uri="{BB962C8B-B14F-4D97-AF65-F5344CB8AC3E}">
        <p14:creationId xmlns:p14="http://schemas.microsoft.com/office/powerpoint/2010/main" val="694317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EFA2F2-0D8C-4497-B5AB-3A7C39530568}"/>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GB"/>
          </a:p>
        </p:txBody>
      </p:sp>
      <p:sp>
        <p:nvSpPr>
          <p:cNvPr id="3" name="Podnadpis 2">
            <a:extLst>
              <a:ext uri="{FF2B5EF4-FFF2-40B4-BE49-F238E27FC236}">
                <a16:creationId xmlns:a16="http://schemas.microsoft.com/office/drawing/2014/main" id="{E1457575-CAED-493C-848D-6CEB1DE95F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GB"/>
          </a:p>
        </p:txBody>
      </p:sp>
      <p:sp>
        <p:nvSpPr>
          <p:cNvPr id="4" name="Zástupný symbol pro datum 3">
            <a:extLst>
              <a:ext uri="{FF2B5EF4-FFF2-40B4-BE49-F238E27FC236}">
                <a16:creationId xmlns:a16="http://schemas.microsoft.com/office/drawing/2014/main" id="{86666E93-178E-4E92-A93F-62916A734D89}"/>
              </a:ext>
            </a:extLst>
          </p:cNvPr>
          <p:cNvSpPr>
            <a:spLocks noGrp="1"/>
          </p:cNvSpPr>
          <p:nvPr>
            <p:ph type="dt" sz="half" idx="10"/>
          </p:nvPr>
        </p:nvSpPr>
        <p:spPr/>
        <p:txBody>
          <a:bodyPr/>
          <a:lstStyle/>
          <a:p>
            <a:fld id="{7CB5CB00-2784-47B9-BA48-9610C0F4E7AA}" type="datetimeFigureOut">
              <a:rPr lang="en-GB" smtClean="0"/>
              <a:t>09/10/2023</a:t>
            </a:fld>
            <a:endParaRPr lang="en-GB"/>
          </a:p>
        </p:txBody>
      </p:sp>
      <p:sp>
        <p:nvSpPr>
          <p:cNvPr id="5" name="Zástupný symbol pro zápatí 4">
            <a:extLst>
              <a:ext uri="{FF2B5EF4-FFF2-40B4-BE49-F238E27FC236}">
                <a16:creationId xmlns:a16="http://schemas.microsoft.com/office/drawing/2014/main" id="{E644E5C1-5017-4D38-8E30-B19384D694A5}"/>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6F034EC1-0F4B-43F6-99FC-D3A2F423A445}"/>
              </a:ext>
            </a:extLst>
          </p:cNvPr>
          <p:cNvSpPr>
            <a:spLocks noGrp="1"/>
          </p:cNvSpPr>
          <p:nvPr>
            <p:ph type="sldNum" sz="quarter" idx="12"/>
          </p:nvPr>
        </p:nvSpPr>
        <p:spPr/>
        <p:txBody>
          <a:bodyPr/>
          <a:lstStyle/>
          <a:p>
            <a:fld id="{D0EEE41F-64D3-46C4-A2CF-8C3A77A84818}" type="slidenum">
              <a:rPr lang="en-GB" smtClean="0"/>
              <a:t>‹#›</a:t>
            </a:fld>
            <a:endParaRPr lang="en-GB"/>
          </a:p>
        </p:txBody>
      </p:sp>
    </p:spTree>
    <p:extLst>
      <p:ext uri="{BB962C8B-B14F-4D97-AF65-F5344CB8AC3E}">
        <p14:creationId xmlns:p14="http://schemas.microsoft.com/office/powerpoint/2010/main" val="1685818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55D3EB-7574-44C8-82D1-720A7BBCC6D0}"/>
              </a:ext>
            </a:extLst>
          </p:cNvPr>
          <p:cNvSpPr>
            <a:spLocks noGrp="1"/>
          </p:cNvSpPr>
          <p:nvPr>
            <p:ph type="title"/>
          </p:nvPr>
        </p:nvSpPr>
        <p:spPr/>
        <p:txBody>
          <a:bodyPr/>
          <a:lstStyle/>
          <a:p>
            <a:r>
              <a:rPr lang="cs-CZ"/>
              <a:t>Kliknutím lze upravit styl.</a:t>
            </a:r>
            <a:endParaRPr lang="en-GB"/>
          </a:p>
        </p:txBody>
      </p:sp>
      <p:sp>
        <p:nvSpPr>
          <p:cNvPr id="3" name="Zástupný symbol pro svislý text 2">
            <a:extLst>
              <a:ext uri="{FF2B5EF4-FFF2-40B4-BE49-F238E27FC236}">
                <a16:creationId xmlns:a16="http://schemas.microsoft.com/office/drawing/2014/main" id="{29A5BC34-FE80-4ADF-B240-6368320EADC9}"/>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06F8334B-59DC-4084-A652-F99246344D39}"/>
              </a:ext>
            </a:extLst>
          </p:cNvPr>
          <p:cNvSpPr>
            <a:spLocks noGrp="1"/>
          </p:cNvSpPr>
          <p:nvPr>
            <p:ph type="dt" sz="half" idx="10"/>
          </p:nvPr>
        </p:nvSpPr>
        <p:spPr/>
        <p:txBody>
          <a:bodyPr/>
          <a:lstStyle/>
          <a:p>
            <a:fld id="{7CB5CB00-2784-47B9-BA48-9610C0F4E7AA}" type="datetimeFigureOut">
              <a:rPr lang="en-GB" smtClean="0"/>
              <a:t>09/10/2023</a:t>
            </a:fld>
            <a:endParaRPr lang="en-GB"/>
          </a:p>
        </p:txBody>
      </p:sp>
      <p:sp>
        <p:nvSpPr>
          <p:cNvPr id="5" name="Zástupný symbol pro zápatí 4">
            <a:extLst>
              <a:ext uri="{FF2B5EF4-FFF2-40B4-BE49-F238E27FC236}">
                <a16:creationId xmlns:a16="http://schemas.microsoft.com/office/drawing/2014/main" id="{DA8BCFF1-D698-406A-B82A-260ACE1D1EC4}"/>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803548B7-A032-442B-9FB6-E5CF2264B5EB}"/>
              </a:ext>
            </a:extLst>
          </p:cNvPr>
          <p:cNvSpPr>
            <a:spLocks noGrp="1"/>
          </p:cNvSpPr>
          <p:nvPr>
            <p:ph type="sldNum" sz="quarter" idx="12"/>
          </p:nvPr>
        </p:nvSpPr>
        <p:spPr/>
        <p:txBody>
          <a:bodyPr/>
          <a:lstStyle/>
          <a:p>
            <a:fld id="{D0EEE41F-64D3-46C4-A2CF-8C3A77A84818}" type="slidenum">
              <a:rPr lang="en-GB" smtClean="0"/>
              <a:t>‹#›</a:t>
            </a:fld>
            <a:endParaRPr lang="en-GB"/>
          </a:p>
        </p:txBody>
      </p:sp>
    </p:spTree>
    <p:extLst>
      <p:ext uri="{BB962C8B-B14F-4D97-AF65-F5344CB8AC3E}">
        <p14:creationId xmlns:p14="http://schemas.microsoft.com/office/powerpoint/2010/main" val="49103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0594E08C-1594-47D8-8AA8-459605367E33}"/>
              </a:ext>
            </a:extLst>
          </p:cNvPr>
          <p:cNvSpPr>
            <a:spLocks noGrp="1"/>
          </p:cNvSpPr>
          <p:nvPr>
            <p:ph type="title" orient="vert"/>
          </p:nvPr>
        </p:nvSpPr>
        <p:spPr>
          <a:xfrm>
            <a:off x="8724900" y="365125"/>
            <a:ext cx="2628900" cy="5811838"/>
          </a:xfrm>
        </p:spPr>
        <p:txBody>
          <a:bodyPr vert="eaVert"/>
          <a:lstStyle/>
          <a:p>
            <a:r>
              <a:rPr lang="cs-CZ"/>
              <a:t>Kliknutím lze upravit styl.</a:t>
            </a:r>
            <a:endParaRPr lang="en-GB"/>
          </a:p>
        </p:txBody>
      </p:sp>
      <p:sp>
        <p:nvSpPr>
          <p:cNvPr id="3" name="Zástupný symbol pro svislý text 2">
            <a:extLst>
              <a:ext uri="{FF2B5EF4-FFF2-40B4-BE49-F238E27FC236}">
                <a16:creationId xmlns:a16="http://schemas.microsoft.com/office/drawing/2014/main" id="{8635F177-5D42-4BAF-B10F-FC67C2F4D3D4}"/>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267C8145-57D8-4A15-A776-C15921BD37F9}"/>
              </a:ext>
            </a:extLst>
          </p:cNvPr>
          <p:cNvSpPr>
            <a:spLocks noGrp="1"/>
          </p:cNvSpPr>
          <p:nvPr>
            <p:ph type="dt" sz="half" idx="10"/>
          </p:nvPr>
        </p:nvSpPr>
        <p:spPr/>
        <p:txBody>
          <a:bodyPr/>
          <a:lstStyle/>
          <a:p>
            <a:fld id="{7CB5CB00-2784-47B9-BA48-9610C0F4E7AA}" type="datetimeFigureOut">
              <a:rPr lang="en-GB" smtClean="0"/>
              <a:t>09/10/2023</a:t>
            </a:fld>
            <a:endParaRPr lang="en-GB"/>
          </a:p>
        </p:txBody>
      </p:sp>
      <p:sp>
        <p:nvSpPr>
          <p:cNvPr id="5" name="Zástupný symbol pro zápatí 4">
            <a:extLst>
              <a:ext uri="{FF2B5EF4-FFF2-40B4-BE49-F238E27FC236}">
                <a16:creationId xmlns:a16="http://schemas.microsoft.com/office/drawing/2014/main" id="{534F0F96-FAF9-40BA-BD2D-F50A0D80BEFF}"/>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10DA1C31-F1A0-4210-8E1A-7E775C7EE09B}"/>
              </a:ext>
            </a:extLst>
          </p:cNvPr>
          <p:cNvSpPr>
            <a:spLocks noGrp="1"/>
          </p:cNvSpPr>
          <p:nvPr>
            <p:ph type="sldNum" sz="quarter" idx="12"/>
          </p:nvPr>
        </p:nvSpPr>
        <p:spPr/>
        <p:txBody>
          <a:bodyPr/>
          <a:lstStyle/>
          <a:p>
            <a:fld id="{D0EEE41F-64D3-46C4-A2CF-8C3A77A84818}" type="slidenum">
              <a:rPr lang="en-GB" smtClean="0"/>
              <a:t>‹#›</a:t>
            </a:fld>
            <a:endParaRPr lang="en-GB"/>
          </a:p>
        </p:txBody>
      </p:sp>
    </p:spTree>
    <p:extLst>
      <p:ext uri="{BB962C8B-B14F-4D97-AF65-F5344CB8AC3E}">
        <p14:creationId xmlns:p14="http://schemas.microsoft.com/office/powerpoint/2010/main" val="2747476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87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561E66-5810-4740-9827-37A4C02CD9AB}"/>
              </a:ext>
            </a:extLst>
          </p:cNvPr>
          <p:cNvSpPr>
            <a:spLocks noGrp="1"/>
          </p:cNvSpPr>
          <p:nvPr>
            <p:ph type="title"/>
          </p:nvPr>
        </p:nvSpPr>
        <p:spPr/>
        <p:txBody>
          <a:bodyPr/>
          <a:lstStyle/>
          <a:p>
            <a:r>
              <a:rPr lang="cs-CZ"/>
              <a:t>Kliknutím lze upravit styl.</a:t>
            </a:r>
            <a:endParaRPr lang="en-GB"/>
          </a:p>
        </p:txBody>
      </p:sp>
      <p:sp>
        <p:nvSpPr>
          <p:cNvPr id="3" name="Zástupný obsah 2">
            <a:extLst>
              <a:ext uri="{FF2B5EF4-FFF2-40B4-BE49-F238E27FC236}">
                <a16:creationId xmlns:a16="http://schemas.microsoft.com/office/drawing/2014/main" id="{62466E6A-1A64-418B-A405-02E3D4000652}"/>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D2F628FA-D666-429C-8CF9-E6C60F6D064A}"/>
              </a:ext>
            </a:extLst>
          </p:cNvPr>
          <p:cNvSpPr>
            <a:spLocks noGrp="1"/>
          </p:cNvSpPr>
          <p:nvPr>
            <p:ph type="dt" sz="half" idx="10"/>
          </p:nvPr>
        </p:nvSpPr>
        <p:spPr/>
        <p:txBody>
          <a:bodyPr/>
          <a:lstStyle/>
          <a:p>
            <a:fld id="{7CB5CB00-2784-47B9-BA48-9610C0F4E7AA}" type="datetimeFigureOut">
              <a:rPr lang="en-GB" smtClean="0"/>
              <a:t>09/10/2023</a:t>
            </a:fld>
            <a:endParaRPr lang="en-GB"/>
          </a:p>
        </p:txBody>
      </p:sp>
      <p:sp>
        <p:nvSpPr>
          <p:cNvPr id="5" name="Zástupný symbol pro zápatí 4">
            <a:extLst>
              <a:ext uri="{FF2B5EF4-FFF2-40B4-BE49-F238E27FC236}">
                <a16:creationId xmlns:a16="http://schemas.microsoft.com/office/drawing/2014/main" id="{71664C28-4753-43C3-98DA-1EEE5A8CA2CB}"/>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7EE0B906-B869-4695-9080-BD0F305F4BC6}"/>
              </a:ext>
            </a:extLst>
          </p:cNvPr>
          <p:cNvSpPr>
            <a:spLocks noGrp="1"/>
          </p:cNvSpPr>
          <p:nvPr>
            <p:ph type="sldNum" sz="quarter" idx="12"/>
          </p:nvPr>
        </p:nvSpPr>
        <p:spPr/>
        <p:txBody>
          <a:bodyPr/>
          <a:lstStyle/>
          <a:p>
            <a:fld id="{D0EEE41F-64D3-46C4-A2CF-8C3A77A84818}" type="slidenum">
              <a:rPr lang="en-GB" smtClean="0"/>
              <a:t>‹#›</a:t>
            </a:fld>
            <a:endParaRPr lang="en-GB"/>
          </a:p>
        </p:txBody>
      </p:sp>
    </p:spTree>
    <p:extLst>
      <p:ext uri="{BB962C8B-B14F-4D97-AF65-F5344CB8AC3E}">
        <p14:creationId xmlns:p14="http://schemas.microsoft.com/office/powerpoint/2010/main" val="360765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BDCE84-7067-40DA-B48C-E9ACB324ED68}"/>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GB"/>
          </a:p>
        </p:txBody>
      </p:sp>
      <p:sp>
        <p:nvSpPr>
          <p:cNvPr id="3" name="Zástupný text 2">
            <a:extLst>
              <a:ext uri="{FF2B5EF4-FFF2-40B4-BE49-F238E27FC236}">
                <a16:creationId xmlns:a16="http://schemas.microsoft.com/office/drawing/2014/main" id="{D2BC5CB2-9092-4D15-BD90-78313A1C02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135BFD97-9D12-4E9C-9F4D-6290332B14AF}"/>
              </a:ext>
            </a:extLst>
          </p:cNvPr>
          <p:cNvSpPr>
            <a:spLocks noGrp="1"/>
          </p:cNvSpPr>
          <p:nvPr>
            <p:ph type="dt" sz="half" idx="10"/>
          </p:nvPr>
        </p:nvSpPr>
        <p:spPr/>
        <p:txBody>
          <a:bodyPr/>
          <a:lstStyle/>
          <a:p>
            <a:fld id="{7CB5CB00-2784-47B9-BA48-9610C0F4E7AA}" type="datetimeFigureOut">
              <a:rPr lang="en-GB" smtClean="0"/>
              <a:t>09/10/2023</a:t>
            </a:fld>
            <a:endParaRPr lang="en-GB"/>
          </a:p>
        </p:txBody>
      </p:sp>
      <p:sp>
        <p:nvSpPr>
          <p:cNvPr id="5" name="Zástupný symbol pro zápatí 4">
            <a:extLst>
              <a:ext uri="{FF2B5EF4-FFF2-40B4-BE49-F238E27FC236}">
                <a16:creationId xmlns:a16="http://schemas.microsoft.com/office/drawing/2014/main" id="{BDF690A6-8204-4DFC-9DEC-3B3E14C4043A}"/>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4EC7A4A3-6054-40C9-B3D0-328F31CB84DB}"/>
              </a:ext>
            </a:extLst>
          </p:cNvPr>
          <p:cNvSpPr>
            <a:spLocks noGrp="1"/>
          </p:cNvSpPr>
          <p:nvPr>
            <p:ph type="sldNum" sz="quarter" idx="12"/>
          </p:nvPr>
        </p:nvSpPr>
        <p:spPr/>
        <p:txBody>
          <a:bodyPr/>
          <a:lstStyle/>
          <a:p>
            <a:fld id="{D0EEE41F-64D3-46C4-A2CF-8C3A77A84818}" type="slidenum">
              <a:rPr lang="en-GB" smtClean="0"/>
              <a:t>‹#›</a:t>
            </a:fld>
            <a:endParaRPr lang="en-GB"/>
          </a:p>
        </p:txBody>
      </p:sp>
    </p:spTree>
    <p:extLst>
      <p:ext uri="{BB962C8B-B14F-4D97-AF65-F5344CB8AC3E}">
        <p14:creationId xmlns:p14="http://schemas.microsoft.com/office/powerpoint/2010/main" val="3715188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527DD1-099C-4EBB-B3BA-33DCF2DC440A}"/>
              </a:ext>
            </a:extLst>
          </p:cNvPr>
          <p:cNvSpPr>
            <a:spLocks noGrp="1"/>
          </p:cNvSpPr>
          <p:nvPr>
            <p:ph type="title"/>
          </p:nvPr>
        </p:nvSpPr>
        <p:spPr/>
        <p:txBody>
          <a:bodyPr/>
          <a:lstStyle/>
          <a:p>
            <a:r>
              <a:rPr lang="cs-CZ"/>
              <a:t>Kliknutím lze upravit styl.</a:t>
            </a:r>
            <a:endParaRPr lang="en-GB"/>
          </a:p>
        </p:txBody>
      </p:sp>
      <p:sp>
        <p:nvSpPr>
          <p:cNvPr id="3" name="Zástupný obsah 2">
            <a:extLst>
              <a:ext uri="{FF2B5EF4-FFF2-40B4-BE49-F238E27FC236}">
                <a16:creationId xmlns:a16="http://schemas.microsoft.com/office/drawing/2014/main" id="{B0322C85-F464-4099-9420-7F0AAA3A517B}"/>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obsah 3">
            <a:extLst>
              <a:ext uri="{FF2B5EF4-FFF2-40B4-BE49-F238E27FC236}">
                <a16:creationId xmlns:a16="http://schemas.microsoft.com/office/drawing/2014/main" id="{2F1E1F6D-07B7-4A67-9D72-8D9CB8FAF44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a:extLst>
              <a:ext uri="{FF2B5EF4-FFF2-40B4-BE49-F238E27FC236}">
                <a16:creationId xmlns:a16="http://schemas.microsoft.com/office/drawing/2014/main" id="{7CF16463-2C1C-4D91-AD74-CB391EF8254C}"/>
              </a:ext>
            </a:extLst>
          </p:cNvPr>
          <p:cNvSpPr>
            <a:spLocks noGrp="1"/>
          </p:cNvSpPr>
          <p:nvPr>
            <p:ph type="dt" sz="half" idx="10"/>
          </p:nvPr>
        </p:nvSpPr>
        <p:spPr/>
        <p:txBody>
          <a:bodyPr/>
          <a:lstStyle/>
          <a:p>
            <a:fld id="{7CB5CB00-2784-47B9-BA48-9610C0F4E7AA}" type="datetimeFigureOut">
              <a:rPr lang="en-GB" smtClean="0"/>
              <a:t>09/10/2023</a:t>
            </a:fld>
            <a:endParaRPr lang="en-GB"/>
          </a:p>
        </p:txBody>
      </p:sp>
      <p:sp>
        <p:nvSpPr>
          <p:cNvPr id="6" name="Zástupný symbol pro zápatí 5">
            <a:extLst>
              <a:ext uri="{FF2B5EF4-FFF2-40B4-BE49-F238E27FC236}">
                <a16:creationId xmlns:a16="http://schemas.microsoft.com/office/drawing/2014/main" id="{9B604206-B5F7-4973-BA6C-B358B3B0293C}"/>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D8B02B9A-1B86-4911-9378-2F976862AC5C}"/>
              </a:ext>
            </a:extLst>
          </p:cNvPr>
          <p:cNvSpPr>
            <a:spLocks noGrp="1"/>
          </p:cNvSpPr>
          <p:nvPr>
            <p:ph type="sldNum" sz="quarter" idx="12"/>
          </p:nvPr>
        </p:nvSpPr>
        <p:spPr/>
        <p:txBody>
          <a:bodyPr/>
          <a:lstStyle/>
          <a:p>
            <a:fld id="{D0EEE41F-64D3-46C4-A2CF-8C3A77A84818}" type="slidenum">
              <a:rPr lang="en-GB" smtClean="0"/>
              <a:t>‹#›</a:t>
            </a:fld>
            <a:endParaRPr lang="en-GB"/>
          </a:p>
        </p:txBody>
      </p:sp>
    </p:spTree>
    <p:extLst>
      <p:ext uri="{BB962C8B-B14F-4D97-AF65-F5344CB8AC3E}">
        <p14:creationId xmlns:p14="http://schemas.microsoft.com/office/powerpoint/2010/main" val="326409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9A8F25-88DA-467F-8417-FC1D4E4D87A6}"/>
              </a:ext>
            </a:extLst>
          </p:cNvPr>
          <p:cNvSpPr>
            <a:spLocks noGrp="1"/>
          </p:cNvSpPr>
          <p:nvPr>
            <p:ph type="title"/>
          </p:nvPr>
        </p:nvSpPr>
        <p:spPr>
          <a:xfrm>
            <a:off x="839788" y="365125"/>
            <a:ext cx="10515600" cy="1325563"/>
          </a:xfrm>
        </p:spPr>
        <p:txBody>
          <a:bodyPr/>
          <a:lstStyle/>
          <a:p>
            <a:r>
              <a:rPr lang="cs-CZ"/>
              <a:t>Kliknutím lze upravit styl.</a:t>
            </a:r>
            <a:endParaRPr lang="en-GB"/>
          </a:p>
        </p:txBody>
      </p:sp>
      <p:sp>
        <p:nvSpPr>
          <p:cNvPr id="3" name="Zástupný text 2">
            <a:extLst>
              <a:ext uri="{FF2B5EF4-FFF2-40B4-BE49-F238E27FC236}">
                <a16:creationId xmlns:a16="http://schemas.microsoft.com/office/drawing/2014/main" id="{545EDD22-578A-446A-8042-EC4BD3105B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BC94FD18-9409-41DC-BCB3-C8EEAB836862}"/>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text 4">
            <a:extLst>
              <a:ext uri="{FF2B5EF4-FFF2-40B4-BE49-F238E27FC236}">
                <a16:creationId xmlns:a16="http://schemas.microsoft.com/office/drawing/2014/main" id="{6955B55B-D351-47FE-A206-6CBD6FF709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84017856-7DA3-4098-8776-FE41FB93B7A2}"/>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a:extLst>
              <a:ext uri="{FF2B5EF4-FFF2-40B4-BE49-F238E27FC236}">
                <a16:creationId xmlns:a16="http://schemas.microsoft.com/office/drawing/2014/main" id="{6A20714D-F2CF-45C5-B0FA-1107B85B7456}"/>
              </a:ext>
            </a:extLst>
          </p:cNvPr>
          <p:cNvSpPr>
            <a:spLocks noGrp="1"/>
          </p:cNvSpPr>
          <p:nvPr>
            <p:ph type="dt" sz="half" idx="10"/>
          </p:nvPr>
        </p:nvSpPr>
        <p:spPr/>
        <p:txBody>
          <a:bodyPr/>
          <a:lstStyle/>
          <a:p>
            <a:fld id="{7CB5CB00-2784-47B9-BA48-9610C0F4E7AA}" type="datetimeFigureOut">
              <a:rPr lang="en-GB" smtClean="0"/>
              <a:t>09/10/2023</a:t>
            </a:fld>
            <a:endParaRPr lang="en-GB"/>
          </a:p>
        </p:txBody>
      </p:sp>
      <p:sp>
        <p:nvSpPr>
          <p:cNvPr id="8" name="Zástupný symbol pro zápatí 7">
            <a:extLst>
              <a:ext uri="{FF2B5EF4-FFF2-40B4-BE49-F238E27FC236}">
                <a16:creationId xmlns:a16="http://schemas.microsoft.com/office/drawing/2014/main" id="{5A53AA66-3E9E-4E72-BAC7-DB1CC54EDAE0}"/>
              </a:ext>
            </a:extLst>
          </p:cNvPr>
          <p:cNvSpPr>
            <a:spLocks noGrp="1"/>
          </p:cNvSpPr>
          <p:nvPr>
            <p:ph type="ftr" sz="quarter" idx="11"/>
          </p:nvPr>
        </p:nvSpPr>
        <p:spPr/>
        <p:txBody>
          <a:bodyPr/>
          <a:lstStyle/>
          <a:p>
            <a:endParaRPr lang="en-GB"/>
          </a:p>
        </p:txBody>
      </p:sp>
      <p:sp>
        <p:nvSpPr>
          <p:cNvPr id="9" name="Zástupný symbol pro číslo snímku 8">
            <a:extLst>
              <a:ext uri="{FF2B5EF4-FFF2-40B4-BE49-F238E27FC236}">
                <a16:creationId xmlns:a16="http://schemas.microsoft.com/office/drawing/2014/main" id="{09619371-B4ED-4741-82FE-5BA219BF1661}"/>
              </a:ext>
            </a:extLst>
          </p:cNvPr>
          <p:cNvSpPr>
            <a:spLocks noGrp="1"/>
          </p:cNvSpPr>
          <p:nvPr>
            <p:ph type="sldNum" sz="quarter" idx="12"/>
          </p:nvPr>
        </p:nvSpPr>
        <p:spPr/>
        <p:txBody>
          <a:bodyPr/>
          <a:lstStyle/>
          <a:p>
            <a:fld id="{D0EEE41F-64D3-46C4-A2CF-8C3A77A84818}" type="slidenum">
              <a:rPr lang="en-GB" smtClean="0"/>
              <a:t>‹#›</a:t>
            </a:fld>
            <a:endParaRPr lang="en-GB"/>
          </a:p>
        </p:txBody>
      </p:sp>
    </p:spTree>
    <p:extLst>
      <p:ext uri="{BB962C8B-B14F-4D97-AF65-F5344CB8AC3E}">
        <p14:creationId xmlns:p14="http://schemas.microsoft.com/office/powerpoint/2010/main" val="502289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52436D-6214-41DE-B199-001AB8278CF5}"/>
              </a:ext>
            </a:extLst>
          </p:cNvPr>
          <p:cNvSpPr>
            <a:spLocks noGrp="1"/>
          </p:cNvSpPr>
          <p:nvPr>
            <p:ph type="title"/>
          </p:nvPr>
        </p:nvSpPr>
        <p:spPr/>
        <p:txBody>
          <a:bodyPr/>
          <a:lstStyle/>
          <a:p>
            <a:r>
              <a:rPr lang="cs-CZ"/>
              <a:t>Kliknutím lze upravit styl.</a:t>
            </a:r>
            <a:endParaRPr lang="en-GB"/>
          </a:p>
        </p:txBody>
      </p:sp>
      <p:sp>
        <p:nvSpPr>
          <p:cNvPr id="3" name="Zástupný symbol pro datum 2">
            <a:extLst>
              <a:ext uri="{FF2B5EF4-FFF2-40B4-BE49-F238E27FC236}">
                <a16:creationId xmlns:a16="http://schemas.microsoft.com/office/drawing/2014/main" id="{DAFE002A-B882-40A5-B124-98A27808731A}"/>
              </a:ext>
            </a:extLst>
          </p:cNvPr>
          <p:cNvSpPr>
            <a:spLocks noGrp="1"/>
          </p:cNvSpPr>
          <p:nvPr>
            <p:ph type="dt" sz="half" idx="10"/>
          </p:nvPr>
        </p:nvSpPr>
        <p:spPr/>
        <p:txBody>
          <a:bodyPr/>
          <a:lstStyle/>
          <a:p>
            <a:fld id="{7CB5CB00-2784-47B9-BA48-9610C0F4E7AA}" type="datetimeFigureOut">
              <a:rPr lang="en-GB" smtClean="0"/>
              <a:t>09/10/2023</a:t>
            </a:fld>
            <a:endParaRPr lang="en-GB"/>
          </a:p>
        </p:txBody>
      </p:sp>
      <p:sp>
        <p:nvSpPr>
          <p:cNvPr id="4" name="Zástupný symbol pro zápatí 3">
            <a:extLst>
              <a:ext uri="{FF2B5EF4-FFF2-40B4-BE49-F238E27FC236}">
                <a16:creationId xmlns:a16="http://schemas.microsoft.com/office/drawing/2014/main" id="{F515134F-D277-46A9-BA92-4E81A2436C09}"/>
              </a:ext>
            </a:extLst>
          </p:cNvPr>
          <p:cNvSpPr>
            <a:spLocks noGrp="1"/>
          </p:cNvSpPr>
          <p:nvPr>
            <p:ph type="ftr" sz="quarter" idx="11"/>
          </p:nvPr>
        </p:nvSpPr>
        <p:spPr/>
        <p:txBody>
          <a:bodyPr/>
          <a:lstStyle/>
          <a:p>
            <a:endParaRPr lang="en-GB"/>
          </a:p>
        </p:txBody>
      </p:sp>
      <p:sp>
        <p:nvSpPr>
          <p:cNvPr id="5" name="Zástupný symbol pro číslo snímku 4">
            <a:extLst>
              <a:ext uri="{FF2B5EF4-FFF2-40B4-BE49-F238E27FC236}">
                <a16:creationId xmlns:a16="http://schemas.microsoft.com/office/drawing/2014/main" id="{568A0604-C6AF-4975-A27F-7ABA7C22AEC1}"/>
              </a:ext>
            </a:extLst>
          </p:cNvPr>
          <p:cNvSpPr>
            <a:spLocks noGrp="1"/>
          </p:cNvSpPr>
          <p:nvPr>
            <p:ph type="sldNum" sz="quarter" idx="12"/>
          </p:nvPr>
        </p:nvSpPr>
        <p:spPr/>
        <p:txBody>
          <a:bodyPr/>
          <a:lstStyle/>
          <a:p>
            <a:fld id="{D0EEE41F-64D3-46C4-A2CF-8C3A77A84818}" type="slidenum">
              <a:rPr lang="en-GB" smtClean="0"/>
              <a:t>‹#›</a:t>
            </a:fld>
            <a:endParaRPr lang="en-GB"/>
          </a:p>
        </p:txBody>
      </p:sp>
    </p:spTree>
    <p:extLst>
      <p:ext uri="{BB962C8B-B14F-4D97-AF65-F5344CB8AC3E}">
        <p14:creationId xmlns:p14="http://schemas.microsoft.com/office/powerpoint/2010/main" val="555407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2A953211-ED9A-43B6-88BF-6B0A70362C3D}"/>
              </a:ext>
            </a:extLst>
          </p:cNvPr>
          <p:cNvSpPr>
            <a:spLocks noGrp="1"/>
          </p:cNvSpPr>
          <p:nvPr>
            <p:ph type="dt" sz="half" idx="10"/>
          </p:nvPr>
        </p:nvSpPr>
        <p:spPr/>
        <p:txBody>
          <a:bodyPr/>
          <a:lstStyle/>
          <a:p>
            <a:fld id="{7CB5CB00-2784-47B9-BA48-9610C0F4E7AA}" type="datetimeFigureOut">
              <a:rPr lang="en-GB" smtClean="0"/>
              <a:t>09/10/2023</a:t>
            </a:fld>
            <a:endParaRPr lang="en-GB"/>
          </a:p>
        </p:txBody>
      </p:sp>
      <p:sp>
        <p:nvSpPr>
          <p:cNvPr id="3" name="Zástupný symbol pro zápatí 2">
            <a:extLst>
              <a:ext uri="{FF2B5EF4-FFF2-40B4-BE49-F238E27FC236}">
                <a16:creationId xmlns:a16="http://schemas.microsoft.com/office/drawing/2014/main" id="{057B5912-22F1-4C15-89C5-FE78E4DE83D0}"/>
              </a:ext>
            </a:extLst>
          </p:cNvPr>
          <p:cNvSpPr>
            <a:spLocks noGrp="1"/>
          </p:cNvSpPr>
          <p:nvPr>
            <p:ph type="ftr" sz="quarter" idx="11"/>
          </p:nvPr>
        </p:nvSpPr>
        <p:spPr/>
        <p:txBody>
          <a:bodyPr/>
          <a:lstStyle/>
          <a:p>
            <a:endParaRPr lang="en-GB"/>
          </a:p>
        </p:txBody>
      </p:sp>
      <p:sp>
        <p:nvSpPr>
          <p:cNvPr id="4" name="Zástupný symbol pro číslo snímku 3">
            <a:extLst>
              <a:ext uri="{FF2B5EF4-FFF2-40B4-BE49-F238E27FC236}">
                <a16:creationId xmlns:a16="http://schemas.microsoft.com/office/drawing/2014/main" id="{ED67562D-F16E-4073-98C5-96A2A04B00EC}"/>
              </a:ext>
            </a:extLst>
          </p:cNvPr>
          <p:cNvSpPr>
            <a:spLocks noGrp="1"/>
          </p:cNvSpPr>
          <p:nvPr>
            <p:ph type="sldNum" sz="quarter" idx="12"/>
          </p:nvPr>
        </p:nvSpPr>
        <p:spPr/>
        <p:txBody>
          <a:bodyPr/>
          <a:lstStyle/>
          <a:p>
            <a:fld id="{D0EEE41F-64D3-46C4-A2CF-8C3A77A84818}" type="slidenum">
              <a:rPr lang="en-GB" smtClean="0"/>
              <a:t>‹#›</a:t>
            </a:fld>
            <a:endParaRPr lang="en-GB"/>
          </a:p>
        </p:txBody>
      </p:sp>
    </p:spTree>
    <p:extLst>
      <p:ext uri="{BB962C8B-B14F-4D97-AF65-F5344CB8AC3E}">
        <p14:creationId xmlns:p14="http://schemas.microsoft.com/office/powerpoint/2010/main" val="3297038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48FCDD-574E-4C15-8A9E-31FE12CED40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obsah 2">
            <a:extLst>
              <a:ext uri="{FF2B5EF4-FFF2-40B4-BE49-F238E27FC236}">
                <a16:creationId xmlns:a16="http://schemas.microsoft.com/office/drawing/2014/main" id="{52FD73B0-29FE-4A0B-94AA-C99CD4F0F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text 3">
            <a:extLst>
              <a:ext uri="{FF2B5EF4-FFF2-40B4-BE49-F238E27FC236}">
                <a16:creationId xmlns:a16="http://schemas.microsoft.com/office/drawing/2014/main" id="{76735568-2A79-4C5B-ABE6-C41C5CADA0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1F613E2-67B7-47E8-A613-97E0B40D21B7}"/>
              </a:ext>
            </a:extLst>
          </p:cNvPr>
          <p:cNvSpPr>
            <a:spLocks noGrp="1"/>
          </p:cNvSpPr>
          <p:nvPr>
            <p:ph type="dt" sz="half" idx="10"/>
          </p:nvPr>
        </p:nvSpPr>
        <p:spPr/>
        <p:txBody>
          <a:bodyPr/>
          <a:lstStyle/>
          <a:p>
            <a:fld id="{7CB5CB00-2784-47B9-BA48-9610C0F4E7AA}" type="datetimeFigureOut">
              <a:rPr lang="en-GB" smtClean="0"/>
              <a:t>09/10/2023</a:t>
            </a:fld>
            <a:endParaRPr lang="en-GB"/>
          </a:p>
        </p:txBody>
      </p:sp>
      <p:sp>
        <p:nvSpPr>
          <p:cNvPr id="6" name="Zástupný symbol pro zápatí 5">
            <a:extLst>
              <a:ext uri="{FF2B5EF4-FFF2-40B4-BE49-F238E27FC236}">
                <a16:creationId xmlns:a16="http://schemas.microsoft.com/office/drawing/2014/main" id="{D88B3A5C-1E59-486B-AEE9-E99F18122C2E}"/>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D2D1621D-61DF-4461-8911-0C25662D6763}"/>
              </a:ext>
            </a:extLst>
          </p:cNvPr>
          <p:cNvSpPr>
            <a:spLocks noGrp="1"/>
          </p:cNvSpPr>
          <p:nvPr>
            <p:ph type="sldNum" sz="quarter" idx="12"/>
          </p:nvPr>
        </p:nvSpPr>
        <p:spPr/>
        <p:txBody>
          <a:bodyPr/>
          <a:lstStyle/>
          <a:p>
            <a:fld id="{D0EEE41F-64D3-46C4-A2CF-8C3A77A84818}" type="slidenum">
              <a:rPr lang="en-GB" smtClean="0"/>
              <a:t>‹#›</a:t>
            </a:fld>
            <a:endParaRPr lang="en-GB"/>
          </a:p>
        </p:txBody>
      </p:sp>
    </p:spTree>
    <p:extLst>
      <p:ext uri="{BB962C8B-B14F-4D97-AF65-F5344CB8AC3E}">
        <p14:creationId xmlns:p14="http://schemas.microsoft.com/office/powerpoint/2010/main" val="207413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E9CF3F-4467-4A87-82F7-BA8DEA4259F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symbol obrázku 2">
            <a:extLst>
              <a:ext uri="{FF2B5EF4-FFF2-40B4-BE49-F238E27FC236}">
                <a16:creationId xmlns:a16="http://schemas.microsoft.com/office/drawing/2014/main" id="{D969662F-84AC-4508-9E81-E1B67CA3CE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5EA4B262-FFBF-4E76-9927-7061414BB1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D54A251-049C-4CA4-AFF1-4A58B83EE7EF}"/>
              </a:ext>
            </a:extLst>
          </p:cNvPr>
          <p:cNvSpPr>
            <a:spLocks noGrp="1"/>
          </p:cNvSpPr>
          <p:nvPr>
            <p:ph type="dt" sz="half" idx="10"/>
          </p:nvPr>
        </p:nvSpPr>
        <p:spPr/>
        <p:txBody>
          <a:bodyPr/>
          <a:lstStyle/>
          <a:p>
            <a:fld id="{7CB5CB00-2784-47B9-BA48-9610C0F4E7AA}" type="datetimeFigureOut">
              <a:rPr lang="en-GB" smtClean="0"/>
              <a:t>09/10/2023</a:t>
            </a:fld>
            <a:endParaRPr lang="en-GB"/>
          </a:p>
        </p:txBody>
      </p:sp>
      <p:sp>
        <p:nvSpPr>
          <p:cNvPr id="6" name="Zástupný symbol pro zápatí 5">
            <a:extLst>
              <a:ext uri="{FF2B5EF4-FFF2-40B4-BE49-F238E27FC236}">
                <a16:creationId xmlns:a16="http://schemas.microsoft.com/office/drawing/2014/main" id="{823F4FC5-1C93-4BEE-967D-EF02AEB1B0E4}"/>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E45154C9-F136-4877-9DAB-F1F03C78DF5E}"/>
              </a:ext>
            </a:extLst>
          </p:cNvPr>
          <p:cNvSpPr>
            <a:spLocks noGrp="1"/>
          </p:cNvSpPr>
          <p:nvPr>
            <p:ph type="sldNum" sz="quarter" idx="12"/>
          </p:nvPr>
        </p:nvSpPr>
        <p:spPr/>
        <p:txBody>
          <a:bodyPr/>
          <a:lstStyle/>
          <a:p>
            <a:fld id="{D0EEE41F-64D3-46C4-A2CF-8C3A77A84818}" type="slidenum">
              <a:rPr lang="en-GB" smtClean="0"/>
              <a:t>‹#›</a:t>
            </a:fld>
            <a:endParaRPr lang="en-GB"/>
          </a:p>
        </p:txBody>
      </p:sp>
    </p:spTree>
    <p:extLst>
      <p:ext uri="{BB962C8B-B14F-4D97-AF65-F5344CB8AC3E}">
        <p14:creationId xmlns:p14="http://schemas.microsoft.com/office/powerpoint/2010/main" val="1671218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F347671-80A3-4F33-9394-E8E77D84B8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text 2">
            <a:extLst>
              <a:ext uri="{FF2B5EF4-FFF2-40B4-BE49-F238E27FC236}">
                <a16:creationId xmlns:a16="http://schemas.microsoft.com/office/drawing/2014/main" id="{90699669-A73B-4E90-9244-D58467042E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0D48B3BA-A579-450D-B563-8D33331742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5CB00-2784-47B9-BA48-9610C0F4E7AA}" type="datetimeFigureOut">
              <a:rPr lang="en-GB" smtClean="0"/>
              <a:t>09/10/2023</a:t>
            </a:fld>
            <a:endParaRPr lang="en-GB"/>
          </a:p>
        </p:txBody>
      </p:sp>
      <p:sp>
        <p:nvSpPr>
          <p:cNvPr id="5" name="Zástupný symbol pro zápatí 4">
            <a:extLst>
              <a:ext uri="{FF2B5EF4-FFF2-40B4-BE49-F238E27FC236}">
                <a16:creationId xmlns:a16="http://schemas.microsoft.com/office/drawing/2014/main" id="{5E41FB8A-4341-41D6-BFAD-13F36F6F8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a:extLst>
              <a:ext uri="{FF2B5EF4-FFF2-40B4-BE49-F238E27FC236}">
                <a16:creationId xmlns:a16="http://schemas.microsoft.com/office/drawing/2014/main" id="{2985D736-6E67-440E-9BCA-4EE89D3B16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EE41F-64D3-46C4-A2CF-8C3A77A84818}" type="slidenum">
              <a:rPr lang="en-GB" smtClean="0"/>
              <a:t>‹#›</a:t>
            </a:fld>
            <a:endParaRPr lang="en-GB"/>
          </a:p>
        </p:txBody>
      </p:sp>
    </p:spTree>
    <p:extLst>
      <p:ext uri="{BB962C8B-B14F-4D97-AF65-F5344CB8AC3E}">
        <p14:creationId xmlns:p14="http://schemas.microsoft.com/office/powerpoint/2010/main" val="1952536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iu.cms.opf.slu.cz/en/members/heryan-tomas/publications"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investopedia.com/terms/i/ifrs.asp" TargetMode="External"/><Relationship Id="rId4" Type="http://schemas.openxmlformats.org/officeDocument/2006/relationships/hyperlink" Target="https://www.investopedia.com/terms/g/gaap.as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59" y="356659"/>
            <a:ext cx="8799675"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r>
              <a:rPr lang="en-GB" sz="5333" b="1" dirty="0">
                <a:solidFill>
                  <a:schemeClr val="bg1"/>
                </a:solidFill>
                <a:latin typeface="Times New Roman" panose="02020603050405020304" pitchFamily="18" charset="0"/>
                <a:cs typeface="Times New Roman" panose="02020603050405020304" pitchFamily="18" charset="0"/>
              </a:rPr>
              <a:t>Accounting policy as a basis for budgeting at the enterprise</a:t>
            </a:r>
          </a:p>
        </p:txBody>
      </p:sp>
      <p:sp>
        <p:nvSpPr>
          <p:cNvPr id="3" name="Podnadpis 2"/>
          <p:cNvSpPr>
            <a:spLocks noGrp="1"/>
          </p:cNvSpPr>
          <p:nvPr>
            <p:ph type="subTitle" idx="4294967295"/>
          </p:nvPr>
        </p:nvSpPr>
        <p:spPr>
          <a:xfrm>
            <a:off x="2351584" y="4101075"/>
            <a:ext cx="5184576" cy="1056117"/>
          </a:xfrm>
          <a:prstGeom prst="rect">
            <a:avLst/>
          </a:prstGeom>
        </p:spPr>
        <p:txBody>
          <a:bodyPr>
            <a:normAutofit/>
          </a:bodyPr>
          <a:lstStyle/>
          <a:p>
            <a:pPr marL="0" indent="0" algn="r">
              <a:buNone/>
            </a:pPr>
            <a:r>
              <a:rPr lang="en-GB" sz="1867" dirty="0">
                <a:solidFill>
                  <a:schemeClr val="bg1"/>
                </a:solidFill>
                <a:latin typeface="Times New Roman" panose="02020603050405020304" pitchFamily="18" charset="0"/>
                <a:cs typeface="Times New Roman" panose="02020603050405020304" pitchFamily="18" charset="0"/>
              </a:rPr>
              <a:t>Lecture of Corporate Budgeting</a:t>
            </a:r>
          </a:p>
        </p:txBody>
      </p:sp>
      <p:sp>
        <p:nvSpPr>
          <p:cNvPr id="9" name="Podnadpis 2"/>
          <p:cNvSpPr txBox="1">
            <a:spLocks/>
          </p:cNvSpPr>
          <p:nvPr/>
        </p:nvSpPr>
        <p:spPr>
          <a:xfrm>
            <a:off x="9019309" y="4965171"/>
            <a:ext cx="294371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altLang="cs-CZ" sz="1600" b="1" dirty="0" err="1">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Mgr</a:t>
            </a:r>
            <a:r>
              <a:rPr lang="en-GB" altLang="cs-CZ" sz="1600" b="1"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Tetiana Konieva, </a:t>
            </a:r>
            <a:r>
              <a:rPr lang="en-GB" altLang="cs-CZ" sz="1600" b="1" dirty="0" err="1">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Ph.D</a:t>
            </a:r>
            <a:endParaRPr lang="en-GB" altLang="cs-CZ"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5647" y="139242"/>
            <a:ext cx="1464833" cy="1127893"/>
          </a:xfrm>
          <a:prstGeom prst="rect">
            <a:avLst/>
          </a:prstGeom>
        </p:spPr>
      </p:pic>
      <p:sp>
        <p:nvSpPr>
          <p:cNvPr id="9" name="Nadpis 1"/>
          <p:cNvSpPr txBox="1">
            <a:spLocks/>
          </p:cNvSpPr>
          <p:nvPr/>
        </p:nvSpPr>
        <p:spPr>
          <a:xfrm>
            <a:off x="388900" y="274187"/>
            <a:ext cx="9905170" cy="507703"/>
          </a:xfrm>
          <a:prstGeom prst="rect">
            <a:avLst/>
          </a:prstGeom>
          <a:solidFill>
            <a:srgbClr val="00808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GB" sz="2400" b="1" i="0" u="none" strike="noStrike" baseline="0" dirty="0">
                <a:solidFill>
                  <a:schemeClr val="bg1"/>
                </a:solidFill>
                <a:latin typeface="Times New Roman" panose="02020603050405020304" pitchFamily="18" charset="0"/>
                <a:cs typeface="Times New Roman" panose="02020603050405020304" pitchFamily="18" charset="0"/>
              </a:rPr>
              <a:t>ACCOUNTING POLICY</a:t>
            </a:r>
            <a:endParaRPr lang="en-GB" sz="2400" b="1" dirty="0">
              <a:solidFill>
                <a:schemeClr val="bg1"/>
              </a:solidFill>
              <a:latin typeface="Times New Roman" panose="02020603050405020304" pitchFamily="18" charset="0"/>
              <a:cs typeface="Times New Roman" panose="02020603050405020304" pitchFamily="18" charset="0"/>
            </a:endParaRPr>
          </a:p>
        </p:txBody>
      </p:sp>
      <p:pic>
        <p:nvPicPr>
          <p:cNvPr id="5" name="Obrázek 4">
            <a:extLst>
              <a:ext uri="{FF2B5EF4-FFF2-40B4-BE49-F238E27FC236}">
                <a16:creationId xmlns:a16="http://schemas.microsoft.com/office/drawing/2014/main" id="{6247AE25-8588-4D62-B26E-39215BAF158E}"/>
              </a:ext>
            </a:extLst>
          </p:cNvPr>
          <p:cNvPicPr>
            <a:picLocks noChangeAspect="1"/>
          </p:cNvPicPr>
          <p:nvPr/>
        </p:nvPicPr>
        <p:blipFill>
          <a:blip r:embed="rId4"/>
          <a:stretch>
            <a:fillRect/>
          </a:stretch>
        </p:blipFill>
        <p:spPr>
          <a:xfrm>
            <a:off x="2519772" y="1444066"/>
            <a:ext cx="6444518" cy="4149910"/>
          </a:xfrm>
          <a:prstGeom prst="rect">
            <a:avLst/>
          </a:prstGeom>
        </p:spPr>
      </p:pic>
    </p:spTree>
    <p:extLst>
      <p:ext uri="{BB962C8B-B14F-4D97-AF65-F5344CB8AC3E}">
        <p14:creationId xmlns:p14="http://schemas.microsoft.com/office/powerpoint/2010/main" val="2936924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5647" y="139242"/>
            <a:ext cx="1464833" cy="1127893"/>
          </a:xfrm>
          <a:prstGeom prst="rect">
            <a:avLst/>
          </a:prstGeom>
        </p:spPr>
      </p:pic>
      <p:sp>
        <p:nvSpPr>
          <p:cNvPr id="9" name="Nadpis 1"/>
          <p:cNvSpPr txBox="1">
            <a:spLocks/>
          </p:cNvSpPr>
          <p:nvPr/>
        </p:nvSpPr>
        <p:spPr>
          <a:xfrm>
            <a:off x="388900" y="274187"/>
            <a:ext cx="9905170" cy="507703"/>
          </a:xfrm>
          <a:prstGeom prst="rect">
            <a:avLst/>
          </a:prstGeom>
          <a:solidFill>
            <a:srgbClr val="00808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GB" sz="2400" b="1" i="0" u="none" strike="noStrike" baseline="0" dirty="0">
                <a:solidFill>
                  <a:schemeClr val="bg1"/>
                </a:solidFill>
                <a:latin typeface="Times New Roman" panose="02020603050405020304" pitchFamily="18" charset="0"/>
                <a:cs typeface="Times New Roman" panose="02020603050405020304" pitchFamily="18" charset="0"/>
              </a:rPr>
              <a:t>ACCOUNTING POLICY</a:t>
            </a:r>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7" name="TextovéPole 6">
            <a:extLst>
              <a:ext uri="{FF2B5EF4-FFF2-40B4-BE49-F238E27FC236}">
                <a16:creationId xmlns:a16="http://schemas.microsoft.com/office/drawing/2014/main" id="{B31B3AA8-7764-4C40-9915-26FE358AFA9C}"/>
              </a:ext>
            </a:extLst>
          </p:cNvPr>
          <p:cNvSpPr txBox="1"/>
          <p:nvPr/>
        </p:nvSpPr>
        <p:spPr>
          <a:xfrm>
            <a:off x="4383741" y="1267135"/>
            <a:ext cx="7261412" cy="3016210"/>
          </a:xfrm>
          <a:prstGeom prst="rect">
            <a:avLst/>
          </a:prstGeom>
          <a:noFill/>
        </p:spPr>
        <p:txBody>
          <a:bodyPr wrap="square">
            <a:spAutoFit/>
          </a:bodyPr>
          <a:lstStyle/>
          <a:p>
            <a:pPr marL="285750" indent="-285750">
              <a:buFont typeface="Arial" panose="020B0604020202020204" pitchFamily="34" charset="0"/>
              <a:buChar char="•"/>
            </a:pPr>
            <a:r>
              <a:rPr lang="en-GB" sz="1900" b="0" i="0" dirty="0">
                <a:effectLst/>
                <a:latin typeface="Times New Roman" panose="02020603050405020304" pitchFamily="18" charset="0"/>
                <a:cs typeface="Times New Roman" panose="02020603050405020304" pitchFamily="18" charset="0"/>
              </a:rPr>
              <a:t>All accounting policies are required to conform to </a:t>
            </a:r>
            <a:r>
              <a:rPr lang="en-GB" sz="1900" b="0" i="0" u="sng"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generally accepted accounting principles (GAAP)</a:t>
            </a:r>
            <a:r>
              <a:rPr lang="en-GB" sz="1900" b="0" i="0" dirty="0">
                <a:effectLst/>
                <a:latin typeface="Times New Roman" panose="02020603050405020304" pitchFamily="18" charset="0"/>
                <a:cs typeface="Times New Roman" panose="02020603050405020304" pitchFamily="18" charset="0"/>
              </a:rPr>
              <a:t> and/or </a:t>
            </a:r>
            <a:r>
              <a:rPr lang="en-GB" sz="1900" b="0" i="0" u="sng" dirty="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international financial reporting standards (IFRS)</a:t>
            </a:r>
            <a:r>
              <a:rPr lang="en-GB" sz="1900" b="0" i="0" u="sng" dirty="0">
                <a:effectLst/>
                <a:latin typeface="Times New Roman" panose="02020603050405020304" pitchFamily="18" charset="0"/>
                <a:cs typeface="Times New Roman" panose="02020603050405020304" pitchFamily="18" charset="0"/>
              </a:rPr>
              <a:t>, </a:t>
            </a:r>
            <a:r>
              <a:rPr lang="en-GB" sz="1900" u="sng" dirty="0">
                <a:latin typeface="Times New Roman" panose="02020603050405020304" pitchFamily="18" charset="0"/>
                <a:cs typeface="Times New Roman" panose="02020603050405020304" pitchFamily="18" charset="0"/>
              </a:rPr>
              <a:t>International accounting standards (IAS)</a:t>
            </a:r>
            <a:r>
              <a:rPr lang="en-GB" sz="1900" b="0" i="0" dirty="0">
                <a:effectLst/>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GB" sz="1900" b="0" i="0" dirty="0">
                <a:effectLst/>
                <a:latin typeface="Times New Roman" panose="02020603050405020304" pitchFamily="18" charset="0"/>
                <a:cs typeface="Times New Roman" panose="02020603050405020304" pitchFamily="18" charset="0"/>
              </a:rPr>
              <a:t>International accounting standard (IAS) 8: </a:t>
            </a:r>
            <a:r>
              <a:rPr lang="en-GB" sz="1900" b="0" i="1" dirty="0">
                <a:effectLst/>
                <a:latin typeface="Times New Roman" panose="02020603050405020304" pitchFamily="18" charset="0"/>
                <a:cs typeface="Times New Roman" panose="02020603050405020304" pitchFamily="18" charset="0"/>
              </a:rPr>
              <a:t>Accounting Policies, Changes in Accounting Estimates and Errors</a:t>
            </a:r>
            <a:r>
              <a:rPr lang="en-GB" sz="1900" b="0" i="0" dirty="0">
                <a:effectLst/>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GB" sz="1900" b="1" i="0" dirty="0">
                <a:effectLst/>
                <a:latin typeface="Times New Roman" panose="02020603050405020304" pitchFamily="18" charset="0"/>
                <a:cs typeface="Times New Roman" panose="02020603050405020304" pitchFamily="18" charset="0"/>
              </a:rPr>
              <a:t>Accounting policies</a:t>
            </a:r>
            <a:r>
              <a:rPr lang="en-GB" sz="1900" b="0" i="0" dirty="0">
                <a:effectLst/>
                <a:latin typeface="Times New Roman" panose="02020603050405020304" pitchFamily="18" charset="0"/>
                <a:cs typeface="Times New Roman" panose="02020603050405020304" pitchFamily="18" charset="0"/>
              </a:rPr>
              <a:t> are the specific principles, bases, conventions, rules and practices applied by an entity in preparing and presenting financial statements; a set of principles, methods, procedures for accounting and financial reporting, which gives the enterprise independence and which is the internal law of the enterprise</a:t>
            </a:r>
          </a:p>
        </p:txBody>
      </p:sp>
      <p:pic>
        <p:nvPicPr>
          <p:cNvPr id="8" name="Obrázek 7">
            <a:extLst>
              <a:ext uri="{FF2B5EF4-FFF2-40B4-BE49-F238E27FC236}">
                <a16:creationId xmlns:a16="http://schemas.microsoft.com/office/drawing/2014/main" id="{28FF117D-3D5C-47F4-B6EB-D4E9283A8C2E}"/>
              </a:ext>
            </a:extLst>
          </p:cNvPr>
          <p:cNvPicPr>
            <a:picLocks noChangeAspect="1"/>
          </p:cNvPicPr>
          <p:nvPr/>
        </p:nvPicPr>
        <p:blipFill>
          <a:blip r:embed="rId6"/>
          <a:stretch>
            <a:fillRect/>
          </a:stretch>
        </p:blipFill>
        <p:spPr>
          <a:xfrm>
            <a:off x="388900" y="1099389"/>
            <a:ext cx="3994841" cy="2329611"/>
          </a:xfrm>
          <a:prstGeom prst="rect">
            <a:avLst/>
          </a:prstGeom>
        </p:spPr>
      </p:pic>
      <p:sp>
        <p:nvSpPr>
          <p:cNvPr id="11" name="TextovéPole 10">
            <a:extLst>
              <a:ext uri="{FF2B5EF4-FFF2-40B4-BE49-F238E27FC236}">
                <a16:creationId xmlns:a16="http://schemas.microsoft.com/office/drawing/2014/main" id="{E046D2B9-115C-4761-A862-E9D31AEECEA9}"/>
              </a:ext>
            </a:extLst>
          </p:cNvPr>
          <p:cNvSpPr txBox="1"/>
          <p:nvPr/>
        </p:nvSpPr>
        <p:spPr>
          <a:xfrm>
            <a:off x="157947" y="4283345"/>
            <a:ext cx="11645153" cy="2139047"/>
          </a:xfrm>
          <a:prstGeom prst="rect">
            <a:avLst/>
          </a:prstGeom>
          <a:noFill/>
        </p:spPr>
        <p:txBody>
          <a:bodyPr wrap="square">
            <a:spAutoFit/>
          </a:bodyPr>
          <a:lstStyle/>
          <a:p>
            <a:pPr marL="285750" indent="-285750">
              <a:buFont typeface="Arial" panose="020B0604020202020204" pitchFamily="34" charset="0"/>
              <a:buChar char="•"/>
            </a:pPr>
            <a:r>
              <a:rPr lang="en-GB" sz="1900" b="0" i="0" dirty="0">
                <a:effectLst/>
                <a:latin typeface="Times New Roman" panose="02020603050405020304" pitchFamily="18" charset="0"/>
                <a:cs typeface="Times New Roman" panose="02020603050405020304" pitchFamily="18" charset="0"/>
              </a:rPr>
              <a:t>A corresponding </a:t>
            </a:r>
            <a:r>
              <a:rPr lang="en-GB" sz="1900" dirty="0">
                <a:latin typeface="Times New Roman" panose="02020603050405020304" pitchFamily="18" charset="0"/>
                <a:cs typeface="Times New Roman" panose="02020603050405020304" pitchFamily="18" charset="0"/>
              </a:rPr>
              <a:t>order about the accounting policy is issued, </a:t>
            </a:r>
            <a:r>
              <a:rPr lang="en-GB" sz="1900" b="0" i="0" dirty="0">
                <a:effectLst/>
                <a:latin typeface="Times New Roman" panose="02020603050405020304" pitchFamily="18" charset="0"/>
                <a:cs typeface="Times New Roman" panose="02020603050405020304" pitchFamily="18" charset="0"/>
              </a:rPr>
              <a:t>which is obligatory for all the department </a:t>
            </a:r>
          </a:p>
          <a:p>
            <a:pPr marL="285750" indent="-285750">
              <a:buFont typeface="Arial" panose="020B0604020202020204" pitchFamily="34" charset="0"/>
              <a:buChar char="•"/>
            </a:pPr>
            <a:r>
              <a:rPr lang="en-GB" sz="1900" b="0" i="0" dirty="0">
                <a:effectLst/>
                <a:latin typeface="Times New Roman" panose="02020603050405020304" pitchFamily="18" charset="0"/>
                <a:cs typeface="Times New Roman" panose="02020603050405020304" pitchFamily="18" charset="0"/>
              </a:rPr>
              <a:t>An entity shall select and apply its accounting policies consistently for similar transactions, other events and conditions, unless a Standard or an Interpretation specifically requires or permits categorisation of items for which different policies may be appropriate</a:t>
            </a:r>
            <a:endParaRPr lang="en-GB" sz="1900" dirty="0">
              <a:latin typeface="Times New Roman" panose="02020603050405020304" pitchFamily="18" charset="0"/>
              <a:cs typeface="Times New Roman" panose="02020603050405020304" pitchFamily="18" charset="0"/>
            </a:endParaRPr>
          </a:p>
          <a:p>
            <a:pPr marL="285750" indent="-285750" algn="l" fontAlgn="base">
              <a:buFont typeface="Arial" panose="020B0604020202020204" pitchFamily="34" charset="0"/>
              <a:buChar char="•"/>
            </a:pPr>
            <a:r>
              <a:rPr lang="en-GB" sz="1900" b="0" i="0" dirty="0">
                <a:effectLst/>
                <a:latin typeface="Times New Roman" panose="02020603050405020304" pitchFamily="18" charset="0"/>
                <a:cs typeface="Times New Roman" panose="02020603050405020304" pitchFamily="18" charset="0"/>
              </a:rPr>
              <a:t>An entity is permitted to change an accounting policy only if the change: is required by a standard or interpretation; or results in the financial statements providing reliable and more relevant information about the effects of transactions, other events or conditions on the entity's financial position, financial performance, or cash flows.</a:t>
            </a:r>
            <a:endParaRPr lang="en-GB"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3716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5294" y="31269"/>
            <a:ext cx="1464833" cy="1127893"/>
          </a:xfrm>
          <a:prstGeom prst="rect">
            <a:avLst/>
          </a:prstGeom>
        </p:spPr>
      </p:pic>
      <p:sp>
        <p:nvSpPr>
          <p:cNvPr id="9" name="Nadpis 1"/>
          <p:cNvSpPr txBox="1">
            <a:spLocks/>
          </p:cNvSpPr>
          <p:nvPr/>
        </p:nvSpPr>
        <p:spPr>
          <a:xfrm>
            <a:off x="388900" y="274187"/>
            <a:ext cx="9905170" cy="507703"/>
          </a:xfrm>
          <a:prstGeom prst="rect">
            <a:avLst/>
          </a:prstGeom>
          <a:solidFill>
            <a:srgbClr val="00808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GB" sz="2400" b="1" i="0" u="none" strike="noStrike" baseline="0" dirty="0">
                <a:solidFill>
                  <a:schemeClr val="bg1"/>
                </a:solidFill>
                <a:latin typeface="Times New Roman" panose="02020603050405020304" pitchFamily="18" charset="0"/>
                <a:cs typeface="Times New Roman" panose="02020603050405020304" pitchFamily="18" charset="0"/>
              </a:rPr>
              <a:t>ACCOUNTING POLICY IS RELATED TO:</a:t>
            </a:r>
            <a:endParaRPr lang="en-GB" sz="2400" b="1" dirty="0">
              <a:solidFill>
                <a:schemeClr val="bg1"/>
              </a:solidFill>
              <a:latin typeface="Times New Roman" panose="02020603050405020304" pitchFamily="18" charset="0"/>
              <a:cs typeface="Times New Roman" panose="02020603050405020304" pitchFamily="18" charset="0"/>
            </a:endParaRPr>
          </a:p>
        </p:txBody>
      </p:sp>
      <p:pic>
        <p:nvPicPr>
          <p:cNvPr id="5" name="Obrázek 4">
            <a:extLst>
              <a:ext uri="{FF2B5EF4-FFF2-40B4-BE49-F238E27FC236}">
                <a16:creationId xmlns:a16="http://schemas.microsoft.com/office/drawing/2014/main" id="{373A20A5-D508-4913-88EE-1351F48F56E5}"/>
              </a:ext>
            </a:extLst>
          </p:cNvPr>
          <p:cNvPicPr>
            <a:picLocks noChangeAspect="1"/>
          </p:cNvPicPr>
          <p:nvPr/>
        </p:nvPicPr>
        <p:blipFill>
          <a:blip r:embed="rId4"/>
          <a:stretch>
            <a:fillRect/>
          </a:stretch>
        </p:blipFill>
        <p:spPr>
          <a:xfrm>
            <a:off x="352398" y="939292"/>
            <a:ext cx="3836893" cy="2858808"/>
          </a:xfrm>
          <a:prstGeom prst="rect">
            <a:avLst/>
          </a:prstGeom>
        </p:spPr>
      </p:pic>
      <p:sp>
        <p:nvSpPr>
          <p:cNvPr id="12" name="TextovéPole 11">
            <a:extLst>
              <a:ext uri="{FF2B5EF4-FFF2-40B4-BE49-F238E27FC236}">
                <a16:creationId xmlns:a16="http://schemas.microsoft.com/office/drawing/2014/main" id="{155AD96A-23B5-4D06-B267-16E400217A94}"/>
              </a:ext>
            </a:extLst>
          </p:cNvPr>
          <p:cNvSpPr txBox="1"/>
          <p:nvPr/>
        </p:nvSpPr>
        <p:spPr>
          <a:xfrm>
            <a:off x="4057958" y="1030203"/>
            <a:ext cx="7658913" cy="3600986"/>
          </a:xfrm>
          <a:prstGeom prst="rect">
            <a:avLst/>
          </a:prstGeom>
          <a:noFill/>
        </p:spPr>
        <p:txBody>
          <a:bodyPr wrap="square">
            <a:spAutoFit/>
          </a:bodyPr>
          <a:lstStyle/>
          <a:p>
            <a:pPr marL="342900" indent="-342900" algn="l">
              <a:buAutoNum type="arabicPeriod"/>
            </a:pPr>
            <a:r>
              <a:rPr lang="en-GB" sz="1900" dirty="0">
                <a:solidFill>
                  <a:srgbClr val="111111"/>
                </a:solidFill>
                <a:latin typeface="Times New Roman" panose="02020603050405020304" pitchFamily="18" charset="0"/>
                <a:cs typeface="Times New Roman" panose="02020603050405020304" pitchFamily="18" charset="0"/>
              </a:rPr>
              <a:t>Accounting period: from January to December or from March to February or …..</a:t>
            </a:r>
            <a:endParaRPr lang="en-GB" sz="1900" b="0" i="0" dirty="0">
              <a:solidFill>
                <a:srgbClr val="111111"/>
              </a:solidFill>
              <a:effectLst/>
              <a:latin typeface="Times New Roman" panose="02020603050405020304" pitchFamily="18" charset="0"/>
              <a:cs typeface="Times New Roman" panose="02020603050405020304" pitchFamily="18" charset="0"/>
            </a:endParaRPr>
          </a:p>
          <a:p>
            <a:pPr marL="342900" indent="-342900" algn="l">
              <a:buAutoNum type="arabicPeriod"/>
            </a:pPr>
            <a:r>
              <a:rPr lang="en-GB" sz="1900" b="0" i="0" dirty="0">
                <a:solidFill>
                  <a:srgbClr val="111111"/>
                </a:solidFill>
                <a:effectLst/>
                <a:latin typeface="Times New Roman" panose="02020603050405020304" pitchFamily="18" charset="0"/>
                <a:cs typeface="Times New Roman" panose="02020603050405020304" pitchFamily="18" charset="0"/>
              </a:rPr>
              <a:t>Valuation of inventory:</a:t>
            </a:r>
          </a:p>
          <a:p>
            <a:pPr marL="285750" indent="-285750">
              <a:buFont typeface="Arial" panose="020B0604020202020204" pitchFamily="34" charset="0"/>
              <a:buChar char="•"/>
            </a:pPr>
            <a:r>
              <a:rPr lang="en-US" altLang="en-US" sz="1900" dirty="0">
                <a:latin typeface="Times New Roman" panose="02020603050405020304" pitchFamily="18" charset="0"/>
                <a:cs typeface="Times New Roman" panose="02020603050405020304" pitchFamily="18" charset="0"/>
              </a:rPr>
              <a:t>Specific identification method - assessment of the value of each individual unit of inventory. </a:t>
            </a:r>
          </a:p>
          <a:p>
            <a:pPr marL="285750" indent="-285750">
              <a:buFont typeface="Arial" panose="020B0604020202020204" pitchFamily="34" charset="0"/>
              <a:buChar char="•"/>
            </a:pPr>
            <a:r>
              <a:rPr lang="en-US" altLang="en-US" sz="1900" dirty="0">
                <a:latin typeface="Times New Roman" panose="02020603050405020304" pitchFamily="18" charset="0"/>
                <a:cs typeface="Times New Roman" panose="02020603050405020304" pitchFamily="18" charset="0"/>
              </a:rPr>
              <a:t>First-in First-out FIFO – inventories, that are the first to arrive and are released into production are valued at first-in cost</a:t>
            </a:r>
          </a:p>
          <a:p>
            <a:pPr marL="285750" indent="-285750">
              <a:buFont typeface="Arial" panose="020B0604020202020204" pitchFamily="34" charset="0"/>
              <a:buChar char="•"/>
            </a:pPr>
            <a:r>
              <a:rPr lang="en-US" altLang="en-US" sz="1900" dirty="0">
                <a:latin typeface="Times New Roman" panose="02020603050405020304" pitchFamily="18" charset="0"/>
                <a:cs typeface="Times New Roman" panose="02020603050405020304" pitchFamily="18" charset="0"/>
              </a:rPr>
              <a:t>Last-in First-out LIFO - inventories are used in the reverse sequence of their arrival at the enterprise. That is, the inventories that are the first to be released into production are valued at the cost price of the last ones at the time of receipt.</a:t>
            </a:r>
            <a:endParaRPr lang="ru-RU" altLang="en-US" sz="19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en-US" sz="1900" dirty="0">
                <a:latin typeface="Times New Roman" panose="02020603050405020304" pitchFamily="18" charset="0"/>
                <a:cs typeface="Times New Roman" panose="02020603050405020304" pitchFamily="18" charset="0"/>
              </a:rPr>
              <a:t>Weighted average method</a:t>
            </a:r>
            <a:endParaRPr lang="en-GB" sz="1900" b="0" i="0" dirty="0">
              <a:solidFill>
                <a:srgbClr val="111111"/>
              </a:solidFill>
              <a:effectLst/>
              <a:latin typeface="Times New Roman" panose="02020603050405020304" pitchFamily="18" charset="0"/>
              <a:cs typeface="Times New Roman" panose="02020603050405020304" pitchFamily="18" charset="0"/>
            </a:endParaRPr>
          </a:p>
        </p:txBody>
      </p:sp>
      <p:sp>
        <p:nvSpPr>
          <p:cNvPr id="14" name="TextovéPole 13">
            <a:extLst>
              <a:ext uri="{FF2B5EF4-FFF2-40B4-BE49-F238E27FC236}">
                <a16:creationId xmlns:a16="http://schemas.microsoft.com/office/drawing/2014/main" id="{7F6277CC-3D47-479C-BBD2-FA8F81D4C1AF}"/>
              </a:ext>
            </a:extLst>
          </p:cNvPr>
          <p:cNvSpPr txBox="1"/>
          <p:nvPr/>
        </p:nvSpPr>
        <p:spPr>
          <a:xfrm>
            <a:off x="251520" y="4672449"/>
            <a:ext cx="11327971" cy="1846659"/>
          </a:xfrm>
          <a:prstGeom prst="rect">
            <a:avLst/>
          </a:prstGeom>
          <a:noFill/>
        </p:spPr>
        <p:txBody>
          <a:bodyPr wrap="square">
            <a:spAutoFit/>
          </a:bodyPr>
          <a:lstStyle/>
          <a:p>
            <a:pPr algn="l"/>
            <a:r>
              <a:rPr lang="en-GB" sz="1900" dirty="0">
                <a:solidFill>
                  <a:srgbClr val="111111"/>
                </a:solidFill>
                <a:latin typeface="Times New Roman" panose="02020603050405020304" pitchFamily="18" charset="0"/>
                <a:cs typeface="Times New Roman" panose="02020603050405020304" pitchFamily="18" charset="0"/>
              </a:rPr>
              <a:t>3. The structure of the costs of production: the list of direct material costs, direct labour costs, other direct costs, general production costs….</a:t>
            </a:r>
          </a:p>
          <a:p>
            <a:r>
              <a:rPr lang="en-GB" sz="1900" dirty="0">
                <a:solidFill>
                  <a:srgbClr val="111111"/>
                </a:solidFill>
                <a:latin typeface="Times New Roman" panose="02020603050405020304" pitchFamily="18" charset="0"/>
                <a:cs typeface="Times New Roman" panose="02020603050405020304" pitchFamily="18" charset="0"/>
              </a:rPr>
              <a:t>4. </a:t>
            </a:r>
            <a:r>
              <a:rPr lang="en-GB" sz="1900" b="0" i="0" dirty="0">
                <a:solidFill>
                  <a:srgbClr val="111111"/>
                </a:solidFill>
                <a:effectLst/>
                <a:latin typeface="Times New Roman" panose="02020603050405020304" pitchFamily="18" charset="0"/>
                <a:cs typeface="Times New Roman" panose="02020603050405020304" pitchFamily="18" charset="0"/>
              </a:rPr>
              <a:t>Depreciation methods: </a:t>
            </a:r>
            <a:r>
              <a:rPr lang="en-US" altLang="en-US" sz="1900" dirty="0">
                <a:latin typeface="Times New Roman" panose="02020603050405020304" pitchFamily="18" charset="0"/>
                <a:cs typeface="Times New Roman" panose="02020603050405020304" pitchFamily="18" charset="0"/>
              </a:rPr>
              <a:t>Straight-line; Sum-of-the-years’ digits; Double declining balance; Units of production</a:t>
            </a:r>
          </a:p>
          <a:p>
            <a:r>
              <a:rPr lang="en-US" altLang="en-US" sz="1900" dirty="0">
                <a:latin typeface="Times New Roman" panose="02020603050405020304" pitchFamily="18" charset="0"/>
                <a:cs typeface="Times New Roman" panose="02020603050405020304" pitchFamily="18" charset="0"/>
              </a:rPr>
              <a:t>5. Criteria </a:t>
            </a:r>
            <a:r>
              <a:rPr lang="en-US" altLang="en-US" sz="1900">
                <a:latin typeface="Times New Roman" panose="02020603050405020304" pitchFamily="18" charset="0"/>
                <a:cs typeface="Times New Roman" panose="02020603050405020304" pitchFamily="18" charset="0"/>
              </a:rPr>
              <a:t>for low-valued </a:t>
            </a:r>
            <a:r>
              <a:rPr lang="en-US" altLang="en-US" sz="1900" dirty="0">
                <a:latin typeface="Times New Roman" panose="02020603050405020304" pitchFamily="18" charset="0"/>
                <a:cs typeface="Times New Roman" panose="02020603050405020304" pitchFamily="18" charset="0"/>
              </a:rPr>
              <a:t>non-current material assets</a:t>
            </a:r>
          </a:p>
          <a:p>
            <a:r>
              <a:rPr lang="en-US" altLang="en-US" sz="1900" dirty="0">
                <a:latin typeface="Times New Roman" panose="02020603050405020304" pitchFamily="18" charset="0"/>
                <a:cs typeface="Times New Roman" panose="02020603050405020304" pitchFamily="18" charset="0"/>
              </a:rPr>
              <a:t>6. Salvage value for depreciation of fixed assets</a:t>
            </a:r>
          </a:p>
          <a:p>
            <a:r>
              <a:rPr lang="en-US" altLang="en-US" sz="1900" dirty="0">
                <a:latin typeface="Times New Roman" panose="02020603050405020304" pitchFamily="18" charset="0"/>
                <a:cs typeface="Times New Roman" panose="02020603050405020304" pitchFamily="18" charset="0"/>
              </a:rPr>
              <a:t>7. Methods of depreciation of intangible fixed assets </a:t>
            </a:r>
          </a:p>
        </p:txBody>
      </p:sp>
    </p:spTree>
    <p:extLst>
      <p:ext uri="{BB962C8B-B14F-4D97-AF65-F5344CB8AC3E}">
        <p14:creationId xmlns:p14="http://schemas.microsoft.com/office/powerpoint/2010/main" val="2497028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5647" y="139242"/>
            <a:ext cx="1464833" cy="1127893"/>
          </a:xfrm>
          <a:prstGeom prst="rect">
            <a:avLst/>
          </a:prstGeom>
        </p:spPr>
      </p:pic>
      <p:sp>
        <p:nvSpPr>
          <p:cNvPr id="9" name="Nadpis 1"/>
          <p:cNvSpPr txBox="1">
            <a:spLocks/>
          </p:cNvSpPr>
          <p:nvPr/>
        </p:nvSpPr>
        <p:spPr>
          <a:xfrm>
            <a:off x="388900" y="274187"/>
            <a:ext cx="9905170" cy="507703"/>
          </a:xfrm>
          <a:prstGeom prst="rect">
            <a:avLst/>
          </a:prstGeom>
          <a:solidFill>
            <a:srgbClr val="00808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GB" sz="2400" b="1" i="0" u="none" strike="noStrike" baseline="0" dirty="0">
                <a:solidFill>
                  <a:schemeClr val="bg1"/>
                </a:solidFill>
                <a:latin typeface="Times New Roman" panose="02020603050405020304" pitchFamily="18" charset="0"/>
                <a:cs typeface="Times New Roman" panose="02020603050405020304" pitchFamily="18" charset="0"/>
              </a:rPr>
              <a:t>ACCOUNTING POLICY IS RELATED TO:</a:t>
            </a:r>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12" name="TextovéPole 11">
            <a:extLst>
              <a:ext uri="{FF2B5EF4-FFF2-40B4-BE49-F238E27FC236}">
                <a16:creationId xmlns:a16="http://schemas.microsoft.com/office/drawing/2014/main" id="{155AD96A-23B5-4D06-B267-16E400217A94}"/>
              </a:ext>
            </a:extLst>
          </p:cNvPr>
          <p:cNvSpPr txBox="1"/>
          <p:nvPr/>
        </p:nvSpPr>
        <p:spPr>
          <a:xfrm>
            <a:off x="4190246" y="1192285"/>
            <a:ext cx="7374225" cy="4478149"/>
          </a:xfrm>
          <a:prstGeom prst="rect">
            <a:avLst/>
          </a:prstGeom>
          <a:noFill/>
        </p:spPr>
        <p:txBody>
          <a:bodyPr wrap="square">
            <a:spAutoFit/>
          </a:bodyPr>
          <a:lstStyle/>
          <a:p>
            <a:r>
              <a:rPr lang="en-US" altLang="en-US" sz="1900" dirty="0">
                <a:latin typeface="Times New Roman" panose="02020603050405020304" pitchFamily="18" charset="0"/>
                <a:cs typeface="Times New Roman" panose="02020603050405020304" pitchFamily="18" charset="0"/>
              </a:rPr>
              <a:t>8. </a:t>
            </a:r>
            <a:r>
              <a:rPr lang="en-GB" altLang="en-US" sz="1900" dirty="0">
                <a:latin typeface="Times New Roman" panose="02020603050405020304" pitchFamily="18" charset="0"/>
                <a:cs typeface="Times New Roman" panose="02020603050405020304" pitchFamily="18" charset="0"/>
              </a:rPr>
              <a:t>Duration of the normal production and operating cycle of the enterprise in days </a:t>
            </a:r>
          </a:p>
          <a:p>
            <a:r>
              <a:rPr lang="en-GB" altLang="en-US" sz="1900" dirty="0">
                <a:latin typeface="Times New Roman" panose="02020603050405020304" pitchFamily="18" charset="0"/>
                <a:cs typeface="Times New Roman" panose="02020603050405020304" pitchFamily="18" charset="0"/>
              </a:rPr>
              <a:t>9. Periodicity of checking the property at the enterprise.</a:t>
            </a:r>
            <a:endParaRPr lang="en-US" altLang="en-US" sz="1900" dirty="0">
              <a:latin typeface="Times New Roman" panose="02020603050405020304" pitchFamily="18" charset="0"/>
              <a:cs typeface="Times New Roman" panose="02020603050405020304" pitchFamily="18" charset="0"/>
            </a:endParaRPr>
          </a:p>
          <a:p>
            <a:r>
              <a:rPr lang="en-GB" sz="1900" dirty="0">
                <a:solidFill>
                  <a:srgbClr val="111111"/>
                </a:solidFill>
                <a:latin typeface="Times New Roman" panose="02020603050405020304" pitchFamily="18" charset="0"/>
                <a:cs typeface="Times New Roman" panose="02020603050405020304" pitchFamily="18" charset="0"/>
              </a:rPr>
              <a:t>10</a:t>
            </a:r>
            <a:r>
              <a:rPr lang="en-GB" sz="1900" b="0" i="0" dirty="0">
                <a:solidFill>
                  <a:srgbClr val="111111"/>
                </a:solidFill>
                <a:effectLst/>
                <a:latin typeface="Times New Roman" panose="02020603050405020304" pitchFamily="18" charset="0"/>
                <a:cs typeface="Times New Roman" panose="02020603050405020304" pitchFamily="18" charset="0"/>
              </a:rPr>
              <a:t>. The list of officials who are granted the right to permit economic operations (operations with inventories and other property, access to banking account, responsible for cash payments…..). Samples of their signatures are approved and brought to the attention of the relevant structural subdivisions.</a:t>
            </a:r>
          </a:p>
          <a:p>
            <a:r>
              <a:rPr lang="en-GB" sz="1900" dirty="0">
                <a:solidFill>
                  <a:srgbClr val="111111"/>
                </a:solidFill>
                <a:latin typeface="Times New Roman" panose="02020603050405020304" pitchFamily="18" charset="0"/>
                <a:cs typeface="Times New Roman" panose="02020603050405020304" pitchFamily="18" charset="0"/>
              </a:rPr>
              <a:t>11. Rules and schedule of document circulation</a:t>
            </a:r>
          </a:p>
          <a:p>
            <a:r>
              <a:rPr lang="en-GB" sz="1900" b="0" i="0" dirty="0">
                <a:solidFill>
                  <a:srgbClr val="111111"/>
                </a:solidFill>
                <a:effectLst/>
                <a:latin typeface="Times New Roman" panose="02020603050405020304" pitchFamily="18" charset="0"/>
                <a:cs typeface="Times New Roman" panose="02020603050405020304" pitchFamily="18" charset="0"/>
              </a:rPr>
              <a:t>12. Approved software, used for accounting </a:t>
            </a:r>
          </a:p>
          <a:p>
            <a:r>
              <a:rPr lang="en-GB" sz="1900" dirty="0">
                <a:solidFill>
                  <a:srgbClr val="111111"/>
                </a:solidFill>
                <a:latin typeface="Times New Roman" panose="02020603050405020304" pitchFamily="18" charset="0"/>
                <a:cs typeface="Times New Roman" panose="02020603050405020304" pitchFamily="18" charset="0"/>
              </a:rPr>
              <a:t>13. Classification of accounts receivable by duration </a:t>
            </a:r>
          </a:p>
          <a:p>
            <a:r>
              <a:rPr lang="en-GB" sz="1900" dirty="0">
                <a:solidFill>
                  <a:srgbClr val="111111"/>
                </a:solidFill>
                <a:latin typeface="Times New Roman" panose="02020603050405020304" pitchFamily="18" charset="0"/>
                <a:cs typeface="Times New Roman" panose="02020603050405020304" pitchFamily="18" charset="0"/>
              </a:rPr>
              <a:t>14. Methods of evaluating the doubtful and </a:t>
            </a:r>
            <a:r>
              <a:rPr lang="en-US" sz="1900" dirty="0">
                <a:solidFill>
                  <a:srgbClr val="111111"/>
                </a:solidFill>
                <a:latin typeface="Times New Roman" panose="02020603050405020304" pitchFamily="18" charset="0"/>
                <a:cs typeface="Times New Roman" panose="02020603050405020304" pitchFamily="18" charset="0"/>
              </a:rPr>
              <a:t>hopeless</a:t>
            </a:r>
            <a:r>
              <a:rPr lang="en-GB" sz="1900" dirty="0">
                <a:solidFill>
                  <a:srgbClr val="111111"/>
                </a:solidFill>
                <a:latin typeface="Times New Roman" panose="02020603050405020304" pitchFamily="18" charset="0"/>
                <a:cs typeface="Times New Roman" panose="02020603050405020304" pitchFamily="18" charset="0"/>
              </a:rPr>
              <a:t> debts</a:t>
            </a:r>
          </a:p>
          <a:p>
            <a:r>
              <a:rPr lang="en-GB" sz="1900" b="0" i="0" dirty="0">
                <a:solidFill>
                  <a:srgbClr val="111111"/>
                </a:solidFill>
                <a:effectLst/>
                <a:latin typeface="Times New Roman" panose="02020603050405020304" pitchFamily="18" charset="0"/>
                <a:cs typeface="Times New Roman" panose="02020603050405020304" pitchFamily="18" charset="0"/>
              </a:rPr>
              <a:t>15. The structure of </a:t>
            </a:r>
            <a:r>
              <a:rPr lang="en-GB" sz="1900" dirty="0">
                <a:effectLst/>
                <a:latin typeface="Times New Roman" panose="02020603050405020304" pitchFamily="18" charset="0"/>
                <a:ea typeface="Times New Roman" panose="02020603050405020304" pitchFamily="18" charset="0"/>
              </a:rPr>
              <a:t>provisions (provisions for future losses and payments; fund of guaranteed payments; funds of the corporate pension fund)</a:t>
            </a:r>
            <a:endParaRPr lang="en-GB" sz="1900" b="0" i="0" dirty="0">
              <a:solidFill>
                <a:srgbClr val="111111"/>
              </a:solidFill>
              <a:effectLst/>
              <a:latin typeface="Times New Roman" panose="02020603050405020304" pitchFamily="18" charset="0"/>
              <a:cs typeface="Times New Roman" panose="02020603050405020304" pitchFamily="18" charset="0"/>
            </a:endParaRPr>
          </a:p>
          <a:p>
            <a:pPr algn="l"/>
            <a:r>
              <a:rPr lang="en-GB" sz="1900" dirty="0">
                <a:solidFill>
                  <a:srgbClr val="111111"/>
                </a:solidFill>
                <a:latin typeface="Times New Roman" panose="02020603050405020304" pitchFamily="18" charset="0"/>
                <a:cs typeface="Times New Roman" panose="02020603050405020304" pitchFamily="18" charset="0"/>
              </a:rPr>
              <a:t> ……….</a:t>
            </a:r>
            <a:endParaRPr lang="en-GB" sz="1900" b="0" i="0" dirty="0">
              <a:solidFill>
                <a:srgbClr val="111111"/>
              </a:solidFill>
              <a:effectLst/>
              <a:latin typeface="Times New Roman" panose="02020603050405020304" pitchFamily="18" charset="0"/>
              <a:cs typeface="Times New Roman" panose="02020603050405020304" pitchFamily="18" charset="0"/>
            </a:endParaRPr>
          </a:p>
        </p:txBody>
      </p:sp>
      <p:pic>
        <p:nvPicPr>
          <p:cNvPr id="6" name="Obrázek 5">
            <a:extLst>
              <a:ext uri="{FF2B5EF4-FFF2-40B4-BE49-F238E27FC236}">
                <a16:creationId xmlns:a16="http://schemas.microsoft.com/office/drawing/2014/main" id="{D04F8627-729B-47FB-BBE4-A84D28742A46}"/>
              </a:ext>
            </a:extLst>
          </p:cNvPr>
          <p:cNvPicPr>
            <a:picLocks noChangeAspect="1"/>
          </p:cNvPicPr>
          <p:nvPr/>
        </p:nvPicPr>
        <p:blipFill>
          <a:blip r:embed="rId4"/>
          <a:stretch>
            <a:fillRect/>
          </a:stretch>
        </p:blipFill>
        <p:spPr>
          <a:xfrm>
            <a:off x="388900" y="1000072"/>
            <a:ext cx="3526857" cy="3087834"/>
          </a:xfrm>
          <a:prstGeom prst="rect">
            <a:avLst/>
          </a:prstGeom>
        </p:spPr>
      </p:pic>
    </p:spTree>
    <p:extLst>
      <p:ext uri="{BB962C8B-B14F-4D97-AF65-F5344CB8AC3E}">
        <p14:creationId xmlns:p14="http://schemas.microsoft.com/office/powerpoint/2010/main" val="134976063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1310</TotalTime>
  <Words>577</Words>
  <Application>Microsoft Office PowerPoint</Application>
  <PresentationFormat>Širokoúhlá obrazovka</PresentationFormat>
  <Paragraphs>41</Paragraphs>
  <Slides>5</Slides>
  <Notes>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vt:i4>
      </vt:variant>
    </vt:vector>
  </HeadingPairs>
  <TitlesOfParts>
    <vt:vector size="10" baseType="lpstr">
      <vt:lpstr>Arial</vt:lpstr>
      <vt:lpstr>Calibri</vt:lpstr>
      <vt:lpstr>Calibri Light</vt:lpstr>
      <vt:lpstr>Times New Roman</vt:lpstr>
      <vt:lpstr>Motiv Office</vt:lpstr>
      <vt:lpstr>Accounting policy as a basis for budgeting at the enterprise</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Tetiana Konieva</dc:creator>
  <cp:lastModifiedBy>Tetiana Konieva</cp:lastModifiedBy>
  <cp:revision>53</cp:revision>
  <dcterms:created xsi:type="dcterms:W3CDTF">2023-10-07T11:19:40Z</dcterms:created>
  <dcterms:modified xsi:type="dcterms:W3CDTF">2023-10-09T19:31:18Z</dcterms:modified>
</cp:coreProperties>
</file>