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322" r:id="rId3"/>
    <p:sldId id="433" r:id="rId4"/>
    <p:sldId id="413" r:id="rId5"/>
    <p:sldId id="415" r:id="rId6"/>
    <p:sldId id="418" r:id="rId7"/>
    <p:sldId id="419" r:id="rId8"/>
    <p:sldId id="443" r:id="rId9"/>
    <p:sldId id="343" r:id="rId10"/>
    <p:sldId id="444" r:id="rId11"/>
    <p:sldId id="344" r:id="rId12"/>
    <p:sldId id="353" r:id="rId13"/>
    <p:sldId id="256" r:id="rId14"/>
    <p:sldId id="424" r:id="rId15"/>
    <p:sldId id="425" r:id="rId16"/>
    <p:sldId id="392" r:id="rId17"/>
    <p:sldId id="426" r:id="rId18"/>
    <p:sldId id="436" r:id="rId19"/>
    <p:sldId id="437" r:id="rId20"/>
    <p:sldId id="438" r:id="rId21"/>
    <p:sldId id="439" r:id="rId22"/>
    <p:sldId id="441" r:id="rId23"/>
    <p:sldId id="442" r:id="rId24"/>
    <p:sldId id="440" r:id="rId25"/>
    <p:sldId id="427" r:id="rId26"/>
    <p:sldId id="428" r:id="rId27"/>
    <p:sldId id="429" r:id="rId28"/>
    <p:sldId id="430" r:id="rId29"/>
    <p:sldId id="431" r:id="rId30"/>
    <p:sldId id="352" r:id="rId31"/>
    <p:sldId id="393" r:id="rId32"/>
    <p:sldId id="394" r:id="rId33"/>
    <p:sldId id="395" r:id="rId34"/>
    <p:sldId id="396" r:id="rId35"/>
    <p:sldId id="397" r:id="rId36"/>
    <p:sldId id="398" r:id="rId37"/>
    <p:sldId id="400" r:id="rId38"/>
    <p:sldId id="401" r:id="rId39"/>
    <p:sldId id="402" r:id="rId40"/>
    <p:sldId id="403" r:id="rId41"/>
    <p:sldId id="404" r:id="rId42"/>
    <p:sldId id="359" r:id="rId43"/>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0C8B6469-2B1F-4469-AEB2-E457BCC474C0}">
          <p14:sldIdLst>
            <p14:sldId id="257"/>
            <p14:sldId id="322"/>
            <p14:sldId id="433"/>
            <p14:sldId id="413"/>
            <p14:sldId id="415"/>
            <p14:sldId id="418"/>
            <p14:sldId id="419"/>
            <p14:sldId id="443"/>
            <p14:sldId id="343"/>
            <p14:sldId id="444"/>
            <p14:sldId id="344"/>
            <p14:sldId id="353"/>
            <p14:sldId id="256"/>
            <p14:sldId id="424"/>
            <p14:sldId id="425"/>
            <p14:sldId id="392"/>
            <p14:sldId id="426"/>
            <p14:sldId id="436"/>
            <p14:sldId id="437"/>
            <p14:sldId id="438"/>
            <p14:sldId id="439"/>
            <p14:sldId id="441"/>
            <p14:sldId id="442"/>
            <p14:sldId id="440"/>
            <p14:sldId id="427"/>
            <p14:sldId id="428"/>
            <p14:sldId id="429"/>
            <p14:sldId id="430"/>
            <p14:sldId id="431"/>
            <p14:sldId id="352"/>
            <p14:sldId id="393"/>
            <p14:sldId id="394"/>
            <p14:sldId id="395"/>
            <p14:sldId id="396"/>
            <p14:sldId id="397"/>
            <p14:sldId id="398"/>
            <p14:sldId id="400"/>
            <p14:sldId id="401"/>
            <p14:sldId id="402"/>
            <p14:sldId id="403"/>
            <p14:sldId id="404"/>
            <p14:sldId id="3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1D165D4-C1C9-4958-8905-010801ED18FA}" type="datetimeFigureOut">
              <a:rPr lang="cs-CZ" smtClean="0"/>
              <a:t>09.10.2023</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944AB58-96D4-4E4A-A0D3-5A87433C1699}" type="slidenum">
              <a:rPr lang="cs-CZ" smtClean="0"/>
              <a:t>‹#›</a:t>
            </a:fld>
            <a:endParaRPr lang="cs-CZ"/>
          </a:p>
        </p:txBody>
      </p:sp>
    </p:spTree>
    <p:extLst>
      <p:ext uri="{BB962C8B-B14F-4D97-AF65-F5344CB8AC3E}">
        <p14:creationId xmlns:p14="http://schemas.microsoft.com/office/powerpoint/2010/main" val="2712226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
              <a:t>Nechci</a:t>
            </a:r>
            <a:endParaRPr lang="cs-CZ"/>
          </a:p>
        </p:txBody>
      </p:sp>
      <p:sp>
        <p:nvSpPr>
          <p:cNvPr id="4" name="Zástupný symbol pro číslo snímku 3"/>
          <p:cNvSpPr>
            <a:spLocks noGrp="1"/>
          </p:cNvSpPr>
          <p:nvPr>
            <p:ph type="sldNum" sz="quarter" idx="5"/>
          </p:nvPr>
        </p:nvSpPr>
        <p:spPr/>
        <p:txBody>
          <a:bodyPr/>
          <a:lstStyle/>
          <a:p>
            <a:fld id="{E944AB58-96D4-4E4A-A0D3-5A87433C1699}" type="slidenum">
              <a:rPr lang="cs-CZ" smtClean="0"/>
              <a:t>30</a:t>
            </a:fld>
            <a:endParaRPr lang="cs-CZ"/>
          </a:p>
        </p:txBody>
      </p:sp>
    </p:spTree>
    <p:extLst>
      <p:ext uri="{BB962C8B-B14F-4D97-AF65-F5344CB8AC3E}">
        <p14:creationId xmlns:p14="http://schemas.microsoft.com/office/powerpoint/2010/main" val="1605699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
              <a:t>Nechci</a:t>
            </a:r>
            <a:endParaRPr lang="cs-CZ"/>
          </a:p>
        </p:txBody>
      </p:sp>
      <p:sp>
        <p:nvSpPr>
          <p:cNvPr id="4" name="Zástupný symbol pro číslo snímku 3"/>
          <p:cNvSpPr>
            <a:spLocks noGrp="1"/>
          </p:cNvSpPr>
          <p:nvPr>
            <p:ph type="sldNum" sz="quarter" idx="5"/>
          </p:nvPr>
        </p:nvSpPr>
        <p:spPr/>
        <p:txBody>
          <a:bodyPr/>
          <a:lstStyle/>
          <a:p>
            <a:fld id="{E944AB58-96D4-4E4A-A0D3-5A87433C1699}" type="slidenum">
              <a:rPr lang="cs-CZ" smtClean="0"/>
              <a:t>39</a:t>
            </a:fld>
            <a:endParaRPr lang="cs-CZ"/>
          </a:p>
        </p:txBody>
      </p:sp>
    </p:spTree>
    <p:extLst>
      <p:ext uri="{BB962C8B-B14F-4D97-AF65-F5344CB8AC3E}">
        <p14:creationId xmlns:p14="http://schemas.microsoft.com/office/powerpoint/2010/main" val="739072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
              <a:t>Nechci</a:t>
            </a:r>
            <a:endParaRPr lang="cs-CZ"/>
          </a:p>
        </p:txBody>
      </p:sp>
      <p:sp>
        <p:nvSpPr>
          <p:cNvPr id="4" name="Zástupný symbol pro číslo snímku 3"/>
          <p:cNvSpPr>
            <a:spLocks noGrp="1"/>
          </p:cNvSpPr>
          <p:nvPr>
            <p:ph type="sldNum" sz="quarter" idx="5"/>
          </p:nvPr>
        </p:nvSpPr>
        <p:spPr/>
        <p:txBody>
          <a:bodyPr/>
          <a:lstStyle/>
          <a:p>
            <a:fld id="{E944AB58-96D4-4E4A-A0D3-5A87433C1699}" type="slidenum">
              <a:rPr lang="cs-CZ" smtClean="0"/>
              <a:t>40</a:t>
            </a:fld>
            <a:endParaRPr lang="cs-CZ"/>
          </a:p>
        </p:txBody>
      </p:sp>
    </p:spTree>
    <p:extLst>
      <p:ext uri="{BB962C8B-B14F-4D97-AF65-F5344CB8AC3E}">
        <p14:creationId xmlns:p14="http://schemas.microsoft.com/office/powerpoint/2010/main" val="1434004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
              <a:t>Nechci</a:t>
            </a:r>
            <a:endParaRPr lang="cs-CZ"/>
          </a:p>
        </p:txBody>
      </p:sp>
      <p:sp>
        <p:nvSpPr>
          <p:cNvPr id="4" name="Zástupný symbol pro číslo snímku 3"/>
          <p:cNvSpPr>
            <a:spLocks noGrp="1"/>
          </p:cNvSpPr>
          <p:nvPr>
            <p:ph type="sldNum" sz="quarter" idx="5"/>
          </p:nvPr>
        </p:nvSpPr>
        <p:spPr/>
        <p:txBody>
          <a:bodyPr/>
          <a:lstStyle/>
          <a:p>
            <a:fld id="{E944AB58-96D4-4E4A-A0D3-5A87433C1699}" type="slidenum">
              <a:rPr lang="cs-CZ" smtClean="0"/>
              <a:t>41</a:t>
            </a:fld>
            <a:endParaRPr lang="cs-CZ"/>
          </a:p>
        </p:txBody>
      </p:sp>
    </p:spTree>
    <p:extLst>
      <p:ext uri="{BB962C8B-B14F-4D97-AF65-F5344CB8AC3E}">
        <p14:creationId xmlns:p14="http://schemas.microsoft.com/office/powerpoint/2010/main" val="736361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
              <a:t>Nechci</a:t>
            </a:r>
            <a:endParaRPr lang="cs-CZ"/>
          </a:p>
        </p:txBody>
      </p:sp>
      <p:sp>
        <p:nvSpPr>
          <p:cNvPr id="4" name="Zástupný symbol pro číslo snímku 3"/>
          <p:cNvSpPr>
            <a:spLocks noGrp="1"/>
          </p:cNvSpPr>
          <p:nvPr>
            <p:ph type="sldNum" sz="quarter" idx="5"/>
          </p:nvPr>
        </p:nvSpPr>
        <p:spPr/>
        <p:txBody>
          <a:bodyPr/>
          <a:lstStyle/>
          <a:p>
            <a:fld id="{E944AB58-96D4-4E4A-A0D3-5A87433C1699}" type="slidenum">
              <a:rPr lang="cs-CZ" smtClean="0"/>
              <a:t>31</a:t>
            </a:fld>
            <a:endParaRPr lang="cs-CZ"/>
          </a:p>
        </p:txBody>
      </p:sp>
    </p:spTree>
    <p:extLst>
      <p:ext uri="{BB962C8B-B14F-4D97-AF65-F5344CB8AC3E}">
        <p14:creationId xmlns:p14="http://schemas.microsoft.com/office/powerpoint/2010/main" val="1483846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
              <a:t>Nechci</a:t>
            </a:r>
            <a:endParaRPr lang="cs-CZ"/>
          </a:p>
        </p:txBody>
      </p:sp>
      <p:sp>
        <p:nvSpPr>
          <p:cNvPr id="4" name="Zástupný symbol pro číslo snímku 3"/>
          <p:cNvSpPr>
            <a:spLocks noGrp="1"/>
          </p:cNvSpPr>
          <p:nvPr>
            <p:ph type="sldNum" sz="quarter" idx="5"/>
          </p:nvPr>
        </p:nvSpPr>
        <p:spPr/>
        <p:txBody>
          <a:bodyPr/>
          <a:lstStyle/>
          <a:p>
            <a:fld id="{E944AB58-96D4-4E4A-A0D3-5A87433C1699}" type="slidenum">
              <a:rPr lang="cs-CZ" smtClean="0"/>
              <a:t>32</a:t>
            </a:fld>
            <a:endParaRPr lang="cs-CZ"/>
          </a:p>
        </p:txBody>
      </p:sp>
    </p:spTree>
    <p:extLst>
      <p:ext uri="{BB962C8B-B14F-4D97-AF65-F5344CB8AC3E}">
        <p14:creationId xmlns:p14="http://schemas.microsoft.com/office/powerpoint/2010/main" val="1226958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
              <a:t>Nechci</a:t>
            </a:r>
            <a:endParaRPr lang="cs-CZ"/>
          </a:p>
        </p:txBody>
      </p:sp>
      <p:sp>
        <p:nvSpPr>
          <p:cNvPr id="4" name="Zástupný symbol pro číslo snímku 3"/>
          <p:cNvSpPr>
            <a:spLocks noGrp="1"/>
          </p:cNvSpPr>
          <p:nvPr>
            <p:ph type="sldNum" sz="quarter" idx="5"/>
          </p:nvPr>
        </p:nvSpPr>
        <p:spPr/>
        <p:txBody>
          <a:bodyPr/>
          <a:lstStyle/>
          <a:p>
            <a:fld id="{E944AB58-96D4-4E4A-A0D3-5A87433C1699}" type="slidenum">
              <a:rPr lang="cs-CZ" smtClean="0"/>
              <a:t>33</a:t>
            </a:fld>
            <a:endParaRPr lang="cs-CZ"/>
          </a:p>
        </p:txBody>
      </p:sp>
    </p:spTree>
    <p:extLst>
      <p:ext uri="{BB962C8B-B14F-4D97-AF65-F5344CB8AC3E}">
        <p14:creationId xmlns:p14="http://schemas.microsoft.com/office/powerpoint/2010/main" val="2010815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
              <a:t>Nechci</a:t>
            </a:r>
            <a:endParaRPr lang="cs-CZ"/>
          </a:p>
        </p:txBody>
      </p:sp>
      <p:sp>
        <p:nvSpPr>
          <p:cNvPr id="4" name="Zástupný symbol pro číslo snímku 3"/>
          <p:cNvSpPr>
            <a:spLocks noGrp="1"/>
          </p:cNvSpPr>
          <p:nvPr>
            <p:ph type="sldNum" sz="quarter" idx="5"/>
          </p:nvPr>
        </p:nvSpPr>
        <p:spPr/>
        <p:txBody>
          <a:bodyPr/>
          <a:lstStyle/>
          <a:p>
            <a:fld id="{E944AB58-96D4-4E4A-A0D3-5A87433C1699}" type="slidenum">
              <a:rPr lang="cs-CZ" smtClean="0"/>
              <a:t>34</a:t>
            </a:fld>
            <a:endParaRPr lang="cs-CZ"/>
          </a:p>
        </p:txBody>
      </p:sp>
    </p:spTree>
    <p:extLst>
      <p:ext uri="{BB962C8B-B14F-4D97-AF65-F5344CB8AC3E}">
        <p14:creationId xmlns:p14="http://schemas.microsoft.com/office/powerpoint/2010/main" val="361781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
              <a:t>Nechci</a:t>
            </a:r>
            <a:endParaRPr lang="cs-CZ"/>
          </a:p>
        </p:txBody>
      </p:sp>
      <p:sp>
        <p:nvSpPr>
          <p:cNvPr id="4" name="Zástupný symbol pro číslo snímku 3"/>
          <p:cNvSpPr>
            <a:spLocks noGrp="1"/>
          </p:cNvSpPr>
          <p:nvPr>
            <p:ph type="sldNum" sz="quarter" idx="5"/>
          </p:nvPr>
        </p:nvSpPr>
        <p:spPr/>
        <p:txBody>
          <a:bodyPr/>
          <a:lstStyle/>
          <a:p>
            <a:fld id="{E944AB58-96D4-4E4A-A0D3-5A87433C1699}" type="slidenum">
              <a:rPr lang="cs-CZ" smtClean="0"/>
              <a:t>35</a:t>
            </a:fld>
            <a:endParaRPr lang="cs-CZ"/>
          </a:p>
        </p:txBody>
      </p:sp>
    </p:spTree>
    <p:extLst>
      <p:ext uri="{BB962C8B-B14F-4D97-AF65-F5344CB8AC3E}">
        <p14:creationId xmlns:p14="http://schemas.microsoft.com/office/powerpoint/2010/main" val="1938845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
              <a:t>Nechci</a:t>
            </a:r>
            <a:endParaRPr lang="cs-CZ"/>
          </a:p>
        </p:txBody>
      </p:sp>
      <p:sp>
        <p:nvSpPr>
          <p:cNvPr id="4" name="Zástupný symbol pro číslo snímku 3"/>
          <p:cNvSpPr>
            <a:spLocks noGrp="1"/>
          </p:cNvSpPr>
          <p:nvPr>
            <p:ph type="sldNum" sz="quarter" idx="5"/>
          </p:nvPr>
        </p:nvSpPr>
        <p:spPr/>
        <p:txBody>
          <a:bodyPr/>
          <a:lstStyle/>
          <a:p>
            <a:fld id="{E944AB58-96D4-4E4A-A0D3-5A87433C1699}" type="slidenum">
              <a:rPr lang="cs-CZ" smtClean="0"/>
              <a:t>36</a:t>
            </a:fld>
            <a:endParaRPr lang="cs-CZ"/>
          </a:p>
        </p:txBody>
      </p:sp>
    </p:spTree>
    <p:extLst>
      <p:ext uri="{BB962C8B-B14F-4D97-AF65-F5344CB8AC3E}">
        <p14:creationId xmlns:p14="http://schemas.microsoft.com/office/powerpoint/2010/main" val="3442954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
              <a:t>Nechci</a:t>
            </a:r>
            <a:endParaRPr lang="cs-CZ"/>
          </a:p>
        </p:txBody>
      </p:sp>
      <p:sp>
        <p:nvSpPr>
          <p:cNvPr id="4" name="Zástupný symbol pro číslo snímku 3"/>
          <p:cNvSpPr>
            <a:spLocks noGrp="1"/>
          </p:cNvSpPr>
          <p:nvPr>
            <p:ph type="sldNum" sz="quarter" idx="5"/>
          </p:nvPr>
        </p:nvSpPr>
        <p:spPr/>
        <p:txBody>
          <a:bodyPr/>
          <a:lstStyle/>
          <a:p>
            <a:fld id="{E944AB58-96D4-4E4A-A0D3-5A87433C1699}" type="slidenum">
              <a:rPr lang="cs-CZ" smtClean="0"/>
              <a:t>37</a:t>
            </a:fld>
            <a:endParaRPr lang="cs-CZ"/>
          </a:p>
        </p:txBody>
      </p:sp>
    </p:spTree>
    <p:extLst>
      <p:ext uri="{BB962C8B-B14F-4D97-AF65-F5344CB8AC3E}">
        <p14:creationId xmlns:p14="http://schemas.microsoft.com/office/powerpoint/2010/main" val="1302395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
              <a:t>Nechci</a:t>
            </a:r>
            <a:endParaRPr lang="cs-CZ"/>
          </a:p>
        </p:txBody>
      </p:sp>
      <p:sp>
        <p:nvSpPr>
          <p:cNvPr id="4" name="Zástupný symbol pro číslo snímku 3"/>
          <p:cNvSpPr>
            <a:spLocks noGrp="1"/>
          </p:cNvSpPr>
          <p:nvPr>
            <p:ph type="sldNum" sz="quarter" idx="5"/>
          </p:nvPr>
        </p:nvSpPr>
        <p:spPr/>
        <p:txBody>
          <a:bodyPr/>
          <a:lstStyle/>
          <a:p>
            <a:fld id="{E944AB58-96D4-4E4A-A0D3-5A87433C1699}" type="slidenum">
              <a:rPr lang="cs-CZ" smtClean="0"/>
              <a:t>38</a:t>
            </a:fld>
            <a:endParaRPr lang="cs-CZ"/>
          </a:p>
        </p:txBody>
      </p:sp>
    </p:spTree>
    <p:extLst>
      <p:ext uri="{BB962C8B-B14F-4D97-AF65-F5344CB8AC3E}">
        <p14:creationId xmlns:p14="http://schemas.microsoft.com/office/powerpoint/2010/main" val="4210472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09.10.2023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09.10.2023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09.10.2023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09.10.2023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09.10.2023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09.10.2023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09.10.2023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09.10.2023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09.10.2023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09.10.2023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09.10.2023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09.10.2023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fiu.cms.opf.slu.cz/en/members/heryan-tomas/publications" TargetMode="Externa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inkbotdesign.medium.com/what-is-product-branding-and-why-is-it-essential-in-retail-24568500515"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investopedia.com/ask/answers/032415/whats-difference-between-monopoly-and-monopsony.asp" TargetMode="External"/><Relationship Id="rId4" Type="http://schemas.openxmlformats.org/officeDocument/2006/relationships/hyperlink" Target="https://www.investopedia.com/terms/m/monopoly.as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surveymonkey.com/curiosity/why-concept-testing-is-importan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5.w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accountingcoach.com/blog/what-are-revenues"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accountingcoach.com/blog/what-is-an-expense"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hyperlink" Target="https://www.investopedia.com/terms/f/fasb.asp" TargetMode="External"/><Relationship Id="rId3" Type="http://schemas.openxmlformats.org/officeDocument/2006/relationships/image" Target="../media/image5.png"/><Relationship Id="rId7" Type="http://schemas.openxmlformats.org/officeDocument/2006/relationships/hyperlink" Target="https://www.investopedia.com/terms/g/gaap.asp"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investopedia.com/ask/answers/101314/when-are-businesses-required-use-accrual-accounting.asp" TargetMode="External"/><Relationship Id="rId5" Type="http://schemas.openxmlformats.org/officeDocument/2006/relationships/hyperlink" Target="https://www.investopedia.com/terms/p/prepaidexpense.asp" TargetMode="External"/><Relationship Id="rId4" Type="http://schemas.openxmlformats.org/officeDocument/2006/relationships/hyperlink" Target="https://www.investopedia.com/terms/u/unearnedrevenue.as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investopedia.com/ask/answers/011315/why-does-gaap-require-accrual-basis-rather-cash-accounting.asp"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a:bodyPr>
          <a:lstStyle/>
          <a:p>
            <a:r>
              <a:rPr lang="en-US" sz="5333" b="1" dirty="0">
                <a:solidFill>
                  <a:schemeClr val="bg1"/>
                </a:solidFill>
                <a:latin typeface="Times New Roman" panose="02020603050405020304" pitchFamily="18" charset="0"/>
                <a:cs typeface="Times New Roman" panose="02020603050405020304" pitchFamily="18" charset="0"/>
              </a:rPr>
              <a:t>Sales budget</a:t>
            </a:r>
            <a:endParaRPr lang="en-GB" sz="5333"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2351584" y="4101075"/>
            <a:ext cx="5184576" cy="1056117"/>
          </a:xfrm>
          <a:prstGeom prst="rect">
            <a:avLst/>
          </a:prstGeom>
        </p:spPr>
        <p:txBody>
          <a:bodyPr>
            <a:normAutofit/>
          </a:bodyPr>
          <a:lstStyle/>
          <a:p>
            <a:pPr marL="0" indent="0" algn="r">
              <a:buNone/>
            </a:pPr>
            <a:r>
              <a:rPr lang="en-GB" sz="1867" dirty="0">
                <a:solidFill>
                  <a:schemeClr val="bg1"/>
                </a:solidFill>
                <a:latin typeface="Times New Roman" panose="02020603050405020304" pitchFamily="18" charset="0"/>
                <a:cs typeface="Times New Roman" panose="02020603050405020304" pitchFamily="18" charset="0"/>
              </a:rPr>
              <a:t>Lecture of Corporate Budgeting</a:t>
            </a:r>
          </a:p>
        </p:txBody>
      </p:sp>
      <p:sp>
        <p:nvSpPr>
          <p:cNvPr id="9" name="Podnadpis 2"/>
          <p:cNvSpPr txBox="1">
            <a:spLocks/>
          </p:cNvSpPr>
          <p:nvPr/>
        </p:nvSpPr>
        <p:spPr>
          <a:xfrm>
            <a:off x="9019309" y="4965171"/>
            <a:ext cx="294371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altLang="cs-CZ" sz="1600" b="1" dirty="0" err="1">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Mgr</a:t>
            </a:r>
            <a:r>
              <a:rPr lang="en-GB" altLang="cs-CZ" sz="1600" b="1" dirty="0">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Tetiana Konieva, </a:t>
            </a:r>
            <a:r>
              <a:rPr lang="en-GB" altLang="cs-CZ" sz="1600" b="1" dirty="0" err="1">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Ph.D</a:t>
            </a:r>
            <a:endParaRPr lang="en-GB" altLang="cs-CZ"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549404" cy="461665"/>
          </a:xfrm>
          <a:prstGeom prst="rect">
            <a:avLst/>
          </a:prstGeom>
          <a:solidFill>
            <a:srgbClr val="008080"/>
          </a:solidFill>
        </p:spPr>
        <p:txBody>
          <a:bodyPr wrap="none">
            <a:spAutoFit/>
          </a:bodyPr>
          <a:lstStyle/>
          <a:p>
            <a:pPr lvl="0">
              <a:defRPr/>
            </a:pPr>
            <a:r>
              <a:rPr lang="en-US" sz="2400" b="1" dirty="0">
                <a:solidFill>
                  <a:schemeClr val="bg1"/>
                </a:solidFill>
                <a:latin typeface="Times New Roman" panose="02020603050405020304" pitchFamily="18" charset="0"/>
                <a:cs typeface="Times New Roman" panose="02020603050405020304" pitchFamily="18" charset="0"/>
              </a:rPr>
              <a:t>ACCRUAL BASIS OF ACCOUNTING</a:t>
            </a:r>
            <a:r>
              <a:rPr lang="en-GB" sz="2400" b="1" kern="0" dirty="0">
                <a:solidFill>
                  <a:schemeClr val="bg1"/>
                </a:solidFill>
                <a:latin typeface="Times New Roman"/>
              </a:rPr>
              <a:t> </a:t>
            </a:r>
            <a:endParaRPr lang="en-GB" sz="2400" b="1" kern="0" dirty="0">
              <a:solidFill>
                <a:schemeClr val="bg1"/>
              </a:solidFill>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5647" y="-88108"/>
            <a:ext cx="1464833" cy="1127893"/>
          </a:xfrm>
          <a:prstGeom prst="rect">
            <a:avLst/>
          </a:prstGeom>
        </p:spPr>
      </p:pic>
      <p:sp>
        <p:nvSpPr>
          <p:cNvPr id="8" name="Zástupný symbol pro obsah 2">
            <a:extLst>
              <a:ext uri="{FF2B5EF4-FFF2-40B4-BE49-F238E27FC236}">
                <a16:creationId xmlns:a16="http://schemas.microsoft.com/office/drawing/2014/main" id="{D7C8DFAA-56D9-46B5-9D6F-2F9BCF2DC551}"/>
              </a:ext>
            </a:extLst>
          </p:cNvPr>
          <p:cNvSpPr txBox="1">
            <a:spLocks/>
          </p:cNvSpPr>
          <p:nvPr/>
        </p:nvSpPr>
        <p:spPr>
          <a:xfrm>
            <a:off x="395535" y="957040"/>
            <a:ext cx="11292882" cy="54516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endParaRPr lang="en-GB" sz="1600" dirty="0">
              <a:latin typeface="Times New Roman" panose="02020603050405020304" pitchFamily="18" charset="0"/>
              <a:cs typeface="Times New Roman" panose="02020603050405020304" pitchFamily="18" charset="0"/>
            </a:endParaRPr>
          </a:p>
          <a:p>
            <a:pPr marL="0" indent="0">
              <a:spcBef>
                <a:spcPts val="0"/>
              </a:spcBef>
              <a:buNone/>
            </a:pP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0A980FE5-2B65-4219-A475-559A8789D6D8}"/>
              </a:ext>
            </a:extLst>
          </p:cNvPr>
          <p:cNvGraphicFramePr>
            <a:graphicFrameLocks noGrp="1"/>
          </p:cNvGraphicFramePr>
          <p:nvPr>
            <p:extLst>
              <p:ext uri="{D42A27DB-BD31-4B8C-83A1-F6EECF244321}">
                <p14:modId xmlns:p14="http://schemas.microsoft.com/office/powerpoint/2010/main" val="2080987438"/>
              </p:ext>
            </p:extLst>
          </p:nvPr>
        </p:nvGraphicFramePr>
        <p:xfrm>
          <a:off x="441916" y="1122531"/>
          <a:ext cx="10385109" cy="4206240"/>
        </p:xfrm>
        <a:graphic>
          <a:graphicData uri="http://schemas.openxmlformats.org/drawingml/2006/table">
            <a:tbl>
              <a:tblPr firstRow="1" bandRow="1">
                <a:tableStyleId>{5C22544A-7EE6-4342-B048-85BDC9FD1C3A}</a:tableStyleId>
              </a:tblPr>
              <a:tblGrid>
                <a:gridCol w="3626501">
                  <a:extLst>
                    <a:ext uri="{9D8B030D-6E8A-4147-A177-3AD203B41FA5}">
                      <a16:colId xmlns:a16="http://schemas.microsoft.com/office/drawing/2014/main" val="1315651305"/>
                    </a:ext>
                  </a:extLst>
                </a:gridCol>
                <a:gridCol w="4704522">
                  <a:extLst>
                    <a:ext uri="{9D8B030D-6E8A-4147-A177-3AD203B41FA5}">
                      <a16:colId xmlns:a16="http://schemas.microsoft.com/office/drawing/2014/main" val="2697791138"/>
                    </a:ext>
                  </a:extLst>
                </a:gridCol>
                <a:gridCol w="2054086">
                  <a:extLst>
                    <a:ext uri="{9D8B030D-6E8A-4147-A177-3AD203B41FA5}">
                      <a16:colId xmlns:a16="http://schemas.microsoft.com/office/drawing/2014/main" val="202080983"/>
                    </a:ext>
                  </a:extLst>
                </a:gridCol>
              </a:tblGrid>
              <a:tr h="360010">
                <a:tc>
                  <a:txBody>
                    <a:bodyPr/>
                    <a:lstStyle/>
                    <a:p>
                      <a:pPr algn="ctr"/>
                      <a:r>
                        <a:rPr lang="en-US" dirty="0">
                          <a:solidFill>
                            <a:schemeClr val="tx1"/>
                          </a:solidFill>
                          <a:latin typeface="Times New Roman" panose="02020603050405020304" pitchFamily="18" charset="0"/>
                          <a:cs typeface="Times New Roman" panose="02020603050405020304" pitchFamily="18" charset="0"/>
                        </a:rPr>
                        <a:t>Transaction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Expenses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Cash outflow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5428426"/>
                  </a:ext>
                </a:extLst>
              </a:tr>
              <a:tr h="360010">
                <a:tc>
                  <a:txBody>
                    <a:bodyPr/>
                    <a:lstStyle/>
                    <a:p>
                      <a:r>
                        <a:rPr lang="en-US" dirty="0">
                          <a:solidFill>
                            <a:schemeClr val="tx1"/>
                          </a:solidFill>
                          <a:latin typeface="Times New Roman" panose="02020603050405020304" pitchFamily="18" charset="0"/>
                          <a:cs typeface="Times New Roman" panose="02020603050405020304" pitchFamily="18" charset="0"/>
                        </a:rPr>
                        <a:t>1. Company paid in advance for inventories 23000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2643727"/>
                  </a:ext>
                </a:extLst>
              </a:tr>
              <a:tr h="3600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2. Returning bank credit 30000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7745625"/>
                  </a:ext>
                </a:extLst>
              </a:tr>
              <a:tr h="360010">
                <a:tc>
                  <a:txBody>
                    <a:bodyPr/>
                    <a:lstStyle/>
                    <a:p>
                      <a:r>
                        <a:rPr lang="en-US" dirty="0">
                          <a:solidFill>
                            <a:schemeClr val="tx1"/>
                          </a:solidFill>
                          <a:latin typeface="Times New Roman" panose="02020603050405020304" pitchFamily="18" charset="0"/>
                          <a:cs typeface="Times New Roman" panose="02020603050405020304" pitchFamily="18" charset="0"/>
                        </a:rPr>
                        <a:t>3. Salary is calculated for September 42000, it will be paid at the beginning of October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5293889"/>
                  </a:ext>
                </a:extLst>
              </a:tr>
              <a:tr h="360010">
                <a:tc>
                  <a:txBody>
                    <a:bodyPr/>
                    <a:lstStyle/>
                    <a:p>
                      <a:r>
                        <a:rPr lang="en-US" dirty="0">
                          <a:solidFill>
                            <a:schemeClr val="tx1"/>
                          </a:solidFill>
                          <a:latin typeface="Times New Roman" panose="02020603050405020304" pitchFamily="18" charset="0"/>
                          <a:cs typeface="Times New Roman" panose="02020603050405020304" pitchFamily="18" charset="0"/>
                        </a:rPr>
                        <a:t>4. Made prepayment for annual rent 56000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882038"/>
                  </a:ext>
                </a:extLst>
              </a:tr>
              <a:tr h="0">
                <a:tc>
                  <a:txBody>
                    <a:bodyPr/>
                    <a:lstStyle/>
                    <a:p>
                      <a:r>
                        <a:rPr lang="en-US" dirty="0">
                          <a:solidFill>
                            <a:schemeClr val="tx1"/>
                          </a:solidFill>
                          <a:latin typeface="Times New Roman" panose="02020603050405020304" pitchFamily="18" charset="0"/>
                          <a:cs typeface="Times New Roman" panose="02020603050405020304" pitchFamily="18" charset="0"/>
                        </a:rPr>
                        <a:t>5. Company paid dividend for owners 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9328150"/>
                  </a:ext>
                </a:extLst>
              </a:tr>
              <a:tr h="457200">
                <a:tc>
                  <a:txBody>
                    <a:bodyPr/>
                    <a:lstStyle/>
                    <a:p>
                      <a:r>
                        <a:rPr lang="en-US" dirty="0">
                          <a:solidFill>
                            <a:schemeClr val="tx1"/>
                          </a:solidFill>
                          <a:latin typeface="Times New Roman" panose="02020603050405020304" pitchFamily="18" charset="0"/>
                          <a:cs typeface="Times New Roman" panose="02020603050405020304" pitchFamily="18" charset="0"/>
                        </a:rPr>
                        <a:t>6. Company calculated depreciation of equipment 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7956448"/>
                  </a:ext>
                </a:extLst>
              </a:tr>
            </a:tbl>
          </a:graphicData>
        </a:graphic>
      </p:graphicFrame>
    </p:spTree>
    <p:extLst>
      <p:ext uri="{BB962C8B-B14F-4D97-AF65-F5344CB8AC3E}">
        <p14:creationId xmlns:p14="http://schemas.microsoft.com/office/powerpoint/2010/main" val="1948846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549404" cy="461665"/>
          </a:xfrm>
          <a:prstGeom prst="rect">
            <a:avLst/>
          </a:prstGeom>
          <a:solidFill>
            <a:srgbClr val="008080"/>
          </a:solidFill>
        </p:spPr>
        <p:txBody>
          <a:bodyPr wrap="none">
            <a:spAutoFit/>
          </a:bodyPr>
          <a:lstStyle/>
          <a:p>
            <a:pPr lvl="0">
              <a:defRPr/>
            </a:pPr>
            <a:r>
              <a:rPr lang="en-US" sz="2400" b="1" dirty="0">
                <a:solidFill>
                  <a:schemeClr val="bg1"/>
                </a:solidFill>
                <a:latin typeface="Times New Roman" panose="02020603050405020304" pitchFamily="18" charset="0"/>
                <a:cs typeface="Times New Roman" panose="02020603050405020304" pitchFamily="18" charset="0"/>
              </a:rPr>
              <a:t>ACCRUAL BASIS OF ACCOUNTING</a:t>
            </a:r>
            <a:r>
              <a:rPr lang="en-GB" sz="2400" b="1" kern="0" dirty="0">
                <a:solidFill>
                  <a:schemeClr val="bg1"/>
                </a:solidFill>
                <a:latin typeface="Times New Roman"/>
              </a:rPr>
              <a:t> </a:t>
            </a:r>
            <a:endParaRPr lang="en-GB" sz="2400" b="1" kern="0" dirty="0">
              <a:solidFill>
                <a:schemeClr val="bg1"/>
              </a:solidFill>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5647" y="-88108"/>
            <a:ext cx="1464833" cy="1127893"/>
          </a:xfrm>
          <a:prstGeom prst="rect">
            <a:avLst/>
          </a:prstGeom>
        </p:spPr>
      </p:pic>
      <p:sp>
        <p:nvSpPr>
          <p:cNvPr id="8" name="Zástupný symbol pro obsah 2">
            <a:extLst>
              <a:ext uri="{FF2B5EF4-FFF2-40B4-BE49-F238E27FC236}">
                <a16:creationId xmlns:a16="http://schemas.microsoft.com/office/drawing/2014/main" id="{D7C8DFAA-56D9-46B5-9D6F-2F9BCF2DC551}"/>
              </a:ext>
            </a:extLst>
          </p:cNvPr>
          <p:cNvSpPr txBox="1">
            <a:spLocks/>
          </p:cNvSpPr>
          <p:nvPr/>
        </p:nvSpPr>
        <p:spPr>
          <a:xfrm>
            <a:off x="395535" y="957040"/>
            <a:ext cx="11292882" cy="54516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endParaRPr lang="en-GB" sz="1600" dirty="0">
              <a:latin typeface="Times New Roman" panose="02020603050405020304" pitchFamily="18" charset="0"/>
              <a:cs typeface="Times New Roman" panose="02020603050405020304" pitchFamily="18" charset="0"/>
            </a:endParaRPr>
          </a:p>
          <a:p>
            <a:pPr marL="0" indent="0">
              <a:spcBef>
                <a:spcPts val="0"/>
              </a:spcBef>
              <a:buNone/>
            </a:pP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0A980FE5-2B65-4219-A475-559A8789D6D8}"/>
              </a:ext>
            </a:extLst>
          </p:cNvPr>
          <p:cNvGraphicFramePr>
            <a:graphicFrameLocks noGrp="1"/>
          </p:cNvGraphicFramePr>
          <p:nvPr/>
        </p:nvGraphicFramePr>
        <p:xfrm>
          <a:off x="441916" y="1122531"/>
          <a:ext cx="10385109" cy="5303520"/>
        </p:xfrm>
        <a:graphic>
          <a:graphicData uri="http://schemas.openxmlformats.org/drawingml/2006/table">
            <a:tbl>
              <a:tblPr firstRow="1" bandRow="1">
                <a:tableStyleId>{5C22544A-7EE6-4342-B048-85BDC9FD1C3A}</a:tableStyleId>
              </a:tblPr>
              <a:tblGrid>
                <a:gridCol w="3626501">
                  <a:extLst>
                    <a:ext uri="{9D8B030D-6E8A-4147-A177-3AD203B41FA5}">
                      <a16:colId xmlns:a16="http://schemas.microsoft.com/office/drawing/2014/main" val="1315651305"/>
                    </a:ext>
                  </a:extLst>
                </a:gridCol>
                <a:gridCol w="4704522">
                  <a:extLst>
                    <a:ext uri="{9D8B030D-6E8A-4147-A177-3AD203B41FA5}">
                      <a16:colId xmlns:a16="http://schemas.microsoft.com/office/drawing/2014/main" val="2697791138"/>
                    </a:ext>
                  </a:extLst>
                </a:gridCol>
                <a:gridCol w="2054086">
                  <a:extLst>
                    <a:ext uri="{9D8B030D-6E8A-4147-A177-3AD203B41FA5}">
                      <a16:colId xmlns:a16="http://schemas.microsoft.com/office/drawing/2014/main" val="202080983"/>
                    </a:ext>
                  </a:extLst>
                </a:gridCol>
              </a:tblGrid>
              <a:tr h="360010">
                <a:tc>
                  <a:txBody>
                    <a:bodyPr/>
                    <a:lstStyle/>
                    <a:p>
                      <a:pPr algn="ctr"/>
                      <a:r>
                        <a:rPr lang="en-US" dirty="0">
                          <a:solidFill>
                            <a:schemeClr val="tx1"/>
                          </a:solidFill>
                          <a:latin typeface="Times New Roman" panose="02020603050405020304" pitchFamily="18" charset="0"/>
                          <a:cs typeface="Times New Roman" panose="02020603050405020304" pitchFamily="18" charset="0"/>
                        </a:rPr>
                        <a:t>Transaction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Expenses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Cash outflow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5428426"/>
                  </a:ext>
                </a:extLst>
              </a:tr>
              <a:tr h="360010">
                <a:tc>
                  <a:txBody>
                    <a:bodyPr/>
                    <a:lstStyle/>
                    <a:p>
                      <a:r>
                        <a:rPr lang="en-US" dirty="0">
                          <a:solidFill>
                            <a:schemeClr val="tx1"/>
                          </a:solidFill>
                          <a:latin typeface="Times New Roman" panose="02020603050405020304" pitchFamily="18" charset="0"/>
                          <a:cs typeface="Times New Roman" panose="02020603050405020304" pitchFamily="18" charset="0"/>
                        </a:rPr>
                        <a:t>1. Company paid in advance for inventories 23000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 </a:t>
                      </a:r>
                    </a:p>
                    <a:p>
                      <a:pPr algn="ctr"/>
                      <a:r>
                        <a:rPr lang="en-US" dirty="0">
                          <a:solidFill>
                            <a:schemeClr val="tx1"/>
                          </a:solidFill>
                          <a:latin typeface="Times New Roman" panose="02020603050405020304" pitchFamily="18" charset="0"/>
                          <a:cs typeface="Times New Roman" panose="02020603050405020304" pitchFamily="18" charset="0"/>
                        </a:rPr>
                        <a:t>(the price of bought inventories will be expenses after the manufacturing the production from them and its selling)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23000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2643727"/>
                  </a:ext>
                </a:extLst>
              </a:tr>
              <a:tr h="3600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2. Returning bank credit 30000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7745625"/>
                  </a:ext>
                </a:extLst>
              </a:tr>
              <a:tr h="360010">
                <a:tc>
                  <a:txBody>
                    <a:bodyPr/>
                    <a:lstStyle/>
                    <a:p>
                      <a:r>
                        <a:rPr lang="en-US" dirty="0">
                          <a:solidFill>
                            <a:schemeClr val="tx1"/>
                          </a:solidFill>
                          <a:latin typeface="Times New Roman" panose="02020603050405020304" pitchFamily="18" charset="0"/>
                          <a:cs typeface="Times New Roman" panose="02020603050405020304" pitchFamily="18" charset="0"/>
                        </a:rPr>
                        <a:t>3. Salary is calculated for September 42000, it will be paid at the beginning of October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42000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a:t>
                      </a:r>
                    </a:p>
                    <a:p>
                      <a:pPr algn="ctr"/>
                      <a:endParaRPr lang="en-US" dirty="0">
                        <a:solidFill>
                          <a:schemeClr val="tx1"/>
                        </a:solidFill>
                        <a:latin typeface="Times New Roman" panose="02020603050405020304" pitchFamily="18" charset="0"/>
                        <a:cs typeface="Times New Roman" panose="02020603050405020304" pitchFamily="18" charset="0"/>
                      </a:endParaRPr>
                    </a:p>
                    <a:p>
                      <a:pPr algn="ctr"/>
                      <a:r>
                        <a:rPr lang="en-US" dirty="0">
                          <a:solidFill>
                            <a:schemeClr val="tx1"/>
                          </a:solidFill>
                          <a:latin typeface="Times New Roman" panose="02020603050405020304" pitchFamily="18" charset="0"/>
                          <a:cs typeface="Times New Roman" panose="02020603050405020304" pitchFamily="18" charset="0"/>
                        </a:rPr>
                        <a:t>42000 (in October)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5293889"/>
                  </a:ext>
                </a:extLst>
              </a:tr>
              <a:tr h="360010">
                <a:tc>
                  <a:txBody>
                    <a:bodyPr/>
                    <a:lstStyle/>
                    <a:p>
                      <a:r>
                        <a:rPr lang="en-US" dirty="0">
                          <a:solidFill>
                            <a:schemeClr val="tx1"/>
                          </a:solidFill>
                          <a:latin typeface="Times New Roman" panose="02020603050405020304" pitchFamily="18" charset="0"/>
                          <a:cs typeface="Times New Roman" panose="02020603050405020304" pitchFamily="18" charset="0"/>
                        </a:rPr>
                        <a:t>4. Made prepayment for annual rent 56000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a:t>
                      </a:r>
                    </a:p>
                    <a:p>
                      <a:pPr algn="ctr"/>
                      <a:r>
                        <a:rPr lang="en-US" dirty="0">
                          <a:solidFill>
                            <a:schemeClr val="tx1"/>
                          </a:solidFill>
                          <a:latin typeface="Times New Roman" panose="02020603050405020304" pitchFamily="18" charset="0"/>
                          <a:cs typeface="Times New Roman" panose="02020603050405020304" pitchFamily="18" charset="0"/>
                        </a:rPr>
                        <a:t>(56000</a:t>
                      </a:r>
                      <a:r>
                        <a:rPr lang="ru-RU" dirty="0">
                          <a:solidFill>
                            <a:schemeClr val="tx1"/>
                          </a:solidFill>
                          <a:latin typeface="Times New Roman" panose="02020603050405020304" pitchFamily="18" charset="0"/>
                          <a:cs typeface="Times New Roman" panose="02020603050405020304" pitchFamily="18" charset="0"/>
                        </a:rPr>
                        <a:t>/</a:t>
                      </a:r>
                      <a:r>
                        <a:rPr lang="en-US" dirty="0">
                          <a:solidFill>
                            <a:schemeClr val="tx1"/>
                          </a:solidFill>
                          <a:latin typeface="Times New Roman" panose="02020603050405020304" pitchFamily="18" charset="0"/>
                          <a:cs typeface="Times New Roman" panose="02020603050405020304" pitchFamily="18" charset="0"/>
                        </a:rPr>
                        <a:t>12 – will be cost at the end of every month of the year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56000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882038"/>
                  </a:ext>
                </a:extLst>
              </a:tr>
              <a:tr h="0">
                <a:tc>
                  <a:txBody>
                    <a:bodyPr/>
                    <a:lstStyle/>
                    <a:p>
                      <a:r>
                        <a:rPr lang="en-US" dirty="0">
                          <a:solidFill>
                            <a:schemeClr val="tx1"/>
                          </a:solidFill>
                          <a:latin typeface="Times New Roman" panose="02020603050405020304" pitchFamily="18" charset="0"/>
                          <a:cs typeface="Times New Roman" panose="02020603050405020304" pitchFamily="18" charset="0"/>
                        </a:rPr>
                        <a:t>5. Company paid dividend for owners 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a:t>
                      </a:r>
                    </a:p>
                    <a:p>
                      <a:pPr algn="ctr"/>
                      <a:r>
                        <a:rPr lang="en-US" dirty="0">
                          <a:solidFill>
                            <a:schemeClr val="tx1"/>
                          </a:solidFill>
                          <a:latin typeface="Times New Roman" panose="02020603050405020304" pitchFamily="18" charset="0"/>
                          <a:cs typeface="Times New Roman" panose="02020603050405020304" pitchFamily="18" charset="0"/>
                        </a:rPr>
                        <a:t>(dividends are not expenses, because they are paid from net profit after all expenses)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9328150"/>
                  </a:ext>
                </a:extLst>
              </a:tr>
              <a:tr h="457200">
                <a:tc>
                  <a:txBody>
                    <a:bodyPr/>
                    <a:lstStyle/>
                    <a:p>
                      <a:r>
                        <a:rPr lang="en-US" dirty="0">
                          <a:solidFill>
                            <a:schemeClr val="tx1"/>
                          </a:solidFill>
                          <a:latin typeface="Times New Roman" panose="02020603050405020304" pitchFamily="18" charset="0"/>
                          <a:cs typeface="Times New Roman" panose="02020603050405020304" pitchFamily="18" charset="0"/>
                        </a:rPr>
                        <a:t>6. Company calculated depreciation of equipment 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7956448"/>
                  </a:ext>
                </a:extLst>
              </a:tr>
            </a:tbl>
          </a:graphicData>
        </a:graphic>
      </p:graphicFrame>
    </p:spTree>
    <p:extLst>
      <p:ext uri="{BB962C8B-B14F-4D97-AF65-F5344CB8AC3E}">
        <p14:creationId xmlns:p14="http://schemas.microsoft.com/office/powerpoint/2010/main" val="3772875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0470" y="269380"/>
            <a:ext cx="1464833" cy="1262066"/>
          </a:xfrm>
          <a:prstGeom prst="rect">
            <a:avLst/>
          </a:prstGeom>
        </p:spPr>
      </p:pic>
      <p:sp>
        <p:nvSpPr>
          <p:cNvPr id="9" name="Nadpis 1"/>
          <p:cNvSpPr txBox="1">
            <a:spLocks/>
          </p:cNvSpPr>
          <p:nvPr/>
        </p:nvSpPr>
        <p:spPr>
          <a:xfrm>
            <a:off x="206697" y="105840"/>
            <a:ext cx="10143934" cy="553171"/>
          </a:xfrm>
          <a:prstGeom prst="rect">
            <a:avLst/>
          </a:prstGeom>
          <a:solidFill>
            <a:srgbClr val="008080"/>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2400" b="1" dirty="0">
                <a:solidFill>
                  <a:schemeClr val="bg1"/>
                </a:solidFill>
                <a:latin typeface="Times New Roman" panose="02020603050405020304" pitchFamily="18" charset="0"/>
                <a:cs typeface="Times New Roman" panose="02020603050405020304" pitchFamily="18" charset="0"/>
              </a:rPr>
              <a:t>LOGICAL SCHEME OF BUDGETING PROCESS </a:t>
            </a:r>
          </a:p>
        </p:txBody>
      </p:sp>
      <p:pic>
        <p:nvPicPr>
          <p:cNvPr id="5" name="Obrázek 4">
            <a:extLst>
              <a:ext uri="{FF2B5EF4-FFF2-40B4-BE49-F238E27FC236}">
                <a16:creationId xmlns:a16="http://schemas.microsoft.com/office/drawing/2014/main" id="{69CFB1E8-3EC7-4BA8-A0C4-DA92C2F54436}"/>
              </a:ext>
            </a:extLst>
          </p:cNvPr>
          <p:cNvPicPr>
            <a:picLocks noChangeAspect="1"/>
          </p:cNvPicPr>
          <p:nvPr/>
        </p:nvPicPr>
        <p:blipFill>
          <a:blip r:embed="rId3"/>
          <a:stretch>
            <a:fillRect/>
          </a:stretch>
        </p:blipFill>
        <p:spPr>
          <a:xfrm>
            <a:off x="3720985" y="613542"/>
            <a:ext cx="6714565" cy="6048972"/>
          </a:xfrm>
          <a:prstGeom prst="rect">
            <a:avLst/>
          </a:prstGeom>
        </p:spPr>
      </p:pic>
    </p:spTree>
    <p:extLst>
      <p:ext uri="{BB962C8B-B14F-4D97-AF65-F5344CB8AC3E}">
        <p14:creationId xmlns:p14="http://schemas.microsoft.com/office/powerpoint/2010/main" val="326966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76681" y="305788"/>
            <a:ext cx="2537874" cy="461665"/>
          </a:xfrm>
          <a:prstGeom prst="rect">
            <a:avLst/>
          </a:prstGeom>
          <a:solidFill>
            <a:srgbClr val="008080"/>
          </a:solidFill>
        </p:spPr>
        <p:txBody>
          <a:bodyPr wrap="none">
            <a:spAutoFit/>
          </a:bodyPr>
          <a:lstStyle/>
          <a:p>
            <a:pPr algn="l"/>
            <a:r>
              <a:rPr lang="en-GB" sz="2400" b="1" i="0" u="none" strike="noStrike" baseline="0" dirty="0">
                <a:solidFill>
                  <a:schemeClr val="bg1"/>
                </a:solidFill>
                <a:latin typeface="Times New Roman" panose="02020603050405020304" pitchFamily="18" charset="0"/>
                <a:cs typeface="Times New Roman" panose="02020603050405020304" pitchFamily="18" charset="0"/>
              </a:rPr>
              <a:t>SALES BUDGET</a:t>
            </a:r>
          </a:p>
        </p:txBody>
      </p:sp>
      <p:sp>
        <p:nvSpPr>
          <p:cNvPr id="6" name="Zástupný symbol pro obsah 2">
            <a:extLst>
              <a:ext uri="{FF2B5EF4-FFF2-40B4-BE49-F238E27FC236}">
                <a16:creationId xmlns:a16="http://schemas.microsoft.com/office/drawing/2014/main" id="{B8689E18-844C-4A2A-AFAF-A04AC36AA69E}"/>
              </a:ext>
            </a:extLst>
          </p:cNvPr>
          <p:cNvSpPr txBox="1">
            <a:spLocks/>
          </p:cNvSpPr>
          <p:nvPr/>
        </p:nvSpPr>
        <p:spPr>
          <a:xfrm>
            <a:off x="251520" y="961975"/>
            <a:ext cx="7655695" cy="21218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spcBef>
                <a:spcPts val="0"/>
              </a:spcBef>
            </a:pPr>
            <a:r>
              <a:rPr lang="en-GB" sz="1900" b="0" i="0" u="none" strike="noStrike" baseline="0" dirty="0">
                <a:latin typeface="Times New Roman" panose="02020603050405020304" pitchFamily="18" charset="0"/>
                <a:cs typeface="Times New Roman" panose="02020603050405020304" pitchFamily="18" charset="0"/>
              </a:rPr>
              <a:t>The sales budget is an operating budget, the starting point in preparing the manufacturing budget, because estimated sales volume influences nearly all other items appearing throughout all the entire budgets. </a:t>
            </a:r>
          </a:p>
          <a:p>
            <a:pPr algn="l">
              <a:lnSpc>
                <a:spcPct val="100000"/>
              </a:lnSpc>
              <a:spcBef>
                <a:spcPts val="0"/>
              </a:spcBef>
            </a:pPr>
            <a:r>
              <a:rPr lang="en-GB" sz="1900" b="0" i="0" u="none" strike="noStrike" baseline="0" dirty="0">
                <a:latin typeface="Times New Roman" panose="02020603050405020304" pitchFamily="18" charset="0"/>
                <a:cs typeface="Times New Roman" panose="02020603050405020304" pitchFamily="18" charset="0"/>
              </a:rPr>
              <a:t>The sales budget should show total sales in quantity and value. </a:t>
            </a:r>
          </a:p>
          <a:p>
            <a:pPr algn="l">
              <a:lnSpc>
                <a:spcPct val="100000"/>
              </a:lnSpc>
              <a:spcBef>
                <a:spcPts val="0"/>
              </a:spcBef>
            </a:pPr>
            <a:r>
              <a:rPr lang="en-GB" sz="1900" b="0" i="0" u="none" strike="noStrike" baseline="0" dirty="0">
                <a:latin typeface="Times New Roman" panose="02020603050405020304" pitchFamily="18" charset="0"/>
                <a:cs typeface="Times New Roman" panose="02020603050405020304" pitchFamily="18" charset="0"/>
              </a:rPr>
              <a:t>The sales budget is prepared for each product separately</a:t>
            </a:r>
          </a:p>
          <a:p>
            <a:pPr algn="l">
              <a:lnSpc>
                <a:spcPct val="100000"/>
              </a:lnSpc>
              <a:spcBef>
                <a:spcPts val="0"/>
              </a:spcBef>
            </a:pPr>
            <a:r>
              <a:rPr lang="en-GB" sz="1900" b="0" i="0" u="none" strike="noStrike" baseline="0" dirty="0">
                <a:latin typeface="Times New Roman" panose="02020603050405020304" pitchFamily="18" charset="0"/>
                <a:cs typeface="Times New Roman" panose="02020603050405020304" pitchFamily="18" charset="0"/>
              </a:rPr>
              <a:t>The budget can be analysed further by product, territory, customer, and seasonal pattern of expected sales.</a:t>
            </a:r>
            <a:endParaRPr lang="en-US" sz="1900" b="1" cap="all" dirty="0">
              <a:latin typeface="Times New Roman" panose="02020603050405020304" pitchFamily="18" charset="0"/>
              <a:cs typeface="Times New Roman" panose="02020603050405020304" pitchFamily="18" charset="0"/>
            </a:endParaRPr>
          </a:p>
        </p:txBody>
      </p:sp>
      <p:graphicFrame>
        <p:nvGraphicFramePr>
          <p:cNvPr id="7" name="Tabulka 6">
            <a:extLst>
              <a:ext uri="{FF2B5EF4-FFF2-40B4-BE49-F238E27FC236}">
                <a16:creationId xmlns:a16="http://schemas.microsoft.com/office/drawing/2014/main" id="{88F0A12E-CD1C-47E6-A197-ACB189A0BA55}"/>
              </a:ext>
            </a:extLst>
          </p:cNvPr>
          <p:cNvGraphicFramePr>
            <a:graphicFrameLocks noGrp="1"/>
          </p:cNvGraphicFramePr>
          <p:nvPr>
            <p:extLst>
              <p:ext uri="{D42A27DB-BD31-4B8C-83A1-F6EECF244321}">
                <p14:modId xmlns:p14="http://schemas.microsoft.com/office/powerpoint/2010/main" val="3201768395"/>
              </p:ext>
            </p:extLst>
          </p:nvPr>
        </p:nvGraphicFramePr>
        <p:xfrm>
          <a:off x="546502" y="3493473"/>
          <a:ext cx="10704203" cy="1920240"/>
        </p:xfrm>
        <a:graphic>
          <a:graphicData uri="http://schemas.openxmlformats.org/drawingml/2006/table">
            <a:tbl>
              <a:tblPr>
                <a:tableStyleId>{5C22544A-7EE6-4342-B048-85BDC9FD1C3A}</a:tableStyleId>
              </a:tblPr>
              <a:tblGrid>
                <a:gridCol w="2234806">
                  <a:extLst>
                    <a:ext uri="{9D8B030D-6E8A-4147-A177-3AD203B41FA5}">
                      <a16:colId xmlns:a16="http://schemas.microsoft.com/office/drawing/2014/main" val="1494135591"/>
                    </a:ext>
                  </a:extLst>
                </a:gridCol>
                <a:gridCol w="1306695">
                  <a:extLst>
                    <a:ext uri="{9D8B030D-6E8A-4147-A177-3AD203B41FA5}">
                      <a16:colId xmlns:a16="http://schemas.microsoft.com/office/drawing/2014/main" val="3256887921"/>
                    </a:ext>
                  </a:extLst>
                </a:gridCol>
                <a:gridCol w="1306695">
                  <a:extLst>
                    <a:ext uri="{9D8B030D-6E8A-4147-A177-3AD203B41FA5}">
                      <a16:colId xmlns:a16="http://schemas.microsoft.com/office/drawing/2014/main" val="526348792"/>
                    </a:ext>
                  </a:extLst>
                </a:gridCol>
                <a:gridCol w="1307744">
                  <a:extLst>
                    <a:ext uri="{9D8B030D-6E8A-4147-A177-3AD203B41FA5}">
                      <a16:colId xmlns:a16="http://schemas.microsoft.com/office/drawing/2014/main" val="841680521"/>
                    </a:ext>
                  </a:extLst>
                </a:gridCol>
                <a:gridCol w="1307744">
                  <a:extLst>
                    <a:ext uri="{9D8B030D-6E8A-4147-A177-3AD203B41FA5}">
                      <a16:colId xmlns:a16="http://schemas.microsoft.com/office/drawing/2014/main" val="3023696088"/>
                    </a:ext>
                  </a:extLst>
                </a:gridCol>
                <a:gridCol w="1080173">
                  <a:extLst>
                    <a:ext uri="{9D8B030D-6E8A-4147-A177-3AD203B41FA5}">
                      <a16:colId xmlns:a16="http://schemas.microsoft.com/office/drawing/2014/main" val="4017197951"/>
                    </a:ext>
                  </a:extLst>
                </a:gridCol>
                <a:gridCol w="1080173">
                  <a:extLst>
                    <a:ext uri="{9D8B030D-6E8A-4147-A177-3AD203B41FA5}">
                      <a16:colId xmlns:a16="http://schemas.microsoft.com/office/drawing/2014/main" val="3415462936"/>
                    </a:ext>
                  </a:extLst>
                </a:gridCol>
                <a:gridCol w="1080173">
                  <a:extLst>
                    <a:ext uri="{9D8B030D-6E8A-4147-A177-3AD203B41FA5}">
                      <a16:colId xmlns:a16="http://schemas.microsoft.com/office/drawing/2014/main" val="4112067238"/>
                    </a:ext>
                  </a:extLst>
                </a:gridCol>
              </a:tblGrid>
              <a:tr h="0">
                <a:tc rowSpan="2">
                  <a:txBody>
                    <a:bodyPr/>
                    <a:lstStyle/>
                    <a:p>
                      <a:pPr algn="ctr"/>
                      <a:r>
                        <a:rPr lang="en-US" sz="1800" dirty="0">
                          <a:solidFill>
                            <a:schemeClr val="tx1"/>
                          </a:solidFill>
                          <a:effectLst/>
                          <a:latin typeface="Times New Roman" panose="02020603050405020304" pitchFamily="18" charset="0"/>
                          <a:cs typeface="Times New Roman" panose="02020603050405020304" pitchFamily="18" charset="0"/>
                        </a:rPr>
                        <a:t>Indicator </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n-US" sz="1800" dirty="0">
                          <a:solidFill>
                            <a:schemeClr val="tx1"/>
                          </a:solidFill>
                          <a:effectLst/>
                          <a:latin typeface="Times New Roman" panose="02020603050405020304" pitchFamily="18" charset="0"/>
                          <a:cs typeface="Times New Roman" panose="02020603050405020304" pitchFamily="18" charset="0"/>
                        </a:rPr>
                        <a:t>Quarters</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a:r>
                        <a:rPr lang="en-US" sz="1800">
                          <a:solidFill>
                            <a:schemeClr val="tx1"/>
                          </a:solidFill>
                          <a:effectLst/>
                          <a:latin typeface="Times New Roman" panose="02020603050405020304" pitchFamily="18" charset="0"/>
                          <a:cs typeface="Times New Roman" panose="02020603050405020304" pitchFamily="18" charset="0"/>
                        </a:rPr>
                        <a:t>Annual sale</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800">
                          <a:solidFill>
                            <a:schemeClr val="tx1"/>
                          </a:solidFill>
                          <a:effectLst/>
                          <a:latin typeface="Times New Roman" panose="02020603050405020304" pitchFamily="18" charset="0"/>
                          <a:cs typeface="Times New Roman" panose="02020603050405020304" pitchFamily="18" charset="0"/>
                        </a:rPr>
                        <a:t>Quarters</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3652102609"/>
                  </a:ext>
                </a:extLst>
              </a:tr>
              <a:tr h="0">
                <a:tc vMerge="1">
                  <a:txBody>
                    <a:bodyPr/>
                    <a:lstStyle/>
                    <a:p>
                      <a:endParaRPr lang="en-GB"/>
                    </a:p>
                  </a:txBody>
                  <a:tcPr/>
                </a:tc>
                <a:tc>
                  <a:txBody>
                    <a:bodyPr/>
                    <a:lstStyle/>
                    <a:p>
                      <a:pPr algn="ctr"/>
                      <a:r>
                        <a:rPr lang="en-US" sz="1800">
                          <a:solidFill>
                            <a:schemeClr val="tx1"/>
                          </a:solidFill>
                          <a:effectLst/>
                          <a:latin typeface="Times New Roman" panose="02020603050405020304" pitchFamily="18" charset="0"/>
                          <a:cs typeface="Times New Roman" panose="02020603050405020304" pitchFamily="18" charset="0"/>
                        </a:rPr>
                        <a:t>І</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effectLst/>
                          <a:latin typeface="Times New Roman" panose="02020603050405020304" pitchFamily="18" charset="0"/>
                          <a:cs typeface="Times New Roman" panose="02020603050405020304" pitchFamily="18" charset="0"/>
                        </a:rPr>
                        <a:t>ІІ</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effectLst/>
                          <a:latin typeface="Times New Roman" panose="02020603050405020304" pitchFamily="18" charset="0"/>
                          <a:cs typeface="Times New Roman" panose="02020603050405020304" pitchFamily="18" charset="0"/>
                        </a:rPr>
                        <a:t>ІІІ</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solidFill>
                            <a:schemeClr val="tx1"/>
                          </a:solidFill>
                          <a:effectLst/>
                          <a:latin typeface="Times New Roman" panose="02020603050405020304" pitchFamily="18" charset="0"/>
                          <a:cs typeface="Times New Roman" panose="02020603050405020304" pitchFamily="18" charset="0"/>
                        </a:rPr>
                        <a:t>ІV</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r>
                        <a:rPr lang="en-US" sz="1800">
                          <a:solidFill>
                            <a:schemeClr val="tx1"/>
                          </a:solidFill>
                          <a:effectLst/>
                          <a:latin typeface="Times New Roman" panose="02020603050405020304" pitchFamily="18" charset="0"/>
                          <a:cs typeface="Times New Roman" panose="02020603050405020304" pitchFamily="18" charset="0"/>
                        </a:rPr>
                        <a:t>І</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solidFill>
                            <a:schemeClr val="tx1"/>
                          </a:solidFill>
                          <a:effectLst/>
                          <a:latin typeface="Times New Roman" panose="02020603050405020304" pitchFamily="18" charset="0"/>
                          <a:cs typeface="Times New Roman" panose="02020603050405020304" pitchFamily="18" charset="0"/>
                        </a:rPr>
                        <a:t>ІІ</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3366330"/>
                  </a:ext>
                </a:extLst>
              </a:tr>
              <a:tr h="0">
                <a:tc>
                  <a:txBody>
                    <a:bodyPr/>
                    <a:lstStyle/>
                    <a:p>
                      <a:r>
                        <a:rPr lang="en-US" sz="1800">
                          <a:solidFill>
                            <a:schemeClr val="tx1"/>
                          </a:solidFill>
                          <a:effectLst/>
                          <a:latin typeface="Times New Roman" panose="02020603050405020304" pitchFamily="18" charset="0"/>
                          <a:cs typeface="Times New Roman" panose="02020603050405020304" pitchFamily="18" charset="0"/>
                        </a:rPr>
                        <a:t>1. Sale of finished products, units</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solidFill>
                            <a:schemeClr val="tx1"/>
                          </a:solidFill>
                          <a:effectLst/>
                          <a:latin typeface="Times New Roman" panose="02020603050405020304" pitchFamily="18" charset="0"/>
                          <a:cs typeface="Times New Roman" panose="02020603050405020304" pitchFamily="18" charset="0"/>
                        </a:rPr>
                        <a:t> </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solidFill>
                            <a:schemeClr val="tx1"/>
                          </a:solidFill>
                          <a:effectLst/>
                          <a:latin typeface="Times New Roman" panose="02020603050405020304" pitchFamily="18" charset="0"/>
                          <a:cs typeface="Times New Roman" panose="02020603050405020304" pitchFamily="18" charset="0"/>
                        </a:rPr>
                        <a:t> </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solidFill>
                            <a:schemeClr val="tx1"/>
                          </a:solidFill>
                          <a:effectLst/>
                          <a:latin typeface="Times New Roman" panose="02020603050405020304" pitchFamily="18" charset="0"/>
                          <a:cs typeface="Times New Roman" panose="02020603050405020304" pitchFamily="18" charset="0"/>
                        </a:rPr>
                        <a:t> </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effectLst/>
                          <a:latin typeface="Times New Roman" panose="02020603050405020304" pitchFamily="18" charset="0"/>
                          <a:cs typeface="Times New Roman" panose="02020603050405020304" pitchFamily="18" charset="0"/>
                        </a:rPr>
                        <a:t> </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effectLst/>
                          <a:latin typeface="Times New Roman" panose="02020603050405020304" pitchFamily="18" charset="0"/>
                          <a:cs typeface="Times New Roman" panose="02020603050405020304" pitchFamily="18" charset="0"/>
                        </a:rPr>
                        <a:t> </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effectLst/>
                          <a:latin typeface="Times New Roman" panose="02020603050405020304" pitchFamily="18" charset="0"/>
                          <a:cs typeface="Times New Roman" panose="02020603050405020304" pitchFamily="18" charset="0"/>
                        </a:rPr>
                        <a:t> </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solidFill>
                            <a:schemeClr val="tx1"/>
                          </a:solidFill>
                          <a:effectLst/>
                          <a:latin typeface="Times New Roman" panose="02020603050405020304" pitchFamily="18" charset="0"/>
                          <a:cs typeface="Times New Roman" panose="02020603050405020304" pitchFamily="18" charset="0"/>
                        </a:rPr>
                        <a:t> </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0888904"/>
                  </a:ext>
                </a:extLst>
              </a:tr>
              <a:tr h="0">
                <a:tc>
                  <a:txBody>
                    <a:bodyPr/>
                    <a:lstStyle/>
                    <a:p>
                      <a:r>
                        <a:rPr lang="en-US" sz="1800">
                          <a:solidFill>
                            <a:schemeClr val="tx1"/>
                          </a:solidFill>
                          <a:effectLst/>
                          <a:latin typeface="Times New Roman" panose="02020603050405020304" pitchFamily="18" charset="0"/>
                          <a:cs typeface="Times New Roman" panose="02020603050405020304" pitchFamily="18" charset="0"/>
                        </a:rPr>
                        <a:t>2. Sale price, CZK.</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solidFill>
                            <a:schemeClr val="tx1"/>
                          </a:solidFill>
                          <a:effectLst/>
                          <a:latin typeface="Times New Roman" panose="02020603050405020304" pitchFamily="18" charset="0"/>
                          <a:cs typeface="Times New Roman" panose="02020603050405020304" pitchFamily="18" charset="0"/>
                        </a:rPr>
                        <a:t> </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solidFill>
                            <a:schemeClr val="tx1"/>
                          </a:solidFill>
                          <a:effectLst/>
                          <a:latin typeface="Times New Roman" panose="02020603050405020304" pitchFamily="18" charset="0"/>
                          <a:cs typeface="Times New Roman" panose="02020603050405020304" pitchFamily="18" charset="0"/>
                        </a:rPr>
                        <a:t> </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solidFill>
                            <a:schemeClr val="tx1"/>
                          </a:solidFill>
                          <a:effectLst/>
                          <a:latin typeface="Times New Roman" panose="02020603050405020304" pitchFamily="18" charset="0"/>
                          <a:cs typeface="Times New Roman" panose="02020603050405020304" pitchFamily="18" charset="0"/>
                        </a:rPr>
                        <a:t> </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solidFill>
                            <a:schemeClr val="tx1"/>
                          </a:solidFill>
                          <a:effectLst/>
                          <a:latin typeface="Times New Roman" panose="02020603050405020304" pitchFamily="18" charset="0"/>
                          <a:cs typeface="Times New Roman" panose="02020603050405020304" pitchFamily="18" charset="0"/>
                        </a:rPr>
                        <a:t> </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solidFill>
                            <a:schemeClr val="tx1"/>
                          </a:solidFill>
                          <a:effectLst/>
                          <a:latin typeface="Times New Roman" panose="02020603050405020304" pitchFamily="18" charset="0"/>
                          <a:cs typeface="Times New Roman" panose="02020603050405020304" pitchFamily="18" charset="0"/>
                        </a:rPr>
                        <a:t> </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effectLst/>
                          <a:latin typeface="Times New Roman" panose="02020603050405020304" pitchFamily="18" charset="0"/>
                          <a:cs typeface="Times New Roman" panose="02020603050405020304" pitchFamily="18" charset="0"/>
                        </a:rPr>
                        <a:t> </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effectLst/>
                          <a:latin typeface="Times New Roman" panose="02020603050405020304" pitchFamily="18" charset="0"/>
                          <a:cs typeface="Times New Roman" panose="02020603050405020304" pitchFamily="18" charset="0"/>
                        </a:rPr>
                        <a:t> </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9680432"/>
                  </a:ext>
                </a:extLst>
              </a:tr>
              <a:tr h="0">
                <a:tc>
                  <a:txBody>
                    <a:bodyPr/>
                    <a:lstStyle/>
                    <a:p>
                      <a:r>
                        <a:rPr lang="en-US" sz="1800">
                          <a:solidFill>
                            <a:schemeClr val="tx1"/>
                          </a:solidFill>
                          <a:effectLst/>
                          <a:latin typeface="Times New Roman" panose="02020603050405020304" pitchFamily="18" charset="0"/>
                          <a:cs typeface="Times New Roman" panose="02020603050405020304" pitchFamily="18" charset="0"/>
                        </a:rPr>
                        <a:t>3. Revenue </a:t>
                      </a:r>
                      <a:endParaRPr lang="en-GB" sz="1800">
                        <a:solidFill>
                          <a:schemeClr val="tx1"/>
                        </a:solidFill>
                        <a:effectLst/>
                        <a:latin typeface="Times New Roman" panose="02020603050405020304" pitchFamily="18" charset="0"/>
                        <a:cs typeface="Times New Roman" panose="02020603050405020304" pitchFamily="18" charset="0"/>
                      </a:endParaRPr>
                    </a:p>
                    <a:p>
                      <a:r>
                        <a:rPr lang="en-US" sz="1800">
                          <a:solidFill>
                            <a:schemeClr val="tx1"/>
                          </a:solidFill>
                          <a:effectLst/>
                          <a:latin typeface="Times New Roman" panose="02020603050405020304" pitchFamily="18" charset="0"/>
                          <a:cs typeface="Times New Roman" panose="02020603050405020304" pitchFamily="18" charset="0"/>
                        </a:rPr>
                        <a:t>(row 1 * row 2), CZK.</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solidFill>
                            <a:schemeClr val="tx1"/>
                          </a:solidFill>
                          <a:effectLst/>
                          <a:latin typeface="Times New Roman" panose="02020603050405020304" pitchFamily="18" charset="0"/>
                          <a:cs typeface="Times New Roman" panose="02020603050405020304" pitchFamily="18" charset="0"/>
                        </a:rPr>
                        <a:t> </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solidFill>
                            <a:schemeClr val="tx1"/>
                          </a:solidFill>
                          <a:effectLst/>
                          <a:latin typeface="Times New Roman" panose="02020603050405020304" pitchFamily="18" charset="0"/>
                          <a:cs typeface="Times New Roman" panose="02020603050405020304" pitchFamily="18" charset="0"/>
                        </a:rPr>
                        <a:t> </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solidFill>
                            <a:schemeClr val="tx1"/>
                          </a:solidFill>
                          <a:effectLst/>
                          <a:latin typeface="Times New Roman" panose="02020603050405020304" pitchFamily="18" charset="0"/>
                          <a:cs typeface="Times New Roman" panose="02020603050405020304" pitchFamily="18" charset="0"/>
                        </a:rPr>
                        <a:t> </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solidFill>
                            <a:schemeClr val="tx1"/>
                          </a:solidFill>
                          <a:effectLst/>
                          <a:latin typeface="Times New Roman" panose="02020603050405020304" pitchFamily="18" charset="0"/>
                          <a:cs typeface="Times New Roman" panose="02020603050405020304" pitchFamily="18" charset="0"/>
                        </a:rPr>
                        <a:t> </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solidFill>
                            <a:schemeClr val="tx1"/>
                          </a:solidFill>
                          <a:effectLst/>
                          <a:latin typeface="Times New Roman" panose="02020603050405020304" pitchFamily="18" charset="0"/>
                          <a:cs typeface="Times New Roman" panose="02020603050405020304" pitchFamily="18" charset="0"/>
                        </a:rPr>
                        <a:t> </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solidFill>
                            <a:schemeClr val="tx1"/>
                          </a:solidFill>
                          <a:effectLst/>
                          <a:latin typeface="Times New Roman" panose="02020603050405020304" pitchFamily="18" charset="0"/>
                          <a:cs typeface="Times New Roman" panose="02020603050405020304" pitchFamily="18" charset="0"/>
                        </a:rPr>
                        <a:t> </a:t>
                      </a:r>
                      <a:endParaRPr lang="en-GB"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solidFill>
                            <a:schemeClr val="tx1"/>
                          </a:solidFill>
                          <a:effectLst/>
                          <a:latin typeface="Times New Roman" panose="02020603050405020304" pitchFamily="18" charset="0"/>
                          <a:cs typeface="Times New Roman" panose="02020603050405020304" pitchFamily="18" charset="0"/>
                        </a:rPr>
                        <a:t> </a:t>
                      </a:r>
                      <a:endPar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1242526"/>
                  </a:ext>
                </a:extLst>
              </a:tr>
            </a:tbl>
          </a:graphicData>
        </a:graphic>
      </p:graphicFrame>
    </p:spTree>
    <p:extLst>
      <p:ext uri="{BB962C8B-B14F-4D97-AF65-F5344CB8AC3E}">
        <p14:creationId xmlns:p14="http://schemas.microsoft.com/office/powerpoint/2010/main" val="3008027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76681" y="305788"/>
            <a:ext cx="6212598" cy="461665"/>
          </a:xfrm>
          <a:prstGeom prst="rect">
            <a:avLst/>
          </a:prstGeom>
          <a:solidFill>
            <a:srgbClr val="008080"/>
          </a:solidFill>
        </p:spPr>
        <p:txBody>
          <a:bodyPr wrap="none">
            <a:spAutoFit/>
          </a:bodyPr>
          <a:lstStyle/>
          <a:p>
            <a:pPr algn="l"/>
            <a:r>
              <a:rPr lang="en-GB" sz="2400" b="1" i="0" u="none" strike="noStrike" baseline="0" dirty="0">
                <a:solidFill>
                  <a:schemeClr val="bg1"/>
                </a:solidFill>
                <a:latin typeface="Times New Roman" panose="02020603050405020304" pitchFamily="18" charset="0"/>
                <a:cs typeface="Times New Roman" panose="02020603050405020304" pitchFamily="18" charset="0"/>
              </a:rPr>
              <a:t>WAYS TO ANALYSE THE SALES BUDGET</a:t>
            </a:r>
          </a:p>
        </p:txBody>
      </p:sp>
      <p:pic>
        <p:nvPicPr>
          <p:cNvPr id="8" name="Obrázek 7">
            <a:extLst>
              <a:ext uri="{FF2B5EF4-FFF2-40B4-BE49-F238E27FC236}">
                <a16:creationId xmlns:a16="http://schemas.microsoft.com/office/drawing/2014/main" id="{3602B9AE-22B9-44DE-A724-DDD5C1DB78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0493" y="305788"/>
            <a:ext cx="1464833" cy="1127893"/>
          </a:xfrm>
          <a:prstGeom prst="rect">
            <a:avLst/>
          </a:prstGeom>
        </p:spPr>
      </p:pic>
      <p:graphicFrame>
        <p:nvGraphicFramePr>
          <p:cNvPr id="9" name="Tabulka 8">
            <a:extLst>
              <a:ext uri="{FF2B5EF4-FFF2-40B4-BE49-F238E27FC236}">
                <a16:creationId xmlns:a16="http://schemas.microsoft.com/office/drawing/2014/main" id="{A13672AB-FEF2-497F-A24B-2B04D447FAAB}"/>
              </a:ext>
            </a:extLst>
          </p:cNvPr>
          <p:cNvGraphicFramePr>
            <a:graphicFrameLocks noGrp="1"/>
          </p:cNvGraphicFramePr>
          <p:nvPr>
            <p:extLst>
              <p:ext uri="{D42A27DB-BD31-4B8C-83A1-F6EECF244321}">
                <p14:modId xmlns:p14="http://schemas.microsoft.com/office/powerpoint/2010/main" val="3591314099"/>
              </p:ext>
            </p:extLst>
          </p:nvPr>
        </p:nvGraphicFramePr>
        <p:xfrm>
          <a:off x="222343" y="922285"/>
          <a:ext cx="8202543" cy="3017520"/>
        </p:xfrm>
        <a:graphic>
          <a:graphicData uri="http://schemas.openxmlformats.org/drawingml/2006/table">
            <a:tbl>
              <a:tblPr>
                <a:tableStyleId>{5C22544A-7EE6-4342-B048-85BDC9FD1C3A}</a:tableStyleId>
              </a:tblPr>
              <a:tblGrid>
                <a:gridCol w="3831845">
                  <a:extLst>
                    <a:ext uri="{9D8B030D-6E8A-4147-A177-3AD203B41FA5}">
                      <a16:colId xmlns:a16="http://schemas.microsoft.com/office/drawing/2014/main" val="3816459350"/>
                    </a:ext>
                  </a:extLst>
                </a:gridCol>
                <a:gridCol w="2315073">
                  <a:extLst>
                    <a:ext uri="{9D8B030D-6E8A-4147-A177-3AD203B41FA5}">
                      <a16:colId xmlns:a16="http://schemas.microsoft.com/office/drawing/2014/main" val="1860063170"/>
                    </a:ext>
                  </a:extLst>
                </a:gridCol>
                <a:gridCol w="2055625">
                  <a:extLst>
                    <a:ext uri="{9D8B030D-6E8A-4147-A177-3AD203B41FA5}">
                      <a16:colId xmlns:a16="http://schemas.microsoft.com/office/drawing/2014/main" val="2085816760"/>
                    </a:ext>
                  </a:extLst>
                </a:gridCol>
              </a:tblGrid>
              <a:tr h="165100">
                <a:tc>
                  <a:txBody>
                    <a:bodyPr/>
                    <a:lstStyle/>
                    <a:p>
                      <a:r>
                        <a:rPr lang="en-US" sz="1800" dirty="0">
                          <a:effectLst/>
                          <a:latin typeface="Times New Roman" panose="02020603050405020304" pitchFamily="18" charset="0"/>
                          <a:cs typeface="Times New Roman" panose="02020603050405020304" pitchFamily="18" charset="0"/>
                        </a:rPr>
                        <a:t>Indexes </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effectLst/>
                          <a:latin typeface="Times New Roman" panose="02020603050405020304" pitchFamily="18" charset="0"/>
                          <a:cs typeface="Times New Roman" panose="02020603050405020304" pitchFamily="18" charset="0"/>
                        </a:rPr>
                        <a:t>Domestic market</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effectLst/>
                          <a:latin typeface="Times New Roman" panose="02020603050405020304" pitchFamily="18" charset="0"/>
                          <a:cs typeface="Times New Roman" panose="02020603050405020304" pitchFamily="18" charset="0"/>
                        </a:rPr>
                        <a:t>Foreign market</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6891729"/>
                  </a:ext>
                </a:extLst>
              </a:tr>
              <a:tr h="165100">
                <a:tc>
                  <a:txBody>
                    <a:bodyPr/>
                    <a:lstStyle/>
                    <a:p>
                      <a:r>
                        <a:rPr lang="en-US" sz="1800" dirty="0">
                          <a:effectLst/>
                          <a:latin typeface="Times New Roman" panose="02020603050405020304" pitchFamily="18" charset="0"/>
                          <a:cs typeface="Times New Roman" panose="02020603050405020304" pitchFamily="18" charset="0"/>
                        </a:rPr>
                        <a:t>Product А:</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effectLst/>
                          <a:latin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effectLst/>
                          <a:latin typeface="Times New Roman" panose="02020603050405020304" pitchFamily="18" charset="0"/>
                          <a:cs typeface="Times New Roman" panose="02020603050405020304" pitchFamily="18" charset="0"/>
                        </a:rPr>
                        <a:t> </a:t>
                      </a:r>
                      <a:endParaRPr lang="en-GB" sz="18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6442132"/>
                  </a:ext>
                </a:extLst>
              </a:tr>
              <a:tr h="165100">
                <a:tc>
                  <a:txBody>
                    <a:bodyPr/>
                    <a:lstStyle/>
                    <a:p>
                      <a:r>
                        <a:rPr lang="en-US" sz="1800" dirty="0">
                          <a:effectLst/>
                          <a:latin typeface="Times New Roman" panose="02020603050405020304" pitchFamily="18" charset="0"/>
                          <a:cs typeface="Times New Roman" panose="02020603050405020304" pitchFamily="18" charset="0"/>
                        </a:rPr>
                        <a:t>_demand, units</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effectLst/>
                          <a:latin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effectLst/>
                          <a:latin typeface="Times New Roman" panose="02020603050405020304" pitchFamily="18" charset="0"/>
                          <a:cs typeface="Times New Roman" panose="02020603050405020304" pitchFamily="18" charset="0"/>
                        </a:rPr>
                        <a:t> </a:t>
                      </a:r>
                      <a:endParaRPr lang="en-GB" sz="18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3117967"/>
                  </a:ext>
                </a:extLst>
              </a:tr>
              <a:tr h="165100">
                <a:tc>
                  <a:txBody>
                    <a:bodyPr/>
                    <a:lstStyle/>
                    <a:p>
                      <a:r>
                        <a:rPr lang="en-US" sz="1800" dirty="0">
                          <a:effectLst/>
                          <a:latin typeface="Times New Roman" panose="02020603050405020304" pitchFamily="18" charset="0"/>
                          <a:cs typeface="Times New Roman" panose="02020603050405020304" pitchFamily="18" charset="0"/>
                        </a:rPr>
                        <a:t>_price per unit</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effectLst/>
                          <a:latin typeface="Times New Roman" panose="02020603050405020304" pitchFamily="18" charset="0"/>
                          <a:cs typeface="Times New Roman" panose="02020603050405020304" pitchFamily="18" charset="0"/>
                        </a:rPr>
                        <a:t> </a:t>
                      </a:r>
                      <a:endParaRPr lang="en-GB" sz="18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effectLst/>
                          <a:latin typeface="Times New Roman" panose="02020603050405020304" pitchFamily="18" charset="0"/>
                          <a:cs typeface="Times New Roman" panose="02020603050405020304" pitchFamily="18" charset="0"/>
                        </a:rPr>
                        <a:t> </a:t>
                      </a:r>
                      <a:endParaRPr lang="en-GB" sz="18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7362132"/>
                  </a:ext>
                </a:extLst>
              </a:tr>
              <a:tr h="165100">
                <a:tc>
                  <a:txBody>
                    <a:bodyPr/>
                    <a:lstStyle/>
                    <a:p>
                      <a:r>
                        <a:rPr lang="en-US" sz="1800" dirty="0">
                          <a:effectLst/>
                          <a:latin typeface="Times New Roman" panose="02020603050405020304" pitchFamily="18" charset="0"/>
                          <a:cs typeface="Times New Roman" panose="02020603050405020304" pitchFamily="18" charset="0"/>
                        </a:rPr>
                        <a:t>_revenue = demand * price</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effectLst/>
                          <a:latin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effectLst/>
                          <a:latin typeface="Times New Roman" panose="02020603050405020304" pitchFamily="18" charset="0"/>
                          <a:cs typeface="Times New Roman" panose="02020603050405020304" pitchFamily="18" charset="0"/>
                        </a:rPr>
                        <a:t> </a:t>
                      </a:r>
                      <a:endParaRPr lang="en-GB" sz="18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858588"/>
                  </a:ext>
                </a:extLst>
              </a:tr>
              <a:tr h="165100">
                <a:tc>
                  <a:txBody>
                    <a:bodyPr/>
                    <a:lstStyle/>
                    <a:p>
                      <a:r>
                        <a:rPr lang="en-US" sz="1800" dirty="0">
                          <a:effectLst/>
                          <a:latin typeface="Times New Roman" panose="02020603050405020304" pitchFamily="18" charset="0"/>
                          <a:cs typeface="Times New Roman" panose="02020603050405020304" pitchFamily="18" charset="0"/>
                        </a:rPr>
                        <a:t>_cost of units sold</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effectLst/>
                          <a:latin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effectLst/>
                          <a:latin typeface="Times New Roman" panose="02020603050405020304" pitchFamily="18" charset="0"/>
                          <a:cs typeface="Times New Roman" panose="02020603050405020304" pitchFamily="18" charset="0"/>
                        </a:rPr>
                        <a:t> </a:t>
                      </a:r>
                      <a:endParaRPr lang="en-GB" sz="18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263729"/>
                  </a:ext>
                </a:extLst>
              </a:tr>
              <a:tr h="165100">
                <a:tc>
                  <a:txBody>
                    <a:bodyPr/>
                    <a:lstStyle/>
                    <a:p>
                      <a:r>
                        <a:rPr lang="en-US" sz="1800" dirty="0">
                          <a:effectLst/>
                          <a:latin typeface="Times New Roman" panose="02020603050405020304" pitchFamily="18" charset="0"/>
                          <a:cs typeface="Times New Roman" panose="02020603050405020304" pitchFamily="18" charset="0"/>
                        </a:rPr>
                        <a:t>  profit = revenue – cost of units sold </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effectLst/>
                          <a:latin typeface="Times New Roman" panose="02020603050405020304" pitchFamily="18" charset="0"/>
                          <a:cs typeface="Times New Roman" panose="02020603050405020304" pitchFamily="18" charset="0"/>
                        </a:rPr>
                        <a:t> </a:t>
                      </a:r>
                      <a:endParaRPr lang="en-GB" sz="18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effectLst/>
                          <a:latin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165566"/>
                  </a:ext>
                </a:extLst>
              </a:tr>
              <a:tr h="165100">
                <a:tc>
                  <a:txBody>
                    <a:bodyPr/>
                    <a:lstStyle/>
                    <a:p>
                      <a:r>
                        <a:rPr lang="en-US" sz="1800" dirty="0">
                          <a:effectLst/>
                          <a:latin typeface="Times New Roman" panose="02020603050405020304" pitchFamily="18" charset="0"/>
                          <a:cs typeface="Times New Roman" panose="02020603050405020304" pitchFamily="18" charset="0"/>
                        </a:rPr>
                        <a:t>  Profitability = profit/cost of units sold</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a:effectLst/>
                          <a:latin typeface="Times New Roman" panose="02020603050405020304" pitchFamily="18" charset="0"/>
                          <a:cs typeface="Times New Roman" panose="02020603050405020304" pitchFamily="18" charset="0"/>
                        </a:rPr>
                        <a:t> </a:t>
                      </a:r>
                      <a:endParaRPr lang="en-GB" sz="18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effectLst/>
                          <a:latin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3954465"/>
                  </a:ext>
                </a:extLst>
              </a:tr>
              <a:tr h="165100">
                <a:tc>
                  <a:txBody>
                    <a:bodyPr/>
                    <a:lstStyle/>
                    <a:p>
                      <a:r>
                        <a:rPr lang="en-US" sz="1800" dirty="0">
                          <a:effectLst/>
                          <a:latin typeface="Times New Roman" panose="02020603050405020304" pitchFamily="18" charset="0"/>
                          <a:cs typeface="Times New Roman" panose="02020603050405020304" pitchFamily="18" charset="0"/>
                        </a:rPr>
                        <a:t>Product В:</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effectLst/>
                          <a:latin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effectLst/>
                          <a:latin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4681632"/>
                  </a:ext>
                </a:extLst>
              </a:tr>
              <a:tr h="165100">
                <a:tc>
                  <a:txBody>
                    <a:bodyPr/>
                    <a:lstStyle/>
                    <a:p>
                      <a:r>
                        <a:rPr lang="en-US" sz="1800" dirty="0">
                          <a:effectLst/>
                          <a:latin typeface="Times New Roman" panose="02020603050405020304" pitchFamily="18" charset="0"/>
                          <a:cs typeface="Times New Roman" panose="02020603050405020304" pitchFamily="18" charset="0"/>
                        </a:rPr>
                        <a:t>  demand, units</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4592343"/>
                  </a:ext>
                </a:extLst>
              </a:tr>
              <a:tr h="165100">
                <a:tc>
                  <a:txBody>
                    <a:bodyPr/>
                    <a:lstStyle/>
                    <a:p>
                      <a:r>
                        <a:rPr lang="en-US" sz="1800" dirty="0">
                          <a:effectLst/>
                          <a:latin typeface="Times New Roman" panose="02020603050405020304" pitchFamily="18" charset="0"/>
                          <a:ea typeface="Lucida Grande CY"/>
                          <a:cs typeface="Times New Roman" panose="02020603050405020304" pitchFamily="18" charset="0"/>
                        </a:rPr>
                        <a:t>…….</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0472879"/>
                  </a:ext>
                </a:extLst>
              </a:tr>
            </a:tbl>
          </a:graphicData>
        </a:graphic>
      </p:graphicFrame>
      <p:graphicFrame>
        <p:nvGraphicFramePr>
          <p:cNvPr id="10" name="Tabulka 9">
            <a:extLst>
              <a:ext uri="{FF2B5EF4-FFF2-40B4-BE49-F238E27FC236}">
                <a16:creationId xmlns:a16="http://schemas.microsoft.com/office/drawing/2014/main" id="{FD89201C-6432-4B97-A48C-1536BBA41BE8}"/>
              </a:ext>
            </a:extLst>
          </p:cNvPr>
          <p:cNvGraphicFramePr>
            <a:graphicFrameLocks noGrp="1"/>
          </p:cNvGraphicFramePr>
          <p:nvPr>
            <p:extLst>
              <p:ext uri="{D42A27DB-BD31-4B8C-83A1-F6EECF244321}">
                <p14:modId xmlns:p14="http://schemas.microsoft.com/office/powerpoint/2010/main" val="1061574357"/>
              </p:ext>
            </p:extLst>
          </p:nvPr>
        </p:nvGraphicFramePr>
        <p:xfrm>
          <a:off x="1147483" y="4552625"/>
          <a:ext cx="10659038" cy="1645920"/>
        </p:xfrm>
        <a:graphic>
          <a:graphicData uri="http://schemas.openxmlformats.org/drawingml/2006/table">
            <a:tbl>
              <a:tblPr>
                <a:tableStyleId>{5C22544A-7EE6-4342-B048-85BDC9FD1C3A}</a:tableStyleId>
              </a:tblPr>
              <a:tblGrid>
                <a:gridCol w="1911431">
                  <a:extLst>
                    <a:ext uri="{9D8B030D-6E8A-4147-A177-3AD203B41FA5}">
                      <a16:colId xmlns:a16="http://schemas.microsoft.com/office/drawing/2014/main" val="3433816339"/>
                    </a:ext>
                  </a:extLst>
                </a:gridCol>
                <a:gridCol w="1935007">
                  <a:extLst>
                    <a:ext uri="{9D8B030D-6E8A-4147-A177-3AD203B41FA5}">
                      <a16:colId xmlns:a16="http://schemas.microsoft.com/office/drawing/2014/main" val="3409743811"/>
                    </a:ext>
                  </a:extLst>
                </a:gridCol>
                <a:gridCol w="1415619">
                  <a:extLst>
                    <a:ext uri="{9D8B030D-6E8A-4147-A177-3AD203B41FA5}">
                      <a16:colId xmlns:a16="http://schemas.microsoft.com/office/drawing/2014/main" val="4037398682"/>
                    </a:ext>
                  </a:extLst>
                </a:gridCol>
                <a:gridCol w="2563566">
                  <a:extLst>
                    <a:ext uri="{9D8B030D-6E8A-4147-A177-3AD203B41FA5}">
                      <a16:colId xmlns:a16="http://schemas.microsoft.com/office/drawing/2014/main" val="91356710"/>
                    </a:ext>
                  </a:extLst>
                </a:gridCol>
                <a:gridCol w="2833415">
                  <a:extLst>
                    <a:ext uri="{9D8B030D-6E8A-4147-A177-3AD203B41FA5}">
                      <a16:colId xmlns:a16="http://schemas.microsoft.com/office/drawing/2014/main" val="1308455645"/>
                    </a:ext>
                  </a:extLst>
                </a:gridCol>
              </a:tblGrid>
              <a:tr h="571500">
                <a:tc>
                  <a:txBody>
                    <a:bodyPr/>
                    <a:lstStyle/>
                    <a:p>
                      <a:pPr algn="ctr"/>
                      <a:r>
                        <a:rPr lang="en-US" sz="1800" dirty="0">
                          <a:effectLst/>
                          <a:latin typeface="Times New Roman" panose="02020603050405020304" pitchFamily="18" charset="0"/>
                          <a:cs typeface="Times New Roman" panose="02020603050405020304" pitchFamily="18" charset="0"/>
                        </a:rPr>
                        <a:t>Product </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effectLst/>
                          <a:latin typeface="Times New Roman" panose="02020603050405020304" pitchFamily="18" charset="0"/>
                          <a:cs typeface="Times New Roman" panose="02020603050405020304" pitchFamily="18" charset="0"/>
                        </a:rPr>
                        <a:t>Demand (sales)</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effectLst/>
                          <a:latin typeface="Times New Roman" panose="02020603050405020304" pitchFamily="18" charset="0"/>
                          <a:cs typeface="Times New Roman" panose="02020603050405020304" pitchFamily="18" charset="0"/>
                        </a:rPr>
                        <a:t>Inventories </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effectLst/>
                          <a:latin typeface="Times New Roman" panose="02020603050405020304" pitchFamily="18" charset="0"/>
                          <a:cs typeface="Times New Roman" panose="02020603050405020304" pitchFamily="18" charset="0"/>
                        </a:rPr>
                        <a:t>Volume, needed to be produced = demand - inventories</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effectLst/>
                          <a:latin typeface="Times New Roman" panose="02020603050405020304" pitchFamily="18" charset="0"/>
                          <a:cs typeface="Times New Roman" panose="02020603050405020304" pitchFamily="18" charset="0"/>
                        </a:rPr>
                        <a:t>Level of sales providing: </a:t>
                      </a:r>
                    </a:p>
                    <a:p>
                      <a:pPr algn="ctr"/>
                      <a:r>
                        <a:rPr lang="en-US" sz="1800" dirty="0">
                          <a:effectLst/>
                          <a:latin typeface="Times New Roman" panose="02020603050405020304" pitchFamily="18" charset="0"/>
                          <a:cs typeface="Times New Roman" panose="02020603050405020304" pitchFamily="18" charset="0"/>
                        </a:rPr>
                        <a:t>-volume of production/sales or</a:t>
                      </a:r>
                    </a:p>
                    <a:p>
                      <a:pPr algn="ctr"/>
                      <a:r>
                        <a:rPr lang="en-US" sz="1800" dirty="0">
                          <a:effectLst/>
                          <a:latin typeface="Times New Roman" panose="02020603050405020304" pitchFamily="18" charset="0"/>
                          <a:cs typeface="Times New Roman" panose="02020603050405020304" pitchFamily="18" charset="0"/>
                        </a:rPr>
                        <a:t>- inventories/sales</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2822392"/>
                  </a:ext>
                </a:extLst>
              </a:tr>
              <a:tr h="165100">
                <a:tc>
                  <a:txBody>
                    <a:bodyPr/>
                    <a:lstStyle/>
                    <a:p>
                      <a:pPr algn="l"/>
                      <a:r>
                        <a:rPr lang="en-US" sz="1800" dirty="0">
                          <a:effectLst/>
                          <a:latin typeface="Times New Roman" panose="02020603050405020304" pitchFamily="18" charset="0"/>
                          <a:ea typeface="Lucida Grande CY"/>
                          <a:cs typeface="Times New Roman" panose="02020603050405020304" pitchFamily="18" charset="0"/>
                        </a:rPr>
                        <a:t>A</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8453353"/>
                  </a:ext>
                </a:extLst>
              </a:tr>
              <a:tr h="165100">
                <a:tc>
                  <a:txBody>
                    <a:bodyPr/>
                    <a:lstStyle/>
                    <a:p>
                      <a:pPr algn="l"/>
                      <a:r>
                        <a:rPr lang="en-US" sz="1800" dirty="0">
                          <a:effectLst/>
                          <a:latin typeface="Times New Roman" panose="02020603050405020304" pitchFamily="18" charset="0"/>
                          <a:cs typeface="Times New Roman" panose="02020603050405020304" pitchFamily="18" charset="0"/>
                        </a:rPr>
                        <a:t>B</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effectLst/>
                          <a:latin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effectLst/>
                          <a:latin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effectLst/>
                          <a:latin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effectLst/>
                          <a:latin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1817830"/>
                  </a:ext>
                </a:extLst>
              </a:tr>
            </a:tbl>
          </a:graphicData>
        </a:graphic>
      </p:graphicFrame>
    </p:spTree>
    <p:extLst>
      <p:ext uri="{BB962C8B-B14F-4D97-AF65-F5344CB8AC3E}">
        <p14:creationId xmlns:p14="http://schemas.microsoft.com/office/powerpoint/2010/main" val="3772233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76681" y="305788"/>
            <a:ext cx="6212598" cy="461665"/>
          </a:xfrm>
          <a:prstGeom prst="rect">
            <a:avLst/>
          </a:prstGeom>
          <a:solidFill>
            <a:srgbClr val="008080"/>
          </a:solidFill>
        </p:spPr>
        <p:txBody>
          <a:bodyPr wrap="none">
            <a:spAutoFit/>
          </a:bodyPr>
          <a:lstStyle/>
          <a:p>
            <a:pPr algn="l"/>
            <a:r>
              <a:rPr lang="en-GB" sz="2400" b="1" i="0" u="none" strike="noStrike" baseline="0" dirty="0">
                <a:solidFill>
                  <a:schemeClr val="bg1"/>
                </a:solidFill>
                <a:latin typeface="Times New Roman" panose="02020603050405020304" pitchFamily="18" charset="0"/>
                <a:cs typeface="Times New Roman" panose="02020603050405020304" pitchFamily="18" charset="0"/>
              </a:rPr>
              <a:t>WAYS TO ANALYSE THE SALES BUDGET</a:t>
            </a:r>
          </a:p>
        </p:txBody>
      </p:sp>
      <p:pic>
        <p:nvPicPr>
          <p:cNvPr id="8" name="Obrázek 7">
            <a:extLst>
              <a:ext uri="{FF2B5EF4-FFF2-40B4-BE49-F238E27FC236}">
                <a16:creationId xmlns:a16="http://schemas.microsoft.com/office/drawing/2014/main" id="{3602B9AE-22B9-44DE-A724-DDD5C1DB78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0493" y="305788"/>
            <a:ext cx="1464833" cy="1127893"/>
          </a:xfrm>
          <a:prstGeom prst="rect">
            <a:avLst/>
          </a:prstGeom>
        </p:spPr>
      </p:pic>
      <p:graphicFrame>
        <p:nvGraphicFramePr>
          <p:cNvPr id="7" name="Tabulka 6">
            <a:extLst>
              <a:ext uri="{FF2B5EF4-FFF2-40B4-BE49-F238E27FC236}">
                <a16:creationId xmlns:a16="http://schemas.microsoft.com/office/drawing/2014/main" id="{DD7E56A3-AB96-4808-BA93-FA5E9933506D}"/>
              </a:ext>
            </a:extLst>
          </p:cNvPr>
          <p:cNvGraphicFramePr>
            <a:graphicFrameLocks noGrp="1"/>
          </p:cNvGraphicFramePr>
          <p:nvPr>
            <p:extLst>
              <p:ext uri="{D42A27DB-BD31-4B8C-83A1-F6EECF244321}">
                <p14:modId xmlns:p14="http://schemas.microsoft.com/office/powerpoint/2010/main" val="1606342871"/>
              </p:ext>
            </p:extLst>
          </p:nvPr>
        </p:nvGraphicFramePr>
        <p:xfrm>
          <a:off x="4477123" y="1764281"/>
          <a:ext cx="5685718" cy="1371600"/>
        </p:xfrm>
        <a:graphic>
          <a:graphicData uri="http://schemas.openxmlformats.org/drawingml/2006/table">
            <a:tbl>
              <a:tblPr>
                <a:tableStyleId>{5C22544A-7EE6-4342-B048-85BDC9FD1C3A}</a:tableStyleId>
              </a:tblPr>
              <a:tblGrid>
                <a:gridCol w="1308866">
                  <a:extLst>
                    <a:ext uri="{9D8B030D-6E8A-4147-A177-3AD203B41FA5}">
                      <a16:colId xmlns:a16="http://schemas.microsoft.com/office/drawing/2014/main" val="2474314599"/>
                    </a:ext>
                  </a:extLst>
                </a:gridCol>
                <a:gridCol w="1315848">
                  <a:extLst>
                    <a:ext uri="{9D8B030D-6E8A-4147-A177-3AD203B41FA5}">
                      <a16:colId xmlns:a16="http://schemas.microsoft.com/office/drawing/2014/main" val="1939872766"/>
                    </a:ext>
                  </a:extLst>
                </a:gridCol>
                <a:gridCol w="1315848">
                  <a:extLst>
                    <a:ext uri="{9D8B030D-6E8A-4147-A177-3AD203B41FA5}">
                      <a16:colId xmlns:a16="http://schemas.microsoft.com/office/drawing/2014/main" val="598958978"/>
                    </a:ext>
                  </a:extLst>
                </a:gridCol>
                <a:gridCol w="1745156">
                  <a:extLst>
                    <a:ext uri="{9D8B030D-6E8A-4147-A177-3AD203B41FA5}">
                      <a16:colId xmlns:a16="http://schemas.microsoft.com/office/drawing/2014/main" val="1634861389"/>
                    </a:ext>
                  </a:extLst>
                </a:gridCol>
              </a:tblGrid>
              <a:tr h="165100">
                <a:tc rowSpan="2">
                  <a:txBody>
                    <a:bodyPr/>
                    <a:lstStyle/>
                    <a:p>
                      <a:pPr algn="ctr"/>
                      <a:r>
                        <a:rPr lang="en-US" sz="1800" dirty="0">
                          <a:effectLst/>
                          <a:latin typeface="Times New Roman" panose="02020603050405020304" pitchFamily="18" charset="0"/>
                          <a:cs typeface="Times New Roman" panose="02020603050405020304" pitchFamily="18" charset="0"/>
                        </a:rPr>
                        <a:t>Product </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800" dirty="0">
                          <a:effectLst/>
                          <a:latin typeface="Times New Roman" panose="02020603050405020304" pitchFamily="18" charset="0"/>
                          <a:cs typeface="Times New Roman" panose="02020603050405020304" pitchFamily="18" charset="0"/>
                        </a:rPr>
                        <a:t>Sales </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rowSpan="2">
                  <a:txBody>
                    <a:bodyPr/>
                    <a:lstStyle/>
                    <a:p>
                      <a:r>
                        <a:rPr lang="en-US" sz="1800" dirty="0">
                          <a:effectLst/>
                          <a:latin typeface="Times New Roman" panose="02020603050405020304" pitchFamily="18" charset="0"/>
                          <a:cs typeface="Times New Roman" panose="02020603050405020304" pitchFamily="18" charset="0"/>
                        </a:rPr>
                        <a:t>Deviation, %</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8714794"/>
                  </a:ext>
                </a:extLst>
              </a:tr>
              <a:tr h="165100">
                <a:tc vMerge="1">
                  <a:txBody>
                    <a:bodyPr/>
                    <a:lstStyle/>
                    <a:p>
                      <a:endParaRPr lang="en-GB"/>
                    </a:p>
                  </a:txBody>
                  <a:tcPr/>
                </a:tc>
                <a:tc>
                  <a:txBody>
                    <a:bodyPr/>
                    <a:lstStyle/>
                    <a:p>
                      <a:pPr algn="ctr"/>
                      <a:r>
                        <a:rPr lang="en-US" sz="1800" dirty="0">
                          <a:effectLst/>
                          <a:latin typeface="Times New Roman" panose="02020603050405020304" pitchFamily="18" charset="0"/>
                          <a:cs typeface="Times New Roman" panose="02020603050405020304" pitchFamily="18" charset="0"/>
                        </a:rPr>
                        <a:t>Planned </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effectLst/>
                          <a:latin typeface="Times New Roman" panose="02020603050405020304" pitchFamily="18" charset="0"/>
                          <a:cs typeface="Times New Roman" panose="02020603050405020304" pitchFamily="18" charset="0"/>
                        </a:rPr>
                        <a:t>Actually </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extLst>
                  <a:ext uri="{0D108BD9-81ED-4DB2-BD59-A6C34878D82A}">
                    <a16:rowId xmlns:a16="http://schemas.microsoft.com/office/drawing/2014/main" val="261458285"/>
                  </a:ext>
                </a:extLst>
              </a:tr>
              <a:tr h="165100">
                <a:tc>
                  <a:txBody>
                    <a:bodyPr/>
                    <a:lstStyle/>
                    <a:p>
                      <a:r>
                        <a:rPr lang="en-US" sz="1800" dirty="0">
                          <a:effectLst/>
                          <a:latin typeface="Times New Roman" panose="02020603050405020304" pitchFamily="18" charset="0"/>
                          <a:ea typeface="Lucida Grande CY"/>
                          <a:cs typeface="Times New Roman" panose="02020603050405020304" pitchFamily="18" charset="0"/>
                        </a:rPr>
                        <a:t>A</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7169366"/>
                  </a:ext>
                </a:extLst>
              </a:tr>
              <a:tr h="165100">
                <a:tc>
                  <a:txBody>
                    <a:bodyPr/>
                    <a:lstStyle/>
                    <a:p>
                      <a:r>
                        <a:rPr lang="en-US" sz="1800" dirty="0">
                          <a:effectLst/>
                          <a:latin typeface="Times New Roman" panose="02020603050405020304" pitchFamily="18" charset="0"/>
                          <a:ea typeface="Lucida Grande CY"/>
                          <a:cs typeface="Times New Roman" panose="02020603050405020304" pitchFamily="18" charset="0"/>
                        </a:rPr>
                        <a:t>B</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6577049"/>
                  </a:ext>
                </a:extLst>
              </a:tr>
              <a:tr h="165100">
                <a:tc>
                  <a:txBody>
                    <a:bodyPr/>
                    <a:lstStyle/>
                    <a:p>
                      <a:r>
                        <a:rPr lang="en-US" sz="1800" dirty="0">
                          <a:effectLst/>
                          <a:latin typeface="Times New Roman" panose="02020603050405020304" pitchFamily="18" charset="0"/>
                          <a:cs typeface="Times New Roman" panose="02020603050405020304" pitchFamily="18" charset="0"/>
                        </a:rPr>
                        <a:t>C</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effectLst/>
                          <a:latin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effectLst/>
                          <a:latin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effectLst/>
                          <a:latin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7546406"/>
                  </a:ext>
                </a:extLst>
              </a:tr>
            </a:tbl>
          </a:graphicData>
        </a:graphic>
      </p:graphicFrame>
      <p:graphicFrame>
        <p:nvGraphicFramePr>
          <p:cNvPr id="11" name="Tabulka 10">
            <a:extLst>
              <a:ext uri="{FF2B5EF4-FFF2-40B4-BE49-F238E27FC236}">
                <a16:creationId xmlns:a16="http://schemas.microsoft.com/office/drawing/2014/main" id="{8AC88E6E-5277-446B-BE4F-EFE4F34EF813}"/>
              </a:ext>
            </a:extLst>
          </p:cNvPr>
          <p:cNvGraphicFramePr>
            <a:graphicFrameLocks noGrp="1"/>
          </p:cNvGraphicFramePr>
          <p:nvPr>
            <p:extLst>
              <p:ext uri="{D42A27DB-BD31-4B8C-83A1-F6EECF244321}">
                <p14:modId xmlns:p14="http://schemas.microsoft.com/office/powerpoint/2010/main" val="3501764409"/>
              </p:ext>
            </p:extLst>
          </p:nvPr>
        </p:nvGraphicFramePr>
        <p:xfrm>
          <a:off x="1573526" y="3636357"/>
          <a:ext cx="10031506" cy="1645920"/>
        </p:xfrm>
        <a:graphic>
          <a:graphicData uri="http://schemas.openxmlformats.org/drawingml/2006/table">
            <a:tbl>
              <a:tblPr>
                <a:tableStyleId>{5C22544A-7EE6-4342-B048-85BDC9FD1C3A}</a:tableStyleId>
              </a:tblPr>
              <a:tblGrid>
                <a:gridCol w="1412303">
                  <a:extLst>
                    <a:ext uri="{9D8B030D-6E8A-4147-A177-3AD203B41FA5}">
                      <a16:colId xmlns:a16="http://schemas.microsoft.com/office/drawing/2014/main" val="11822365"/>
                    </a:ext>
                  </a:extLst>
                </a:gridCol>
                <a:gridCol w="1516149">
                  <a:extLst>
                    <a:ext uri="{9D8B030D-6E8A-4147-A177-3AD203B41FA5}">
                      <a16:colId xmlns:a16="http://schemas.microsoft.com/office/drawing/2014/main" val="1230111338"/>
                    </a:ext>
                  </a:extLst>
                </a:gridCol>
                <a:gridCol w="1516149">
                  <a:extLst>
                    <a:ext uri="{9D8B030D-6E8A-4147-A177-3AD203B41FA5}">
                      <a16:colId xmlns:a16="http://schemas.microsoft.com/office/drawing/2014/main" val="960984653"/>
                    </a:ext>
                  </a:extLst>
                </a:gridCol>
                <a:gridCol w="1382652">
                  <a:extLst>
                    <a:ext uri="{9D8B030D-6E8A-4147-A177-3AD203B41FA5}">
                      <a16:colId xmlns:a16="http://schemas.microsoft.com/office/drawing/2014/main" val="34451480"/>
                    </a:ext>
                  </a:extLst>
                </a:gridCol>
                <a:gridCol w="1344511">
                  <a:extLst>
                    <a:ext uri="{9D8B030D-6E8A-4147-A177-3AD203B41FA5}">
                      <a16:colId xmlns:a16="http://schemas.microsoft.com/office/drawing/2014/main" val="1449037389"/>
                    </a:ext>
                  </a:extLst>
                </a:gridCol>
                <a:gridCol w="1302054">
                  <a:extLst>
                    <a:ext uri="{9D8B030D-6E8A-4147-A177-3AD203B41FA5}">
                      <a16:colId xmlns:a16="http://schemas.microsoft.com/office/drawing/2014/main" val="2355484083"/>
                    </a:ext>
                  </a:extLst>
                </a:gridCol>
                <a:gridCol w="1557688">
                  <a:extLst>
                    <a:ext uri="{9D8B030D-6E8A-4147-A177-3AD203B41FA5}">
                      <a16:colId xmlns:a16="http://schemas.microsoft.com/office/drawing/2014/main" val="2934106362"/>
                    </a:ext>
                  </a:extLst>
                </a:gridCol>
              </a:tblGrid>
              <a:tr h="0">
                <a:tc>
                  <a:txBody>
                    <a:bodyPr/>
                    <a:lstStyle/>
                    <a:p>
                      <a:pPr algn="ctr"/>
                      <a:r>
                        <a:rPr lang="en-US" sz="1800" dirty="0">
                          <a:effectLst/>
                          <a:latin typeface="Times New Roman" panose="02020603050405020304" pitchFamily="18" charset="0"/>
                          <a:cs typeface="Times New Roman" panose="02020603050405020304" pitchFamily="18" charset="0"/>
                        </a:rPr>
                        <a:t>Product</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effectLst/>
                          <a:latin typeface="Times New Roman" panose="02020603050405020304" pitchFamily="18" charset="0"/>
                          <a:cs typeface="Times New Roman" panose="02020603050405020304" pitchFamily="18" charset="0"/>
                        </a:rPr>
                        <a:t>Volume of sales, units</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effectLst/>
                          <a:latin typeface="Times New Roman" panose="02020603050405020304" pitchFamily="18" charset="0"/>
                          <a:cs typeface="Times New Roman" panose="02020603050405020304" pitchFamily="18" charset="0"/>
                        </a:rPr>
                        <a:t>Structure, %</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effectLst/>
                          <a:latin typeface="Times New Roman" panose="02020603050405020304" pitchFamily="18" charset="0"/>
                          <a:cs typeface="Times New Roman" panose="02020603050405020304" pitchFamily="18" charset="0"/>
                        </a:rPr>
                        <a:t>Sales, CZK</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effectLst/>
                          <a:latin typeface="Times New Roman" panose="02020603050405020304" pitchFamily="18" charset="0"/>
                          <a:cs typeface="Times New Roman" panose="02020603050405020304" pitchFamily="18" charset="0"/>
                        </a:rPr>
                        <a:t>Structure, %</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effectLst/>
                          <a:latin typeface="Times New Roman" panose="02020603050405020304" pitchFamily="18" charset="0"/>
                          <a:cs typeface="Times New Roman" panose="02020603050405020304" pitchFamily="18" charset="0"/>
                        </a:rPr>
                        <a:t>Profit </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effectLst/>
                          <a:latin typeface="Times New Roman" panose="02020603050405020304" pitchFamily="18" charset="0"/>
                          <a:cs typeface="Times New Roman" panose="02020603050405020304" pitchFamily="18" charset="0"/>
                        </a:rPr>
                        <a:t>Structure, %</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9710151"/>
                  </a:ext>
                </a:extLst>
              </a:tr>
              <a:tr h="165100">
                <a:tc>
                  <a:txBody>
                    <a:bodyPr/>
                    <a:lstStyle/>
                    <a:p>
                      <a:r>
                        <a:rPr lang="en-US" sz="1800" dirty="0">
                          <a:effectLst/>
                          <a:latin typeface="Times New Roman" panose="02020603050405020304" pitchFamily="18" charset="0"/>
                          <a:ea typeface="Lucida Grande CY"/>
                          <a:cs typeface="Times New Roman" panose="02020603050405020304" pitchFamily="18" charset="0"/>
                        </a:rPr>
                        <a:t>A</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318623"/>
                  </a:ext>
                </a:extLst>
              </a:tr>
              <a:tr h="165100">
                <a:tc>
                  <a:txBody>
                    <a:bodyPr/>
                    <a:lstStyle/>
                    <a:p>
                      <a:r>
                        <a:rPr lang="en-US" sz="1800" dirty="0">
                          <a:effectLst/>
                          <a:latin typeface="Times New Roman" panose="02020603050405020304" pitchFamily="18" charset="0"/>
                          <a:ea typeface="Lucida Grande CY"/>
                          <a:cs typeface="Times New Roman" panose="02020603050405020304" pitchFamily="18" charset="0"/>
                        </a:rPr>
                        <a:t>B</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9638270"/>
                  </a:ext>
                </a:extLst>
              </a:tr>
              <a:tr h="165100">
                <a:tc>
                  <a:txBody>
                    <a:bodyPr/>
                    <a:lstStyle/>
                    <a:p>
                      <a:r>
                        <a:rPr lang="en-US" sz="1800" dirty="0">
                          <a:effectLst/>
                          <a:latin typeface="Times New Roman" panose="02020603050405020304" pitchFamily="18" charset="0"/>
                          <a:cs typeface="Times New Roman" panose="02020603050405020304" pitchFamily="18" charset="0"/>
                        </a:rPr>
                        <a:t>C</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5711190"/>
                  </a:ext>
                </a:extLst>
              </a:tr>
              <a:tr h="165100">
                <a:tc>
                  <a:txBody>
                    <a:bodyPr/>
                    <a:lstStyle/>
                    <a:p>
                      <a:r>
                        <a:rPr lang="en-US" sz="1800" dirty="0">
                          <a:effectLst/>
                          <a:latin typeface="Times New Roman" panose="02020603050405020304" pitchFamily="18" charset="0"/>
                          <a:cs typeface="Times New Roman" panose="02020603050405020304" pitchFamily="18" charset="0"/>
                        </a:rPr>
                        <a:t> Total </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effectLst/>
                          <a:latin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effectLst/>
                          <a:latin typeface="Times New Roman" panose="02020603050405020304" pitchFamily="18" charset="0"/>
                          <a:cs typeface="Times New Roman" panose="02020603050405020304" pitchFamily="18" charset="0"/>
                        </a:rPr>
                        <a:t> 100%</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effectLst/>
                          <a:latin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effectLst/>
                          <a:latin typeface="Times New Roman" panose="02020603050405020304" pitchFamily="18" charset="0"/>
                          <a:cs typeface="Times New Roman" panose="02020603050405020304" pitchFamily="18" charset="0"/>
                        </a:rPr>
                        <a:t> 100%</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effectLst/>
                          <a:latin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effectLst/>
                          <a:latin typeface="Times New Roman" panose="02020603050405020304" pitchFamily="18" charset="0"/>
                          <a:cs typeface="Times New Roman" panose="02020603050405020304" pitchFamily="18" charset="0"/>
                        </a:rPr>
                        <a:t> 100%</a:t>
                      </a:r>
                      <a:endParaRPr lang="en-GB" sz="18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760516"/>
                  </a:ext>
                </a:extLst>
              </a:tr>
            </a:tbl>
          </a:graphicData>
        </a:graphic>
      </p:graphicFrame>
      <p:pic>
        <p:nvPicPr>
          <p:cNvPr id="3" name="Obrázek 2">
            <a:extLst>
              <a:ext uri="{FF2B5EF4-FFF2-40B4-BE49-F238E27FC236}">
                <a16:creationId xmlns:a16="http://schemas.microsoft.com/office/drawing/2014/main" id="{7FFB0C48-C41C-4404-BBC0-F08F9CC6236D}"/>
              </a:ext>
            </a:extLst>
          </p:cNvPr>
          <p:cNvPicPr>
            <a:picLocks noChangeAspect="1"/>
          </p:cNvPicPr>
          <p:nvPr/>
        </p:nvPicPr>
        <p:blipFill>
          <a:blip r:embed="rId3"/>
          <a:stretch>
            <a:fillRect/>
          </a:stretch>
        </p:blipFill>
        <p:spPr>
          <a:xfrm>
            <a:off x="376681" y="981268"/>
            <a:ext cx="3917413" cy="2447732"/>
          </a:xfrm>
          <a:prstGeom prst="rect">
            <a:avLst/>
          </a:prstGeom>
        </p:spPr>
      </p:pic>
    </p:spTree>
    <p:extLst>
      <p:ext uri="{BB962C8B-B14F-4D97-AF65-F5344CB8AC3E}">
        <p14:creationId xmlns:p14="http://schemas.microsoft.com/office/powerpoint/2010/main" val="4045323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538390" y="449337"/>
            <a:ext cx="5413149" cy="461665"/>
          </a:xfrm>
          <a:prstGeom prst="rect">
            <a:avLst/>
          </a:prstGeom>
          <a:solidFill>
            <a:srgbClr val="008080"/>
          </a:solidFill>
        </p:spPr>
        <p:txBody>
          <a:bodyPr wrap="none">
            <a:spAutoFit/>
          </a:bodyPr>
          <a:lstStyle/>
          <a:p>
            <a:pPr algn="l"/>
            <a:r>
              <a:rPr lang="en-GB" sz="2400" b="1" i="0" u="none" strike="noStrike" baseline="0" dirty="0">
                <a:solidFill>
                  <a:schemeClr val="bg1"/>
                </a:solidFill>
                <a:latin typeface="Times New Roman" panose="02020603050405020304" pitchFamily="18" charset="0"/>
                <a:cs typeface="Times New Roman" panose="02020603050405020304" pitchFamily="18" charset="0"/>
              </a:rPr>
              <a:t>STRUCTURE OF A SALES DIVISION</a:t>
            </a:r>
          </a:p>
        </p:txBody>
      </p:sp>
      <p:pic>
        <p:nvPicPr>
          <p:cNvPr id="3" name="Obrázek 2">
            <a:extLst>
              <a:ext uri="{FF2B5EF4-FFF2-40B4-BE49-F238E27FC236}">
                <a16:creationId xmlns:a16="http://schemas.microsoft.com/office/drawing/2014/main" id="{20B27F28-510D-4E4F-873D-25E2D9E86259}"/>
              </a:ext>
            </a:extLst>
          </p:cNvPr>
          <p:cNvPicPr>
            <a:picLocks noChangeAspect="1"/>
          </p:cNvPicPr>
          <p:nvPr/>
        </p:nvPicPr>
        <p:blipFill>
          <a:blip r:embed="rId2"/>
          <a:stretch>
            <a:fillRect/>
          </a:stretch>
        </p:blipFill>
        <p:spPr>
          <a:xfrm>
            <a:off x="1855694" y="1382614"/>
            <a:ext cx="8095129" cy="4283079"/>
          </a:xfrm>
          <a:prstGeom prst="rect">
            <a:avLst/>
          </a:prstGeom>
        </p:spPr>
      </p:pic>
      <p:pic>
        <p:nvPicPr>
          <p:cNvPr id="7" name="Obrázek 6">
            <a:extLst>
              <a:ext uri="{FF2B5EF4-FFF2-40B4-BE49-F238E27FC236}">
                <a16:creationId xmlns:a16="http://schemas.microsoft.com/office/drawing/2014/main" id="{4DFAB625-5D10-461B-9387-4B39DF9A65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388" y="254722"/>
            <a:ext cx="1464833" cy="1127893"/>
          </a:xfrm>
          <a:prstGeom prst="rect">
            <a:avLst/>
          </a:prstGeom>
        </p:spPr>
      </p:pic>
    </p:spTree>
    <p:extLst>
      <p:ext uri="{BB962C8B-B14F-4D97-AF65-F5344CB8AC3E}">
        <p14:creationId xmlns:p14="http://schemas.microsoft.com/office/powerpoint/2010/main" val="1003824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538390" y="449337"/>
            <a:ext cx="7195111" cy="461665"/>
          </a:xfrm>
          <a:prstGeom prst="rect">
            <a:avLst/>
          </a:prstGeom>
          <a:solidFill>
            <a:srgbClr val="008080"/>
          </a:solidFill>
        </p:spPr>
        <p:txBody>
          <a:bodyPr wrap="none">
            <a:spAutoFit/>
          </a:bodyPr>
          <a:lstStyle/>
          <a:p>
            <a:pPr algn="l"/>
            <a:r>
              <a:rPr lang="en-GB" sz="2400" b="1" i="0" u="none" strike="noStrike" baseline="0" dirty="0">
                <a:solidFill>
                  <a:schemeClr val="bg1"/>
                </a:solidFill>
                <a:latin typeface="Times New Roman" panose="02020603050405020304" pitchFamily="18" charset="0"/>
                <a:cs typeface="Times New Roman" panose="02020603050405020304" pitchFamily="18" charset="0"/>
              </a:rPr>
              <a:t>FACTORS, INFLUENCING THE SALES BUDGET </a:t>
            </a:r>
          </a:p>
        </p:txBody>
      </p:sp>
      <p:pic>
        <p:nvPicPr>
          <p:cNvPr id="7" name="Obrázek 6">
            <a:extLst>
              <a:ext uri="{FF2B5EF4-FFF2-40B4-BE49-F238E27FC236}">
                <a16:creationId xmlns:a16="http://schemas.microsoft.com/office/drawing/2014/main" id="{4DFAB625-5D10-461B-9387-4B39DF9A65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4096" y="-4640"/>
            <a:ext cx="1464833" cy="1127893"/>
          </a:xfrm>
          <a:prstGeom prst="rect">
            <a:avLst/>
          </a:prstGeom>
        </p:spPr>
      </p:pic>
      <p:pic>
        <p:nvPicPr>
          <p:cNvPr id="6" name="Obrázek 5">
            <a:extLst>
              <a:ext uri="{FF2B5EF4-FFF2-40B4-BE49-F238E27FC236}">
                <a16:creationId xmlns:a16="http://schemas.microsoft.com/office/drawing/2014/main" id="{A60EE95A-468E-49A5-97E4-960C01A6637F}"/>
              </a:ext>
            </a:extLst>
          </p:cNvPr>
          <p:cNvPicPr>
            <a:picLocks noChangeAspect="1"/>
          </p:cNvPicPr>
          <p:nvPr/>
        </p:nvPicPr>
        <p:blipFill>
          <a:blip r:embed="rId3"/>
          <a:stretch>
            <a:fillRect/>
          </a:stretch>
        </p:blipFill>
        <p:spPr>
          <a:xfrm>
            <a:off x="478508" y="1142102"/>
            <a:ext cx="3657437" cy="2435616"/>
          </a:xfrm>
          <a:prstGeom prst="rect">
            <a:avLst/>
          </a:prstGeom>
        </p:spPr>
      </p:pic>
      <p:sp>
        <p:nvSpPr>
          <p:cNvPr id="8" name="Zástupný obsah 2">
            <a:extLst>
              <a:ext uri="{FF2B5EF4-FFF2-40B4-BE49-F238E27FC236}">
                <a16:creationId xmlns:a16="http://schemas.microsoft.com/office/drawing/2014/main" id="{70354E47-BB0B-40A7-80D7-6247E3C410AE}"/>
              </a:ext>
            </a:extLst>
          </p:cNvPr>
          <p:cNvSpPr txBox="1">
            <a:spLocks/>
          </p:cNvSpPr>
          <p:nvPr/>
        </p:nvSpPr>
        <p:spPr>
          <a:xfrm>
            <a:off x="4251382" y="1047047"/>
            <a:ext cx="7462109" cy="26246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18415" indent="-285750" algn="just">
              <a:lnSpc>
                <a:spcPct val="100000"/>
              </a:lnSpc>
              <a:spcBef>
                <a:spcPts val="0"/>
              </a:spcBef>
              <a:buFont typeface="Arial" panose="020B0604020202020204" pitchFamily="34" charset="0"/>
              <a:buChar char="•"/>
              <a:tabLst>
                <a:tab pos="335280" algn="l"/>
              </a:tabLst>
            </a:pPr>
            <a:r>
              <a:rPr lang="en-US" sz="1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Macroeconomic factors: political stability, economic growth, exchange rate, inflation, unemployment….</a:t>
            </a:r>
          </a:p>
          <a:p>
            <a:pPr marL="285750" marR="18415" indent="-285750" algn="just">
              <a:lnSpc>
                <a:spcPct val="100000"/>
              </a:lnSpc>
              <a:spcBef>
                <a:spcPts val="0"/>
              </a:spcBef>
              <a:buFont typeface="Arial" panose="020B0604020202020204" pitchFamily="34" charset="0"/>
              <a:buChar char="•"/>
              <a:tabLst>
                <a:tab pos="335280" algn="l"/>
              </a:tabLst>
            </a:pPr>
            <a:r>
              <a:rPr lang="en-US" sz="1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Type of the market: perfect competition, monopoly, monopolistic competition, oligopoly, monopsony</a:t>
            </a:r>
          </a:p>
          <a:p>
            <a:pPr marL="285750" marR="18415" indent="-285750" algn="just">
              <a:lnSpc>
                <a:spcPct val="100000"/>
              </a:lnSpc>
              <a:spcBef>
                <a:spcPts val="0"/>
              </a:spcBef>
              <a:buFont typeface="Arial" panose="020B0604020202020204" pitchFamily="34" charset="0"/>
              <a:buChar char="•"/>
              <a:tabLst>
                <a:tab pos="335280" algn="l"/>
              </a:tabLst>
            </a:pPr>
            <a:r>
              <a:rPr lang="en-US" sz="1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Type of the product</a:t>
            </a:r>
          </a:p>
          <a:p>
            <a:pPr marL="285750" marR="18415" indent="-285750" algn="just">
              <a:lnSpc>
                <a:spcPct val="100000"/>
              </a:lnSpc>
              <a:spcBef>
                <a:spcPts val="0"/>
              </a:spcBef>
              <a:buFont typeface="Arial" panose="020B0604020202020204" pitchFamily="34" charset="0"/>
              <a:buChar char="•"/>
              <a:tabLst>
                <a:tab pos="335280" algn="l"/>
              </a:tabLst>
            </a:pPr>
            <a:r>
              <a:rPr lang="en-US" sz="1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Quality of product</a:t>
            </a:r>
          </a:p>
          <a:p>
            <a:pPr marL="285750" marR="18415" indent="-285750" algn="just">
              <a:lnSpc>
                <a:spcPct val="100000"/>
              </a:lnSpc>
              <a:spcBef>
                <a:spcPts val="0"/>
              </a:spcBef>
              <a:buFont typeface="Arial" panose="020B0604020202020204" pitchFamily="34" charset="0"/>
              <a:buChar char="•"/>
              <a:tabLst>
                <a:tab pos="335280" algn="l"/>
              </a:tabLst>
            </a:pPr>
            <a:r>
              <a:rPr lang="en-US" sz="1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Price of the product</a:t>
            </a:r>
          </a:p>
          <a:p>
            <a:pPr marL="285750" marR="18415" indent="-285750" algn="just">
              <a:lnSpc>
                <a:spcPct val="100000"/>
              </a:lnSpc>
              <a:spcBef>
                <a:spcPts val="0"/>
              </a:spcBef>
              <a:buFont typeface="Arial" panose="020B0604020202020204" pitchFamily="34" charset="0"/>
              <a:buChar char="•"/>
              <a:tabLst>
                <a:tab pos="335280" algn="l"/>
              </a:tabLst>
            </a:pPr>
            <a:r>
              <a:rPr lang="en-US" sz="1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Demand, elasticity of demand  </a:t>
            </a:r>
          </a:p>
          <a:p>
            <a:pPr marL="285750" marR="18415" indent="-285750" algn="just">
              <a:lnSpc>
                <a:spcPct val="100000"/>
              </a:lnSpc>
              <a:spcBef>
                <a:spcPts val="0"/>
              </a:spcBef>
              <a:buFont typeface="Arial" panose="020B0604020202020204" pitchFamily="34" charset="0"/>
              <a:buChar char="•"/>
              <a:tabLst>
                <a:tab pos="335280" algn="l"/>
              </a:tabLst>
            </a:pPr>
            <a:r>
              <a:rPr lang="en-US" sz="1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Life cycle of the product</a:t>
            </a:r>
          </a:p>
        </p:txBody>
      </p:sp>
      <p:sp>
        <p:nvSpPr>
          <p:cNvPr id="13" name="TextovéPole 12">
            <a:extLst>
              <a:ext uri="{FF2B5EF4-FFF2-40B4-BE49-F238E27FC236}">
                <a16:creationId xmlns:a16="http://schemas.microsoft.com/office/drawing/2014/main" id="{7CE361EB-5E96-45EF-B6E6-0405B20A7BA6}"/>
              </a:ext>
            </a:extLst>
          </p:cNvPr>
          <p:cNvSpPr txBox="1"/>
          <p:nvPr/>
        </p:nvSpPr>
        <p:spPr>
          <a:xfrm>
            <a:off x="363070" y="3577718"/>
            <a:ext cx="11465859" cy="3139321"/>
          </a:xfrm>
          <a:prstGeom prst="rect">
            <a:avLst/>
          </a:prstGeom>
          <a:noFill/>
        </p:spPr>
        <p:txBody>
          <a:bodyPr wrap="square">
            <a:spAutoFit/>
          </a:bodyPr>
          <a:lstStyle/>
          <a:p>
            <a:pPr marL="285750" marR="18415" indent="-285750" algn="just">
              <a:lnSpc>
                <a:spcPct val="100000"/>
              </a:lnSpc>
              <a:spcBef>
                <a:spcPts val="0"/>
              </a:spcBef>
              <a:buFont typeface="Arial" panose="020B0604020202020204" pitchFamily="34" charset="0"/>
              <a:buChar char="•"/>
              <a:tabLst>
                <a:tab pos="335280" algn="l"/>
              </a:tabLst>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Fashion</a:t>
            </a:r>
          </a:p>
          <a:p>
            <a:pPr marL="285750" marR="18415" indent="-285750" algn="just">
              <a:lnSpc>
                <a:spcPct val="100000"/>
              </a:lnSpc>
              <a:spcBef>
                <a:spcPts val="0"/>
              </a:spcBef>
              <a:buFont typeface="Arial" panose="020B0604020202020204" pitchFamily="34" charset="0"/>
              <a:buChar char="•"/>
              <a:tabLst>
                <a:tab pos="335280" algn="l"/>
              </a:tabLst>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Provided assortment  </a:t>
            </a:r>
            <a:endParaRPr lang="en-GB" sz="1800" dirty="0">
              <a:latin typeface="Times New Roman" panose="02020603050405020304" pitchFamily="18" charset="0"/>
              <a:cs typeface="Times New Roman" panose="02020603050405020304" pitchFamily="18" charset="0"/>
            </a:endParaRPr>
          </a:p>
          <a:p>
            <a:pPr marL="285750" marR="18415" indent="-285750" algn="just">
              <a:lnSpc>
                <a:spcPct val="100000"/>
              </a:lnSpc>
              <a:spcBef>
                <a:spcPts val="0"/>
              </a:spcBef>
              <a:buFont typeface="Arial" panose="020B0604020202020204" pitchFamily="34" charset="0"/>
              <a:buChar char="•"/>
              <a:tabLst>
                <a:tab pos="335280" algn="l"/>
              </a:tabLst>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Customers’ segment </a:t>
            </a:r>
          </a:p>
          <a:p>
            <a:pPr marL="285750" marR="18415" indent="-285750" algn="just">
              <a:lnSpc>
                <a:spcPct val="100000"/>
              </a:lnSpc>
              <a:spcBef>
                <a:spcPts val="0"/>
              </a:spcBef>
              <a:buFont typeface="Arial" panose="020B0604020202020204" pitchFamily="34" charset="0"/>
              <a:buChar char="•"/>
              <a:tabLst>
                <a:tab pos="335280" algn="l"/>
              </a:tabLst>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Seasonality</a:t>
            </a:r>
          </a:p>
          <a:p>
            <a:pPr marL="285750" marR="18415" indent="-285750" algn="just">
              <a:lnSpc>
                <a:spcPct val="100000"/>
              </a:lnSpc>
              <a:spcBef>
                <a:spcPts val="0"/>
              </a:spcBef>
              <a:buFont typeface="Arial" panose="020B0604020202020204" pitchFamily="34" charset="0"/>
              <a:buChar char="•"/>
              <a:tabLst>
                <a:tab pos="335280" algn="l"/>
              </a:tabLst>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Marketing policy (advertising, special promotion methods, postproduction services), marketing mix: product, price, placement, promotion</a:t>
            </a:r>
          </a:p>
          <a:p>
            <a:pPr marL="285750" marR="18415" indent="-285750" algn="just">
              <a:lnSpc>
                <a:spcPct val="100000"/>
              </a:lnSpc>
              <a:spcBef>
                <a:spcPts val="0"/>
              </a:spcBef>
              <a:buFont typeface="Arial" panose="020B0604020202020204" pitchFamily="34" charset="0"/>
              <a:buChar char="•"/>
              <a:tabLst>
                <a:tab pos="335280" algn="l"/>
              </a:tabLs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Package </a:t>
            </a:r>
            <a:endPar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marR="18415" indent="-285750" algn="just">
              <a:lnSpc>
                <a:spcPct val="100000"/>
              </a:lnSpc>
              <a:spcBef>
                <a:spcPts val="0"/>
              </a:spcBef>
              <a:buFont typeface="Arial" panose="020B0604020202020204" pitchFamily="34" charset="0"/>
              <a:buChar char="•"/>
              <a:tabLst>
                <a:tab pos="335280" algn="l"/>
              </a:tabLst>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Pricing policy </a:t>
            </a:r>
          </a:p>
          <a:p>
            <a:pPr marL="285750" indent="-285750" algn="just">
              <a:lnSpc>
                <a:spcPct val="100000"/>
              </a:lnSpc>
              <a:spcBef>
                <a:spcPts val="0"/>
              </a:spcBef>
              <a:buFont typeface="Arial" panose="020B0604020202020204" pitchFamily="34" charset="0"/>
              <a:buChar char="•"/>
              <a:tabLst>
                <a:tab pos="335280" algn="l"/>
              </a:tabLst>
            </a:pPr>
            <a:r>
              <a:rPr lang="en-GB" sz="1800" dirty="0">
                <a:latin typeface="Times New Roman" panose="02020603050405020304" pitchFamily="18" charset="0"/>
                <a:ea typeface="Times New Roman" panose="02020603050405020304" pitchFamily="18" charset="0"/>
                <a:cs typeface="Times New Roman" panose="02020603050405020304" pitchFamily="18" charset="0"/>
              </a:rPr>
              <a:t>Existing of substitute products and complementary products</a:t>
            </a:r>
          </a:p>
          <a:p>
            <a:pPr marL="285750" marR="18415" indent="-285750" algn="just">
              <a:lnSpc>
                <a:spcPct val="100000"/>
              </a:lnSpc>
              <a:spcBef>
                <a:spcPts val="0"/>
              </a:spcBef>
              <a:buFont typeface="Arial" panose="020B0604020202020204" pitchFamily="34" charset="0"/>
              <a:buChar char="•"/>
              <a:tabLst>
                <a:tab pos="335280" algn="l"/>
              </a:tabLst>
            </a:pPr>
            <a:r>
              <a:rPr lang="en-GB"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Production capacity of the enterprise, inventories at the storehouses </a:t>
            </a:r>
            <a:endPar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marR="18415" indent="-285750" algn="just">
              <a:lnSpc>
                <a:spcPct val="100000"/>
              </a:lnSpc>
              <a:spcBef>
                <a:spcPts val="0"/>
              </a:spcBef>
              <a:buFont typeface="Arial" panose="020B0604020202020204" pitchFamily="34" charset="0"/>
              <a:buChar char="•"/>
              <a:tabLst>
                <a:tab pos="335280" algn="l"/>
              </a:tabLst>
            </a:pP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State regulation of prices, volume of sales   </a:t>
            </a:r>
          </a:p>
        </p:txBody>
      </p:sp>
    </p:spTree>
    <p:extLst>
      <p:ext uri="{BB962C8B-B14F-4D97-AF65-F5344CB8AC3E}">
        <p14:creationId xmlns:p14="http://schemas.microsoft.com/office/powerpoint/2010/main" val="2776002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63070" y="230148"/>
            <a:ext cx="5274842" cy="461665"/>
          </a:xfrm>
          <a:prstGeom prst="rect">
            <a:avLst/>
          </a:prstGeom>
          <a:solidFill>
            <a:srgbClr val="008080"/>
          </a:solidFill>
        </p:spPr>
        <p:txBody>
          <a:bodyPr wrap="none">
            <a:spAutoFit/>
          </a:bodyPr>
          <a:lstStyle/>
          <a:p>
            <a:pPr algn="l"/>
            <a:r>
              <a:rPr lang="en-GB" sz="2400" b="1" i="0" dirty="0">
                <a:solidFill>
                  <a:schemeClr val="bg1"/>
                </a:solidFill>
                <a:effectLst/>
                <a:latin typeface="Times New Roman" panose="02020603050405020304" pitchFamily="18" charset="0"/>
                <a:cs typeface="Times New Roman" panose="02020603050405020304" pitchFamily="18" charset="0"/>
              </a:rPr>
              <a:t>TYPES OF MARKET STRUCTURES</a:t>
            </a:r>
          </a:p>
        </p:txBody>
      </p:sp>
      <p:pic>
        <p:nvPicPr>
          <p:cNvPr id="7" name="Obrázek 6">
            <a:extLst>
              <a:ext uri="{FF2B5EF4-FFF2-40B4-BE49-F238E27FC236}">
                <a16:creationId xmlns:a16="http://schemas.microsoft.com/office/drawing/2014/main" id="{4DFAB625-5D10-461B-9387-4B39DF9A65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4097" y="-255298"/>
            <a:ext cx="1464833" cy="1127893"/>
          </a:xfrm>
          <a:prstGeom prst="rect">
            <a:avLst/>
          </a:prstGeom>
        </p:spPr>
      </p:pic>
      <p:pic>
        <p:nvPicPr>
          <p:cNvPr id="9" name="Obrázek 8">
            <a:extLst>
              <a:ext uri="{FF2B5EF4-FFF2-40B4-BE49-F238E27FC236}">
                <a16:creationId xmlns:a16="http://schemas.microsoft.com/office/drawing/2014/main" id="{B442547C-902C-4BA8-8314-989807276853}"/>
              </a:ext>
            </a:extLst>
          </p:cNvPr>
          <p:cNvPicPr>
            <a:picLocks noChangeAspect="1"/>
          </p:cNvPicPr>
          <p:nvPr/>
        </p:nvPicPr>
        <p:blipFill>
          <a:blip r:embed="rId3"/>
          <a:stretch>
            <a:fillRect/>
          </a:stretch>
        </p:blipFill>
        <p:spPr>
          <a:xfrm>
            <a:off x="68446" y="726475"/>
            <a:ext cx="5288372" cy="2309060"/>
          </a:xfrm>
          <a:prstGeom prst="rect">
            <a:avLst/>
          </a:prstGeom>
        </p:spPr>
      </p:pic>
      <p:sp>
        <p:nvSpPr>
          <p:cNvPr id="10" name="TextovéPole 9">
            <a:extLst>
              <a:ext uri="{FF2B5EF4-FFF2-40B4-BE49-F238E27FC236}">
                <a16:creationId xmlns:a16="http://schemas.microsoft.com/office/drawing/2014/main" id="{3FD3481F-9822-4284-B28A-48438EF3114F}"/>
              </a:ext>
            </a:extLst>
          </p:cNvPr>
          <p:cNvSpPr txBox="1"/>
          <p:nvPr/>
        </p:nvSpPr>
        <p:spPr>
          <a:xfrm>
            <a:off x="5356818" y="872595"/>
            <a:ext cx="6562673" cy="3293209"/>
          </a:xfrm>
          <a:prstGeom prst="rect">
            <a:avLst/>
          </a:prstGeom>
          <a:noFill/>
        </p:spPr>
        <p:txBody>
          <a:bodyPr wrap="square">
            <a:spAutoFit/>
          </a:bodyPr>
          <a:lstStyle/>
          <a:p>
            <a:pPr algn="l"/>
            <a:r>
              <a:rPr lang="en-GB" sz="1600" b="1" i="0" dirty="0">
                <a:solidFill>
                  <a:srgbClr val="132E57"/>
                </a:solidFill>
                <a:effectLst/>
                <a:latin typeface="Times New Roman" panose="02020603050405020304" pitchFamily="18" charset="0"/>
                <a:cs typeface="Times New Roman" panose="02020603050405020304" pitchFamily="18" charset="0"/>
              </a:rPr>
              <a:t>1. Perfect Competition: </a:t>
            </a:r>
            <a:r>
              <a:rPr lang="en-GB" sz="1600" b="0" i="0" dirty="0">
                <a:solidFill>
                  <a:srgbClr val="57595D"/>
                </a:solidFill>
                <a:effectLst/>
                <a:latin typeface="Times New Roman" panose="02020603050405020304" pitchFamily="18" charset="0"/>
                <a:cs typeface="Times New Roman" panose="02020603050405020304" pitchFamily="18" charset="0"/>
              </a:rPr>
              <a:t>large number of small companies competing against each other. They sell similar products (homogeneous), lack price influence over the commodities, and are free to enter or exit the market.</a:t>
            </a:r>
          </a:p>
          <a:p>
            <a:pPr algn="l"/>
            <a:r>
              <a:rPr lang="en-GB" sz="1600" b="0" i="0" dirty="0">
                <a:solidFill>
                  <a:srgbClr val="57595D"/>
                </a:solidFill>
                <a:effectLst/>
                <a:latin typeface="Times New Roman" panose="02020603050405020304" pitchFamily="18" charset="0"/>
                <a:cs typeface="Times New Roman" panose="02020603050405020304" pitchFamily="18" charset="0"/>
              </a:rPr>
              <a:t>Consumers in this type of market have full knowledge of the goods being sold. They are aware of the prices charged on them and the </a:t>
            </a:r>
            <a:r>
              <a:rPr lang="en-GB" sz="1600" b="0" i="0" u="none" strike="noStrike" dirty="0">
                <a:solidFill>
                  <a:srgbClr val="3271D2"/>
                </a:solidFill>
                <a:effectLst/>
                <a:latin typeface="Times New Roman" panose="02020603050405020304" pitchFamily="18" charset="0"/>
                <a:cs typeface="Times New Roman" panose="02020603050405020304" pitchFamily="18" charset="0"/>
                <a:hlinkClick r:id="rId4"/>
              </a:rPr>
              <a:t>product branding</a:t>
            </a:r>
            <a:r>
              <a:rPr lang="en-GB" sz="1600" b="0" i="0" dirty="0">
                <a:solidFill>
                  <a:srgbClr val="57595D"/>
                </a:solidFill>
                <a:effectLst/>
                <a:latin typeface="Times New Roman" panose="02020603050405020304" pitchFamily="18" charset="0"/>
                <a:cs typeface="Times New Roman" panose="02020603050405020304" pitchFamily="18" charset="0"/>
              </a:rPr>
              <a:t>. </a:t>
            </a:r>
            <a:r>
              <a:rPr lang="en-GB" sz="1600" b="1" i="0" dirty="0">
                <a:solidFill>
                  <a:srgbClr val="57595D"/>
                </a:solidFill>
                <a:effectLst/>
                <a:latin typeface="Times New Roman" panose="02020603050405020304" pitchFamily="18" charset="0"/>
                <a:cs typeface="Times New Roman" panose="02020603050405020304" pitchFamily="18" charset="0"/>
              </a:rPr>
              <a:t>No incentive for innovation: </a:t>
            </a:r>
            <a:r>
              <a:rPr lang="en-GB" sz="1600" b="0" i="0" dirty="0">
                <a:solidFill>
                  <a:srgbClr val="57595D"/>
                </a:solidFill>
                <a:effectLst/>
                <a:latin typeface="Times New Roman" panose="02020603050405020304" pitchFamily="18" charset="0"/>
                <a:cs typeface="Times New Roman" panose="02020603050405020304" pitchFamily="18" charset="0"/>
              </a:rPr>
              <a:t>In the real world, if competition exists and a company holds a dominant market share, there is a tendency to increase innovation to beat the competitors and maintain the status quo. However, in a perfectly competitive market, the profit margin is fixed, and sellers cannot increase prices, or they will lose their customers.</a:t>
            </a:r>
          </a:p>
          <a:p>
            <a:pPr algn="l">
              <a:buFont typeface="Arial" panose="020B0604020202020204" pitchFamily="34" charset="0"/>
              <a:buChar char="•"/>
            </a:pPr>
            <a:r>
              <a:rPr lang="en-GB" sz="1600" b="1" i="0" dirty="0">
                <a:solidFill>
                  <a:srgbClr val="57595D"/>
                </a:solidFill>
                <a:effectLst/>
                <a:latin typeface="Times New Roman" panose="02020603050405020304" pitchFamily="18" charset="0"/>
                <a:cs typeface="Times New Roman" panose="02020603050405020304" pitchFamily="18" charset="0"/>
              </a:rPr>
              <a:t>There are very few barriers to entry: </a:t>
            </a:r>
            <a:r>
              <a:rPr lang="en-GB" sz="1600" b="0" i="0" dirty="0">
                <a:solidFill>
                  <a:srgbClr val="57595D"/>
                </a:solidFill>
                <a:effectLst/>
                <a:latin typeface="Times New Roman" panose="02020603050405020304" pitchFamily="18" charset="0"/>
                <a:cs typeface="Times New Roman" panose="02020603050405020304" pitchFamily="18" charset="0"/>
              </a:rPr>
              <a:t>Any company can enter the market and start selling the product. Therefore, incumbents must stay proactive to maintain market share.</a:t>
            </a:r>
          </a:p>
        </p:txBody>
      </p:sp>
      <p:sp>
        <p:nvSpPr>
          <p:cNvPr id="12" name="TextovéPole 11">
            <a:extLst>
              <a:ext uri="{FF2B5EF4-FFF2-40B4-BE49-F238E27FC236}">
                <a16:creationId xmlns:a16="http://schemas.microsoft.com/office/drawing/2014/main" id="{C044D98A-EE2B-4978-A3F0-2B47FD90010E}"/>
              </a:ext>
            </a:extLst>
          </p:cNvPr>
          <p:cNvSpPr txBox="1"/>
          <p:nvPr/>
        </p:nvSpPr>
        <p:spPr>
          <a:xfrm>
            <a:off x="363070" y="4311924"/>
            <a:ext cx="11385176" cy="2308324"/>
          </a:xfrm>
          <a:prstGeom prst="rect">
            <a:avLst/>
          </a:prstGeom>
          <a:noFill/>
        </p:spPr>
        <p:txBody>
          <a:bodyPr wrap="square">
            <a:spAutoFit/>
          </a:bodyPr>
          <a:lstStyle/>
          <a:p>
            <a:pPr algn="l"/>
            <a:r>
              <a:rPr lang="en-GB" sz="1600" b="1" i="0" dirty="0">
                <a:solidFill>
                  <a:srgbClr val="132E57"/>
                </a:solidFill>
                <a:effectLst/>
                <a:latin typeface="Times New Roman" panose="02020603050405020304" pitchFamily="18" charset="0"/>
                <a:cs typeface="Times New Roman" panose="02020603050405020304" pitchFamily="18" charset="0"/>
              </a:rPr>
              <a:t>2. Monopolistic Competition - </a:t>
            </a:r>
            <a:r>
              <a:rPr lang="en-GB" sz="1600" b="0" i="0" dirty="0">
                <a:solidFill>
                  <a:srgbClr val="57595D"/>
                </a:solidFill>
                <a:effectLst/>
                <a:latin typeface="Times New Roman" panose="02020603050405020304" pitchFamily="18" charset="0"/>
                <a:cs typeface="Times New Roman" panose="02020603050405020304" pitchFamily="18" charset="0"/>
              </a:rPr>
              <a:t>imperfectly competitive market with the traits of both the monopoly and competitive market. Sellers compete among themselves and can differentiate their goods in terms of quality and branding to look different. In this type of competition, sellers consider the price charged by their competitors and ignore the impact of their own prices on their competition.</a:t>
            </a:r>
          </a:p>
          <a:p>
            <a:pPr algn="l"/>
            <a:endParaRPr lang="en-GB" sz="1600" b="1" i="0" dirty="0">
              <a:solidFill>
                <a:srgbClr val="132E57"/>
              </a:solidFill>
              <a:effectLst/>
              <a:latin typeface="Times New Roman" panose="02020603050405020304" pitchFamily="18" charset="0"/>
              <a:cs typeface="Times New Roman" panose="02020603050405020304" pitchFamily="18" charset="0"/>
            </a:endParaRPr>
          </a:p>
          <a:p>
            <a:pPr algn="l"/>
            <a:r>
              <a:rPr lang="en-GB" sz="1600" b="1" i="0" dirty="0">
                <a:solidFill>
                  <a:srgbClr val="132E57"/>
                </a:solidFill>
                <a:effectLst/>
                <a:latin typeface="Times New Roman" panose="02020603050405020304" pitchFamily="18" charset="0"/>
                <a:cs typeface="Times New Roman" panose="02020603050405020304" pitchFamily="18" charset="0"/>
              </a:rPr>
              <a:t>3. Oligopoly </a:t>
            </a:r>
            <a:r>
              <a:rPr lang="en-GB" sz="1600" b="0" i="0" dirty="0">
                <a:solidFill>
                  <a:srgbClr val="57595D"/>
                </a:solidFill>
                <a:effectLst/>
                <a:latin typeface="Times New Roman" panose="02020603050405020304" pitchFamily="18" charset="0"/>
                <a:cs typeface="Times New Roman" panose="02020603050405020304" pitchFamily="18" charset="0"/>
              </a:rPr>
              <a:t>market consists of a small number of large companies that sell differentiated or identical products. Since there are few players in the market, their competitive strategies are dependent on each other. For example, if one of the actors decides to reduce the price of its products, the action will trigger other actors to lower their prices, too. On the other hand, a price increase may influence others not to take any action in the anticipation consumers will opt for their products. Therefore, strategic planning by these types of players is a must.</a:t>
            </a:r>
          </a:p>
        </p:txBody>
      </p:sp>
    </p:spTree>
    <p:extLst>
      <p:ext uri="{BB962C8B-B14F-4D97-AF65-F5344CB8AC3E}">
        <p14:creationId xmlns:p14="http://schemas.microsoft.com/office/powerpoint/2010/main" val="1884850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63070" y="230148"/>
            <a:ext cx="5274842" cy="461665"/>
          </a:xfrm>
          <a:prstGeom prst="rect">
            <a:avLst/>
          </a:prstGeom>
          <a:solidFill>
            <a:srgbClr val="008080"/>
          </a:solidFill>
        </p:spPr>
        <p:txBody>
          <a:bodyPr wrap="none">
            <a:spAutoFit/>
          </a:bodyPr>
          <a:lstStyle/>
          <a:p>
            <a:pPr algn="l"/>
            <a:r>
              <a:rPr lang="en-GB" sz="2400" b="1" i="0" dirty="0">
                <a:solidFill>
                  <a:schemeClr val="bg1"/>
                </a:solidFill>
                <a:effectLst/>
                <a:latin typeface="Times New Roman" panose="02020603050405020304" pitchFamily="18" charset="0"/>
                <a:cs typeface="Times New Roman" panose="02020603050405020304" pitchFamily="18" charset="0"/>
              </a:rPr>
              <a:t>TYPES OF MARKET STRUCTURES</a:t>
            </a:r>
          </a:p>
        </p:txBody>
      </p:sp>
      <p:pic>
        <p:nvPicPr>
          <p:cNvPr id="7" name="Obrázek 6">
            <a:extLst>
              <a:ext uri="{FF2B5EF4-FFF2-40B4-BE49-F238E27FC236}">
                <a16:creationId xmlns:a16="http://schemas.microsoft.com/office/drawing/2014/main" id="{4DFAB625-5D10-461B-9387-4B39DF9A65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4097" y="-255298"/>
            <a:ext cx="1464833" cy="1127893"/>
          </a:xfrm>
          <a:prstGeom prst="rect">
            <a:avLst/>
          </a:prstGeom>
        </p:spPr>
      </p:pic>
      <p:pic>
        <p:nvPicPr>
          <p:cNvPr id="9" name="Obrázek 8">
            <a:extLst>
              <a:ext uri="{FF2B5EF4-FFF2-40B4-BE49-F238E27FC236}">
                <a16:creationId xmlns:a16="http://schemas.microsoft.com/office/drawing/2014/main" id="{B442547C-902C-4BA8-8314-989807276853}"/>
              </a:ext>
            </a:extLst>
          </p:cNvPr>
          <p:cNvPicPr>
            <a:picLocks noChangeAspect="1"/>
          </p:cNvPicPr>
          <p:nvPr/>
        </p:nvPicPr>
        <p:blipFill>
          <a:blip r:embed="rId3"/>
          <a:stretch>
            <a:fillRect/>
          </a:stretch>
        </p:blipFill>
        <p:spPr>
          <a:xfrm>
            <a:off x="68446" y="726475"/>
            <a:ext cx="5288372" cy="2309060"/>
          </a:xfrm>
          <a:prstGeom prst="rect">
            <a:avLst/>
          </a:prstGeom>
        </p:spPr>
      </p:pic>
      <p:sp>
        <p:nvSpPr>
          <p:cNvPr id="11" name="TextovéPole 10">
            <a:extLst>
              <a:ext uri="{FF2B5EF4-FFF2-40B4-BE49-F238E27FC236}">
                <a16:creationId xmlns:a16="http://schemas.microsoft.com/office/drawing/2014/main" id="{CAE21D9D-A9C1-4AB9-B7C5-ABF07F5F5657}"/>
              </a:ext>
            </a:extLst>
          </p:cNvPr>
          <p:cNvSpPr txBox="1"/>
          <p:nvPr/>
        </p:nvSpPr>
        <p:spPr>
          <a:xfrm>
            <a:off x="5217458" y="919774"/>
            <a:ext cx="6611471" cy="2062103"/>
          </a:xfrm>
          <a:prstGeom prst="rect">
            <a:avLst/>
          </a:prstGeom>
          <a:noFill/>
        </p:spPr>
        <p:txBody>
          <a:bodyPr wrap="square">
            <a:spAutoFit/>
          </a:bodyPr>
          <a:lstStyle/>
          <a:p>
            <a:pPr algn="l"/>
            <a:r>
              <a:rPr lang="en-GB" sz="1600" b="1" i="0" dirty="0">
                <a:solidFill>
                  <a:srgbClr val="132E57"/>
                </a:solidFill>
                <a:effectLst/>
                <a:latin typeface="Times New Roman" panose="02020603050405020304" pitchFamily="18" charset="0"/>
                <a:cs typeface="Times New Roman" panose="02020603050405020304" pitchFamily="18" charset="0"/>
              </a:rPr>
              <a:t>4. Monopoly - </a:t>
            </a:r>
            <a:r>
              <a:rPr lang="en-GB" sz="1600" b="0" i="0" dirty="0">
                <a:solidFill>
                  <a:srgbClr val="57595D"/>
                </a:solidFill>
                <a:effectLst/>
                <a:latin typeface="Times New Roman" panose="02020603050405020304" pitchFamily="18" charset="0"/>
                <a:cs typeface="Times New Roman" panose="02020603050405020304" pitchFamily="18" charset="0"/>
              </a:rPr>
              <a:t>a single company represents the whole industry. It has no competitor, and it is the sole seller of products in the entire market. This type of market is characterized by factors such as the sole claim to ownership of resources, patent and copyright, licenses issued by the government, or high initial setup costs. All the above characteristics associated with monopoly restrict other companies from entering the market. The company, therefore, remains a single seller because it has the power to control the market and set prices for its goods.</a:t>
            </a:r>
          </a:p>
        </p:txBody>
      </p:sp>
      <p:sp>
        <p:nvSpPr>
          <p:cNvPr id="13" name="TextovéPole 12">
            <a:extLst>
              <a:ext uri="{FF2B5EF4-FFF2-40B4-BE49-F238E27FC236}">
                <a16:creationId xmlns:a16="http://schemas.microsoft.com/office/drawing/2014/main" id="{BEB0759B-FCEB-44B8-B26A-0ABACEA1F9B2}"/>
              </a:ext>
            </a:extLst>
          </p:cNvPr>
          <p:cNvSpPr txBox="1"/>
          <p:nvPr/>
        </p:nvSpPr>
        <p:spPr>
          <a:xfrm>
            <a:off x="363070" y="3330758"/>
            <a:ext cx="11465860" cy="2800767"/>
          </a:xfrm>
          <a:prstGeom prst="rect">
            <a:avLst/>
          </a:prstGeom>
          <a:noFill/>
        </p:spPr>
        <p:txBody>
          <a:bodyPr wrap="square">
            <a:spAutoFit/>
          </a:bodyPr>
          <a:lstStyle/>
          <a:p>
            <a:pPr algn="l"/>
            <a:r>
              <a:rPr lang="en-GB" sz="1600" b="0" i="0" dirty="0">
                <a:solidFill>
                  <a:srgbClr val="111111"/>
                </a:solidFill>
                <a:effectLst/>
                <a:latin typeface="Times New Roman" panose="02020603050405020304" pitchFamily="18" charset="0"/>
                <a:cs typeface="Times New Roman" panose="02020603050405020304" pitchFamily="18" charset="0"/>
              </a:rPr>
              <a:t>5. A </a:t>
            </a:r>
            <a:r>
              <a:rPr lang="en-GB" sz="1600" b="1" i="0" dirty="0">
                <a:solidFill>
                  <a:srgbClr val="111111"/>
                </a:solidFill>
                <a:effectLst/>
                <a:latin typeface="Times New Roman" panose="02020603050405020304" pitchFamily="18" charset="0"/>
                <a:cs typeface="Times New Roman" panose="02020603050405020304" pitchFamily="18" charset="0"/>
              </a:rPr>
              <a:t>monopsony</a:t>
            </a:r>
            <a:r>
              <a:rPr lang="en-GB" sz="1600" b="0" i="0" dirty="0">
                <a:solidFill>
                  <a:srgbClr val="111111"/>
                </a:solidFill>
                <a:effectLst/>
                <a:latin typeface="Times New Roman" panose="02020603050405020304" pitchFamily="18" charset="0"/>
                <a:cs typeface="Times New Roman" panose="02020603050405020304" pitchFamily="18" charset="0"/>
              </a:rPr>
              <a:t> is a market condition in which there is only one buyer, the monopsonist. Like a </a:t>
            </a:r>
            <a:r>
              <a:rPr lang="en-GB" sz="1600" b="0" i="0" u="sng" dirty="0">
                <a:solidFill>
                  <a:srgbClr val="2C40D0"/>
                </a:solidFill>
                <a:effectLst/>
                <a:latin typeface="Times New Roman" panose="02020603050405020304" pitchFamily="18" charset="0"/>
                <a:cs typeface="Times New Roman" panose="02020603050405020304" pitchFamily="18" charset="0"/>
                <a:hlinkClick r:id="rId4"/>
              </a:rPr>
              <a:t>monopoly</a:t>
            </a:r>
            <a:r>
              <a:rPr lang="en-GB" sz="1600" b="0" i="0" dirty="0">
                <a:solidFill>
                  <a:srgbClr val="111111"/>
                </a:solidFill>
                <a:effectLst/>
                <a:latin typeface="Times New Roman" panose="02020603050405020304" pitchFamily="18" charset="0"/>
                <a:cs typeface="Times New Roman" panose="02020603050405020304" pitchFamily="18" charset="0"/>
              </a:rPr>
              <a:t>, a monopsony also has imperfect market conditions. The difference between a </a:t>
            </a:r>
            <a:r>
              <a:rPr lang="en-GB" sz="1600" b="0" i="0" u="sng" dirty="0">
                <a:solidFill>
                  <a:srgbClr val="2C40D0"/>
                </a:solidFill>
                <a:effectLst/>
                <a:latin typeface="Times New Roman" panose="02020603050405020304" pitchFamily="18" charset="0"/>
                <a:cs typeface="Times New Roman" panose="02020603050405020304" pitchFamily="18" charset="0"/>
                <a:hlinkClick r:id="rId5"/>
              </a:rPr>
              <a:t>monopoly and a monopsony </a:t>
            </a:r>
            <a:r>
              <a:rPr lang="en-GB" sz="1600" b="0" i="0" dirty="0">
                <a:solidFill>
                  <a:srgbClr val="111111"/>
                </a:solidFill>
                <a:effectLst/>
                <a:latin typeface="Times New Roman" panose="02020603050405020304" pitchFamily="18" charset="0"/>
                <a:cs typeface="Times New Roman" panose="02020603050405020304" pitchFamily="18" charset="0"/>
              </a:rPr>
              <a:t>is primarily in the difference between the controlling entities. A single buyer dominates a </a:t>
            </a:r>
            <a:r>
              <a:rPr lang="en-GB" sz="1600" b="0" i="0" dirty="0" err="1">
                <a:solidFill>
                  <a:srgbClr val="111111"/>
                </a:solidFill>
                <a:effectLst/>
                <a:latin typeface="Times New Roman" panose="02020603050405020304" pitchFamily="18" charset="0"/>
                <a:cs typeface="Times New Roman" panose="02020603050405020304" pitchFamily="18" charset="0"/>
              </a:rPr>
              <a:t>monopsonized</a:t>
            </a:r>
            <a:r>
              <a:rPr lang="en-GB" sz="1600" b="0" i="0" dirty="0">
                <a:solidFill>
                  <a:srgbClr val="111111"/>
                </a:solidFill>
                <a:effectLst/>
                <a:latin typeface="Times New Roman" panose="02020603050405020304" pitchFamily="18" charset="0"/>
                <a:cs typeface="Times New Roman" panose="02020603050405020304" pitchFamily="18" charset="0"/>
              </a:rPr>
              <a:t> market while an individual seller controls a monopolized market. Monopsonists are common in areas where they supply most or all of the region's jobs. </a:t>
            </a:r>
            <a:endParaRPr lang="en-GB" sz="1600" b="0" i="0" cap="all" dirty="0">
              <a:solidFill>
                <a:srgbClr val="111111"/>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GB" sz="1600" b="0" i="0" dirty="0">
                <a:solidFill>
                  <a:srgbClr val="111111"/>
                </a:solidFill>
                <a:effectLst/>
                <a:latin typeface="Times New Roman" panose="02020603050405020304" pitchFamily="18" charset="0"/>
                <a:cs typeface="Times New Roman" panose="02020603050405020304" pitchFamily="18" charset="0"/>
              </a:rPr>
              <a:t>A monopsony refers to a market dominated by a single buyer.</a:t>
            </a:r>
          </a:p>
          <a:p>
            <a:pPr algn="l">
              <a:buFont typeface="Arial" panose="020B0604020202020204" pitchFamily="34" charset="0"/>
              <a:buChar char="•"/>
            </a:pPr>
            <a:r>
              <a:rPr lang="en-GB" sz="1600" b="0" i="0" dirty="0">
                <a:solidFill>
                  <a:srgbClr val="111111"/>
                </a:solidFill>
                <a:effectLst/>
                <a:latin typeface="Times New Roman" panose="02020603050405020304" pitchFamily="18" charset="0"/>
                <a:cs typeface="Times New Roman" panose="02020603050405020304" pitchFamily="18" charset="0"/>
              </a:rPr>
              <a:t>In a monopsony, a single buyer generally has a controlling advantage that drives its consumption price levels down.</a:t>
            </a:r>
          </a:p>
          <a:p>
            <a:pPr algn="l">
              <a:buFont typeface="Arial" panose="020B0604020202020204" pitchFamily="34" charset="0"/>
              <a:buChar char="•"/>
            </a:pPr>
            <a:r>
              <a:rPr lang="en-GB" sz="1600" b="0" i="0" dirty="0">
                <a:solidFill>
                  <a:srgbClr val="111111"/>
                </a:solidFill>
                <a:effectLst/>
                <a:latin typeface="Times New Roman" panose="02020603050405020304" pitchFamily="18" charset="0"/>
                <a:cs typeface="Times New Roman" panose="02020603050405020304" pitchFamily="18" charset="0"/>
              </a:rPr>
              <a:t>A monopsony can arise due to geographical constraints, government regulation, or unique consumer demands.</a:t>
            </a:r>
          </a:p>
          <a:p>
            <a:pPr algn="l">
              <a:buFont typeface="Arial" panose="020B0604020202020204" pitchFamily="34" charset="0"/>
              <a:buChar char="•"/>
            </a:pPr>
            <a:r>
              <a:rPr lang="en-GB" sz="1600" b="0" i="0" dirty="0">
                <a:solidFill>
                  <a:srgbClr val="111111"/>
                </a:solidFill>
                <a:effectLst/>
                <a:latin typeface="Times New Roman" panose="02020603050405020304" pitchFamily="18" charset="0"/>
                <a:cs typeface="Times New Roman" panose="02020603050405020304" pitchFamily="18" charset="0"/>
              </a:rPr>
              <a:t>Monopsonies commonly experience low prices from wholesalers and an advantage in paid wages.</a:t>
            </a:r>
          </a:p>
          <a:p>
            <a:pPr algn="l">
              <a:buFont typeface="Arial" panose="020B0604020202020204" pitchFamily="34" charset="0"/>
              <a:buChar char="•"/>
            </a:pPr>
            <a:r>
              <a:rPr lang="en-GB" sz="1600" b="0" i="0" dirty="0">
                <a:solidFill>
                  <a:srgbClr val="111111"/>
                </a:solidFill>
                <a:effectLst/>
                <a:latin typeface="Times New Roman" panose="02020603050405020304" pitchFamily="18" charset="0"/>
                <a:cs typeface="Times New Roman" panose="02020603050405020304" pitchFamily="18" charset="0"/>
              </a:rPr>
              <a:t>Whereas a monopoly results in only one seller of a good that creates upward pricing pressure, a monopsony is a market condition with only one buyer who may be able to cause downward pricing pressure.</a:t>
            </a:r>
          </a:p>
          <a:p>
            <a:pPr algn="l"/>
            <a:endParaRPr lang="en-GB"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9792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61873" y="210810"/>
            <a:ext cx="7615418" cy="477054"/>
          </a:xfrm>
          <a:prstGeom prst="rect">
            <a:avLst/>
          </a:prstGeom>
          <a:solidFill>
            <a:srgbClr val="008080"/>
          </a:solidFill>
        </p:spPr>
        <p:txBody>
          <a:bodyPr wrap="none">
            <a:spAutoFit/>
          </a:bodyPr>
          <a:lstStyle/>
          <a:p>
            <a:pPr lvl="0">
              <a:defRPr/>
            </a:pPr>
            <a:r>
              <a:rPr lang="en-GB" sz="2400" b="1" kern="0" dirty="0">
                <a:solidFill>
                  <a:schemeClr val="bg1"/>
                </a:solidFill>
                <a:latin typeface="Times New Roman"/>
              </a:rPr>
              <a:t>INCOMES AND EXPENSES: </a:t>
            </a:r>
            <a:r>
              <a:rPr lang="en-US" sz="2400" b="1" dirty="0">
                <a:solidFill>
                  <a:schemeClr val="bg1"/>
                </a:solidFill>
                <a:latin typeface="Times New Roman" panose="02020603050405020304" pitchFamily="18" charset="0"/>
                <a:cs typeface="Times New Roman" panose="02020603050405020304" pitchFamily="18" charset="0"/>
              </a:rPr>
              <a:t>TYPES OF ACTIVITY</a:t>
            </a:r>
            <a:endParaRPr lang="en-GB" sz="2400" b="1" kern="0" dirty="0">
              <a:solidFill>
                <a:schemeClr val="bg1"/>
              </a:solidFill>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4" y="-200082"/>
            <a:ext cx="1464833" cy="1127893"/>
          </a:xfrm>
          <a:prstGeom prst="rect">
            <a:avLst/>
          </a:prstGeom>
        </p:spPr>
      </p:pic>
      <p:sp>
        <p:nvSpPr>
          <p:cNvPr id="8" name="Zástupný symbol pro obsah 2">
            <a:extLst>
              <a:ext uri="{FF2B5EF4-FFF2-40B4-BE49-F238E27FC236}">
                <a16:creationId xmlns:a16="http://schemas.microsoft.com/office/drawing/2014/main" id="{D7C8DFAA-56D9-46B5-9D6F-2F9BCF2DC551}"/>
              </a:ext>
            </a:extLst>
          </p:cNvPr>
          <p:cNvSpPr txBox="1">
            <a:spLocks/>
          </p:cNvSpPr>
          <p:nvPr/>
        </p:nvSpPr>
        <p:spPr>
          <a:xfrm>
            <a:off x="3530920" y="765202"/>
            <a:ext cx="8265545" cy="26019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1800" b="1" dirty="0">
                <a:latin typeface="Times New Roman" panose="02020603050405020304" pitchFamily="18" charset="0"/>
                <a:cs typeface="Times New Roman" panose="02020603050405020304" pitchFamily="18" charset="0"/>
              </a:rPr>
              <a:t>Income</a:t>
            </a:r>
            <a:r>
              <a:rPr lang="en-US" sz="1800" dirty="0">
                <a:latin typeface="Times New Roman" panose="02020603050405020304" pitchFamily="18" charset="0"/>
                <a:cs typeface="Times New Roman" panose="02020603050405020304" pitchFamily="18" charset="0"/>
              </a:rPr>
              <a:t> – growing of economic benefits in the form of assets increasing or liabilities decreasing, that leads to increasing in equity, other than increasing relating to contributions from owners</a:t>
            </a:r>
            <a:endParaRPr lang="cs-CZ" sz="1800" dirty="0">
              <a:latin typeface="Times New Roman" panose="02020603050405020304" pitchFamily="18" charset="0"/>
              <a:cs typeface="Times New Roman" panose="02020603050405020304" pitchFamily="18" charset="0"/>
            </a:endParaRPr>
          </a:p>
          <a:p>
            <a:pPr>
              <a:spcBef>
                <a:spcPts val="0"/>
              </a:spcBef>
            </a:pPr>
            <a:r>
              <a:rPr lang="en-US" sz="1800" b="1" dirty="0">
                <a:latin typeface="Times New Roman" panose="02020603050405020304" pitchFamily="18" charset="0"/>
                <a:cs typeface="Times New Roman" panose="02020603050405020304" pitchFamily="18" charset="0"/>
              </a:rPr>
              <a:t>Expenses (costs, expenditures)</a:t>
            </a:r>
            <a:r>
              <a:rPr lang="en-US" sz="1800" dirty="0">
                <a:latin typeface="Times New Roman" panose="02020603050405020304" pitchFamily="18" charset="0"/>
                <a:cs typeface="Times New Roman" panose="02020603050405020304" pitchFamily="18" charset="0"/>
              </a:rPr>
              <a:t> – reducing of economic benefits in the form of assets decreasing or liabilities increasing, that leads to decreasing in equity, other than decreasing because of repurchasing stocks or reducing the quantity of owners </a:t>
            </a:r>
          </a:p>
          <a:p>
            <a:pPr>
              <a:spcBef>
                <a:spcPts val="0"/>
              </a:spcBef>
            </a:pPr>
            <a:r>
              <a:rPr lang="en-US" sz="1800" b="1" dirty="0">
                <a:latin typeface="Times New Roman" panose="02020603050405020304" pitchFamily="18" charset="0"/>
                <a:cs typeface="Times New Roman" panose="02020603050405020304" pitchFamily="18" charset="0"/>
              </a:rPr>
              <a:t>Profit</a:t>
            </a:r>
            <a:r>
              <a:rPr lang="en-US" sz="1800" dirty="0">
                <a:latin typeface="Times New Roman" panose="02020603050405020304" pitchFamily="18" charset="0"/>
                <a:cs typeface="Times New Roman" panose="02020603050405020304" pitchFamily="18" charset="0"/>
              </a:rPr>
              <a:t> = Incomes – Costs </a:t>
            </a:r>
          </a:p>
          <a:p>
            <a:pPr>
              <a:spcBef>
                <a:spcPts val="0"/>
              </a:spcBef>
            </a:pPr>
            <a:r>
              <a:rPr lang="en-US" sz="1800" b="1" dirty="0">
                <a:latin typeface="Times New Roman" panose="02020603050405020304" pitchFamily="18" charset="0"/>
                <a:cs typeface="Times New Roman" panose="02020603050405020304" pitchFamily="18" charset="0"/>
              </a:rPr>
              <a:t>Loss </a:t>
            </a:r>
            <a:r>
              <a:rPr lang="ru-RU"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Incomes </a:t>
            </a:r>
            <a:r>
              <a:rPr lang="ru-RU"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Costs </a:t>
            </a:r>
            <a:r>
              <a:rPr lang="ru-RU" sz="180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in case Costs &gt; incomes</a:t>
            </a:r>
            <a:r>
              <a:rPr lang="ru-RU" sz="1800" dirty="0">
                <a:latin typeface="Times New Roman" panose="02020603050405020304" pitchFamily="18" charset="0"/>
                <a:cs typeface="Times New Roman" panose="02020603050405020304" pitchFamily="18" charset="0"/>
              </a:rPr>
              <a:t>)</a:t>
            </a:r>
            <a:endParaRPr lang="en-GB" sz="1800" dirty="0">
              <a:solidFill>
                <a:srgbClr val="002060"/>
              </a:solidFill>
              <a:latin typeface="Times New Roman" panose="02020603050405020304" pitchFamily="18" charset="0"/>
              <a:cs typeface="Times New Roman" panose="02020603050405020304" pitchFamily="18" charset="0"/>
            </a:endParaRPr>
          </a:p>
          <a:p>
            <a:endParaRPr lang="en-GB" sz="1800" dirty="0">
              <a:solidFill>
                <a:srgbClr val="002060"/>
              </a:solidFill>
              <a:latin typeface="Times New Roman" panose="02020603050405020304" pitchFamily="18" charset="0"/>
              <a:cs typeface="Times New Roman" panose="02020603050405020304" pitchFamily="18" charset="0"/>
            </a:endParaRPr>
          </a:p>
          <a:p>
            <a:endParaRPr lang="en-GB" sz="1800" dirty="0">
              <a:solidFill>
                <a:srgbClr val="002060"/>
              </a:solidFill>
              <a:latin typeface="Times New Roman" panose="02020603050405020304" pitchFamily="18" charset="0"/>
              <a:cs typeface="Times New Roman" panose="02020603050405020304" pitchFamily="18" charset="0"/>
            </a:endParaRPr>
          </a:p>
          <a:p>
            <a:endParaRPr lang="en-GB" sz="1800" dirty="0">
              <a:solidFill>
                <a:srgbClr val="002060"/>
              </a:solidFill>
              <a:latin typeface="Times New Roman" panose="02020603050405020304" pitchFamily="18" charset="0"/>
              <a:cs typeface="Times New Roman" panose="02020603050405020304" pitchFamily="18" charset="0"/>
            </a:endParaRPr>
          </a:p>
          <a:p>
            <a:endParaRPr lang="en-GB" sz="1800" dirty="0">
              <a:solidFill>
                <a:srgbClr val="002060"/>
              </a:solidFill>
              <a:latin typeface="Times New Roman" panose="02020603050405020304" pitchFamily="18" charset="0"/>
              <a:cs typeface="Times New Roman" panose="02020603050405020304" pitchFamily="18" charset="0"/>
            </a:endParaRPr>
          </a:p>
          <a:p>
            <a:endParaRPr lang="en-GB" sz="1800" dirty="0">
              <a:solidFill>
                <a:srgbClr val="002060"/>
              </a:solidFill>
              <a:latin typeface="Times New Roman" panose="02020603050405020304" pitchFamily="18" charset="0"/>
              <a:cs typeface="Times New Roman" panose="02020603050405020304" pitchFamily="18" charset="0"/>
            </a:endParaRPr>
          </a:p>
          <a:p>
            <a:endParaRPr lang="en-GB" sz="1800" dirty="0">
              <a:solidFill>
                <a:srgbClr val="002060"/>
              </a:solidFill>
              <a:latin typeface="Times New Roman" panose="02020603050405020304" pitchFamily="18" charset="0"/>
              <a:cs typeface="Times New Roman" panose="02020603050405020304" pitchFamily="18" charset="0"/>
            </a:endParaRPr>
          </a:p>
          <a:p>
            <a:endParaRPr lang="en-GB" sz="1800" dirty="0">
              <a:solidFill>
                <a:srgbClr val="002060"/>
              </a:solidFill>
              <a:latin typeface="Times New Roman" panose="02020603050405020304" pitchFamily="18" charset="0"/>
              <a:cs typeface="Times New Roman" panose="02020603050405020304" pitchFamily="18" charset="0"/>
            </a:endParaRPr>
          </a:p>
          <a:p>
            <a:endParaRPr lang="en-GB" sz="1800" dirty="0">
              <a:solidFill>
                <a:srgbClr val="002060"/>
              </a:solidFill>
              <a:latin typeface="Times New Roman" panose="02020603050405020304" pitchFamily="18" charset="0"/>
              <a:cs typeface="Times New Roman" panose="02020603050405020304" pitchFamily="18" charset="0"/>
            </a:endParaRPr>
          </a:p>
          <a:p>
            <a:endParaRPr lang="en-GB" altLang="cs-CZ" sz="1800" dirty="0">
              <a:solidFill>
                <a:srgbClr val="002060"/>
              </a:solidFill>
              <a:latin typeface="Times New Roman" panose="02020603050405020304" pitchFamily="18" charset="0"/>
              <a:cs typeface="Times New Roman" panose="02020603050405020304" pitchFamily="18" charset="0"/>
            </a:endParaRPr>
          </a:p>
        </p:txBody>
      </p:sp>
      <p:pic>
        <p:nvPicPr>
          <p:cNvPr id="3" name="Obrázek 2">
            <a:extLst>
              <a:ext uri="{FF2B5EF4-FFF2-40B4-BE49-F238E27FC236}">
                <a16:creationId xmlns:a16="http://schemas.microsoft.com/office/drawing/2014/main" id="{CB4C389D-9DEB-4767-B039-0DA0302B60E4}"/>
              </a:ext>
            </a:extLst>
          </p:cNvPr>
          <p:cNvPicPr>
            <a:picLocks noChangeAspect="1"/>
          </p:cNvPicPr>
          <p:nvPr/>
        </p:nvPicPr>
        <p:blipFill>
          <a:blip r:embed="rId3"/>
          <a:stretch>
            <a:fillRect/>
          </a:stretch>
        </p:blipFill>
        <p:spPr>
          <a:xfrm>
            <a:off x="395535" y="858782"/>
            <a:ext cx="3139712" cy="1996613"/>
          </a:xfrm>
          <a:prstGeom prst="rect">
            <a:avLst/>
          </a:prstGeom>
        </p:spPr>
      </p:pic>
      <p:sp>
        <p:nvSpPr>
          <p:cNvPr id="10" name="TextovéPole 9">
            <a:extLst>
              <a:ext uri="{FF2B5EF4-FFF2-40B4-BE49-F238E27FC236}">
                <a16:creationId xmlns:a16="http://schemas.microsoft.com/office/drawing/2014/main" id="{BEF9760E-1253-4E8D-98C5-33C849BCE528}"/>
              </a:ext>
            </a:extLst>
          </p:cNvPr>
          <p:cNvSpPr txBox="1"/>
          <p:nvPr/>
        </p:nvSpPr>
        <p:spPr>
          <a:xfrm>
            <a:off x="251520" y="3246194"/>
            <a:ext cx="11472754" cy="3416320"/>
          </a:xfrm>
          <a:prstGeom prst="rect">
            <a:avLst/>
          </a:prstGeom>
          <a:noFill/>
        </p:spPr>
        <p:txBody>
          <a:bodyPr wrap="square">
            <a:spAutoFit/>
          </a:bodyPr>
          <a:lstStyle/>
          <a:p>
            <a:pPr algn="just"/>
            <a:r>
              <a:rPr lang="en-US" sz="1800" dirty="0">
                <a:latin typeface="Times New Roman" panose="02020603050405020304" pitchFamily="18" charset="0"/>
                <a:cs typeface="Times New Roman" panose="02020603050405020304" pitchFamily="18" charset="0"/>
              </a:rPr>
              <a:t>According to International Accounting Standard 7 — Statement of Cash Flows incomes and costs are generated by:</a:t>
            </a:r>
          </a:p>
          <a:p>
            <a:pPr marL="0" indent="0" eaLnBrk="0" fontAlgn="base" hangingPunct="0">
              <a:buFontTx/>
              <a:buChar char="•"/>
            </a:pPr>
            <a:r>
              <a:rPr lang="en-US" altLang="en-US" sz="1800" b="1" dirty="0">
                <a:latin typeface="Times New Roman" panose="02020603050405020304" pitchFamily="18" charset="0"/>
                <a:cs typeface="Times New Roman" panose="02020603050405020304" pitchFamily="18" charset="0"/>
              </a:rPr>
              <a:t>operating activities</a:t>
            </a:r>
            <a:r>
              <a:rPr lang="en-US" altLang="en-US" sz="1800" dirty="0">
                <a:latin typeface="Times New Roman" panose="02020603050405020304" pitchFamily="18" charset="0"/>
                <a:cs typeface="Times New Roman" panose="02020603050405020304" pitchFamily="18" charset="0"/>
              </a:rPr>
              <a:t> are the main revenue-producing activities of the entity that are not investing or financing activities. Operating activity = basic activity (main goal of the firm; business, that generates majority of the incomes) + other operating activity (incomes from rent of the property, exchange rate difference, doubtful debts, sale of raw materials and other property). </a:t>
            </a:r>
          </a:p>
          <a:p>
            <a:pPr marL="0" lvl="0" indent="0" eaLnBrk="0" fontAlgn="base" hangingPunct="0">
              <a:buFontTx/>
              <a:buChar char="•"/>
            </a:pPr>
            <a:r>
              <a:rPr lang="en-US" altLang="en-US" sz="1800" b="1" dirty="0">
                <a:latin typeface="Times New Roman" panose="02020603050405020304" pitchFamily="18" charset="0"/>
                <a:cs typeface="Times New Roman" panose="02020603050405020304" pitchFamily="18" charset="0"/>
              </a:rPr>
              <a:t>investing activities</a:t>
            </a:r>
            <a:r>
              <a:rPr lang="en-US" altLang="en-US" sz="1800" dirty="0">
                <a:latin typeface="Times New Roman" panose="02020603050405020304" pitchFamily="18" charset="0"/>
                <a:cs typeface="Times New Roman" panose="02020603050405020304" pitchFamily="18" charset="0"/>
              </a:rPr>
              <a:t> are the acquisition and disposal of long-term assets and other investments that are not considered to be cash equivalents. </a:t>
            </a:r>
            <a:r>
              <a:rPr lang="en-US" sz="1800" b="1" dirty="0">
                <a:latin typeface="Times New Roman" panose="02020603050405020304" pitchFamily="18" charset="0"/>
                <a:cs typeface="Times New Roman" panose="02020603050405020304" pitchFamily="18" charset="0"/>
              </a:rPr>
              <a:t>Examples</a:t>
            </a:r>
            <a:r>
              <a:rPr lang="en-US" sz="1800" dirty="0">
                <a:latin typeface="Times New Roman" panose="02020603050405020304" pitchFamily="18" charset="0"/>
                <a:cs typeface="Times New Roman" panose="02020603050405020304" pitchFamily="18" charset="0"/>
              </a:rPr>
              <a:t> of investing activities are cash outflow for the purchase of fixed assets and financial investments, securities issued by other entities; cash inflow from the sale of the fixed assets, financial investments, received dividends, interest rate </a:t>
            </a:r>
            <a:endParaRPr lang="en-US" altLang="en-US" sz="1800" dirty="0">
              <a:latin typeface="Times New Roman" panose="02020603050405020304" pitchFamily="18" charset="0"/>
              <a:cs typeface="Times New Roman" panose="02020603050405020304" pitchFamily="18" charset="0"/>
            </a:endParaRPr>
          </a:p>
          <a:p>
            <a:pPr marL="0" lvl="0" indent="0" eaLnBrk="0" fontAlgn="base" hangingPunct="0">
              <a:buFontTx/>
              <a:buChar char="•"/>
            </a:pPr>
            <a:r>
              <a:rPr lang="en-US" altLang="en-US" sz="1800" b="1" dirty="0">
                <a:latin typeface="Times New Roman" panose="02020603050405020304" pitchFamily="18" charset="0"/>
                <a:cs typeface="Times New Roman" panose="02020603050405020304" pitchFamily="18" charset="0"/>
              </a:rPr>
              <a:t>financing activities</a:t>
            </a:r>
            <a:r>
              <a:rPr lang="en-US" altLang="en-US" sz="1800" dirty="0">
                <a:latin typeface="Times New Roman" panose="02020603050405020304" pitchFamily="18" charset="0"/>
                <a:cs typeface="Times New Roman" panose="02020603050405020304" pitchFamily="18" charset="0"/>
              </a:rPr>
              <a:t> are activities that alter the equity capital and borrowing structure of the entity. </a:t>
            </a:r>
            <a:r>
              <a:rPr lang="en-US" sz="1800" b="1" dirty="0">
                <a:latin typeface="Times New Roman" panose="02020603050405020304" pitchFamily="18" charset="0"/>
                <a:cs typeface="Times New Roman" panose="02020603050405020304" pitchFamily="18" charset="0"/>
              </a:rPr>
              <a:t>Examples</a:t>
            </a:r>
            <a:r>
              <a:rPr lang="en-US" sz="1800" dirty="0">
                <a:latin typeface="Times New Roman" panose="02020603050405020304" pitchFamily="18" charset="0"/>
                <a:cs typeface="Times New Roman" panose="02020603050405020304" pitchFamily="18" charset="0"/>
              </a:rPr>
              <a:t> are: cash inflows (the sale of company shares, bonds, getting loans) and cash outflows (the repurchase of shares, bonds, returning the credit, interest rate and dividend payments). Financing activity generates only financial costs, never incomes.</a:t>
            </a:r>
          </a:p>
        </p:txBody>
      </p:sp>
    </p:spTree>
    <p:extLst>
      <p:ext uri="{BB962C8B-B14F-4D97-AF65-F5344CB8AC3E}">
        <p14:creationId xmlns:p14="http://schemas.microsoft.com/office/powerpoint/2010/main" val="347599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63070" y="230148"/>
            <a:ext cx="3652795" cy="461665"/>
          </a:xfrm>
          <a:prstGeom prst="rect">
            <a:avLst/>
          </a:prstGeom>
          <a:solidFill>
            <a:srgbClr val="008080"/>
          </a:solidFill>
        </p:spPr>
        <p:txBody>
          <a:bodyPr wrap="none">
            <a:spAutoFit/>
          </a:bodyPr>
          <a:lstStyle/>
          <a:p>
            <a:pPr algn="l"/>
            <a:r>
              <a:rPr lang="en-GB" sz="2400" b="1" i="0" dirty="0">
                <a:solidFill>
                  <a:schemeClr val="bg1"/>
                </a:solidFill>
                <a:effectLst/>
                <a:latin typeface="Times New Roman" panose="02020603050405020304" pitchFamily="18" charset="0"/>
                <a:cs typeface="Times New Roman" panose="02020603050405020304" pitchFamily="18" charset="0"/>
              </a:rPr>
              <a:t>PRODUCT LIFE CYCLE</a:t>
            </a:r>
          </a:p>
        </p:txBody>
      </p:sp>
      <p:pic>
        <p:nvPicPr>
          <p:cNvPr id="7" name="Obrázek 6">
            <a:extLst>
              <a:ext uri="{FF2B5EF4-FFF2-40B4-BE49-F238E27FC236}">
                <a16:creationId xmlns:a16="http://schemas.microsoft.com/office/drawing/2014/main" id="{4DFAB625-5D10-461B-9387-4B39DF9A65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4097" y="-255298"/>
            <a:ext cx="1464833" cy="1127893"/>
          </a:xfrm>
          <a:prstGeom prst="rect">
            <a:avLst/>
          </a:prstGeom>
        </p:spPr>
      </p:pic>
      <p:pic>
        <p:nvPicPr>
          <p:cNvPr id="8" name="Zástupný obsah 4">
            <a:extLst>
              <a:ext uri="{FF2B5EF4-FFF2-40B4-BE49-F238E27FC236}">
                <a16:creationId xmlns:a16="http://schemas.microsoft.com/office/drawing/2014/main" id="{F536F6BE-8285-44A7-919A-3E17A93D8985}"/>
              </a:ext>
            </a:extLst>
          </p:cNvPr>
          <p:cNvPicPr>
            <a:picLocks noChangeAspect="1"/>
          </p:cNvPicPr>
          <p:nvPr/>
        </p:nvPicPr>
        <p:blipFill>
          <a:blip r:embed="rId3"/>
          <a:stretch>
            <a:fillRect/>
          </a:stretch>
        </p:blipFill>
        <p:spPr>
          <a:xfrm>
            <a:off x="128078" y="872595"/>
            <a:ext cx="4122777" cy="3124471"/>
          </a:xfrm>
          <a:prstGeom prst="rect">
            <a:avLst/>
          </a:prstGeom>
        </p:spPr>
      </p:pic>
      <p:sp>
        <p:nvSpPr>
          <p:cNvPr id="10" name="TextovéPole 9">
            <a:extLst>
              <a:ext uri="{FF2B5EF4-FFF2-40B4-BE49-F238E27FC236}">
                <a16:creationId xmlns:a16="http://schemas.microsoft.com/office/drawing/2014/main" id="{2A240526-BCBF-43AB-A291-750599F0768C}"/>
              </a:ext>
            </a:extLst>
          </p:cNvPr>
          <p:cNvSpPr txBox="1"/>
          <p:nvPr/>
        </p:nvSpPr>
        <p:spPr>
          <a:xfrm>
            <a:off x="4127415" y="872595"/>
            <a:ext cx="7701515" cy="2800767"/>
          </a:xfrm>
          <a:prstGeom prst="rect">
            <a:avLst/>
          </a:prstGeom>
          <a:noFill/>
        </p:spPr>
        <p:txBody>
          <a:bodyPr wrap="square">
            <a:spAutoFit/>
          </a:bodyPr>
          <a:lstStyle/>
          <a:p>
            <a:pPr algn="l"/>
            <a:r>
              <a:rPr lang="en-GB" sz="1600" b="0" i="0" dirty="0">
                <a:solidFill>
                  <a:srgbClr val="1E2124"/>
                </a:solidFill>
                <a:effectLst/>
                <a:latin typeface="Times New Roman" panose="02020603050405020304" pitchFamily="18" charset="0"/>
                <a:cs typeface="Times New Roman" panose="02020603050405020304" pitchFamily="18" charset="0"/>
              </a:rPr>
              <a:t>1. </a:t>
            </a:r>
            <a:r>
              <a:rPr lang="en-GB" sz="1600" b="1" i="0" dirty="0">
                <a:solidFill>
                  <a:srgbClr val="1E2124"/>
                </a:solidFill>
                <a:effectLst/>
                <a:latin typeface="Times New Roman" panose="02020603050405020304" pitchFamily="18" charset="0"/>
                <a:cs typeface="Times New Roman" panose="02020603050405020304" pitchFamily="18" charset="0"/>
              </a:rPr>
              <a:t>Market development</a:t>
            </a:r>
            <a:r>
              <a:rPr lang="en-GB" sz="1600" b="0" i="0" dirty="0">
                <a:solidFill>
                  <a:srgbClr val="1E2124"/>
                </a:solidFill>
                <a:effectLst/>
                <a:latin typeface="Times New Roman" panose="02020603050405020304" pitchFamily="18" charset="0"/>
                <a:cs typeface="Times New Roman" panose="02020603050405020304" pitchFamily="18" charset="0"/>
              </a:rPr>
              <a:t>. This is where your market research journey begins. Before your product hits the marketplace, you will be refining your concept, testing your product, and creating a launch strategy. </a:t>
            </a:r>
            <a:r>
              <a:rPr lang="en-GB" sz="1600" b="0" i="0" dirty="0">
                <a:solidFill>
                  <a:srgbClr val="007FAA"/>
                </a:solidFill>
                <a:effectLst/>
                <a:latin typeface="Times New Roman" panose="02020603050405020304" pitchFamily="18" charset="0"/>
                <a:cs typeface="Times New Roman" panose="02020603050405020304" pitchFamily="18" charset="0"/>
                <a:hlinkClick r:id="rId4"/>
              </a:rPr>
              <a:t>Concept testing </a:t>
            </a:r>
            <a:r>
              <a:rPr lang="en-GB" sz="1600" b="0" i="0" dirty="0">
                <a:solidFill>
                  <a:srgbClr val="1E2124"/>
                </a:solidFill>
                <a:effectLst/>
                <a:latin typeface="Times New Roman" panose="02020603050405020304" pitchFamily="18" charset="0"/>
                <a:cs typeface="Times New Roman" panose="02020603050405020304" pitchFamily="18" charset="0"/>
              </a:rPr>
              <a:t>with real potential users is an important part of this step. With concept testing, you’ll know your target market’s reaction to your concept and make changes according to their feedback—before you’ve even begun to create.</a:t>
            </a:r>
          </a:p>
          <a:p>
            <a:pPr algn="l"/>
            <a:r>
              <a:rPr lang="en-GB" sz="1600" b="0" i="0" dirty="0">
                <a:solidFill>
                  <a:srgbClr val="1E2124"/>
                </a:solidFill>
                <a:effectLst/>
                <a:latin typeface="Times New Roman" panose="02020603050405020304" pitchFamily="18" charset="0"/>
                <a:cs typeface="Times New Roman" panose="02020603050405020304" pitchFamily="18" charset="0"/>
              </a:rPr>
              <a:t>During this initial phase, you’ll encounter a lot of costs without producing any income from this new product. You may be funding this stage yourself or you may be seeking investors.</a:t>
            </a:r>
          </a:p>
          <a:p>
            <a:pPr algn="l"/>
            <a:r>
              <a:rPr lang="en-GB" sz="1600" b="0" i="0" dirty="0">
                <a:solidFill>
                  <a:srgbClr val="1E2124"/>
                </a:solidFill>
                <a:effectLst/>
                <a:latin typeface="Times New Roman" panose="02020603050405020304" pitchFamily="18" charset="0"/>
                <a:cs typeface="Times New Roman" panose="02020603050405020304" pitchFamily="18" charset="0"/>
              </a:rPr>
              <a:t>2. </a:t>
            </a:r>
            <a:r>
              <a:rPr lang="en-GB" sz="1600" b="1" i="0" dirty="0">
                <a:solidFill>
                  <a:srgbClr val="1E2124"/>
                </a:solidFill>
                <a:effectLst/>
                <a:latin typeface="Times New Roman" panose="02020603050405020304" pitchFamily="18" charset="0"/>
                <a:cs typeface="Times New Roman" panose="02020603050405020304" pitchFamily="18" charset="0"/>
              </a:rPr>
              <a:t>Market introduction. </a:t>
            </a:r>
            <a:r>
              <a:rPr lang="en-GB" sz="1600" b="0" i="0" dirty="0">
                <a:solidFill>
                  <a:srgbClr val="1E2124"/>
                </a:solidFill>
                <a:effectLst/>
                <a:latin typeface="Times New Roman" panose="02020603050405020304" pitchFamily="18" charset="0"/>
                <a:cs typeface="Times New Roman" panose="02020603050405020304" pitchFamily="18" charset="0"/>
              </a:rPr>
              <a:t>When your product launches, you’ve entered the introduction stage of the life cycle. Your marketing team will be focused on building product awareness and reaching your target market. Typically, all content marketing and inbound marketing are based on promoting the product.  </a:t>
            </a:r>
          </a:p>
        </p:txBody>
      </p:sp>
      <p:sp>
        <p:nvSpPr>
          <p:cNvPr id="12" name="TextovéPole 11">
            <a:extLst>
              <a:ext uri="{FF2B5EF4-FFF2-40B4-BE49-F238E27FC236}">
                <a16:creationId xmlns:a16="http://schemas.microsoft.com/office/drawing/2014/main" id="{7F49AC82-61F9-4DF2-B5EB-EE512A6AA4CE}"/>
              </a:ext>
            </a:extLst>
          </p:cNvPr>
          <p:cNvSpPr txBox="1"/>
          <p:nvPr/>
        </p:nvSpPr>
        <p:spPr>
          <a:xfrm>
            <a:off x="363070" y="3686809"/>
            <a:ext cx="11291048" cy="2554545"/>
          </a:xfrm>
          <a:prstGeom prst="rect">
            <a:avLst/>
          </a:prstGeom>
          <a:noFill/>
        </p:spPr>
        <p:txBody>
          <a:bodyPr wrap="square">
            <a:spAutoFit/>
          </a:bodyPr>
          <a:lstStyle/>
          <a:p>
            <a:pPr algn="l"/>
            <a:r>
              <a:rPr lang="en-GB" sz="1600" b="0" i="0" dirty="0">
                <a:solidFill>
                  <a:srgbClr val="1E2124"/>
                </a:solidFill>
                <a:effectLst/>
                <a:latin typeface="Times New Roman" panose="02020603050405020304" pitchFamily="18" charset="0"/>
                <a:cs typeface="Times New Roman" panose="02020603050405020304" pitchFamily="18" charset="0"/>
              </a:rPr>
              <a:t>3.  </a:t>
            </a:r>
            <a:r>
              <a:rPr lang="en-GB" sz="1600" b="1" i="0" dirty="0">
                <a:solidFill>
                  <a:srgbClr val="1E2124"/>
                </a:solidFill>
                <a:effectLst/>
                <a:latin typeface="Times New Roman" panose="02020603050405020304" pitchFamily="18" charset="0"/>
                <a:cs typeface="Times New Roman" panose="02020603050405020304" pitchFamily="18" charset="0"/>
              </a:rPr>
              <a:t>Market growth </a:t>
            </a:r>
            <a:r>
              <a:rPr lang="en-GB" sz="1600" b="0" i="0" dirty="0">
                <a:solidFill>
                  <a:srgbClr val="1E2124"/>
                </a:solidFill>
                <a:effectLst/>
                <a:latin typeface="Times New Roman" panose="02020603050405020304" pitchFamily="18" charset="0"/>
                <a:cs typeface="Times New Roman" panose="02020603050405020304" pitchFamily="18" charset="0"/>
              </a:rPr>
              <a:t>- consumers have embraced your product and are buying into your marketing. Demand and profits are growing, and the competition is looking to interrupt your success. Marketing in this stage moves from getting attention from consumers to establishing a brand presence. Show them why they should choose you over the competition. As your company grows, you may add new features to your product, beef up your support services, and open new distribution channels. All of these efforts will feature solidly in your marketing.</a:t>
            </a:r>
          </a:p>
          <a:p>
            <a:pPr algn="l"/>
            <a:r>
              <a:rPr lang="en-GB" sz="1600" b="0" i="0" dirty="0">
                <a:solidFill>
                  <a:srgbClr val="1E2124"/>
                </a:solidFill>
                <a:effectLst/>
                <a:latin typeface="Times New Roman" panose="02020603050405020304" pitchFamily="18" charset="0"/>
                <a:cs typeface="Times New Roman" panose="02020603050405020304" pitchFamily="18" charset="0"/>
              </a:rPr>
              <a:t>4.  When sales begin to level off from rapid growth, you’re entering the </a:t>
            </a:r>
            <a:r>
              <a:rPr lang="en-GB" sz="1600" b="1" i="0" dirty="0">
                <a:solidFill>
                  <a:srgbClr val="1E2124"/>
                </a:solidFill>
                <a:effectLst/>
                <a:latin typeface="Times New Roman" panose="02020603050405020304" pitchFamily="18" charset="0"/>
                <a:cs typeface="Times New Roman" panose="02020603050405020304" pitchFamily="18" charset="0"/>
              </a:rPr>
              <a:t>maturity stage</a:t>
            </a:r>
            <a:r>
              <a:rPr lang="en-GB" sz="1600" b="0" i="0" dirty="0">
                <a:solidFill>
                  <a:srgbClr val="1E2124"/>
                </a:solidFill>
                <a:effectLst/>
                <a:latin typeface="Times New Roman" panose="02020603050405020304" pitchFamily="18" charset="0"/>
                <a:cs typeface="Times New Roman" panose="02020603050405020304" pitchFamily="18" charset="0"/>
              </a:rPr>
              <a:t>. You may have to reduce prices to stay competitive. Now, your marketing campaigns focus on differentiation instead of awareness, pointing out your superior product features. During this stage, production costs decline and sales are steady. It’s tempting to sit back and enjoy the steady sales, but you must make ongoing improvements to your product and let consumers know that it’s continuing to get better.</a:t>
            </a:r>
          </a:p>
          <a:p>
            <a:pPr algn="l"/>
            <a:endParaRPr lang="en-GB" sz="1600" b="0" i="0" dirty="0">
              <a:solidFill>
                <a:srgbClr val="1E2124"/>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4582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63070" y="230148"/>
            <a:ext cx="3652795" cy="461665"/>
          </a:xfrm>
          <a:prstGeom prst="rect">
            <a:avLst/>
          </a:prstGeom>
          <a:solidFill>
            <a:srgbClr val="008080"/>
          </a:solidFill>
        </p:spPr>
        <p:txBody>
          <a:bodyPr wrap="none">
            <a:spAutoFit/>
          </a:bodyPr>
          <a:lstStyle/>
          <a:p>
            <a:pPr algn="l"/>
            <a:r>
              <a:rPr lang="en-GB" sz="2400" b="1" i="0" dirty="0">
                <a:solidFill>
                  <a:schemeClr val="bg1"/>
                </a:solidFill>
                <a:effectLst/>
                <a:latin typeface="Times New Roman" panose="02020603050405020304" pitchFamily="18" charset="0"/>
                <a:cs typeface="Times New Roman" panose="02020603050405020304" pitchFamily="18" charset="0"/>
              </a:rPr>
              <a:t>PRODUCT LIFE CYCLE</a:t>
            </a:r>
          </a:p>
        </p:txBody>
      </p:sp>
      <p:pic>
        <p:nvPicPr>
          <p:cNvPr id="7" name="Obrázek 6">
            <a:extLst>
              <a:ext uri="{FF2B5EF4-FFF2-40B4-BE49-F238E27FC236}">
                <a16:creationId xmlns:a16="http://schemas.microsoft.com/office/drawing/2014/main" id="{4DFAB625-5D10-461B-9387-4B39DF9A65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4298" y="230148"/>
            <a:ext cx="1464833" cy="1127893"/>
          </a:xfrm>
          <a:prstGeom prst="rect">
            <a:avLst/>
          </a:prstGeom>
        </p:spPr>
      </p:pic>
      <p:pic>
        <p:nvPicPr>
          <p:cNvPr id="8" name="Zástupný obsah 4">
            <a:extLst>
              <a:ext uri="{FF2B5EF4-FFF2-40B4-BE49-F238E27FC236}">
                <a16:creationId xmlns:a16="http://schemas.microsoft.com/office/drawing/2014/main" id="{F536F6BE-8285-44A7-919A-3E17A93D8985}"/>
              </a:ext>
            </a:extLst>
          </p:cNvPr>
          <p:cNvPicPr>
            <a:picLocks noChangeAspect="1"/>
          </p:cNvPicPr>
          <p:nvPr/>
        </p:nvPicPr>
        <p:blipFill>
          <a:blip r:embed="rId3"/>
          <a:stretch>
            <a:fillRect/>
          </a:stretch>
        </p:blipFill>
        <p:spPr>
          <a:xfrm>
            <a:off x="0" y="872595"/>
            <a:ext cx="4122777" cy="3124471"/>
          </a:xfrm>
          <a:prstGeom prst="rect">
            <a:avLst/>
          </a:prstGeom>
        </p:spPr>
      </p:pic>
      <p:sp>
        <p:nvSpPr>
          <p:cNvPr id="9" name="TextovéPole 8">
            <a:extLst>
              <a:ext uri="{FF2B5EF4-FFF2-40B4-BE49-F238E27FC236}">
                <a16:creationId xmlns:a16="http://schemas.microsoft.com/office/drawing/2014/main" id="{731EB7C0-2191-4517-9D37-7A2DFA4E6E69}"/>
              </a:ext>
            </a:extLst>
          </p:cNvPr>
          <p:cNvSpPr txBox="1"/>
          <p:nvPr/>
        </p:nvSpPr>
        <p:spPr>
          <a:xfrm>
            <a:off x="4015865" y="1432367"/>
            <a:ext cx="7853266" cy="2585323"/>
          </a:xfrm>
          <a:prstGeom prst="rect">
            <a:avLst/>
          </a:prstGeom>
          <a:noFill/>
        </p:spPr>
        <p:txBody>
          <a:bodyPr wrap="square">
            <a:spAutoFit/>
          </a:bodyPr>
          <a:lstStyle/>
          <a:p>
            <a:pPr algn="l"/>
            <a:r>
              <a:rPr lang="en-GB" sz="1800" b="0" i="0" dirty="0">
                <a:solidFill>
                  <a:srgbClr val="1E2124"/>
                </a:solidFill>
                <a:effectLst/>
                <a:latin typeface="Times New Roman" panose="02020603050405020304" pitchFamily="18" charset="0"/>
                <a:cs typeface="Times New Roman" panose="02020603050405020304" pitchFamily="18" charset="0"/>
              </a:rPr>
              <a:t>5.  </a:t>
            </a:r>
            <a:r>
              <a:rPr lang="en-GB" sz="1800" b="1" i="0" dirty="0">
                <a:solidFill>
                  <a:srgbClr val="1E2124"/>
                </a:solidFill>
                <a:effectLst/>
                <a:latin typeface="Times New Roman" panose="02020603050405020304" pitchFamily="18" charset="0"/>
                <a:cs typeface="Times New Roman" panose="02020603050405020304" pitchFamily="18" charset="0"/>
              </a:rPr>
              <a:t>Market decline: </a:t>
            </a:r>
            <a:r>
              <a:rPr lang="en-GB" sz="1800" b="0" i="0" dirty="0">
                <a:solidFill>
                  <a:srgbClr val="1E2124"/>
                </a:solidFill>
                <a:effectLst/>
                <a:latin typeface="Times New Roman" panose="02020603050405020304" pitchFamily="18" charset="0"/>
                <a:cs typeface="Times New Roman" panose="02020603050405020304" pitchFamily="18" charset="0"/>
              </a:rPr>
              <a:t>If your brand isn’t a marketplace favourite, you’ll start to experience the last stage. You’ll be facing more competition, and they’ll be taking a share of the market. Sales will typically decrease in the face of rising competition. </a:t>
            </a:r>
          </a:p>
          <a:p>
            <a:pPr algn="l"/>
            <a:r>
              <a:rPr lang="en-GB" sz="1800" b="0" i="0" dirty="0">
                <a:solidFill>
                  <a:srgbClr val="1E2124"/>
                </a:solidFill>
                <a:effectLst/>
                <a:latin typeface="Times New Roman" panose="02020603050405020304" pitchFamily="18" charset="0"/>
                <a:cs typeface="Times New Roman" panose="02020603050405020304" pitchFamily="18" charset="0"/>
              </a:rPr>
              <a:t>Market decline may be related to:</a:t>
            </a:r>
          </a:p>
          <a:p>
            <a:pPr algn="l">
              <a:buFont typeface="Arial" panose="020B0604020202020204" pitchFamily="34" charset="0"/>
              <a:buChar char="•"/>
            </a:pPr>
            <a:r>
              <a:rPr lang="en-GB" sz="1800" b="0" i="0" dirty="0">
                <a:solidFill>
                  <a:srgbClr val="1E2124"/>
                </a:solidFill>
                <a:effectLst/>
                <a:latin typeface="Times New Roman" panose="02020603050405020304" pitchFamily="18" charset="0"/>
                <a:cs typeface="Times New Roman" panose="02020603050405020304" pitchFamily="18" charset="0"/>
              </a:rPr>
              <a:t>Too much competition from products with similar features. If you can’t differentiate your product, you won’t be able to stand out in the crowd. </a:t>
            </a:r>
          </a:p>
          <a:p>
            <a:pPr algn="l">
              <a:buFont typeface="Arial" panose="020B0604020202020204" pitchFamily="34" charset="0"/>
              <a:buChar char="•"/>
            </a:pPr>
            <a:r>
              <a:rPr lang="en-GB" sz="1800" b="0" i="0" dirty="0">
                <a:solidFill>
                  <a:srgbClr val="1E2124"/>
                </a:solidFill>
                <a:effectLst/>
                <a:latin typeface="Times New Roman" panose="02020603050405020304" pitchFamily="18" charset="0"/>
                <a:cs typeface="Times New Roman" panose="02020603050405020304" pitchFamily="18" charset="0"/>
              </a:rPr>
              <a:t>Outdated or replaced product </a:t>
            </a:r>
          </a:p>
          <a:p>
            <a:pPr algn="l">
              <a:buFont typeface="Arial" panose="020B0604020202020204" pitchFamily="34" charset="0"/>
              <a:buChar char="•"/>
            </a:pPr>
            <a:r>
              <a:rPr lang="en-GB" sz="1800" b="0" i="0" dirty="0">
                <a:solidFill>
                  <a:srgbClr val="1E2124"/>
                </a:solidFill>
                <a:effectLst/>
                <a:latin typeface="Times New Roman" panose="02020603050405020304" pitchFamily="18" charset="0"/>
                <a:cs typeface="Times New Roman" panose="02020603050405020304" pitchFamily="18" charset="0"/>
              </a:rPr>
              <a:t>Loss of customer interest</a:t>
            </a:r>
          </a:p>
          <a:p>
            <a:pPr algn="l">
              <a:buFont typeface="Arial" panose="020B0604020202020204" pitchFamily="34" charset="0"/>
              <a:buChar char="•"/>
            </a:pPr>
            <a:r>
              <a:rPr lang="en-GB" sz="1800" b="0" i="0" dirty="0">
                <a:solidFill>
                  <a:srgbClr val="1E2124"/>
                </a:solidFill>
                <a:effectLst/>
                <a:latin typeface="Times New Roman" panose="02020603050405020304" pitchFamily="18" charset="0"/>
                <a:cs typeface="Times New Roman" panose="02020603050405020304" pitchFamily="18" charset="0"/>
              </a:rPr>
              <a:t>Damaged brand image</a:t>
            </a:r>
          </a:p>
        </p:txBody>
      </p:sp>
      <p:sp>
        <p:nvSpPr>
          <p:cNvPr id="10" name="TextovéPole 9">
            <a:extLst>
              <a:ext uri="{FF2B5EF4-FFF2-40B4-BE49-F238E27FC236}">
                <a16:creationId xmlns:a16="http://schemas.microsoft.com/office/drawing/2014/main" id="{5419B82C-66D8-48CC-AFBB-DF99EA945B8C}"/>
              </a:ext>
            </a:extLst>
          </p:cNvPr>
          <p:cNvSpPr txBox="1"/>
          <p:nvPr/>
        </p:nvSpPr>
        <p:spPr>
          <a:xfrm>
            <a:off x="546847" y="4409970"/>
            <a:ext cx="6096000" cy="2308324"/>
          </a:xfrm>
          <a:prstGeom prst="rect">
            <a:avLst/>
          </a:prstGeom>
          <a:noFill/>
        </p:spPr>
        <p:txBody>
          <a:bodyPr wrap="square">
            <a:spAutoFit/>
          </a:bodyPr>
          <a:lstStyle/>
          <a:p>
            <a:pPr algn="l"/>
            <a:r>
              <a:rPr lang="en-GB" sz="1800" b="1" i="0" dirty="0">
                <a:solidFill>
                  <a:srgbClr val="1E2124"/>
                </a:solidFill>
                <a:effectLst/>
                <a:latin typeface="Times New Roman" panose="02020603050405020304" pitchFamily="18" charset="0"/>
                <a:cs typeface="Times New Roman" panose="02020603050405020304" pitchFamily="18" charset="0"/>
              </a:rPr>
              <a:t>Ways to </a:t>
            </a:r>
            <a:r>
              <a:rPr lang="en-US" sz="1800" b="1" i="0" dirty="0">
                <a:solidFill>
                  <a:srgbClr val="1E2124"/>
                </a:solidFill>
                <a:effectLst/>
                <a:latin typeface="Times New Roman" panose="02020603050405020304" pitchFamily="18" charset="0"/>
                <a:cs typeface="Times New Roman" panose="02020603050405020304" pitchFamily="18" charset="0"/>
              </a:rPr>
              <a:t>survive during decline:</a:t>
            </a:r>
            <a:endParaRPr lang="en-GB" sz="1800" b="1" i="0" dirty="0">
              <a:solidFill>
                <a:srgbClr val="1E2124"/>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GB" sz="1800" b="0" i="0" dirty="0">
                <a:solidFill>
                  <a:srgbClr val="1E2124"/>
                </a:solidFill>
                <a:effectLst/>
                <a:latin typeface="Times New Roman" panose="02020603050405020304" pitchFamily="18" charset="0"/>
                <a:cs typeface="Times New Roman" panose="02020603050405020304" pitchFamily="18" charset="0"/>
              </a:rPr>
              <a:t>Extending the product line. </a:t>
            </a:r>
          </a:p>
          <a:p>
            <a:pPr algn="l">
              <a:buFont typeface="Arial" panose="020B0604020202020204" pitchFamily="34" charset="0"/>
              <a:buChar char="•"/>
            </a:pPr>
            <a:r>
              <a:rPr lang="en-GB" sz="1800" b="0" i="0" dirty="0">
                <a:solidFill>
                  <a:srgbClr val="1E2124"/>
                </a:solidFill>
                <a:effectLst/>
                <a:latin typeface="Times New Roman" panose="02020603050405020304" pitchFamily="18" charset="0"/>
                <a:cs typeface="Times New Roman" panose="02020603050405020304" pitchFamily="18" charset="0"/>
              </a:rPr>
              <a:t>Repackaging the product</a:t>
            </a:r>
          </a:p>
          <a:p>
            <a:pPr algn="l">
              <a:buFont typeface="Arial" panose="020B0604020202020204" pitchFamily="34" charset="0"/>
              <a:buChar char="•"/>
            </a:pPr>
            <a:r>
              <a:rPr lang="en-GB" sz="1800" b="0" i="0" dirty="0">
                <a:solidFill>
                  <a:srgbClr val="1E2124"/>
                </a:solidFill>
                <a:effectLst/>
                <a:latin typeface="Times New Roman" panose="02020603050405020304" pitchFamily="18" charset="0"/>
                <a:cs typeface="Times New Roman" panose="02020603050405020304" pitchFamily="18" charset="0"/>
              </a:rPr>
              <a:t>Trying new pricing strategies</a:t>
            </a:r>
          </a:p>
          <a:p>
            <a:pPr algn="l">
              <a:buFont typeface="Arial" panose="020B0604020202020204" pitchFamily="34" charset="0"/>
              <a:buChar char="•"/>
            </a:pPr>
            <a:r>
              <a:rPr lang="en-GB" sz="1800" b="0" i="0" dirty="0">
                <a:solidFill>
                  <a:srgbClr val="1E2124"/>
                </a:solidFill>
                <a:effectLst/>
                <a:latin typeface="Times New Roman" panose="02020603050405020304" pitchFamily="18" charset="0"/>
                <a:cs typeface="Times New Roman" panose="02020603050405020304" pitchFamily="18" charset="0"/>
              </a:rPr>
              <a:t>Launching new versions of the product</a:t>
            </a:r>
          </a:p>
          <a:p>
            <a:pPr algn="l">
              <a:buFont typeface="Arial" panose="020B0604020202020204" pitchFamily="34" charset="0"/>
              <a:buChar char="•"/>
            </a:pPr>
            <a:r>
              <a:rPr lang="en-GB" sz="1800" b="0" i="0" dirty="0">
                <a:solidFill>
                  <a:srgbClr val="1E2124"/>
                </a:solidFill>
                <a:effectLst/>
                <a:latin typeface="Times New Roman" panose="02020603050405020304" pitchFamily="18" charset="0"/>
                <a:cs typeface="Times New Roman" panose="02020603050405020304" pitchFamily="18" charset="0"/>
              </a:rPr>
              <a:t>Moving into new product categories would mean moving back to the beginning of the product life cycle—and sometimes that’s what it takes to survive. </a:t>
            </a:r>
          </a:p>
        </p:txBody>
      </p:sp>
    </p:spTree>
    <p:extLst>
      <p:ext uri="{BB962C8B-B14F-4D97-AF65-F5344CB8AC3E}">
        <p14:creationId xmlns:p14="http://schemas.microsoft.com/office/powerpoint/2010/main" val="1566611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63070" y="230148"/>
            <a:ext cx="5414496" cy="461665"/>
          </a:xfrm>
          <a:prstGeom prst="rect">
            <a:avLst/>
          </a:prstGeom>
          <a:solidFill>
            <a:srgbClr val="008080"/>
          </a:solidFill>
        </p:spPr>
        <p:txBody>
          <a:bodyPr wrap="none">
            <a:spAutoFit/>
          </a:bodyPr>
          <a:lstStyle/>
          <a:p>
            <a:pPr algn="l"/>
            <a:r>
              <a:rPr lang="en-GB" sz="2400" b="1" i="0" dirty="0">
                <a:solidFill>
                  <a:schemeClr val="bg1"/>
                </a:solidFill>
                <a:effectLst/>
                <a:latin typeface="Times New Roman" panose="02020603050405020304" pitchFamily="18" charset="0"/>
                <a:cs typeface="Times New Roman" panose="02020603050405020304" pitchFamily="18" charset="0"/>
              </a:rPr>
              <a:t>OVERCOMING THE SEASONALITY</a:t>
            </a:r>
          </a:p>
        </p:txBody>
      </p:sp>
      <p:pic>
        <p:nvPicPr>
          <p:cNvPr id="7" name="Obrázek 6">
            <a:extLst>
              <a:ext uri="{FF2B5EF4-FFF2-40B4-BE49-F238E27FC236}">
                <a16:creationId xmlns:a16="http://schemas.microsoft.com/office/drawing/2014/main" id="{4DFAB625-5D10-461B-9387-4B39DF9A65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4097" y="-255298"/>
            <a:ext cx="1464833" cy="1127893"/>
          </a:xfrm>
          <a:prstGeom prst="rect">
            <a:avLst/>
          </a:prstGeom>
        </p:spPr>
      </p:pic>
      <p:pic>
        <p:nvPicPr>
          <p:cNvPr id="3" name="Obrázek 2">
            <a:extLst>
              <a:ext uri="{FF2B5EF4-FFF2-40B4-BE49-F238E27FC236}">
                <a16:creationId xmlns:a16="http://schemas.microsoft.com/office/drawing/2014/main" id="{AF1CA9B9-EAD4-4DE1-B330-3A2074515E36}"/>
              </a:ext>
            </a:extLst>
          </p:cNvPr>
          <p:cNvPicPr>
            <a:picLocks noChangeAspect="1"/>
          </p:cNvPicPr>
          <p:nvPr/>
        </p:nvPicPr>
        <p:blipFill>
          <a:blip r:embed="rId3"/>
          <a:stretch>
            <a:fillRect/>
          </a:stretch>
        </p:blipFill>
        <p:spPr>
          <a:xfrm>
            <a:off x="363070" y="737852"/>
            <a:ext cx="4603377" cy="2130854"/>
          </a:xfrm>
          <a:prstGeom prst="rect">
            <a:avLst/>
          </a:prstGeom>
        </p:spPr>
      </p:pic>
      <p:sp>
        <p:nvSpPr>
          <p:cNvPr id="10" name="TextovéPole 9">
            <a:extLst>
              <a:ext uri="{FF2B5EF4-FFF2-40B4-BE49-F238E27FC236}">
                <a16:creationId xmlns:a16="http://schemas.microsoft.com/office/drawing/2014/main" id="{D243C55F-6707-49DA-99A4-3913B670EA0D}"/>
              </a:ext>
            </a:extLst>
          </p:cNvPr>
          <p:cNvSpPr txBox="1"/>
          <p:nvPr/>
        </p:nvSpPr>
        <p:spPr>
          <a:xfrm>
            <a:off x="5090068" y="907257"/>
            <a:ext cx="6738862" cy="2031325"/>
          </a:xfrm>
          <a:prstGeom prst="rect">
            <a:avLst/>
          </a:prstGeom>
          <a:noFill/>
        </p:spPr>
        <p:txBody>
          <a:bodyPr wrap="square">
            <a:spAutoFit/>
          </a:bodyPr>
          <a:lstStyle/>
          <a:p>
            <a:pPr algn="l"/>
            <a:r>
              <a:rPr lang="en-GB" b="0" i="0" dirty="0">
                <a:solidFill>
                  <a:srgbClr val="444444"/>
                </a:solidFill>
                <a:effectLst/>
                <a:latin typeface="Times New Roman" panose="02020603050405020304" pitchFamily="18" charset="0"/>
                <a:cs typeface="Times New Roman" panose="02020603050405020304" pitchFamily="18" charset="0"/>
              </a:rPr>
              <a:t>1. Do a trend analysis. This will assist you with seasonal forecasting and complying with the surges.</a:t>
            </a:r>
          </a:p>
          <a:p>
            <a:r>
              <a:rPr lang="en-GB" b="0" i="0" dirty="0">
                <a:solidFill>
                  <a:srgbClr val="444444"/>
                </a:solidFill>
                <a:effectLst/>
                <a:latin typeface="Times New Roman" panose="02020603050405020304" pitchFamily="18" charset="0"/>
                <a:cs typeface="Times New Roman" panose="02020603050405020304" pitchFamily="18" charset="0"/>
              </a:rPr>
              <a:t>2. Plan ahead. It is difficult to predict when fluctuations will take place. However, by staying current with market trends, you can respond quickly. By planning, you can stagger the delivery of your inventory and more accurately determine staffing levels.</a:t>
            </a:r>
          </a:p>
          <a:p>
            <a:pPr algn="l"/>
            <a:r>
              <a:rPr lang="en-GB" b="0" i="0" dirty="0">
                <a:solidFill>
                  <a:srgbClr val="444444"/>
                </a:solidFill>
                <a:effectLst/>
                <a:latin typeface="Times New Roman" panose="02020603050405020304" pitchFamily="18" charset="0"/>
                <a:cs typeface="Times New Roman" panose="02020603050405020304" pitchFamily="18" charset="0"/>
              </a:rPr>
              <a:t>3. Keep an eye on financial changes.</a:t>
            </a:r>
          </a:p>
        </p:txBody>
      </p:sp>
      <p:sp>
        <p:nvSpPr>
          <p:cNvPr id="12" name="TextovéPole 11">
            <a:extLst>
              <a:ext uri="{FF2B5EF4-FFF2-40B4-BE49-F238E27FC236}">
                <a16:creationId xmlns:a16="http://schemas.microsoft.com/office/drawing/2014/main" id="{046C6A4B-B04D-4570-A938-32EAD3280546}"/>
              </a:ext>
            </a:extLst>
          </p:cNvPr>
          <p:cNvSpPr txBox="1"/>
          <p:nvPr/>
        </p:nvSpPr>
        <p:spPr>
          <a:xfrm>
            <a:off x="363070" y="3084150"/>
            <a:ext cx="11464479" cy="3139321"/>
          </a:xfrm>
          <a:prstGeom prst="rect">
            <a:avLst/>
          </a:prstGeom>
          <a:noFill/>
        </p:spPr>
        <p:txBody>
          <a:bodyPr wrap="square">
            <a:spAutoFit/>
          </a:bodyPr>
          <a:lstStyle/>
          <a:p>
            <a:pPr algn="l"/>
            <a:r>
              <a:rPr lang="en-GB" b="0" i="0" dirty="0">
                <a:solidFill>
                  <a:srgbClr val="444444"/>
                </a:solidFill>
                <a:effectLst/>
                <a:latin typeface="Times New Roman" panose="02020603050405020304" pitchFamily="18" charset="0"/>
                <a:cs typeface="Times New Roman" panose="02020603050405020304" pitchFamily="18" charset="0"/>
              </a:rPr>
              <a:t>4. Maintain records. Make sure you retain all your POS (point of sale) records. Review them for historical data and react accordingly.</a:t>
            </a:r>
          </a:p>
          <a:p>
            <a:pPr algn="l"/>
            <a:r>
              <a:rPr lang="en-GB" b="0" i="0" dirty="0">
                <a:solidFill>
                  <a:srgbClr val="444444"/>
                </a:solidFill>
                <a:effectLst/>
                <a:latin typeface="Times New Roman" panose="02020603050405020304" pitchFamily="18" charset="0"/>
                <a:cs typeface="Times New Roman" panose="02020603050405020304" pitchFamily="18" charset="0"/>
              </a:rPr>
              <a:t>5. Establish reorder points. Set up a schedule for ordering based on your POS review and any seasonal aspects associated with your product or service.</a:t>
            </a:r>
          </a:p>
          <a:p>
            <a:pPr algn="l"/>
            <a:r>
              <a:rPr lang="en-GB" b="0" i="0" dirty="0">
                <a:solidFill>
                  <a:srgbClr val="444444"/>
                </a:solidFill>
                <a:effectLst/>
                <a:latin typeface="Times New Roman" panose="02020603050405020304" pitchFamily="18" charset="0"/>
                <a:cs typeface="Times New Roman" panose="02020603050405020304" pitchFamily="18" charset="0"/>
              </a:rPr>
              <a:t>6. Do not order at the last minute. This will lead to you having a vast influx of inventory and will generate the need for extra staff and overtime. Both of these will impact your profit margin.</a:t>
            </a:r>
          </a:p>
          <a:p>
            <a:pPr algn="l"/>
            <a:r>
              <a:rPr lang="en-GB" b="0" i="0" dirty="0">
                <a:solidFill>
                  <a:srgbClr val="444444"/>
                </a:solidFill>
                <a:effectLst/>
                <a:latin typeface="Times New Roman" panose="02020603050405020304" pitchFamily="18" charset="0"/>
                <a:cs typeface="Times New Roman" panose="02020603050405020304" pitchFamily="18" charset="0"/>
              </a:rPr>
              <a:t>7. Reduce surplus stock. Don't forget to consider how to get rid of surplus seasonal stock. Plan for markdowns and clearance sales without losing money.</a:t>
            </a:r>
          </a:p>
          <a:p>
            <a:pPr algn="l"/>
            <a:r>
              <a:rPr lang="en-GB" dirty="0">
                <a:solidFill>
                  <a:srgbClr val="444444"/>
                </a:solidFill>
                <a:latin typeface="Times New Roman" panose="02020603050405020304" pitchFamily="18" charset="0"/>
                <a:cs typeface="Times New Roman" panose="02020603050405020304" pitchFamily="18" charset="0"/>
              </a:rPr>
              <a:t>8</a:t>
            </a:r>
            <a:r>
              <a:rPr lang="en-GB" b="0" i="0" dirty="0">
                <a:solidFill>
                  <a:srgbClr val="444444"/>
                </a:solidFill>
                <a:effectLst/>
                <a:latin typeface="Times New Roman" panose="02020603050405020304" pitchFamily="18" charset="0"/>
                <a:cs typeface="Times New Roman" panose="02020603050405020304" pitchFamily="18" charset="0"/>
              </a:rPr>
              <a:t>. Leverage your industry contacts. Communicate with people in your niche. They may give you insights into how to manage the demand.</a:t>
            </a:r>
          </a:p>
          <a:p>
            <a:pPr algn="l"/>
            <a:endParaRPr lang="en-GB" b="0" i="0" dirty="0">
              <a:solidFill>
                <a:srgbClr val="444444"/>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4748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63070" y="230148"/>
            <a:ext cx="5414496" cy="461665"/>
          </a:xfrm>
          <a:prstGeom prst="rect">
            <a:avLst/>
          </a:prstGeom>
          <a:solidFill>
            <a:srgbClr val="008080"/>
          </a:solidFill>
        </p:spPr>
        <p:txBody>
          <a:bodyPr wrap="none">
            <a:spAutoFit/>
          </a:bodyPr>
          <a:lstStyle/>
          <a:p>
            <a:pPr algn="l"/>
            <a:r>
              <a:rPr lang="en-GB" sz="2400" b="1" i="0" dirty="0">
                <a:solidFill>
                  <a:schemeClr val="bg1"/>
                </a:solidFill>
                <a:effectLst/>
                <a:latin typeface="Times New Roman" panose="02020603050405020304" pitchFamily="18" charset="0"/>
                <a:cs typeface="Times New Roman" panose="02020603050405020304" pitchFamily="18" charset="0"/>
              </a:rPr>
              <a:t>OVERCOMING THE SEASONALITY</a:t>
            </a:r>
          </a:p>
        </p:txBody>
      </p:sp>
      <p:pic>
        <p:nvPicPr>
          <p:cNvPr id="7" name="Obrázek 6">
            <a:extLst>
              <a:ext uri="{FF2B5EF4-FFF2-40B4-BE49-F238E27FC236}">
                <a16:creationId xmlns:a16="http://schemas.microsoft.com/office/drawing/2014/main" id="{4DFAB625-5D10-461B-9387-4B39DF9A65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4097" y="-255298"/>
            <a:ext cx="1464833" cy="1127893"/>
          </a:xfrm>
          <a:prstGeom prst="rect">
            <a:avLst/>
          </a:prstGeom>
        </p:spPr>
      </p:pic>
      <p:pic>
        <p:nvPicPr>
          <p:cNvPr id="3" name="Obrázek 2">
            <a:extLst>
              <a:ext uri="{FF2B5EF4-FFF2-40B4-BE49-F238E27FC236}">
                <a16:creationId xmlns:a16="http://schemas.microsoft.com/office/drawing/2014/main" id="{AF1CA9B9-EAD4-4DE1-B330-3A2074515E36}"/>
              </a:ext>
            </a:extLst>
          </p:cNvPr>
          <p:cNvPicPr>
            <a:picLocks noChangeAspect="1"/>
          </p:cNvPicPr>
          <p:nvPr/>
        </p:nvPicPr>
        <p:blipFill>
          <a:blip r:embed="rId3"/>
          <a:stretch>
            <a:fillRect/>
          </a:stretch>
        </p:blipFill>
        <p:spPr>
          <a:xfrm>
            <a:off x="363070" y="737852"/>
            <a:ext cx="4603377" cy="2130854"/>
          </a:xfrm>
          <a:prstGeom prst="rect">
            <a:avLst/>
          </a:prstGeom>
        </p:spPr>
      </p:pic>
      <p:sp>
        <p:nvSpPr>
          <p:cNvPr id="9" name="TextovéPole 8">
            <a:extLst>
              <a:ext uri="{FF2B5EF4-FFF2-40B4-BE49-F238E27FC236}">
                <a16:creationId xmlns:a16="http://schemas.microsoft.com/office/drawing/2014/main" id="{4CEE7A79-4C66-4094-BC29-9EF3F80404DA}"/>
              </a:ext>
            </a:extLst>
          </p:cNvPr>
          <p:cNvSpPr txBox="1"/>
          <p:nvPr/>
        </p:nvSpPr>
        <p:spPr>
          <a:xfrm>
            <a:off x="5118846" y="1023809"/>
            <a:ext cx="6710083" cy="2139047"/>
          </a:xfrm>
          <a:prstGeom prst="rect">
            <a:avLst/>
          </a:prstGeom>
          <a:noFill/>
        </p:spPr>
        <p:txBody>
          <a:bodyPr wrap="square">
            <a:spAutoFit/>
          </a:bodyPr>
          <a:lstStyle/>
          <a:p>
            <a:pPr algn="l"/>
            <a:r>
              <a:rPr lang="en-GB" sz="1900" dirty="0">
                <a:solidFill>
                  <a:srgbClr val="444444"/>
                </a:solidFill>
                <a:latin typeface="Times New Roman" panose="02020603050405020304" pitchFamily="18" charset="0"/>
                <a:cs typeface="Times New Roman" panose="02020603050405020304" pitchFamily="18" charset="0"/>
              </a:rPr>
              <a:t>9</a:t>
            </a:r>
            <a:r>
              <a:rPr lang="en-GB" sz="1900" b="0" i="0" dirty="0">
                <a:solidFill>
                  <a:srgbClr val="444444"/>
                </a:solidFill>
                <a:effectLst/>
                <a:latin typeface="Times New Roman" panose="02020603050405020304" pitchFamily="18" charset="0"/>
                <a:cs typeface="Times New Roman" panose="02020603050405020304" pitchFamily="18" charset="0"/>
              </a:rPr>
              <a:t>. Train your staff. Make sure your staff members are well-trained to cope with the increased demand.</a:t>
            </a:r>
          </a:p>
          <a:p>
            <a:pPr algn="l"/>
            <a:r>
              <a:rPr lang="en-GB" sz="1900" b="0" i="0" dirty="0">
                <a:solidFill>
                  <a:srgbClr val="444444"/>
                </a:solidFill>
                <a:effectLst/>
                <a:latin typeface="Times New Roman" panose="02020603050405020304" pitchFamily="18" charset="0"/>
                <a:cs typeface="Times New Roman" panose="02020603050405020304" pitchFamily="18" charset="0"/>
              </a:rPr>
              <a:t>10. Diversify. If you only sell Christmas trees, you will only be busy in December. If you sell other plants as well, it will bring in customers year-round.</a:t>
            </a:r>
          </a:p>
          <a:p>
            <a:pPr algn="l"/>
            <a:r>
              <a:rPr lang="en-GB" sz="1900" b="0" i="0" dirty="0">
                <a:solidFill>
                  <a:srgbClr val="444444"/>
                </a:solidFill>
                <a:effectLst/>
                <a:latin typeface="Times New Roman" panose="02020603050405020304" pitchFamily="18" charset="0"/>
                <a:cs typeface="Times New Roman" panose="02020603050405020304" pitchFamily="18" charset="0"/>
              </a:rPr>
              <a:t>11. Advertise. A good marketing plan can help overcome seasonal lows, for example.</a:t>
            </a:r>
          </a:p>
        </p:txBody>
      </p:sp>
      <p:sp>
        <p:nvSpPr>
          <p:cNvPr id="11" name="TextovéPole 10">
            <a:extLst>
              <a:ext uri="{FF2B5EF4-FFF2-40B4-BE49-F238E27FC236}">
                <a16:creationId xmlns:a16="http://schemas.microsoft.com/office/drawing/2014/main" id="{47894FE5-A277-4C7D-9CAC-CD7DBCC69245}"/>
              </a:ext>
            </a:extLst>
          </p:cNvPr>
          <p:cNvSpPr txBox="1"/>
          <p:nvPr/>
        </p:nvSpPr>
        <p:spPr>
          <a:xfrm>
            <a:off x="363070" y="3314070"/>
            <a:ext cx="11465351" cy="3308598"/>
          </a:xfrm>
          <a:prstGeom prst="rect">
            <a:avLst/>
          </a:prstGeom>
          <a:noFill/>
        </p:spPr>
        <p:txBody>
          <a:bodyPr wrap="square">
            <a:spAutoFit/>
          </a:bodyPr>
          <a:lstStyle/>
          <a:p>
            <a:pPr algn="l"/>
            <a:r>
              <a:rPr lang="en-GB" sz="1900" b="0" i="0" dirty="0">
                <a:solidFill>
                  <a:srgbClr val="444444"/>
                </a:solidFill>
                <a:effectLst/>
                <a:latin typeface="Times New Roman" panose="02020603050405020304" pitchFamily="18" charset="0"/>
                <a:cs typeface="Times New Roman" panose="02020603050405020304" pitchFamily="18" charset="0"/>
              </a:rPr>
              <a:t>12. Maximize your sales during peak seasons. This will help you stay on top when sales slow. This might mean staying open later or working more days a week.</a:t>
            </a:r>
          </a:p>
          <a:p>
            <a:pPr algn="l"/>
            <a:r>
              <a:rPr lang="en-GB" sz="1900" b="0" i="0" dirty="0">
                <a:solidFill>
                  <a:srgbClr val="444444"/>
                </a:solidFill>
                <a:effectLst/>
                <a:latin typeface="Times New Roman" panose="02020603050405020304" pitchFamily="18" charset="0"/>
                <a:cs typeface="Times New Roman" panose="02020603050405020304" pitchFamily="18" charset="0"/>
              </a:rPr>
              <a:t>13. Outsource. If possible, outsource work instead of hiring new staff to save on any extra seasonal expenses.</a:t>
            </a:r>
          </a:p>
          <a:p>
            <a:pPr algn="l"/>
            <a:r>
              <a:rPr lang="en-GB" sz="1900" b="0" i="0" dirty="0">
                <a:solidFill>
                  <a:srgbClr val="444444"/>
                </a:solidFill>
                <a:effectLst/>
                <a:latin typeface="Times New Roman" panose="02020603050405020304" pitchFamily="18" charset="0"/>
                <a:cs typeface="Times New Roman" panose="02020603050405020304" pitchFamily="18" charset="0"/>
              </a:rPr>
              <a:t>14. Don’t forget about quality control. Ensure the quality of your product or service doesn't suffer because of high demand.</a:t>
            </a:r>
          </a:p>
          <a:p>
            <a:pPr algn="l"/>
            <a:r>
              <a:rPr lang="en-GB" sz="1900" b="0" i="0" dirty="0">
                <a:solidFill>
                  <a:srgbClr val="444444"/>
                </a:solidFill>
                <a:effectLst/>
                <a:latin typeface="Times New Roman" panose="02020603050405020304" pitchFamily="18" charset="0"/>
                <a:cs typeface="Times New Roman" panose="02020603050405020304" pitchFamily="18" charset="0"/>
              </a:rPr>
              <a:t>15. Be cognizant of the weather. It can impact the demand for specific merchandise depending on the season.</a:t>
            </a:r>
          </a:p>
          <a:p>
            <a:pPr algn="l"/>
            <a:r>
              <a:rPr lang="en-GB" sz="1900" dirty="0">
                <a:solidFill>
                  <a:srgbClr val="444444"/>
                </a:solidFill>
                <a:latin typeface="Times New Roman" panose="02020603050405020304" pitchFamily="18" charset="0"/>
                <a:cs typeface="Times New Roman" panose="02020603050405020304" pitchFamily="18" charset="0"/>
              </a:rPr>
              <a:t>16. Make the reserves </a:t>
            </a:r>
          </a:p>
          <a:p>
            <a:pPr algn="l"/>
            <a:r>
              <a:rPr lang="en-GB" sz="1900" b="0" i="0" dirty="0">
                <a:solidFill>
                  <a:srgbClr val="444444"/>
                </a:solidFill>
                <a:effectLst/>
                <a:latin typeface="Times New Roman" panose="02020603050405020304" pitchFamily="18" charset="0"/>
                <a:cs typeface="Times New Roman" panose="02020603050405020304" pitchFamily="18" charset="0"/>
              </a:rPr>
              <a:t>17. Requalification and training the </a:t>
            </a:r>
            <a:r>
              <a:rPr lang="en-US" sz="1900" b="0" i="0" dirty="0">
                <a:solidFill>
                  <a:srgbClr val="444444"/>
                </a:solidFill>
                <a:effectLst/>
                <a:latin typeface="Times New Roman" panose="02020603050405020304" pitchFamily="18" charset="0"/>
                <a:cs typeface="Times New Roman" panose="02020603050405020304" pitchFamily="18" charset="0"/>
              </a:rPr>
              <a:t>personnel during dead season</a:t>
            </a:r>
          </a:p>
          <a:p>
            <a:pPr algn="l"/>
            <a:r>
              <a:rPr lang="en-US" sz="1900" dirty="0">
                <a:solidFill>
                  <a:srgbClr val="444444"/>
                </a:solidFill>
                <a:latin typeface="Times New Roman" panose="02020603050405020304" pitchFamily="18" charset="0"/>
                <a:cs typeface="Times New Roman" panose="02020603050405020304" pitchFamily="18" charset="0"/>
              </a:rPr>
              <a:t>18. Repair and reconstruction </a:t>
            </a:r>
            <a:r>
              <a:rPr lang="en-US" sz="1900" b="0" i="0" dirty="0">
                <a:solidFill>
                  <a:srgbClr val="444444"/>
                </a:solidFill>
                <a:effectLst/>
                <a:latin typeface="Times New Roman" panose="02020603050405020304" pitchFamily="18" charset="0"/>
                <a:cs typeface="Times New Roman" panose="02020603050405020304" pitchFamily="18" charset="0"/>
              </a:rPr>
              <a:t>during dead season</a:t>
            </a:r>
          </a:p>
          <a:p>
            <a:pPr algn="l"/>
            <a:r>
              <a:rPr lang="en-US" sz="1900" dirty="0">
                <a:solidFill>
                  <a:srgbClr val="444444"/>
                </a:solidFill>
                <a:latin typeface="Times New Roman" panose="02020603050405020304" pitchFamily="18" charset="0"/>
                <a:cs typeface="Times New Roman" panose="02020603050405020304" pitchFamily="18" charset="0"/>
              </a:rPr>
              <a:t>19. Guaranteed sales with suppliers  </a:t>
            </a:r>
          </a:p>
          <a:p>
            <a:pPr algn="l"/>
            <a:r>
              <a:rPr lang="en-US" sz="1900" b="0" i="0" dirty="0">
                <a:solidFill>
                  <a:srgbClr val="444444"/>
                </a:solidFill>
                <a:effectLst/>
                <a:latin typeface="Times New Roman" panose="02020603050405020304" pitchFamily="18" charset="0"/>
                <a:cs typeface="Times New Roman" panose="02020603050405020304" pitchFamily="18" charset="0"/>
              </a:rPr>
              <a:t>20. Payment delay with suppliers during dead season</a:t>
            </a:r>
            <a:endParaRPr lang="en-GB" sz="1900" b="0" i="0" dirty="0">
              <a:solidFill>
                <a:srgbClr val="444444"/>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5802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82623" y="195486"/>
            <a:ext cx="4505401" cy="461665"/>
          </a:xfrm>
          <a:prstGeom prst="rect">
            <a:avLst/>
          </a:prstGeom>
          <a:solidFill>
            <a:srgbClr val="008080"/>
          </a:solidFill>
        </p:spPr>
        <p:txBody>
          <a:bodyPr wrap="none">
            <a:spAutoFit/>
          </a:bodyPr>
          <a:lstStyle/>
          <a:p>
            <a:pPr algn="l"/>
            <a:r>
              <a:rPr lang="en-GB" sz="2400" b="1" i="0" u="none" strike="noStrike" baseline="0" dirty="0">
                <a:solidFill>
                  <a:schemeClr val="bg1"/>
                </a:solidFill>
                <a:latin typeface="Times New Roman" panose="02020603050405020304" pitchFamily="18" charset="0"/>
                <a:cs typeface="Times New Roman" panose="02020603050405020304" pitchFamily="18" charset="0"/>
              </a:rPr>
              <a:t>STRUCTURE OF THE PRICE:</a:t>
            </a:r>
          </a:p>
        </p:txBody>
      </p:sp>
      <p:pic>
        <p:nvPicPr>
          <p:cNvPr id="7" name="Obrázek 6">
            <a:extLst>
              <a:ext uri="{FF2B5EF4-FFF2-40B4-BE49-F238E27FC236}">
                <a16:creationId xmlns:a16="http://schemas.microsoft.com/office/drawing/2014/main" id="{4DFAB625-5D10-461B-9387-4B39DF9A65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388" y="254722"/>
            <a:ext cx="1464833" cy="1127893"/>
          </a:xfrm>
          <a:prstGeom prst="rect">
            <a:avLst/>
          </a:prstGeom>
        </p:spPr>
      </p:pic>
      <p:sp>
        <p:nvSpPr>
          <p:cNvPr id="8" name="Zástupný symbol pro obsah 2">
            <a:extLst>
              <a:ext uri="{FF2B5EF4-FFF2-40B4-BE49-F238E27FC236}">
                <a16:creationId xmlns:a16="http://schemas.microsoft.com/office/drawing/2014/main" id="{71EDC437-6686-4E97-8829-401C4EA2CD3D}"/>
              </a:ext>
            </a:extLst>
          </p:cNvPr>
          <p:cNvSpPr txBox="1">
            <a:spLocks/>
          </p:cNvSpPr>
          <p:nvPr/>
        </p:nvSpPr>
        <p:spPr>
          <a:xfrm>
            <a:off x="282623" y="703189"/>
            <a:ext cx="8632848" cy="41086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b="1" dirty="0">
                <a:latin typeface="Times New Roman" panose="02020603050405020304" pitchFamily="18" charset="0"/>
                <a:cs typeface="Times New Roman" panose="02020603050405020304" pitchFamily="18" charset="0"/>
              </a:rPr>
              <a:t>1. cost of production (</a:t>
            </a:r>
            <a:r>
              <a:rPr lang="en-US" sz="1800" dirty="0">
                <a:latin typeface="Times New Roman" panose="02020603050405020304" pitchFamily="18" charset="0"/>
                <a:cs typeface="Times New Roman" panose="02020603050405020304" pitchFamily="18" charset="0"/>
              </a:rPr>
              <a:t>direct material costs (materials, energy, gas, water, spent for the manufacturing of the production) + direct labor costs (salary of employees, that manufacture the production) </a:t>
            </a:r>
            <a:r>
              <a:rPr lang="uk-UA" sz="180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Cost of spoiled production + depreciation of equipment, that takes part in manufacturing process  + general production costs (for maintaining the workshop, where production manufactured; salary of the workshop director, workshop cleaners; heating and lightening of the workshop) </a:t>
            </a:r>
            <a:r>
              <a:rPr lang="en-US" sz="1800" b="1" dirty="0">
                <a:latin typeface="Times New Roman" panose="02020603050405020304" pitchFamily="18" charset="0"/>
                <a:cs typeface="Times New Roman" panose="02020603050405020304" pitchFamily="18" charset="0"/>
              </a:rPr>
              <a:t> </a:t>
            </a:r>
          </a:p>
          <a:p>
            <a:pPr marL="0" indent="0">
              <a:lnSpc>
                <a:spcPct val="100000"/>
              </a:lnSpc>
              <a:spcBef>
                <a:spcPts val="0"/>
              </a:spcBef>
              <a:buNone/>
            </a:pPr>
            <a:r>
              <a:rPr lang="en-US" sz="1800" b="1" dirty="0">
                <a:latin typeface="Times New Roman" panose="02020603050405020304" pitchFamily="18" charset="0"/>
                <a:cs typeface="Times New Roman" panose="02020603050405020304" pitchFamily="18" charset="0"/>
              </a:rPr>
              <a:t>+</a:t>
            </a:r>
          </a:p>
          <a:p>
            <a:pPr marL="0" indent="0">
              <a:lnSpc>
                <a:spcPct val="100000"/>
              </a:lnSpc>
              <a:spcBef>
                <a:spcPts val="0"/>
              </a:spcBef>
              <a:buNone/>
            </a:pPr>
            <a:r>
              <a:rPr lang="en-US" sz="1800" b="1" dirty="0">
                <a:latin typeface="Times New Roman" panose="02020603050405020304" pitchFamily="18" charset="0"/>
                <a:cs typeface="Times New Roman" panose="02020603050405020304" pitchFamily="18" charset="0"/>
              </a:rPr>
              <a:t>2. profit (administrative costs (</a:t>
            </a:r>
            <a:r>
              <a:rPr lang="en-GB" sz="1800" dirty="0">
                <a:latin typeface="Times New Roman" panose="02020603050405020304" pitchFamily="18" charset="0"/>
                <a:cs typeface="Times New Roman" panose="02020603050405020304" pitchFamily="18" charset="0"/>
              </a:rPr>
              <a:t>salary of the director, financial services departments, HR department, supply department, depreciation of the administrative fixed assets, representative expenses, audit, etc.</a:t>
            </a:r>
            <a:r>
              <a:rPr lang="en-US" sz="1800" b="1" dirty="0">
                <a:latin typeface="Times New Roman" panose="02020603050405020304" pitchFamily="18" charset="0"/>
                <a:cs typeface="Times New Roman" panose="02020603050405020304" pitchFamily="18" charset="0"/>
              </a:rPr>
              <a:t>), sales costs (</a:t>
            </a:r>
            <a:r>
              <a:rPr lang="en-GB" sz="1800" dirty="0">
                <a:latin typeface="Times New Roman" panose="02020603050405020304" pitchFamily="18" charset="0"/>
                <a:cs typeface="Times New Roman" panose="02020603050405020304" pitchFamily="18" charset="0"/>
              </a:rPr>
              <a:t>packaging, advertising, transportation of products, depreciation of refrigerators, storage of finished products, salary of sales department</a:t>
            </a:r>
            <a:r>
              <a:rPr lang="en-US" sz="1800" b="1" dirty="0">
                <a:latin typeface="Times New Roman" panose="02020603050405020304" pitchFamily="18" charset="0"/>
                <a:cs typeface="Times New Roman" panose="02020603050405020304" pitchFamily="18" charset="0"/>
              </a:rPr>
              <a:t>), profit, tax profit, dividends) </a:t>
            </a:r>
          </a:p>
          <a:p>
            <a:pPr marL="0" indent="0">
              <a:lnSpc>
                <a:spcPct val="100000"/>
              </a:lnSpc>
              <a:spcBef>
                <a:spcPts val="0"/>
              </a:spcBef>
              <a:buNone/>
            </a:pPr>
            <a:r>
              <a:rPr lang="en-US" sz="1800" b="1" dirty="0">
                <a:latin typeface="Times New Roman" panose="02020603050405020304" pitchFamily="18" charset="0"/>
                <a:cs typeface="Times New Roman" panose="02020603050405020304" pitchFamily="18" charset="0"/>
              </a:rPr>
              <a:t>+ </a:t>
            </a:r>
          </a:p>
          <a:p>
            <a:pPr marL="0" indent="0">
              <a:lnSpc>
                <a:spcPct val="100000"/>
              </a:lnSpc>
              <a:spcBef>
                <a:spcPts val="0"/>
              </a:spcBef>
              <a:buNone/>
            </a:pPr>
            <a:r>
              <a:rPr lang="en-US" sz="1800" b="1" dirty="0">
                <a:latin typeface="Times New Roman" panose="02020603050405020304" pitchFamily="18" charset="0"/>
                <a:cs typeface="Times New Roman" panose="02020603050405020304" pitchFamily="18" charset="0"/>
              </a:rPr>
              <a:t>3. Excise </a:t>
            </a:r>
          </a:p>
          <a:p>
            <a:pPr marL="0" indent="0">
              <a:lnSpc>
                <a:spcPct val="100000"/>
              </a:lnSpc>
              <a:spcBef>
                <a:spcPts val="0"/>
              </a:spcBef>
              <a:buNone/>
            </a:pPr>
            <a:r>
              <a:rPr lang="en-US" sz="1800" b="1" dirty="0">
                <a:latin typeface="Times New Roman" panose="02020603050405020304" pitchFamily="18" charset="0"/>
                <a:cs typeface="Times New Roman" panose="02020603050405020304" pitchFamily="18" charset="0"/>
              </a:rPr>
              <a:t>+ </a:t>
            </a:r>
          </a:p>
          <a:p>
            <a:pPr marL="0" indent="0">
              <a:lnSpc>
                <a:spcPct val="100000"/>
              </a:lnSpc>
              <a:spcBef>
                <a:spcPts val="0"/>
              </a:spcBef>
              <a:buNone/>
            </a:pPr>
            <a:r>
              <a:rPr lang="en-US" sz="1800" b="1" dirty="0">
                <a:latin typeface="Times New Roman" panose="02020603050405020304" pitchFamily="18" charset="0"/>
                <a:cs typeface="Times New Roman" panose="02020603050405020304" pitchFamily="18" charset="0"/>
              </a:rPr>
              <a:t>4. custom duty</a:t>
            </a:r>
          </a:p>
          <a:p>
            <a:pPr marL="0" indent="0">
              <a:lnSpc>
                <a:spcPct val="100000"/>
              </a:lnSpc>
              <a:spcBef>
                <a:spcPts val="0"/>
              </a:spcBef>
              <a:buNone/>
            </a:pPr>
            <a:r>
              <a:rPr lang="en-US" sz="1800" b="1" dirty="0">
                <a:latin typeface="Times New Roman" panose="02020603050405020304" pitchFamily="18" charset="0"/>
                <a:cs typeface="Times New Roman" panose="02020603050405020304" pitchFamily="18" charset="0"/>
              </a:rPr>
              <a:t>+</a:t>
            </a:r>
          </a:p>
          <a:p>
            <a:pPr marL="0" indent="0">
              <a:lnSpc>
                <a:spcPct val="100000"/>
              </a:lnSpc>
              <a:spcBef>
                <a:spcPts val="0"/>
              </a:spcBef>
              <a:buNone/>
            </a:pPr>
            <a:r>
              <a:rPr lang="en-US" sz="1800" b="1" dirty="0">
                <a:latin typeface="Times New Roman" panose="02020603050405020304" pitchFamily="18" charset="0"/>
                <a:cs typeface="Times New Roman" panose="02020603050405020304" pitchFamily="18" charset="0"/>
              </a:rPr>
              <a:t>5. Mark-up</a:t>
            </a:r>
          </a:p>
          <a:p>
            <a:pPr marL="0" indent="0">
              <a:lnSpc>
                <a:spcPct val="100000"/>
              </a:lnSpc>
              <a:spcBef>
                <a:spcPts val="0"/>
              </a:spcBef>
              <a:buNone/>
            </a:pPr>
            <a:r>
              <a:rPr lang="en-US" sz="1800" b="1" dirty="0">
                <a:latin typeface="Times New Roman" panose="02020603050405020304" pitchFamily="18" charset="0"/>
                <a:cs typeface="Times New Roman" panose="02020603050405020304" pitchFamily="18" charset="0"/>
              </a:rPr>
              <a:t>+ </a:t>
            </a:r>
          </a:p>
          <a:p>
            <a:pPr marL="0" indent="0">
              <a:lnSpc>
                <a:spcPct val="100000"/>
              </a:lnSpc>
              <a:spcBef>
                <a:spcPts val="0"/>
              </a:spcBef>
              <a:buNone/>
            </a:pPr>
            <a:r>
              <a:rPr lang="en-US" sz="1800" b="1" dirty="0">
                <a:latin typeface="Times New Roman" panose="02020603050405020304" pitchFamily="18" charset="0"/>
                <a:cs typeface="Times New Roman" panose="02020603050405020304" pitchFamily="18" charset="0"/>
              </a:rPr>
              <a:t>6. VAT value added tax </a:t>
            </a:r>
          </a:p>
          <a:p>
            <a:pPr>
              <a:lnSpc>
                <a:spcPct val="120000"/>
              </a:lnSpc>
            </a:pPr>
            <a:endParaRPr lang="en-GB" sz="1800" b="0" i="0" dirty="0">
              <a:solidFill>
                <a:srgbClr val="111111"/>
              </a:solidFill>
              <a:effectLst/>
              <a:latin typeface="Times New Roman" panose="02020603050405020304" pitchFamily="18" charset="0"/>
              <a:cs typeface="Times New Roman" panose="02020603050405020304" pitchFamily="18" charset="0"/>
            </a:endParaRPr>
          </a:p>
          <a:p>
            <a:pPr>
              <a:lnSpc>
                <a:spcPct val="120000"/>
              </a:lnSpc>
            </a:pPr>
            <a:endParaRPr lang="en-US" sz="1800" b="1" cap="all" dirty="0">
              <a:latin typeface="Times New Roman" panose="02020603050405020304" pitchFamily="18" charset="0"/>
              <a:cs typeface="Times New Roman" panose="02020603050405020304" pitchFamily="18" charset="0"/>
            </a:endParaRPr>
          </a:p>
          <a:p>
            <a:endParaRPr lang="en-GB" altLang="cs-CZ" sz="1800" dirty="0">
              <a:solidFill>
                <a:srgbClr val="307871"/>
              </a:solidFill>
              <a:latin typeface="Times New Roman" panose="02020603050405020304" pitchFamily="18" charset="0"/>
              <a:cs typeface="Times New Roman" panose="02020603050405020304" pitchFamily="18" charset="0"/>
            </a:endParaRPr>
          </a:p>
        </p:txBody>
      </p:sp>
      <p:graphicFrame>
        <p:nvGraphicFramePr>
          <p:cNvPr id="9" name="Objekt 8">
            <a:extLst>
              <a:ext uri="{FF2B5EF4-FFF2-40B4-BE49-F238E27FC236}">
                <a16:creationId xmlns:a16="http://schemas.microsoft.com/office/drawing/2014/main" id="{51699714-F983-4060-9E35-3063D7DD7EE1}"/>
              </a:ext>
            </a:extLst>
          </p:cNvPr>
          <p:cNvGraphicFramePr>
            <a:graphicFrameLocks noChangeAspect="1"/>
          </p:cNvGraphicFramePr>
          <p:nvPr>
            <p:extLst>
              <p:ext uri="{D42A27DB-BD31-4B8C-83A1-F6EECF244321}">
                <p14:modId xmlns:p14="http://schemas.microsoft.com/office/powerpoint/2010/main" val="836133726"/>
              </p:ext>
            </p:extLst>
          </p:nvPr>
        </p:nvGraphicFramePr>
        <p:xfrm>
          <a:off x="5047129" y="3558989"/>
          <a:ext cx="6983508" cy="3038252"/>
        </p:xfrm>
        <a:graphic>
          <a:graphicData uri="http://schemas.openxmlformats.org/presentationml/2006/ole">
            <mc:AlternateContent xmlns:mc="http://schemas.openxmlformats.org/markup-compatibility/2006">
              <mc:Choice xmlns:v="urn:schemas-microsoft-com:vml" Requires="v">
                <p:oleObj spid="_x0000_s3157" name="Picture" r:id="rId4" imgW="4086360" imgH="1866960" progId="Word.Picture.8">
                  <p:embed/>
                </p:oleObj>
              </mc:Choice>
              <mc:Fallback>
                <p:oleObj name="Picture" r:id="rId4" imgW="4086360" imgH="1866960" progId="Word.Picture.8">
                  <p:embed/>
                  <p:pic>
                    <p:nvPicPr>
                      <p:cNvPr id="6" name="Objekt 5">
                        <a:extLst>
                          <a:ext uri="{FF2B5EF4-FFF2-40B4-BE49-F238E27FC236}">
                            <a16:creationId xmlns:a16="http://schemas.microsoft.com/office/drawing/2014/main" id="{50928E34-B88A-41B0-8A5C-513396F9DF78}"/>
                          </a:ext>
                        </a:extLst>
                      </p:cNvPr>
                      <p:cNvPicPr>
                        <a:picLocks noChangeAspect="1" noChangeArrowheads="1"/>
                      </p:cNvPicPr>
                      <p:nvPr/>
                    </p:nvPicPr>
                    <p:blipFill>
                      <a:blip r:embed="rId5"/>
                      <a:srcRect/>
                      <a:stretch>
                        <a:fillRect/>
                      </a:stretch>
                    </p:blipFill>
                    <p:spPr bwMode="auto">
                      <a:xfrm>
                        <a:off x="5047129" y="3558989"/>
                        <a:ext cx="6983508" cy="3038252"/>
                      </a:xfrm>
                      <a:prstGeom prst="rect">
                        <a:avLst/>
                      </a:prstGeom>
                      <a:noFill/>
                    </p:spPr>
                  </p:pic>
                </p:oleObj>
              </mc:Fallback>
            </mc:AlternateContent>
          </a:graphicData>
        </a:graphic>
      </p:graphicFrame>
    </p:spTree>
    <p:extLst>
      <p:ext uri="{BB962C8B-B14F-4D97-AF65-F5344CB8AC3E}">
        <p14:creationId xmlns:p14="http://schemas.microsoft.com/office/powerpoint/2010/main" val="3412472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538390" y="449337"/>
            <a:ext cx="3596497" cy="461665"/>
          </a:xfrm>
          <a:prstGeom prst="rect">
            <a:avLst/>
          </a:prstGeom>
          <a:solidFill>
            <a:srgbClr val="008080"/>
          </a:solidFill>
        </p:spPr>
        <p:txBody>
          <a:bodyPr wrap="none">
            <a:spAutoFit/>
          </a:bodyPr>
          <a:lstStyle/>
          <a:p>
            <a:pPr algn="l"/>
            <a:r>
              <a:rPr lang="en-GB" sz="2400" b="1" i="0" u="none" strike="noStrike" baseline="0" dirty="0">
                <a:solidFill>
                  <a:schemeClr val="bg1"/>
                </a:solidFill>
                <a:latin typeface="Times New Roman" panose="02020603050405020304" pitchFamily="18" charset="0"/>
                <a:cs typeface="Times New Roman" panose="02020603050405020304" pitchFamily="18" charset="0"/>
              </a:rPr>
              <a:t>TYPES OF THE PRICES</a:t>
            </a:r>
          </a:p>
        </p:txBody>
      </p:sp>
      <p:pic>
        <p:nvPicPr>
          <p:cNvPr id="7" name="Obrázek 6">
            <a:extLst>
              <a:ext uri="{FF2B5EF4-FFF2-40B4-BE49-F238E27FC236}">
                <a16:creationId xmlns:a16="http://schemas.microsoft.com/office/drawing/2014/main" id="{4DFAB625-5D10-461B-9387-4B39DF9A65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388" y="254722"/>
            <a:ext cx="1464833" cy="1127893"/>
          </a:xfrm>
          <a:prstGeom prst="rect">
            <a:avLst/>
          </a:prstGeom>
        </p:spPr>
      </p:pic>
      <p:pic>
        <p:nvPicPr>
          <p:cNvPr id="3" name="Obrázek 2">
            <a:extLst>
              <a:ext uri="{FF2B5EF4-FFF2-40B4-BE49-F238E27FC236}">
                <a16:creationId xmlns:a16="http://schemas.microsoft.com/office/drawing/2014/main" id="{92EDBA92-65DA-4F69-8D2B-F49C78C8F9E9}"/>
              </a:ext>
            </a:extLst>
          </p:cNvPr>
          <p:cNvPicPr>
            <a:picLocks noChangeAspect="1"/>
          </p:cNvPicPr>
          <p:nvPr/>
        </p:nvPicPr>
        <p:blipFill>
          <a:blip r:embed="rId3"/>
          <a:stretch>
            <a:fillRect/>
          </a:stretch>
        </p:blipFill>
        <p:spPr>
          <a:xfrm>
            <a:off x="439779" y="1124047"/>
            <a:ext cx="3988786" cy="2187130"/>
          </a:xfrm>
          <a:prstGeom prst="rect">
            <a:avLst/>
          </a:prstGeom>
        </p:spPr>
      </p:pic>
      <p:sp>
        <p:nvSpPr>
          <p:cNvPr id="12" name="TextovéPole 11">
            <a:extLst>
              <a:ext uri="{FF2B5EF4-FFF2-40B4-BE49-F238E27FC236}">
                <a16:creationId xmlns:a16="http://schemas.microsoft.com/office/drawing/2014/main" id="{F6E7B08C-E306-466A-A6D1-9BEDB9110D8A}"/>
              </a:ext>
            </a:extLst>
          </p:cNvPr>
          <p:cNvSpPr txBox="1"/>
          <p:nvPr/>
        </p:nvSpPr>
        <p:spPr>
          <a:xfrm>
            <a:off x="4715436" y="1918971"/>
            <a:ext cx="6893857" cy="3308598"/>
          </a:xfrm>
          <a:prstGeom prst="rect">
            <a:avLst/>
          </a:prstGeom>
          <a:noFill/>
        </p:spPr>
        <p:txBody>
          <a:bodyPr wrap="square">
            <a:spAutoFit/>
          </a:bodyPr>
          <a:lstStyle/>
          <a:p>
            <a:r>
              <a:rPr lang="en-GB" sz="1900" dirty="0">
                <a:latin typeface="Times New Roman" panose="02020603050405020304" pitchFamily="18" charset="0"/>
                <a:cs typeface="Times New Roman" panose="02020603050405020304" pitchFamily="18" charset="0"/>
              </a:rPr>
              <a:t>1. Fixed - set administratively by the state for essential services</a:t>
            </a:r>
            <a:r>
              <a:rPr lang="en-US" sz="1900" dirty="0">
                <a:latin typeface="Times New Roman" panose="02020603050405020304" pitchFamily="18" charset="0"/>
                <a:cs typeface="Times New Roman" panose="02020603050405020304" pitchFamily="18" charset="0"/>
              </a:rPr>
              <a:t>,</a:t>
            </a:r>
            <a:r>
              <a:rPr lang="en-GB" sz="1900" dirty="0">
                <a:latin typeface="Times New Roman" panose="02020603050405020304" pitchFamily="18" charset="0"/>
                <a:cs typeface="Times New Roman" panose="02020603050405020304" pitchFamily="18" charset="0"/>
              </a:rPr>
              <a:t> manufactured and provided by the state (gas, transport, heat, water, electricity supply).</a:t>
            </a:r>
          </a:p>
          <a:p>
            <a:endParaRPr lang="en-GB" sz="1900" dirty="0">
              <a:latin typeface="Times New Roman" panose="02020603050405020304" pitchFamily="18" charset="0"/>
              <a:cs typeface="Times New Roman" panose="02020603050405020304" pitchFamily="18" charset="0"/>
            </a:endParaRPr>
          </a:p>
          <a:p>
            <a:r>
              <a:rPr lang="en-GB" sz="1900" dirty="0">
                <a:latin typeface="Times New Roman" panose="02020603050405020304" pitchFamily="18" charset="0"/>
                <a:cs typeface="Times New Roman" panose="02020603050405020304" pitchFamily="18" charset="0"/>
              </a:rPr>
              <a:t>2. Regulated - regulated by the state relating to the level of profitability of private producers of essential goods (salt, bread, sugar, flour).</a:t>
            </a:r>
          </a:p>
          <a:p>
            <a:endParaRPr lang="en-GB" sz="1900" dirty="0">
              <a:latin typeface="Times New Roman" panose="02020603050405020304" pitchFamily="18" charset="0"/>
              <a:cs typeface="Times New Roman" panose="02020603050405020304" pitchFamily="18" charset="0"/>
            </a:endParaRPr>
          </a:p>
          <a:p>
            <a:r>
              <a:rPr lang="en-GB" sz="1900" dirty="0">
                <a:latin typeface="Times New Roman" panose="02020603050405020304" pitchFamily="18" charset="0"/>
                <a:cs typeface="Times New Roman" panose="02020603050405020304" pitchFamily="18" charset="0"/>
              </a:rPr>
              <a:t>3. Indicative - min and max price level set by the state.</a:t>
            </a:r>
          </a:p>
          <a:p>
            <a:endParaRPr lang="en-GB" sz="1900" dirty="0">
              <a:latin typeface="Times New Roman" panose="02020603050405020304" pitchFamily="18" charset="0"/>
              <a:cs typeface="Times New Roman" panose="02020603050405020304" pitchFamily="18" charset="0"/>
            </a:endParaRPr>
          </a:p>
          <a:p>
            <a:r>
              <a:rPr lang="en-GB" sz="1900" dirty="0">
                <a:latin typeface="Times New Roman" panose="02020603050405020304" pitchFamily="18" charset="0"/>
                <a:cs typeface="Times New Roman" panose="02020603050405020304" pitchFamily="18" charset="0"/>
              </a:rPr>
              <a:t>4. Free prices (wholesale, retail - for consumers).</a:t>
            </a:r>
          </a:p>
        </p:txBody>
      </p:sp>
    </p:spTree>
    <p:extLst>
      <p:ext uri="{BB962C8B-B14F-4D97-AF65-F5344CB8AC3E}">
        <p14:creationId xmlns:p14="http://schemas.microsoft.com/office/powerpoint/2010/main" val="842770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205552"/>
            <a:ext cx="5103705" cy="461665"/>
          </a:xfrm>
          <a:prstGeom prst="rect">
            <a:avLst/>
          </a:prstGeom>
          <a:solidFill>
            <a:srgbClr val="008080"/>
          </a:solidFill>
        </p:spPr>
        <p:txBody>
          <a:bodyPr wrap="none">
            <a:spAutoFit/>
          </a:bodyPr>
          <a:lstStyle/>
          <a:p>
            <a:pPr algn="l"/>
            <a:r>
              <a:rPr lang="en-GB" sz="2400" b="1" i="0" dirty="0">
                <a:solidFill>
                  <a:schemeClr val="bg1"/>
                </a:solidFill>
                <a:effectLst/>
                <a:latin typeface="Times New Roman" panose="02020603050405020304" pitchFamily="18" charset="0"/>
                <a:cs typeface="Times New Roman" panose="02020603050405020304" pitchFamily="18" charset="0"/>
              </a:rPr>
              <a:t>TYPES OF PRICING STRATEGIES</a:t>
            </a:r>
          </a:p>
        </p:txBody>
      </p:sp>
      <p:pic>
        <p:nvPicPr>
          <p:cNvPr id="7" name="Obrázek 6">
            <a:extLst>
              <a:ext uri="{FF2B5EF4-FFF2-40B4-BE49-F238E27FC236}">
                <a16:creationId xmlns:a16="http://schemas.microsoft.com/office/drawing/2014/main" id="{4DFAB625-5D10-461B-9387-4B39DF9A65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7554" y="-37596"/>
            <a:ext cx="1464833" cy="1127893"/>
          </a:xfrm>
          <a:prstGeom prst="rect">
            <a:avLst/>
          </a:prstGeom>
        </p:spPr>
      </p:pic>
      <p:pic>
        <p:nvPicPr>
          <p:cNvPr id="6" name="Obrázek 5">
            <a:extLst>
              <a:ext uri="{FF2B5EF4-FFF2-40B4-BE49-F238E27FC236}">
                <a16:creationId xmlns:a16="http://schemas.microsoft.com/office/drawing/2014/main" id="{A146DCC2-3E12-43C3-939E-268E370ACC82}"/>
              </a:ext>
            </a:extLst>
          </p:cNvPr>
          <p:cNvPicPr>
            <a:picLocks noChangeAspect="1"/>
          </p:cNvPicPr>
          <p:nvPr/>
        </p:nvPicPr>
        <p:blipFill>
          <a:blip r:embed="rId3"/>
          <a:stretch>
            <a:fillRect/>
          </a:stretch>
        </p:blipFill>
        <p:spPr>
          <a:xfrm>
            <a:off x="-48252" y="703189"/>
            <a:ext cx="4366638" cy="3924640"/>
          </a:xfrm>
          <a:prstGeom prst="rect">
            <a:avLst/>
          </a:prstGeom>
        </p:spPr>
      </p:pic>
      <p:sp>
        <p:nvSpPr>
          <p:cNvPr id="13" name="TextovéPole 12">
            <a:extLst>
              <a:ext uri="{FF2B5EF4-FFF2-40B4-BE49-F238E27FC236}">
                <a16:creationId xmlns:a16="http://schemas.microsoft.com/office/drawing/2014/main" id="{A44B50BC-E541-4E8B-8D8E-DB3EB930EAAE}"/>
              </a:ext>
            </a:extLst>
          </p:cNvPr>
          <p:cNvSpPr txBox="1"/>
          <p:nvPr/>
        </p:nvSpPr>
        <p:spPr>
          <a:xfrm>
            <a:off x="4077563" y="918000"/>
            <a:ext cx="7664824" cy="4031873"/>
          </a:xfrm>
          <a:prstGeom prst="rect">
            <a:avLst/>
          </a:prstGeom>
          <a:noFill/>
        </p:spPr>
        <p:txBody>
          <a:bodyPr wrap="square">
            <a:spAutoFit/>
          </a:bodyPr>
          <a:lstStyle/>
          <a:p>
            <a:pPr algn="l"/>
            <a:r>
              <a:rPr lang="en-GB" sz="1600" b="1" i="0" dirty="0">
                <a:solidFill>
                  <a:srgbClr val="2D2D2D"/>
                </a:solidFill>
                <a:effectLst/>
                <a:latin typeface="Times New Roman" panose="02020603050405020304" pitchFamily="18" charset="0"/>
                <a:cs typeface="Times New Roman" panose="02020603050405020304" pitchFamily="18" charset="0"/>
              </a:rPr>
              <a:t>1. Premium pricing - </a:t>
            </a:r>
            <a:r>
              <a:rPr lang="en-GB" sz="1600" b="0" i="0" dirty="0">
                <a:solidFill>
                  <a:srgbClr val="2D2D2D"/>
                </a:solidFill>
                <a:effectLst/>
                <a:latin typeface="Times New Roman" panose="02020603050405020304" pitchFamily="18" charset="0"/>
                <a:cs typeface="Times New Roman" panose="02020603050405020304" pitchFamily="18" charset="0"/>
              </a:rPr>
              <a:t>the process of establishing higher prices than most of the competitors in the market. It helps create perceived value, luxury and quality. Companies that sell exclusive high-tech products often use this pricing strategy, as customers pay a premium price if they have a positive brand perception. When a company implements this market strategy, it may charge more than its production costs to get a high-profit margin. It is essential to note that this strategy works mostly when users perceive the product as a premium one.</a:t>
            </a:r>
          </a:p>
          <a:p>
            <a:pPr algn="l"/>
            <a:r>
              <a:rPr lang="en-GB" sz="1600" b="1" i="0" dirty="0">
                <a:solidFill>
                  <a:srgbClr val="2D2D2D"/>
                </a:solidFill>
                <a:effectLst/>
                <a:latin typeface="Times New Roman" panose="02020603050405020304" pitchFamily="18" charset="0"/>
                <a:cs typeface="Times New Roman" panose="02020603050405020304" pitchFamily="18" charset="0"/>
              </a:rPr>
              <a:t>2. Penetration pricing - </a:t>
            </a:r>
            <a:r>
              <a:rPr lang="en-GB" sz="1600" b="0" i="0" dirty="0">
                <a:solidFill>
                  <a:srgbClr val="2D2D2D"/>
                </a:solidFill>
                <a:effectLst/>
                <a:latin typeface="Times New Roman" panose="02020603050405020304" pitchFamily="18" charset="0"/>
                <a:cs typeface="Times New Roman" panose="02020603050405020304" pitchFamily="18" charset="0"/>
              </a:rPr>
              <a:t>process of establishing comparatively low prices to draw customers' attention from high-priced competitors and earn sales. New businesses often use this marketing strategy while entering the market. Initially, the company may charge low prices to reach new customers. They may raise the prices once the new customers become loyal followers of the brand. This strategy makes it easier to gain a market share. It can help increase market share and sales volume, leading to lower production costs and faster inventory turnover. Penetration pricing is often helpful for achieving short-term business goals, but, depending on the business, it may not be sustainable for the long term as it can attract bargain hunters and those with low customer loyalty.</a:t>
            </a:r>
          </a:p>
        </p:txBody>
      </p:sp>
      <p:sp>
        <p:nvSpPr>
          <p:cNvPr id="14" name="TextovéPole 13">
            <a:extLst>
              <a:ext uri="{FF2B5EF4-FFF2-40B4-BE49-F238E27FC236}">
                <a16:creationId xmlns:a16="http://schemas.microsoft.com/office/drawing/2014/main" id="{BCC21C91-FDAF-4A80-9BD7-C04205D824CF}"/>
              </a:ext>
            </a:extLst>
          </p:cNvPr>
          <p:cNvSpPr txBox="1"/>
          <p:nvPr/>
        </p:nvSpPr>
        <p:spPr>
          <a:xfrm>
            <a:off x="251520" y="5023797"/>
            <a:ext cx="11490867" cy="1323439"/>
          </a:xfrm>
          <a:prstGeom prst="rect">
            <a:avLst/>
          </a:prstGeom>
          <a:noFill/>
        </p:spPr>
        <p:txBody>
          <a:bodyPr wrap="square">
            <a:spAutoFit/>
          </a:bodyPr>
          <a:lstStyle/>
          <a:p>
            <a:pPr algn="l"/>
            <a:r>
              <a:rPr lang="en-GB" sz="1600" b="1" i="0" dirty="0">
                <a:solidFill>
                  <a:srgbClr val="2D2D2D"/>
                </a:solidFill>
                <a:effectLst/>
                <a:latin typeface="Times New Roman" panose="02020603050405020304" pitchFamily="18" charset="0"/>
                <a:cs typeface="Times New Roman" panose="02020603050405020304" pitchFamily="18" charset="0"/>
              </a:rPr>
              <a:t>3. Skimming pricing</a:t>
            </a:r>
          </a:p>
          <a:p>
            <a:pPr algn="l"/>
            <a:r>
              <a:rPr lang="en-GB" sz="1600" b="0" i="0" dirty="0">
                <a:solidFill>
                  <a:srgbClr val="2D2D2D"/>
                </a:solidFill>
                <a:effectLst/>
                <a:latin typeface="Times New Roman" panose="02020603050405020304" pitchFamily="18" charset="0"/>
                <a:cs typeface="Times New Roman" panose="02020603050405020304" pitchFamily="18" charset="0"/>
              </a:rPr>
              <a:t>Skimming pricing involves charging maximum prices for new products and reducing them gradually to maximise profit and make up for production costs. The strategy can work well if you sell products with varying life cycle lengths. Products often go out of trend after a period, so you have limited time to gain your profit in the initial stage of the product life cycle. Price skimming allows businesses to retain customer interest in the long term, but may not always be an ideal strategy for populous markets.</a:t>
            </a:r>
          </a:p>
        </p:txBody>
      </p:sp>
    </p:spTree>
    <p:extLst>
      <p:ext uri="{BB962C8B-B14F-4D97-AF65-F5344CB8AC3E}">
        <p14:creationId xmlns:p14="http://schemas.microsoft.com/office/powerpoint/2010/main" val="2439507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205552"/>
            <a:ext cx="5103705" cy="461665"/>
          </a:xfrm>
          <a:prstGeom prst="rect">
            <a:avLst/>
          </a:prstGeom>
          <a:solidFill>
            <a:srgbClr val="008080"/>
          </a:solidFill>
        </p:spPr>
        <p:txBody>
          <a:bodyPr wrap="none">
            <a:spAutoFit/>
          </a:bodyPr>
          <a:lstStyle/>
          <a:p>
            <a:pPr algn="l"/>
            <a:r>
              <a:rPr lang="en-GB" sz="2400" b="1" i="0" dirty="0">
                <a:solidFill>
                  <a:schemeClr val="bg1"/>
                </a:solidFill>
                <a:effectLst/>
                <a:latin typeface="Times New Roman" panose="02020603050405020304" pitchFamily="18" charset="0"/>
                <a:cs typeface="Times New Roman" panose="02020603050405020304" pitchFamily="18" charset="0"/>
              </a:rPr>
              <a:t>TYPES OF PRICING STRATEGIES</a:t>
            </a:r>
          </a:p>
        </p:txBody>
      </p:sp>
      <p:pic>
        <p:nvPicPr>
          <p:cNvPr id="7" name="Obrázek 6">
            <a:extLst>
              <a:ext uri="{FF2B5EF4-FFF2-40B4-BE49-F238E27FC236}">
                <a16:creationId xmlns:a16="http://schemas.microsoft.com/office/drawing/2014/main" id="{4DFAB625-5D10-461B-9387-4B39DF9A65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7554" y="-37596"/>
            <a:ext cx="1464833" cy="1127893"/>
          </a:xfrm>
          <a:prstGeom prst="rect">
            <a:avLst/>
          </a:prstGeom>
        </p:spPr>
      </p:pic>
      <p:pic>
        <p:nvPicPr>
          <p:cNvPr id="6" name="Obrázek 5">
            <a:extLst>
              <a:ext uri="{FF2B5EF4-FFF2-40B4-BE49-F238E27FC236}">
                <a16:creationId xmlns:a16="http://schemas.microsoft.com/office/drawing/2014/main" id="{A146DCC2-3E12-43C3-939E-268E370ACC82}"/>
              </a:ext>
            </a:extLst>
          </p:cNvPr>
          <p:cNvPicPr>
            <a:picLocks noChangeAspect="1"/>
          </p:cNvPicPr>
          <p:nvPr/>
        </p:nvPicPr>
        <p:blipFill>
          <a:blip r:embed="rId3"/>
          <a:stretch>
            <a:fillRect/>
          </a:stretch>
        </p:blipFill>
        <p:spPr>
          <a:xfrm>
            <a:off x="0" y="886783"/>
            <a:ext cx="4366638" cy="3924640"/>
          </a:xfrm>
          <a:prstGeom prst="rect">
            <a:avLst/>
          </a:prstGeom>
        </p:spPr>
      </p:pic>
      <p:sp>
        <p:nvSpPr>
          <p:cNvPr id="9" name="TextovéPole 8">
            <a:extLst>
              <a:ext uri="{FF2B5EF4-FFF2-40B4-BE49-F238E27FC236}">
                <a16:creationId xmlns:a16="http://schemas.microsoft.com/office/drawing/2014/main" id="{6BC8241F-1993-4B5B-A988-9F330C3ECA09}"/>
              </a:ext>
            </a:extLst>
          </p:cNvPr>
          <p:cNvSpPr txBox="1"/>
          <p:nvPr/>
        </p:nvSpPr>
        <p:spPr>
          <a:xfrm>
            <a:off x="4141694" y="999116"/>
            <a:ext cx="7700681" cy="3785652"/>
          </a:xfrm>
          <a:prstGeom prst="rect">
            <a:avLst/>
          </a:prstGeom>
          <a:noFill/>
        </p:spPr>
        <p:txBody>
          <a:bodyPr wrap="square">
            <a:spAutoFit/>
          </a:bodyPr>
          <a:lstStyle/>
          <a:p>
            <a:pPr algn="l"/>
            <a:r>
              <a:rPr lang="en-GB" sz="1600" b="1" i="0" dirty="0">
                <a:solidFill>
                  <a:srgbClr val="2D2D2D"/>
                </a:solidFill>
                <a:effectLst/>
                <a:latin typeface="Times New Roman" panose="02020603050405020304" pitchFamily="18" charset="0"/>
                <a:cs typeface="Times New Roman" panose="02020603050405020304" pitchFamily="18" charset="0"/>
              </a:rPr>
              <a:t>4. Psychological pricing</a:t>
            </a:r>
          </a:p>
          <a:p>
            <a:pPr algn="l"/>
            <a:r>
              <a:rPr lang="en-GB" sz="1600" b="0" i="0" dirty="0">
                <a:solidFill>
                  <a:srgbClr val="2D2D2D"/>
                </a:solidFill>
                <a:effectLst/>
                <a:latin typeface="Times New Roman" panose="02020603050405020304" pitchFamily="18" charset="0"/>
                <a:cs typeface="Times New Roman" panose="02020603050405020304" pitchFamily="18" charset="0"/>
              </a:rPr>
              <a:t>Psychological pricing is the process of studying consumer buying patterns to influence buyer decisions and make higher value sales. These methods work well when you have an intimate understanding of the target market. Some psychological pricing techniques include promoting offers such as buy-one-get-one-free or setting the price to an odd figure instead of a round number. Psychological pricing simplifies the decision-making process for customers and can increase sales as it allows you to get direct customer attention. It is essential to maintain transparency while using this method to ensure retaining loyal customers.</a:t>
            </a:r>
          </a:p>
          <a:p>
            <a:pPr algn="l"/>
            <a:r>
              <a:rPr lang="en-GB" sz="1600" b="1" i="0" dirty="0">
                <a:solidFill>
                  <a:srgbClr val="2D2D2D"/>
                </a:solidFill>
                <a:effectLst/>
                <a:latin typeface="Times New Roman" panose="02020603050405020304" pitchFamily="18" charset="0"/>
                <a:cs typeface="Times New Roman" panose="02020603050405020304" pitchFamily="18" charset="0"/>
              </a:rPr>
              <a:t>5. Bundle pricing</a:t>
            </a:r>
          </a:p>
          <a:p>
            <a:pPr algn="l"/>
            <a:r>
              <a:rPr lang="en-GB" sz="1600" b="0" i="0" dirty="0">
                <a:solidFill>
                  <a:srgbClr val="2D2D2D"/>
                </a:solidFill>
                <a:effectLst/>
                <a:latin typeface="Times New Roman" panose="02020603050405020304" pitchFamily="18" charset="0"/>
                <a:cs typeface="Times New Roman" panose="02020603050405020304" pitchFamily="18" charset="0"/>
              </a:rPr>
              <a:t>Bundle pricing is when you sell two or more products or services at a single price. It is a great way to market products to customers who may want to pay extra for multiple products. Beauty salons, cosmetics brands, restaurants and retail stores often use this pricing strategy to increase sales as customers discover more products with this strategy and end up purchasing additional products.</a:t>
            </a:r>
          </a:p>
        </p:txBody>
      </p:sp>
      <p:sp>
        <p:nvSpPr>
          <p:cNvPr id="11" name="TextovéPole 10">
            <a:extLst>
              <a:ext uri="{FF2B5EF4-FFF2-40B4-BE49-F238E27FC236}">
                <a16:creationId xmlns:a16="http://schemas.microsoft.com/office/drawing/2014/main" id="{9CF6245E-C775-4565-BDDA-B4376F273EE9}"/>
              </a:ext>
            </a:extLst>
          </p:cNvPr>
          <p:cNvSpPr txBox="1"/>
          <p:nvPr/>
        </p:nvSpPr>
        <p:spPr>
          <a:xfrm>
            <a:off x="251520" y="5092854"/>
            <a:ext cx="11490867" cy="1569660"/>
          </a:xfrm>
          <a:prstGeom prst="rect">
            <a:avLst/>
          </a:prstGeom>
          <a:noFill/>
        </p:spPr>
        <p:txBody>
          <a:bodyPr wrap="square">
            <a:spAutoFit/>
          </a:bodyPr>
          <a:lstStyle/>
          <a:p>
            <a:pPr algn="l"/>
            <a:r>
              <a:rPr lang="en-GB" sz="1600" b="1" i="0" dirty="0">
                <a:solidFill>
                  <a:srgbClr val="2D2D2D"/>
                </a:solidFill>
                <a:effectLst/>
                <a:latin typeface="Times New Roman" panose="02020603050405020304" pitchFamily="18" charset="0"/>
                <a:cs typeface="Times New Roman" panose="02020603050405020304" pitchFamily="18" charset="0"/>
              </a:rPr>
              <a:t>6. High-low pricing</a:t>
            </a:r>
          </a:p>
          <a:p>
            <a:pPr algn="l"/>
            <a:r>
              <a:rPr lang="en-GB" sz="1600" b="0" i="0" dirty="0">
                <a:solidFill>
                  <a:srgbClr val="2D2D2D"/>
                </a:solidFill>
                <a:effectLst/>
                <a:latin typeface="Times New Roman" panose="02020603050405020304" pitchFamily="18" charset="0"/>
                <a:cs typeface="Times New Roman" panose="02020603050405020304" pitchFamily="18" charset="0"/>
              </a:rPr>
              <a:t>High-low pricing can help you increase revenue by attracting new customers by advertising low-pricing products and later displaying high-cost products. To implement this strategy, you can evaluate the prices and popularity of your products and leverage low or high pricing to increase sales during a slow period. For example, if a certain product is in high demand, you can charge a high price while introducing it. Subsequently, as the demand decreases, you can reduce the price in the lower-selling months through discounts and clearance sales. This strategy typically relies heavily on sale promotions and often requires significant marketing efforts.</a:t>
            </a:r>
          </a:p>
        </p:txBody>
      </p:sp>
    </p:spTree>
    <p:extLst>
      <p:ext uri="{BB962C8B-B14F-4D97-AF65-F5344CB8AC3E}">
        <p14:creationId xmlns:p14="http://schemas.microsoft.com/office/powerpoint/2010/main" val="252615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205552"/>
            <a:ext cx="5103705" cy="461665"/>
          </a:xfrm>
          <a:prstGeom prst="rect">
            <a:avLst/>
          </a:prstGeom>
          <a:solidFill>
            <a:srgbClr val="008080"/>
          </a:solidFill>
        </p:spPr>
        <p:txBody>
          <a:bodyPr wrap="none">
            <a:spAutoFit/>
          </a:bodyPr>
          <a:lstStyle/>
          <a:p>
            <a:pPr algn="l"/>
            <a:r>
              <a:rPr lang="en-GB" sz="2400" b="1" i="0" dirty="0">
                <a:solidFill>
                  <a:schemeClr val="bg1"/>
                </a:solidFill>
                <a:effectLst/>
                <a:latin typeface="Times New Roman" panose="02020603050405020304" pitchFamily="18" charset="0"/>
                <a:cs typeface="Times New Roman" panose="02020603050405020304" pitchFamily="18" charset="0"/>
              </a:rPr>
              <a:t>TYPES OF PRICING STRATEGIES</a:t>
            </a:r>
          </a:p>
        </p:txBody>
      </p:sp>
      <p:pic>
        <p:nvPicPr>
          <p:cNvPr id="7" name="Obrázek 6">
            <a:extLst>
              <a:ext uri="{FF2B5EF4-FFF2-40B4-BE49-F238E27FC236}">
                <a16:creationId xmlns:a16="http://schemas.microsoft.com/office/drawing/2014/main" id="{4DFAB625-5D10-461B-9387-4B39DF9A65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7554" y="-37596"/>
            <a:ext cx="1464833" cy="1127893"/>
          </a:xfrm>
          <a:prstGeom prst="rect">
            <a:avLst/>
          </a:prstGeom>
        </p:spPr>
      </p:pic>
      <p:pic>
        <p:nvPicPr>
          <p:cNvPr id="6" name="Obrázek 5">
            <a:extLst>
              <a:ext uri="{FF2B5EF4-FFF2-40B4-BE49-F238E27FC236}">
                <a16:creationId xmlns:a16="http://schemas.microsoft.com/office/drawing/2014/main" id="{A146DCC2-3E12-43C3-939E-268E370ACC82}"/>
              </a:ext>
            </a:extLst>
          </p:cNvPr>
          <p:cNvPicPr>
            <a:picLocks noChangeAspect="1"/>
          </p:cNvPicPr>
          <p:nvPr/>
        </p:nvPicPr>
        <p:blipFill>
          <a:blip r:embed="rId3"/>
          <a:stretch>
            <a:fillRect/>
          </a:stretch>
        </p:blipFill>
        <p:spPr>
          <a:xfrm>
            <a:off x="-48252" y="703189"/>
            <a:ext cx="4366638" cy="3924640"/>
          </a:xfrm>
          <a:prstGeom prst="rect">
            <a:avLst/>
          </a:prstGeom>
        </p:spPr>
      </p:pic>
      <p:sp>
        <p:nvSpPr>
          <p:cNvPr id="9" name="TextovéPole 8">
            <a:extLst>
              <a:ext uri="{FF2B5EF4-FFF2-40B4-BE49-F238E27FC236}">
                <a16:creationId xmlns:a16="http://schemas.microsoft.com/office/drawing/2014/main" id="{1D0FBB8D-18AB-4921-B875-04BA2C342B07}"/>
              </a:ext>
            </a:extLst>
          </p:cNvPr>
          <p:cNvSpPr txBox="1"/>
          <p:nvPr/>
        </p:nvSpPr>
        <p:spPr>
          <a:xfrm>
            <a:off x="4069115" y="906732"/>
            <a:ext cx="7806880" cy="3293209"/>
          </a:xfrm>
          <a:prstGeom prst="rect">
            <a:avLst/>
          </a:prstGeom>
          <a:noFill/>
        </p:spPr>
        <p:txBody>
          <a:bodyPr wrap="square">
            <a:spAutoFit/>
          </a:bodyPr>
          <a:lstStyle/>
          <a:p>
            <a:pPr algn="l"/>
            <a:r>
              <a:rPr lang="en-GB" sz="1600" b="1" i="0" dirty="0">
                <a:solidFill>
                  <a:srgbClr val="2D2D2D"/>
                </a:solidFill>
                <a:effectLst/>
                <a:latin typeface="Times New Roman" panose="02020603050405020304" pitchFamily="18" charset="0"/>
                <a:cs typeface="Times New Roman" panose="02020603050405020304" pitchFamily="18" charset="0"/>
              </a:rPr>
              <a:t>7. Competitive pricing</a:t>
            </a:r>
          </a:p>
          <a:p>
            <a:pPr algn="l"/>
            <a:r>
              <a:rPr lang="en-GB" sz="1600" b="0" i="0" dirty="0">
                <a:solidFill>
                  <a:srgbClr val="2D2D2D"/>
                </a:solidFill>
                <a:effectLst/>
                <a:latin typeface="Times New Roman" panose="02020603050405020304" pitchFamily="18" charset="0"/>
                <a:cs typeface="Times New Roman" panose="02020603050405020304" pitchFamily="18" charset="0"/>
              </a:rPr>
              <a:t>In competitive pricing, you set the product prices on par with all the other competitor products available in the market. The prices may differ slightly from the market rate but are ultimately within the range of prices set by the other companies. This strategy can help you stay competitive if the company you work for is in a saturated market . Customers often compare the market prices, so charging competitive or slightly low prices can give you a chance to gain more customers.</a:t>
            </a:r>
          </a:p>
          <a:p>
            <a:pPr algn="l"/>
            <a:r>
              <a:rPr lang="en-GB" sz="1600" b="1" i="0" dirty="0">
                <a:solidFill>
                  <a:srgbClr val="2D2D2D"/>
                </a:solidFill>
                <a:effectLst/>
                <a:latin typeface="Times New Roman" panose="02020603050405020304" pitchFamily="18" charset="0"/>
                <a:cs typeface="Times New Roman" panose="02020603050405020304" pitchFamily="18" charset="0"/>
              </a:rPr>
              <a:t>8. Cost-plus pricing</a:t>
            </a:r>
          </a:p>
          <a:p>
            <a:pPr algn="l"/>
            <a:r>
              <a:rPr lang="en-GB" sz="1600" b="0" i="0" dirty="0">
                <a:solidFill>
                  <a:srgbClr val="2D2D2D"/>
                </a:solidFill>
                <a:effectLst/>
                <a:latin typeface="Times New Roman" panose="02020603050405020304" pitchFamily="18" charset="0"/>
                <a:cs typeface="Times New Roman" panose="02020603050405020304" pitchFamily="18" charset="0"/>
              </a:rPr>
              <a:t>Some businesses use a cost-plus pricing strategy when their focus is to recover the production cost of the product. This strategy involves taking the amount invested and increasing it by adding a fixed percentage. </a:t>
            </a:r>
          </a:p>
          <a:p>
            <a:pPr algn="l"/>
            <a:r>
              <a:rPr lang="en-GB" sz="1600" b="0" i="0" dirty="0">
                <a:solidFill>
                  <a:srgbClr val="2D2D2D"/>
                </a:solidFill>
                <a:effectLst/>
                <a:latin typeface="Times New Roman" panose="02020603050405020304" pitchFamily="18" charset="0"/>
                <a:cs typeface="Times New Roman" panose="02020603050405020304" pitchFamily="18" charset="0"/>
              </a:rPr>
              <a:t>The advantage of this type of pricing strategy is that as you set the market price to a fixed rate for the products, the profits are more predictable.</a:t>
            </a:r>
          </a:p>
        </p:txBody>
      </p:sp>
      <p:sp>
        <p:nvSpPr>
          <p:cNvPr id="11" name="TextovéPole 10">
            <a:extLst>
              <a:ext uri="{FF2B5EF4-FFF2-40B4-BE49-F238E27FC236}">
                <a16:creationId xmlns:a16="http://schemas.microsoft.com/office/drawing/2014/main" id="{359221A8-9BBB-49F7-92FB-BA8DDDF527A7}"/>
              </a:ext>
            </a:extLst>
          </p:cNvPr>
          <p:cNvSpPr txBox="1"/>
          <p:nvPr/>
        </p:nvSpPr>
        <p:spPr>
          <a:xfrm>
            <a:off x="316005" y="4831372"/>
            <a:ext cx="11426381" cy="1323439"/>
          </a:xfrm>
          <a:prstGeom prst="rect">
            <a:avLst/>
          </a:prstGeom>
          <a:noFill/>
        </p:spPr>
        <p:txBody>
          <a:bodyPr wrap="square">
            <a:spAutoFit/>
          </a:bodyPr>
          <a:lstStyle/>
          <a:p>
            <a:pPr algn="l"/>
            <a:r>
              <a:rPr lang="en-GB" sz="1600" b="1" i="0" dirty="0">
                <a:solidFill>
                  <a:srgbClr val="2D2D2D"/>
                </a:solidFill>
                <a:effectLst/>
                <a:latin typeface="Times New Roman" panose="02020603050405020304" pitchFamily="18" charset="0"/>
                <a:cs typeface="Times New Roman" panose="02020603050405020304" pitchFamily="18" charset="0"/>
              </a:rPr>
              <a:t>9. Dynamic pricing</a:t>
            </a:r>
          </a:p>
          <a:p>
            <a:pPr algn="l"/>
            <a:r>
              <a:rPr lang="en-GB" sz="1600" b="0" i="0" dirty="0">
                <a:solidFill>
                  <a:srgbClr val="2D2D2D"/>
                </a:solidFill>
                <a:effectLst/>
                <a:latin typeface="Times New Roman" panose="02020603050405020304" pitchFamily="18" charset="0"/>
                <a:cs typeface="Times New Roman" panose="02020603050405020304" pitchFamily="18" charset="0"/>
              </a:rPr>
              <a:t>Dynamic pricing, also known as demand or surge pricing, matches the current market demand. It is a flexible strategy, used when the prices keep fluctuating daily or even hourly. Industries like airlines, hotels, utility companies and event management companies may use dynamic pricing based on market trends. It helps companies to shift prices to match the customers' willingness to pay. You can charge varying prices for different user intents, to reduce challenges at the time of purchase and develop customer loyalty.</a:t>
            </a:r>
          </a:p>
        </p:txBody>
      </p:sp>
    </p:spTree>
    <p:extLst>
      <p:ext uri="{BB962C8B-B14F-4D97-AF65-F5344CB8AC3E}">
        <p14:creationId xmlns:p14="http://schemas.microsoft.com/office/powerpoint/2010/main" val="50836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205552"/>
            <a:ext cx="5103705" cy="461665"/>
          </a:xfrm>
          <a:prstGeom prst="rect">
            <a:avLst/>
          </a:prstGeom>
          <a:solidFill>
            <a:srgbClr val="008080"/>
          </a:solidFill>
        </p:spPr>
        <p:txBody>
          <a:bodyPr wrap="none">
            <a:spAutoFit/>
          </a:bodyPr>
          <a:lstStyle/>
          <a:p>
            <a:pPr algn="l"/>
            <a:r>
              <a:rPr lang="en-GB" sz="2400" b="1" i="0" dirty="0">
                <a:solidFill>
                  <a:schemeClr val="bg1"/>
                </a:solidFill>
                <a:effectLst/>
                <a:latin typeface="Times New Roman" panose="02020603050405020304" pitchFamily="18" charset="0"/>
                <a:cs typeface="Times New Roman" panose="02020603050405020304" pitchFamily="18" charset="0"/>
              </a:rPr>
              <a:t>TYPES OF PRICING STRATEGIES</a:t>
            </a:r>
          </a:p>
        </p:txBody>
      </p:sp>
      <p:pic>
        <p:nvPicPr>
          <p:cNvPr id="7" name="Obrázek 6">
            <a:extLst>
              <a:ext uri="{FF2B5EF4-FFF2-40B4-BE49-F238E27FC236}">
                <a16:creationId xmlns:a16="http://schemas.microsoft.com/office/drawing/2014/main" id="{4DFAB625-5D10-461B-9387-4B39DF9A65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7554" y="-37596"/>
            <a:ext cx="1464833" cy="1127893"/>
          </a:xfrm>
          <a:prstGeom prst="rect">
            <a:avLst/>
          </a:prstGeom>
        </p:spPr>
      </p:pic>
      <p:pic>
        <p:nvPicPr>
          <p:cNvPr id="6" name="Obrázek 5">
            <a:extLst>
              <a:ext uri="{FF2B5EF4-FFF2-40B4-BE49-F238E27FC236}">
                <a16:creationId xmlns:a16="http://schemas.microsoft.com/office/drawing/2014/main" id="{A146DCC2-3E12-43C3-939E-268E370ACC82}"/>
              </a:ext>
            </a:extLst>
          </p:cNvPr>
          <p:cNvPicPr>
            <a:picLocks noChangeAspect="1"/>
          </p:cNvPicPr>
          <p:nvPr/>
        </p:nvPicPr>
        <p:blipFill>
          <a:blip r:embed="rId3"/>
          <a:stretch>
            <a:fillRect/>
          </a:stretch>
        </p:blipFill>
        <p:spPr>
          <a:xfrm>
            <a:off x="-48252" y="703189"/>
            <a:ext cx="4366638" cy="3924640"/>
          </a:xfrm>
          <a:prstGeom prst="rect">
            <a:avLst/>
          </a:prstGeom>
        </p:spPr>
      </p:pic>
      <p:sp>
        <p:nvSpPr>
          <p:cNvPr id="10" name="TextovéPole 9">
            <a:extLst>
              <a:ext uri="{FF2B5EF4-FFF2-40B4-BE49-F238E27FC236}">
                <a16:creationId xmlns:a16="http://schemas.microsoft.com/office/drawing/2014/main" id="{6F1914F2-13C9-4BF9-98F9-9E640387EE1D}"/>
              </a:ext>
            </a:extLst>
          </p:cNvPr>
          <p:cNvSpPr txBox="1"/>
          <p:nvPr/>
        </p:nvSpPr>
        <p:spPr>
          <a:xfrm>
            <a:off x="4188865" y="895794"/>
            <a:ext cx="7255049" cy="3785652"/>
          </a:xfrm>
          <a:prstGeom prst="rect">
            <a:avLst/>
          </a:prstGeom>
          <a:noFill/>
        </p:spPr>
        <p:txBody>
          <a:bodyPr wrap="square">
            <a:spAutoFit/>
          </a:bodyPr>
          <a:lstStyle/>
          <a:p>
            <a:pPr algn="l"/>
            <a:r>
              <a:rPr lang="en-GB" sz="1600" b="1" i="0" dirty="0">
                <a:solidFill>
                  <a:srgbClr val="2D2D2D"/>
                </a:solidFill>
                <a:effectLst/>
                <a:latin typeface="Times New Roman" panose="02020603050405020304" pitchFamily="18" charset="0"/>
                <a:cs typeface="Times New Roman" panose="02020603050405020304" pitchFamily="18" charset="0"/>
              </a:rPr>
              <a:t>10. Captive-product pricing</a:t>
            </a:r>
          </a:p>
          <a:p>
            <a:pPr algn="l"/>
            <a:r>
              <a:rPr lang="en-GB" sz="1600" b="0" i="0" dirty="0">
                <a:solidFill>
                  <a:srgbClr val="2D2D2D"/>
                </a:solidFill>
                <a:effectLst/>
                <a:latin typeface="Times New Roman" panose="02020603050405020304" pitchFamily="18" charset="0"/>
                <a:cs typeface="Times New Roman" panose="02020603050405020304" pitchFamily="18" charset="0"/>
              </a:rPr>
              <a:t>This is a pricing strategy that considers captive or secondary products along with core or main products while determining the price. For example, if a printer is the core product, printer ink is a captive product. Companies put higher prices on captive products, increasing the revenue margin as compared to core products. Captive-product pricing can increase traffic flow from a core product and can increase customer loyalty for a specific brand. It is crucial to ensure that customers see the value offered by the captive product and find its quality satisfactory.</a:t>
            </a:r>
          </a:p>
          <a:p>
            <a:pPr algn="l"/>
            <a:endParaRPr lang="en-GB" sz="1600" b="0" i="0" dirty="0">
              <a:solidFill>
                <a:srgbClr val="2D2D2D"/>
              </a:solidFill>
              <a:effectLst/>
              <a:latin typeface="Times New Roman" panose="02020603050405020304" pitchFamily="18" charset="0"/>
              <a:cs typeface="Times New Roman" panose="02020603050405020304" pitchFamily="18" charset="0"/>
            </a:endParaRPr>
          </a:p>
          <a:p>
            <a:pPr algn="l"/>
            <a:r>
              <a:rPr lang="en-GB" sz="1600" b="1" i="0" dirty="0">
                <a:solidFill>
                  <a:srgbClr val="2D2D2D"/>
                </a:solidFill>
                <a:effectLst/>
                <a:latin typeface="Times New Roman" panose="02020603050405020304" pitchFamily="18" charset="0"/>
                <a:cs typeface="Times New Roman" panose="02020603050405020304" pitchFamily="18" charset="0"/>
              </a:rPr>
              <a:t>11. Geographical pricing</a:t>
            </a:r>
          </a:p>
          <a:p>
            <a:pPr algn="l"/>
            <a:r>
              <a:rPr lang="en-GB" sz="1600" b="0" i="0" dirty="0">
                <a:solidFill>
                  <a:srgbClr val="2D2D2D"/>
                </a:solidFill>
                <a:effectLst/>
                <a:latin typeface="Times New Roman" panose="02020603050405020304" pitchFamily="18" charset="0"/>
                <a:cs typeface="Times New Roman" panose="02020603050405020304" pitchFamily="18" charset="0"/>
              </a:rPr>
              <a:t>Geographical pricing is the process of charging product prices depending on geographical location or market. With geographical pricing, you can set prices according to local consumer interests, requirements and preferences. While executing this strategy, it is important to conduct extensive research about local region-specific taxation laws and have a streamlined accounting process to ensure its success.</a:t>
            </a:r>
          </a:p>
        </p:txBody>
      </p:sp>
    </p:spTree>
    <p:extLst>
      <p:ext uri="{BB962C8B-B14F-4D97-AF65-F5344CB8AC3E}">
        <p14:creationId xmlns:p14="http://schemas.microsoft.com/office/powerpoint/2010/main" val="615070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61873" y="210810"/>
            <a:ext cx="3033203" cy="461665"/>
          </a:xfrm>
          <a:prstGeom prst="rect">
            <a:avLst/>
          </a:prstGeom>
          <a:solidFill>
            <a:srgbClr val="008080"/>
          </a:solidFill>
        </p:spPr>
        <p:txBody>
          <a:bodyPr wrap="none">
            <a:spAutoFit/>
          </a:bodyPr>
          <a:lstStyle/>
          <a:p>
            <a:pPr lvl="0">
              <a:defRPr/>
            </a:pPr>
            <a:r>
              <a:rPr lang="en-GB" sz="2400" b="1" kern="0" dirty="0">
                <a:solidFill>
                  <a:schemeClr val="bg1"/>
                </a:solidFill>
                <a:latin typeface="Times New Roman"/>
              </a:rPr>
              <a:t>INCOMES </a:t>
            </a:r>
            <a:r>
              <a:rPr lang="en-US" sz="2400" b="1" kern="0" dirty="0">
                <a:solidFill>
                  <a:schemeClr val="bg1"/>
                </a:solidFill>
                <a:latin typeface="Times New Roman"/>
              </a:rPr>
              <a:t>BUDGET</a:t>
            </a:r>
            <a:endParaRPr lang="en-GB" sz="2400" b="1" kern="0" dirty="0">
              <a:solidFill>
                <a:schemeClr val="bg1"/>
              </a:solidFill>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94" y="52350"/>
            <a:ext cx="1464833" cy="1127893"/>
          </a:xfrm>
          <a:prstGeom prst="rect">
            <a:avLst/>
          </a:prstGeom>
        </p:spPr>
      </p:pic>
      <p:sp>
        <p:nvSpPr>
          <p:cNvPr id="11" name="TextovéPole 10">
            <a:extLst>
              <a:ext uri="{FF2B5EF4-FFF2-40B4-BE49-F238E27FC236}">
                <a16:creationId xmlns:a16="http://schemas.microsoft.com/office/drawing/2014/main" id="{180FAF20-821F-4F6E-ABBB-B8E4DB966552}"/>
              </a:ext>
            </a:extLst>
          </p:cNvPr>
          <p:cNvSpPr txBox="1"/>
          <p:nvPr/>
        </p:nvSpPr>
        <p:spPr>
          <a:xfrm>
            <a:off x="4527175" y="841754"/>
            <a:ext cx="6020295" cy="646331"/>
          </a:xfrm>
          <a:prstGeom prst="rect">
            <a:avLst/>
          </a:prstGeom>
          <a:noFill/>
        </p:spPr>
        <p:txBody>
          <a:bodyPr wrap="square">
            <a:spAutoFit/>
          </a:bodyPr>
          <a:lstStyle/>
          <a:p>
            <a:r>
              <a:rPr lang="en-GB" dirty="0">
                <a:latin typeface="Times New Roman" panose="02020603050405020304" pitchFamily="18" charset="0"/>
                <a:cs typeface="Times New Roman" panose="02020603050405020304" pitchFamily="18" charset="0"/>
              </a:rPr>
              <a:t>The income budget reflects all incomes of the firm from every type of activities</a:t>
            </a:r>
          </a:p>
        </p:txBody>
      </p:sp>
      <p:graphicFrame>
        <p:nvGraphicFramePr>
          <p:cNvPr id="12" name="Zástupný obsah 3">
            <a:extLst>
              <a:ext uri="{FF2B5EF4-FFF2-40B4-BE49-F238E27FC236}">
                <a16:creationId xmlns:a16="http://schemas.microsoft.com/office/drawing/2014/main" id="{C3701AD9-5994-40B3-B294-2F824761D6A3}"/>
              </a:ext>
            </a:extLst>
          </p:cNvPr>
          <p:cNvGraphicFramePr>
            <a:graphicFrameLocks/>
          </p:cNvGraphicFramePr>
          <p:nvPr>
            <p:extLst>
              <p:ext uri="{D42A27DB-BD31-4B8C-83A1-F6EECF244321}">
                <p14:modId xmlns:p14="http://schemas.microsoft.com/office/powerpoint/2010/main" val="420537978"/>
              </p:ext>
            </p:extLst>
          </p:nvPr>
        </p:nvGraphicFramePr>
        <p:xfrm>
          <a:off x="494147" y="3197870"/>
          <a:ext cx="11400930" cy="3449320"/>
        </p:xfrm>
        <a:graphic>
          <a:graphicData uri="http://schemas.openxmlformats.org/drawingml/2006/table">
            <a:tbl>
              <a:tblPr>
                <a:tableStyleId>{5C22544A-7EE6-4342-B048-85BDC9FD1C3A}</a:tableStyleId>
              </a:tblPr>
              <a:tblGrid>
                <a:gridCol w="4193734">
                  <a:extLst>
                    <a:ext uri="{9D8B030D-6E8A-4147-A177-3AD203B41FA5}">
                      <a16:colId xmlns:a16="http://schemas.microsoft.com/office/drawing/2014/main" val="596401358"/>
                    </a:ext>
                  </a:extLst>
                </a:gridCol>
                <a:gridCol w="1356058">
                  <a:extLst>
                    <a:ext uri="{9D8B030D-6E8A-4147-A177-3AD203B41FA5}">
                      <a16:colId xmlns:a16="http://schemas.microsoft.com/office/drawing/2014/main" val="3923805864"/>
                    </a:ext>
                  </a:extLst>
                </a:gridCol>
                <a:gridCol w="1456506">
                  <a:extLst>
                    <a:ext uri="{9D8B030D-6E8A-4147-A177-3AD203B41FA5}">
                      <a16:colId xmlns:a16="http://schemas.microsoft.com/office/drawing/2014/main" val="2056164916"/>
                    </a:ext>
                  </a:extLst>
                </a:gridCol>
                <a:gridCol w="1431394">
                  <a:extLst>
                    <a:ext uri="{9D8B030D-6E8A-4147-A177-3AD203B41FA5}">
                      <a16:colId xmlns:a16="http://schemas.microsoft.com/office/drawing/2014/main" val="2697958518"/>
                    </a:ext>
                  </a:extLst>
                </a:gridCol>
                <a:gridCol w="1356058">
                  <a:extLst>
                    <a:ext uri="{9D8B030D-6E8A-4147-A177-3AD203B41FA5}">
                      <a16:colId xmlns:a16="http://schemas.microsoft.com/office/drawing/2014/main" val="3076918527"/>
                    </a:ext>
                  </a:extLst>
                </a:gridCol>
                <a:gridCol w="1607180">
                  <a:extLst>
                    <a:ext uri="{9D8B030D-6E8A-4147-A177-3AD203B41FA5}">
                      <a16:colId xmlns:a16="http://schemas.microsoft.com/office/drawing/2014/main" val="3455182889"/>
                    </a:ext>
                  </a:extLst>
                </a:gridCol>
              </a:tblGrid>
              <a:tr h="165100">
                <a:tc>
                  <a:txBody>
                    <a:bodyPr/>
                    <a:lstStyle/>
                    <a:p>
                      <a:pPr algn="ctr"/>
                      <a:r>
                        <a:rPr lang="en-US" sz="1600" dirty="0">
                          <a:effectLst/>
                          <a:latin typeface="Times New Roman" panose="02020603050405020304" pitchFamily="18" charset="0"/>
                          <a:cs typeface="Times New Roman" panose="02020603050405020304" pitchFamily="18" charset="0"/>
                        </a:rPr>
                        <a:t>Index </a:t>
                      </a:r>
                      <a:endParaRPr lang="en-GB" sz="16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a:effectLst/>
                          <a:latin typeface="Times New Roman" panose="02020603050405020304" pitchFamily="18" charset="0"/>
                          <a:cs typeface="Times New Roman" panose="02020603050405020304" pitchFamily="18" charset="0"/>
                        </a:rPr>
                        <a:t>I</a:t>
                      </a:r>
                      <a:endParaRPr lang="en-GB" sz="16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a:effectLst/>
                          <a:latin typeface="Times New Roman" panose="02020603050405020304" pitchFamily="18" charset="0"/>
                          <a:cs typeface="Times New Roman" panose="02020603050405020304" pitchFamily="18" charset="0"/>
                        </a:rPr>
                        <a:t>II</a:t>
                      </a:r>
                      <a:endParaRPr lang="en-GB" sz="16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a:effectLst/>
                          <a:latin typeface="Times New Roman" panose="02020603050405020304" pitchFamily="18" charset="0"/>
                          <a:cs typeface="Times New Roman" panose="02020603050405020304" pitchFamily="18" charset="0"/>
                        </a:rPr>
                        <a:t>III</a:t>
                      </a:r>
                      <a:endParaRPr lang="en-GB" sz="16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a:effectLst/>
                          <a:latin typeface="Times New Roman" panose="02020603050405020304" pitchFamily="18" charset="0"/>
                          <a:cs typeface="Times New Roman" panose="02020603050405020304" pitchFamily="18" charset="0"/>
                        </a:rPr>
                        <a:t>IV</a:t>
                      </a:r>
                      <a:endParaRPr lang="en-GB" sz="16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effectLst/>
                          <a:latin typeface="Times New Roman" panose="02020603050405020304" pitchFamily="18" charset="0"/>
                          <a:cs typeface="Times New Roman" panose="02020603050405020304" pitchFamily="18" charset="0"/>
                        </a:rPr>
                        <a:t>Annual </a:t>
                      </a:r>
                      <a:endParaRPr lang="en-GB" sz="16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1125625"/>
                  </a:ext>
                </a:extLst>
              </a:tr>
              <a:tr h="330200">
                <a:tc>
                  <a:txBody>
                    <a:bodyPr/>
                    <a:lstStyle/>
                    <a:p>
                      <a:r>
                        <a:rPr lang="en-US" sz="1600" dirty="0">
                          <a:effectLst/>
                          <a:latin typeface="Times New Roman" panose="02020603050405020304" pitchFamily="18" charset="0"/>
                          <a:cs typeface="Times New Roman" panose="02020603050405020304" pitchFamily="18" charset="0"/>
                        </a:rPr>
                        <a:t>1. Incomes from operating activity:</a:t>
                      </a:r>
                      <a:endParaRPr lang="en-GB" sz="16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a:effectLst/>
                          <a:latin typeface="Times New Roman" panose="02020603050405020304" pitchFamily="18" charset="0"/>
                          <a:cs typeface="Times New Roman" panose="02020603050405020304" pitchFamily="18" charset="0"/>
                        </a:rPr>
                        <a:t> </a:t>
                      </a:r>
                      <a:endParaRPr lang="en-GB" sz="16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a:effectLst/>
                          <a:latin typeface="Times New Roman" panose="02020603050405020304" pitchFamily="18" charset="0"/>
                          <a:cs typeface="Times New Roman" panose="02020603050405020304" pitchFamily="18" charset="0"/>
                        </a:rPr>
                        <a:t> </a:t>
                      </a:r>
                      <a:endParaRPr lang="en-GB" sz="16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a:effectLst/>
                          <a:latin typeface="Times New Roman" panose="02020603050405020304" pitchFamily="18" charset="0"/>
                          <a:cs typeface="Times New Roman" panose="02020603050405020304" pitchFamily="18" charset="0"/>
                        </a:rPr>
                        <a:t> </a:t>
                      </a:r>
                      <a:endParaRPr lang="en-GB" sz="16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a:effectLst/>
                          <a:latin typeface="Times New Roman" panose="02020603050405020304" pitchFamily="18" charset="0"/>
                          <a:cs typeface="Times New Roman" panose="02020603050405020304" pitchFamily="18" charset="0"/>
                        </a:rPr>
                        <a:t> </a:t>
                      </a:r>
                      <a:endParaRPr lang="en-GB" sz="16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a:effectLst/>
                          <a:latin typeface="Times New Roman" panose="02020603050405020304" pitchFamily="18" charset="0"/>
                          <a:cs typeface="Times New Roman" panose="02020603050405020304" pitchFamily="18" charset="0"/>
                        </a:rPr>
                        <a:t> </a:t>
                      </a:r>
                      <a:endParaRPr lang="en-GB" sz="16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0740064"/>
                  </a:ext>
                </a:extLst>
              </a:tr>
              <a:tr h="330200">
                <a:tc>
                  <a:txBody>
                    <a:bodyPr/>
                    <a:lstStyle/>
                    <a:p>
                      <a:r>
                        <a:rPr lang="ru-RU" sz="1600" dirty="0">
                          <a:effectLst/>
                          <a:latin typeface="Times New Roman" panose="02020603050405020304" pitchFamily="18" charset="0"/>
                          <a:cs typeface="Times New Roman" panose="02020603050405020304" pitchFamily="18" charset="0"/>
                        </a:rPr>
                        <a:t>1.1 </a:t>
                      </a:r>
                      <a:r>
                        <a:rPr lang="en-US" sz="1600" dirty="0">
                          <a:effectLst/>
                          <a:latin typeface="Times New Roman" panose="02020603050405020304" pitchFamily="18" charset="0"/>
                          <a:cs typeface="Times New Roman" panose="02020603050405020304" pitchFamily="18" charset="0"/>
                        </a:rPr>
                        <a:t>revenue (sales) from production, services </a:t>
                      </a:r>
                      <a:endParaRPr lang="en-GB" sz="16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a:effectLst/>
                          <a:latin typeface="Times New Roman" panose="02020603050405020304" pitchFamily="18" charset="0"/>
                          <a:cs typeface="Times New Roman" panose="02020603050405020304" pitchFamily="18" charset="0"/>
                        </a:rPr>
                        <a:t> </a:t>
                      </a:r>
                      <a:endParaRPr lang="en-GB" sz="16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a:effectLst/>
                          <a:latin typeface="Times New Roman" panose="02020603050405020304" pitchFamily="18" charset="0"/>
                          <a:cs typeface="Times New Roman" panose="02020603050405020304" pitchFamily="18" charset="0"/>
                        </a:rPr>
                        <a:t> </a:t>
                      </a:r>
                      <a:endParaRPr lang="en-GB" sz="16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a:effectLst/>
                          <a:latin typeface="Times New Roman" panose="02020603050405020304" pitchFamily="18" charset="0"/>
                          <a:cs typeface="Times New Roman" panose="02020603050405020304" pitchFamily="18" charset="0"/>
                        </a:rPr>
                        <a:t> </a:t>
                      </a:r>
                      <a:endParaRPr lang="en-GB" sz="16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a:effectLst/>
                          <a:latin typeface="Times New Roman" panose="02020603050405020304" pitchFamily="18" charset="0"/>
                          <a:cs typeface="Times New Roman" panose="02020603050405020304" pitchFamily="18" charset="0"/>
                        </a:rPr>
                        <a:t> </a:t>
                      </a:r>
                      <a:endParaRPr lang="en-GB" sz="16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a:effectLst/>
                          <a:latin typeface="Times New Roman" panose="02020603050405020304" pitchFamily="18" charset="0"/>
                          <a:cs typeface="Times New Roman" panose="02020603050405020304" pitchFamily="18" charset="0"/>
                        </a:rPr>
                        <a:t> </a:t>
                      </a:r>
                      <a:endParaRPr lang="en-GB" sz="16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281727"/>
                  </a:ext>
                </a:extLst>
              </a:tr>
              <a:tr h="190500">
                <a:tc>
                  <a:txBody>
                    <a:bodyPr/>
                    <a:lstStyle/>
                    <a:p>
                      <a:r>
                        <a:rPr lang="en-US" sz="1600" dirty="0">
                          <a:effectLst/>
                          <a:latin typeface="Times New Roman" panose="02020603050405020304" pitchFamily="18" charset="0"/>
                          <a:cs typeface="Times New Roman" panose="02020603050405020304" pitchFamily="18" charset="0"/>
                        </a:rPr>
                        <a:t>1.2 income from sale of property </a:t>
                      </a:r>
                      <a:endParaRPr lang="en-GB" sz="16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effectLst/>
                          <a:latin typeface="Times New Roman" panose="02020603050405020304" pitchFamily="18" charset="0"/>
                          <a:cs typeface="Times New Roman" panose="02020603050405020304" pitchFamily="18" charset="0"/>
                        </a:rPr>
                        <a:t> </a:t>
                      </a:r>
                      <a:endParaRPr lang="en-GB" sz="16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a:effectLst/>
                          <a:latin typeface="Times New Roman" panose="02020603050405020304" pitchFamily="18" charset="0"/>
                          <a:cs typeface="Times New Roman" panose="02020603050405020304" pitchFamily="18" charset="0"/>
                        </a:rPr>
                        <a:t> </a:t>
                      </a:r>
                      <a:endParaRPr lang="en-GB" sz="16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a:effectLst/>
                          <a:latin typeface="Times New Roman" panose="02020603050405020304" pitchFamily="18" charset="0"/>
                          <a:cs typeface="Times New Roman" panose="02020603050405020304" pitchFamily="18" charset="0"/>
                        </a:rPr>
                        <a:t> </a:t>
                      </a:r>
                      <a:endParaRPr lang="en-GB" sz="16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a:effectLst/>
                          <a:latin typeface="Times New Roman" panose="02020603050405020304" pitchFamily="18" charset="0"/>
                          <a:cs typeface="Times New Roman" panose="02020603050405020304" pitchFamily="18" charset="0"/>
                        </a:rPr>
                        <a:t> </a:t>
                      </a:r>
                      <a:endParaRPr lang="en-GB" sz="16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a:effectLst/>
                          <a:latin typeface="Times New Roman" panose="02020603050405020304" pitchFamily="18" charset="0"/>
                          <a:cs typeface="Times New Roman" panose="02020603050405020304" pitchFamily="18" charset="0"/>
                        </a:rPr>
                        <a:t> </a:t>
                      </a:r>
                      <a:endParaRPr lang="en-GB" sz="16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5854096"/>
                  </a:ext>
                </a:extLst>
              </a:tr>
              <a:tr h="165100">
                <a:tc>
                  <a:txBody>
                    <a:bodyPr/>
                    <a:lstStyle/>
                    <a:p>
                      <a:r>
                        <a:rPr lang="en-US" sz="1600" dirty="0">
                          <a:effectLst/>
                          <a:latin typeface="Times New Roman" panose="02020603050405020304" pitchFamily="18" charset="0"/>
                          <a:cs typeface="Times New Roman" panose="02020603050405020304" pitchFamily="18" charset="0"/>
                        </a:rPr>
                        <a:t>1.3 income from sale of raw material  </a:t>
                      </a:r>
                      <a:endParaRPr lang="en-GB" sz="16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effectLst/>
                          <a:latin typeface="Times New Roman" panose="02020603050405020304" pitchFamily="18" charset="0"/>
                          <a:cs typeface="Times New Roman" panose="02020603050405020304" pitchFamily="18" charset="0"/>
                        </a:rPr>
                        <a:t> </a:t>
                      </a:r>
                      <a:endParaRPr lang="en-GB" sz="16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effectLst/>
                          <a:latin typeface="Times New Roman" panose="02020603050405020304" pitchFamily="18" charset="0"/>
                          <a:cs typeface="Times New Roman" panose="02020603050405020304" pitchFamily="18" charset="0"/>
                        </a:rPr>
                        <a:t> </a:t>
                      </a:r>
                      <a:endParaRPr lang="en-GB" sz="16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effectLst/>
                          <a:latin typeface="Times New Roman" panose="02020603050405020304" pitchFamily="18" charset="0"/>
                          <a:cs typeface="Times New Roman" panose="02020603050405020304" pitchFamily="18" charset="0"/>
                        </a:rPr>
                        <a:t> </a:t>
                      </a:r>
                      <a:endParaRPr lang="en-GB" sz="16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a:effectLst/>
                          <a:latin typeface="Times New Roman" panose="02020603050405020304" pitchFamily="18" charset="0"/>
                          <a:cs typeface="Times New Roman" panose="02020603050405020304" pitchFamily="18" charset="0"/>
                        </a:rPr>
                        <a:t> </a:t>
                      </a:r>
                      <a:endParaRPr lang="en-GB" sz="16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a:effectLst/>
                          <a:latin typeface="Times New Roman" panose="02020603050405020304" pitchFamily="18" charset="0"/>
                          <a:cs typeface="Times New Roman" panose="02020603050405020304" pitchFamily="18" charset="0"/>
                        </a:rPr>
                        <a:t> </a:t>
                      </a:r>
                      <a:endParaRPr lang="en-GB" sz="16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9058643"/>
                  </a:ext>
                </a:extLst>
              </a:tr>
              <a:tr h="165100">
                <a:tc>
                  <a:txBody>
                    <a:bodyPr/>
                    <a:lstStyle/>
                    <a:p>
                      <a:r>
                        <a:rPr lang="en-US" sz="1600" dirty="0">
                          <a:effectLst/>
                          <a:latin typeface="Times New Roman" panose="02020603050405020304" pitchFamily="18" charset="0"/>
                          <a:cs typeface="Times New Roman" panose="02020603050405020304" pitchFamily="18" charset="0"/>
                        </a:rPr>
                        <a:t>1.4 income from exchange rate </a:t>
                      </a:r>
                      <a:endParaRPr lang="en-GB" sz="16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a:effectLst/>
                          <a:latin typeface="Times New Roman" panose="02020603050405020304" pitchFamily="18" charset="0"/>
                          <a:cs typeface="Times New Roman" panose="02020603050405020304" pitchFamily="18" charset="0"/>
                        </a:rPr>
                        <a:t> </a:t>
                      </a:r>
                      <a:endParaRPr lang="en-GB" sz="16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a:effectLst/>
                          <a:latin typeface="Times New Roman" panose="02020603050405020304" pitchFamily="18" charset="0"/>
                          <a:cs typeface="Times New Roman" panose="02020603050405020304" pitchFamily="18" charset="0"/>
                        </a:rPr>
                        <a:t> </a:t>
                      </a:r>
                      <a:endParaRPr lang="en-GB" sz="16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a:effectLst/>
                          <a:latin typeface="Times New Roman" panose="02020603050405020304" pitchFamily="18" charset="0"/>
                          <a:cs typeface="Times New Roman" panose="02020603050405020304" pitchFamily="18" charset="0"/>
                        </a:rPr>
                        <a:t> </a:t>
                      </a:r>
                      <a:endParaRPr lang="en-GB" sz="16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a:effectLst/>
                          <a:latin typeface="Times New Roman" panose="02020603050405020304" pitchFamily="18" charset="0"/>
                          <a:cs typeface="Times New Roman" panose="02020603050405020304" pitchFamily="18" charset="0"/>
                        </a:rPr>
                        <a:t> </a:t>
                      </a:r>
                      <a:endParaRPr lang="en-GB" sz="16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a:effectLst/>
                          <a:latin typeface="Times New Roman" panose="02020603050405020304" pitchFamily="18" charset="0"/>
                          <a:cs typeface="Times New Roman" panose="02020603050405020304" pitchFamily="18" charset="0"/>
                        </a:rPr>
                        <a:t> </a:t>
                      </a:r>
                      <a:endParaRPr lang="en-GB" sz="16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8650072"/>
                  </a:ext>
                </a:extLst>
              </a:tr>
              <a:tr h="165100">
                <a:tc>
                  <a:txBody>
                    <a:bodyPr/>
                    <a:lstStyle/>
                    <a:p>
                      <a:r>
                        <a:rPr lang="en-US" sz="1600" dirty="0">
                          <a:effectLst/>
                          <a:latin typeface="Times New Roman" panose="02020603050405020304" pitchFamily="18" charset="0"/>
                          <a:cs typeface="Times New Roman" panose="02020603050405020304" pitchFamily="18" charset="0"/>
                        </a:rPr>
                        <a:t>1.5 income from rent </a:t>
                      </a:r>
                      <a:endParaRPr lang="en-GB" sz="16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effectLst/>
                          <a:latin typeface="Times New Roman" panose="02020603050405020304" pitchFamily="18" charset="0"/>
                          <a:cs typeface="Times New Roman" panose="02020603050405020304" pitchFamily="18" charset="0"/>
                        </a:rPr>
                        <a:t> </a:t>
                      </a:r>
                      <a:endParaRPr lang="en-GB" sz="16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a:effectLst/>
                          <a:latin typeface="Times New Roman" panose="02020603050405020304" pitchFamily="18" charset="0"/>
                          <a:cs typeface="Times New Roman" panose="02020603050405020304" pitchFamily="18" charset="0"/>
                        </a:rPr>
                        <a:t> </a:t>
                      </a:r>
                      <a:endParaRPr lang="en-GB" sz="16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effectLst/>
                          <a:latin typeface="Times New Roman" panose="02020603050405020304" pitchFamily="18" charset="0"/>
                          <a:cs typeface="Times New Roman" panose="02020603050405020304" pitchFamily="18" charset="0"/>
                        </a:rPr>
                        <a:t> </a:t>
                      </a:r>
                      <a:endParaRPr lang="en-GB" sz="16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a:effectLst/>
                          <a:latin typeface="Times New Roman" panose="02020603050405020304" pitchFamily="18" charset="0"/>
                          <a:cs typeface="Times New Roman" panose="02020603050405020304" pitchFamily="18" charset="0"/>
                        </a:rPr>
                        <a:t> </a:t>
                      </a:r>
                      <a:endParaRPr lang="en-GB" sz="16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a:effectLst/>
                          <a:latin typeface="Times New Roman" panose="02020603050405020304" pitchFamily="18" charset="0"/>
                          <a:cs typeface="Times New Roman" panose="02020603050405020304" pitchFamily="18" charset="0"/>
                        </a:rPr>
                        <a:t> </a:t>
                      </a:r>
                      <a:endParaRPr lang="en-GB" sz="16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5902754"/>
                  </a:ext>
                </a:extLst>
              </a:tr>
              <a:tr h="342900">
                <a:tc>
                  <a:txBody>
                    <a:bodyPr/>
                    <a:lstStyle/>
                    <a:p>
                      <a:r>
                        <a:rPr lang="en-US" sz="1600" dirty="0">
                          <a:effectLst/>
                          <a:latin typeface="Times New Roman" panose="02020603050405020304" pitchFamily="18" charset="0"/>
                          <a:cs typeface="Times New Roman" panose="02020603050405020304" pitchFamily="18" charset="0"/>
                        </a:rPr>
                        <a:t>2. Incomes from investing activity:</a:t>
                      </a:r>
                      <a:endParaRPr lang="en-GB" sz="16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a:effectLst/>
                          <a:latin typeface="Times New Roman" panose="02020603050405020304" pitchFamily="18" charset="0"/>
                          <a:cs typeface="Times New Roman" panose="02020603050405020304" pitchFamily="18" charset="0"/>
                        </a:rPr>
                        <a:t> </a:t>
                      </a:r>
                      <a:endParaRPr lang="en-GB" sz="16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effectLst/>
                          <a:latin typeface="Times New Roman" panose="02020603050405020304" pitchFamily="18" charset="0"/>
                          <a:cs typeface="Times New Roman" panose="02020603050405020304" pitchFamily="18" charset="0"/>
                        </a:rPr>
                        <a:t> </a:t>
                      </a:r>
                      <a:endParaRPr lang="en-GB" sz="16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effectLst/>
                          <a:latin typeface="Times New Roman" panose="02020603050405020304" pitchFamily="18" charset="0"/>
                          <a:cs typeface="Times New Roman" panose="02020603050405020304" pitchFamily="18" charset="0"/>
                        </a:rPr>
                        <a:t> </a:t>
                      </a:r>
                      <a:endParaRPr lang="en-GB" sz="16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effectLst/>
                          <a:latin typeface="Times New Roman" panose="02020603050405020304" pitchFamily="18" charset="0"/>
                          <a:cs typeface="Times New Roman" panose="02020603050405020304" pitchFamily="18" charset="0"/>
                        </a:rPr>
                        <a:t> </a:t>
                      </a:r>
                      <a:endParaRPr lang="en-GB" sz="16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effectLst/>
                          <a:latin typeface="Times New Roman" panose="02020603050405020304" pitchFamily="18" charset="0"/>
                          <a:cs typeface="Times New Roman" panose="02020603050405020304" pitchFamily="18" charset="0"/>
                        </a:rPr>
                        <a:t> </a:t>
                      </a:r>
                      <a:endParaRPr lang="en-GB" sz="16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6446085"/>
                  </a:ext>
                </a:extLst>
              </a:tr>
              <a:tr h="495300">
                <a:tc>
                  <a:txBody>
                    <a:bodyPr/>
                    <a:lstStyle/>
                    <a:p>
                      <a:r>
                        <a:rPr lang="en-US" sz="1600" dirty="0">
                          <a:effectLst/>
                          <a:latin typeface="Times New Roman" panose="02020603050405020304" pitchFamily="18" charset="0"/>
                          <a:cs typeface="Times New Roman" panose="02020603050405020304" pitchFamily="18" charset="0"/>
                        </a:rPr>
                        <a:t>2</a:t>
                      </a:r>
                      <a:r>
                        <a:rPr lang="ru-RU" sz="1600" dirty="0">
                          <a:effectLst/>
                          <a:latin typeface="Times New Roman" panose="02020603050405020304" pitchFamily="18" charset="0"/>
                          <a:cs typeface="Times New Roman" panose="02020603050405020304" pitchFamily="18" charset="0"/>
                        </a:rPr>
                        <a:t>.1 </a:t>
                      </a:r>
                      <a:r>
                        <a:rPr lang="en-US" sz="1600" dirty="0">
                          <a:effectLst/>
                          <a:latin typeface="Times New Roman" panose="02020603050405020304" pitchFamily="18" charset="0"/>
                          <a:cs typeface="Times New Roman" panose="02020603050405020304" pitchFamily="18" charset="0"/>
                        </a:rPr>
                        <a:t>financial income </a:t>
                      </a:r>
                      <a:r>
                        <a:rPr lang="ru-RU" sz="1600" dirty="0">
                          <a:effectLst/>
                          <a:latin typeface="Times New Roman" panose="02020603050405020304" pitchFamily="18" charset="0"/>
                          <a:cs typeface="Times New Roman" panose="02020603050405020304" pitchFamily="18" charset="0"/>
                        </a:rPr>
                        <a:t>(</a:t>
                      </a:r>
                      <a:r>
                        <a:rPr lang="en-US" sz="1600" dirty="0">
                          <a:effectLst/>
                          <a:latin typeface="Times New Roman" panose="02020603050405020304" pitchFamily="18" charset="0"/>
                          <a:cs typeface="Times New Roman" panose="02020603050405020304" pitchFamily="18" charset="0"/>
                        </a:rPr>
                        <a:t>received </a:t>
                      </a:r>
                      <a:r>
                        <a:rPr lang="ru-RU" sz="1600" dirty="0">
                          <a:effectLst/>
                          <a:latin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cs typeface="Times New Roman" panose="02020603050405020304" pitchFamily="18" charset="0"/>
                        </a:rPr>
                        <a:t>from deposit</a:t>
                      </a:r>
                      <a:r>
                        <a:rPr lang="ru-RU" sz="1600" dirty="0">
                          <a:effectLst/>
                          <a:latin typeface="Times New Roman" panose="02020603050405020304" pitchFamily="18" charset="0"/>
                          <a:cs typeface="Times New Roman" panose="02020603050405020304" pitchFamily="18" charset="0"/>
                        </a:rPr>
                        <a:t>,</a:t>
                      </a:r>
                      <a:r>
                        <a:rPr lang="en-US" sz="1600" dirty="0">
                          <a:effectLst/>
                          <a:latin typeface="Times New Roman" panose="02020603050405020304" pitchFamily="18" charset="0"/>
                          <a:cs typeface="Times New Roman" panose="02020603050405020304" pitchFamily="18" charset="0"/>
                        </a:rPr>
                        <a:t> from bonds, dividends</a:t>
                      </a:r>
                      <a:r>
                        <a:rPr lang="ru-RU" sz="1600" dirty="0">
                          <a:effectLst/>
                          <a:latin typeface="Times New Roman" panose="02020603050405020304" pitchFamily="18" charset="0"/>
                          <a:cs typeface="Times New Roman" panose="02020603050405020304" pitchFamily="18" charset="0"/>
                        </a:rPr>
                        <a:t>)</a:t>
                      </a:r>
                      <a:endParaRPr lang="en-GB" sz="16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a:effectLst/>
                          <a:latin typeface="Times New Roman" panose="02020603050405020304" pitchFamily="18" charset="0"/>
                          <a:cs typeface="Times New Roman" panose="02020603050405020304" pitchFamily="18" charset="0"/>
                        </a:rPr>
                        <a:t> </a:t>
                      </a:r>
                      <a:endParaRPr lang="en-GB" sz="16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effectLst/>
                          <a:latin typeface="Times New Roman" panose="02020603050405020304" pitchFamily="18" charset="0"/>
                          <a:cs typeface="Times New Roman" panose="02020603050405020304" pitchFamily="18" charset="0"/>
                        </a:rPr>
                        <a:t> </a:t>
                      </a:r>
                      <a:endParaRPr lang="en-GB" sz="16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a:effectLst/>
                          <a:latin typeface="Times New Roman" panose="02020603050405020304" pitchFamily="18" charset="0"/>
                          <a:cs typeface="Times New Roman" panose="02020603050405020304" pitchFamily="18" charset="0"/>
                        </a:rPr>
                        <a:t> </a:t>
                      </a:r>
                      <a:endParaRPr lang="en-GB" sz="16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effectLst/>
                          <a:latin typeface="Times New Roman" panose="02020603050405020304" pitchFamily="18" charset="0"/>
                          <a:cs typeface="Times New Roman" panose="02020603050405020304" pitchFamily="18" charset="0"/>
                        </a:rPr>
                        <a:t> </a:t>
                      </a:r>
                      <a:endParaRPr lang="en-GB" sz="16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a:effectLst/>
                          <a:latin typeface="Times New Roman" panose="02020603050405020304" pitchFamily="18" charset="0"/>
                          <a:cs typeface="Times New Roman" panose="02020603050405020304" pitchFamily="18" charset="0"/>
                        </a:rPr>
                        <a:t> </a:t>
                      </a:r>
                      <a:endParaRPr lang="en-GB" sz="16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8116948"/>
                  </a:ext>
                </a:extLst>
              </a:tr>
              <a:tr h="330200">
                <a:tc>
                  <a:txBody>
                    <a:bodyPr/>
                    <a:lstStyle/>
                    <a:p>
                      <a:r>
                        <a:rPr lang="en-US" sz="1600" dirty="0">
                          <a:effectLst/>
                          <a:latin typeface="Times New Roman" panose="02020603050405020304" pitchFamily="18" charset="0"/>
                          <a:cs typeface="Times New Roman" panose="02020603050405020304" pitchFamily="18" charset="0"/>
                        </a:rPr>
                        <a:t>2</a:t>
                      </a:r>
                      <a:r>
                        <a:rPr lang="ru-RU" sz="1600" dirty="0">
                          <a:effectLst/>
                          <a:latin typeface="Times New Roman" panose="02020603050405020304" pitchFamily="18" charset="0"/>
                          <a:cs typeface="Times New Roman" panose="02020603050405020304" pitchFamily="18" charset="0"/>
                        </a:rPr>
                        <a:t>.2 </a:t>
                      </a:r>
                      <a:r>
                        <a:rPr lang="en-US" sz="1600" dirty="0">
                          <a:effectLst/>
                          <a:latin typeface="Times New Roman" panose="02020603050405020304" pitchFamily="18" charset="0"/>
                          <a:cs typeface="Times New Roman" panose="02020603050405020304" pitchFamily="18" charset="0"/>
                        </a:rPr>
                        <a:t>other income from sale of financial investments (shares, bonds, other securities)</a:t>
                      </a:r>
                      <a:endParaRPr lang="en-GB" sz="16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effectLst/>
                          <a:latin typeface="Times New Roman" panose="02020603050405020304" pitchFamily="18" charset="0"/>
                          <a:cs typeface="Times New Roman" panose="02020603050405020304" pitchFamily="18" charset="0"/>
                        </a:rPr>
                        <a:t> </a:t>
                      </a:r>
                      <a:endParaRPr lang="en-GB" sz="16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a:effectLst/>
                          <a:latin typeface="Times New Roman" panose="02020603050405020304" pitchFamily="18" charset="0"/>
                          <a:cs typeface="Times New Roman" panose="02020603050405020304" pitchFamily="18" charset="0"/>
                        </a:rPr>
                        <a:t> </a:t>
                      </a:r>
                      <a:endParaRPr lang="en-GB" sz="16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effectLst/>
                          <a:latin typeface="Times New Roman" panose="02020603050405020304" pitchFamily="18" charset="0"/>
                          <a:cs typeface="Times New Roman" panose="02020603050405020304" pitchFamily="18" charset="0"/>
                        </a:rPr>
                        <a:t> </a:t>
                      </a:r>
                      <a:endParaRPr lang="en-GB" sz="16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effectLst/>
                          <a:latin typeface="Times New Roman" panose="02020603050405020304" pitchFamily="18" charset="0"/>
                          <a:cs typeface="Times New Roman" panose="02020603050405020304" pitchFamily="18" charset="0"/>
                        </a:rPr>
                        <a:t> </a:t>
                      </a:r>
                      <a:endParaRPr lang="en-GB" sz="16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a:effectLst/>
                          <a:latin typeface="Times New Roman" panose="02020603050405020304" pitchFamily="18" charset="0"/>
                          <a:cs typeface="Times New Roman" panose="02020603050405020304" pitchFamily="18" charset="0"/>
                        </a:rPr>
                        <a:t> </a:t>
                      </a:r>
                      <a:endParaRPr lang="en-GB" sz="16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8424927"/>
                  </a:ext>
                </a:extLst>
              </a:tr>
              <a:tr h="165100">
                <a:tc>
                  <a:txBody>
                    <a:bodyPr/>
                    <a:lstStyle/>
                    <a:p>
                      <a:r>
                        <a:rPr lang="en-US" sz="1600" dirty="0">
                          <a:effectLst/>
                          <a:latin typeface="Times New Roman" panose="02020603050405020304" pitchFamily="18" charset="0"/>
                          <a:cs typeface="Times New Roman" panose="02020603050405020304" pitchFamily="18" charset="0"/>
                        </a:rPr>
                        <a:t>3. Total income </a:t>
                      </a:r>
                      <a:endParaRPr lang="en-GB" sz="16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a:effectLst/>
                          <a:latin typeface="Times New Roman" panose="02020603050405020304" pitchFamily="18" charset="0"/>
                          <a:cs typeface="Times New Roman" panose="02020603050405020304" pitchFamily="18" charset="0"/>
                        </a:rPr>
                        <a:t> </a:t>
                      </a:r>
                      <a:endParaRPr lang="en-GB" sz="16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a:effectLst/>
                          <a:latin typeface="Times New Roman" panose="02020603050405020304" pitchFamily="18" charset="0"/>
                          <a:cs typeface="Times New Roman" panose="02020603050405020304" pitchFamily="18" charset="0"/>
                        </a:rPr>
                        <a:t> </a:t>
                      </a:r>
                      <a:endParaRPr lang="en-GB" sz="160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effectLst/>
                          <a:latin typeface="Times New Roman" panose="02020603050405020304" pitchFamily="18" charset="0"/>
                          <a:cs typeface="Times New Roman" panose="02020603050405020304" pitchFamily="18" charset="0"/>
                        </a:rPr>
                        <a:t> </a:t>
                      </a:r>
                      <a:endParaRPr lang="en-GB" sz="16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effectLst/>
                          <a:latin typeface="Times New Roman" panose="02020603050405020304" pitchFamily="18" charset="0"/>
                          <a:cs typeface="Times New Roman" panose="02020603050405020304" pitchFamily="18" charset="0"/>
                        </a:rPr>
                        <a:t> </a:t>
                      </a:r>
                      <a:endParaRPr lang="en-GB" sz="16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effectLst/>
                          <a:latin typeface="Times New Roman" panose="02020603050405020304" pitchFamily="18" charset="0"/>
                          <a:cs typeface="Times New Roman" panose="02020603050405020304" pitchFamily="18" charset="0"/>
                        </a:rPr>
                        <a:t> </a:t>
                      </a:r>
                      <a:endParaRPr lang="en-GB" sz="1600" dirty="0">
                        <a:effectLst/>
                        <a:latin typeface="Times New Roman" panose="02020603050405020304" pitchFamily="18" charset="0"/>
                        <a:ea typeface="Lucida Grande CY"/>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1774192"/>
                  </a:ext>
                </a:extLst>
              </a:tr>
            </a:tbl>
          </a:graphicData>
        </a:graphic>
      </p:graphicFrame>
      <p:pic>
        <p:nvPicPr>
          <p:cNvPr id="13" name="Obrázek 12">
            <a:extLst>
              <a:ext uri="{FF2B5EF4-FFF2-40B4-BE49-F238E27FC236}">
                <a16:creationId xmlns:a16="http://schemas.microsoft.com/office/drawing/2014/main" id="{055743AE-1247-46A6-815E-A40F58A7F4BA}"/>
              </a:ext>
            </a:extLst>
          </p:cNvPr>
          <p:cNvPicPr>
            <a:picLocks noChangeAspect="1"/>
          </p:cNvPicPr>
          <p:nvPr/>
        </p:nvPicPr>
        <p:blipFill>
          <a:blip r:embed="rId3"/>
          <a:stretch>
            <a:fillRect/>
          </a:stretch>
        </p:blipFill>
        <p:spPr>
          <a:xfrm>
            <a:off x="251520" y="718512"/>
            <a:ext cx="4275656" cy="2479357"/>
          </a:xfrm>
          <a:prstGeom prst="rect">
            <a:avLst/>
          </a:prstGeom>
        </p:spPr>
      </p:pic>
    </p:spTree>
    <p:extLst>
      <p:ext uri="{BB962C8B-B14F-4D97-AF65-F5344CB8AC3E}">
        <p14:creationId xmlns:p14="http://schemas.microsoft.com/office/powerpoint/2010/main" val="386355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2894" y="-70015"/>
            <a:ext cx="1464833" cy="1127893"/>
          </a:xfrm>
          <a:prstGeom prst="rect">
            <a:avLst/>
          </a:prstGeom>
        </p:spPr>
      </p:pic>
      <p:sp>
        <p:nvSpPr>
          <p:cNvPr id="9" name="Nadpis 1"/>
          <p:cNvSpPr txBox="1">
            <a:spLocks/>
          </p:cNvSpPr>
          <p:nvPr/>
        </p:nvSpPr>
        <p:spPr>
          <a:xfrm>
            <a:off x="388900" y="274187"/>
            <a:ext cx="9905170" cy="507703"/>
          </a:xfrm>
          <a:prstGeom prst="rect">
            <a:avLst/>
          </a:prstGeom>
          <a:solidFill>
            <a:srgbClr val="008080"/>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GB" sz="2400" b="1" i="0" u="none" strike="noStrike" baseline="0" dirty="0">
                <a:solidFill>
                  <a:schemeClr val="bg1"/>
                </a:solidFill>
                <a:latin typeface="Times New Roman" panose="02020603050405020304" pitchFamily="18" charset="0"/>
                <a:cs typeface="Times New Roman" panose="02020603050405020304" pitchFamily="18" charset="0"/>
              </a:rPr>
              <a:t>SALES FORECASTING METHODS</a:t>
            </a:r>
            <a:endParaRPr lang="en-GB" sz="2400" b="1" dirty="0">
              <a:solidFill>
                <a:schemeClr val="bg1"/>
              </a:solidFill>
              <a:latin typeface="Times New Roman" panose="02020603050405020304" pitchFamily="18" charset="0"/>
              <a:cs typeface="Times New Roman" panose="02020603050405020304" pitchFamily="18" charset="0"/>
            </a:endParaRPr>
          </a:p>
        </p:txBody>
      </p:sp>
      <p:pic>
        <p:nvPicPr>
          <p:cNvPr id="5" name="Obrázek 4">
            <a:extLst>
              <a:ext uri="{FF2B5EF4-FFF2-40B4-BE49-F238E27FC236}">
                <a16:creationId xmlns:a16="http://schemas.microsoft.com/office/drawing/2014/main" id="{B7544B58-4EEA-45A4-8EDE-9CBA6A7BBD96}"/>
              </a:ext>
            </a:extLst>
          </p:cNvPr>
          <p:cNvPicPr>
            <a:picLocks noChangeAspect="1"/>
          </p:cNvPicPr>
          <p:nvPr/>
        </p:nvPicPr>
        <p:blipFill>
          <a:blip r:embed="rId4"/>
          <a:stretch>
            <a:fillRect/>
          </a:stretch>
        </p:blipFill>
        <p:spPr>
          <a:xfrm>
            <a:off x="1264024" y="1085646"/>
            <a:ext cx="9030045" cy="5234471"/>
          </a:xfrm>
          <a:prstGeom prst="rect">
            <a:avLst/>
          </a:prstGeom>
        </p:spPr>
      </p:pic>
    </p:spTree>
    <p:extLst>
      <p:ext uri="{BB962C8B-B14F-4D97-AF65-F5344CB8AC3E}">
        <p14:creationId xmlns:p14="http://schemas.microsoft.com/office/powerpoint/2010/main" val="3783716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2894" y="-70015"/>
            <a:ext cx="1464833" cy="1127893"/>
          </a:xfrm>
          <a:prstGeom prst="rect">
            <a:avLst/>
          </a:prstGeom>
        </p:spPr>
      </p:pic>
      <p:sp>
        <p:nvSpPr>
          <p:cNvPr id="7" name="TextovéPole 6">
            <a:extLst>
              <a:ext uri="{FF2B5EF4-FFF2-40B4-BE49-F238E27FC236}">
                <a16:creationId xmlns:a16="http://schemas.microsoft.com/office/drawing/2014/main" id="{3CEF2CD6-C694-4A9C-856D-7ECB9801595A}"/>
              </a:ext>
            </a:extLst>
          </p:cNvPr>
          <p:cNvSpPr txBox="1"/>
          <p:nvPr/>
        </p:nvSpPr>
        <p:spPr>
          <a:xfrm>
            <a:off x="555811" y="1028343"/>
            <a:ext cx="9538448" cy="5062924"/>
          </a:xfrm>
          <a:prstGeom prst="rect">
            <a:avLst/>
          </a:prstGeom>
          <a:noFill/>
        </p:spPr>
        <p:txBody>
          <a:bodyPr wrap="square">
            <a:spAutoFit/>
          </a:bodyPr>
          <a:lstStyle/>
          <a:p>
            <a:pPr algn="l"/>
            <a:r>
              <a:rPr lang="en-GB" sz="1900" b="0" i="0" u="none" strike="noStrike" baseline="0" dirty="0">
                <a:latin typeface="Times New Roman" panose="02020603050405020304" pitchFamily="18" charset="0"/>
                <a:cs typeface="Times New Roman" panose="02020603050405020304" pitchFamily="18" charset="0"/>
              </a:rPr>
              <a:t>The company may choose from a wide range of forecasting techniques. There are</a:t>
            </a:r>
          </a:p>
          <a:p>
            <a:pPr algn="l"/>
            <a:r>
              <a:rPr lang="en-GB" sz="1900" b="0" i="0" u="none" strike="noStrike" baseline="0" dirty="0">
                <a:latin typeface="Times New Roman" panose="02020603050405020304" pitchFamily="18" charset="0"/>
                <a:cs typeface="Times New Roman" panose="02020603050405020304" pitchFamily="18" charset="0"/>
              </a:rPr>
              <a:t>basically two approaches to forecasting, qualitative and quantitative:</a:t>
            </a:r>
          </a:p>
          <a:p>
            <a:pPr algn="l"/>
            <a:endParaRPr lang="en-GB" sz="1900" b="0" i="0" u="none" strike="noStrike" baseline="0" dirty="0">
              <a:latin typeface="Times New Roman" panose="02020603050405020304" pitchFamily="18" charset="0"/>
              <a:cs typeface="Times New Roman" panose="02020603050405020304" pitchFamily="18" charset="0"/>
            </a:endParaRPr>
          </a:p>
          <a:p>
            <a:pPr algn="l"/>
            <a:r>
              <a:rPr lang="en-GB" sz="1900" b="1" i="0" u="none" strike="noStrike" baseline="0" dirty="0">
                <a:latin typeface="Times New Roman" panose="02020603050405020304" pitchFamily="18" charset="0"/>
                <a:cs typeface="Times New Roman" panose="02020603050405020304" pitchFamily="18" charset="0"/>
              </a:rPr>
              <a:t>1. Qualitative approach</a:t>
            </a:r>
            <a:r>
              <a:rPr lang="en-GB" sz="1900" dirty="0">
                <a:latin typeface="Times New Roman" panose="02020603050405020304" pitchFamily="18" charset="0"/>
                <a:cs typeface="Times New Roman" panose="02020603050405020304" pitchFamily="18" charset="0"/>
              </a:rPr>
              <a:t> - </a:t>
            </a:r>
            <a:r>
              <a:rPr lang="en-GB" sz="1900" b="0" i="0" u="none" strike="noStrike" baseline="0" dirty="0">
                <a:latin typeface="Times New Roman" panose="02020603050405020304" pitchFamily="18" charset="0"/>
                <a:cs typeface="Times New Roman" panose="02020603050405020304" pitchFamily="18" charset="0"/>
              </a:rPr>
              <a:t>forecasts based on judgment and opinion</a:t>
            </a:r>
          </a:p>
          <a:p>
            <a:pPr algn="l"/>
            <a:r>
              <a:rPr lang="en-GB" sz="1900" b="0" i="0" u="none" strike="noStrike" baseline="0" dirty="0">
                <a:latin typeface="Times New Roman" panose="02020603050405020304" pitchFamily="18" charset="0"/>
                <a:cs typeface="Times New Roman" panose="02020603050405020304" pitchFamily="18" charset="0"/>
              </a:rPr>
              <a:t>Executive opinions</a:t>
            </a:r>
          </a:p>
          <a:p>
            <a:pPr algn="l"/>
            <a:r>
              <a:rPr lang="en-GB" sz="1900" b="0" i="0" u="none" strike="noStrike" baseline="0" dirty="0">
                <a:latin typeface="Times New Roman" panose="02020603050405020304" pitchFamily="18" charset="0"/>
                <a:cs typeface="Times New Roman" panose="02020603050405020304" pitchFamily="18" charset="0"/>
              </a:rPr>
              <a:t>Delphi technique</a:t>
            </a:r>
          </a:p>
          <a:p>
            <a:pPr algn="l"/>
            <a:r>
              <a:rPr lang="en-GB" sz="1900" b="0" i="0" u="none" strike="noStrike" baseline="0" dirty="0">
                <a:latin typeface="Times New Roman" panose="02020603050405020304" pitchFamily="18" charset="0"/>
                <a:cs typeface="Times New Roman" panose="02020603050405020304" pitchFamily="18" charset="0"/>
              </a:rPr>
              <a:t>Sales force polling</a:t>
            </a:r>
          </a:p>
          <a:p>
            <a:pPr algn="l"/>
            <a:r>
              <a:rPr lang="en-GB" sz="1900" b="0" i="0" u="none" strike="noStrike" baseline="0" dirty="0">
                <a:latin typeface="Times New Roman" panose="02020603050405020304" pitchFamily="18" charset="0"/>
                <a:cs typeface="Times New Roman" panose="02020603050405020304" pitchFamily="18" charset="0"/>
              </a:rPr>
              <a:t>Consumer surveys</a:t>
            </a:r>
          </a:p>
          <a:p>
            <a:pPr algn="l"/>
            <a:endParaRPr lang="en-GB" sz="1900" dirty="0">
              <a:latin typeface="Times New Roman" panose="02020603050405020304" pitchFamily="18" charset="0"/>
              <a:cs typeface="Times New Roman" panose="02020603050405020304" pitchFamily="18" charset="0"/>
            </a:endParaRPr>
          </a:p>
          <a:p>
            <a:pPr algn="l"/>
            <a:endParaRPr lang="en-GB" sz="1900" b="0" i="0" u="none" strike="noStrike" baseline="0" dirty="0">
              <a:latin typeface="Times New Roman" panose="02020603050405020304" pitchFamily="18" charset="0"/>
              <a:cs typeface="Times New Roman" panose="02020603050405020304" pitchFamily="18" charset="0"/>
            </a:endParaRPr>
          </a:p>
          <a:p>
            <a:pPr algn="l"/>
            <a:r>
              <a:rPr lang="en-GB" sz="1900" b="1" i="0" u="none" strike="noStrike" baseline="0" dirty="0">
                <a:latin typeface="Times New Roman" panose="02020603050405020304" pitchFamily="18" charset="0"/>
                <a:cs typeface="Times New Roman" panose="02020603050405020304" pitchFamily="18" charset="0"/>
              </a:rPr>
              <a:t>2. Quantitative approach</a:t>
            </a:r>
          </a:p>
          <a:p>
            <a:pPr algn="l"/>
            <a:r>
              <a:rPr lang="en-GB" sz="1900" b="1" i="0" u="none" strike="noStrike" baseline="0" dirty="0">
                <a:latin typeface="Times New Roman" panose="02020603050405020304" pitchFamily="18" charset="0"/>
                <a:cs typeface="Times New Roman" panose="02020603050405020304" pitchFamily="18" charset="0"/>
              </a:rPr>
              <a:t>a. Forecasts based on historical data</a:t>
            </a:r>
          </a:p>
          <a:p>
            <a:pPr algn="l"/>
            <a:r>
              <a:rPr lang="en-GB" sz="1900" b="0" i="0" u="none" strike="noStrike" baseline="0" dirty="0">
                <a:latin typeface="Times New Roman" panose="02020603050405020304" pitchFamily="18" charset="0"/>
                <a:cs typeface="Times New Roman" panose="02020603050405020304" pitchFamily="18" charset="0"/>
              </a:rPr>
              <a:t>Naive methods</a:t>
            </a:r>
          </a:p>
          <a:p>
            <a:pPr algn="l"/>
            <a:r>
              <a:rPr lang="en-GB" sz="1900" b="0" i="0" u="none" strike="noStrike" baseline="0" dirty="0">
                <a:latin typeface="Times New Roman" panose="02020603050405020304" pitchFamily="18" charset="0"/>
                <a:cs typeface="Times New Roman" panose="02020603050405020304" pitchFamily="18" charset="0"/>
              </a:rPr>
              <a:t>Moving average</a:t>
            </a:r>
          </a:p>
          <a:p>
            <a:pPr algn="l"/>
            <a:r>
              <a:rPr lang="en-GB" sz="1900" b="0" i="0" u="none" strike="noStrike" baseline="0" dirty="0">
                <a:latin typeface="Times New Roman" panose="02020603050405020304" pitchFamily="18" charset="0"/>
                <a:cs typeface="Times New Roman" panose="02020603050405020304" pitchFamily="18" charset="0"/>
              </a:rPr>
              <a:t>Exponential smoothing</a:t>
            </a:r>
          </a:p>
          <a:p>
            <a:pPr algn="l"/>
            <a:r>
              <a:rPr lang="en-GB" sz="1900" b="0" i="0" u="none" strike="noStrike" baseline="0" dirty="0">
                <a:latin typeface="Times New Roman" panose="02020603050405020304" pitchFamily="18" charset="0"/>
                <a:cs typeface="Times New Roman" panose="02020603050405020304" pitchFamily="18" charset="0"/>
              </a:rPr>
              <a:t>Trend analysis</a:t>
            </a:r>
          </a:p>
          <a:p>
            <a:pPr algn="l"/>
            <a:r>
              <a:rPr lang="en-GB" sz="1900" b="0" i="0" u="none" strike="noStrike" baseline="0" dirty="0">
                <a:latin typeface="Times New Roman" panose="02020603050405020304" pitchFamily="18" charset="0"/>
                <a:cs typeface="Times New Roman" panose="02020603050405020304" pitchFamily="18" charset="0"/>
              </a:rPr>
              <a:t>Decomposition of time series</a:t>
            </a:r>
            <a:endParaRPr lang="en-GB" sz="1900" dirty="0">
              <a:latin typeface="Times New Roman" panose="02020603050405020304" pitchFamily="18" charset="0"/>
              <a:cs typeface="Times New Roman" panose="02020603050405020304" pitchFamily="18" charset="0"/>
            </a:endParaRPr>
          </a:p>
        </p:txBody>
      </p:sp>
      <p:sp>
        <p:nvSpPr>
          <p:cNvPr id="10" name="TextovéPole 9">
            <a:extLst>
              <a:ext uri="{FF2B5EF4-FFF2-40B4-BE49-F238E27FC236}">
                <a16:creationId xmlns:a16="http://schemas.microsoft.com/office/drawing/2014/main" id="{37269B90-42E7-421B-914B-235C6DC17977}"/>
              </a:ext>
            </a:extLst>
          </p:cNvPr>
          <p:cNvSpPr txBox="1"/>
          <p:nvPr/>
        </p:nvSpPr>
        <p:spPr>
          <a:xfrm>
            <a:off x="5576048" y="4209400"/>
            <a:ext cx="5038164" cy="1261884"/>
          </a:xfrm>
          <a:prstGeom prst="rect">
            <a:avLst/>
          </a:prstGeom>
          <a:noFill/>
        </p:spPr>
        <p:txBody>
          <a:bodyPr wrap="square">
            <a:spAutoFit/>
          </a:bodyPr>
          <a:lstStyle/>
          <a:p>
            <a:pPr algn="l"/>
            <a:r>
              <a:rPr lang="en-GB" sz="1900" b="1" i="0" u="none" strike="noStrike" baseline="0" dirty="0">
                <a:latin typeface="Times-Roman"/>
              </a:rPr>
              <a:t>b. Associative (causal) forecasts</a:t>
            </a:r>
          </a:p>
          <a:p>
            <a:pPr algn="l"/>
            <a:r>
              <a:rPr lang="en-GB" sz="1900" b="0" i="0" u="none" strike="noStrike" baseline="0" dirty="0">
                <a:latin typeface="Times-Roman"/>
              </a:rPr>
              <a:t>Simple regression</a:t>
            </a:r>
          </a:p>
          <a:p>
            <a:pPr algn="l"/>
            <a:r>
              <a:rPr lang="en-GB" sz="1900" b="0" i="0" u="none" strike="noStrike" baseline="0" dirty="0">
                <a:latin typeface="Times-Roman"/>
              </a:rPr>
              <a:t>Multiple regression</a:t>
            </a:r>
          </a:p>
          <a:p>
            <a:pPr algn="l"/>
            <a:r>
              <a:rPr lang="en-GB" sz="1900" b="0" i="0" u="none" strike="noStrike" baseline="0" dirty="0">
                <a:latin typeface="Times-Roman"/>
              </a:rPr>
              <a:t>Econometric modelling</a:t>
            </a:r>
            <a:endParaRPr lang="en-GB" sz="1900" dirty="0"/>
          </a:p>
        </p:txBody>
      </p:sp>
      <p:sp>
        <p:nvSpPr>
          <p:cNvPr id="8" name="Nadpis 1">
            <a:extLst>
              <a:ext uri="{FF2B5EF4-FFF2-40B4-BE49-F238E27FC236}">
                <a16:creationId xmlns:a16="http://schemas.microsoft.com/office/drawing/2014/main" id="{0098A9CC-53F0-47A1-A465-1CE6B9882AE2}"/>
              </a:ext>
            </a:extLst>
          </p:cNvPr>
          <p:cNvSpPr txBox="1">
            <a:spLocks/>
          </p:cNvSpPr>
          <p:nvPr/>
        </p:nvSpPr>
        <p:spPr>
          <a:xfrm>
            <a:off x="388900" y="274187"/>
            <a:ext cx="9905170" cy="507703"/>
          </a:xfrm>
          <a:prstGeom prst="rect">
            <a:avLst/>
          </a:prstGeom>
          <a:solidFill>
            <a:srgbClr val="008080"/>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GB" sz="2400" b="1" i="0" u="none" strike="noStrike" baseline="0" dirty="0">
                <a:solidFill>
                  <a:schemeClr val="bg1"/>
                </a:solidFill>
                <a:latin typeface="Times New Roman" panose="02020603050405020304" pitchFamily="18" charset="0"/>
                <a:cs typeface="Times New Roman" panose="02020603050405020304" pitchFamily="18" charset="0"/>
              </a:rPr>
              <a:t>SALES FORECASTING METHODS</a:t>
            </a:r>
            <a:endParaRPr lang="en-GB"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0090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2894" y="-70015"/>
            <a:ext cx="1464833" cy="1127893"/>
          </a:xfrm>
          <a:prstGeom prst="rect">
            <a:avLst/>
          </a:prstGeom>
        </p:spPr>
      </p:pic>
      <p:sp>
        <p:nvSpPr>
          <p:cNvPr id="9" name="Nadpis 1"/>
          <p:cNvSpPr txBox="1">
            <a:spLocks/>
          </p:cNvSpPr>
          <p:nvPr/>
        </p:nvSpPr>
        <p:spPr>
          <a:xfrm>
            <a:off x="388900" y="274187"/>
            <a:ext cx="9905170" cy="507703"/>
          </a:xfrm>
          <a:prstGeom prst="rect">
            <a:avLst/>
          </a:prstGeom>
          <a:solidFill>
            <a:srgbClr val="008080"/>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GB" sz="2400" b="1" i="0" u="none" strike="noStrike" baseline="0" dirty="0">
                <a:solidFill>
                  <a:schemeClr val="bg1"/>
                </a:solidFill>
                <a:latin typeface="Times New Roman" panose="02020603050405020304" pitchFamily="18" charset="0"/>
                <a:cs typeface="Times New Roman" panose="02020603050405020304" pitchFamily="18" charset="0"/>
              </a:rPr>
              <a:t>SELECTION OF FORECASTING METHOD</a:t>
            </a:r>
            <a:endParaRPr lang="en-GB" sz="2400" b="1" dirty="0">
              <a:solidFill>
                <a:schemeClr val="bg1"/>
              </a:solidFill>
              <a:latin typeface="Times New Roman" panose="02020603050405020304" pitchFamily="18" charset="0"/>
              <a:cs typeface="Times New Roman" panose="02020603050405020304" pitchFamily="18" charset="0"/>
            </a:endParaRPr>
          </a:p>
        </p:txBody>
      </p:sp>
      <p:sp>
        <p:nvSpPr>
          <p:cNvPr id="8" name="TextovéPole 7">
            <a:extLst>
              <a:ext uri="{FF2B5EF4-FFF2-40B4-BE49-F238E27FC236}">
                <a16:creationId xmlns:a16="http://schemas.microsoft.com/office/drawing/2014/main" id="{1E5E167B-D740-4E4B-86B7-DE06AE5758B2}"/>
              </a:ext>
            </a:extLst>
          </p:cNvPr>
          <p:cNvSpPr txBox="1"/>
          <p:nvPr/>
        </p:nvSpPr>
        <p:spPr>
          <a:xfrm>
            <a:off x="3666565" y="1065345"/>
            <a:ext cx="8301317" cy="5647700"/>
          </a:xfrm>
          <a:prstGeom prst="rect">
            <a:avLst/>
          </a:prstGeom>
          <a:noFill/>
        </p:spPr>
        <p:txBody>
          <a:bodyPr wrap="square">
            <a:spAutoFit/>
          </a:bodyPr>
          <a:lstStyle/>
          <a:p>
            <a:pPr marL="342900" indent="-342900" algn="l">
              <a:buFont typeface="Arial" panose="020B0604020202020204" pitchFamily="34" charset="0"/>
              <a:buChar char="•"/>
            </a:pPr>
            <a:r>
              <a:rPr lang="en-GB" sz="1900" b="0" i="0" u="none" strike="noStrike" baseline="0" dirty="0">
                <a:latin typeface="Times-Roman"/>
              </a:rPr>
              <a:t>The choice of a forecasting technique is influenced significantly by the stage of the product life cycle and sometimes by the firm or industry for which a decision is being made.</a:t>
            </a:r>
          </a:p>
          <a:p>
            <a:pPr marL="342900" indent="-342900" algn="l">
              <a:buFont typeface="Arial" panose="020B0604020202020204" pitchFamily="34" charset="0"/>
              <a:buChar char="•"/>
            </a:pPr>
            <a:r>
              <a:rPr lang="en-GB" sz="1900" b="0" i="0" u="none" strike="noStrike" baseline="0" dirty="0">
                <a:latin typeface="Times-Roman"/>
              </a:rPr>
              <a:t>In the beginning of the product life cycle, relatively small expenditures are made for research and market investigation. During the first phase of product introduction, these expenditures start to increase. In the rapid growth stage, considerable amounts of money are involved in the decisions, so a high level of accuracy is desirable. </a:t>
            </a:r>
          </a:p>
          <a:p>
            <a:pPr marL="342900" indent="-342900" algn="l">
              <a:buFont typeface="Arial" panose="020B0604020202020204" pitchFamily="34" charset="0"/>
              <a:buChar char="•"/>
            </a:pPr>
            <a:r>
              <a:rPr lang="en-GB" sz="1900" b="0" i="0" u="none" strike="noStrike" baseline="0" dirty="0">
                <a:latin typeface="Times-Roman"/>
              </a:rPr>
              <a:t>After the product has entered the maturity stage, the decisions are more routine, involving marketing and manufacturing. These are important considerations when determining the appropriate sales forecast technique.</a:t>
            </a:r>
          </a:p>
          <a:p>
            <a:pPr marL="342900" indent="-342900" algn="l">
              <a:buFont typeface="Arial" panose="020B0604020202020204" pitchFamily="34" charset="0"/>
              <a:buChar char="•"/>
            </a:pPr>
            <a:r>
              <a:rPr lang="en-GB" sz="1900" b="0" i="0" u="none" strike="noStrike" baseline="0" dirty="0">
                <a:latin typeface="Times-Roman"/>
              </a:rPr>
              <a:t>After evaluating the particular stages of the product and firm and industry life cycles, a further probe is necessary. Instead of selecting a forecasting technique by using whatever seems applicable, decision makers should determine what is appropriate.</a:t>
            </a:r>
          </a:p>
          <a:p>
            <a:pPr marL="342900" indent="-342900" algn="l">
              <a:buFont typeface="Arial" panose="020B0604020202020204" pitchFamily="34" charset="0"/>
              <a:buChar char="•"/>
            </a:pPr>
            <a:r>
              <a:rPr lang="en-GB" sz="1900" b="0" i="0" u="none" strike="noStrike" baseline="0" dirty="0">
                <a:latin typeface="Times-Roman"/>
              </a:rPr>
              <a:t>Some of the techniques are quite simple and rather inexpensive to develop and use. Others are extremely complex, require significant amounts of time to develop, and may be quite expensive. Some are best suited for short-term projections, others for intermediate- or long-term forecasts.</a:t>
            </a:r>
          </a:p>
        </p:txBody>
      </p:sp>
      <p:pic>
        <p:nvPicPr>
          <p:cNvPr id="7" name="Obrázek 6">
            <a:extLst>
              <a:ext uri="{FF2B5EF4-FFF2-40B4-BE49-F238E27FC236}">
                <a16:creationId xmlns:a16="http://schemas.microsoft.com/office/drawing/2014/main" id="{60719794-3AE2-4E06-9B1B-B82DF1EA4CC3}"/>
              </a:ext>
            </a:extLst>
          </p:cNvPr>
          <p:cNvPicPr>
            <a:picLocks noChangeAspect="1"/>
          </p:cNvPicPr>
          <p:nvPr/>
        </p:nvPicPr>
        <p:blipFill>
          <a:blip r:embed="rId4"/>
          <a:stretch>
            <a:fillRect/>
          </a:stretch>
        </p:blipFill>
        <p:spPr>
          <a:xfrm>
            <a:off x="251520" y="986645"/>
            <a:ext cx="3334362" cy="2442356"/>
          </a:xfrm>
          <a:prstGeom prst="rect">
            <a:avLst/>
          </a:prstGeom>
        </p:spPr>
      </p:pic>
    </p:spTree>
    <p:extLst>
      <p:ext uri="{BB962C8B-B14F-4D97-AF65-F5344CB8AC3E}">
        <p14:creationId xmlns:p14="http://schemas.microsoft.com/office/powerpoint/2010/main" val="627494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2894" y="-70015"/>
            <a:ext cx="1464833" cy="1127893"/>
          </a:xfrm>
          <a:prstGeom prst="rect">
            <a:avLst/>
          </a:prstGeom>
        </p:spPr>
      </p:pic>
      <p:sp>
        <p:nvSpPr>
          <p:cNvPr id="8" name="TextovéPole 7">
            <a:extLst>
              <a:ext uri="{FF2B5EF4-FFF2-40B4-BE49-F238E27FC236}">
                <a16:creationId xmlns:a16="http://schemas.microsoft.com/office/drawing/2014/main" id="{1E5E167B-D740-4E4B-86B7-DE06AE5758B2}"/>
              </a:ext>
            </a:extLst>
          </p:cNvPr>
          <p:cNvSpPr txBox="1"/>
          <p:nvPr/>
        </p:nvSpPr>
        <p:spPr>
          <a:xfrm>
            <a:off x="4482354" y="1163473"/>
            <a:ext cx="7189694" cy="3016210"/>
          </a:xfrm>
          <a:prstGeom prst="rect">
            <a:avLst/>
          </a:prstGeom>
          <a:noFill/>
        </p:spPr>
        <p:txBody>
          <a:bodyPr wrap="square">
            <a:spAutoFit/>
          </a:bodyPr>
          <a:lstStyle/>
          <a:p>
            <a:pPr algn="l"/>
            <a:r>
              <a:rPr lang="en-GB" sz="1900" b="0" i="0" u="none" strike="noStrike" baseline="0" dirty="0">
                <a:latin typeface="Times New Roman" panose="02020603050405020304" pitchFamily="18" charset="0"/>
                <a:cs typeface="Times New Roman" panose="02020603050405020304" pitchFamily="18" charset="0"/>
              </a:rPr>
              <a:t>What technique or techniques to select depends on six criteria:</a:t>
            </a:r>
          </a:p>
          <a:p>
            <a:pPr algn="l"/>
            <a:r>
              <a:rPr lang="en-GB" sz="1900" b="1" i="0" u="none" strike="noStrike" baseline="0" dirty="0">
                <a:latin typeface="Times New Roman" panose="02020603050405020304" pitchFamily="18" charset="0"/>
                <a:cs typeface="Times New Roman" panose="02020603050405020304" pitchFamily="18" charset="0"/>
              </a:rPr>
              <a:t>1. </a:t>
            </a:r>
            <a:r>
              <a:rPr lang="en-GB" sz="1900" b="0" i="0" u="none" strike="noStrike" baseline="0" dirty="0">
                <a:latin typeface="Times New Roman" panose="02020603050405020304" pitchFamily="18" charset="0"/>
                <a:cs typeface="Times New Roman" panose="02020603050405020304" pitchFamily="18" charset="0"/>
              </a:rPr>
              <a:t>What is the cost associated with developing the forecasting model, compared with potential gains resulting from its use? The choice is one of benefit-cost trade-off.</a:t>
            </a:r>
          </a:p>
          <a:p>
            <a:pPr algn="l"/>
            <a:r>
              <a:rPr lang="en-GB" sz="1900" b="1" i="0" u="none" strike="noStrike" baseline="0" dirty="0">
                <a:latin typeface="Times New Roman" panose="02020603050405020304" pitchFamily="18" charset="0"/>
                <a:cs typeface="Times New Roman" panose="02020603050405020304" pitchFamily="18" charset="0"/>
              </a:rPr>
              <a:t>2. </a:t>
            </a:r>
            <a:r>
              <a:rPr lang="en-GB" sz="1900" b="0" i="0" u="none" strike="noStrike" baseline="0" dirty="0">
                <a:latin typeface="Times New Roman" panose="02020603050405020304" pitchFamily="18" charset="0"/>
                <a:cs typeface="Times New Roman" panose="02020603050405020304" pitchFamily="18" charset="0"/>
              </a:rPr>
              <a:t>How complicated are the relationships that are being forecasted?</a:t>
            </a:r>
          </a:p>
          <a:p>
            <a:pPr algn="l"/>
            <a:r>
              <a:rPr lang="en-GB" sz="1900" b="1" i="0" u="none" strike="noStrike" baseline="0" dirty="0">
                <a:latin typeface="Times New Roman" panose="02020603050405020304" pitchFamily="18" charset="0"/>
                <a:cs typeface="Times New Roman" panose="02020603050405020304" pitchFamily="18" charset="0"/>
              </a:rPr>
              <a:t>3. </a:t>
            </a:r>
            <a:r>
              <a:rPr lang="en-GB" sz="1900" b="0" i="0" u="none" strike="noStrike" baseline="0" dirty="0">
                <a:latin typeface="Times New Roman" panose="02020603050405020304" pitchFamily="18" charset="0"/>
                <a:cs typeface="Times New Roman" panose="02020603050405020304" pitchFamily="18" charset="0"/>
              </a:rPr>
              <a:t>Is it for short-run or long-run purposes?</a:t>
            </a:r>
          </a:p>
          <a:p>
            <a:pPr algn="l"/>
            <a:r>
              <a:rPr lang="en-GB" sz="1900" b="1" i="0" u="none" strike="noStrike" baseline="0" dirty="0">
                <a:latin typeface="Times New Roman" panose="02020603050405020304" pitchFamily="18" charset="0"/>
                <a:cs typeface="Times New Roman" panose="02020603050405020304" pitchFamily="18" charset="0"/>
              </a:rPr>
              <a:t>4. </a:t>
            </a:r>
            <a:r>
              <a:rPr lang="en-GB" sz="1900" b="0" i="0" u="none" strike="noStrike" baseline="0" dirty="0">
                <a:latin typeface="Times New Roman" panose="02020603050405020304" pitchFamily="18" charset="0"/>
                <a:cs typeface="Times New Roman" panose="02020603050405020304" pitchFamily="18" charset="0"/>
              </a:rPr>
              <a:t>How much accuracy is desired?</a:t>
            </a:r>
          </a:p>
          <a:p>
            <a:pPr algn="l"/>
            <a:r>
              <a:rPr lang="en-GB" sz="1900" b="1" i="0" u="none" strike="noStrike" baseline="0" dirty="0">
                <a:latin typeface="Times New Roman" panose="02020603050405020304" pitchFamily="18" charset="0"/>
                <a:cs typeface="Times New Roman" panose="02020603050405020304" pitchFamily="18" charset="0"/>
              </a:rPr>
              <a:t>5. </a:t>
            </a:r>
            <a:r>
              <a:rPr lang="en-GB" sz="1900" b="0" i="0" u="none" strike="noStrike" baseline="0" dirty="0">
                <a:latin typeface="Times New Roman" panose="02020603050405020304" pitchFamily="18" charset="0"/>
                <a:cs typeface="Times New Roman" panose="02020603050405020304" pitchFamily="18" charset="0"/>
              </a:rPr>
              <a:t>Is there a minimum tolerance level of errors?</a:t>
            </a:r>
          </a:p>
          <a:p>
            <a:pPr algn="l"/>
            <a:r>
              <a:rPr lang="en-GB" sz="1900" b="1" i="0" u="none" strike="noStrike" baseline="0" dirty="0">
                <a:latin typeface="Times New Roman" panose="02020603050405020304" pitchFamily="18" charset="0"/>
                <a:cs typeface="Times New Roman" panose="02020603050405020304" pitchFamily="18" charset="0"/>
              </a:rPr>
              <a:t>6. </a:t>
            </a:r>
            <a:r>
              <a:rPr lang="en-GB" sz="1900" b="0" i="0" u="none" strike="noStrike" baseline="0" dirty="0">
                <a:latin typeface="Times New Roman" panose="02020603050405020304" pitchFamily="18" charset="0"/>
                <a:cs typeface="Times New Roman" panose="02020603050405020304" pitchFamily="18" charset="0"/>
              </a:rPr>
              <a:t>How much data are available? Techniques vary in the amount of data they require.</a:t>
            </a:r>
            <a:endParaRPr lang="en-GB" sz="1900" dirty="0">
              <a:latin typeface="Times New Roman" panose="02020603050405020304" pitchFamily="18" charset="0"/>
              <a:cs typeface="Times New Roman" panose="02020603050405020304" pitchFamily="18" charset="0"/>
            </a:endParaRPr>
          </a:p>
        </p:txBody>
      </p:sp>
      <p:sp>
        <p:nvSpPr>
          <p:cNvPr id="6" name="Nadpis 1">
            <a:extLst>
              <a:ext uri="{FF2B5EF4-FFF2-40B4-BE49-F238E27FC236}">
                <a16:creationId xmlns:a16="http://schemas.microsoft.com/office/drawing/2014/main" id="{10EAFCA9-7D74-45DA-B02B-B704BEB3D8E9}"/>
              </a:ext>
            </a:extLst>
          </p:cNvPr>
          <p:cNvSpPr txBox="1">
            <a:spLocks/>
          </p:cNvSpPr>
          <p:nvPr/>
        </p:nvSpPr>
        <p:spPr>
          <a:xfrm>
            <a:off x="314273" y="195486"/>
            <a:ext cx="9905170" cy="507703"/>
          </a:xfrm>
          <a:prstGeom prst="rect">
            <a:avLst/>
          </a:prstGeom>
          <a:solidFill>
            <a:srgbClr val="008080"/>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GB" sz="2400" b="1" i="0" u="none" strike="noStrike" baseline="0" dirty="0">
                <a:solidFill>
                  <a:schemeClr val="bg1"/>
                </a:solidFill>
                <a:latin typeface="Times New Roman" panose="02020603050405020304" pitchFamily="18" charset="0"/>
                <a:cs typeface="Times New Roman" panose="02020603050405020304" pitchFamily="18" charset="0"/>
              </a:rPr>
              <a:t>SELECTION OF FORECASTING METHOD</a:t>
            </a:r>
            <a:endParaRPr lang="en-GB" sz="2400" b="1" dirty="0">
              <a:solidFill>
                <a:schemeClr val="bg1"/>
              </a:solidFill>
              <a:latin typeface="Times New Roman" panose="02020603050405020304" pitchFamily="18" charset="0"/>
              <a:cs typeface="Times New Roman" panose="02020603050405020304" pitchFamily="18" charset="0"/>
            </a:endParaRPr>
          </a:p>
        </p:txBody>
      </p:sp>
      <p:pic>
        <p:nvPicPr>
          <p:cNvPr id="5" name="Obrázek 4">
            <a:extLst>
              <a:ext uri="{FF2B5EF4-FFF2-40B4-BE49-F238E27FC236}">
                <a16:creationId xmlns:a16="http://schemas.microsoft.com/office/drawing/2014/main" id="{E5FB0C5D-F75B-49EF-9883-F42E8C9C3325}"/>
              </a:ext>
            </a:extLst>
          </p:cNvPr>
          <p:cNvPicPr>
            <a:picLocks noChangeAspect="1"/>
          </p:cNvPicPr>
          <p:nvPr/>
        </p:nvPicPr>
        <p:blipFill>
          <a:blip r:embed="rId4"/>
          <a:stretch>
            <a:fillRect/>
          </a:stretch>
        </p:blipFill>
        <p:spPr>
          <a:xfrm>
            <a:off x="314273" y="1211388"/>
            <a:ext cx="3988786" cy="2217612"/>
          </a:xfrm>
          <a:prstGeom prst="rect">
            <a:avLst/>
          </a:prstGeom>
        </p:spPr>
      </p:pic>
    </p:spTree>
    <p:extLst>
      <p:ext uri="{BB962C8B-B14F-4D97-AF65-F5344CB8AC3E}">
        <p14:creationId xmlns:p14="http://schemas.microsoft.com/office/powerpoint/2010/main" val="1520918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2894" y="-70015"/>
            <a:ext cx="1464833" cy="1127893"/>
          </a:xfrm>
          <a:prstGeom prst="rect">
            <a:avLst/>
          </a:prstGeom>
        </p:spPr>
      </p:pic>
      <p:sp>
        <p:nvSpPr>
          <p:cNvPr id="9" name="Nadpis 1"/>
          <p:cNvSpPr txBox="1">
            <a:spLocks/>
          </p:cNvSpPr>
          <p:nvPr/>
        </p:nvSpPr>
        <p:spPr>
          <a:xfrm>
            <a:off x="314273" y="270884"/>
            <a:ext cx="9905170" cy="507703"/>
          </a:xfrm>
          <a:prstGeom prst="rect">
            <a:avLst/>
          </a:prstGeom>
          <a:solidFill>
            <a:srgbClr val="008080"/>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GB" sz="2400" b="1" i="0" u="none" strike="noStrike" baseline="0" dirty="0">
                <a:solidFill>
                  <a:schemeClr val="bg1"/>
                </a:solidFill>
                <a:latin typeface="Times New Roman" panose="02020603050405020304" pitchFamily="18" charset="0"/>
                <a:cs typeface="Times New Roman" panose="02020603050405020304" pitchFamily="18" charset="0"/>
              </a:rPr>
              <a:t>QUALITATIVE APPROACH</a:t>
            </a:r>
            <a:endParaRPr lang="en-GB" sz="2400" b="1" dirty="0">
              <a:solidFill>
                <a:schemeClr val="bg1"/>
              </a:solidFill>
              <a:latin typeface="Times New Roman" panose="02020603050405020304" pitchFamily="18" charset="0"/>
              <a:cs typeface="Times New Roman" panose="02020603050405020304" pitchFamily="18" charset="0"/>
            </a:endParaRPr>
          </a:p>
        </p:txBody>
      </p:sp>
      <p:sp>
        <p:nvSpPr>
          <p:cNvPr id="7" name="TextovéPole 6">
            <a:extLst>
              <a:ext uri="{FF2B5EF4-FFF2-40B4-BE49-F238E27FC236}">
                <a16:creationId xmlns:a16="http://schemas.microsoft.com/office/drawing/2014/main" id="{112D329A-C387-4991-8D81-E7BF5F319CE6}"/>
              </a:ext>
            </a:extLst>
          </p:cNvPr>
          <p:cNvSpPr txBox="1"/>
          <p:nvPr/>
        </p:nvSpPr>
        <p:spPr>
          <a:xfrm>
            <a:off x="2716306" y="1002747"/>
            <a:ext cx="8919882" cy="5647700"/>
          </a:xfrm>
          <a:prstGeom prst="rect">
            <a:avLst/>
          </a:prstGeom>
          <a:noFill/>
        </p:spPr>
        <p:txBody>
          <a:bodyPr wrap="square">
            <a:spAutoFit/>
          </a:bodyPr>
          <a:lstStyle/>
          <a:p>
            <a:pPr marL="285750" indent="-285750" algn="l">
              <a:buFont typeface="Arial" panose="020B0604020202020204" pitchFamily="34" charset="0"/>
              <a:buChar char="•"/>
            </a:pPr>
            <a:r>
              <a:rPr lang="en-GB" sz="1900" b="0" i="0" u="none" strike="noStrike" baseline="0" dirty="0">
                <a:latin typeface="Times New Roman" panose="02020603050405020304" pitchFamily="18" charset="0"/>
                <a:cs typeface="Times New Roman" panose="02020603050405020304" pitchFamily="18" charset="0"/>
              </a:rPr>
              <a:t>The qualitative (or judgmental) approach can be useful in formulating short-term forecasts and can also supplement the projections based on the use of any of the quantitative methods.</a:t>
            </a:r>
          </a:p>
          <a:p>
            <a:pPr marL="285750" indent="-285750" algn="l">
              <a:buFont typeface="Arial" panose="020B0604020202020204" pitchFamily="34" charset="0"/>
              <a:buChar char="•"/>
            </a:pPr>
            <a:r>
              <a:rPr lang="en-GB" sz="1900" b="0" i="0" u="none" strike="noStrike" baseline="0" dirty="0">
                <a:latin typeface="Times New Roman" panose="02020603050405020304" pitchFamily="18" charset="0"/>
                <a:cs typeface="Times New Roman" panose="02020603050405020304" pitchFamily="18" charset="0"/>
              </a:rPr>
              <a:t>Four of the better-known qualitative forecasting methods are executive opinions, the Delphi method, sales-force polling, and consumer surveys.</a:t>
            </a:r>
          </a:p>
          <a:p>
            <a:pPr algn="l"/>
            <a:r>
              <a:rPr lang="en-GB" sz="1900" b="1" i="0" u="none" strike="noStrike" baseline="0" dirty="0">
                <a:latin typeface="Times New Roman" panose="02020603050405020304" pitchFamily="18" charset="0"/>
                <a:cs typeface="Times New Roman" panose="02020603050405020304" pitchFamily="18" charset="0"/>
              </a:rPr>
              <a:t>1. Executive Opinions: </a:t>
            </a:r>
            <a:r>
              <a:rPr lang="en-GB" sz="1900" b="0" i="0" u="none" strike="noStrike" baseline="0" dirty="0">
                <a:latin typeface="Times New Roman" panose="02020603050405020304" pitchFamily="18" charset="0"/>
                <a:cs typeface="Times New Roman" panose="02020603050405020304" pitchFamily="18" charset="0"/>
              </a:rPr>
              <a:t>The subjective views of executives or experts from sales, production, finance, purchasing, and administration are averaged to generate a forecast about future sales. Usually this method is used in conjunction with some quantitative method, such as trend extrapolation. The management team modifies the resulting forecast, based on their expectations.</a:t>
            </a:r>
          </a:p>
          <a:p>
            <a:pPr marL="285750" indent="-285750" algn="l">
              <a:buFont typeface="Arial" panose="020B0604020202020204" pitchFamily="34" charset="0"/>
              <a:buChar char="•"/>
            </a:pPr>
            <a:r>
              <a:rPr lang="en-GB" sz="1900" b="0" i="0" u="none" strike="noStrike" baseline="0" dirty="0">
                <a:latin typeface="Times New Roman" panose="02020603050405020304" pitchFamily="18" charset="0"/>
                <a:cs typeface="Times New Roman" panose="02020603050405020304" pitchFamily="18" charset="0"/>
              </a:rPr>
              <a:t>The advantage of this approach is that the forecasting is done quickly and easily, without need of elaborate statistics. Also, the jury of executive opinions may be the only means of forecasting feasible in the absence of adequate data.</a:t>
            </a:r>
          </a:p>
          <a:p>
            <a:pPr marL="285750" indent="-285750" algn="l">
              <a:buFont typeface="Arial" panose="020B0604020202020204" pitchFamily="34" charset="0"/>
              <a:buChar char="•"/>
            </a:pPr>
            <a:r>
              <a:rPr lang="en-GB" sz="1900" b="0" i="0" u="none" strike="noStrike" baseline="0" dirty="0">
                <a:latin typeface="Times New Roman" panose="02020603050405020304" pitchFamily="18" charset="0"/>
                <a:cs typeface="Times New Roman" panose="02020603050405020304" pitchFamily="18" charset="0"/>
              </a:rPr>
              <a:t>The disadvantage, however, is that of “group think.” This is a set of problems inherent to those who meet as a group. Foremost among these are high cohesiveness, strong leadership, and insulation of the group. With high cohesiveness, the group becomes increasingly conforming through group pressure that helps stifle dissension and critical thought. Strong leadership fosters group pressure for unanimous opinion. Insulation of the group tends to separate the group from outside opinions, if given.</a:t>
            </a:r>
            <a:endParaRPr lang="en-GB" sz="1900" dirty="0">
              <a:latin typeface="Times New Roman" panose="02020603050405020304" pitchFamily="18" charset="0"/>
              <a:cs typeface="Times New Roman" panose="02020603050405020304" pitchFamily="18" charset="0"/>
            </a:endParaRPr>
          </a:p>
        </p:txBody>
      </p:sp>
      <p:pic>
        <p:nvPicPr>
          <p:cNvPr id="5" name="Obrázek 4">
            <a:extLst>
              <a:ext uri="{FF2B5EF4-FFF2-40B4-BE49-F238E27FC236}">
                <a16:creationId xmlns:a16="http://schemas.microsoft.com/office/drawing/2014/main" id="{136CF683-4847-44FE-8F88-9CE33BFCF50B}"/>
              </a:ext>
            </a:extLst>
          </p:cNvPr>
          <p:cNvPicPr>
            <a:picLocks noChangeAspect="1"/>
          </p:cNvPicPr>
          <p:nvPr/>
        </p:nvPicPr>
        <p:blipFill>
          <a:blip r:embed="rId4"/>
          <a:stretch>
            <a:fillRect/>
          </a:stretch>
        </p:blipFill>
        <p:spPr>
          <a:xfrm>
            <a:off x="188259" y="1057878"/>
            <a:ext cx="2528047" cy="2043910"/>
          </a:xfrm>
          <a:prstGeom prst="rect">
            <a:avLst/>
          </a:prstGeom>
        </p:spPr>
      </p:pic>
    </p:spTree>
    <p:extLst>
      <p:ext uri="{BB962C8B-B14F-4D97-AF65-F5344CB8AC3E}">
        <p14:creationId xmlns:p14="http://schemas.microsoft.com/office/powerpoint/2010/main" val="27838888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2894" y="-70015"/>
            <a:ext cx="1464833" cy="1127893"/>
          </a:xfrm>
          <a:prstGeom prst="rect">
            <a:avLst/>
          </a:prstGeom>
        </p:spPr>
      </p:pic>
      <p:sp>
        <p:nvSpPr>
          <p:cNvPr id="9" name="Nadpis 1"/>
          <p:cNvSpPr txBox="1">
            <a:spLocks/>
          </p:cNvSpPr>
          <p:nvPr/>
        </p:nvSpPr>
        <p:spPr>
          <a:xfrm>
            <a:off x="388900" y="274187"/>
            <a:ext cx="9905170" cy="507703"/>
          </a:xfrm>
          <a:prstGeom prst="rect">
            <a:avLst/>
          </a:prstGeom>
          <a:solidFill>
            <a:srgbClr val="008080"/>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GB" sz="2400" b="1" i="0" u="none" strike="noStrike" baseline="0" dirty="0">
                <a:solidFill>
                  <a:schemeClr val="bg1"/>
                </a:solidFill>
                <a:latin typeface="Times New Roman" panose="02020603050405020304" pitchFamily="18" charset="0"/>
                <a:cs typeface="Times New Roman" panose="02020603050405020304" pitchFamily="18" charset="0"/>
              </a:rPr>
              <a:t>QUALITATIVE APPROACH</a:t>
            </a:r>
            <a:endParaRPr lang="en-GB" sz="2400" b="1" dirty="0">
              <a:solidFill>
                <a:schemeClr val="bg1"/>
              </a:solidFill>
              <a:latin typeface="Times New Roman" panose="02020603050405020304" pitchFamily="18" charset="0"/>
              <a:cs typeface="Times New Roman" panose="02020603050405020304" pitchFamily="18" charset="0"/>
            </a:endParaRPr>
          </a:p>
        </p:txBody>
      </p:sp>
      <p:sp>
        <p:nvSpPr>
          <p:cNvPr id="7" name="TextovéPole 6">
            <a:extLst>
              <a:ext uri="{FF2B5EF4-FFF2-40B4-BE49-F238E27FC236}">
                <a16:creationId xmlns:a16="http://schemas.microsoft.com/office/drawing/2014/main" id="{112D329A-C387-4991-8D81-E7BF5F319CE6}"/>
              </a:ext>
            </a:extLst>
          </p:cNvPr>
          <p:cNvSpPr txBox="1"/>
          <p:nvPr/>
        </p:nvSpPr>
        <p:spPr>
          <a:xfrm>
            <a:off x="4788024" y="1136579"/>
            <a:ext cx="6804211" cy="5355312"/>
          </a:xfrm>
          <a:prstGeom prst="rect">
            <a:avLst/>
          </a:prstGeom>
          <a:noFill/>
        </p:spPr>
        <p:txBody>
          <a:bodyPr wrap="square">
            <a:spAutoFit/>
          </a:bodyPr>
          <a:lstStyle/>
          <a:p>
            <a:pPr algn="l"/>
            <a:r>
              <a:rPr lang="en-GB" sz="1900" b="1" i="0" u="none" strike="noStrike" baseline="0" dirty="0">
                <a:latin typeface="Times New Roman" panose="02020603050405020304" pitchFamily="18" charset="0"/>
                <a:cs typeface="Times New Roman" panose="02020603050405020304" pitchFamily="18" charset="0"/>
              </a:rPr>
              <a:t>2. Delphi Method</a:t>
            </a:r>
          </a:p>
          <a:p>
            <a:pPr marL="342900" indent="-342900" algn="l">
              <a:buFont typeface="Arial" panose="020B0604020202020204" pitchFamily="34" charset="0"/>
              <a:buChar char="•"/>
            </a:pPr>
            <a:r>
              <a:rPr lang="en-GB" sz="1900" b="0" i="0" u="none" strike="noStrike" baseline="0" dirty="0">
                <a:latin typeface="Times New Roman" panose="02020603050405020304" pitchFamily="18" charset="0"/>
                <a:cs typeface="Times New Roman" panose="02020603050405020304" pitchFamily="18" charset="0"/>
              </a:rPr>
              <a:t>This is a group technique in which a panel of experts are questioned individually about their perceptions of future events. The experts do not meet as a group, in order to reduce the possibility that consensus is reached because of dominant personality factors. Instead, the forecasts and accompanying arguments are summarized by an outside party and returned to the experts along with further questions. This continues until a consensus is reached.</a:t>
            </a:r>
          </a:p>
          <a:p>
            <a:pPr marL="342900" indent="-342900" algn="l">
              <a:buFont typeface="Arial" panose="020B0604020202020204" pitchFamily="34" charset="0"/>
              <a:buChar char="•"/>
            </a:pPr>
            <a:r>
              <a:rPr lang="en-GB" sz="1900" b="0" i="0" u="none" strike="noStrike" baseline="0" dirty="0">
                <a:latin typeface="Times New Roman" panose="02020603050405020304" pitchFamily="18" charset="0"/>
                <a:cs typeface="Times New Roman" panose="02020603050405020304" pitchFamily="18" charset="0"/>
              </a:rPr>
              <a:t>This type of method is useful and quite effective for long-range forecasting.</a:t>
            </a:r>
          </a:p>
          <a:p>
            <a:pPr marL="342900" indent="-342900" algn="l">
              <a:buFont typeface="Arial" panose="020B0604020202020204" pitchFamily="34" charset="0"/>
              <a:buChar char="•"/>
            </a:pPr>
            <a:r>
              <a:rPr lang="en-GB" sz="1900" b="0" i="0" u="none" strike="noStrike" baseline="0" dirty="0">
                <a:latin typeface="Times New Roman" panose="02020603050405020304" pitchFamily="18" charset="0"/>
                <a:cs typeface="Times New Roman" panose="02020603050405020304" pitchFamily="18" charset="0"/>
              </a:rPr>
              <a:t>The technique is done by questionnaire format and eliminates the disadvantages of group think. There is no committee or debate. The experts are not influenced by peer pressure to forecast a certain way, as the answer is not intended to be reached by consensus or unanimity.</a:t>
            </a:r>
          </a:p>
          <a:p>
            <a:pPr marL="342900" indent="-342900" algn="l">
              <a:buFont typeface="Arial" panose="020B0604020202020204" pitchFamily="34" charset="0"/>
              <a:buChar char="•"/>
            </a:pPr>
            <a:r>
              <a:rPr lang="en-GB" sz="1900" b="0" i="0" u="none" strike="noStrike" baseline="0" dirty="0">
                <a:latin typeface="Times New Roman" panose="02020603050405020304" pitchFamily="18" charset="0"/>
                <a:cs typeface="Times New Roman" panose="02020603050405020304" pitchFamily="18" charset="0"/>
              </a:rPr>
              <a:t>Low reliability is cited as the main disadvantage of the Delphi method, as well as lack of consensus from the returns.</a:t>
            </a:r>
            <a:endParaRPr lang="en-GB" sz="1900" dirty="0">
              <a:latin typeface="Times New Roman" panose="02020603050405020304" pitchFamily="18" charset="0"/>
              <a:cs typeface="Times New Roman" panose="02020603050405020304" pitchFamily="18" charset="0"/>
            </a:endParaRPr>
          </a:p>
        </p:txBody>
      </p:sp>
      <p:pic>
        <p:nvPicPr>
          <p:cNvPr id="5" name="Obrázek 4">
            <a:extLst>
              <a:ext uri="{FF2B5EF4-FFF2-40B4-BE49-F238E27FC236}">
                <a16:creationId xmlns:a16="http://schemas.microsoft.com/office/drawing/2014/main" id="{2F2B39CA-3268-49BC-8234-7392DAD08568}"/>
              </a:ext>
            </a:extLst>
          </p:cNvPr>
          <p:cNvPicPr>
            <a:picLocks noChangeAspect="1"/>
          </p:cNvPicPr>
          <p:nvPr/>
        </p:nvPicPr>
        <p:blipFill>
          <a:blip r:embed="rId4"/>
          <a:stretch>
            <a:fillRect/>
          </a:stretch>
        </p:blipFill>
        <p:spPr>
          <a:xfrm>
            <a:off x="388900" y="1057878"/>
            <a:ext cx="4066559" cy="3124471"/>
          </a:xfrm>
          <a:prstGeom prst="rect">
            <a:avLst/>
          </a:prstGeom>
        </p:spPr>
      </p:pic>
    </p:spTree>
    <p:extLst>
      <p:ext uri="{BB962C8B-B14F-4D97-AF65-F5344CB8AC3E}">
        <p14:creationId xmlns:p14="http://schemas.microsoft.com/office/powerpoint/2010/main" val="3376156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2894" y="-70015"/>
            <a:ext cx="1464833" cy="1127893"/>
          </a:xfrm>
          <a:prstGeom prst="rect">
            <a:avLst/>
          </a:prstGeom>
        </p:spPr>
      </p:pic>
      <p:sp>
        <p:nvSpPr>
          <p:cNvPr id="9" name="Nadpis 1"/>
          <p:cNvSpPr txBox="1">
            <a:spLocks/>
          </p:cNvSpPr>
          <p:nvPr/>
        </p:nvSpPr>
        <p:spPr>
          <a:xfrm>
            <a:off x="388900" y="274187"/>
            <a:ext cx="9905170" cy="507703"/>
          </a:xfrm>
          <a:prstGeom prst="rect">
            <a:avLst/>
          </a:prstGeom>
          <a:solidFill>
            <a:srgbClr val="008080"/>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GB" sz="2400" b="1" i="0" u="none" strike="noStrike" baseline="0" dirty="0">
                <a:solidFill>
                  <a:schemeClr val="bg1"/>
                </a:solidFill>
                <a:latin typeface="Times New Roman" panose="02020603050405020304" pitchFamily="18" charset="0"/>
                <a:cs typeface="Times New Roman" panose="02020603050405020304" pitchFamily="18" charset="0"/>
              </a:rPr>
              <a:t>QUALITATIVE APPROACH</a:t>
            </a:r>
            <a:endParaRPr lang="en-GB" sz="2400" b="1" dirty="0">
              <a:solidFill>
                <a:schemeClr val="bg1"/>
              </a:solidFill>
              <a:latin typeface="Times New Roman" panose="02020603050405020304" pitchFamily="18" charset="0"/>
              <a:cs typeface="Times New Roman" panose="02020603050405020304" pitchFamily="18" charset="0"/>
            </a:endParaRPr>
          </a:p>
        </p:txBody>
      </p:sp>
      <p:sp>
        <p:nvSpPr>
          <p:cNvPr id="7" name="TextovéPole 6">
            <a:extLst>
              <a:ext uri="{FF2B5EF4-FFF2-40B4-BE49-F238E27FC236}">
                <a16:creationId xmlns:a16="http://schemas.microsoft.com/office/drawing/2014/main" id="{112D329A-C387-4991-8D81-E7BF5F319CE6}"/>
              </a:ext>
            </a:extLst>
          </p:cNvPr>
          <p:cNvSpPr txBox="1"/>
          <p:nvPr/>
        </p:nvSpPr>
        <p:spPr>
          <a:xfrm>
            <a:off x="3877635" y="860591"/>
            <a:ext cx="8000092" cy="4770537"/>
          </a:xfrm>
          <a:prstGeom prst="rect">
            <a:avLst/>
          </a:prstGeom>
          <a:noFill/>
        </p:spPr>
        <p:txBody>
          <a:bodyPr wrap="square">
            <a:spAutoFit/>
          </a:bodyPr>
          <a:lstStyle/>
          <a:p>
            <a:pPr algn="l"/>
            <a:r>
              <a:rPr lang="en-GB" sz="1900" b="1" i="0" u="none" strike="noStrike" baseline="0" dirty="0">
                <a:latin typeface="Times New Roman" panose="02020603050405020304" pitchFamily="18" charset="0"/>
                <a:cs typeface="Times New Roman" panose="02020603050405020304" pitchFamily="18" charset="0"/>
              </a:rPr>
              <a:t>3. Sales Force Polling</a:t>
            </a:r>
          </a:p>
          <a:p>
            <a:pPr marL="342900" indent="-342900" algn="l">
              <a:buFont typeface="Arial" panose="020B0604020202020204" pitchFamily="34" charset="0"/>
              <a:buChar char="•"/>
            </a:pPr>
            <a:r>
              <a:rPr lang="en-GB" sz="1900" b="0" i="0" u="none" strike="noStrike" baseline="0" dirty="0">
                <a:latin typeface="Times New Roman" panose="02020603050405020304" pitchFamily="18" charset="0"/>
                <a:cs typeface="Times New Roman" panose="02020603050405020304" pitchFamily="18" charset="0"/>
              </a:rPr>
              <a:t>Some companies use as a forecast source salespeople who have continual contacts with customers. They believe that the salespeople who are closest to the ultimate customers may have significant insights regarding the state of the future market.</a:t>
            </a:r>
          </a:p>
          <a:p>
            <a:pPr marL="342900" indent="-342900" algn="l">
              <a:buFont typeface="Arial" panose="020B0604020202020204" pitchFamily="34" charset="0"/>
              <a:buChar char="•"/>
            </a:pPr>
            <a:r>
              <a:rPr lang="en-GB" sz="1900" b="0" i="0" u="none" strike="noStrike" baseline="0" dirty="0">
                <a:latin typeface="Times New Roman" panose="02020603050405020304" pitchFamily="18" charset="0"/>
                <a:cs typeface="Times New Roman" panose="02020603050405020304" pitchFamily="18" charset="0"/>
              </a:rPr>
              <a:t>Forecasts based on sales force polling may be averaged to develop a future forecast. Or they may be used to modify other quantitative and/or qualitative forecasts that have been generated internally in the company.</a:t>
            </a:r>
          </a:p>
          <a:p>
            <a:pPr marL="342900" indent="-342900" algn="l">
              <a:buFont typeface="Arial" panose="020B0604020202020204" pitchFamily="34" charset="0"/>
              <a:buChar char="•"/>
            </a:pPr>
            <a:r>
              <a:rPr lang="en-GB" sz="1900" b="0" i="0" u="none" strike="noStrike" baseline="0" dirty="0">
                <a:latin typeface="Times New Roman" panose="02020603050405020304" pitchFamily="18" charset="0"/>
                <a:cs typeface="Times New Roman" panose="02020603050405020304" pitchFamily="18" charset="0"/>
              </a:rPr>
              <a:t>The advantages of this forecast are: It is simple to use and understand; It uses the specialized knowledge of those closest to the action; It can place responsibility for attaining the forecast in the hands of those who most affect the actual results; The information can be broken down easily by territory, product, customer, or salesperson.</a:t>
            </a:r>
          </a:p>
          <a:p>
            <a:pPr marL="342900" indent="-342900" algn="l">
              <a:buFont typeface="Arial" panose="020B0604020202020204" pitchFamily="34" charset="0"/>
              <a:buChar char="•"/>
            </a:pPr>
            <a:r>
              <a:rPr lang="en-GB" sz="1900" b="0" i="0" u="none" strike="noStrike" baseline="0" dirty="0">
                <a:latin typeface="Times New Roman" panose="02020603050405020304" pitchFamily="18" charset="0"/>
                <a:cs typeface="Times New Roman" panose="02020603050405020304" pitchFamily="18" charset="0"/>
              </a:rPr>
              <a:t>The disadvantages include salespeople’s being overly optimistic or pessimistic regarding their predictions and inaccuracies due to broader economic events that are largely beyond their control.</a:t>
            </a:r>
            <a:endParaRPr lang="en-GB" sz="1900" dirty="0">
              <a:latin typeface="Times New Roman" panose="02020603050405020304" pitchFamily="18" charset="0"/>
              <a:cs typeface="Times New Roman" panose="02020603050405020304" pitchFamily="18" charset="0"/>
            </a:endParaRPr>
          </a:p>
        </p:txBody>
      </p:sp>
      <p:pic>
        <p:nvPicPr>
          <p:cNvPr id="5" name="Obrázek 4">
            <a:extLst>
              <a:ext uri="{FF2B5EF4-FFF2-40B4-BE49-F238E27FC236}">
                <a16:creationId xmlns:a16="http://schemas.microsoft.com/office/drawing/2014/main" id="{A31424EF-026A-4995-8262-E31569ECCE74}"/>
              </a:ext>
            </a:extLst>
          </p:cNvPr>
          <p:cNvPicPr>
            <a:picLocks noChangeAspect="1"/>
          </p:cNvPicPr>
          <p:nvPr/>
        </p:nvPicPr>
        <p:blipFill>
          <a:blip r:embed="rId4"/>
          <a:stretch>
            <a:fillRect/>
          </a:stretch>
        </p:blipFill>
        <p:spPr>
          <a:xfrm>
            <a:off x="373685" y="1057878"/>
            <a:ext cx="3444538" cy="2949196"/>
          </a:xfrm>
          <a:prstGeom prst="rect">
            <a:avLst/>
          </a:prstGeom>
        </p:spPr>
      </p:pic>
    </p:spTree>
    <p:extLst>
      <p:ext uri="{BB962C8B-B14F-4D97-AF65-F5344CB8AC3E}">
        <p14:creationId xmlns:p14="http://schemas.microsoft.com/office/powerpoint/2010/main" val="2836706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2894" y="-70015"/>
            <a:ext cx="1464833" cy="1127893"/>
          </a:xfrm>
          <a:prstGeom prst="rect">
            <a:avLst/>
          </a:prstGeom>
        </p:spPr>
      </p:pic>
      <p:sp>
        <p:nvSpPr>
          <p:cNvPr id="9" name="Nadpis 1"/>
          <p:cNvSpPr txBox="1">
            <a:spLocks/>
          </p:cNvSpPr>
          <p:nvPr/>
        </p:nvSpPr>
        <p:spPr>
          <a:xfrm>
            <a:off x="314273" y="195485"/>
            <a:ext cx="9905170" cy="507703"/>
          </a:xfrm>
          <a:prstGeom prst="rect">
            <a:avLst/>
          </a:prstGeom>
          <a:solidFill>
            <a:srgbClr val="008080"/>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GB" sz="2400" b="1" i="0" u="none" strike="noStrike" baseline="0" dirty="0">
                <a:solidFill>
                  <a:schemeClr val="bg1"/>
                </a:solidFill>
                <a:latin typeface="Times New Roman" panose="02020603050405020304" pitchFamily="18" charset="0"/>
                <a:cs typeface="Times New Roman" panose="02020603050405020304" pitchFamily="18" charset="0"/>
              </a:rPr>
              <a:t>QUALITATIVE APPROACH</a:t>
            </a:r>
            <a:endParaRPr lang="en-GB" sz="2400" b="1" dirty="0">
              <a:solidFill>
                <a:schemeClr val="bg1"/>
              </a:solidFill>
              <a:latin typeface="Times New Roman" panose="02020603050405020304" pitchFamily="18" charset="0"/>
              <a:cs typeface="Times New Roman" panose="02020603050405020304" pitchFamily="18" charset="0"/>
            </a:endParaRPr>
          </a:p>
        </p:txBody>
      </p:sp>
      <p:pic>
        <p:nvPicPr>
          <p:cNvPr id="5" name="Obrázek 4">
            <a:extLst>
              <a:ext uri="{FF2B5EF4-FFF2-40B4-BE49-F238E27FC236}">
                <a16:creationId xmlns:a16="http://schemas.microsoft.com/office/drawing/2014/main" id="{65DB5C89-5B43-4943-BDC7-AB6A5F7D9F6A}"/>
              </a:ext>
            </a:extLst>
          </p:cNvPr>
          <p:cNvPicPr>
            <a:picLocks noChangeAspect="1"/>
          </p:cNvPicPr>
          <p:nvPr/>
        </p:nvPicPr>
        <p:blipFill>
          <a:blip r:embed="rId4"/>
          <a:stretch>
            <a:fillRect/>
          </a:stretch>
        </p:blipFill>
        <p:spPr>
          <a:xfrm>
            <a:off x="368041" y="948763"/>
            <a:ext cx="4024665" cy="3166037"/>
          </a:xfrm>
          <a:prstGeom prst="rect">
            <a:avLst/>
          </a:prstGeom>
        </p:spPr>
      </p:pic>
      <p:sp>
        <p:nvSpPr>
          <p:cNvPr id="8" name="TextovéPole 7">
            <a:extLst>
              <a:ext uri="{FF2B5EF4-FFF2-40B4-BE49-F238E27FC236}">
                <a16:creationId xmlns:a16="http://schemas.microsoft.com/office/drawing/2014/main" id="{99CE3B9F-F000-4AF8-81B2-905F57B6AC3A}"/>
              </a:ext>
            </a:extLst>
          </p:cNvPr>
          <p:cNvSpPr txBox="1"/>
          <p:nvPr/>
        </p:nvSpPr>
        <p:spPr>
          <a:xfrm>
            <a:off x="4788024" y="2637472"/>
            <a:ext cx="6873883" cy="1846659"/>
          </a:xfrm>
          <a:prstGeom prst="rect">
            <a:avLst/>
          </a:prstGeom>
          <a:noFill/>
        </p:spPr>
        <p:txBody>
          <a:bodyPr wrap="square">
            <a:spAutoFit/>
          </a:bodyPr>
          <a:lstStyle/>
          <a:p>
            <a:pPr algn="l"/>
            <a:r>
              <a:rPr lang="en-GB" sz="1900" b="1" i="0" u="none" strike="noStrike" baseline="0" dirty="0">
                <a:latin typeface="Times New Roman" panose="02020603050405020304" pitchFamily="18" charset="0"/>
                <a:cs typeface="Times New Roman" panose="02020603050405020304" pitchFamily="18" charset="0"/>
              </a:rPr>
              <a:t>4. Consumer Surveys: </a:t>
            </a:r>
            <a:r>
              <a:rPr lang="en-GB" sz="1900" b="0" i="0" u="none" strike="noStrike" baseline="0" dirty="0">
                <a:latin typeface="Times New Roman" panose="02020603050405020304" pitchFamily="18" charset="0"/>
                <a:cs typeface="Times New Roman" panose="02020603050405020304" pitchFamily="18" charset="0"/>
              </a:rPr>
              <a:t>Some companies conduct their own market surveys regarding specific consumer purchases. Surveys may consist of telephone contacts, personal interviews, or questionnaires as a means of obtaining data. Extensive statistical analysis usually is applied to survey results in order to test hypotheses regarding consumer behaviour.</a:t>
            </a:r>
            <a:endParaRPr lang="en-GB"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86544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2894" y="-70015"/>
            <a:ext cx="1464833" cy="1127893"/>
          </a:xfrm>
          <a:prstGeom prst="rect">
            <a:avLst/>
          </a:prstGeom>
        </p:spPr>
      </p:pic>
      <p:sp>
        <p:nvSpPr>
          <p:cNvPr id="9" name="Nadpis 1"/>
          <p:cNvSpPr txBox="1">
            <a:spLocks/>
          </p:cNvSpPr>
          <p:nvPr/>
        </p:nvSpPr>
        <p:spPr>
          <a:xfrm>
            <a:off x="314273" y="195486"/>
            <a:ext cx="9905170" cy="507703"/>
          </a:xfrm>
          <a:prstGeom prst="rect">
            <a:avLst/>
          </a:prstGeom>
          <a:solidFill>
            <a:srgbClr val="008080"/>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GB" sz="2400" b="1" i="0" u="none" strike="noStrike" baseline="0" dirty="0">
                <a:solidFill>
                  <a:schemeClr val="bg1"/>
                </a:solidFill>
                <a:latin typeface="Times New Roman" panose="02020603050405020304" pitchFamily="18" charset="0"/>
                <a:cs typeface="Times New Roman" panose="02020603050405020304" pitchFamily="18" charset="0"/>
              </a:rPr>
              <a:t>STEPS IN THE FORECASTING PROCESS</a:t>
            </a:r>
            <a:endParaRPr lang="en-GB" sz="2400" b="1" dirty="0">
              <a:solidFill>
                <a:schemeClr val="bg1"/>
              </a:solidFill>
              <a:latin typeface="Times New Roman" panose="02020603050405020304" pitchFamily="18" charset="0"/>
              <a:cs typeface="Times New Roman" panose="02020603050405020304" pitchFamily="18" charset="0"/>
            </a:endParaRPr>
          </a:p>
        </p:txBody>
      </p:sp>
      <p:sp>
        <p:nvSpPr>
          <p:cNvPr id="8" name="TextovéPole 7">
            <a:extLst>
              <a:ext uri="{FF2B5EF4-FFF2-40B4-BE49-F238E27FC236}">
                <a16:creationId xmlns:a16="http://schemas.microsoft.com/office/drawing/2014/main" id="{2CD34895-9DBB-4583-9862-AA9CFFD624CE}"/>
              </a:ext>
            </a:extLst>
          </p:cNvPr>
          <p:cNvSpPr txBox="1"/>
          <p:nvPr/>
        </p:nvSpPr>
        <p:spPr>
          <a:xfrm>
            <a:off x="3675529" y="1057878"/>
            <a:ext cx="7333128" cy="4185761"/>
          </a:xfrm>
          <a:prstGeom prst="rect">
            <a:avLst/>
          </a:prstGeom>
          <a:noFill/>
        </p:spPr>
        <p:txBody>
          <a:bodyPr wrap="square">
            <a:spAutoFit/>
          </a:bodyPr>
          <a:lstStyle/>
          <a:p>
            <a:pPr algn="l"/>
            <a:r>
              <a:rPr lang="en-GB" sz="1900" b="0" i="0" u="none" strike="noStrike" baseline="0" dirty="0">
                <a:latin typeface="Times New Roman" panose="02020603050405020304" pitchFamily="18" charset="0"/>
                <a:cs typeface="Times New Roman" panose="02020603050405020304" pitchFamily="18" charset="0"/>
              </a:rPr>
              <a:t>There are six basic steps in the forecasting process. They are:</a:t>
            </a:r>
          </a:p>
          <a:p>
            <a:pPr algn="l"/>
            <a:r>
              <a:rPr lang="en-GB" sz="1900" b="1" i="0" u="none" strike="noStrike" baseline="0" dirty="0">
                <a:latin typeface="Times New Roman" panose="02020603050405020304" pitchFamily="18" charset="0"/>
                <a:cs typeface="Times New Roman" panose="02020603050405020304" pitchFamily="18" charset="0"/>
              </a:rPr>
              <a:t>1. </a:t>
            </a:r>
            <a:r>
              <a:rPr lang="en-GB" sz="1900" b="0" i="0" u="none" strike="noStrike" baseline="0" dirty="0">
                <a:latin typeface="Times New Roman" panose="02020603050405020304" pitchFamily="18" charset="0"/>
                <a:cs typeface="Times New Roman" panose="02020603050405020304" pitchFamily="18" charset="0"/>
              </a:rPr>
              <a:t>Determine the what and why of the forecast and what will be needed. This will indicate the level of detail required in the forecast (e.g., forecast by region, by product), the amount of resources (e.g., computer hardware and software, manpower) that can be justified, and the level of accuracy desired.</a:t>
            </a:r>
          </a:p>
          <a:p>
            <a:pPr algn="l"/>
            <a:r>
              <a:rPr lang="en-GB" sz="1900" b="1" i="0" u="none" strike="noStrike" baseline="0" dirty="0">
                <a:latin typeface="Times New Roman" panose="02020603050405020304" pitchFamily="18" charset="0"/>
                <a:cs typeface="Times New Roman" panose="02020603050405020304" pitchFamily="18" charset="0"/>
              </a:rPr>
              <a:t>2. </a:t>
            </a:r>
            <a:r>
              <a:rPr lang="en-GB" sz="1900" b="0" i="0" u="none" strike="noStrike" baseline="0" dirty="0">
                <a:latin typeface="Times New Roman" panose="02020603050405020304" pitchFamily="18" charset="0"/>
                <a:cs typeface="Times New Roman" panose="02020603050405020304" pitchFamily="18" charset="0"/>
              </a:rPr>
              <a:t>Establish a time horizon, short term or long term. More specifically, project for the next year or next five years.</a:t>
            </a:r>
          </a:p>
          <a:p>
            <a:pPr algn="l"/>
            <a:r>
              <a:rPr lang="en-GB" sz="1900" b="1" i="0" u="none" strike="noStrike" baseline="0" dirty="0">
                <a:latin typeface="Times New Roman" panose="02020603050405020304" pitchFamily="18" charset="0"/>
                <a:cs typeface="Times New Roman" panose="02020603050405020304" pitchFamily="18" charset="0"/>
              </a:rPr>
              <a:t>3. </a:t>
            </a:r>
            <a:r>
              <a:rPr lang="en-GB" sz="1900" b="0" i="0" u="none" strike="noStrike" baseline="0" dirty="0">
                <a:latin typeface="Times New Roman" panose="02020603050405020304" pitchFamily="18" charset="0"/>
                <a:cs typeface="Times New Roman" panose="02020603050405020304" pitchFamily="18" charset="0"/>
              </a:rPr>
              <a:t>Select a forecasting technique. Refer to the criteria discussed before.</a:t>
            </a:r>
          </a:p>
          <a:p>
            <a:pPr algn="l"/>
            <a:r>
              <a:rPr lang="en-GB" sz="1900" b="1" i="0" u="none" strike="noStrike" baseline="0" dirty="0">
                <a:latin typeface="Times New Roman" panose="02020603050405020304" pitchFamily="18" charset="0"/>
                <a:cs typeface="Times New Roman" panose="02020603050405020304" pitchFamily="18" charset="0"/>
              </a:rPr>
              <a:t>4. </a:t>
            </a:r>
            <a:r>
              <a:rPr lang="en-GB" sz="1900" b="0" i="0" u="none" strike="noStrike" baseline="0" dirty="0">
                <a:latin typeface="Times New Roman" panose="02020603050405020304" pitchFamily="18" charset="0"/>
                <a:cs typeface="Times New Roman" panose="02020603050405020304" pitchFamily="18" charset="0"/>
              </a:rPr>
              <a:t>Gather the data and develop a forecast.</a:t>
            </a:r>
          </a:p>
          <a:p>
            <a:pPr algn="l"/>
            <a:r>
              <a:rPr lang="en-GB" sz="1900" b="1" i="0" u="none" strike="noStrike" baseline="0" dirty="0">
                <a:latin typeface="Times New Roman" panose="02020603050405020304" pitchFamily="18" charset="0"/>
                <a:cs typeface="Times New Roman" panose="02020603050405020304" pitchFamily="18" charset="0"/>
              </a:rPr>
              <a:t>5. </a:t>
            </a:r>
            <a:r>
              <a:rPr lang="en-GB" sz="1900" b="0" i="0" u="none" strike="noStrike" baseline="0" dirty="0">
                <a:latin typeface="Times New Roman" panose="02020603050405020304" pitchFamily="18" charset="0"/>
                <a:cs typeface="Times New Roman" panose="02020603050405020304" pitchFamily="18" charset="0"/>
              </a:rPr>
              <a:t>Identify any assumptions that had to be made in preparing the forecast and using it.</a:t>
            </a:r>
          </a:p>
          <a:p>
            <a:pPr algn="l"/>
            <a:r>
              <a:rPr lang="en-GB" sz="1900" b="1" i="0" u="none" strike="noStrike" baseline="0" dirty="0">
                <a:latin typeface="Times New Roman" panose="02020603050405020304" pitchFamily="18" charset="0"/>
                <a:cs typeface="Times New Roman" panose="02020603050405020304" pitchFamily="18" charset="0"/>
              </a:rPr>
              <a:t>6. </a:t>
            </a:r>
            <a:r>
              <a:rPr lang="en-GB" sz="1900" b="0" i="0" u="none" strike="noStrike" baseline="0" dirty="0">
                <a:latin typeface="Times New Roman" panose="02020603050405020304" pitchFamily="18" charset="0"/>
                <a:cs typeface="Times New Roman" panose="02020603050405020304" pitchFamily="18" charset="0"/>
              </a:rPr>
              <a:t>Monitor the forecast to see if it is performing in a manner desired. Develop an evaluation system for this purpose. If not, go back to Step 1.</a:t>
            </a:r>
            <a:endParaRPr lang="en-GB" sz="1900" dirty="0">
              <a:latin typeface="Times New Roman" panose="02020603050405020304" pitchFamily="18" charset="0"/>
              <a:cs typeface="Times New Roman" panose="02020603050405020304" pitchFamily="18" charset="0"/>
            </a:endParaRPr>
          </a:p>
        </p:txBody>
      </p:sp>
      <p:pic>
        <p:nvPicPr>
          <p:cNvPr id="5" name="Obrázek 4">
            <a:extLst>
              <a:ext uri="{FF2B5EF4-FFF2-40B4-BE49-F238E27FC236}">
                <a16:creationId xmlns:a16="http://schemas.microsoft.com/office/drawing/2014/main" id="{99934EA6-2727-4615-83B5-71C94F88118D}"/>
              </a:ext>
            </a:extLst>
          </p:cNvPr>
          <p:cNvPicPr>
            <a:picLocks noChangeAspect="1"/>
          </p:cNvPicPr>
          <p:nvPr/>
        </p:nvPicPr>
        <p:blipFill>
          <a:blip r:embed="rId4"/>
          <a:stretch>
            <a:fillRect/>
          </a:stretch>
        </p:blipFill>
        <p:spPr>
          <a:xfrm>
            <a:off x="459547" y="1057878"/>
            <a:ext cx="3054618" cy="3708708"/>
          </a:xfrm>
          <a:prstGeom prst="rect">
            <a:avLst/>
          </a:prstGeom>
        </p:spPr>
      </p:pic>
    </p:spTree>
    <p:extLst>
      <p:ext uri="{BB962C8B-B14F-4D97-AF65-F5344CB8AC3E}">
        <p14:creationId xmlns:p14="http://schemas.microsoft.com/office/powerpoint/2010/main" val="21718660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2894" y="-70015"/>
            <a:ext cx="1464833" cy="1127893"/>
          </a:xfrm>
          <a:prstGeom prst="rect">
            <a:avLst/>
          </a:prstGeom>
        </p:spPr>
      </p:pic>
      <p:sp>
        <p:nvSpPr>
          <p:cNvPr id="9" name="Nadpis 1"/>
          <p:cNvSpPr txBox="1">
            <a:spLocks/>
          </p:cNvSpPr>
          <p:nvPr/>
        </p:nvSpPr>
        <p:spPr>
          <a:xfrm>
            <a:off x="388900" y="274187"/>
            <a:ext cx="9905170" cy="507703"/>
          </a:xfrm>
          <a:prstGeom prst="rect">
            <a:avLst/>
          </a:prstGeom>
          <a:solidFill>
            <a:srgbClr val="008080"/>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GB" sz="2400" b="1" u="none" strike="noStrike" baseline="0" dirty="0">
                <a:solidFill>
                  <a:schemeClr val="bg1"/>
                </a:solidFill>
                <a:latin typeface="Times New Roman" panose="02020603050405020304" pitchFamily="18" charset="0"/>
                <a:cs typeface="Times New Roman" panose="02020603050405020304" pitchFamily="18" charset="0"/>
              </a:rPr>
              <a:t>QUANTITATIVE FORECASTING</a:t>
            </a:r>
            <a:endParaRPr lang="en-GB" sz="2400" b="1" dirty="0">
              <a:solidFill>
                <a:schemeClr val="bg1"/>
              </a:solidFill>
              <a:latin typeface="Times New Roman" panose="02020603050405020304" pitchFamily="18" charset="0"/>
              <a:cs typeface="Times New Roman" panose="02020603050405020304" pitchFamily="18" charset="0"/>
            </a:endParaRPr>
          </a:p>
        </p:txBody>
      </p:sp>
      <p:sp>
        <p:nvSpPr>
          <p:cNvPr id="7" name="TextovéPole 6">
            <a:extLst>
              <a:ext uri="{FF2B5EF4-FFF2-40B4-BE49-F238E27FC236}">
                <a16:creationId xmlns:a16="http://schemas.microsoft.com/office/drawing/2014/main" id="{BB73FDCF-BB0E-4B4C-92EC-26EBEBC88A02}"/>
              </a:ext>
            </a:extLst>
          </p:cNvPr>
          <p:cNvSpPr txBox="1"/>
          <p:nvPr/>
        </p:nvSpPr>
        <p:spPr>
          <a:xfrm>
            <a:off x="251520" y="906475"/>
            <a:ext cx="10586809" cy="4524315"/>
          </a:xfrm>
          <a:prstGeom prst="rect">
            <a:avLst/>
          </a:prstGeom>
          <a:noFill/>
        </p:spPr>
        <p:txBody>
          <a:bodyPr wrap="square">
            <a:spAutoFit/>
          </a:bodyPr>
          <a:lstStyle/>
          <a:p>
            <a:pPr marL="285750" indent="-285750" algn="l">
              <a:buFont typeface="Arial" panose="020B0604020202020204" pitchFamily="34" charset="0"/>
              <a:buChar char="•"/>
            </a:pPr>
            <a:r>
              <a:rPr lang="en-GB" b="1" i="0" u="none" strike="noStrike" baseline="0" dirty="0">
                <a:latin typeface="Times New Roman" panose="02020603050405020304" pitchFamily="18" charset="0"/>
                <a:cs typeface="Times New Roman" panose="02020603050405020304" pitchFamily="18" charset="0"/>
              </a:rPr>
              <a:t>Naive forecasting models </a:t>
            </a:r>
            <a:r>
              <a:rPr lang="en-GB" b="0" i="0" u="none" strike="noStrike" baseline="0" dirty="0">
                <a:latin typeface="Times New Roman" panose="02020603050405020304" pitchFamily="18" charset="0"/>
                <a:cs typeface="Times New Roman" panose="02020603050405020304" pitchFamily="18" charset="0"/>
              </a:rPr>
              <a:t>are based exclusively on historical observation of sales or other variables, such as earning and cash flows. They do not attempt to explain the underlying causal relationships that produce the variable being forecast</a:t>
            </a:r>
          </a:p>
          <a:p>
            <a:pPr marL="285750" indent="-285750" algn="l">
              <a:buFont typeface="Arial" panose="020B0604020202020204" pitchFamily="34" charset="0"/>
              <a:buChar char="•"/>
            </a:pPr>
            <a:r>
              <a:rPr lang="en-GB" b="0" i="0" u="none" strike="noStrike" baseline="0" dirty="0">
                <a:latin typeface="Times New Roman" panose="02020603050405020304" pitchFamily="18" charset="0"/>
                <a:cs typeface="Times New Roman" panose="02020603050405020304" pitchFamily="18" charset="0"/>
              </a:rPr>
              <a:t>The advantage is that it is inexpensive to develop, store data, and operate. </a:t>
            </a:r>
          </a:p>
          <a:p>
            <a:pPr marL="285750" indent="-285750" algn="l">
              <a:buFont typeface="Arial" panose="020B0604020202020204" pitchFamily="34" charset="0"/>
              <a:buChar char="•"/>
            </a:pPr>
            <a:r>
              <a:rPr lang="en-GB" b="0" i="0" u="none" strike="noStrike" baseline="0" dirty="0">
                <a:latin typeface="Times New Roman" panose="02020603050405020304" pitchFamily="18" charset="0"/>
                <a:cs typeface="Times New Roman" panose="02020603050405020304" pitchFamily="18" charset="0"/>
              </a:rPr>
              <a:t>The disadvantage is that it does not consider any possible causal relationships that underly the forecasted variable.</a:t>
            </a:r>
          </a:p>
          <a:p>
            <a:pPr marL="285750" indent="-285750" algn="l">
              <a:buFont typeface="Arial" panose="020B0604020202020204" pitchFamily="34" charset="0"/>
              <a:buChar char="•"/>
            </a:pPr>
            <a:r>
              <a:rPr lang="en-GB" b="0" i="0" u="none" strike="noStrike" baseline="0" dirty="0">
                <a:latin typeface="Times New Roman" panose="02020603050405020304" pitchFamily="18" charset="0"/>
                <a:cs typeface="Times New Roman" panose="02020603050405020304" pitchFamily="18" charset="0"/>
              </a:rPr>
              <a:t>A simple example of a naive type:</a:t>
            </a:r>
          </a:p>
          <a:p>
            <a:pPr algn="l"/>
            <a:r>
              <a:rPr lang="en-GB" b="1" i="0" u="none" strike="noStrike" baseline="0" dirty="0">
                <a:latin typeface="Times New Roman" panose="02020603050405020304" pitchFamily="18" charset="0"/>
                <a:cs typeface="Times New Roman" panose="02020603050405020304" pitchFamily="18" charset="0"/>
              </a:rPr>
              <a:t>1. </a:t>
            </a:r>
            <a:r>
              <a:rPr lang="en-GB" b="0" i="0" u="none" strike="noStrike" baseline="0" dirty="0">
                <a:latin typeface="Times New Roman" panose="02020603050405020304" pitchFamily="18" charset="0"/>
                <a:cs typeface="Times New Roman" panose="02020603050405020304" pitchFamily="18" charset="0"/>
              </a:rPr>
              <a:t>Use the actual sales of the current period as the forecast for the next period.</a:t>
            </a:r>
          </a:p>
          <a:p>
            <a:pPr algn="l"/>
            <a:r>
              <a:rPr lang="en-GB" b="0" i="0" u="none" strike="noStrike" baseline="0" dirty="0">
                <a:latin typeface="Times New Roman" panose="02020603050405020304" pitchFamily="18" charset="0"/>
                <a:cs typeface="Times New Roman" panose="02020603050405020304" pitchFamily="18" charset="0"/>
              </a:rPr>
              <a:t>Let us the symbol Y¢t+1 as the forecast value and the symbol </a:t>
            </a:r>
            <a:r>
              <a:rPr lang="en-GB" b="0" i="0" u="none" strike="noStrike" baseline="0" dirty="0" err="1">
                <a:latin typeface="Times New Roman" panose="02020603050405020304" pitchFamily="18" charset="0"/>
                <a:cs typeface="Times New Roman" panose="02020603050405020304" pitchFamily="18" charset="0"/>
              </a:rPr>
              <a:t>Yt</a:t>
            </a:r>
            <a:r>
              <a:rPr lang="en-GB" b="0" i="0" u="none" strike="noStrike" baseline="0" dirty="0">
                <a:latin typeface="Times New Roman" panose="02020603050405020304" pitchFamily="18" charset="0"/>
                <a:cs typeface="Times New Roman" panose="02020603050405020304" pitchFamily="18" charset="0"/>
              </a:rPr>
              <a:t> as the </a:t>
            </a:r>
          </a:p>
          <a:p>
            <a:pPr algn="l"/>
            <a:r>
              <a:rPr lang="en-GB" b="0" i="0" u="none" strike="noStrike" baseline="0" dirty="0">
                <a:latin typeface="Times New Roman" panose="02020603050405020304" pitchFamily="18" charset="0"/>
                <a:cs typeface="Times New Roman" panose="02020603050405020304" pitchFamily="18" charset="0"/>
              </a:rPr>
              <a:t>actual value. Then</a:t>
            </a:r>
            <a:endParaRPr lang="en-GB" dirty="0">
              <a:latin typeface="Times New Roman" panose="02020603050405020304" pitchFamily="18" charset="0"/>
              <a:cs typeface="Times New Roman" panose="02020603050405020304" pitchFamily="18" charset="0"/>
            </a:endParaRPr>
          </a:p>
          <a:p>
            <a:pPr algn="l"/>
            <a:endParaRPr lang="en-GB" dirty="0">
              <a:latin typeface="Times New Roman" panose="02020603050405020304" pitchFamily="18" charset="0"/>
              <a:cs typeface="Times New Roman" panose="02020603050405020304" pitchFamily="18" charset="0"/>
            </a:endParaRPr>
          </a:p>
          <a:p>
            <a:pPr algn="l"/>
            <a:r>
              <a:rPr lang="en-GB" b="1" i="0" u="none" strike="noStrike" baseline="0" dirty="0">
                <a:latin typeface="Times New Roman" panose="02020603050405020304" pitchFamily="18" charset="0"/>
                <a:cs typeface="Times New Roman" panose="02020603050405020304" pitchFamily="18" charset="0"/>
              </a:rPr>
              <a:t>2. </a:t>
            </a:r>
            <a:r>
              <a:rPr lang="en-GB" b="0" i="0" u="none" strike="noStrike" baseline="0" dirty="0">
                <a:latin typeface="Times New Roman" panose="02020603050405020304" pitchFamily="18" charset="0"/>
                <a:cs typeface="Times New Roman" panose="02020603050405020304" pitchFamily="18" charset="0"/>
              </a:rPr>
              <a:t>If you consider trends, then</a:t>
            </a:r>
          </a:p>
          <a:p>
            <a:pPr algn="l"/>
            <a:endParaRPr lang="en-GB" dirty="0">
              <a:latin typeface="Times New Roman" panose="02020603050405020304" pitchFamily="18" charset="0"/>
              <a:cs typeface="Times New Roman" panose="02020603050405020304" pitchFamily="18" charset="0"/>
            </a:endParaRPr>
          </a:p>
          <a:p>
            <a:pPr algn="l"/>
            <a:r>
              <a:rPr lang="en-GB" b="1" i="0" u="none" strike="noStrike" baseline="0" dirty="0">
                <a:latin typeface="Times New Roman" panose="02020603050405020304" pitchFamily="18" charset="0"/>
                <a:cs typeface="Times New Roman" panose="02020603050405020304" pitchFamily="18" charset="0"/>
              </a:rPr>
              <a:t>3. </a:t>
            </a:r>
            <a:r>
              <a:rPr lang="en-GB" b="0" i="0" u="none" strike="noStrike" baseline="0" dirty="0">
                <a:latin typeface="Times New Roman" panose="02020603050405020304" pitchFamily="18" charset="0"/>
                <a:cs typeface="Times New Roman" panose="02020603050405020304" pitchFamily="18" charset="0"/>
              </a:rPr>
              <a:t>If you want to incorporate the rate of change rather than the absolute</a:t>
            </a:r>
          </a:p>
          <a:p>
            <a:pPr algn="l"/>
            <a:r>
              <a:rPr lang="en-GB" b="0" i="0" u="none" strike="noStrike" baseline="0" dirty="0">
                <a:latin typeface="Times New Roman" panose="02020603050405020304" pitchFamily="18" charset="0"/>
                <a:cs typeface="Times New Roman" panose="02020603050405020304" pitchFamily="18" charset="0"/>
              </a:rPr>
              <a:t>amount, then </a:t>
            </a:r>
          </a:p>
          <a:p>
            <a:pPr algn="l"/>
            <a:endParaRPr lang="en-GB" dirty="0">
              <a:latin typeface="Times New Roman" panose="02020603050405020304" pitchFamily="18" charset="0"/>
              <a:cs typeface="Times New Roman" panose="02020603050405020304" pitchFamily="18" charset="0"/>
            </a:endParaRPr>
          </a:p>
        </p:txBody>
      </p:sp>
      <p:pic>
        <p:nvPicPr>
          <p:cNvPr id="6" name="Obrázek 5">
            <a:extLst>
              <a:ext uri="{FF2B5EF4-FFF2-40B4-BE49-F238E27FC236}">
                <a16:creationId xmlns:a16="http://schemas.microsoft.com/office/drawing/2014/main" id="{253E578F-6E81-4CDE-999D-6233F0416069}"/>
              </a:ext>
            </a:extLst>
          </p:cNvPr>
          <p:cNvPicPr>
            <a:picLocks noChangeAspect="1"/>
          </p:cNvPicPr>
          <p:nvPr/>
        </p:nvPicPr>
        <p:blipFill>
          <a:blip r:embed="rId4"/>
          <a:stretch>
            <a:fillRect/>
          </a:stretch>
        </p:blipFill>
        <p:spPr>
          <a:xfrm>
            <a:off x="2358432" y="3429000"/>
            <a:ext cx="914479" cy="388654"/>
          </a:xfrm>
          <a:prstGeom prst="rect">
            <a:avLst/>
          </a:prstGeom>
        </p:spPr>
      </p:pic>
      <p:pic>
        <p:nvPicPr>
          <p:cNvPr id="11" name="Obrázek 10">
            <a:extLst>
              <a:ext uri="{FF2B5EF4-FFF2-40B4-BE49-F238E27FC236}">
                <a16:creationId xmlns:a16="http://schemas.microsoft.com/office/drawing/2014/main" id="{2269445B-1E86-431C-8FDB-856EFF1BB335}"/>
              </a:ext>
            </a:extLst>
          </p:cNvPr>
          <p:cNvPicPr>
            <a:picLocks noChangeAspect="1"/>
          </p:cNvPicPr>
          <p:nvPr/>
        </p:nvPicPr>
        <p:blipFill>
          <a:blip r:embed="rId5"/>
          <a:stretch>
            <a:fillRect/>
          </a:stretch>
        </p:blipFill>
        <p:spPr>
          <a:xfrm>
            <a:off x="3382975" y="3952168"/>
            <a:ext cx="1958510" cy="388654"/>
          </a:xfrm>
          <a:prstGeom prst="rect">
            <a:avLst/>
          </a:prstGeom>
        </p:spPr>
      </p:pic>
      <p:pic>
        <p:nvPicPr>
          <p:cNvPr id="13" name="Obrázek 12">
            <a:extLst>
              <a:ext uri="{FF2B5EF4-FFF2-40B4-BE49-F238E27FC236}">
                <a16:creationId xmlns:a16="http://schemas.microsoft.com/office/drawing/2014/main" id="{D7361501-DB70-4A6D-9267-3C6AD394BB02}"/>
              </a:ext>
            </a:extLst>
          </p:cNvPr>
          <p:cNvPicPr>
            <a:picLocks noChangeAspect="1"/>
          </p:cNvPicPr>
          <p:nvPr/>
        </p:nvPicPr>
        <p:blipFill>
          <a:blip r:embed="rId6"/>
          <a:stretch>
            <a:fillRect/>
          </a:stretch>
        </p:blipFill>
        <p:spPr>
          <a:xfrm>
            <a:off x="2079842" y="4927826"/>
            <a:ext cx="1303133" cy="502964"/>
          </a:xfrm>
          <a:prstGeom prst="rect">
            <a:avLst/>
          </a:prstGeom>
        </p:spPr>
      </p:pic>
      <p:pic>
        <p:nvPicPr>
          <p:cNvPr id="15" name="Obrázek 14">
            <a:extLst>
              <a:ext uri="{FF2B5EF4-FFF2-40B4-BE49-F238E27FC236}">
                <a16:creationId xmlns:a16="http://schemas.microsoft.com/office/drawing/2014/main" id="{AA3F4C9F-9C2A-4BA4-97B2-BF9BDD438F30}"/>
              </a:ext>
            </a:extLst>
          </p:cNvPr>
          <p:cNvPicPr>
            <a:picLocks noChangeAspect="1"/>
          </p:cNvPicPr>
          <p:nvPr/>
        </p:nvPicPr>
        <p:blipFill>
          <a:blip r:embed="rId7"/>
          <a:stretch>
            <a:fillRect/>
          </a:stretch>
        </p:blipFill>
        <p:spPr>
          <a:xfrm>
            <a:off x="7480606" y="2532059"/>
            <a:ext cx="4397121" cy="3444538"/>
          </a:xfrm>
          <a:prstGeom prst="rect">
            <a:avLst/>
          </a:prstGeom>
        </p:spPr>
      </p:pic>
      <p:sp>
        <p:nvSpPr>
          <p:cNvPr id="17" name="TextovéPole 16">
            <a:extLst>
              <a:ext uri="{FF2B5EF4-FFF2-40B4-BE49-F238E27FC236}">
                <a16:creationId xmlns:a16="http://schemas.microsoft.com/office/drawing/2014/main" id="{726C5E58-29FA-4791-B6BE-D74075B4E23F}"/>
              </a:ext>
            </a:extLst>
          </p:cNvPr>
          <p:cNvSpPr txBox="1"/>
          <p:nvPr/>
        </p:nvSpPr>
        <p:spPr>
          <a:xfrm>
            <a:off x="89648" y="5734799"/>
            <a:ext cx="11465858" cy="923330"/>
          </a:xfrm>
          <a:prstGeom prst="rect">
            <a:avLst/>
          </a:prstGeom>
          <a:noFill/>
        </p:spPr>
        <p:txBody>
          <a:bodyPr wrap="square">
            <a:spAutoFit/>
          </a:bodyPr>
          <a:lstStyle/>
          <a:p>
            <a:pPr algn="l"/>
            <a:r>
              <a:rPr lang="en-GB" sz="1800" b="0" i="0" u="none" strike="noStrike" baseline="0" dirty="0">
                <a:latin typeface="Times-Roman"/>
              </a:rPr>
              <a:t>The naive models can be applied, with little need of a computer, to develop</a:t>
            </a:r>
          </a:p>
          <a:p>
            <a:pPr algn="l"/>
            <a:r>
              <a:rPr lang="en-GB" sz="1800" b="0" i="0" u="none" strike="noStrike" baseline="0" dirty="0">
                <a:latin typeface="Times-Roman"/>
              </a:rPr>
              <a:t>forecasts for sales, earnings, and cash flows. They must be compared with more</a:t>
            </a:r>
          </a:p>
          <a:p>
            <a:pPr algn="l"/>
            <a:r>
              <a:rPr lang="en-GB" sz="1800" b="0" i="0" u="none" strike="noStrike" baseline="0" dirty="0">
                <a:latin typeface="Times-Roman"/>
              </a:rPr>
              <a:t>sophisticated models, such as the regression method, for forecasting efficiency.</a:t>
            </a:r>
            <a:endParaRPr lang="en-GB" dirty="0"/>
          </a:p>
        </p:txBody>
      </p:sp>
    </p:spTree>
    <p:extLst>
      <p:ext uri="{BB962C8B-B14F-4D97-AF65-F5344CB8AC3E}">
        <p14:creationId xmlns:p14="http://schemas.microsoft.com/office/powerpoint/2010/main" val="1038824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53061"/>
            <a:ext cx="8354598" cy="461665"/>
          </a:xfrm>
          <a:prstGeom prst="rect">
            <a:avLst/>
          </a:prstGeom>
          <a:solidFill>
            <a:srgbClr val="008080"/>
          </a:solidFill>
        </p:spPr>
        <p:txBody>
          <a:bodyPr wrap="square">
            <a:spAutoFit/>
          </a:bodyPr>
          <a:lstStyle/>
          <a:p>
            <a:pPr marL="0" indent="0">
              <a:spcBef>
                <a:spcPts val="0"/>
              </a:spcBef>
              <a:buNone/>
            </a:pPr>
            <a:r>
              <a:rPr lang="en-US" sz="2400" b="1" dirty="0">
                <a:solidFill>
                  <a:schemeClr val="bg1"/>
                </a:solidFill>
                <a:latin typeface="Times New Roman" panose="02020603050405020304" pitchFamily="18" charset="0"/>
                <a:cs typeface="Times New Roman" panose="02020603050405020304" pitchFamily="18" charset="0"/>
              </a:rPr>
              <a:t>SALES (REVENUE) AS A PART OF INCOMES </a:t>
            </a: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3456" y="0"/>
            <a:ext cx="1464833" cy="1127893"/>
          </a:xfrm>
          <a:prstGeom prst="rect">
            <a:avLst/>
          </a:prstGeom>
        </p:spPr>
      </p:pic>
      <p:sp>
        <p:nvSpPr>
          <p:cNvPr id="8" name="Zástupný symbol pro obsah 2">
            <a:extLst>
              <a:ext uri="{FF2B5EF4-FFF2-40B4-BE49-F238E27FC236}">
                <a16:creationId xmlns:a16="http://schemas.microsoft.com/office/drawing/2014/main" id="{D7C8DFAA-56D9-46B5-9D6F-2F9BCF2DC551}"/>
              </a:ext>
            </a:extLst>
          </p:cNvPr>
          <p:cNvSpPr txBox="1">
            <a:spLocks/>
          </p:cNvSpPr>
          <p:nvPr/>
        </p:nvSpPr>
        <p:spPr>
          <a:xfrm>
            <a:off x="4670610" y="1125709"/>
            <a:ext cx="6811617" cy="54516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1900" dirty="0">
                <a:latin typeface="Times New Roman" panose="02020603050405020304" pitchFamily="18" charset="0"/>
                <a:cs typeface="Times New Roman" panose="02020603050405020304" pitchFamily="18" charset="0"/>
              </a:rPr>
              <a:t>Sales (revenue) is a part of incomes from operating activity</a:t>
            </a:r>
          </a:p>
          <a:p>
            <a:pPr marL="0" indent="0">
              <a:spcBef>
                <a:spcPts val="0"/>
              </a:spcBef>
              <a:buNone/>
            </a:pPr>
            <a:endParaRPr lang="en-US" sz="1900" dirty="0">
              <a:latin typeface="Times New Roman" panose="02020603050405020304" pitchFamily="18" charset="0"/>
              <a:cs typeface="Times New Roman" panose="02020603050405020304" pitchFamily="18" charset="0"/>
            </a:endParaRPr>
          </a:p>
          <a:p>
            <a:pPr>
              <a:spcBef>
                <a:spcPts val="0"/>
              </a:spcBef>
            </a:pPr>
            <a:r>
              <a:rPr lang="en-US" sz="1900" dirty="0">
                <a:latin typeface="Times New Roman" panose="02020603050405020304" pitchFamily="18" charset="0"/>
                <a:cs typeface="Times New Roman" panose="02020603050405020304" pitchFamily="18" charset="0"/>
              </a:rPr>
              <a:t>Sales (revenue) = </a:t>
            </a:r>
            <a:r>
              <a:rPr lang="en-GB" sz="1900" dirty="0">
                <a:latin typeface="Times New Roman" panose="02020603050405020304" pitchFamily="18" charset="0"/>
                <a:ea typeface="Times New Roman" panose="02020603050405020304" pitchFamily="18" charset="0"/>
                <a:cs typeface="Times New Roman" panose="02020603050405020304" pitchFamily="18" charset="0"/>
              </a:rPr>
              <a:t>Quantity of units of production sold * </a:t>
            </a:r>
          </a:p>
          <a:p>
            <a:pPr marL="0" indent="0">
              <a:spcBef>
                <a:spcPts val="0"/>
              </a:spcBef>
              <a:buNone/>
            </a:pPr>
            <a:r>
              <a:rPr lang="en-GB" sz="1900" dirty="0">
                <a:latin typeface="Times New Roman" panose="02020603050405020304" pitchFamily="18" charset="0"/>
                <a:ea typeface="Times New Roman" panose="02020603050405020304" pitchFamily="18" charset="0"/>
                <a:cs typeface="Times New Roman" panose="02020603050405020304" pitchFamily="18" charset="0"/>
              </a:rPr>
              <a:t>Price </a:t>
            </a:r>
            <a:r>
              <a:rPr lang="en-GB" sz="1900" dirty="0">
                <a:effectLst/>
                <a:latin typeface="Times New Roman" panose="02020603050405020304" pitchFamily="18" charset="0"/>
                <a:ea typeface="Times New Roman" panose="02020603050405020304" pitchFamily="18" charset="0"/>
                <a:cs typeface="Times New Roman" panose="02020603050405020304" pitchFamily="18" charset="0"/>
              </a:rPr>
              <a:t>per unit </a:t>
            </a:r>
          </a:p>
          <a:p>
            <a:pPr marL="0" indent="0">
              <a:spcBef>
                <a:spcPts val="0"/>
              </a:spcBef>
              <a:buNone/>
            </a:pPr>
            <a:endParaRPr lang="en-GB"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spcBef>
                <a:spcPts val="0"/>
              </a:spcBef>
              <a:buNone/>
            </a:pPr>
            <a:r>
              <a:rPr lang="en-GB" sz="1900" dirty="0">
                <a:latin typeface="Times New Roman" panose="02020603050405020304" pitchFamily="18" charset="0"/>
                <a:cs typeface="Times New Roman" panose="02020603050405020304" pitchFamily="18" charset="0"/>
              </a:rPr>
              <a:t>Or</a:t>
            </a:r>
          </a:p>
          <a:p>
            <a:pPr marL="0" indent="0">
              <a:spcBef>
                <a:spcPts val="0"/>
              </a:spcBef>
              <a:buNone/>
            </a:pPr>
            <a:endParaRPr lang="en-GB" sz="1900" dirty="0">
              <a:latin typeface="Times New Roman" panose="02020603050405020304" pitchFamily="18" charset="0"/>
              <a:cs typeface="Times New Roman" panose="02020603050405020304" pitchFamily="18" charset="0"/>
            </a:endParaRPr>
          </a:p>
          <a:p>
            <a:pPr>
              <a:spcBef>
                <a:spcPts val="0"/>
              </a:spcBef>
            </a:pPr>
            <a:r>
              <a:rPr lang="en-US" sz="1900" dirty="0">
                <a:latin typeface="Times New Roman" panose="02020603050405020304" pitchFamily="18" charset="0"/>
                <a:cs typeface="Times New Roman" panose="02020603050405020304" pitchFamily="18" charset="0"/>
              </a:rPr>
              <a:t>Sales (revenue) = Ʃ </a:t>
            </a:r>
            <a:r>
              <a:rPr lang="en-GB" sz="1900" dirty="0">
                <a:latin typeface="Times New Roman" panose="02020603050405020304" pitchFamily="18" charset="0"/>
                <a:ea typeface="Times New Roman" panose="02020603050405020304" pitchFamily="18" charset="0"/>
                <a:cs typeface="Times New Roman" panose="02020603050405020304" pitchFamily="18" charset="0"/>
              </a:rPr>
              <a:t>Quantity of units of production sold * </a:t>
            </a:r>
          </a:p>
          <a:p>
            <a:pPr marL="0" indent="0">
              <a:spcBef>
                <a:spcPts val="0"/>
              </a:spcBef>
              <a:buNone/>
            </a:pPr>
            <a:r>
              <a:rPr lang="en-GB" sz="1900" dirty="0">
                <a:latin typeface="Times New Roman" panose="02020603050405020304" pitchFamily="18" charset="0"/>
                <a:ea typeface="Times New Roman" panose="02020603050405020304" pitchFamily="18" charset="0"/>
                <a:cs typeface="Times New Roman" panose="02020603050405020304" pitchFamily="18" charset="0"/>
              </a:rPr>
              <a:t>Price </a:t>
            </a:r>
            <a:r>
              <a:rPr lang="en-GB" sz="1900" dirty="0">
                <a:effectLst/>
                <a:latin typeface="Times New Roman" panose="02020603050405020304" pitchFamily="18" charset="0"/>
                <a:ea typeface="Times New Roman" panose="02020603050405020304" pitchFamily="18" charset="0"/>
                <a:cs typeface="Times New Roman" panose="02020603050405020304" pitchFamily="18" charset="0"/>
              </a:rPr>
              <a:t>per unit, if there is an </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assortment of goods</a:t>
            </a:r>
          </a:p>
          <a:p>
            <a:pPr marL="0" indent="0">
              <a:spcBef>
                <a:spcPts val="0"/>
              </a:spcBef>
              <a:buNone/>
            </a:pPr>
            <a:endParaRPr lang="en-GB"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pPr>
            <a:r>
              <a:rPr lang="en-GB" sz="1900" dirty="0">
                <a:effectLst/>
                <a:latin typeface="Times New Roman" panose="02020603050405020304" pitchFamily="18" charset="0"/>
                <a:ea typeface="Times New Roman" panose="02020603050405020304" pitchFamily="18" charset="0"/>
                <a:cs typeface="Times New Roman" panose="02020603050405020304" pitchFamily="18" charset="0"/>
              </a:rPr>
              <a:t>Net revenue from sales of production (goods, works, services) = Net sales = </a:t>
            </a:r>
            <a:r>
              <a:rPr lang="en-US" sz="1900" dirty="0">
                <a:latin typeface="Times New Roman" panose="02020603050405020304" pitchFamily="18" charset="0"/>
                <a:cs typeface="Times New Roman" panose="02020603050405020304" pitchFamily="18" charset="0"/>
              </a:rPr>
              <a:t>Ʃ </a:t>
            </a:r>
            <a:r>
              <a:rPr lang="en-GB" sz="1900" dirty="0">
                <a:latin typeface="Times New Roman" panose="02020603050405020304" pitchFamily="18" charset="0"/>
                <a:ea typeface="Times New Roman" panose="02020603050405020304" pitchFamily="18" charset="0"/>
                <a:cs typeface="Times New Roman" panose="02020603050405020304" pitchFamily="18" charset="0"/>
              </a:rPr>
              <a:t>Quantity of units of production sold * </a:t>
            </a:r>
          </a:p>
          <a:p>
            <a:pPr marL="0" indent="0">
              <a:spcBef>
                <a:spcPts val="0"/>
              </a:spcBef>
              <a:buNone/>
            </a:pPr>
            <a:r>
              <a:rPr lang="en-GB" sz="1900" dirty="0">
                <a:latin typeface="Times New Roman" panose="02020603050405020304" pitchFamily="18" charset="0"/>
                <a:ea typeface="Times New Roman" panose="02020603050405020304" pitchFamily="18" charset="0"/>
                <a:cs typeface="Times New Roman" panose="02020603050405020304" pitchFamily="18" charset="0"/>
              </a:rPr>
              <a:t>Price </a:t>
            </a:r>
            <a:r>
              <a:rPr lang="en-GB" sz="1900" dirty="0">
                <a:effectLst/>
                <a:latin typeface="Times New Roman" panose="02020603050405020304" pitchFamily="18" charset="0"/>
                <a:ea typeface="Times New Roman" panose="02020603050405020304" pitchFamily="18" charset="0"/>
                <a:cs typeface="Times New Roman" panose="02020603050405020304" pitchFamily="18" charset="0"/>
              </a:rPr>
              <a:t>per unit – Value Added Tax – Excise – Custom Duty –</a:t>
            </a:r>
            <a:r>
              <a:rPr lang="en-GB" sz="1900" i="0" dirty="0">
                <a:effectLst/>
                <a:latin typeface="Times New Roman" panose="02020603050405020304" pitchFamily="18" charset="0"/>
                <a:cs typeface="Times New Roman" panose="02020603050405020304" pitchFamily="18" charset="0"/>
              </a:rPr>
              <a:t> Discounts – Allowances – Returns </a:t>
            </a:r>
            <a:endParaRPr lang="en-GB" sz="1900" dirty="0">
              <a:latin typeface="Times New Roman" panose="02020603050405020304" pitchFamily="18" charset="0"/>
              <a:cs typeface="Times New Roman" panose="02020603050405020304" pitchFamily="18" charset="0"/>
            </a:endParaRPr>
          </a:p>
          <a:p>
            <a:pPr marL="0" indent="0">
              <a:spcBef>
                <a:spcPts val="0"/>
              </a:spcBef>
              <a:buNone/>
            </a:pPr>
            <a:endParaRPr lang="en-GB" sz="1900" dirty="0">
              <a:latin typeface="Times New Roman" panose="02020603050405020304" pitchFamily="18" charset="0"/>
              <a:cs typeface="Times New Roman" panose="02020603050405020304" pitchFamily="18" charset="0"/>
            </a:endParaRPr>
          </a:p>
          <a:p>
            <a:pPr marL="0" indent="0">
              <a:spcBef>
                <a:spcPts val="0"/>
              </a:spcBef>
              <a:buNone/>
            </a:pPr>
            <a:endParaRPr lang="en-GB" sz="1900" dirty="0">
              <a:latin typeface="Times New Roman" panose="02020603050405020304" pitchFamily="18" charset="0"/>
              <a:cs typeface="Times New Roman" panose="02020603050405020304" pitchFamily="18" charset="0"/>
            </a:endParaRPr>
          </a:p>
          <a:p>
            <a:pPr marL="0" indent="0">
              <a:spcBef>
                <a:spcPts val="0"/>
              </a:spcBef>
              <a:buNone/>
            </a:pPr>
            <a:r>
              <a:rPr lang="en-GB" sz="1900" dirty="0">
                <a:latin typeface="Times New Roman" panose="02020603050405020304" pitchFamily="18" charset="0"/>
                <a:cs typeface="Times New Roman" panose="02020603050405020304" pitchFamily="18" charset="0"/>
              </a:rPr>
              <a:t>https://www.investopedia.com/terms/r/revenue.asp</a:t>
            </a:r>
          </a:p>
          <a:p>
            <a:pPr marL="0" indent="0">
              <a:spcBef>
                <a:spcPts val="0"/>
              </a:spcBef>
              <a:buNone/>
            </a:pPr>
            <a:endParaRPr lang="en-GB" sz="1900" dirty="0">
              <a:latin typeface="Times New Roman" panose="02020603050405020304" pitchFamily="18" charset="0"/>
              <a:cs typeface="Times New Roman" panose="02020603050405020304" pitchFamily="18" charset="0"/>
            </a:endParaRPr>
          </a:p>
          <a:p>
            <a:pPr marL="0" indent="0">
              <a:spcBef>
                <a:spcPts val="0"/>
              </a:spcBef>
              <a:buNone/>
            </a:pPr>
            <a:endParaRPr lang="en-GB" sz="1900" dirty="0">
              <a:latin typeface="Times New Roman" panose="02020603050405020304" pitchFamily="18" charset="0"/>
              <a:cs typeface="Times New Roman" panose="02020603050405020304" pitchFamily="18" charset="0"/>
            </a:endParaRPr>
          </a:p>
          <a:p>
            <a:pPr marL="0" indent="0">
              <a:spcBef>
                <a:spcPts val="0"/>
              </a:spcBef>
              <a:buNone/>
            </a:pPr>
            <a:endParaRPr lang="en-GB" sz="1900" dirty="0">
              <a:latin typeface="Times New Roman" panose="02020603050405020304" pitchFamily="18" charset="0"/>
              <a:cs typeface="Times New Roman" panose="02020603050405020304" pitchFamily="18" charset="0"/>
            </a:endParaRPr>
          </a:p>
          <a:p>
            <a:pPr marL="0" indent="0">
              <a:spcBef>
                <a:spcPts val="0"/>
              </a:spcBef>
              <a:buNone/>
            </a:pPr>
            <a:endParaRPr lang="en-GB" sz="1900" dirty="0">
              <a:latin typeface="Times New Roman" panose="02020603050405020304" pitchFamily="18" charset="0"/>
              <a:cs typeface="Times New Roman" panose="02020603050405020304" pitchFamily="18" charset="0"/>
            </a:endParaRPr>
          </a:p>
          <a:p>
            <a:pPr marL="0" indent="0">
              <a:spcBef>
                <a:spcPts val="0"/>
              </a:spcBef>
              <a:buNone/>
            </a:pPr>
            <a:endParaRPr lang="en-GB" sz="1900" dirty="0">
              <a:latin typeface="Times New Roman" panose="02020603050405020304" pitchFamily="18" charset="0"/>
              <a:cs typeface="Times New Roman" panose="02020603050405020304" pitchFamily="18" charset="0"/>
            </a:endParaRPr>
          </a:p>
          <a:p>
            <a:pPr marL="0" indent="0">
              <a:spcBef>
                <a:spcPts val="0"/>
              </a:spcBef>
              <a:buNone/>
            </a:pPr>
            <a:endParaRPr lang="en-GB" sz="1900" dirty="0">
              <a:latin typeface="Times New Roman" panose="02020603050405020304" pitchFamily="18" charset="0"/>
              <a:cs typeface="Times New Roman" panose="02020603050405020304" pitchFamily="18" charset="0"/>
            </a:endParaRPr>
          </a:p>
          <a:p>
            <a:pPr marL="0" indent="0">
              <a:spcBef>
                <a:spcPts val="0"/>
              </a:spcBef>
              <a:buNone/>
            </a:pPr>
            <a:endParaRPr lang="en-GB" sz="1900" dirty="0">
              <a:latin typeface="Times New Roman" panose="02020603050405020304" pitchFamily="18" charset="0"/>
              <a:cs typeface="Times New Roman" panose="02020603050405020304" pitchFamily="18" charset="0"/>
            </a:endParaRPr>
          </a:p>
          <a:p>
            <a:pPr marL="0" indent="0">
              <a:spcBef>
                <a:spcPts val="0"/>
              </a:spcBef>
              <a:buNone/>
            </a:pPr>
            <a:endParaRPr lang="en-GB" sz="1900" dirty="0">
              <a:latin typeface="Times New Roman" panose="02020603050405020304" pitchFamily="18" charset="0"/>
              <a:cs typeface="Times New Roman" panose="02020603050405020304" pitchFamily="18" charset="0"/>
            </a:endParaRPr>
          </a:p>
          <a:p>
            <a:pPr marL="0" indent="0">
              <a:spcBef>
                <a:spcPts val="0"/>
              </a:spcBef>
              <a:buNone/>
            </a:pPr>
            <a:endParaRPr lang="en-GB" altLang="cs-CZ" sz="1900" dirty="0">
              <a:latin typeface="Times New Roman" panose="02020603050405020304" pitchFamily="18" charset="0"/>
              <a:cs typeface="Times New Roman" panose="02020603050405020304" pitchFamily="18" charset="0"/>
            </a:endParaRPr>
          </a:p>
        </p:txBody>
      </p:sp>
      <p:pic>
        <p:nvPicPr>
          <p:cNvPr id="3" name="Obrázek 2">
            <a:extLst>
              <a:ext uri="{FF2B5EF4-FFF2-40B4-BE49-F238E27FC236}">
                <a16:creationId xmlns:a16="http://schemas.microsoft.com/office/drawing/2014/main" id="{58AB1884-A46F-401C-A800-4E3826235004}"/>
              </a:ext>
            </a:extLst>
          </p:cNvPr>
          <p:cNvPicPr>
            <a:picLocks noChangeAspect="1"/>
          </p:cNvPicPr>
          <p:nvPr/>
        </p:nvPicPr>
        <p:blipFill>
          <a:blip r:embed="rId3"/>
          <a:stretch>
            <a:fillRect/>
          </a:stretch>
        </p:blipFill>
        <p:spPr>
          <a:xfrm>
            <a:off x="179802" y="1125709"/>
            <a:ext cx="4356081" cy="2647763"/>
          </a:xfrm>
          <a:prstGeom prst="rect">
            <a:avLst/>
          </a:prstGeom>
        </p:spPr>
      </p:pic>
    </p:spTree>
    <p:extLst>
      <p:ext uri="{BB962C8B-B14F-4D97-AF65-F5344CB8AC3E}">
        <p14:creationId xmlns:p14="http://schemas.microsoft.com/office/powerpoint/2010/main" val="1810242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2894" y="-70015"/>
            <a:ext cx="1464833" cy="1127893"/>
          </a:xfrm>
          <a:prstGeom prst="rect">
            <a:avLst/>
          </a:prstGeom>
        </p:spPr>
      </p:pic>
      <p:sp>
        <p:nvSpPr>
          <p:cNvPr id="12" name="TextovéPole 11">
            <a:extLst>
              <a:ext uri="{FF2B5EF4-FFF2-40B4-BE49-F238E27FC236}">
                <a16:creationId xmlns:a16="http://schemas.microsoft.com/office/drawing/2014/main" id="{D58F5894-5BBD-4614-B9C2-4CE45E75A12D}"/>
              </a:ext>
            </a:extLst>
          </p:cNvPr>
          <p:cNvSpPr txBox="1"/>
          <p:nvPr/>
        </p:nvSpPr>
        <p:spPr>
          <a:xfrm>
            <a:off x="314273" y="957382"/>
            <a:ext cx="11354865" cy="1261884"/>
          </a:xfrm>
          <a:prstGeom prst="rect">
            <a:avLst/>
          </a:prstGeom>
          <a:noFill/>
        </p:spPr>
        <p:txBody>
          <a:bodyPr wrap="square">
            <a:spAutoFit/>
          </a:bodyPr>
          <a:lstStyle/>
          <a:p>
            <a:pPr algn="l"/>
            <a:r>
              <a:rPr lang="en-GB" sz="1900" b="1" i="0" u="none" strike="noStrike" baseline="0" dirty="0">
                <a:latin typeface="Times New Roman" panose="02020603050405020304" pitchFamily="18" charset="0"/>
                <a:cs typeface="Times New Roman" panose="02020603050405020304" pitchFamily="18" charset="0"/>
              </a:rPr>
              <a:t>4. Moving Averages</a:t>
            </a:r>
          </a:p>
          <a:p>
            <a:pPr algn="l"/>
            <a:r>
              <a:rPr lang="en-GB" sz="1900" b="0" i="0" u="none" strike="noStrike" baseline="0" dirty="0">
                <a:latin typeface="Times New Roman" panose="02020603050405020304" pitchFamily="18" charset="0"/>
                <a:cs typeface="Times New Roman" panose="02020603050405020304" pitchFamily="18" charset="0"/>
              </a:rPr>
              <a:t>Moving averages are averages that are updated as new information is received.</a:t>
            </a:r>
          </a:p>
          <a:p>
            <a:pPr algn="l"/>
            <a:r>
              <a:rPr lang="en-GB" sz="1900" b="0" i="0" u="none" strike="noStrike" baseline="0" dirty="0">
                <a:latin typeface="Times New Roman" panose="02020603050405020304" pitchFamily="18" charset="0"/>
                <a:cs typeface="Times New Roman" panose="02020603050405020304" pitchFamily="18" charset="0"/>
              </a:rPr>
              <a:t>With the moving average, a manager simply employs the most recent observations</a:t>
            </a:r>
          </a:p>
          <a:p>
            <a:pPr algn="l"/>
            <a:r>
              <a:rPr lang="en-GB" sz="1900" b="0" i="0" u="none" strike="noStrike" baseline="0" dirty="0">
                <a:latin typeface="Times New Roman" panose="02020603050405020304" pitchFamily="18" charset="0"/>
                <a:cs typeface="Times New Roman" panose="02020603050405020304" pitchFamily="18" charset="0"/>
              </a:rPr>
              <a:t>to calculate an average, which is used as the forecast for the next period.</a:t>
            </a:r>
            <a:endParaRPr lang="en-GB" sz="1900" dirty="0">
              <a:latin typeface="Times New Roman" panose="02020603050405020304" pitchFamily="18" charset="0"/>
              <a:cs typeface="Times New Roman" panose="02020603050405020304" pitchFamily="18" charset="0"/>
            </a:endParaRPr>
          </a:p>
        </p:txBody>
      </p:sp>
      <p:pic>
        <p:nvPicPr>
          <p:cNvPr id="8" name="Obrázek 7">
            <a:extLst>
              <a:ext uri="{FF2B5EF4-FFF2-40B4-BE49-F238E27FC236}">
                <a16:creationId xmlns:a16="http://schemas.microsoft.com/office/drawing/2014/main" id="{944B947C-CADC-456C-B435-F6A99EF073AF}"/>
              </a:ext>
            </a:extLst>
          </p:cNvPr>
          <p:cNvPicPr>
            <a:picLocks noChangeAspect="1"/>
          </p:cNvPicPr>
          <p:nvPr/>
        </p:nvPicPr>
        <p:blipFill>
          <a:blip r:embed="rId4"/>
          <a:stretch>
            <a:fillRect/>
          </a:stretch>
        </p:blipFill>
        <p:spPr>
          <a:xfrm>
            <a:off x="8285252" y="1271960"/>
            <a:ext cx="3673158" cy="2034716"/>
          </a:xfrm>
          <a:prstGeom prst="rect">
            <a:avLst/>
          </a:prstGeom>
        </p:spPr>
      </p:pic>
      <p:pic>
        <p:nvPicPr>
          <p:cNvPr id="14" name="Obrázek 13">
            <a:extLst>
              <a:ext uri="{FF2B5EF4-FFF2-40B4-BE49-F238E27FC236}">
                <a16:creationId xmlns:a16="http://schemas.microsoft.com/office/drawing/2014/main" id="{1EB0F003-68E0-4BFC-ACB5-38A8739FE3C4}"/>
              </a:ext>
            </a:extLst>
          </p:cNvPr>
          <p:cNvPicPr>
            <a:picLocks noChangeAspect="1"/>
          </p:cNvPicPr>
          <p:nvPr/>
        </p:nvPicPr>
        <p:blipFill>
          <a:blip r:embed="rId5"/>
          <a:stretch>
            <a:fillRect/>
          </a:stretch>
        </p:blipFill>
        <p:spPr>
          <a:xfrm>
            <a:off x="3518287" y="2473459"/>
            <a:ext cx="3147333" cy="571550"/>
          </a:xfrm>
          <a:prstGeom prst="rect">
            <a:avLst/>
          </a:prstGeom>
        </p:spPr>
      </p:pic>
      <p:sp>
        <p:nvSpPr>
          <p:cNvPr id="18" name="TextovéPole 17">
            <a:extLst>
              <a:ext uri="{FF2B5EF4-FFF2-40B4-BE49-F238E27FC236}">
                <a16:creationId xmlns:a16="http://schemas.microsoft.com/office/drawing/2014/main" id="{03D2C2C8-36DF-4290-82B6-008E5667F791}"/>
              </a:ext>
            </a:extLst>
          </p:cNvPr>
          <p:cNvSpPr txBox="1"/>
          <p:nvPr/>
        </p:nvSpPr>
        <p:spPr>
          <a:xfrm>
            <a:off x="418679" y="3767681"/>
            <a:ext cx="10726631" cy="1846659"/>
          </a:xfrm>
          <a:prstGeom prst="rect">
            <a:avLst/>
          </a:prstGeom>
          <a:noFill/>
        </p:spPr>
        <p:txBody>
          <a:bodyPr wrap="square">
            <a:spAutoFit/>
          </a:bodyPr>
          <a:lstStyle/>
          <a:p>
            <a:pPr algn="l"/>
            <a:r>
              <a:rPr lang="en-GB" sz="1900" b="1" i="0" u="none" strike="noStrike" baseline="0" dirty="0">
                <a:latin typeface="Times New Roman" panose="02020603050405020304" pitchFamily="18" charset="0"/>
                <a:cs typeface="Times New Roman" panose="02020603050405020304" pitchFamily="18" charset="0"/>
              </a:rPr>
              <a:t>Advantages and Disadvantages</a:t>
            </a:r>
          </a:p>
          <a:p>
            <a:pPr algn="l"/>
            <a:r>
              <a:rPr lang="en-GB" sz="1900" b="0" i="0" u="none" strike="noStrike" baseline="0" dirty="0">
                <a:latin typeface="Times New Roman" panose="02020603050405020304" pitchFamily="18" charset="0"/>
                <a:cs typeface="Times New Roman" panose="02020603050405020304" pitchFamily="18" charset="0"/>
              </a:rPr>
              <a:t>The moving average is simple to use and easy to understand. However, there are two shortcomings:</a:t>
            </a:r>
          </a:p>
          <a:p>
            <a:pPr algn="l"/>
            <a:r>
              <a:rPr lang="en-GB" sz="1900" b="1" i="0" u="none" strike="noStrike" baseline="0" dirty="0">
                <a:latin typeface="Times New Roman" panose="02020603050405020304" pitchFamily="18" charset="0"/>
                <a:cs typeface="Times New Roman" panose="02020603050405020304" pitchFamily="18" charset="0"/>
              </a:rPr>
              <a:t>1. </a:t>
            </a:r>
            <a:r>
              <a:rPr lang="en-GB" sz="1900" b="0" i="0" u="none" strike="noStrike" baseline="0" dirty="0">
                <a:latin typeface="Times New Roman" panose="02020603050405020304" pitchFamily="18" charset="0"/>
                <a:cs typeface="Times New Roman" panose="02020603050405020304" pitchFamily="18" charset="0"/>
              </a:rPr>
              <a:t>It requires users to retain a great deal of data and carry it along with them from forecast period to forecast period.</a:t>
            </a:r>
          </a:p>
          <a:p>
            <a:pPr algn="l"/>
            <a:r>
              <a:rPr lang="en-GB" sz="1900" b="1" i="0" u="none" strike="noStrike" baseline="0" dirty="0">
                <a:latin typeface="Times New Roman" panose="02020603050405020304" pitchFamily="18" charset="0"/>
                <a:cs typeface="Times New Roman" panose="02020603050405020304" pitchFamily="18" charset="0"/>
              </a:rPr>
              <a:t>2. </a:t>
            </a:r>
            <a:r>
              <a:rPr lang="en-GB" sz="1900" b="0" i="0" u="none" strike="noStrike" baseline="0" dirty="0">
                <a:latin typeface="Times New Roman" panose="02020603050405020304" pitchFamily="18" charset="0"/>
                <a:cs typeface="Times New Roman" panose="02020603050405020304" pitchFamily="18" charset="0"/>
              </a:rPr>
              <a:t>All data in the sample are weighted equally. If more recent data are more valid than older data, why not give them greater weight?</a:t>
            </a:r>
            <a:endParaRPr lang="en-GB" sz="1900" dirty="0">
              <a:latin typeface="Times New Roman" panose="02020603050405020304" pitchFamily="18" charset="0"/>
              <a:cs typeface="Times New Roman" panose="02020603050405020304" pitchFamily="18" charset="0"/>
            </a:endParaRPr>
          </a:p>
        </p:txBody>
      </p:sp>
      <p:sp>
        <p:nvSpPr>
          <p:cNvPr id="10" name="Nadpis 1">
            <a:extLst>
              <a:ext uri="{FF2B5EF4-FFF2-40B4-BE49-F238E27FC236}">
                <a16:creationId xmlns:a16="http://schemas.microsoft.com/office/drawing/2014/main" id="{42F3BFAF-07ED-4235-A50E-CF1CC5383419}"/>
              </a:ext>
            </a:extLst>
          </p:cNvPr>
          <p:cNvSpPr txBox="1">
            <a:spLocks/>
          </p:cNvSpPr>
          <p:nvPr/>
        </p:nvSpPr>
        <p:spPr>
          <a:xfrm>
            <a:off x="388900" y="274187"/>
            <a:ext cx="9905170" cy="507703"/>
          </a:xfrm>
          <a:prstGeom prst="rect">
            <a:avLst/>
          </a:prstGeom>
          <a:solidFill>
            <a:srgbClr val="008080"/>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GB" sz="2400" b="1" u="none" strike="noStrike" baseline="0" dirty="0">
                <a:solidFill>
                  <a:schemeClr val="bg1"/>
                </a:solidFill>
                <a:latin typeface="Times New Roman" panose="02020603050405020304" pitchFamily="18" charset="0"/>
                <a:cs typeface="Times New Roman" panose="02020603050405020304" pitchFamily="18" charset="0"/>
              </a:rPr>
              <a:t>QUANTITATIVE FORECASTING</a:t>
            </a:r>
            <a:endParaRPr lang="en-GB"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0768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2894" y="-70015"/>
            <a:ext cx="1464833" cy="1127893"/>
          </a:xfrm>
          <a:prstGeom prst="rect">
            <a:avLst/>
          </a:prstGeom>
        </p:spPr>
      </p:pic>
      <p:sp>
        <p:nvSpPr>
          <p:cNvPr id="11" name="TextovéPole 10">
            <a:extLst>
              <a:ext uri="{FF2B5EF4-FFF2-40B4-BE49-F238E27FC236}">
                <a16:creationId xmlns:a16="http://schemas.microsoft.com/office/drawing/2014/main" id="{CB23C8C3-D763-44AB-8731-9AC280C21FB7}"/>
              </a:ext>
            </a:extLst>
          </p:cNvPr>
          <p:cNvSpPr txBox="1"/>
          <p:nvPr/>
        </p:nvSpPr>
        <p:spPr>
          <a:xfrm>
            <a:off x="429154" y="976907"/>
            <a:ext cx="4904846" cy="5647700"/>
          </a:xfrm>
          <a:prstGeom prst="rect">
            <a:avLst/>
          </a:prstGeom>
          <a:noFill/>
        </p:spPr>
        <p:txBody>
          <a:bodyPr wrap="square">
            <a:spAutoFit/>
          </a:bodyPr>
          <a:lstStyle/>
          <a:p>
            <a:pPr algn="l"/>
            <a:r>
              <a:rPr lang="en-GB" sz="1900" b="1" i="0" u="none" strike="noStrike" baseline="0" dirty="0">
                <a:latin typeface="Times New Roman" panose="02020603050405020304" pitchFamily="18" charset="0"/>
                <a:cs typeface="Times New Roman" panose="02020603050405020304" pitchFamily="18" charset="0"/>
              </a:rPr>
              <a:t>5. Exponential Smoothing</a:t>
            </a:r>
          </a:p>
          <a:p>
            <a:pPr marL="342900" indent="-342900" algn="l">
              <a:buFont typeface="Arial" panose="020B0604020202020204" pitchFamily="34" charset="0"/>
              <a:buChar char="•"/>
            </a:pPr>
            <a:r>
              <a:rPr lang="en-GB" sz="1900" b="0" i="0" u="none" strike="noStrike" baseline="0" dirty="0">
                <a:latin typeface="Times New Roman" panose="02020603050405020304" pitchFamily="18" charset="0"/>
                <a:cs typeface="Times New Roman" panose="02020603050405020304" pitchFamily="18" charset="0"/>
              </a:rPr>
              <a:t>Exponential smoothing is a popular technique for short-run forecasting by managers.</a:t>
            </a:r>
          </a:p>
          <a:p>
            <a:pPr marL="342900" indent="-342900" algn="l">
              <a:buFont typeface="Arial" panose="020B0604020202020204" pitchFamily="34" charset="0"/>
              <a:buChar char="•"/>
            </a:pPr>
            <a:r>
              <a:rPr lang="en-GB" sz="1900" b="0" i="0" u="none" strike="noStrike" baseline="0" dirty="0">
                <a:latin typeface="Times New Roman" panose="02020603050405020304" pitchFamily="18" charset="0"/>
                <a:cs typeface="Times New Roman" panose="02020603050405020304" pitchFamily="18" charset="0"/>
              </a:rPr>
              <a:t>It uses a weighted average of past data as the basis for a forecast. The procedure gives heaviest weight to more recent information and smaller weight to observations in the more distant past. </a:t>
            </a:r>
          </a:p>
          <a:p>
            <a:pPr marL="342900" indent="-342900" algn="l">
              <a:buFont typeface="Arial" panose="020B0604020202020204" pitchFamily="34" charset="0"/>
              <a:buChar char="•"/>
            </a:pPr>
            <a:r>
              <a:rPr lang="en-GB" sz="1900" b="0" i="0" u="none" strike="noStrike" baseline="0" dirty="0">
                <a:latin typeface="Times New Roman" panose="02020603050405020304" pitchFamily="18" charset="0"/>
                <a:cs typeface="Times New Roman" panose="02020603050405020304" pitchFamily="18" charset="0"/>
              </a:rPr>
              <a:t>The reason is that the future is more dependent on the recent past than on the distant past.</a:t>
            </a:r>
          </a:p>
          <a:p>
            <a:pPr marL="342900" indent="-342900" algn="l">
              <a:buFont typeface="Arial" panose="020B0604020202020204" pitchFamily="34" charset="0"/>
              <a:buChar char="•"/>
            </a:pPr>
            <a:r>
              <a:rPr lang="en-GB" sz="1900" b="0" i="0" u="none" strike="noStrike" baseline="0" dirty="0">
                <a:latin typeface="Times New Roman" panose="02020603050405020304" pitchFamily="18" charset="0"/>
                <a:cs typeface="Times New Roman" panose="02020603050405020304" pitchFamily="18" charset="0"/>
              </a:rPr>
              <a:t>The method is known to be effective when there is randomness and no seasonal fluctuations in the data. </a:t>
            </a:r>
          </a:p>
          <a:p>
            <a:pPr marL="342900" indent="-342900" algn="l">
              <a:buFont typeface="Arial" panose="020B0604020202020204" pitchFamily="34" charset="0"/>
              <a:buChar char="•"/>
            </a:pPr>
            <a:r>
              <a:rPr lang="en-GB" sz="1900" b="0" i="0" u="none" strike="noStrike" baseline="0" dirty="0">
                <a:latin typeface="Times New Roman" panose="02020603050405020304" pitchFamily="18" charset="0"/>
                <a:cs typeface="Times New Roman" panose="02020603050405020304" pitchFamily="18" charset="0"/>
              </a:rPr>
              <a:t>One disadvantage of the method, however, is that it does not include industrial or economic factors such as market conditions, prices, or the effects of competitors’ actions.</a:t>
            </a:r>
            <a:endParaRPr lang="en-GB" sz="1900" dirty="0">
              <a:latin typeface="Times New Roman" panose="02020603050405020304" pitchFamily="18" charset="0"/>
              <a:cs typeface="Times New Roman" panose="02020603050405020304" pitchFamily="18" charset="0"/>
            </a:endParaRPr>
          </a:p>
        </p:txBody>
      </p:sp>
      <p:pic>
        <p:nvPicPr>
          <p:cNvPr id="6" name="Obrázek 5">
            <a:extLst>
              <a:ext uri="{FF2B5EF4-FFF2-40B4-BE49-F238E27FC236}">
                <a16:creationId xmlns:a16="http://schemas.microsoft.com/office/drawing/2014/main" id="{CA1CA789-FAD3-4A4C-9730-C2911E9F4C02}"/>
              </a:ext>
            </a:extLst>
          </p:cNvPr>
          <p:cNvPicPr>
            <a:picLocks noChangeAspect="1"/>
          </p:cNvPicPr>
          <p:nvPr/>
        </p:nvPicPr>
        <p:blipFill>
          <a:blip r:embed="rId4"/>
          <a:stretch>
            <a:fillRect/>
          </a:stretch>
        </p:blipFill>
        <p:spPr>
          <a:xfrm>
            <a:off x="5254471" y="1305409"/>
            <a:ext cx="6508375" cy="3467400"/>
          </a:xfrm>
          <a:prstGeom prst="rect">
            <a:avLst/>
          </a:prstGeom>
        </p:spPr>
      </p:pic>
      <p:sp>
        <p:nvSpPr>
          <p:cNvPr id="8" name="Nadpis 1">
            <a:extLst>
              <a:ext uri="{FF2B5EF4-FFF2-40B4-BE49-F238E27FC236}">
                <a16:creationId xmlns:a16="http://schemas.microsoft.com/office/drawing/2014/main" id="{71334E30-60EA-4D24-8B9F-433A680595CD}"/>
              </a:ext>
            </a:extLst>
          </p:cNvPr>
          <p:cNvSpPr txBox="1">
            <a:spLocks/>
          </p:cNvSpPr>
          <p:nvPr/>
        </p:nvSpPr>
        <p:spPr>
          <a:xfrm>
            <a:off x="388900" y="274187"/>
            <a:ext cx="9905170" cy="507703"/>
          </a:xfrm>
          <a:prstGeom prst="rect">
            <a:avLst/>
          </a:prstGeom>
          <a:solidFill>
            <a:srgbClr val="008080"/>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GB" sz="2400" b="1" u="none" strike="noStrike" baseline="0" dirty="0">
                <a:solidFill>
                  <a:schemeClr val="bg1"/>
                </a:solidFill>
                <a:latin typeface="Times New Roman" panose="02020603050405020304" pitchFamily="18" charset="0"/>
                <a:cs typeface="Times New Roman" panose="02020603050405020304" pitchFamily="18" charset="0"/>
              </a:rPr>
              <a:t>QUANTITATIVE FORECASTING</a:t>
            </a:r>
            <a:endParaRPr lang="en-GB"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74393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5647" y="139242"/>
            <a:ext cx="1464833" cy="1127893"/>
          </a:xfrm>
          <a:prstGeom prst="rect">
            <a:avLst/>
          </a:prstGeom>
        </p:spPr>
      </p:pic>
      <p:sp>
        <p:nvSpPr>
          <p:cNvPr id="7" name="TextovéPole 6">
            <a:extLst>
              <a:ext uri="{FF2B5EF4-FFF2-40B4-BE49-F238E27FC236}">
                <a16:creationId xmlns:a16="http://schemas.microsoft.com/office/drawing/2014/main" id="{D6EBD424-4CB0-401D-BE2A-7C6576F35BF8}"/>
              </a:ext>
            </a:extLst>
          </p:cNvPr>
          <p:cNvSpPr txBox="1"/>
          <p:nvPr/>
        </p:nvSpPr>
        <p:spPr>
          <a:xfrm>
            <a:off x="1195881" y="1091911"/>
            <a:ext cx="8871484" cy="707886"/>
          </a:xfrm>
          <a:prstGeom prst="rect">
            <a:avLst/>
          </a:prstGeom>
          <a:noFill/>
        </p:spPr>
        <p:txBody>
          <a:bodyPr wrap="square">
            <a:spAutoFit/>
          </a:bodyPr>
          <a:lstStyle/>
          <a:p>
            <a:pPr algn="just"/>
            <a:r>
              <a:rPr lang="en-US" sz="40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THANK YOU FOR ATTENTION! </a:t>
            </a:r>
            <a:endParaRPr lang="en-GB" sz="40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Obrázek 8">
            <a:extLst>
              <a:ext uri="{FF2B5EF4-FFF2-40B4-BE49-F238E27FC236}">
                <a16:creationId xmlns:a16="http://schemas.microsoft.com/office/drawing/2014/main" id="{FA35F4E4-17BF-4A3D-9907-EB7E06F560AE}"/>
              </a:ext>
            </a:extLst>
          </p:cNvPr>
          <p:cNvPicPr>
            <a:picLocks noChangeAspect="1"/>
          </p:cNvPicPr>
          <p:nvPr/>
        </p:nvPicPr>
        <p:blipFill>
          <a:blip r:embed="rId3"/>
          <a:stretch>
            <a:fillRect/>
          </a:stretch>
        </p:blipFill>
        <p:spPr>
          <a:xfrm>
            <a:off x="7172271" y="2356430"/>
            <a:ext cx="3817951" cy="3848433"/>
          </a:xfrm>
          <a:prstGeom prst="rect">
            <a:avLst/>
          </a:prstGeom>
        </p:spPr>
      </p:pic>
    </p:spTree>
    <p:extLst>
      <p:ext uri="{BB962C8B-B14F-4D97-AF65-F5344CB8AC3E}">
        <p14:creationId xmlns:p14="http://schemas.microsoft.com/office/powerpoint/2010/main" val="1383212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53061"/>
            <a:ext cx="9512028" cy="461665"/>
          </a:xfrm>
          <a:prstGeom prst="rect">
            <a:avLst/>
          </a:prstGeom>
          <a:solidFill>
            <a:srgbClr val="008080"/>
          </a:solidFill>
        </p:spPr>
        <p:txBody>
          <a:bodyPr wrap="none">
            <a:spAutoFit/>
          </a:bodyPr>
          <a:lstStyle/>
          <a:p>
            <a:pPr lvl="0">
              <a:defRPr/>
            </a:pPr>
            <a:r>
              <a:rPr lang="en-GB" sz="2400" b="1" kern="0" dirty="0">
                <a:solidFill>
                  <a:schemeClr val="bg1"/>
                </a:solidFill>
                <a:latin typeface="Times New Roman"/>
              </a:rPr>
              <a:t>INCOMES AND EXPENSES: </a:t>
            </a:r>
            <a:r>
              <a:rPr lang="en-US" sz="2400" b="1" dirty="0">
                <a:solidFill>
                  <a:schemeClr val="bg1"/>
                </a:solidFill>
                <a:latin typeface="Times New Roman" panose="02020603050405020304" pitchFamily="18" charset="0"/>
                <a:cs typeface="Times New Roman" panose="02020603050405020304" pitchFamily="18" charset="0"/>
              </a:rPr>
              <a:t>ACCRUAL BASIS OF ACCOUNTING</a:t>
            </a:r>
            <a:r>
              <a:rPr lang="en-GB" sz="2400" b="1" kern="0" dirty="0">
                <a:solidFill>
                  <a:schemeClr val="bg1"/>
                </a:solidFill>
                <a:latin typeface="Times New Roman"/>
              </a:rPr>
              <a:t> </a:t>
            </a:r>
            <a:endParaRPr lang="en-GB" sz="2400" b="1" kern="0" dirty="0">
              <a:solidFill>
                <a:schemeClr val="bg1"/>
              </a:solidFill>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3454" y="30332"/>
            <a:ext cx="1464833" cy="1127893"/>
          </a:xfrm>
          <a:prstGeom prst="rect">
            <a:avLst/>
          </a:prstGeom>
        </p:spPr>
      </p:pic>
      <p:sp>
        <p:nvSpPr>
          <p:cNvPr id="8" name="Zástupný symbol pro obsah 2">
            <a:extLst>
              <a:ext uri="{FF2B5EF4-FFF2-40B4-BE49-F238E27FC236}">
                <a16:creationId xmlns:a16="http://schemas.microsoft.com/office/drawing/2014/main" id="{D7C8DFAA-56D9-46B5-9D6F-2F9BCF2DC551}"/>
              </a:ext>
            </a:extLst>
          </p:cNvPr>
          <p:cNvSpPr txBox="1">
            <a:spLocks/>
          </p:cNvSpPr>
          <p:nvPr/>
        </p:nvSpPr>
        <p:spPr>
          <a:xfrm>
            <a:off x="4016293" y="957040"/>
            <a:ext cx="7672124" cy="46190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1900" b="1" dirty="0">
                <a:latin typeface="Times New Roman" panose="02020603050405020304" pitchFamily="18" charset="0"/>
                <a:cs typeface="Times New Roman" panose="02020603050405020304" pitchFamily="18" charset="0"/>
              </a:rPr>
              <a:t>Accrual basis of accounting: </a:t>
            </a:r>
            <a:r>
              <a:rPr lang="en-US" sz="1900" dirty="0">
                <a:latin typeface="Times New Roman" panose="02020603050405020304" pitchFamily="18" charset="0"/>
                <a:cs typeface="Times New Roman" panose="02020603050405020304" pitchFamily="18" charset="0"/>
              </a:rPr>
              <a:t>Under the accrual basis of accounting, </a:t>
            </a:r>
            <a:r>
              <a:rPr lang="en-US" sz="1900" dirty="0">
                <a:latin typeface="Times New Roman" panose="02020603050405020304" pitchFamily="18" charset="0"/>
                <a:cs typeface="Times New Roman" panose="02020603050405020304" pitchFamily="18" charset="0"/>
                <a:hlinkClick r:id="rId3" tooltip="What are revenues?">
                  <a:extLst>
                    <a:ext uri="{A12FA001-AC4F-418D-AE19-62706E023703}">
                      <ahyp:hlinkClr xmlns:ahyp="http://schemas.microsoft.com/office/drawing/2018/hyperlinkcolor" val="tx"/>
                    </a:ext>
                  </a:extLst>
                </a:hlinkClick>
              </a:rPr>
              <a:t>revenues</a:t>
            </a:r>
            <a:r>
              <a:rPr lang="en-US" sz="1900" dirty="0">
                <a:latin typeface="Times New Roman" panose="02020603050405020304" pitchFamily="18" charset="0"/>
                <a:cs typeface="Times New Roman" panose="02020603050405020304" pitchFamily="18" charset="0"/>
              </a:rPr>
              <a:t> are reported on the income statement when they are earned. When the revenues are earned but cash is not received, the asset accounts receivable will be recorded. </a:t>
            </a:r>
          </a:p>
          <a:p>
            <a:pPr marL="0" indent="0">
              <a:spcBef>
                <a:spcPts val="0"/>
              </a:spcBef>
              <a:buNone/>
            </a:pPr>
            <a:endParaRPr lang="en-US" sz="1900" b="1" dirty="0">
              <a:latin typeface="Times New Roman" panose="02020603050405020304" pitchFamily="18" charset="0"/>
              <a:cs typeface="Times New Roman" panose="02020603050405020304" pitchFamily="18" charset="0"/>
            </a:endParaRPr>
          </a:p>
          <a:p>
            <a:pPr marL="0" indent="0">
              <a:spcBef>
                <a:spcPts val="0"/>
              </a:spcBef>
              <a:buNone/>
            </a:pPr>
            <a:r>
              <a:rPr lang="en-US" sz="1900" b="1" dirty="0">
                <a:latin typeface="Times New Roman" panose="02020603050405020304" pitchFamily="18" charset="0"/>
                <a:cs typeface="Times New Roman" panose="02020603050405020304" pitchFamily="18" charset="0"/>
              </a:rPr>
              <a:t>Recognition of revenue </a:t>
            </a:r>
            <a:r>
              <a:rPr lang="en-US" sz="1900" dirty="0">
                <a:latin typeface="Times New Roman" panose="02020603050405020304" pitchFamily="18" charset="0"/>
                <a:cs typeface="Times New Roman" panose="02020603050405020304" pitchFamily="18" charset="0"/>
              </a:rPr>
              <a:t>(International Accounting Standard 18 – Revenue):</a:t>
            </a:r>
          </a:p>
          <a:p>
            <a:pPr fontAlgn="base">
              <a:spcBef>
                <a:spcPts val="0"/>
              </a:spcBef>
            </a:pPr>
            <a:r>
              <a:rPr lang="en-US" sz="1900" dirty="0">
                <a:latin typeface="Times New Roman" panose="02020603050405020304" pitchFamily="18" charset="0"/>
                <a:cs typeface="Times New Roman" panose="02020603050405020304" pitchFamily="18" charset="0"/>
              </a:rPr>
              <a:t>the seller has transferred to the buyer the significant risks and rewards of ownership</a:t>
            </a:r>
          </a:p>
          <a:p>
            <a:pPr fontAlgn="base">
              <a:spcBef>
                <a:spcPts val="0"/>
              </a:spcBef>
            </a:pPr>
            <a:r>
              <a:rPr lang="en-US" sz="1900" dirty="0">
                <a:latin typeface="Times New Roman" panose="02020603050405020304" pitchFamily="18" charset="0"/>
                <a:cs typeface="Times New Roman" panose="02020603050405020304" pitchFamily="18" charset="0"/>
              </a:rPr>
              <a:t> the seller retains neither continuing managerial involvement to the degree usually associated with ownership nor effective control over the goods sold</a:t>
            </a:r>
          </a:p>
          <a:p>
            <a:pPr fontAlgn="base">
              <a:spcBef>
                <a:spcPts val="0"/>
              </a:spcBef>
            </a:pPr>
            <a:r>
              <a:rPr lang="en-US" sz="1900" dirty="0">
                <a:latin typeface="Times New Roman" panose="02020603050405020304" pitchFamily="18" charset="0"/>
                <a:cs typeface="Times New Roman" panose="02020603050405020304" pitchFamily="18" charset="0"/>
              </a:rPr>
              <a:t> the amount of revenue can be measured reliably</a:t>
            </a:r>
          </a:p>
          <a:p>
            <a:pPr fontAlgn="base">
              <a:spcBef>
                <a:spcPts val="0"/>
              </a:spcBef>
            </a:pPr>
            <a:r>
              <a:rPr lang="en-US" sz="1900" dirty="0">
                <a:latin typeface="Times New Roman" panose="02020603050405020304" pitchFamily="18" charset="0"/>
                <a:cs typeface="Times New Roman" panose="02020603050405020304" pitchFamily="18" charset="0"/>
              </a:rPr>
              <a:t> it is probable that the economic benefits associated with the transaction will flow to the seller, and</a:t>
            </a:r>
          </a:p>
          <a:p>
            <a:pPr fontAlgn="base">
              <a:spcBef>
                <a:spcPts val="0"/>
              </a:spcBef>
            </a:pPr>
            <a:r>
              <a:rPr lang="en-US" sz="1900" dirty="0">
                <a:latin typeface="Times New Roman" panose="02020603050405020304" pitchFamily="18" charset="0"/>
                <a:cs typeface="Times New Roman" panose="02020603050405020304" pitchFamily="18" charset="0"/>
              </a:rPr>
              <a:t> the costs incurred or to be incurred in respect of the transaction can be measured reliably</a:t>
            </a:r>
            <a:endParaRPr lang="en-GB" sz="19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9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9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1900" dirty="0">
              <a:solidFill>
                <a:srgbClr val="002060"/>
              </a:solidFill>
              <a:latin typeface="Times New Roman" panose="02020603050405020304" pitchFamily="18" charset="0"/>
              <a:cs typeface="Times New Roman" panose="02020603050405020304" pitchFamily="18" charset="0"/>
            </a:endParaRPr>
          </a:p>
        </p:txBody>
      </p:sp>
      <p:pic>
        <p:nvPicPr>
          <p:cNvPr id="9" name="Obrázek 8">
            <a:extLst>
              <a:ext uri="{FF2B5EF4-FFF2-40B4-BE49-F238E27FC236}">
                <a16:creationId xmlns:a16="http://schemas.microsoft.com/office/drawing/2014/main" id="{F446976E-D41C-46D8-B6EE-D708D4404EB0}"/>
              </a:ext>
            </a:extLst>
          </p:cNvPr>
          <p:cNvPicPr>
            <a:picLocks noChangeAspect="1"/>
          </p:cNvPicPr>
          <p:nvPr/>
        </p:nvPicPr>
        <p:blipFill>
          <a:blip r:embed="rId4"/>
          <a:stretch>
            <a:fillRect/>
          </a:stretch>
        </p:blipFill>
        <p:spPr>
          <a:xfrm>
            <a:off x="323713" y="957040"/>
            <a:ext cx="3620758" cy="2852960"/>
          </a:xfrm>
          <a:prstGeom prst="rect">
            <a:avLst/>
          </a:prstGeom>
        </p:spPr>
      </p:pic>
      <p:sp>
        <p:nvSpPr>
          <p:cNvPr id="11" name="TextovéPole 10">
            <a:extLst>
              <a:ext uri="{FF2B5EF4-FFF2-40B4-BE49-F238E27FC236}">
                <a16:creationId xmlns:a16="http://schemas.microsoft.com/office/drawing/2014/main" id="{1D6E54D4-2C8C-439E-9882-AEF7C301591E}"/>
              </a:ext>
            </a:extLst>
          </p:cNvPr>
          <p:cNvSpPr txBox="1"/>
          <p:nvPr/>
        </p:nvSpPr>
        <p:spPr>
          <a:xfrm>
            <a:off x="323713" y="5677757"/>
            <a:ext cx="11652622" cy="923330"/>
          </a:xfrm>
          <a:prstGeom prst="rect">
            <a:avLst/>
          </a:prstGeom>
          <a:noFill/>
        </p:spPr>
        <p:txBody>
          <a:bodyPr wrap="square">
            <a:spAutoFit/>
          </a:bodyPr>
          <a:lstStyle/>
          <a:p>
            <a:pPr marL="0" indent="0" fontAlgn="base">
              <a:spcBef>
                <a:spcPts val="0"/>
              </a:spcBef>
              <a:buNone/>
            </a:pPr>
            <a:r>
              <a:rPr lang="en-US" sz="1800" b="1" dirty="0">
                <a:latin typeface="Times New Roman" panose="02020603050405020304" pitchFamily="18" charset="0"/>
                <a:cs typeface="Times New Roman" panose="02020603050405020304" pitchFamily="18" charset="0"/>
                <a:hlinkClick r:id="rId5" tooltip="What is an expense?">
                  <a:extLst>
                    <a:ext uri="{A12FA001-AC4F-418D-AE19-62706E023703}">
                      <ahyp:hlinkClr xmlns:ahyp="http://schemas.microsoft.com/office/drawing/2018/hyperlinkcolor" val="tx"/>
                    </a:ext>
                  </a:extLst>
                </a:hlinkClick>
              </a:rPr>
              <a:t>Expenses</a:t>
            </a:r>
            <a:r>
              <a:rPr lang="en-US" sz="1800" dirty="0">
                <a:latin typeface="Times New Roman" panose="02020603050405020304" pitchFamily="18" charset="0"/>
                <a:cs typeface="Times New Roman" panose="02020603050405020304" pitchFamily="18" charset="0"/>
              </a:rPr>
              <a:t> are reported on the income statement when they match up with the revenues being reported, or when a cost has no future benefit that can be measured. When an expense occurs and cash has not yet been paid, a liability account will also be recorded.</a:t>
            </a:r>
          </a:p>
        </p:txBody>
      </p:sp>
    </p:spTree>
    <p:extLst>
      <p:ext uri="{BB962C8B-B14F-4D97-AF65-F5344CB8AC3E}">
        <p14:creationId xmlns:p14="http://schemas.microsoft.com/office/powerpoint/2010/main" val="2181427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53061"/>
            <a:ext cx="9512028" cy="461665"/>
          </a:xfrm>
          <a:prstGeom prst="rect">
            <a:avLst/>
          </a:prstGeom>
          <a:solidFill>
            <a:srgbClr val="008080"/>
          </a:solidFill>
        </p:spPr>
        <p:txBody>
          <a:bodyPr wrap="none">
            <a:spAutoFit/>
          </a:bodyPr>
          <a:lstStyle/>
          <a:p>
            <a:pPr lvl="0">
              <a:defRPr/>
            </a:pPr>
            <a:r>
              <a:rPr lang="en-GB" sz="2400" b="1" kern="0" dirty="0">
                <a:solidFill>
                  <a:schemeClr val="bg1"/>
                </a:solidFill>
                <a:latin typeface="Times New Roman"/>
              </a:rPr>
              <a:t>INCOMES AND EXPENSES: </a:t>
            </a:r>
            <a:r>
              <a:rPr lang="en-US" sz="2400" b="1" dirty="0">
                <a:solidFill>
                  <a:schemeClr val="bg1"/>
                </a:solidFill>
                <a:latin typeface="Times New Roman" panose="02020603050405020304" pitchFamily="18" charset="0"/>
                <a:cs typeface="Times New Roman" panose="02020603050405020304" pitchFamily="18" charset="0"/>
              </a:rPr>
              <a:t>ACCRUAL BASIS OF ACCOUNTING</a:t>
            </a:r>
            <a:r>
              <a:rPr lang="en-GB" sz="2400" b="1" kern="0" dirty="0">
                <a:solidFill>
                  <a:schemeClr val="bg1"/>
                </a:solidFill>
                <a:latin typeface="Times New Roman"/>
              </a:rPr>
              <a:t> </a:t>
            </a:r>
            <a:endParaRPr lang="en-GB" sz="2400" b="1" kern="0" dirty="0">
              <a:solidFill>
                <a:schemeClr val="bg1"/>
              </a:solidFill>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3454" y="30332"/>
            <a:ext cx="1464833" cy="1127893"/>
          </a:xfrm>
          <a:prstGeom prst="rect">
            <a:avLst/>
          </a:prstGeom>
        </p:spPr>
      </p:pic>
      <p:pic>
        <p:nvPicPr>
          <p:cNvPr id="9" name="Obrázek 8">
            <a:extLst>
              <a:ext uri="{FF2B5EF4-FFF2-40B4-BE49-F238E27FC236}">
                <a16:creationId xmlns:a16="http://schemas.microsoft.com/office/drawing/2014/main" id="{F446976E-D41C-46D8-B6EE-D708D4404EB0}"/>
              </a:ext>
            </a:extLst>
          </p:cNvPr>
          <p:cNvPicPr>
            <a:picLocks noChangeAspect="1"/>
          </p:cNvPicPr>
          <p:nvPr/>
        </p:nvPicPr>
        <p:blipFill>
          <a:blip r:embed="rId3"/>
          <a:stretch>
            <a:fillRect/>
          </a:stretch>
        </p:blipFill>
        <p:spPr>
          <a:xfrm>
            <a:off x="323713" y="957040"/>
            <a:ext cx="3620758" cy="2852960"/>
          </a:xfrm>
          <a:prstGeom prst="rect">
            <a:avLst/>
          </a:prstGeom>
        </p:spPr>
      </p:pic>
      <p:sp>
        <p:nvSpPr>
          <p:cNvPr id="10" name="TextovéPole 9">
            <a:extLst>
              <a:ext uri="{FF2B5EF4-FFF2-40B4-BE49-F238E27FC236}">
                <a16:creationId xmlns:a16="http://schemas.microsoft.com/office/drawing/2014/main" id="{C592CC22-1420-4E01-AE97-4B811CB511BF}"/>
              </a:ext>
            </a:extLst>
          </p:cNvPr>
          <p:cNvSpPr txBox="1"/>
          <p:nvPr/>
        </p:nvSpPr>
        <p:spPr>
          <a:xfrm>
            <a:off x="4016293" y="1180243"/>
            <a:ext cx="7557142" cy="4801314"/>
          </a:xfrm>
          <a:prstGeom prst="rect">
            <a:avLst/>
          </a:prstGeom>
          <a:noFill/>
        </p:spPr>
        <p:txBody>
          <a:bodyPr wrap="square">
            <a:spAutoFit/>
          </a:bodyPr>
          <a:lstStyle/>
          <a:p>
            <a:pPr marL="285750" indent="-285750" fontAlgn="base">
              <a:spcBef>
                <a:spcPts val="0"/>
              </a:spcBef>
              <a:buFont typeface="Arial" panose="020B0604020202020204" pitchFamily="34" charset="0"/>
              <a:buChar char="•"/>
            </a:pPr>
            <a:r>
              <a:rPr lang="en-GB" b="0" i="0" dirty="0">
                <a:solidFill>
                  <a:srgbClr val="111111"/>
                </a:solidFill>
                <a:effectLst/>
                <a:latin typeface="Times New Roman" panose="02020603050405020304" pitchFamily="18" charset="0"/>
                <a:cs typeface="Times New Roman" panose="02020603050405020304" pitchFamily="18" charset="0"/>
              </a:rPr>
              <a:t>The accrual method records accounts receivables and payables and, as a result, can provide a more accurate picture of the profitability of a company, particularly in the long term.</a:t>
            </a:r>
            <a:endParaRPr lang="en-US" b="0" i="0" dirty="0">
              <a:solidFill>
                <a:srgbClr val="111111"/>
              </a:solidFill>
              <a:effectLst/>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GB" b="0" i="0" dirty="0">
                <a:solidFill>
                  <a:srgbClr val="111111"/>
                </a:solidFill>
                <a:effectLst/>
                <a:latin typeface="Times New Roman" panose="02020603050405020304" pitchFamily="18" charset="0"/>
                <a:cs typeface="Times New Roman" panose="02020603050405020304" pitchFamily="18" charset="0"/>
              </a:rPr>
              <a:t>For example, a company might have sales in the current quarter that wouldn't be recorded under the cash method. The related revenue is expected in the following quarter. An investor might think the company is unprofitable when, in reality, the company is doing well.  </a:t>
            </a:r>
          </a:p>
          <a:p>
            <a:pPr marL="285750" indent="-285750" algn="l">
              <a:buFont typeface="Arial" panose="020B0604020202020204" pitchFamily="34" charset="0"/>
              <a:buChar char="•"/>
            </a:pPr>
            <a:r>
              <a:rPr lang="en-GB" b="0" i="0" dirty="0">
                <a:solidFill>
                  <a:srgbClr val="111111"/>
                </a:solidFill>
                <a:effectLst/>
                <a:latin typeface="Times New Roman" panose="02020603050405020304" pitchFamily="18" charset="0"/>
                <a:cs typeface="Times New Roman" panose="02020603050405020304" pitchFamily="18" charset="0"/>
              </a:rPr>
              <a:t>The accrual method doesn't track cash flow. A company might look profitable in the long term but actually have a challenging, major cash shortage in the short term.</a:t>
            </a:r>
          </a:p>
          <a:p>
            <a:pPr marL="285750" indent="-285750" algn="l">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Another disadvantage of the accrual method is that it can be more complicated to use since it's necessary to account for items like </a:t>
            </a:r>
            <a:r>
              <a:rPr lang="en-GB" b="0" i="0" u="sng"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unearned revenue</a:t>
            </a:r>
            <a:r>
              <a:rPr lang="en-GB" b="0" i="0" dirty="0">
                <a:effectLst/>
                <a:latin typeface="Times New Roman" panose="02020603050405020304" pitchFamily="18" charset="0"/>
                <a:cs typeface="Times New Roman" panose="02020603050405020304" pitchFamily="18" charset="0"/>
              </a:rPr>
              <a:t> and </a:t>
            </a:r>
            <a:r>
              <a:rPr lang="en-GB" b="0" i="0" u="sng" dirty="0">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prepaid expenses</a:t>
            </a:r>
            <a:r>
              <a:rPr lang="en-GB" b="0" i="0" dirty="0">
                <a:effectLst/>
                <a:latin typeface="Times New Roman" panose="02020603050405020304" pitchFamily="18" charset="0"/>
                <a:cs typeface="Times New Roman" panose="02020603050405020304" pitchFamily="18" charset="0"/>
              </a:rPr>
              <a:t>. It also may require added staff.</a:t>
            </a:r>
          </a:p>
          <a:p>
            <a:pPr marL="285750" indent="-285750" algn="l">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The accrual method typically is </a:t>
            </a:r>
            <a:r>
              <a:rPr lang="en-GB" b="0" i="0" u="sng" dirty="0">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required for companies</a:t>
            </a:r>
            <a:r>
              <a:rPr lang="en-GB" b="0" i="0" dirty="0">
                <a:effectLst/>
                <a:latin typeface="Times New Roman" panose="02020603050405020304" pitchFamily="18" charset="0"/>
                <a:cs typeface="Times New Roman" panose="02020603050405020304" pitchFamily="18" charset="0"/>
              </a:rPr>
              <a:t> that file audited financial statements and is accepted under the </a:t>
            </a:r>
            <a:r>
              <a:rPr lang="en-GB" b="0" i="0" u="sng" dirty="0">
                <a:effectLs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generally accepted accounting principles</a:t>
            </a:r>
            <a:r>
              <a:rPr lang="en-GB" b="0" i="0" dirty="0">
                <a:effectLst/>
                <a:latin typeface="Times New Roman" panose="02020603050405020304" pitchFamily="18" charset="0"/>
                <a:cs typeface="Times New Roman" panose="02020603050405020304" pitchFamily="18" charset="0"/>
              </a:rPr>
              <a:t> (GAAP) issued by the </a:t>
            </a:r>
            <a:r>
              <a:rPr lang="en-GB" b="0" i="0" u="sng" dirty="0">
                <a:effectLst/>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Financial Accounting Standards Boards</a:t>
            </a:r>
            <a:r>
              <a:rPr lang="en-GB" b="0" i="0" dirty="0">
                <a:effectLst/>
                <a:latin typeface="Times New Roman" panose="02020603050405020304" pitchFamily="18" charset="0"/>
                <a:cs typeface="Times New Roman" panose="02020603050405020304" pitchFamily="18" charset="0"/>
              </a:rPr>
              <a:t> (FASB).</a:t>
            </a:r>
          </a:p>
        </p:txBody>
      </p:sp>
    </p:spTree>
    <p:extLst>
      <p:ext uri="{BB962C8B-B14F-4D97-AF65-F5344CB8AC3E}">
        <p14:creationId xmlns:p14="http://schemas.microsoft.com/office/powerpoint/2010/main" val="3023964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53061"/>
            <a:ext cx="8351004" cy="461665"/>
          </a:xfrm>
          <a:prstGeom prst="rect">
            <a:avLst/>
          </a:prstGeom>
          <a:solidFill>
            <a:srgbClr val="008080"/>
          </a:solidFill>
        </p:spPr>
        <p:txBody>
          <a:bodyPr wrap="none">
            <a:spAutoFit/>
          </a:bodyPr>
          <a:lstStyle/>
          <a:p>
            <a:pPr lvl="0">
              <a:defRPr/>
            </a:pPr>
            <a:r>
              <a:rPr lang="en-GB" sz="2400" b="1" kern="0" dirty="0">
                <a:solidFill>
                  <a:schemeClr val="bg1"/>
                </a:solidFill>
                <a:latin typeface="Times New Roman"/>
              </a:rPr>
              <a:t>INCOMES AND EXPENSES: </a:t>
            </a:r>
            <a:r>
              <a:rPr lang="en-GB" sz="2400" b="1" i="0" dirty="0">
                <a:solidFill>
                  <a:schemeClr val="bg1"/>
                </a:solidFill>
                <a:effectLst/>
                <a:latin typeface="Times New Roman" panose="02020603050405020304" pitchFamily="18" charset="0"/>
                <a:cs typeface="Times New Roman" panose="02020603050405020304" pitchFamily="18" charset="0"/>
              </a:rPr>
              <a:t>CASH BASIS ACCOUNTING </a:t>
            </a:r>
            <a:endParaRPr lang="en-GB" sz="2400" b="1" kern="0" dirty="0">
              <a:solidFill>
                <a:schemeClr val="bg1"/>
              </a:solidFill>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3456" y="-70680"/>
            <a:ext cx="1464833" cy="1127893"/>
          </a:xfrm>
          <a:prstGeom prst="rect">
            <a:avLst/>
          </a:prstGeom>
        </p:spPr>
      </p:pic>
      <p:pic>
        <p:nvPicPr>
          <p:cNvPr id="3" name="Obrázek 2">
            <a:extLst>
              <a:ext uri="{FF2B5EF4-FFF2-40B4-BE49-F238E27FC236}">
                <a16:creationId xmlns:a16="http://schemas.microsoft.com/office/drawing/2014/main" id="{54634DCF-0A04-4703-A9D5-51CD65981FC6}"/>
              </a:ext>
            </a:extLst>
          </p:cNvPr>
          <p:cNvPicPr>
            <a:picLocks noChangeAspect="1"/>
          </p:cNvPicPr>
          <p:nvPr/>
        </p:nvPicPr>
        <p:blipFill>
          <a:blip r:embed="rId3"/>
          <a:stretch>
            <a:fillRect/>
          </a:stretch>
        </p:blipFill>
        <p:spPr>
          <a:xfrm>
            <a:off x="261357" y="972301"/>
            <a:ext cx="3494856" cy="2456699"/>
          </a:xfrm>
          <a:prstGeom prst="rect">
            <a:avLst/>
          </a:prstGeom>
        </p:spPr>
      </p:pic>
      <p:sp>
        <p:nvSpPr>
          <p:cNvPr id="11" name="TextovéPole 10">
            <a:extLst>
              <a:ext uri="{FF2B5EF4-FFF2-40B4-BE49-F238E27FC236}">
                <a16:creationId xmlns:a16="http://schemas.microsoft.com/office/drawing/2014/main" id="{D87F12A8-7719-46D3-A263-2A67EB9DEACF}"/>
              </a:ext>
            </a:extLst>
          </p:cNvPr>
          <p:cNvSpPr txBox="1"/>
          <p:nvPr/>
        </p:nvSpPr>
        <p:spPr>
          <a:xfrm>
            <a:off x="3953435" y="1167740"/>
            <a:ext cx="7843030" cy="5062924"/>
          </a:xfrm>
          <a:prstGeom prst="rect">
            <a:avLst/>
          </a:prstGeom>
          <a:noFill/>
        </p:spPr>
        <p:txBody>
          <a:bodyPr wrap="square">
            <a:spAutoFit/>
          </a:bodyPr>
          <a:lstStyle/>
          <a:p>
            <a:pPr marL="342900" indent="-342900">
              <a:spcBef>
                <a:spcPts val="0"/>
              </a:spcBef>
              <a:buFont typeface="Arial" panose="020B0604020202020204" pitchFamily="34" charset="0"/>
              <a:buChar char="•"/>
            </a:pPr>
            <a:r>
              <a:rPr lang="en-GB" sz="1900" i="0" dirty="0">
                <a:effectLst/>
                <a:latin typeface="Times New Roman" panose="02020603050405020304" pitchFamily="18" charset="0"/>
                <a:cs typeface="Times New Roman" panose="02020603050405020304" pitchFamily="18" charset="0"/>
              </a:rPr>
              <a:t>Cash Basis Accounting provides an immediate recognition of revenue and expenses when cash related to those transactions actually is received or paid. </a:t>
            </a:r>
          </a:p>
          <a:p>
            <a:pPr marL="342900" indent="-342900">
              <a:spcBef>
                <a:spcPts val="0"/>
              </a:spcBef>
              <a:buFont typeface="Arial" panose="020B0604020202020204" pitchFamily="34" charset="0"/>
              <a:buChar char="•"/>
            </a:pPr>
            <a:r>
              <a:rPr lang="en-GB" sz="1900" i="0" dirty="0">
                <a:effectLst/>
                <a:latin typeface="Times New Roman" panose="02020603050405020304" pitchFamily="18" charset="0"/>
                <a:cs typeface="Times New Roman" panose="02020603050405020304" pitchFamily="18" charset="0"/>
              </a:rPr>
              <a:t>The cash basis method typically is used by sole proprietors and smaller businesses.</a:t>
            </a:r>
          </a:p>
          <a:p>
            <a:pPr marL="342900" indent="-342900" algn="l">
              <a:buFont typeface="Arial" panose="020B0604020202020204" pitchFamily="34" charset="0"/>
              <a:buChar char="•"/>
            </a:pPr>
            <a:r>
              <a:rPr lang="en-GB" sz="1900" i="0" dirty="0">
                <a:effectLst/>
                <a:latin typeface="Times New Roman" panose="02020603050405020304" pitchFamily="18" charset="0"/>
                <a:cs typeface="Times New Roman" panose="02020603050405020304" pitchFamily="18" charset="0"/>
              </a:rPr>
              <a:t>The key advantage of the cash method is its simplicity – it only accounts for cash paid or received. Tracking the cash flow of a company is also easier.</a:t>
            </a:r>
          </a:p>
          <a:p>
            <a:pPr marL="342900" indent="-342900" algn="l">
              <a:buFont typeface="Arial" panose="020B0604020202020204" pitchFamily="34" charset="0"/>
              <a:buChar char="•"/>
            </a:pPr>
            <a:r>
              <a:rPr lang="en-GB" sz="1900" i="0" dirty="0">
                <a:effectLst/>
                <a:latin typeface="Times New Roman" panose="02020603050405020304" pitchFamily="18" charset="0"/>
                <a:cs typeface="Times New Roman" panose="02020603050405020304" pitchFamily="18" charset="0"/>
              </a:rPr>
              <a:t>It's beneficial to sole proprietorships and small businesses because, most likely, it won't require added staff (and related expenses) to use.</a:t>
            </a:r>
          </a:p>
          <a:p>
            <a:pPr marL="342900" indent="-342900" algn="l">
              <a:buFont typeface="Arial" panose="020B0604020202020204" pitchFamily="34" charset="0"/>
              <a:buChar char="•"/>
            </a:pPr>
            <a:r>
              <a:rPr lang="en-GB" sz="1900" i="0" dirty="0">
                <a:effectLst/>
                <a:latin typeface="Times New Roman" panose="02020603050405020304" pitchFamily="18" charset="0"/>
                <a:cs typeface="Times New Roman" panose="02020603050405020304" pitchFamily="18" charset="0"/>
              </a:rPr>
              <a:t>However, the cash basis method might overstate the health of a company that is cash-rich. That's because it doesn't record accounts payables that might exceed the cash on the books and the company's current revenue stream. </a:t>
            </a:r>
          </a:p>
          <a:p>
            <a:pPr marL="342900" indent="-342900" algn="l">
              <a:buFont typeface="Arial" panose="020B0604020202020204" pitchFamily="34" charset="0"/>
              <a:buChar char="•"/>
            </a:pPr>
            <a:r>
              <a:rPr lang="en-GB" sz="1900" i="0" dirty="0">
                <a:effectLst/>
                <a:latin typeface="Times New Roman" panose="02020603050405020304" pitchFamily="18" charset="0"/>
                <a:cs typeface="Times New Roman" panose="02020603050405020304" pitchFamily="18" charset="0"/>
              </a:rPr>
              <a:t>As a result, an investor might conclude the company is making a profit when, in reality, the company might be facing financial difficulties.</a:t>
            </a:r>
            <a:br>
              <a:rPr lang="en-GB" sz="1900" i="0" dirty="0">
                <a:effectLst/>
                <a:latin typeface="Times New Roman" panose="02020603050405020304" pitchFamily="18" charset="0"/>
                <a:cs typeface="Times New Roman" panose="02020603050405020304" pitchFamily="18" charset="0"/>
              </a:rPr>
            </a:br>
            <a:r>
              <a:rPr lang="en-GB" sz="1900" i="0" dirty="0">
                <a:effectLst/>
                <a:latin typeface="Times New Roman" panose="02020603050405020304" pitchFamily="18" charset="0"/>
                <a:cs typeface="Times New Roman" panose="02020603050405020304" pitchFamily="18" charset="0"/>
              </a:rPr>
              <a:t>The cash basis method is </a:t>
            </a:r>
            <a:r>
              <a:rPr lang="en-GB" sz="1900" i="0" u="sng"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not acceptable under GAAP</a:t>
            </a:r>
            <a:r>
              <a:rPr lang="en-GB" sz="1900" i="0" dirty="0">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05493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95535" y="368449"/>
            <a:ext cx="5369868" cy="461665"/>
          </a:xfrm>
          <a:prstGeom prst="rect">
            <a:avLst/>
          </a:prstGeom>
          <a:solidFill>
            <a:srgbClr val="008080"/>
          </a:solidFill>
        </p:spPr>
        <p:txBody>
          <a:bodyPr wrap="none">
            <a:spAutoFit/>
          </a:bodyPr>
          <a:lstStyle/>
          <a:p>
            <a:pPr lvl="0">
              <a:defRPr/>
            </a:pPr>
            <a:r>
              <a:rPr lang="en-US" sz="2400" b="1" dirty="0">
                <a:solidFill>
                  <a:schemeClr val="bg1"/>
                </a:solidFill>
                <a:latin typeface="Times New Roman" panose="02020603050405020304" pitchFamily="18" charset="0"/>
                <a:cs typeface="Times New Roman" panose="02020603050405020304" pitchFamily="18" charset="0"/>
              </a:rPr>
              <a:t>ACCRUAL BASIS OF ACCOUNTING</a:t>
            </a:r>
            <a:endParaRPr lang="en-GB" sz="2400" b="1" kern="0" dirty="0">
              <a:solidFill>
                <a:schemeClr val="bg1"/>
              </a:solidFill>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3455" y="294836"/>
            <a:ext cx="1464833" cy="1127893"/>
          </a:xfrm>
          <a:prstGeom prst="rect">
            <a:avLst/>
          </a:prstGeom>
        </p:spPr>
      </p:pic>
      <p:sp>
        <p:nvSpPr>
          <p:cNvPr id="8" name="Zástupný symbol pro obsah 2">
            <a:extLst>
              <a:ext uri="{FF2B5EF4-FFF2-40B4-BE49-F238E27FC236}">
                <a16:creationId xmlns:a16="http://schemas.microsoft.com/office/drawing/2014/main" id="{D7C8DFAA-56D9-46B5-9D6F-2F9BCF2DC551}"/>
              </a:ext>
            </a:extLst>
          </p:cNvPr>
          <p:cNvSpPr txBox="1">
            <a:spLocks/>
          </p:cNvSpPr>
          <p:nvPr/>
        </p:nvSpPr>
        <p:spPr>
          <a:xfrm>
            <a:off x="395535" y="957040"/>
            <a:ext cx="11292882" cy="54516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endParaRPr lang="en-GB" sz="1600" dirty="0">
              <a:latin typeface="Times New Roman" panose="02020603050405020304" pitchFamily="18" charset="0"/>
              <a:cs typeface="Times New Roman" panose="02020603050405020304" pitchFamily="18" charset="0"/>
            </a:endParaRPr>
          </a:p>
          <a:p>
            <a:pPr marL="0" indent="0">
              <a:spcBef>
                <a:spcPts val="0"/>
              </a:spcBef>
              <a:buNone/>
            </a:pP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0A980FE5-2B65-4219-A475-559A8789D6D8}"/>
              </a:ext>
            </a:extLst>
          </p:cNvPr>
          <p:cNvGraphicFramePr>
            <a:graphicFrameLocks noGrp="1"/>
          </p:cNvGraphicFramePr>
          <p:nvPr>
            <p:extLst>
              <p:ext uri="{D42A27DB-BD31-4B8C-83A1-F6EECF244321}">
                <p14:modId xmlns:p14="http://schemas.microsoft.com/office/powerpoint/2010/main" val="1507753578"/>
              </p:ext>
            </p:extLst>
          </p:nvPr>
        </p:nvGraphicFramePr>
        <p:xfrm>
          <a:off x="441917" y="1122531"/>
          <a:ext cx="9915156" cy="5120640"/>
        </p:xfrm>
        <a:graphic>
          <a:graphicData uri="http://schemas.openxmlformats.org/drawingml/2006/table">
            <a:tbl>
              <a:tblPr firstRow="1" bandRow="1">
                <a:tableStyleId>{5C22544A-7EE6-4342-B048-85BDC9FD1C3A}</a:tableStyleId>
              </a:tblPr>
              <a:tblGrid>
                <a:gridCol w="4554153">
                  <a:extLst>
                    <a:ext uri="{9D8B030D-6E8A-4147-A177-3AD203B41FA5}">
                      <a16:colId xmlns:a16="http://schemas.microsoft.com/office/drawing/2014/main" val="1315651305"/>
                    </a:ext>
                  </a:extLst>
                </a:gridCol>
                <a:gridCol w="2597426">
                  <a:extLst>
                    <a:ext uri="{9D8B030D-6E8A-4147-A177-3AD203B41FA5}">
                      <a16:colId xmlns:a16="http://schemas.microsoft.com/office/drawing/2014/main" val="2697791138"/>
                    </a:ext>
                  </a:extLst>
                </a:gridCol>
                <a:gridCol w="2763577">
                  <a:extLst>
                    <a:ext uri="{9D8B030D-6E8A-4147-A177-3AD203B41FA5}">
                      <a16:colId xmlns:a16="http://schemas.microsoft.com/office/drawing/2014/main" val="202080983"/>
                    </a:ext>
                  </a:extLst>
                </a:gridCol>
              </a:tblGrid>
              <a:tr h="360010">
                <a:tc>
                  <a:txBody>
                    <a:bodyPr/>
                    <a:lstStyle/>
                    <a:p>
                      <a:pPr algn="ctr"/>
                      <a:r>
                        <a:rPr lang="en-US" dirty="0">
                          <a:solidFill>
                            <a:schemeClr val="tx1"/>
                          </a:solidFill>
                          <a:latin typeface="Times New Roman" panose="02020603050405020304" pitchFamily="18" charset="0"/>
                          <a:cs typeface="Times New Roman" panose="02020603050405020304" pitchFamily="18" charset="0"/>
                        </a:rPr>
                        <a:t>Transaction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Revenue, income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Cash inflow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5428426"/>
                  </a:ext>
                </a:extLst>
              </a:tr>
              <a:tr h="360010">
                <a:tc>
                  <a:txBody>
                    <a:bodyPr/>
                    <a:lstStyle/>
                    <a:p>
                      <a:r>
                        <a:rPr lang="en-US" dirty="0">
                          <a:solidFill>
                            <a:schemeClr val="tx1"/>
                          </a:solidFill>
                          <a:latin typeface="Times New Roman" panose="02020603050405020304" pitchFamily="18" charset="0"/>
                          <a:cs typeface="Times New Roman" panose="02020603050405020304" pitchFamily="18" charset="0"/>
                        </a:rPr>
                        <a:t>1. Delivered production to buyers and received cash from them 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2643727"/>
                  </a:ext>
                </a:extLst>
              </a:tr>
              <a:tr h="3600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2. Delivered production to buyers with payment delay 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7745625"/>
                  </a:ext>
                </a:extLst>
              </a:tr>
              <a:tr h="360010">
                <a:tc>
                  <a:txBody>
                    <a:bodyPr/>
                    <a:lstStyle/>
                    <a:p>
                      <a:r>
                        <a:rPr lang="en-US" dirty="0">
                          <a:solidFill>
                            <a:schemeClr val="tx1"/>
                          </a:solidFill>
                          <a:latin typeface="Times New Roman" panose="02020603050405020304" pitchFamily="18" charset="0"/>
                          <a:cs typeface="Times New Roman" panose="02020603050405020304" pitchFamily="18" charset="0"/>
                        </a:rPr>
                        <a:t>3. Received prepayment 20000 from the buyers for production, that have not been delivered yet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5293889"/>
                  </a:ext>
                </a:extLst>
              </a:tr>
              <a:tr h="360010">
                <a:tc>
                  <a:txBody>
                    <a:bodyPr/>
                    <a:lstStyle/>
                    <a:p>
                      <a:r>
                        <a:rPr lang="en-US" dirty="0">
                          <a:solidFill>
                            <a:schemeClr val="tx1"/>
                          </a:solidFill>
                          <a:latin typeface="Times New Roman" panose="02020603050405020304" pitchFamily="18" charset="0"/>
                          <a:cs typeface="Times New Roman" panose="02020603050405020304" pitchFamily="18" charset="0"/>
                        </a:rPr>
                        <a:t>4. Received bank credit 30000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882038"/>
                  </a:ext>
                </a:extLst>
              </a:tr>
              <a:tr h="360010">
                <a:tc>
                  <a:txBody>
                    <a:bodyPr/>
                    <a:lstStyle/>
                    <a:p>
                      <a:r>
                        <a:rPr lang="en-US" dirty="0">
                          <a:solidFill>
                            <a:schemeClr val="tx1"/>
                          </a:solidFill>
                          <a:latin typeface="Times New Roman" panose="02020603050405020304" pitchFamily="18" charset="0"/>
                          <a:cs typeface="Times New Roman" panose="02020603050405020304" pitchFamily="18" charset="0"/>
                        </a:rPr>
                        <a:t>5. Company issued shares and sold them at exchange market 15000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9328150"/>
                  </a:ext>
                </a:extLst>
              </a:tr>
              <a:tr h="457200">
                <a:tc>
                  <a:txBody>
                    <a:bodyPr/>
                    <a:lstStyle/>
                    <a:p>
                      <a:r>
                        <a:rPr lang="en-US" dirty="0">
                          <a:solidFill>
                            <a:schemeClr val="tx1"/>
                          </a:solidFill>
                          <a:latin typeface="Times New Roman" panose="02020603050405020304" pitchFamily="18" charset="0"/>
                          <a:cs typeface="Times New Roman" panose="02020603050405020304" pitchFamily="18" charset="0"/>
                        </a:rPr>
                        <a:t>6. Company received cash dividends from financial investments on the declaration date 1400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7956448"/>
                  </a:ext>
                </a:extLst>
              </a:tr>
              <a:tr h="457200">
                <a:tc>
                  <a:txBody>
                    <a:bodyPr/>
                    <a:lstStyle/>
                    <a:p>
                      <a:r>
                        <a:rPr lang="en-US" dirty="0">
                          <a:solidFill>
                            <a:schemeClr val="tx1"/>
                          </a:solidFill>
                          <a:latin typeface="Times New Roman" panose="02020603050405020304" pitchFamily="18" charset="0"/>
                          <a:cs typeface="Times New Roman" panose="02020603050405020304" pitchFamily="18" charset="0"/>
                        </a:rPr>
                        <a:t>7. Company is declared cash dividends 1400 from financial investments in September, that will be paid in October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6664082"/>
                  </a:ext>
                </a:extLst>
              </a:tr>
            </a:tbl>
          </a:graphicData>
        </a:graphic>
      </p:graphicFrame>
    </p:spTree>
    <p:extLst>
      <p:ext uri="{BB962C8B-B14F-4D97-AF65-F5344CB8AC3E}">
        <p14:creationId xmlns:p14="http://schemas.microsoft.com/office/powerpoint/2010/main" val="793767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95535" y="368449"/>
            <a:ext cx="5369868" cy="461665"/>
          </a:xfrm>
          <a:prstGeom prst="rect">
            <a:avLst/>
          </a:prstGeom>
          <a:solidFill>
            <a:srgbClr val="008080"/>
          </a:solidFill>
        </p:spPr>
        <p:txBody>
          <a:bodyPr wrap="none">
            <a:spAutoFit/>
          </a:bodyPr>
          <a:lstStyle/>
          <a:p>
            <a:pPr lvl="0">
              <a:defRPr/>
            </a:pPr>
            <a:r>
              <a:rPr lang="en-US" sz="2400" b="1" dirty="0">
                <a:solidFill>
                  <a:schemeClr val="bg1"/>
                </a:solidFill>
                <a:latin typeface="Times New Roman" panose="02020603050405020304" pitchFamily="18" charset="0"/>
                <a:cs typeface="Times New Roman" panose="02020603050405020304" pitchFamily="18" charset="0"/>
              </a:rPr>
              <a:t>ACCRUAL BASIS OF ACCOUNTING</a:t>
            </a:r>
            <a:endParaRPr lang="en-GB" sz="2400" b="1" kern="0" dirty="0">
              <a:solidFill>
                <a:schemeClr val="bg1"/>
              </a:solidFill>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3455" y="294836"/>
            <a:ext cx="1464833" cy="1127893"/>
          </a:xfrm>
          <a:prstGeom prst="rect">
            <a:avLst/>
          </a:prstGeom>
        </p:spPr>
      </p:pic>
      <p:sp>
        <p:nvSpPr>
          <p:cNvPr id="8" name="Zástupný symbol pro obsah 2">
            <a:extLst>
              <a:ext uri="{FF2B5EF4-FFF2-40B4-BE49-F238E27FC236}">
                <a16:creationId xmlns:a16="http://schemas.microsoft.com/office/drawing/2014/main" id="{D7C8DFAA-56D9-46B5-9D6F-2F9BCF2DC551}"/>
              </a:ext>
            </a:extLst>
          </p:cNvPr>
          <p:cNvSpPr txBox="1">
            <a:spLocks/>
          </p:cNvSpPr>
          <p:nvPr/>
        </p:nvSpPr>
        <p:spPr>
          <a:xfrm>
            <a:off x="395535" y="957040"/>
            <a:ext cx="11292882" cy="54516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endParaRPr lang="en-GB" sz="1600" dirty="0">
              <a:latin typeface="Times New Roman" panose="02020603050405020304" pitchFamily="18" charset="0"/>
              <a:cs typeface="Times New Roman" panose="02020603050405020304" pitchFamily="18" charset="0"/>
            </a:endParaRPr>
          </a:p>
          <a:p>
            <a:pPr marL="0" indent="0">
              <a:spcBef>
                <a:spcPts val="0"/>
              </a:spcBef>
              <a:buNone/>
            </a:pP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0A980FE5-2B65-4219-A475-559A8789D6D8}"/>
              </a:ext>
            </a:extLst>
          </p:cNvPr>
          <p:cNvGraphicFramePr>
            <a:graphicFrameLocks noGrp="1"/>
          </p:cNvGraphicFramePr>
          <p:nvPr/>
        </p:nvGraphicFramePr>
        <p:xfrm>
          <a:off x="441917" y="1122531"/>
          <a:ext cx="9915156" cy="5120640"/>
        </p:xfrm>
        <a:graphic>
          <a:graphicData uri="http://schemas.openxmlformats.org/drawingml/2006/table">
            <a:tbl>
              <a:tblPr firstRow="1" bandRow="1">
                <a:tableStyleId>{5C22544A-7EE6-4342-B048-85BDC9FD1C3A}</a:tableStyleId>
              </a:tblPr>
              <a:tblGrid>
                <a:gridCol w="4554153">
                  <a:extLst>
                    <a:ext uri="{9D8B030D-6E8A-4147-A177-3AD203B41FA5}">
                      <a16:colId xmlns:a16="http://schemas.microsoft.com/office/drawing/2014/main" val="1315651305"/>
                    </a:ext>
                  </a:extLst>
                </a:gridCol>
                <a:gridCol w="2597426">
                  <a:extLst>
                    <a:ext uri="{9D8B030D-6E8A-4147-A177-3AD203B41FA5}">
                      <a16:colId xmlns:a16="http://schemas.microsoft.com/office/drawing/2014/main" val="2697791138"/>
                    </a:ext>
                  </a:extLst>
                </a:gridCol>
                <a:gridCol w="2763577">
                  <a:extLst>
                    <a:ext uri="{9D8B030D-6E8A-4147-A177-3AD203B41FA5}">
                      <a16:colId xmlns:a16="http://schemas.microsoft.com/office/drawing/2014/main" val="202080983"/>
                    </a:ext>
                  </a:extLst>
                </a:gridCol>
              </a:tblGrid>
              <a:tr h="360010">
                <a:tc>
                  <a:txBody>
                    <a:bodyPr/>
                    <a:lstStyle/>
                    <a:p>
                      <a:pPr algn="ctr"/>
                      <a:r>
                        <a:rPr lang="en-US" dirty="0">
                          <a:solidFill>
                            <a:schemeClr val="tx1"/>
                          </a:solidFill>
                          <a:latin typeface="Times New Roman" panose="02020603050405020304" pitchFamily="18" charset="0"/>
                          <a:cs typeface="Times New Roman" panose="02020603050405020304" pitchFamily="18" charset="0"/>
                        </a:rPr>
                        <a:t>Transaction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Revenue, income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Cash inflow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5428426"/>
                  </a:ext>
                </a:extLst>
              </a:tr>
              <a:tr h="360010">
                <a:tc>
                  <a:txBody>
                    <a:bodyPr/>
                    <a:lstStyle/>
                    <a:p>
                      <a:r>
                        <a:rPr lang="en-US" dirty="0">
                          <a:solidFill>
                            <a:schemeClr val="tx1"/>
                          </a:solidFill>
                          <a:latin typeface="Times New Roman" panose="02020603050405020304" pitchFamily="18" charset="0"/>
                          <a:cs typeface="Times New Roman" panose="02020603050405020304" pitchFamily="18" charset="0"/>
                        </a:rPr>
                        <a:t>1. Delivered production to buyers and received cash from them 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2643727"/>
                  </a:ext>
                </a:extLst>
              </a:tr>
              <a:tr h="3600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2. Delivered production to buyers with payment delay 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7745625"/>
                  </a:ext>
                </a:extLst>
              </a:tr>
              <a:tr h="360010">
                <a:tc>
                  <a:txBody>
                    <a:bodyPr/>
                    <a:lstStyle/>
                    <a:p>
                      <a:r>
                        <a:rPr lang="en-US" dirty="0">
                          <a:solidFill>
                            <a:schemeClr val="tx1"/>
                          </a:solidFill>
                          <a:latin typeface="Times New Roman" panose="02020603050405020304" pitchFamily="18" charset="0"/>
                          <a:cs typeface="Times New Roman" panose="02020603050405020304" pitchFamily="18" charset="0"/>
                        </a:rPr>
                        <a:t>3. Received prepayment 20000 from the buyers for production, that have not been delivered yet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5293889"/>
                  </a:ext>
                </a:extLst>
              </a:tr>
              <a:tr h="360010">
                <a:tc>
                  <a:txBody>
                    <a:bodyPr/>
                    <a:lstStyle/>
                    <a:p>
                      <a:r>
                        <a:rPr lang="en-US" dirty="0">
                          <a:solidFill>
                            <a:schemeClr val="tx1"/>
                          </a:solidFill>
                          <a:latin typeface="Times New Roman" panose="02020603050405020304" pitchFamily="18" charset="0"/>
                          <a:cs typeface="Times New Roman" panose="02020603050405020304" pitchFamily="18" charset="0"/>
                        </a:rPr>
                        <a:t>4. Received bank credit 30000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882038"/>
                  </a:ext>
                </a:extLst>
              </a:tr>
              <a:tr h="360010">
                <a:tc>
                  <a:txBody>
                    <a:bodyPr/>
                    <a:lstStyle/>
                    <a:p>
                      <a:r>
                        <a:rPr lang="en-US" dirty="0">
                          <a:solidFill>
                            <a:schemeClr val="tx1"/>
                          </a:solidFill>
                          <a:latin typeface="Times New Roman" panose="02020603050405020304" pitchFamily="18" charset="0"/>
                          <a:cs typeface="Times New Roman" panose="02020603050405020304" pitchFamily="18" charset="0"/>
                        </a:rPr>
                        <a:t>5. Company issued shares and sold them at exchange market 15000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9328150"/>
                  </a:ext>
                </a:extLst>
              </a:tr>
              <a:tr h="457200">
                <a:tc>
                  <a:txBody>
                    <a:bodyPr/>
                    <a:lstStyle/>
                    <a:p>
                      <a:r>
                        <a:rPr lang="en-US" dirty="0">
                          <a:solidFill>
                            <a:schemeClr val="tx1"/>
                          </a:solidFill>
                          <a:latin typeface="Times New Roman" panose="02020603050405020304" pitchFamily="18" charset="0"/>
                          <a:cs typeface="Times New Roman" panose="02020603050405020304" pitchFamily="18" charset="0"/>
                        </a:rPr>
                        <a:t>6. Company received cash dividends from financial investments on the declaration date 1400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7956448"/>
                  </a:ext>
                </a:extLst>
              </a:tr>
              <a:tr h="457200">
                <a:tc>
                  <a:txBody>
                    <a:bodyPr/>
                    <a:lstStyle/>
                    <a:p>
                      <a:r>
                        <a:rPr lang="en-US" dirty="0">
                          <a:solidFill>
                            <a:schemeClr val="tx1"/>
                          </a:solidFill>
                          <a:latin typeface="Times New Roman" panose="02020603050405020304" pitchFamily="18" charset="0"/>
                          <a:cs typeface="Times New Roman" panose="02020603050405020304" pitchFamily="18" charset="0"/>
                        </a:rPr>
                        <a:t>7. Company is declared cash dividends 1400 from financial investments in September, that will be paid in October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1400 (September)</a:t>
                      </a:r>
                    </a:p>
                    <a:p>
                      <a:pPr algn="ctr"/>
                      <a:endParaRPr lang="en-US" dirty="0">
                        <a:solidFill>
                          <a:schemeClr val="tx1"/>
                        </a:solidFill>
                        <a:latin typeface="Times New Roman" panose="02020603050405020304" pitchFamily="18" charset="0"/>
                        <a:cs typeface="Times New Roman" panose="02020603050405020304" pitchFamily="18" charset="0"/>
                      </a:endParaRPr>
                    </a:p>
                    <a:p>
                      <a:pPr algn="ctr"/>
                      <a:r>
                        <a:rPr lang="en-US" dirty="0">
                          <a:solidFill>
                            <a:schemeClr val="tx1"/>
                          </a:solidFill>
                          <a:latin typeface="Times New Roman" panose="02020603050405020304" pitchFamily="18" charset="0"/>
                          <a:cs typeface="Times New Roman" panose="02020603050405020304" pitchFamily="18" charset="0"/>
                        </a:rPr>
                        <a:t>- (October)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a:t>
                      </a:r>
                    </a:p>
                    <a:p>
                      <a:pPr algn="ctr"/>
                      <a:endParaRPr lang="en-US" dirty="0">
                        <a:solidFill>
                          <a:schemeClr val="tx1"/>
                        </a:solidFill>
                        <a:latin typeface="Times New Roman" panose="02020603050405020304" pitchFamily="18" charset="0"/>
                        <a:cs typeface="Times New Roman" panose="02020603050405020304" pitchFamily="18" charset="0"/>
                      </a:endParaRPr>
                    </a:p>
                    <a:p>
                      <a:pPr algn="ctr"/>
                      <a:r>
                        <a:rPr lang="en-US" dirty="0">
                          <a:solidFill>
                            <a:schemeClr val="tx1"/>
                          </a:solidFill>
                          <a:latin typeface="Times New Roman" panose="02020603050405020304" pitchFamily="18" charset="0"/>
                          <a:cs typeface="Times New Roman" panose="02020603050405020304" pitchFamily="18" charset="0"/>
                        </a:rPr>
                        <a:t>1400 (October)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6664082"/>
                  </a:ext>
                </a:extLst>
              </a:tr>
            </a:tbl>
          </a:graphicData>
        </a:graphic>
      </p:graphicFrame>
    </p:spTree>
    <p:extLst>
      <p:ext uri="{BB962C8B-B14F-4D97-AF65-F5344CB8AC3E}">
        <p14:creationId xmlns:p14="http://schemas.microsoft.com/office/powerpoint/2010/main" val="1420859702"/>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16116</TotalTime>
  <Words>6632</Words>
  <Application>Microsoft Office PowerPoint</Application>
  <PresentationFormat>Širokoúhlá obrazovka</PresentationFormat>
  <Paragraphs>632</Paragraphs>
  <Slides>42</Slides>
  <Notes>12</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42</vt:i4>
      </vt:variant>
    </vt:vector>
  </HeadingPairs>
  <TitlesOfParts>
    <vt:vector size="49" baseType="lpstr">
      <vt:lpstr>Arial</vt:lpstr>
      <vt:lpstr>Calibri</vt:lpstr>
      <vt:lpstr>Calibri Light</vt:lpstr>
      <vt:lpstr>Times New Roman</vt:lpstr>
      <vt:lpstr>Times-Roman</vt:lpstr>
      <vt:lpstr>Motiv Office</vt:lpstr>
      <vt:lpstr>Picture</vt:lpstr>
      <vt:lpstr>Sales budget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Tetiana Konieva</cp:lastModifiedBy>
  <cp:revision>793</cp:revision>
  <cp:lastPrinted>2022-09-20T06:34:11Z</cp:lastPrinted>
  <dcterms:created xsi:type="dcterms:W3CDTF">2016-11-25T20:36:16Z</dcterms:created>
  <dcterms:modified xsi:type="dcterms:W3CDTF">2023-10-09T19:31:13Z</dcterms:modified>
</cp:coreProperties>
</file>