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446" r:id="rId3"/>
    <p:sldId id="322" r:id="rId4"/>
    <p:sldId id="433" r:id="rId5"/>
    <p:sldId id="465" r:id="rId6"/>
    <p:sldId id="466" r:id="rId7"/>
    <p:sldId id="467" r:id="rId8"/>
    <p:sldId id="468" r:id="rId9"/>
    <p:sldId id="359" r:id="rId10"/>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C8B6469-2B1F-4469-AEB2-E457BCC474C0}">
          <p14:sldIdLst>
            <p14:sldId id="257"/>
            <p14:sldId id="446"/>
            <p14:sldId id="322"/>
            <p14:sldId id="433"/>
            <p14:sldId id="465"/>
            <p14:sldId id="466"/>
            <p14:sldId id="467"/>
            <p14:sldId id="468"/>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1D165D4-C1C9-4958-8905-010801ED18FA}" type="datetimeFigureOut">
              <a:rPr lang="cs-CZ" smtClean="0"/>
              <a:t>25.11.2023</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44AB58-96D4-4E4A-A0D3-5A87433C1699}" type="slidenum">
              <a:rPr lang="cs-CZ" smtClean="0"/>
              <a:t>‹#›</a:t>
            </a:fld>
            <a:endParaRPr lang="cs-CZ"/>
          </a:p>
        </p:txBody>
      </p:sp>
    </p:spTree>
    <p:extLst>
      <p:ext uri="{BB962C8B-B14F-4D97-AF65-F5344CB8AC3E}">
        <p14:creationId xmlns:p14="http://schemas.microsoft.com/office/powerpoint/2010/main" val="271222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25.11.2023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25.11.2023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25.11.2023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u.cms.opf.slu.cz/en/members/heryan-tomas/publications"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indeed.com/career-advice/career-development/operating-budge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ndeed.com/career-advice/career-development/what-is-included-in-production-budget"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r>
              <a:rPr lang="en-US" sz="5333" b="1" dirty="0">
                <a:solidFill>
                  <a:schemeClr val="bg1"/>
                </a:solidFill>
                <a:latin typeface="Times New Roman" panose="02020603050405020304" pitchFamily="18" charset="0"/>
                <a:cs typeface="Times New Roman" panose="02020603050405020304" pitchFamily="18" charset="0"/>
              </a:rPr>
              <a:t>Production budget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Lecture of Corporate Budgeting</a:t>
            </a:r>
          </a:p>
        </p:txBody>
      </p:sp>
      <p:sp>
        <p:nvSpPr>
          <p:cNvPr id="9" name="Podnadpis 2"/>
          <p:cNvSpPr txBox="1">
            <a:spLocks/>
          </p:cNvSpPr>
          <p:nvPr/>
        </p:nvSpPr>
        <p:spPr>
          <a:xfrm>
            <a:off x="9019309" y="4965171"/>
            <a:ext cx="294371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Mgr</a:t>
            </a:r>
            <a:r>
              <a:rPr lang="en-GB" altLang="cs-CZ" sz="16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Tetiana Konieva, </a:t>
            </a:r>
            <a:r>
              <a:rPr lang="en-GB"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Ph.D</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470" y="269380"/>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LOGICAL SCHEME OF BUDGETING PROCESS </a:t>
            </a:r>
          </a:p>
        </p:txBody>
      </p:sp>
      <p:pic>
        <p:nvPicPr>
          <p:cNvPr id="5" name="Obrázek 4">
            <a:extLst>
              <a:ext uri="{FF2B5EF4-FFF2-40B4-BE49-F238E27FC236}">
                <a16:creationId xmlns:a16="http://schemas.microsoft.com/office/drawing/2014/main" id="{69CFB1E8-3EC7-4BA8-A0C4-DA92C2F54436}"/>
              </a:ext>
            </a:extLst>
          </p:cNvPr>
          <p:cNvPicPr>
            <a:picLocks noChangeAspect="1"/>
          </p:cNvPicPr>
          <p:nvPr/>
        </p:nvPicPr>
        <p:blipFill>
          <a:blip r:embed="rId3"/>
          <a:stretch>
            <a:fillRect/>
          </a:stretch>
        </p:blipFill>
        <p:spPr>
          <a:xfrm>
            <a:off x="3720985" y="613542"/>
            <a:ext cx="6714565" cy="6048972"/>
          </a:xfrm>
          <a:prstGeom prst="rect">
            <a:avLst/>
          </a:prstGeom>
        </p:spPr>
      </p:pic>
      <p:pic>
        <p:nvPicPr>
          <p:cNvPr id="6" name="Obrázek 5">
            <a:extLst>
              <a:ext uri="{FF2B5EF4-FFF2-40B4-BE49-F238E27FC236}">
                <a16:creationId xmlns:a16="http://schemas.microsoft.com/office/drawing/2014/main" id="{4C8D84C7-E4E5-4AD6-8992-46E493F00379}"/>
              </a:ext>
            </a:extLst>
          </p:cNvPr>
          <p:cNvPicPr>
            <a:picLocks noChangeAspect="1"/>
          </p:cNvPicPr>
          <p:nvPr/>
        </p:nvPicPr>
        <p:blipFill>
          <a:blip r:embed="rId4"/>
          <a:stretch>
            <a:fillRect/>
          </a:stretch>
        </p:blipFill>
        <p:spPr>
          <a:xfrm>
            <a:off x="854657" y="2155852"/>
            <a:ext cx="3330229" cy="3657917"/>
          </a:xfrm>
          <a:prstGeom prst="rect">
            <a:avLst/>
          </a:prstGeom>
        </p:spPr>
      </p:pic>
    </p:spTree>
    <p:extLst>
      <p:ext uri="{BB962C8B-B14F-4D97-AF65-F5344CB8AC3E}">
        <p14:creationId xmlns:p14="http://schemas.microsoft.com/office/powerpoint/2010/main" val="348825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5788764" cy="461665"/>
          </a:xfrm>
          <a:prstGeom prst="rect">
            <a:avLst/>
          </a:prstGeom>
          <a:solidFill>
            <a:srgbClr val="008080"/>
          </a:solidFill>
        </p:spPr>
        <p:txBody>
          <a:bodyPr wrap="none">
            <a:spAutoFit/>
          </a:bodyPr>
          <a:lstStyle/>
          <a:p>
            <a:pPr lvl="0">
              <a:defRPr/>
            </a:pPr>
            <a:r>
              <a:rPr lang="en-US" sz="2400" b="1" kern="0" dirty="0">
                <a:solidFill>
                  <a:schemeClr val="bg1"/>
                </a:solidFill>
                <a:latin typeface="Times New Roman"/>
              </a:rPr>
              <a:t>PRODUCTION BUDGET: DEFINITION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pic>
        <p:nvPicPr>
          <p:cNvPr id="9" name="Obrázek 8">
            <a:extLst>
              <a:ext uri="{FF2B5EF4-FFF2-40B4-BE49-F238E27FC236}">
                <a16:creationId xmlns:a16="http://schemas.microsoft.com/office/drawing/2014/main" id="{1A4B7CD1-349F-40BF-8991-5D6D67D8D511}"/>
              </a:ext>
            </a:extLst>
          </p:cNvPr>
          <p:cNvPicPr>
            <a:picLocks noChangeAspect="1"/>
          </p:cNvPicPr>
          <p:nvPr/>
        </p:nvPicPr>
        <p:blipFill>
          <a:blip r:embed="rId3"/>
          <a:stretch>
            <a:fillRect/>
          </a:stretch>
        </p:blipFill>
        <p:spPr>
          <a:xfrm>
            <a:off x="251519" y="850438"/>
            <a:ext cx="3612847" cy="2308323"/>
          </a:xfrm>
          <a:prstGeom prst="rect">
            <a:avLst/>
          </a:prstGeom>
        </p:spPr>
      </p:pic>
      <p:sp>
        <p:nvSpPr>
          <p:cNvPr id="12" name="TextovéPole 11">
            <a:extLst>
              <a:ext uri="{FF2B5EF4-FFF2-40B4-BE49-F238E27FC236}">
                <a16:creationId xmlns:a16="http://schemas.microsoft.com/office/drawing/2014/main" id="{C7301B95-884C-4AD7-A824-0059E4D5D969}"/>
              </a:ext>
            </a:extLst>
          </p:cNvPr>
          <p:cNvSpPr txBox="1"/>
          <p:nvPr/>
        </p:nvSpPr>
        <p:spPr>
          <a:xfrm>
            <a:off x="3683210" y="768268"/>
            <a:ext cx="8257271" cy="2862322"/>
          </a:xfrm>
          <a:prstGeom prst="rect">
            <a:avLst/>
          </a:prstGeom>
          <a:noFill/>
        </p:spPr>
        <p:txBody>
          <a:bodyPr wrap="square">
            <a:spAutoFit/>
          </a:bodyPr>
          <a:lstStyle/>
          <a:p>
            <a:pPr marL="342900" indent="-342900" algn="just">
              <a:buFont typeface="Arial" panose="020B0604020202020204" pitchFamily="34" charset="0"/>
              <a:buChar char="•"/>
            </a:pPr>
            <a:r>
              <a:rPr lang="en-GB" sz="2000" b="1" u="sng" dirty="0">
                <a:latin typeface="Times New Roman" panose="02020603050405020304" pitchFamily="18" charset="0"/>
                <a:ea typeface="Calibri" panose="020F0502020204030204" pitchFamily="34" charset="0"/>
                <a:cs typeface="Times New Roman" panose="02020603050405020304" pitchFamily="18" charset="0"/>
              </a:rPr>
              <a:t>Production budget </a:t>
            </a:r>
            <a:r>
              <a:rPr lang="en-GB" sz="2000" dirty="0">
                <a:latin typeface="Times New Roman" panose="02020603050405020304" pitchFamily="18" charset="0"/>
                <a:ea typeface="Calibri" panose="020F0502020204030204" pitchFamily="34" charset="0"/>
                <a:cs typeface="Times New Roman" panose="02020603050405020304" pitchFamily="18" charset="0"/>
              </a:rPr>
              <a:t>is one of the operating budgets along with S</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ales budget, Direct materials budget, Direct labour budget, </a:t>
            </a:r>
            <a:r>
              <a:rPr lang="en-GB" sz="2000" dirty="0">
                <a:latin typeface="Times New Roman" panose="02020603050405020304" pitchFamily="18" charset="0"/>
                <a:ea typeface="Calibri" panose="020F0502020204030204" pitchFamily="34" charset="0"/>
                <a:cs typeface="Times New Roman" panose="02020603050405020304" pitchFamily="18" charset="0"/>
              </a:rPr>
              <a:t>Budget of other direct and general production costs and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Selling and administrative expense budget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000" dirty="0">
                <a:solidFill>
                  <a:srgbClr val="2D2D2D"/>
                </a:solidFill>
                <a:latin typeface="Times New Roman" panose="02020603050405020304" pitchFamily="18" charset="0"/>
                <a:cs typeface="Times New Roman" panose="02020603050405020304" pitchFamily="18" charset="0"/>
              </a:rPr>
              <a:t>A production budget is a calculation of how many units of a specific product a company can make within a budgetary time period. The production or manufacturing manager usually prepares this budget by collaborating with other team members, other managers, to obtain information and properly implement the information gained from the budget</a:t>
            </a:r>
            <a:endParaRPr lang="en-GB" sz="2000" dirty="0">
              <a:latin typeface="Times New Roman" panose="02020603050405020304" pitchFamily="18" charset="0"/>
              <a:cs typeface="Times New Roman" panose="02020603050405020304" pitchFamily="18" charset="0"/>
            </a:endParaRPr>
          </a:p>
        </p:txBody>
      </p:sp>
      <p:sp>
        <p:nvSpPr>
          <p:cNvPr id="15" name="TextovéPole 14">
            <a:extLst>
              <a:ext uri="{FF2B5EF4-FFF2-40B4-BE49-F238E27FC236}">
                <a16:creationId xmlns:a16="http://schemas.microsoft.com/office/drawing/2014/main" id="{6E40933E-209A-4ED3-9AAE-CA408C2A1512}"/>
              </a:ext>
            </a:extLst>
          </p:cNvPr>
          <p:cNvSpPr txBox="1"/>
          <p:nvPr/>
        </p:nvSpPr>
        <p:spPr>
          <a:xfrm>
            <a:off x="169750" y="3612545"/>
            <a:ext cx="11626715" cy="3170099"/>
          </a:xfrm>
          <a:prstGeom prst="rect">
            <a:avLst/>
          </a:prstGeom>
          <a:noFill/>
        </p:spPr>
        <p:txBody>
          <a:bodyPr wrap="square">
            <a:spAutoFit/>
          </a:bodyPr>
          <a:lstStyle/>
          <a:p>
            <a:pPr marL="285750" indent="-285750">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A production budget is a document that expresses the number of units of a specific product that an organization must produce to match its estimated sales quantity. Companies typically create quarterly or monthly production budgets, and they're a part of the overall </a:t>
            </a:r>
            <a:r>
              <a:rPr lang="en-GB" sz="2000" b="0" i="0" u="none" strike="noStrike" dirty="0">
                <a:solidFill>
                  <a:srgbClr val="2557A7"/>
                </a:solidFill>
                <a:effectLst/>
                <a:latin typeface="Times New Roman" panose="02020603050405020304" pitchFamily="18" charset="0"/>
                <a:cs typeface="Times New Roman" panose="02020603050405020304" pitchFamily="18" charset="0"/>
                <a:hlinkClick r:id="rId4"/>
              </a:rPr>
              <a:t>operating budget</a:t>
            </a:r>
            <a:r>
              <a:rPr lang="en-GB" sz="2000" b="0" i="0" dirty="0">
                <a:solidFill>
                  <a:srgbClr val="2D2D2D"/>
                </a:solidFill>
                <a:effectLst/>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GB" sz="2000" b="0" i="0" u="none" strike="noStrike" baseline="0" dirty="0">
                <a:latin typeface="Times New Roman" panose="02020603050405020304" pitchFamily="18" charset="0"/>
                <a:cs typeface="Times New Roman" panose="02020603050405020304" pitchFamily="18" charset="0"/>
              </a:rPr>
              <a:t>The production budget is a statement of the output by product and is generally expressed in units. It should take into account the sales budget, plant capacity, whether stocks are to be increased or decreased, and outside purchases.</a:t>
            </a:r>
          </a:p>
          <a:p>
            <a:pPr marL="285750" indent="-285750" algn="l">
              <a:buFont typeface="Arial" panose="020B0604020202020204" pitchFamily="34" charset="0"/>
              <a:buChar char="•"/>
            </a:pPr>
            <a:r>
              <a:rPr lang="en-GB" sz="2000" b="0" i="0" u="none" strike="noStrike" baseline="0" dirty="0">
                <a:latin typeface="Times New Roman" panose="02020603050405020304" pitchFamily="18" charset="0"/>
                <a:cs typeface="Times New Roman" panose="02020603050405020304" pitchFamily="18" charset="0"/>
              </a:rPr>
              <a:t>The number of units expected to be manufactured to meet budgeted sales and inventory requirements is set forth in the production budget.</a:t>
            </a:r>
          </a:p>
          <a:p>
            <a:pPr marL="285750" indent="-285750" algn="l">
              <a:buFont typeface="Arial" panose="020B0604020202020204" pitchFamily="34" charset="0"/>
              <a:buChar char="•"/>
            </a:pPr>
            <a:r>
              <a:rPr lang="en-GB" sz="2000" b="0" i="0" u="none" strike="noStrike" baseline="0" dirty="0">
                <a:latin typeface="Times New Roman" panose="02020603050405020304" pitchFamily="18" charset="0"/>
                <a:cs typeface="Times New Roman" panose="02020603050405020304" pitchFamily="18" charset="0"/>
              </a:rPr>
              <a:t>The expected volume of production is determined by subtracting the estimated inventory at the beginning of the period from the sum of the units expected to be sold and the desired inventory at the end of the period.</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9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3666388" cy="461665"/>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PRODUCTION </a:t>
            </a:r>
            <a:r>
              <a:rPr lang="en-US" sz="2400" b="1" kern="0" dirty="0">
                <a:solidFill>
                  <a:schemeClr val="bg1"/>
                </a:solidFill>
                <a:latin typeface="Times New Roman"/>
              </a:rPr>
              <a:t>BUDGET</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graphicFrame>
        <p:nvGraphicFramePr>
          <p:cNvPr id="9" name="Tabulka 8">
            <a:extLst>
              <a:ext uri="{FF2B5EF4-FFF2-40B4-BE49-F238E27FC236}">
                <a16:creationId xmlns:a16="http://schemas.microsoft.com/office/drawing/2014/main" id="{B08EB164-22EB-4738-9594-03954116AFB4}"/>
              </a:ext>
            </a:extLst>
          </p:cNvPr>
          <p:cNvGraphicFramePr>
            <a:graphicFrameLocks noGrp="1"/>
          </p:cNvGraphicFramePr>
          <p:nvPr>
            <p:extLst>
              <p:ext uri="{D42A27DB-BD31-4B8C-83A1-F6EECF244321}">
                <p14:modId xmlns:p14="http://schemas.microsoft.com/office/powerpoint/2010/main" val="314131856"/>
              </p:ext>
            </p:extLst>
          </p:nvPr>
        </p:nvGraphicFramePr>
        <p:xfrm>
          <a:off x="496236" y="865453"/>
          <a:ext cx="9806518" cy="3817620"/>
        </p:xfrm>
        <a:graphic>
          <a:graphicData uri="http://schemas.openxmlformats.org/drawingml/2006/table">
            <a:tbl>
              <a:tblPr>
                <a:tableStyleId>{5C22544A-7EE6-4342-B048-85BDC9FD1C3A}</a:tableStyleId>
              </a:tblPr>
              <a:tblGrid>
                <a:gridCol w="2722543">
                  <a:extLst>
                    <a:ext uri="{9D8B030D-6E8A-4147-A177-3AD203B41FA5}">
                      <a16:colId xmlns:a16="http://schemas.microsoft.com/office/drawing/2014/main" val="1917871598"/>
                    </a:ext>
                  </a:extLst>
                </a:gridCol>
                <a:gridCol w="839217">
                  <a:extLst>
                    <a:ext uri="{9D8B030D-6E8A-4147-A177-3AD203B41FA5}">
                      <a16:colId xmlns:a16="http://schemas.microsoft.com/office/drawing/2014/main" val="2199671252"/>
                    </a:ext>
                  </a:extLst>
                </a:gridCol>
                <a:gridCol w="954403">
                  <a:extLst>
                    <a:ext uri="{9D8B030D-6E8A-4147-A177-3AD203B41FA5}">
                      <a16:colId xmlns:a16="http://schemas.microsoft.com/office/drawing/2014/main" val="2822471460"/>
                    </a:ext>
                  </a:extLst>
                </a:gridCol>
                <a:gridCol w="880355">
                  <a:extLst>
                    <a:ext uri="{9D8B030D-6E8A-4147-A177-3AD203B41FA5}">
                      <a16:colId xmlns:a16="http://schemas.microsoft.com/office/drawing/2014/main" val="2917691960"/>
                    </a:ext>
                  </a:extLst>
                </a:gridCol>
                <a:gridCol w="872127">
                  <a:extLst>
                    <a:ext uri="{9D8B030D-6E8A-4147-A177-3AD203B41FA5}">
                      <a16:colId xmlns:a16="http://schemas.microsoft.com/office/drawing/2014/main" val="1415056326"/>
                    </a:ext>
                  </a:extLst>
                </a:gridCol>
                <a:gridCol w="1306096">
                  <a:extLst>
                    <a:ext uri="{9D8B030D-6E8A-4147-A177-3AD203B41FA5}">
                      <a16:colId xmlns:a16="http://schemas.microsoft.com/office/drawing/2014/main" val="2713324944"/>
                    </a:ext>
                  </a:extLst>
                </a:gridCol>
                <a:gridCol w="1111624">
                  <a:extLst>
                    <a:ext uri="{9D8B030D-6E8A-4147-A177-3AD203B41FA5}">
                      <a16:colId xmlns:a16="http://schemas.microsoft.com/office/drawing/2014/main" val="321254475"/>
                    </a:ext>
                  </a:extLst>
                </a:gridCol>
                <a:gridCol w="1120153">
                  <a:extLst>
                    <a:ext uri="{9D8B030D-6E8A-4147-A177-3AD203B41FA5}">
                      <a16:colId xmlns:a16="http://schemas.microsoft.com/office/drawing/2014/main" val="724937970"/>
                    </a:ext>
                  </a:extLst>
                </a:gridCol>
              </a:tblGrid>
              <a:tr h="403860">
                <a:tc rowSpan="2">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Indicator</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Quarters</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500" u="none" strike="noStrike">
                          <a:effectLst/>
                          <a:latin typeface="Times New Roman" panose="02020603050405020304" pitchFamily="18" charset="0"/>
                          <a:cs typeface="Times New Roman" panose="02020603050405020304" pitchFamily="18" charset="0"/>
                        </a:rPr>
                        <a:t>For the year</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Quarters of next year</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487679341"/>
                  </a:ext>
                </a:extLst>
              </a:tr>
              <a:tr h="403860">
                <a:tc vMerge="1">
                  <a:txBody>
                    <a:bodyPr/>
                    <a:lstStyle/>
                    <a:p>
                      <a:endParaRPr lang="en-GB"/>
                    </a:p>
                  </a:txBody>
                  <a:tcPr/>
                </a:tc>
                <a:tc>
                  <a:txBody>
                    <a:bodyPr/>
                    <a:lstStyle/>
                    <a:p>
                      <a:pPr algn="ctr" fontAlgn="ctr"/>
                      <a:r>
                        <a:rPr lang="ru-RU" sz="1500" u="none" strike="noStrike" dirty="0">
                          <a:effectLst/>
                          <a:latin typeface="Times New Roman" panose="02020603050405020304" pitchFamily="18" charset="0"/>
                          <a:cs typeface="Times New Roman" panose="02020603050405020304" pitchFamily="18" charset="0"/>
                        </a:rPr>
                        <a:t>І</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500" u="none" strike="noStrike" dirty="0">
                          <a:effectLst/>
                          <a:latin typeface="Times New Roman" panose="02020603050405020304" pitchFamily="18" charset="0"/>
                          <a:cs typeface="Times New Roman" panose="02020603050405020304" pitchFamily="18" charset="0"/>
                        </a:rPr>
                        <a:t>ІІ</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500" u="none" strike="noStrike">
                          <a:effectLst/>
                          <a:latin typeface="Times New Roman" panose="02020603050405020304" pitchFamily="18" charset="0"/>
                          <a:cs typeface="Times New Roman" panose="02020603050405020304" pitchFamily="18" charset="0"/>
                        </a:rPr>
                        <a:t>ІІІ</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500" u="none" strike="noStrike">
                          <a:effectLst/>
                          <a:latin typeface="Times New Roman" panose="02020603050405020304" pitchFamily="18" charset="0"/>
                          <a:cs typeface="Times New Roman" panose="02020603050405020304" pitchFamily="18" charset="0"/>
                        </a:rPr>
                        <a:t>І</a:t>
                      </a:r>
                      <a:r>
                        <a:rPr lang="en-GB" sz="1500" u="none" strike="noStrike">
                          <a:effectLst/>
                          <a:latin typeface="Times New Roman" panose="02020603050405020304" pitchFamily="18" charset="0"/>
                          <a:cs typeface="Times New Roman" panose="02020603050405020304" pitchFamily="18" charset="0"/>
                        </a:rPr>
                        <a:t>V</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l" fontAlgn="ctr"/>
                      <a:r>
                        <a:rPr lang="ru-RU" sz="1500" u="none" strike="noStrike">
                          <a:effectLst/>
                          <a:latin typeface="Times New Roman" panose="02020603050405020304" pitchFamily="18" charset="0"/>
                          <a:cs typeface="Times New Roman" panose="02020603050405020304" pitchFamily="18" charset="0"/>
                        </a:rPr>
                        <a:t>І</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1500" u="none" strike="noStrike">
                          <a:effectLst/>
                          <a:latin typeface="Times New Roman" panose="02020603050405020304" pitchFamily="18" charset="0"/>
                          <a:cs typeface="Times New Roman" panose="02020603050405020304" pitchFamily="18" charset="0"/>
                        </a:rPr>
                        <a:t>ІІ</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235492"/>
                  </a:ext>
                </a:extLst>
              </a:tr>
              <a:tr h="403860">
                <a:tc>
                  <a:txBody>
                    <a:bodyPr/>
                    <a:lstStyle/>
                    <a:p>
                      <a:pPr algn="l" fontAlgn="ctr"/>
                      <a:r>
                        <a:rPr lang="en-GB" sz="1500" u="none" strike="noStrike" dirty="0">
                          <a:effectLst/>
                          <a:latin typeface="Times New Roman" panose="02020603050405020304" pitchFamily="18" charset="0"/>
                          <a:cs typeface="Times New Roman" panose="02020603050405020304" pitchFamily="18" charset="0"/>
                        </a:rPr>
                        <a:t>1. Sale of finished products, units*</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dirty="0">
                          <a:effectLst/>
                          <a:latin typeface="Times New Roman" panose="02020603050405020304" pitchFamily="18" charset="0"/>
                          <a:cs typeface="Times New Roman" panose="02020603050405020304" pitchFamily="18" charset="0"/>
                        </a:rPr>
                        <a:t>470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dirty="0">
                          <a:effectLst/>
                          <a:latin typeface="Times New Roman" panose="02020603050405020304" pitchFamily="18" charset="0"/>
                          <a:cs typeface="Times New Roman" panose="02020603050405020304" pitchFamily="18" charset="0"/>
                        </a:rPr>
                        <a:t>440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a:effectLst/>
                          <a:latin typeface="Times New Roman" panose="02020603050405020304" pitchFamily="18" charset="0"/>
                          <a:cs typeface="Times New Roman" panose="02020603050405020304" pitchFamily="18" charset="0"/>
                        </a:rPr>
                        <a:t>450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a:effectLst/>
                          <a:latin typeface="Times New Roman" panose="02020603050405020304" pitchFamily="18" charset="0"/>
                          <a:cs typeface="Times New Roman" panose="02020603050405020304" pitchFamily="18" charset="0"/>
                        </a:rPr>
                        <a:t>460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a:effectLst/>
                          <a:latin typeface="Times New Roman" panose="02020603050405020304" pitchFamily="18" charset="0"/>
                          <a:cs typeface="Times New Roman" panose="02020603050405020304" pitchFamily="18" charset="0"/>
                        </a:rPr>
                        <a:t>1820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a:effectLst/>
                          <a:latin typeface="Times New Roman" panose="02020603050405020304" pitchFamily="18" charset="0"/>
                          <a:cs typeface="Times New Roman" panose="02020603050405020304" pitchFamily="18" charset="0"/>
                        </a:rPr>
                        <a:t>470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a:effectLst/>
                          <a:latin typeface="Times New Roman" panose="02020603050405020304" pitchFamily="18" charset="0"/>
                          <a:cs typeface="Times New Roman" panose="02020603050405020304" pitchFamily="18" charset="0"/>
                        </a:rPr>
                        <a:t>480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461013"/>
                  </a:ext>
                </a:extLst>
              </a:tr>
              <a:tr h="601980">
                <a:tc>
                  <a:txBody>
                    <a:bodyPr/>
                    <a:lstStyle/>
                    <a:p>
                      <a:pPr algn="l" fontAlgn="ctr"/>
                      <a:r>
                        <a:rPr lang="en-GB" sz="1500" u="none" strike="noStrike" dirty="0">
                          <a:effectLst/>
                          <a:latin typeface="Times New Roman" panose="02020603050405020304" pitchFamily="18" charset="0"/>
                          <a:cs typeface="Times New Roman" panose="02020603050405020304" pitchFamily="18" charset="0"/>
                        </a:rPr>
                        <a:t>2. Finished products inventories at the end of the period, units**</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57.20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58.50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59.80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61.10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 -</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62.40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 -</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279262"/>
                  </a:ext>
                </a:extLst>
              </a:tr>
              <a:tr h="601980">
                <a:tc>
                  <a:txBody>
                    <a:bodyPr/>
                    <a:lstStyle/>
                    <a:p>
                      <a:pPr algn="l" fontAlgn="ctr"/>
                      <a:r>
                        <a:rPr lang="en-GB" sz="1500" u="none" strike="noStrike">
                          <a:effectLst/>
                          <a:latin typeface="Times New Roman" panose="02020603050405020304" pitchFamily="18" charset="0"/>
                          <a:cs typeface="Times New Roman" panose="02020603050405020304" pitchFamily="18" charset="0"/>
                        </a:rPr>
                        <a:t>3. Total need for the finished products, units (row  1+ row 2)</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527.20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498.50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509.80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521.10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2056.60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532.40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 </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0906131"/>
                  </a:ext>
                </a:extLst>
              </a:tr>
              <a:tr h="800100">
                <a:tc>
                  <a:txBody>
                    <a:bodyPr/>
                    <a:lstStyle/>
                    <a:p>
                      <a:pPr algn="l" fontAlgn="ctr"/>
                      <a:r>
                        <a:rPr lang="en-GB" sz="1500" u="none" strike="noStrike" dirty="0">
                          <a:effectLst/>
                          <a:latin typeface="Times New Roman" panose="02020603050405020304" pitchFamily="18" charset="0"/>
                          <a:cs typeface="Times New Roman" panose="02020603050405020304" pitchFamily="18" charset="0"/>
                        </a:rPr>
                        <a:t>4. Finished products inventories at the beginning of the period, units**** </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200" u="none" strike="noStrike" baseline="30000" dirty="0">
                          <a:effectLst/>
                          <a:latin typeface="Times New Roman" panose="02020603050405020304" pitchFamily="18" charset="0"/>
                          <a:cs typeface="Times New Roman" panose="02020603050405020304" pitchFamily="18" charset="0"/>
                        </a:rPr>
                        <a:t>59.78***</a:t>
                      </a:r>
                      <a:endParaRPr lang="en-GB"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57.20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58.50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59.80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dirty="0">
                          <a:effectLst/>
                          <a:latin typeface="Times New Roman" panose="02020603050405020304" pitchFamily="18" charset="0"/>
                          <a:cs typeface="Times New Roman" panose="02020603050405020304" pitchFamily="18" charset="0"/>
                        </a:rPr>
                        <a:t>- </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61.10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62.40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520913"/>
                  </a:ext>
                </a:extLst>
              </a:tr>
              <a:tr h="601980">
                <a:tc>
                  <a:txBody>
                    <a:bodyPr/>
                    <a:lstStyle/>
                    <a:p>
                      <a:pPr algn="l" fontAlgn="ctr"/>
                      <a:r>
                        <a:rPr lang="en-GB" sz="1500" u="none" strike="noStrike" dirty="0">
                          <a:effectLst/>
                          <a:latin typeface="Times New Roman" panose="02020603050405020304" pitchFamily="18" charset="0"/>
                          <a:cs typeface="Times New Roman" panose="02020603050405020304" pitchFamily="18" charset="0"/>
                        </a:rPr>
                        <a:t>5. The required output of finished products, units (row 3 – row 4)</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467.42</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441.30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451.30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461.30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1821.32</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471.30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 </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619514"/>
                  </a:ext>
                </a:extLst>
              </a:tr>
            </a:tbl>
          </a:graphicData>
        </a:graphic>
      </p:graphicFrame>
      <p:sp>
        <p:nvSpPr>
          <p:cNvPr id="14" name="TextovéPole 13">
            <a:extLst>
              <a:ext uri="{FF2B5EF4-FFF2-40B4-BE49-F238E27FC236}">
                <a16:creationId xmlns:a16="http://schemas.microsoft.com/office/drawing/2014/main" id="{F2808E88-0FC6-4EDD-B669-611D64282FED}"/>
              </a:ext>
            </a:extLst>
          </p:cNvPr>
          <p:cNvSpPr txBox="1"/>
          <p:nvPr/>
        </p:nvSpPr>
        <p:spPr>
          <a:xfrm>
            <a:off x="395534" y="4755147"/>
            <a:ext cx="11527524" cy="1923604"/>
          </a:xfrm>
          <a:prstGeom prst="rect">
            <a:avLst/>
          </a:prstGeom>
          <a:noFill/>
        </p:spPr>
        <p:txBody>
          <a:bodyPr wrap="square">
            <a:spAutoFit/>
          </a:bodyPr>
          <a:lstStyle/>
          <a:p>
            <a:pPr>
              <a:spcBef>
                <a:spcPts val="0"/>
              </a:spcBef>
            </a:pPr>
            <a:r>
              <a:rPr lang="en-US" sz="1700" dirty="0">
                <a:latin typeface="Times New Roman" panose="02020603050405020304" pitchFamily="18" charset="0"/>
                <a:cs typeface="Times New Roman" panose="02020603050405020304" pitchFamily="18" charset="0"/>
              </a:rPr>
              <a:t>*from sales budget</a:t>
            </a:r>
          </a:p>
          <a:p>
            <a:pPr>
              <a:spcBef>
                <a:spcPts val="0"/>
              </a:spcBef>
            </a:pPr>
            <a:r>
              <a:rPr lang="en-US" sz="1700" dirty="0">
                <a:latin typeface="Times New Roman" panose="02020603050405020304" pitchFamily="18" charset="0"/>
                <a:cs typeface="Times New Roman" panose="02020603050405020304" pitchFamily="18" charset="0"/>
              </a:rPr>
              <a:t>**as % (for example 13%) from sales of next quarter</a:t>
            </a:r>
          </a:p>
          <a:p>
            <a:pPr>
              <a:spcBef>
                <a:spcPts val="0"/>
              </a:spcBef>
            </a:pPr>
            <a:r>
              <a:rPr lang="en-US" sz="1700" dirty="0">
                <a:latin typeface="Times New Roman" panose="02020603050405020304" pitchFamily="18" charset="0"/>
                <a:cs typeface="Times New Roman" panose="02020603050405020304" pitchFamily="18" charset="0"/>
              </a:rPr>
              <a:t>***finished product at the end of previous year in units = finished product at the end of previous year in units/cost of production per unit </a:t>
            </a:r>
          </a:p>
          <a:p>
            <a:pPr>
              <a:spcBef>
                <a:spcPts val="0"/>
              </a:spcBef>
            </a:pPr>
            <a:r>
              <a:rPr lang="en-US" sz="1700" dirty="0">
                <a:latin typeface="Times New Roman" panose="02020603050405020304" pitchFamily="18" charset="0"/>
                <a:cs typeface="Times New Roman" panose="02020603050405020304" pitchFamily="18" charset="0"/>
              </a:rPr>
              <a:t>****</a:t>
            </a:r>
            <a:r>
              <a:rPr lang="en-GB" sz="1700" u="none" strike="noStrike" dirty="0">
                <a:effectLst/>
                <a:latin typeface="Times New Roman" panose="02020603050405020304" pitchFamily="18" charset="0"/>
                <a:cs typeface="Times New Roman" panose="02020603050405020304" pitchFamily="18" charset="0"/>
              </a:rPr>
              <a:t> Finished products inventories at the beginning of second quarter = Finished products inventories at the end of first quarter……and so on</a:t>
            </a:r>
          </a:p>
          <a:p>
            <a:pPr>
              <a:spcBef>
                <a:spcPts val="0"/>
              </a:spcBef>
            </a:pPr>
            <a:r>
              <a:rPr lang="en-GB" sz="1700" b="1" dirty="0">
                <a:latin typeface="Times New Roman" panose="02020603050405020304" pitchFamily="18" charset="0"/>
                <a:cs typeface="Times New Roman" panose="02020603050405020304" pitchFamily="18" charset="0"/>
              </a:rPr>
              <a:t>Row 5 = </a:t>
            </a:r>
            <a:r>
              <a:rPr lang="en-GB" sz="1700" b="1" u="none" strike="noStrike" dirty="0">
                <a:effectLst/>
                <a:latin typeface="Times New Roman" panose="02020603050405020304" pitchFamily="18" charset="0"/>
                <a:cs typeface="Times New Roman" panose="02020603050405020304" pitchFamily="18" charset="0"/>
              </a:rPr>
              <a:t>The required output of finished products, units = </a:t>
            </a:r>
            <a:r>
              <a:rPr lang="en-GB" sz="1700" b="1" i="0" u="none" strike="noStrike" baseline="0" dirty="0">
                <a:latin typeface="Times New Roman" panose="02020603050405020304" pitchFamily="18" charset="0"/>
                <a:cs typeface="Times New Roman" panose="02020603050405020304" pitchFamily="18" charset="0"/>
              </a:rPr>
              <a:t>Planning sales + Desired ending inventory - Beginning inventory</a:t>
            </a:r>
            <a:endParaRPr lang="en-US" sz="1700" b="1" dirty="0">
              <a:latin typeface="Times New Roman" panose="02020603050405020304" pitchFamily="18" charset="0"/>
              <a:cs typeface="Times New Roman" panose="02020603050405020304" pitchFamily="18" charset="0"/>
            </a:endParaRPr>
          </a:p>
        </p:txBody>
      </p:sp>
      <p:cxnSp>
        <p:nvCxnSpPr>
          <p:cNvPr id="16" name="Přímá spojnice se šipkou 15">
            <a:extLst>
              <a:ext uri="{FF2B5EF4-FFF2-40B4-BE49-F238E27FC236}">
                <a16:creationId xmlns:a16="http://schemas.microsoft.com/office/drawing/2014/main" id="{17C3045C-A669-4BDC-8E34-E35A27DFDC74}"/>
              </a:ext>
            </a:extLst>
          </p:cNvPr>
          <p:cNvCxnSpPr>
            <a:cxnSpLocks/>
          </p:cNvCxnSpPr>
          <p:nvPr/>
        </p:nvCxnSpPr>
        <p:spPr>
          <a:xfrm flipV="1">
            <a:off x="3917576" y="1939659"/>
            <a:ext cx="368425" cy="35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C5A9DE93-C96B-4BE7-9A90-6370F93DC68C}"/>
              </a:ext>
            </a:extLst>
          </p:cNvPr>
          <p:cNvCxnSpPr>
            <a:cxnSpLocks/>
          </p:cNvCxnSpPr>
          <p:nvPr/>
        </p:nvCxnSpPr>
        <p:spPr>
          <a:xfrm flipV="1">
            <a:off x="4788024" y="1939659"/>
            <a:ext cx="435236" cy="446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FF0D3AD3-2B0F-49D2-B188-753DF220C810}"/>
              </a:ext>
            </a:extLst>
          </p:cNvPr>
          <p:cNvCxnSpPr>
            <a:cxnSpLocks/>
          </p:cNvCxnSpPr>
          <p:nvPr/>
        </p:nvCxnSpPr>
        <p:spPr>
          <a:xfrm flipV="1">
            <a:off x="5707354" y="1939659"/>
            <a:ext cx="451942" cy="40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CADE87AA-7DCA-4DF9-8E82-111B705F7E23}"/>
              </a:ext>
            </a:extLst>
          </p:cNvPr>
          <p:cNvCxnSpPr>
            <a:cxnSpLocks/>
          </p:cNvCxnSpPr>
          <p:nvPr/>
        </p:nvCxnSpPr>
        <p:spPr>
          <a:xfrm flipV="1">
            <a:off x="6583852" y="1939659"/>
            <a:ext cx="1825042" cy="446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9DC6AF11-59FF-4E1A-919D-66A0EC5B6C37}"/>
              </a:ext>
            </a:extLst>
          </p:cNvPr>
          <p:cNvCxnSpPr>
            <a:cxnSpLocks/>
          </p:cNvCxnSpPr>
          <p:nvPr/>
        </p:nvCxnSpPr>
        <p:spPr>
          <a:xfrm flipV="1">
            <a:off x="8878384" y="1939659"/>
            <a:ext cx="600636" cy="35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4108C44C-0B0A-4C7A-851F-0EB630571F71}"/>
              </a:ext>
            </a:extLst>
          </p:cNvPr>
          <p:cNvCxnSpPr>
            <a:cxnSpLocks/>
          </p:cNvCxnSpPr>
          <p:nvPr/>
        </p:nvCxnSpPr>
        <p:spPr>
          <a:xfrm>
            <a:off x="3879953" y="2484608"/>
            <a:ext cx="539647" cy="1309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4DA8A871-50B5-451A-95B8-AA63D25CD2DD}"/>
              </a:ext>
            </a:extLst>
          </p:cNvPr>
          <p:cNvCxnSpPr>
            <a:cxnSpLocks/>
          </p:cNvCxnSpPr>
          <p:nvPr/>
        </p:nvCxnSpPr>
        <p:spPr>
          <a:xfrm>
            <a:off x="4787424" y="2547932"/>
            <a:ext cx="612071" cy="124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2147D9E4-EB6A-42B6-92E0-D3A7DAF774C7}"/>
              </a:ext>
            </a:extLst>
          </p:cNvPr>
          <p:cNvCxnSpPr>
            <a:cxnSpLocks/>
          </p:cNvCxnSpPr>
          <p:nvPr/>
        </p:nvCxnSpPr>
        <p:spPr>
          <a:xfrm>
            <a:off x="5605239" y="2511895"/>
            <a:ext cx="554057" cy="1228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43E83D61-5D37-48F7-87F3-09AC9C4607A6}"/>
              </a:ext>
            </a:extLst>
          </p:cNvPr>
          <p:cNvCxnSpPr>
            <a:cxnSpLocks/>
          </p:cNvCxnSpPr>
          <p:nvPr/>
        </p:nvCxnSpPr>
        <p:spPr>
          <a:xfrm>
            <a:off x="6501887" y="2511895"/>
            <a:ext cx="2023548" cy="1282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F4CC5B1E-2DE2-46E3-B007-CBB66ACF979D}"/>
              </a:ext>
            </a:extLst>
          </p:cNvPr>
          <p:cNvCxnSpPr>
            <a:cxnSpLocks/>
          </p:cNvCxnSpPr>
          <p:nvPr/>
        </p:nvCxnSpPr>
        <p:spPr>
          <a:xfrm>
            <a:off x="8868026" y="2511895"/>
            <a:ext cx="591060" cy="1228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55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6452407" cy="461665"/>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COMPONENTS OF PRODUCTION </a:t>
            </a:r>
            <a:r>
              <a:rPr lang="en-US" sz="2400" b="1" kern="0" dirty="0">
                <a:solidFill>
                  <a:schemeClr val="bg1"/>
                </a:solidFill>
                <a:latin typeface="Times New Roman"/>
              </a:rPr>
              <a:t>BUDGET</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graphicFrame>
        <p:nvGraphicFramePr>
          <p:cNvPr id="9" name="Tabulka 8">
            <a:extLst>
              <a:ext uri="{FF2B5EF4-FFF2-40B4-BE49-F238E27FC236}">
                <a16:creationId xmlns:a16="http://schemas.microsoft.com/office/drawing/2014/main" id="{B08EB164-22EB-4738-9594-03954116AFB4}"/>
              </a:ext>
            </a:extLst>
          </p:cNvPr>
          <p:cNvGraphicFramePr>
            <a:graphicFrameLocks noGrp="1"/>
          </p:cNvGraphicFramePr>
          <p:nvPr>
            <p:extLst>
              <p:ext uri="{D42A27DB-BD31-4B8C-83A1-F6EECF244321}">
                <p14:modId xmlns:p14="http://schemas.microsoft.com/office/powerpoint/2010/main" val="569187469"/>
              </p:ext>
            </p:extLst>
          </p:nvPr>
        </p:nvGraphicFramePr>
        <p:xfrm>
          <a:off x="395535" y="718513"/>
          <a:ext cx="9322205" cy="3311594"/>
        </p:xfrm>
        <a:graphic>
          <a:graphicData uri="http://schemas.openxmlformats.org/drawingml/2006/table">
            <a:tbl>
              <a:tblPr>
                <a:tableStyleId>{5C22544A-7EE6-4342-B048-85BDC9FD1C3A}</a:tableStyleId>
              </a:tblPr>
              <a:tblGrid>
                <a:gridCol w="2588085">
                  <a:extLst>
                    <a:ext uri="{9D8B030D-6E8A-4147-A177-3AD203B41FA5}">
                      <a16:colId xmlns:a16="http://schemas.microsoft.com/office/drawing/2014/main" val="1917871598"/>
                    </a:ext>
                  </a:extLst>
                </a:gridCol>
                <a:gridCol w="797771">
                  <a:extLst>
                    <a:ext uri="{9D8B030D-6E8A-4147-A177-3AD203B41FA5}">
                      <a16:colId xmlns:a16="http://schemas.microsoft.com/office/drawing/2014/main" val="2199671252"/>
                    </a:ext>
                  </a:extLst>
                </a:gridCol>
                <a:gridCol w="907268">
                  <a:extLst>
                    <a:ext uri="{9D8B030D-6E8A-4147-A177-3AD203B41FA5}">
                      <a16:colId xmlns:a16="http://schemas.microsoft.com/office/drawing/2014/main" val="2822471460"/>
                    </a:ext>
                  </a:extLst>
                </a:gridCol>
                <a:gridCol w="836877">
                  <a:extLst>
                    <a:ext uri="{9D8B030D-6E8A-4147-A177-3AD203B41FA5}">
                      <a16:colId xmlns:a16="http://schemas.microsoft.com/office/drawing/2014/main" val="2917691960"/>
                    </a:ext>
                  </a:extLst>
                </a:gridCol>
                <a:gridCol w="829055">
                  <a:extLst>
                    <a:ext uri="{9D8B030D-6E8A-4147-A177-3AD203B41FA5}">
                      <a16:colId xmlns:a16="http://schemas.microsoft.com/office/drawing/2014/main" val="1415056326"/>
                    </a:ext>
                  </a:extLst>
                </a:gridCol>
                <a:gridCol w="1241592">
                  <a:extLst>
                    <a:ext uri="{9D8B030D-6E8A-4147-A177-3AD203B41FA5}">
                      <a16:colId xmlns:a16="http://schemas.microsoft.com/office/drawing/2014/main" val="2713324944"/>
                    </a:ext>
                  </a:extLst>
                </a:gridCol>
                <a:gridCol w="1056725">
                  <a:extLst>
                    <a:ext uri="{9D8B030D-6E8A-4147-A177-3AD203B41FA5}">
                      <a16:colId xmlns:a16="http://schemas.microsoft.com/office/drawing/2014/main" val="321254475"/>
                    </a:ext>
                  </a:extLst>
                </a:gridCol>
                <a:gridCol w="1064832">
                  <a:extLst>
                    <a:ext uri="{9D8B030D-6E8A-4147-A177-3AD203B41FA5}">
                      <a16:colId xmlns:a16="http://schemas.microsoft.com/office/drawing/2014/main" val="724937970"/>
                    </a:ext>
                  </a:extLst>
                </a:gridCol>
              </a:tblGrid>
              <a:tr h="332734">
                <a:tc rowSpan="2">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Indicator</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Quarters</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500" u="none" strike="noStrike">
                          <a:effectLst/>
                          <a:latin typeface="Times New Roman" panose="02020603050405020304" pitchFamily="18" charset="0"/>
                          <a:cs typeface="Times New Roman" panose="02020603050405020304" pitchFamily="18" charset="0"/>
                        </a:rPr>
                        <a:t>For the year</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Quarters of next year</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487679341"/>
                  </a:ext>
                </a:extLst>
              </a:tr>
              <a:tr h="332734">
                <a:tc vMerge="1">
                  <a:txBody>
                    <a:bodyPr/>
                    <a:lstStyle/>
                    <a:p>
                      <a:endParaRPr lang="en-GB"/>
                    </a:p>
                  </a:txBody>
                  <a:tcPr/>
                </a:tc>
                <a:tc>
                  <a:txBody>
                    <a:bodyPr/>
                    <a:lstStyle/>
                    <a:p>
                      <a:pPr algn="ctr" fontAlgn="ctr"/>
                      <a:r>
                        <a:rPr lang="ru-RU" sz="1500" u="none" strike="noStrike" dirty="0">
                          <a:effectLst/>
                          <a:latin typeface="Times New Roman" panose="02020603050405020304" pitchFamily="18" charset="0"/>
                          <a:cs typeface="Times New Roman" panose="02020603050405020304" pitchFamily="18" charset="0"/>
                        </a:rPr>
                        <a:t>І</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500" u="none" strike="noStrike" dirty="0">
                          <a:effectLst/>
                          <a:latin typeface="Times New Roman" panose="02020603050405020304" pitchFamily="18" charset="0"/>
                          <a:cs typeface="Times New Roman" panose="02020603050405020304" pitchFamily="18" charset="0"/>
                        </a:rPr>
                        <a:t>ІІ</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500" u="none" strike="noStrike">
                          <a:effectLst/>
                          <a:latin typeface="Times New Roman" panose="02020603050405020304" pitchFamily="18" charset="0"/>
                          <a:cs typeface="Times New Roman" panose="02020603050405020304" pitchFamily="18" charset="0"/>
                        </a:rPr>
                        <a:t>ІІІ</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500" u="none" strike="noStrike">
                          <a:effectLst/>
                          <a:latin typeface="Times New Roman" panose="02020603050405020304" pitchFamily="18" charset="0"/>
                          <a:cs typeface="Times New Roman" panose="02020603050405020304" pitchFamily="18" charset="0"/>
                        </a:rPr>
                        <a:t>І</a:t>
                      </a:r>
                      <a:r>
                        <a:rPr lang="en-GB" sz="1500" u="none" strike="noStrike">
                          <a:effectLst/>
                          <a:latin typeface="Times New Roman" panose="02020603050405020304" pitchFamily="18" charset="0"/>
                          <a:cs typeface="Times New Roman" panose="02020603050405020304" pitchFamily="18" charset="0"/>
                        </a:rPr>
                        <a:t>V</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l" fontAlgn="ctr"/>
                      <a:r>
                        <a:rPr lang="ru-RU" sz="1500" u="none" strike="noStrike">
                          <a:effectLst/>
                          <a:latin typeface="Times New Roman" panose="02020603050405020304" pitchFamily="18" charset="0"/>
                          <a:cs typeface="Times New Roman" panose="02020603050405020304" pitchFamily="18" charset="0"/>
                        </a:rPr>
                        <a:t>І</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1500" u="none" strike="noStrike">
                          <a:effectLst/>
                          <a:latin typeface="Times New Roman" panose="02020603050405020304" pitchFamily="18" charset="0"/>
                          <a:cs typeface="Times New Roman" panose="02020603050405020304" pitchFamily="18" charset="0"/>
                        </a:rPr>
                        <a:t>ІІ</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235492"/>
                  </a:ext>
                </a:extLst>
              </a:tr>
              <a:tr h="332734">
                <a:tc>
                  <a:txBody>
                    <a:bodyPr/>
                    <a:lstStyle/>
                    <a:p>
                      <a:pPr algn="l" fontAlgn="ctr"/>
                      <a:r>
                        <a:rPr lang="en-GB" sz="1500" u="none" strike="noStrike" dirty="0">
                          <a:effectLst/>
                          <a:latin typeface="Times New Roman" panose="02020603050405020304" pitchFamily="18" charset="0"/>
                          <a:cs typeface="Times New Roman" panose="02020603050405020304" pitchFamily="18" charset="0"/>
                        </a:rPr>
                        <a:t>1. Sale of finished products, units*</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dirty="0">
                          <a:effectLst/>
                          <a:latin typeface="Times New Roman" panose="02020603050405020304" pitchFamily="18" charset="0"/>
                          <a:cs typeface="Times New Roman" panose="02020603050405020304" pitchFamily="18" charset="0"/>
                        </a:rPr>
                        <a:t>470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dirty="0">
                          <a:effectLst/>
                          <a:latin typeface="Times New Roman" panose="02020603050405020304" pitchFamily="18" charset="0"/>
                          <a:cs typeface="Times New Roman" panose="02020603050405020304" pitchFamily="18" charset="0"/>
                        </a:rPr>
                        <a:t>440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a:effectLst/>
                          <a:latin typeface="Times New Roman" panose="02020603050405020304" pitchFamily="18" charset="0"/>
                          <a:cs typeface="Times New Roman" panose="02020603050405020304" pitchFamily="18" charset="0"/>
                        </a:rPr>
                        <a:t>450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a:effectLst/>
                          <a:latin typeface="Times New Roman" panose="02020603050405020304" pitchFamily="18" charset="0"/>
                          <a:cs typeface="Times New Roman" panose="02020603050405020304" pitchFamily="18" charset="0"/>
                        </a:rPr>
                        <a:t>460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a:effectLst/>
                          <a:latin typeface="Times New Roman" panose="02020603050405020304" pitchFamily="18" charset="0"/>
                          <a:cs typeface="Times New Roman" panose="02020603050405020304" pitchFamily="18" charset="0"/>
                        </a:rPr>
                        <a:t>1820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a:effectLst/>
                          <a:latin typeface="Times New Roman" panose="02020603050405020304" pitchFamily="18" charset="0"/>
                          <a:cs typeface="Times New Roman" panose="02020603050405020304" pitchFamily="18" charset="0"/>
                        </a:rPr>
                        <a:t>470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a:effectLst/>
                          <a:latin typeface="Times New Roman" panose="02020603050405020304" pitchFamily="18" charset="0"/>
                          <a:cs typeface="Times New Roman" panose="02020603050405020304" pitchFamily="18" charset="0"/>
                        </a:rPr>
                        <a:t>480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461013"/>
                  </a:ext>
                </a:extLst>
              </a:tr>
              <a:tr h="495962">
                <a:tc>
                  <a:txBody>
                    <a:bodyPr/>
                    <a:lstStyle/>
                    <a:p>
                      <a:pPr algn="l" fontAlgn="ctr"/>
                      <a:r>
                        <a:rPr lang="en-GB" sz="1500" u="none" strike="noStrike" dirty="0">
                          <a:effectLst/>
                          <a:latin typeface="Times New Roman" panose="02020603050405020304" pitchFamily="18" charset="0"/>
                          <a:cs typeface="Times New Roman" panose="02020603050405020304" pitchFamily="18" charset="0"/>
                        </a:rPr>
                        <a:t>2. Finished products inventories at the end of the period, units**</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57.20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58.50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59.80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61.10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 -</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62.40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 -</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279262"/>
                  </a:ext>
                </a:extLst>
              </a:tr>
              <a:tr h="495962">
                <a:tc>
                  <a:txBody>
                    <a:bodyPr/>
                    <a:lstStyle/>
                    <a:p>
                      <a:pPr algn="l" fontAlgn="ctr"/>
                      <a:r>
                        <a:rPr lang="en-GB" sz="1500" u="none" strike="noStrike" dirty="0">
                          <a:effectLst/>
                          <a:latin typeface="Times New Roman" panose="02020603050405020304" pitchFamily="18" charset="0"/>
                          <a:cs typeface="Times New Roman" panose="02020603050405020304" pitchFamily="18" charset="0"/>
                        </a:rPr>
                        <a:t>3. Total need for the finished products, units (row  1+ row 2)</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527.20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498.50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509.80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521.10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2056.60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532.40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 </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0906131"/>
                  </a:ext>
                </a:extLst>
              </a:tr>
              <a:tr h="659189">
                <a:tc>
                  <a:txBody>
                    <a:bodyPr/>
                    <a:lstStyle/>
                    <a:p>
                      <a:pPr algn="l" fontAlgn="ctr"/>
                      <a:r>
                        <a:rPr lang="en-GB" sz="1500" u="none" strike="noStrike" dirty="0">
                          <a:effectLst/>
                          <a:latin typeface="Times New Roman" panose="02020603050405020304" pitchFamily="18" charset="0"/>
                          <a:cs typeface="Times New Roman" panose="02020603050405020304" pitchFamily="18" charset="0"/>
                        </a:rPr>
                        <a:t>4. Finished products inventories at the beginning of the period, units**** </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200" u="none" strike="noStrike" baseline="30000" dirty="0">
                          <a:effectLst/>
                          <a:latin typeface="Times New Roman" panose="02020603050405020304" pitchFamily="18" charset="0"/>
                          <a:cs typeface="Times New Roman" panose="02020603050405020304" pitchFamily="18" charset="0"/>
                        </a:rPr>
                        <a:t>59.78***</a:t>
                      </a:r>
                      <a:endParaRPr lang="en-GB"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57.20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58.50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59.80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500" u="none" strike="noStrike" dirty="0">
                          <a:effectLst/>
                          <a:latin typeface="Times New Roman" panose="02020603050405020304" pitchFamily="18" charset="0"/>
                          <a:cs typeface="Times New Roman" panose="02020603050405020304" pitchFamily="18" charset="0"/>
                        </a:rPr>
                        <a:t>- </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61.10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62.40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520913"/>
                  </a:ext>
                </a:extLst>
              </a:tr>
              <a:tr h="495962">
                <a:tc>
                  <a:txBody>
                    <a:bodyPr/>
                    <a:lstStyle/>
                    <a:p>
                      <a:pPr algn="l" fontAlgn="ctr"/>
                      <a:r>
                        <a:rPr lang="en-GB" sz="1500" u="none" strike="noStrike" dirty="0">
                          <a:effectLst/>
                          <a:latin typeface="Times New Roman" panose="02020603050405020304" pitchFamily="18" charset="0"/>
                          <a:cs typeface="Times New Roman" panose="02020603050405020304" pitchFamily="18" charset="0"/>
                        </a:rPr>
                        <a:t>5. The required output of finished products, units (row 3 – row 4)</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467.42</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441.30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451.30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461.30</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a:effectLst/>
                          <a:latin typeface="Times New Roman" panose="02020603050405020304" pitchFamily="18" charset="0"/>
                          <a:cs typeface="Times New Roman" panose="02020603050405020304" pitchFamily="18" charset="0"/>
                        </a:rPr>
                        <a:t>1821.32</a:t>
                      </a:r>
                      <a:endParaRPr lang="en-GB"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471.30</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500" u="none" strike="noStrike" dirty="0">
                          <a:effectLst/>
                          <a:latin typeface="Times New Roman" panose="02020603050405020304" pitchFamily="18" charset="0"/>
                          <a:cs typeface="Times New Roman" panose="02020603050405020304" pitchFamily="18" charset="0"/>
                        </a:rPr>
                        <a:t> </a:t>
                      </a:r>
                      <a:endParaRPr lang="en-GB"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619514"/>
                  </a:ext>
                </a:extLst>
              </a:tr>
            </a:tbl>
          </a:graphicData>
        </a:graphic>
      </p:graphicFrame>
      <p:sp>
        <p:nvSpPr>
          <p:cNvPr id="22" name="TextovéPole 21">
            <a:extLst>
              <a:ext uri="{FF2B5EF4-FFF2-40B4-BE49-F238E27FC236}">
                <a16:creationId xmlns:a16="http://schemas.microsoft.com/office/drawing/2014/main" id="{3D7C1F05-0068-4250-9C8C-0A14925998F0}"/>
              </a:ext>
            </a:extLst>
          </p:cNvPr>
          <p:cNvSpPr txBox="1"/>
          <p:nvPr/>
        </p:nvSpPr>
        <p:spPr>
          <a:xfrm>
            <a:off x="251520" y="4076145"/>
            <a:ext cx="11796465" cy="2862322"/>
          </a:xfrm>
          <a:prstGeom prst="rect">
            <a:avLst/>
          </a:prstGeom>
          <a:noFill/>
        </p:spPr>
        <p:txBody>
          <a:bodyPr wrap="square">
            <a:spAutoFit/>
          </a:bodyPr>
          <a:lstStyle/>
          <a:p>
            <a:pPr algn="l"/>
            <a:r>
              <a:rPr lang="en-GB" sz="1750" b="0" i="0" dirty="0">
                <a:solidFill>
                  <a:srgbClr val="2D2D2D"/>
                </a:solidFill>
                <a:effectLst/>
                <a:latin typeface="Times New Roman" panose="02020603050405020304" pitchFamily="18" charset="0"/>
                <a:cs typeface="Times New Roman" panose="02020603050405020304" pitchFamily="18" charset="0"/>
              </a:rPr>
              <a:t>The exact components for calculating the </a:t>
            </a:r>
            <a:r>
              <a:rPr lang="en-GB" sz="1750"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production budget</a:t>
            </a:r>
            <a:r>
              <a:rPr lang="en-GB" sz="1750" b="0" i="0" dirty="0">
                <a:effectLst/>
                <a:latin typeface="Times New Roman" panose="02020603050405020304" pitchFamily="18" charset="0"/>
                <a:cs typeface="Times New Roman" panose="02020603050405020304" pitchFamily="18" charset="0"/>
              </a:rPr>
              <a:t> </a:t>
            </a:r>
            <a:r>
              <a:rPr lang="en-GB" sz="1750" b="0" i="0" dirty="0">
                <a:solidFill>
                  <a:srgbClr val="2D2D2D"/>
                </a:solidFill>
                <a:effectLst/>
                <a:latin typeface="Times New Roman" panose="02020603050405020304" pitchFamily="18" charset="0"/>
                <a:cs typeface="Times New Roman" panose="02020603050405020304" pitchFamily="18" charset="0"/>
              </a:rPr>
              <a:t>for a specific product depend on its characteristics. These are some components usually included in production budgets:</a:t>
            </a:r>
          </a:p>
          <a:p>
            <a:pPr algn="l">
              <a:buFont typeface="Arial" panose="020B0604020202020204" pitchFamily="34" charset="0"/>
              <a:buChar char="•"/>
            </a:pPr>
            <a:r>
              <a:rPr lang="en-GB" sz="1750" b="1" i="0" dirty="0">
                <a:solidFill>
                  <a:srgbClr val="2D2D2D"/>
                </a:solidFill>
                <a:effectLst/>
                <a:latin typeface="Times New Roman" panose="02020603050405020304" pitchFamily="18" charset="0"/>
                <a:cs typeface="Times New Roman" panose="02020603050405020304" pitchFamily="18" charset="0"/>
              </a:rPr>
              <a:t>Specified time frame:</a:t>
            </a:r>
            <a:r>
              <a:rPr lang="en-GB" sz="1750" b="0" i="0" dirty="0">
                <a:solidFill>
                  <a:srgbClr val="2D2D2D"/>
                </a:solidFill>
                <a:effectLst/>
                <a:latin typeface="Times New Roman" panose="02020603050405020304" pitchFamily="18" charset="0"/>
                <a:cs typeface="Times New Roman" panose="02020603050405020304" pitchFamily="18" charset="0"/>
              </a:rPr>
              <a:t> The time interval used to calculate the production budget (days, months, quarters)</a:t>
            </a:r>
          </a:p>
          <a:p>
            <a:pPr algn="l">
              <a:buFont typeface="Arial" panose="020B0604020202020204" pitchFamily="34" charset="0"/>
              <a:buChar char="•"/>
            </a:pPr>
            <a:r>
              <a:rPr lang="en-GB" sz="1750" b="1" i="0" dirty="0">
                <a:solidFill>
                  <a:srgbClr val="2D2D2D"/>
                </a:solidFill>
                <a:effectLst/>
                <a:latin typeface="Times New Roman" panose="02020603050405020304" pitchFamily="18" charset="0"/>
                <a:cs typeface="Times New Roman" panose="02020603050405020304" pitchFamily="18" charset="0"/>
              </a:rPr>
              <a:t>Forecasted sales:</a:t>
            </a:r>
            <a:r>
              <a:rPr lang="en-GB" sz="1750" b="0" i="0" dirty="0">
                <a:solidFill>
                  <a:srgbClr val="2D2D2D"/>
                </a:solidFill>
                <a:effectLst/>
                <a:latin typeface="Times New Roman" panose="02020603050405020304" pitchFamily="18" charset="0"/>
                <a:cs typeface="Times New Roman" panose="02020603050405020304" pitchFamily="18" charset="0"/>
              </a:rPr>
              <a:t> The projected sales figures within the specified time frame based on previous sales information and trends (</a:t>
            </a:r>
            <a:r>
              <a:rPr lang="en-GB" sz="1750" b="1" i="0" dirty="0">
                <a:solidFill>
                  <a:srgbClr val="2D2D2D"/>
                </a:solidFill>
                <a:effectLst/>
                <a:latin typeface="Times New Roman" panose="02020603050405020304" pitchFamily="18" charset="0"/>
                <a:cs typeface="Times New Roman" panose="02020603050405020304" pitchFamily="18" charset="0"/>
              </a:rPr>
              <a:t>row 1</a:t>
            </a:r>
            <a:r>
              <a:rPr lang="en-GB" sz="1750" b="0" i="0" dirty="0">
                <a:solidFill>
                  <a:srgbClr val="2D2D2D"/>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GB" sz="1750" b="1" i="0" dirty="0">
                <a:solidFill>
                  <a:srgbClr val="2D2D2D"/>
                </a:solidFill>
                <a:effectLst/>
                <a:latin typeface="Times New Roman" panose="02020603050405020304" pitchFamily="18" charset="0"/>
                <a:cs typeface="Times New Roman" panose="02020603050405020304" pitchFamily="18" charset="0"/>
              </a:rPr>
              <a:t>Current inventory:</a:t>
            </a:r>
            <a:r>
              <a:rPr lang="en-GB" sz="1750" b="0" i="0" dirty="0">
                <a:solidFill>
                  <a:srgbClr val="2D2D2D"/>
                </a:solidFill>
                <a:effectLst/>
                <a:latin typeface="Times New Roman" panose="02020603050405020304" pitchFamily="18" charset="0"/>
                <a:cs typeface="Times New Roman" panose="02020603050405020304" pitchFamily="18" charset="0"/>
              </a:rPr>
              <a:t> The leftover inventory from previous production cycles (row 4)</a:t>
            </a:r>
          </a:p>
          <a:p>
            <a:pPr algn="l">
              <a:buFont typeface="Arial" panose="020B0604020202020204" pitchFamily="34" charset="0"/>
              <a:buChar char="•"/>
            </a:pPr>
            <a:r>
              <a:rPr lang="en-GB" sz="1750" b="1" i="0" dirty="0">
                <a:solidFill>
                  <a:srgbClr val="2D2D2D"/>
                </a:solidFill>
                <a:effectLst/>
                <a:latin typeface="Times New Roman" panose="02020603050405020304" pitchFamily="18" charset="0"/>
                <a:cs typeface="Times New Roman" panose="02020603050405020304" pitchFamily="18" charset="0"/>
              </a:rPr>
              <a:t>Planned inventory:</a:t>
            </a:r>
            <a:r>
              <a:rPr lang="en-GB" sz="1750" b="0" i="0" dirty="0">
                <a:solidFill>
                  <a:srgbClr val="2D2D2D"/>
                </a:solidFill>
                <a:effectLst/>
                <a:latin typeface="Times New Roman" panose="02020603050405020304" pitchFamily="18" charset="0"/>
                <a:cs typeface="Times New Roman" panose="02020603050405020304" pitchFamily="18" charset="0"/>
              </a:rPr>
              <a:t> The number of items the organization plans on having in its inventory at the end of the specified time frame (row 2)</a:t>
            </a:r>
          </a:p>
          <a:p>
            <a:pPr algn="l">
              <a:buFont typeface="Arial" panose="020B0604020202020204" pitchFamily="34" charset="0"/>
              <a:buChar char="•"/>
            </a:pPr>
            <a:r>
              <a:rPr lang="en-GB" sz="1750" b="1" i="0" dirty="0">
                <a:solidFill>
                  <a:srgbClr val="2D2D2D"/>
                </a:solidFill>
                <a:effectLst/>
                <a:latin typeface="Times New Roman" panose="02020603050405020304" pitchFamily="18" charset="0"/>
                <a:cs typeface="Times New Roman" panose="02020603050405020304" pitchFamily="18" charset="0"/>
              </a:rPr>
              <a:t>Required production:</a:t>
            </a:r>
            <a:r>
              <a:rPr lang="en-GB" sz="1750" b="0" i="0" dirty="0">
                <a:solidFill>
                  <a:srgbClr val="2D2D2D"/>
                </a:solidFill>
                <a:effectLst/>
                <a:latin typeface="Times New Roman" panose="02020603050405020304" pitchFamily="18" charset="0"/>
                <a:cs typeface="Times New Roman" panose="02020603050405020304" pitchFamily="18" charset="0"/>
              </a:rPr>
              <a:t> The number of units an organization must produce within a specified time frame to achieve profitability (row 5)</a:t>
            </a:r>
          </a:p>
        </p:txBody>
      </p:sp>
    </p:spTree>
    <p:extLst>
      <p:ext uri="{BB962C8B-B14F-4D97-AF65-F5344CB8AC3E}">
        <p14:creationId xmlns:p14="http://schemas.microsoft.com/office/powerpoint/2010/main" val="204838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7304757"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HOW TO CALCULATE A</a:t>
            </a:r>
            <a:r>
              <a:rPr lang="en-GB" sz="2400" b="1" kern="0" dirty="0">
                <a:solidFill>
                  <a:schemeClr val="bg1"/>
                </a:solidFill>
                <a:latin typeface="Times New Roman" panose="02020603050405020304" pitchFamily="18" charset="0"/>
                <a:cs typeface="Times New Roman" panose="02020603050405020304" pitchFamily="18" charset="0"/>
              </a:rPr>
              <a:t> PRODUCTION </a:t>
            </a:r>
            <a:r>
              <a:rPr lang="en-US" sz="2400" b="1" kern="0" dirty="0">
                <a:solidFill>
                  <a:schemeClr val="bg1"/>
                </a:solidFill>
                <a:latin typeface="Times New Roman" panose="02020603050405020304" pitchFamily="18" charset="0"/>
                <a:cs typeface="Times New Roman" panose="02020603050405020304" pitchFamily="18" charset="0"/>
              </a:rPr>
              <a:t>BUDGET</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8" name="Obrázek 7">
            <a:extLst>
              <a:ext uri="{FF2B5EF4-FFF2-40B4-BE49-F238E27FC236}">
                <a16:creationId xmlns:a16="http://schemas.microsoft.com/office/drawing/2014/main" id="{92A1F42C-5FD9-4401-A3D3-19F962520905}"/>
              </a:ext>
            </a:extLst>
          </p:cNvPr>
          <p:cNvPicPr>
            <a:picLocks noChangeAspect="1"/>
          </p:cNvPicPr>
          <p:nvPr/>
        </p:nvPicPr>
        <p:blipFill>
          <a:blip r:embed="rId3"/>
          <a:stretch>
            <a:fillRect/>
          </a:stretch>
        </p:blipFill>
        <p:spPr>
          <a:xfrm>
            <a:off x="251519" y="922391"/>
            <a:ext cx="2554433" cy="2044927"/>
          </a:xfrm>
          <a:prstGeom prst="rect">
            <a:avLst/>
          </a:prstGeom>
        </p:spPr>
      </p:pic>
      <p:sp>
        <p:nvSpPr>
          <p:cNvPr id="10" name="TextovéPole 9">
            <a:extLst>
              <a:ext uri="{FF2B5EF4-FFF2-40B4-BE49-F238E27FC236}">
                <a16:creationId xmlns:a16="http://schemas.microsoft.com/office/drawing/2014/main" id="{59D3D83A-420E-4085-82E5-E5082DED5902}"/>
              </a:ext>
            </a:extLst>
          </p:cNvPr>
          <p:cNvSpPr txBox="1"/>
          <p:nvPr/>
        </p:nvSpPr>
        <p:spPr>
          <a:xfrm>
            <a:off x="2823774" y="729761"/>
            <a:ext cx="8900865" cy="2554545"/>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1. Set the time frame and product</a:t>
            </a:r>
          </a:p>
          <a:p>
            <a:pPr algn="l"/>
            <a:r>
              <a:rPr lang="en-GB" sz="1600" b="0" i="0" dirty="0">
                <a:solidFill>
                  <a:srgbClr val="2D2D2D"/>
                </a:solidFill>
                <a:effectLst/>
                <a:latin typeface="Times New Roman" panose="02020603050405020304" pitchFamily="18" charset="0"/>
                <a:cs typeface="Times New Roman" panose="02020603050405020304" pitchFamily="18" charset="0"/>
              </a:rPr>
              <a:t>The first step when calculating your production budget is determining the time frame it applies to and selecting the product. The time frame depends on the product characteristics and the estimated number of sold units. Production budgets that cover smaller time frames are usually more accurate than those covering longer ones.</a:t>
            </a:r>
          </a:p>
          <a:p>
            <a:pPr algn="l"/>
            <a:r>
              <a:rPr lang="en-GB" sz="1600" b="1" i="0" dirty="0">
                <a:solidFill>
                  <a:srgbClr val="2D2D2D"/>
                </a:solidFill>
                <a:effectLst/>
                <a:latin typeface="Times New Roman" panose="02020603050405020304" pitchFamily="18" charset="0"/>
                <a:cs typeface="Times New Roman" panose="02020603050405020304" pitchFamily="18" charset="0"/>
              </a:rPr>
              <a:t>2. Perform beginning inventory</a:t>
            </a:r>
          </a:p>
          <a:p>
            <a:pPr algn="l"/>
            <a:r>
              <a:rPr lang="en-GB" sz="1600" b="0" i="0" dirty="0">
                <a:solidFill>
                  <a:srgbClr val="2D2D2D"/>
                </a:solidFill>
                <a:effectLst/>
                <a:latin typeface="Times New Roman" panose="02020603050405020304" pitchFamily="18" charset="0"/>
                <a:cs typeface="Times New Roman" panose="02020603050405020304" pitchFamily="18" charset="0"/>
              </a:rPr>
              <a:t>The next step in calculating the production budget is assessing the respective product's inventory at the beginning of the specified time frame. The appropriate amount of inventory depends on the product and the selling company's overall strategy. Keeping a large inventory can be helpful in situations of sudden increases in demand but can be </a:t>
            </a:r>
            <a:r>
              <a:rPr lang="en-GB" sz="1600" b="0" i="0" dirty="0" err="1">
                <a:solidFill>
                  <a:srgbClr val="2D2D2D"/>
                </a:solidFill>
                <a:effectLst/>
                <a:latin typeface="Times New Roman" panose="02020603050405020304" pitchFamily="18" charset="0"/>
                <a:cs typeface="Times New Roman" panose="02020603050405020304" pitchFamily="18" charset="0"/>
              </a:rPr>
              <a:t>unfavorable</a:t>
            </a:r>
            <a:r>
              <a:rPr lang="en-GB" sz="1600" b="0" i="0" dirty="0">
                <a:solidFill>
                  <a:srgbClr val="2D2D2D"/>
                </a:solidFill>
                <a:effectLst/>
                <a:latin typeface="Times New Roman" panose="02020603050405020304" pitchFamily="18" charset="0"/>
                <a:cs typeface="Times New Roman" panose="02020603050405020304" pitchFamily="18" charset="0"/>
              </a:rPr>
              <a:t> if the overall demand decreases for various reasons.</a:t>
            </a:r>
          </a:p>
        </p:txBody>
      </p:sp>
      <p:sp>
        <p:nvSpPr>
          <p:cNvPr id="12" name="TextovéPole 11">
            <a:extLst>
              <a:ext uri="{FF2B5EF4-FFF2-40B4-BE49-F238E27FC236}">
                <a16:creationId xmlns:a16="http://schemas.microsoft.com/office/drawing/2014/main" id="{774EB8E2-A423-4893-A0CD-A44AB6EACC09}"/>
              </a:ext>
            </a:extLst>
          </p:cNvPr>
          <p:cNvSpPr txBox="1"/>
          <p:nvPr/>
        </p:nvSpPr>
        <p:spPr>
          <a:xfrm>
            <a:off x="314616" y="3341592"/>
            <a:ext cx="11562768" cy="3293209"/>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3. Operate the sales forecasting</a:t>
            </a:r>
          </a:p>
          <a:p>
            <a:pPr algn="l"/>
            <a:r>
              <a:rPr lang="en-GB" sz="1600" b="0" i="0" dirty="0">
                <a:solidFill>
                  <a:srgbClr val="2D2D2D"/>
                </a:solidFill>
                <a:effectLst/>
                <a:latin typeface="Times New Roman" panose="02020603050405020304" pitchFamily="18" charset="0"/>
                <a:cs typeface="Times New Roman" panose="02020603050405020304" pitchFamily="18" charset="0"/>
              </a:rPr>
              <a:t>Forecasting the estimated sales for the selected time period can help the organization anticipate the number of items it must produce to meet the demand for the respective product. When forecasting sales, you can use previous sales records and current market trends as references. A sales forecast may also include the estimated profit, which you can obtain by subtracting the total cost of production from the total sales figures.</a:t>
            </a:r>
          </a:p>
          <a:p>
            <a:pPr algn="l"/>
            <a:r>
              <a:rPr lang="en-GB" sz="1600" b="1" i="0" dirty="0">
                <a:solidFill>
                  <a:srgbClr val="2D2D2D"/>
                </a:solidFill>
                <a:effectLst/>
                <a:latin typeface="Times New Roman" panose="02020603050405020304" pitchFamily="18" charset="0"/>
                <a:cs typeface="Times New Roman" panose="02020603050405020304" pitchFamily="18" charset="0"/>
              </a:rPr>
              <a:t>4. Determine planned inventory</a:t>
            </a:r>
          </a:p>
          <a:p>
            <a:pPr algn="l"/>
            <a:r>
              <a:rPr lang="en-GB" sz="1600" b="0" i="0" dirty="0">
                <a:solidFill>
                  <a:srgbClr val="2D2D2D"/>
                </a:solidFill>
                <a:effectLst/>
                <a:latin typeface="Times New Roman" panose="02020603050405020304" pitchFamily="18" charset="0"/>
                <a:cs typeface="Times New Roman" panose="02020603050405020304" pitchFamily="18" charset="0"/>
              </a:rPr>
              <a:t>The planned inventory, or ending inventory, represents the number of product items that are still in inventory at the end of the selected time period. Depending on various factors, like the product and demand predictions, you may plan for having a specific number of items in inventory at the end of the time frame. The remaining stock at the end of a time period is the safety stock.</a:t>
            </a:r>
          </a:p>
          <a:p>
            <a:pPr algn="l"/>
            <a:r>
              <a:rPr lang="en-GB" sz="1600" b="1" i="0" dirty="0">
                <a:solidFill>
                  <a:srgbClr val="2D2D2D"/>
                </a:solidFill>
                <a:effectLst/>
                <a:latin typeface="Times New Roman" panose="02020603050405020304" pitchFamily="18" charset="0"/>
                <a:cs typeface="Times New Roman" panose="02020603050405020304" pitchFamily="18" charset="0"/>
              </a:rPr>
              <a:t>5. Calculate the required production</a:t>
            </a:r>
          </a:p>
          <a:p>
            <a:pPr algn="l"/>
            <a:r>
              <a:rPr lang="en-GB" sz="1600" b="0" i="0" dirty="0">
                <a:solidFill>
                  <a:srgbClr val="2D2D2D"/>
                </a:solidFill>
                <a:effectLst/>
                <a:latin typeface="Times New Roman" panose="02020603050405020304" pitchFamily="18" charset="0"/>
                <a:cs typeface="Times New Roman" panose="02020603050405020304" pitchFamily="18" charset="0"/>
              </a:rPr>
              <a:t>After determining the number of items in inventory at the beginning and end of the selected time period and forecasting sales numbers, you can use this information to determine your production budget. The formula for determining the required production is as follows:</a:t>
            </a:r>
          </a:p>
          <a:p>
            <a:pPr algn="l"/>
            <a:r>
              <a:rPr lang="en-GB" sz="1600" b="1" i="0" dirty="0">
                <a:solidFill>
                  <a:srgbClr val="2D2D2D"/>
                </a:solidFill>
                <a:effectLst/>
                <a:latin typeface="Times New Roman" panose="02020603050405020304" pitchFamily="18" charset="0"/>
                <a:cs typeface="Times New Roman" panose="02020603050405020304" pitchFamily="18" charset="0"/>
              </a:rPr>
              <a:t>Required production units = expected unit sales + units in your safety stock - units in the beginning inventory</a:t>
            </a:r>
            <a:endParaRPr lang="en-GB" sz="1600" b="0" i="0" dirty="0">
              <a:solidFill>
                <a:srgbClr val="2D2D2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45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7701275"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FACTORS, AFFECTING A</a:t>
            </a:r>
            <a:r>
              <a:rPr lang="en-GB" sz="2400" b="1" kern="0" dirty="0">
                <a:solidFill>
                  <a:schemeClr val="bg1"/>
                </a:solidFill>
                <a:latin typeface="Times New Roman" panose="02020603050405020304" pitchFamily="18" charset="0"/>
                <a:cs typeface="Times New Roman" panose="02020603050405020304" pitchFamily="18" charset="0"/>
              </a:rPr>
              <a:t> PRODUCTION </a:t>
            </a:r>
            <a:r>
              <a:rPr lang="en-US" sz="2400" b="1" kern="0" dirty="0">
                <a:solidFill>
                  <a:schemeClr val="bg1"/>
                </a:solidFill>
                <a:latin typeface="Times New Roman" panose="02020603050405020304" pitchFamily="18" charset="0"/>
                <a:cs typeface="Times New Roman" panose="02020603050405020304" pitchFamily="18" charset="0"/>
              </a:rPr>
              <a:t>BUDGET</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3" name="Obrázek 2">
            <a:extLst>
              <a:ext uri="{FF2B5EF4-FFF2-40B4-BE49-F238E27FC236}">
                <a16:creationId xmlns:a16="http://schemas.microsoft.com/office/drawing/2014/main" id="{91FF001F-22D2-4859-B15A-5624CC636660}"/>
              </a:ext>
            </a:extLst>
          </p:cNvPr>
          <p:cNvPicPr>
            <a:picLocks noChangeAspect="1"/>
          </p:cNvPicPr>
          <p:nvPr/>
        </p:nvPicPr>
        <p:blipFill>
          <a:blip r:embed="rId3"/>
          <a:stretch>
            <a:fillRect/>
          </a:stretch>
        </p:blipFill>
        <p:spPr>
          <a:xfrm>
            <a:off x="152071" y="760475"/>
            <a:ext cx="3075223" cy="2523831"/>
          </a:xfrm>
          <a:prstGeom prst="rect">
            <a:avLst/>
          </a:prstGeom>
        </p:spPr>
      </p:pic>
      <p:sp>
        <p:nvSpPr>
          <p:cNvPr id="13" name="TextovéPole 12">
            <a:extLst>
              <a:ext uri="{FF2B5EF4-FFF2-40B4-BE49-F238E27FC236}">
                <a16:creationId xmlns:a16="http://schemas.microsoft.com/office/drawing/2014/main" id="{F22B74BE-D5E9-4306-8A6B-D9CFE9059B3D}"/>
              </a:ext>
            </a:extLst>
          </p:cNvPr>
          <p:cNvSpPr txBox="1"/>
          <p:nvPr/>
        </p:nvSpPr>
        <p:spPr>
          <a:xfrm>
            <a:off x="3316326" y="1315952"/>
            <a:ext cx="8480139" cy="2862322"/>
          </a:xfrm>
          <a:prstGeom prst="rect">
            <a:avLst/>
          </a:prstGeom>
          <a:noFill/>
        </p:spPr>
        <p:txBody>
          <a:bodyPr wrap="square">
            <a:spAutoFit/>
          </a:bodyPr>
          <a:lstStyle/>
          <a:p>
            <a:pPr marL="285750" indent="-285750">
              <a:buFont typeface="Arial" panose="020B0604020202020204" pitchFamily="34" charset="0"/>
              <a:buChar char="•"/>
            </a:pPr>
            <a:r>
              <a:rPr lang="en-GB" sz="2000" b="1" dirty="0">
                <a:solidFill>
                  <a:srgbClr val="222222"/>
                </a:solidFill>
                <a:latin typeface="Times New Roman" panose="02020603050405020304" pitchFamily="18" charset="0"/>
                <a:cs typeface="Times New Roman" panose="02020603050405020304" pitchFamily="18" charset="0"/>
              </a:rPr>
              <a:t>P</a:t>
            </a:r>
            <a:r>
              <a:rPr lang="en-GB" sz="2000" b="1" i="0" dirty="0">
                <a:solidFill>
                  <a:srgbClr val="222222"/>
                </a:solidFill>
                <a:effectLst/>
                <a:latin typeface="Times New Roman" panose="02020603050405020304" pitchFamily="18" charset="0"/>
                <a:cs typeface="Times New Roman" panose="02020603050405020304" pitchFamily="18" charset="0"/>
              </a:rPr>
              <a:t>roduction budget</a:t>
            </a:r>
            <a:r>
              <a:rPr lang="en-GB" sz="2000" b="0" i="0" dirty="0">
                <a:solidFill>
                  <a:srgbClr val="222222"/>
                </a:solidFill>
                <a:effectLst/>
                <a:latin typeface="Times New Roman" panose="02020603050405020304" pitchFamily="18" charset="0"/>
                <a:cs typeface="Times New Roman" panose="02020603050405020304" pitchFamily="18" charset="0"/>
              </a:rPr>
              <a:t> = The sales budget or forecast + Planned inventory to be maintained in the end – Inventory in the beginning.</a:t>
            </a:r>
          </a:p>
          <a:p>
            <a:pPr marL="285750" indent="-285750" algn="l">
              <a:buFont typeface="Arial" panose="020B0604020202020204" pitchFamily="34" charset="0"/>
              <a:buChar char="•"/>
            </a:pPr>
            <a:r>
              <a:rPr lang="en-GB" sz="2000" b="0" i="0" dirty="0">
                <a:solidFill>
                  <a:srgbClr val="222222"/>
                </a:solidFill>
                <a:effectLst/>
                <a:latin typeface="Times New Roman" panose="02020603050405020304" pitchFamily="18" charset="0"/>
                <a:cs typeface="Times New Roman" panose="02020603050405020304" pitchFamily="18" charset="0"/>
              </a:rPr>
              <a:t>The above three factors are internal to any organization. Too much inventory balance, in the end, will result in the blocking of capital as well as storage space. Also, there is a risk of products getting obsolete or out of fashion, and the company may have to sell at a steep discount or loss. On the other hand, maintaining fewer inventories may result in stock-outs and loss of sales opportunities in case of a sudden surge in demand. Therefore, it is an uphill task to decide the amount of inventory to maintain in the end.</a:t>
            </a:r>
          </a:p>
        </p:txBody>
      </p:sp>
      <p:sp>
        <p:nvSpPr>
          <p:cNvPr id="14" name="TextovéPole 13">
            <a:extLst>
              <a:ext uri="{FF2B5EF4-FFF2-40B4-BE49-F238E27FC236}">
                <a16:creationId xmlns:a16="http://schemas.microsoft.com/office/drawing/2014/main" id="{C3ED8C56-F8AD-4463-9520-03E9D88FADEA}"/>
              </a:ext>
            </a:extLst>
          </p:cNvPr>
          <p:cNvSpPr txBox="1"/>
          <p:nvPr/>
        </p:nvSpPr>
        <p:spPr>
          <a:xfrm>
            <a:off x="268326" y="4278278"/>
            <a:ext cx="11761801" cy="1323439"/>
          </a:xfrm>
          <a:prstGeom prst="rect">
            <a:avLst/>
          </a:prstGeom>
          <a:noFill/>
        </p:spPr>
        <p:txBody>
          <a:bodyPr wrap="square">
            <a:spAutoFit/>
          </a:bodyPr>
          <a:lstStyle/>
          <a:p>
            <a:pPr marL="285750" indent="-285750" algn="l">
              <a:buFont typeface="Arial" panose="020B0604020202020204" pitchFamily="34" charset="0"/>
              <a:buChar char="•"/>
            </a:pPr>
            <a:r>
              <a:rPr lang="en-GB" sz="2000" b="0" i="0" dirty="0">
                <a:solidFill>
                  <a:srgbClr val="222222"/>
                </a:solidFill>
                <a:effectLst/>
                <a:latin typeface="Times New Roman" panose="02020603050405020304" pitchFamily="18" charset="0"/>
                <a:cs typeface="Times New Roman" panose="02020603050405020304" pitchFamily="18" charset="0"/>
              </a:rPr>
              <a:t>There are some critical external factors too that affect the production budget. These factors are the prevailing economic conditions, competition in the market, availability of substitutes, etc. A change in any of these external factors may directly affect the sales of the company, which in turn will affect the production budget. Therefore, these are important factors for consideration while preparing or analysing a budget.</a:t>
            </a:r>
          </a:p>
        </p:txBody>
      </p:sp>
    </p:spTree>
    <p:extLst>
      <p:ext uri="{BB962C8B-B14F-4D97-AF65-F5344CB8AC3E}">
        <p14:creationId xmlns:p14="http://schemas.microsoft.com/office/powerpoint/2010/main" val="195682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9145132"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IMPORTANCE AND LIMITATIONS OF </a:t>
            </a:r>
            <a:r>
              <a:rPr lang="en-GB" sz="2400" b="1" kern="0" dirty="0">
                <a:solidFill>
                  <a:schemeClr val="bg1"/>
                </a:solidFill>
                <a:latin typeface="Times New Roman" panose="02020603050405020304" pitchFamily="18" charset="0"/>
                <a:cs typeface="Times New Roman" panose="02020603050405020304" pitchFamily="18" charset="0"/>
              </a:rPr>
              <a:t>PRODUCTION </a:t>
            </a:r>
            <a:r>
              <a:rPr lang="en-US" sz="2400" b="1" kern="0" dirty="0">
                <a:solidFill>
                  <a:schemeClr val="bg1"/>
                </a:solidFill>
                <a:latin typeface="Times New Roman" panose="02020603050405020304" pitchFamily="18" charset="0"/>
                <a:cs typeface="Times New Roman" panose="02020603050405020304" pitchFamily="18" charset="0"/>
              </a:rPr>
              <a:t>BUDGET</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9" name="Obrázek 8">
            <a:extLst>
              <a:ext uri="{FF2B5EF4-FFF2-40B4-BE49-F238E27FC236}">
                <a16:creationId xmlns:a16="http://schemas.microsoft.com/office/drawing/2014/main" id="{DF0D4A20-99CC-410E-8EBA-087D0CB55991}"/>
              </a:ext>
            </a:extLst>
          </p:cNvPr>
          <p:cNvPicPr>
            <a:picLocks noChangeAspect="1"/>
          </p:cNvPicPr>
          <p:nvPr/>
        </p:nvPicPr>
        <p:blipFill>
          <a:blip r:embed="rId3"/>
          <a:stretch>
            <a:fillRect/>
          </a:stretch>
        </p:blipFill>
        <p:spPr>
          <a:xfrm>
            <a:off x="233697" y="787685"/>
            <a:ext cx="3612847" cy="2308323"/>
          </a:xfrm>
          <a:prstGeom prst="rect">
            <a:avLst/>
          </a:prstGeom>
        </p:spPr>
      </p:pic>
      <p:sp>
        <p:nvSpPr>
          <p:cNvPr id="11" name="TextovéPole 10">
            <a:extLst>
              <a:ext uri="{FF2B5EF4-FFF2-40B4-BE49-F238E27FC236}">
                <a16:creationId xmlns:a16="http://schemas.microsoft.com/office/drawing/2014/main" id="{AD7B911C-582F-41E3-8A2F-4D360340D258}"/>
              </a:ext>
            </a:extLst>
          </p:cNvPr>
          <p:cNvSpPr txBox="1"/>
          <p:nvPr/>
        </p:nvSpPr>
        <p:spPr>
          <a:xfrm>
            <a:off x="3846508" y="787045"/>
            <a:ext cx="8093972" cy="3231654"/>
          </a:xfrm>
          <a:prstGeom prst="rect">
            <a:avLst/>
          </a:prstGeom>
          <a:noFill/>
        </p:spPr>
        <p:txBody>
          <a:bodyPr wrap="square">
            <a:spAutoFit/>
          </a:bodyPr>
          <a:lstStyle/>
          <a:p>
            <a:pPr algn="l"/>
            <a:r>
              <a:rPr lang="en-GB" sz="1700" b="1" i="0" dirty="0">
                <a:effectLst/>
                <a:latin typeface="Times New Roman" panose="02020603050405020304" pitchFamily="18" charset="0"/>
                <a:cs typeface="Times New Roman" panose="02020603050405020304" pitchFamily="18" charset="0"/>
              </a:rPr>
              <a:t>Importance of Production budget:</a:t>
            </a:r>
          </a:p>
          <a:p>
            <a:pPr marL="285750" indent="-285750" algn="l">
              <a:buFont typeface="Arial" panose="020B0604020202020204" pitchFamily="34" charset="0"/>
              <a:buChar char="•"/>
            </a:pPr>
            <a:r>
              <a:rPr lang="en-GB" sz="1700" b="1" i="0" dirty="0">
                <a:effectLst/>
                <a:latin typeface="Times New Roman" panose="02020603050405020304" pitchFamily="18" charset="0"/>
                <a:cs typeface="Times New Roman" panose="02020603050405020304" pitchFamily="18" charset="0"/>
              </a:rPr>
              <a:t>Basis for Planning of Future Production Process - </a:t>
            </a:r>
            <a:r>
              <a:rPr lang="en-GB" sz="1700" b="0" i="0" dirty="0">
                <a:effectLst/>
                <a:latin typeface="Times New Roman" panose="02020603050405020304" pitchFamily="18" charset="0"/>
                <a:cs typeface="Times New Roman" panose="02020603050405020304" pitchFamily="18" charset="0"/>
              </a:rPr>
              <a:t>A well-conceived production budget forms the basis for planning in any organization. The budget indicates the number of units to make. Hence, it does not take into account the cost of production. Thus, it helps to streamline the production process, machinery utilization, and proper scheduling of the same.</a:t>
            </a:r>
          </a:p>
          <a:p>
            <a:pPr marL="285750" indent="-285750" algn="l">
              <a:buFont typeface="Arial" panose="020B0604020202020204" pitchFamily="34" charset="0"/>
              <a:buChar char="•"/>
            </a:pPr>
            <a:r>
              <a:rPr lang="en-GB" sz="1700" b="1" i="0" dirty="0">
                <a:effectLst/>
                <a:latin typeface="Times New Roman" panose="02020603050405020304" pitchFamily="18" charset="0"/>
                <a:cs typeface="Times New Roman" panose="02020603050405020304" pitchFamily="18" charset="0"/>
              </a:rPr>
              <a:t>Helps in Taking Key Managerial Decisions - </a:t>
            </a:r>
            <a:r>
              <a:rPr lang="en-GB" sz="1700" b="0" i="0" dirty="0">
                <a:effectLst/>
                <a:latin typeface="Times New Roman" panose="02020603050405020304" pitchFamily="18" charset="0"/>
                <a:cs typeface="Times New Roman" panose="02020603050405020304" pitchFamily="18" charset="0"/>
              </a:rPr>
              <a:t>The production budget is the key to the purchase budget for the management. The purchasing of raw materials and consumables depends entirely on the production budget. Also, many other key decisions, like the recruitment of new personnel, depend upon how much production the company will do.</a:t>
            </a:r>
          </a:p>
          <a:p>
            <a:pPr marL="285750" indent="-285750" algn="l">
              <a:buFont typeface="Arial" panose="020B0604020202020204" pitchFamily="34" charset="0"/>
              <a:buChar char="•"/>
            </a:pPr>
            <a:r>
              <a:rPr lang="en-GB" sz="1700" b="1" dirty="0">
                <a:latin typeface="Times New Roman" panose="02020603050405020304" pitchFamily="18" charset="0"/>
                <a:cs typeface="Times New Roman" panose="02020603050405020304" pitchFamily="18" charset="0"/>
              </a:rPr>
              <a:t>Production budget is a basis </a:t>
            </a:r>
            <a:r>
              <a:rPr lang="en-GB" sz="1700" dirty="0">
                <a:latin typeface="Times New Roman" panose="02020603050405020304" pitchFamily="18" charset="0"/>
                <a:cs typeface="Times New Roman" panose="02020603050405020304" pitchFamily="18" charset="0"/>
              </a:rPr>
              <a:t>for direct material budget, direct labour budget, factory overhead budget (general production costs) </a:t>
            </a:r>
            <a:endParaRPr lang="en-GB" sz="1700" b="0" i="0" dirty="0">
              <a:effectLst/>
              <a:latin typeface="Times New Roman" panose="02020603050405020304" pitchFamily="18" charset="0"/>
              <a:cs typeface="Times New Roman" panose="02020603050405020304" pitchFamily="18" charset="0"/>
            </a:endParaRPr>
          </a:p>
        </p:txBody>
      </p:sp>
      <p:sp>
        <p:nvSpPr>
          <p:cNvPr id="15" name="TextovéPole 14">
            <a:extLst>
              <a:ext uri="{FF2B5EF4-FFF2-40B4-BE49-F238E27FC236}">
                <a16:creationId xmlns:a16="http://schemas.microsoft.com/office/drawing/2014/main" id="{767EDD1B-46D7-4DA5-8E04-2D9567A78171}"/>
              </a:ext>
            </a:extLst>
          </p:cNvPr>
          <p:cNvSpPr txBox="1"/>
          <p:nvPr/>
        </p:nvSpPr>
        <p:spPr>
          <a:xfrm>
            <a:off x="251520" y="3800192"/>
            <a:ext cx="11544945" cy="2862322"/>
          </a:xfrm>
          <a:prstGeom prst="rect">
            <a:avLst/>
          </a:prstGeom>
          <a:noFill/>
        </p:spPr>
        <p:txBody>
          <a:bodyPr wrap="square">
            <a:spAutoFit/>
          </a:bodyPr>
          <a:lstStyle/>
          <a:p>
            <a:pPr algn="l"/>
            <a:r>
              <a:rPr lang="en-GB" b="1" i="0" dirty="0">
                <a:effectLst/>
                <a:latin typeface="Times New Roman" panose="02020603050405020304" pitchFamily="18" charset="0"/>
                <a:cs typeface="Times New Roman" panose="02020603050405020304" pitchFamily="18" charset="0"/>
              </a:rPr>
              <a:t>Limitations of Production Budget</a:t>
            </a:r>
          </a:p>
          <a:p>
            <a:pPr marL="285750" indent="-285750"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Based on Estimates - </a:t>
            </a:r>
            <a:r>
              <a:rPr lang="en-GB" b="0" i="0" dirty="0">
                <a:effectLst/>
                <a:latin typeface="Times New Roman" panose="02020603050405020304" pitchFamily="18" charset="0"/>
                <a:cs typeface="Times New Roman" panose="02020603050405020304" pitchFamily="18" charset="0"/>
              </a:rPr>
              <a:t>This budget is based entirely on estimated values of sales. Also, maintaining inventory is subjective, with the possibility of a lot of variation. These figures are based on the management’s judgment. It can go wrong in unforeseen circumstances such as fluctuation in demand for the product or the supply of raw materials, changes in the economic situation, recession, or even due to competition.</a:t>
            </a:r>
          </a:p>
          <a:p>
            <a:pPr marL="285750" indent="-285750"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Time-consuming Process - </a:t>
            </a:r>
            <a:r>
              <a:rPr lang="en-GB" b="0" i="0" dirty="0">
                <a:effectLst/>
                <a:latin typeface="Times New Roman" panose="02020603050405020304" pitchFamily="18" charset="0"/>
                <a:cs typeface="Times New Roman" panose="02020603050405020304" pitchFamily="18" charset="0"/>
              </a:rPr>
              <a:t>Preparing this budget is a lengthy process. Hence, It can consume a lot of time. In case estimates go wrong, it will result in the wastage of precious working hours.</a:t>
            </a:r>
          </a:p>
          <a:p>
            <a:endParaRPr lang="en-GB" b="0" i="0" dirty="0">
              <a:effectLst/>
              <a:latin typeface="Times New Roman" panose="02020603050405020304" pitchFamily="18" charset="0"/>
              <a:cs typeface="Times New Roman" panose="02020603050405020304" pitchFamily="18" charset="0"/>
            </a:endParaRPr>
          </a:p>
          <a:p>
            <a:r>
              <a:rPr lang="en-GB" b="0" i="0" dirty="0">
                <a:effectLst/>
                <a:latin typeface="Times New Roman" panose="02020603050405020304" pitchFamily="18" charset="0"/>
                <a:cs typeface="Times New Roman" panose="02020603050405020304" pitchFamily="18" charset="0"/>
              </a:rPr>
              <a:t>Though there are some limitations with the budgets, budgets are still the guiding force for future action. Moreover, all budgets reflect the estimation or plan for the period and are based on certain assumptions.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66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7" name="TextovéPole 6">
            <a:extLst>
              <a:ext uri="{FF2B5EF4-FFF2-40B4-BE49-F238E27FC236}">
                <a16:creationId xmlns:a16="http://schemas.microsoft.com/office/drawing/2014/main" id="{D6EBD424-4CB0-401D-BE2A-7C6576F35BF8}"/>
              </a:ext>
            </a:extLst>
          </p:cNvPr>
          <p:cNvSpPr txBox="1"/>
          <p:nvPr/>
        </p:nvSpPr>
        <p:spPr>
          <a:xfrm>
            <a:off x="1195881" y="1091911"/>
            <a:ext cx="8871484" cy="707886"/>
          </a:xfrm>
          <a:prstGeom prst="rect">
            <a:avLst/>
          </a:prstGeom>
          <a:noFill/>
        </p:spPr>
        <p:txBody>
          <a:bodyPr wrap="square">
            <a:spAutoFit/>
          </a:bodyPr>
          <a:lstStyle/>
          <a:p>
            <a:pPr algn="just"/>
            <a:r>
              <a:rPr lang="en-US"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THANK YOU FOR ATTENTION! </a:t>
            </a:r>
            <a:endParaRPr lang="en-GB"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FA35F4E4-17BF-4A3D-9907-EB7E06F560AE}"/>
              </a:ext>
            </a:extLst>
          </p:cNvPr>
          <p:cNvPicPr>
            <a:picLocks noChangeAspect="1"/>
          </p:cNvPicPr>
          <p:nvPr/>
        </p:nvPicPr>
        <p:blipFill>
          <a:blip r:embed="rId3"/>
          <a:stretch>
            <a:fillRect/>
          </a:stretch>
        </p:blipFill>
        <p:spPr>
          <a:xfrm>
            <a:off x="7172271" y="2356430"/>
            <a:ext cx="3817951" cy="3848433"/>
          </a:xfrm>
          <a:prstGeom prst="rect">
            <a:avLst/>
          </a:prstGeom>
        </p:spPr>
      </p:pic>
    </p:spTree>
    <p:extLst>
      <p:ext uri="{BB962C8B-B14F-4D97-AF65-F5344CB8AC3E}">
        <p14:creationId xmlns:p14="http://schemas.microsoft.com/office/powerpoint/2010/main" val="138321240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16297</TotalTime>
  <Words>1639</Words>
  <Application>Microsoft Office PowerPoint</Application>
  <PresentationFormat>Širokoúhlá obrazovka</PresentationFormat>
  <Paragraphs>163</Paragraphs>
  <Slides>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Calibri</vt:lpstr>
      <vt:lpstr>Calibri Light</vt:lpstr>
      <vt:lpstr>Times New Roman</vt:lpstr>
      <vt:lpstr>Motiv Office</vt:lpstr>
      <vt:lpstr>Production budget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Tetiana Konieva</cp:lastModifiedBy>
  <cp:revision>888</cp:revision>
  <cp:lastPrinted>2022-09-20T06:34:11Z</cp:lastPrinted>
  <dcterms:created xsi:type="dcterms:W3CDTF">2016-11-25T20:36:16Z</dcterms:created>
  <dcterms:modified xsi:type="dcterms:W3CDTF">2023-11-25T12:16:12Z</dcterms:modified>
</cp:coreProperties>
</file>