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469" r:id="rId3"/>
    <p:sldId id="470" r:id="rId4"/>
    <p:sldId id="471" r:id="rId5"/>
    <p:sldId id="472" r:id="rId6"/>
    <p:sldId id="473" r:id="rId7"/>
    <p:sldId id="474" r:id="rId8"/>
    <p:sldId id="475" r:id="rId9"/>
    <p:sldId id="287" r:id="rId10"/>
    <p:sldId id="296" r:id="rId11"/>
    <p:sldId id="476" r:id="rId12"/>
    <p:sldId id="477" r:id="rId13"/>
    <p:sldId id="478" r:id="rId14"/>
    <p:sldId id="479" r:id="rId15"/>
    <p:sldId id="327" r:id="rId16"/>
    <p:sldId id="449" r:id="rId17"/>
    <p:sldId id="323" r:id="rId18"/>
    <p:sldId id="324" r:id="rId19"/>
    <p:sldId id="359" r:id="rId2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469"/>
            <p14:sldId id="470"/>
            <p14:sldId id="471"/>
            <p14:sldId id="472"/>
            <p14:sldId id="473"/>
            <p14:sldId id="474"/>
            <p14:sldId id="475"/>
            <p14:sldId id="287"/>
            <p14:sldId id="296"/>
            <p14:sldId id="476"/>
            <p14:sldId id="477"/>
            <p14:sldId id="478"/>
            <p14:sldId id="479"/>
            <p14:sldId id="327"/>
            <p14:sldId id="449"/>
            <p14:sldId id="323"/>
            <p14:sldId id="324"/>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09.12.2023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09.12.2023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09.12.2023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09.12.2023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09.12.2023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oftwaresuggest.com/blog/improve-customer-service-with-helpdesk-software/"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vestopedia.com/terms/c/capital_blockade.asp" TargetMode="External"/><Relationship Id="rId5" Type="http://schemas.openxmlformats.org/officeDocument/2006/relationships/hyperlink" Target="https://www.softwaresuggest.com/blog/asset-management/" TargetMode="External"/><Relationship Id="rId4" Type="http://schemas.openxmlformats.org/officeDocument/2006/relationships/hyperlink" Target="https://www.softwaresuggest.com/accounting-softw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softwaresuggest.com/inventory-management-softwa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oftwaresuggest.com/inventory-management-software" TargetMode="External"/><Relationship Id="rId2" Type="http://schemas.openxmlformats.org/officeDocument/2006/relationships/hyperlink" Target="https://www.softwaresuggest.com/transport-management-softwar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orbes.com/sites/shephyken/2023/01/08/todays-customer-has-a-need-for-speed/?sh=c455aa5686b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uxplanet.org/planned-obsolescence-dark-truth-of-the-smartphone-industry-c9131c5ff7c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7014537"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Inventory management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269223"/>
            <a:ext cx="9180443" cy="524911"/>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INVENTORY VALUATION METHODS:</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33400" y="962024"/>
            <a:ext cx="9715500" cy="54641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500" dirty="0">
                <a:latin typeface="Times New Roman" panose="02020603050405020304" pitchFamily="18" charset="0"/>
                <a:cs typeface="Times New Roman" panose="02020603050405020304" pitchFamily="18" charset="0"/>
              </a:rPr>
              <a:t>Specific identification method - assessment of the value of each individual unit of inventory. This method applies to inventory that is released for special orders and projects, as well as inventory that is not interchangeable. The disadvantage of this method is its high labor intensity, especially in the conditions of a wide nomenclature of stocks</a:t>
            </a:r>
          </a:p>
          <a:p>
            <a:r>
              <a:rPr lang="en-US" altLang="en-US" sz="2500" dirty="0">
                <a:latin typeface="Times New Roman" panose="02020603050405020304" pitchFamily="18" charset="0"/>
                <a:cs typeface="Times New Roman" panose="02020603050405020304" pitchFamily="18" charset="0"/>
              </a:rPr>
              <a:t>Weighted average method</a:t>
            </a:r>
          </a:p>
          <a:p>
            <a:r>
              <a:rPr lang="en-US" altLang="en-US" sz="2500" dirty="0">
                <a:latin typeface="Times New Roman" panose="02020603050405020304" pitchFamily="18" charset="0"/>
                <a:cs typeface="Times New Roman" panose="02020603050405020304" pitchFamily="18" charset="0"/>
              </a:rPr>
              <a:t>First-in First-out FIFO – inventories, that are the first to arrive and are released into production are valued at first-in cost</a:t>
            </a:r>
          </a:p>
          <a:p>
            <a:r>
              <a:rPr lang="en-US" altLang="en-US" sz="2500" dirty="0">
                <a:latin typeface="Times New Roman" panose="02020603050405020304" pitchFamily="18" charset="0"/>
                <a:cs typeface="Times New Roman" panose="02020603050405020304" pitchFamily="18" charset="0"/>
              </a:rPr>
              <a:t>Last-in First-out LIFO - inventories are used in the reverse sequence of their arrival at the enterprise. That is, the inventories that are the first to be released into production are valued at the cost price of the last ones at the time of receipt.</a:t>
            </a:r>
            <a:endParaRPr lang="ru-RU" altLang="en-US" sz="2500" dirty="0">
              <a:latin typeface="Times New Roman" panose="02020603050405020304" pitchFamily="18" charset="0"/>
              <a:cs typeface="Times New Roman" panose="02020603050405020304" pitchFamily="18" charset="0"/>
            </a:endParaRPr>
          </a:p>
          <a:p>
            <a:pPr>
              <a:spcBef>
                <a:spcPct val="50000"/>
              </a:spcBef>
            </a:pPr>
            <a:endParaRPr lang="en-US" altLang="en-US" sz="25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270150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269223"/>
            <a:ext cx="9180443" cy="524911"/>
          </a:xfrm>
          <a:solidFill>
            <a:srgbClr val="009999"/>
          </a:solidFill>
        </p:spPr>
        <p:txBody>
          <a:bodyPr>
            <a:noAutofit/>
          </a:bodyPr>
          <a:lstStyle/>
          <a:p>
            <a:r>
              <a:rPr lang="en-US" altLang="en-US" sz="2400" b="1" dirty="0">
                <a:solidFill>
                  <a:schemeClr val="bg1"/>
                </a:solidFill>
                <a:latin typeface="Times New Roman" panose="02020603050405020304" pitchFamily="18" charset="0"/>
                <a:cs typeface="Times New Roman" panose="02020603050405020304" pitchFamily="18" charset="0"/>
              </a:rPr>
              <a:t>SPECIFIC IDENTIFICATION METHOD</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33400" y="962024"/>
            <a:ext cx="9715500" cy="9295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altLang="en-US" sz="1800" b="1" dirty="0">
                <a:latin typeface="Times New Roman" panose="02020603050405020304" pitchFamily="18" charset="0"/>
                <a:cs typeface="Times New Roman" panose="02020603050405020304" pitchFamily="18" charset="0"/>
              </a:rPr>
              <a:t>Specific identification method </a:t>
            </a:r>
            <a:r>
              <a:rPr lang="en-US" altLang="en-US" sz="1800" dirty="0">
                <a:latin typeface="Times New Roman" panose="02020603050405020304" pitchFamily="18" charset="0"/>
                <a:cs typeface="Times New Roman" panose="02020603050405020304" pitchFamily="18" charset="0"/>
              </a:rPr>
              <a:t>- assessment of the value of each individual unit of inventory. This method applies to inventory that is released for special orders and projects, as well as inventory that is not interchangeable. The disadvantage of this method is its high labor intensity, especially in the conditions of a wide nomenclature of stocks</a:t>
            </a:r>
          </a:p>
          <a:p>
            <a:pPr>
              <a:lnSpc>
                <a:spcPct val="100000"/>
              </a:lnSpc>
              <a:spcBef>
                <a:spcPts val="0"/>
              </a:spcBef>
            </a:pPr>
            <a:r>
              <a:rPr lang="en-US" altLang="en-US" sz="1800" dirty="0">
                <a:latin typeface="Times New Roman" panose="02020603050405020304" pitchFamily="18" charset="0"/>
                <a:cs typeface="Times New Roman" panose="02020603050405020304" pitchFamily="18" charset="0"/>
              </a:rPr>
              <a:t>Example: </a:t>
            </a:r>
            <a:r>
              <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cost of production outflows and ending inventory by specific identification method, if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pPr>
            <a:endParaRPr lang="en-US" altLang="en-US" sz="1800" dirty="0">
              <a:latin typeface="Times New Roman" panose="02020603050405020304" pitchFamily="18" charset="0"/>
              <a:cs typeface="Times New Roman" panose="02020603050405020304" pitchFamily="18" charset="0"/>
            </a:endParaRPr>
          </a:p>
          <a:p>
            <a:pPr>
              <a:lnSpc>
                <a:spcPct val="100000"/>
              </a:lnSpc>
              <a:spcBef>
                <a:spcPts val="0"/>
              </a:spcBef>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graphicFrame>
        <p:nvGraphicFramePr>
          <p:cNvPr id="3" name="Tabulka 2">
            <a:extLst>
              <a:ext uri="{FF2B5EF4-FFF2-40B4-BE49-F238E27FC236}">
                <a16:creationId xmlns:a16="http://schemas.microsoft.com/office/drawing/2014/main" id="{BEC693EA-95C1-49D3-85FF-58DE7437F5AD}"/>
              </a:ext>
            </a:extLst>
          </p:cNvPr>
          <p:cNvGraphicFramePr>
            <a:graphicFrameLocks noGrp="1"/>
          </p:cNvGraphicFramePr>
          <p:nvPr>
            <p:extLst>
              <p:ext uri="{D42A27DB-BD31-4B8C-83A1-F6EECF244321}">
                <p14:modId xmlns:p14="http://schemas.microsoft.com/office/powerpoint/2010/main" val="1082575233"/>
              </p:ext>
            </p:extLst>
          </p:nvPr>
        </p:nvGraphicFramePr>
        <p:xfrm>
          <a:off x="701488" y="2771888"/>
          <a:ext cx="7386920" cy="1645920"/>
        </p:xfrm>
        <a:graphic>
          <a:graphicData uri="http://schemas.openxmlformats.org/drawingml/2006/table">
            <a:tbl>
              <a:tblPr firstRow="1" firstCol="1" bandRow="1">
                <a:tableStyleId>{5C22544A-7EE6-4342-B048-85BDC9FD1C3A}</a:tableStyleId>
              </a:tblPr>
              <a:tblGrid>
                <a:gridCol w="1846730">
                  <a:extLst>
                    <a:ext uri="{9D8B030D-6E8A-4147-A177-3AD203B41FA5}">
                      <a16:colId xmlns:a16="http://schemas.microsoft.com/office/drawing/2014/main" val="2887865584"/>
                    </a:ext>
                  </a:extLst>
                </a:gridCol>
                <a:gridCol w="1846730">
                  <a:extLst>
                    <a:ext uri="{9D8B030D-6E8A-4147-A177-3AD203B41FA5}">
                      <a16:colId xmlns:a16="http://schemas.microsoft.com/office/drawing/2014/main" val="2397529723"/>
                    </a:ext>
                  </a:extLst>
                </a:gridCol>
                <a:gridCol w="1846730">
                  <a:extLst>
                    <a:ext uri="{9D8B030D-6E8A-4147-A177-3AD203B41FA5}">
                      <a16:colId xmlns:a16="http://schemas.microsoft.com/office/drawing/2014/main" val="977987875"/>
                    </a:ext>
                  </a:extLst>
                </a:gridCol>
                <a:gridCol w="1846730">
                  <a:extLst>
                    <a:ext uri="{9D8B030D-6E8A-4147-A177-3AD203B41FA5}">
                      <a16:colId xmlns:a16="http://schemas.microsoft.com/office/drawing/2014/main" val="558196171"/>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Production process, outflow</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19467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 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7908187"/>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690416"/>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4*$3.8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310498"/>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649927"/>
                  </a:ext>
                </a:extLst>
              </a:tr>
            </a:tbl>
          </a:graphicData>
        </a:graphic>
      </p:graphicFrame>
      <p:graphicFrame>
        <p:nvGraphicFramePr>
          <p:cNvPr id="7" name="Tabulka 6">
            <a:extLst>
              <a:ext uri="{FF2B5EF4-FFF2-40B4-BE49-F238E27FC236}">
                <a16:creationId xmlns:a16="http://schemas.microsoft.com/office/drawing/2014/main" id="{A1D3A9B1-5354-4EE4-94E0-51255040AB17}"/>
              </a:ext>
            </a:extLst>
          </p:cNvPr>
          <p:cNvGraphicFramePr>
            <a:graphicFrameLocks noGrp="1"/>
          </p:cNvGraphicFramePr>
          <p:nvPr>
            <p:extLst>
              <p:ext uri="{D42A27DB-BD31-4B8C-83A1-F6EECF244321}">
                <p14:modId xmlns:p14="http://schemas.microsoft.com/office/powerpoint/2010/main" val="2324553753"/>
              </p:ext>
            </p:extLst>
          </p:nvPr>
        </p:nvGraphicFramePr>
        <p:xfrm>
          <a:off x="4007223" y="4805083"/>
          <a:ext cx="7386920" cy="1645920"/>
        </p:xfrm>
        <a:graphic>
          <a:graphicData uri="http://schemas.openxmlformats.org/drawingml/2006/table">
            <a:tbl>
              <a:tblPr firstRow="1" firstCol="1" bandRow="1">
                <a:tableStyleId>{5C22544A-7EE6-4342-B048-85BDC9FD1C3A}</a:tableStyleId>
              </a:tblPr>
              <a:tblGrid>
                <a:gridCol w="1846730">
                  <a:extLst>
                    <a:ext uri="{9D8B030D-6E8A-4147-A177-3AD203B41FA5}">
                      <a16:colId xmlns:a16="http://schemas.microsoft.com/office/drawing/2014/main" val="1876700181"/>
                    </a:ext>
                  </a:extLst>
                </a:gridCol>
                <a:gridCol w="1846730">
                  <a:extLst>
                    <a:ext uri="{9D8B030D-6E8A-4147-A177-3AD203B41FA5}">
                      <a16:colId xmlns:a16="http://schemas.microsoft.com/office/drawing/2014/main" val="2469214358"/>
                    </a:ext>
                  </a:extLst>
                </a:gridCol>
                <a:gridCol w="1846730">
                  <a:extLst>
                    <a:ext uri="{9D8B030D-6E8A-4147-A177-3AD203B41FA5}">
                      <a16:colId xmlns:a16="http://schemas.microsoft.com/office/drawing/2014/main" val="597453932"/>
                    </a:ext>
                  </a:extLst>
                </a:gridCol>
                <a:gridCol w="1846730">
                  <a:extLst>
                    <a:ext uri="{9D8B030D-6E8A-4147-A177-3AD203B41FA5}">
                      <a16:colId xmlns:a16="http://schemas.microsoft.com/office/drawing/2014/main" val="2348872390"/>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Production process, outflow</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721356"/>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 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(20-3)* $3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5917144"/>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18*$3.5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(18-10)* $3.5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76147"/>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4*$3.8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(16-4)* $3.8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95159"/>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(14-2) *$3.6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708807"/>
                  </a:ext>
                </a:extLst>
              </a:tr>
            </a:tbl>
          </a:graphicData>
        </a:graphic>
      </p:graphicFrame>
    </p:spTree>
    <p:extLst>
      <p:ext uri="{BB962C8B-B14F-4D97-AF65-F5344CB8AC3E}">
        <p14:creationId xmlns:p14="http://schemas.microsoft.com/office/powerpoint/2010/main" val="367698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269223"/>
            <a:ext cx="9180443" cy="524911"/>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sz="2400" b="1" dirty="0">
                <a:solidFill>
                  <a:schemeClr val="bg1"/>
                </a:solidFill>
                <a:effectLst/>
                <a:latin typeface="Times New Roman" panose="02020603050405020304" pitchFamily="18" charset="0"/>
                <a:ea typeface="Times New Roman" panose="02020603050405020304" pitchFamily="18" charset="0"/>
              </a:rPr>
              <a:t>WEIGHTED AVERAGE METHOD </a:t>
            </a:r>
            <a:r>
              <a:rPr lang="en-US" altLang="en-US" sz="2400" b="1" dirty="0">
                <a:solidFill>
                  <a:schemeClr val="bg1"/>
                </a:solidFill>
                <a:latin typeface="Times New Roman" panose="02020603050405020304" pitchFamily="18" charset="0"/>
                <a:cs typeface="Times New Roman" panose="02020603050405020304" pitchFamily="18" charset="0"/>
              </a:rPr>
              <a:t>:</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33400" y="962024"/>
            <a:ext cx="9715500" cy="3960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a:r>
              <a:rPr lang="en-US" sz="1800" dirty="0">
                <a:effectLst/>
                <a:latin typeface="Times New Roman" panose="02020603050405020304" pitchFamily="18" charset="0"/>
                <a:ea typeface="Times New Roman" panose="02020603050405020304" pitchFamily="18" charset="0"/>
              </a:rPr>
              <a:t>calculate the cost of production outflows and ending inventory by </a:t>
            </a:r>
            <a:r>
              <a:rPr lang="en-US" sz="1800" b="1" dirty="0">
                <a:effectLst/>
                <a:latin typeface="Times New Roman" panose="02020603050405020304" pitchFamily="18" charset="0"/>
                <a:ea typeface="Times New Roman" panose="02020603050405020304" pitchFamily="18" charset="0"/>
              </a:rPr>
              <a:t>weighted average method</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spcBef>
                <a:spcPct val="50000"/>
              </a:spcBef>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graphicFrame>
        <p:nvGraphicFramePr>
          <p:cNvPr id="3" name="Tabulka 2">
            <a:extLst>
              <a:ext uri="{FF2B5EF4-FFF2-40B4-BE49-F238E27FC236}">
                <a16:creationId xmlns:a16="http://schemas.microsoft.com/office/drawing/2014/main" id="{026DF1D8-9769-4A0D-9A72-57356920D97E}"/>
              </a:ext>
            </a:extLst>
          </p:cNvPr>
          <p:cNvGraphicFramePr>
            <a:graphicFrameLocks noGrp="1"/>
          </p:cNvGraphicFramePr>
          <p:nvPr>
            <p:extLst>
              <p:ext uri="{D42A27DB-BD31-4B8C-83A1-F6EECF244321}">
                <p14:modId xmlns:p14="http://schemas.microsoft.com/office/powerpoint/2010/main" val="3665627430"/>
              </p:ext>
            </p:extLst>
          </p:nvPr>
        </p:nvGraphicFramePr>
        <p:xfrm>
          <a:off x="744361" y="1525971"/>
          <a:ext cx="8435496" cy="1645920"/>
        </p:xfrm>
        <a:graphic>
          <a:graphicData uri="http://schemas.openxmlformats.org/drawingml/2006/table">
            <a:tbl>
              <a:tblPr firstRow="1" firstCol="1" bandRow="1">
                <a:tableStyleId>{5C22544A-7EE6-4342-B048-85BDC9FD1C3A}</a:tableStyleId>
              </a:tblPr>
              <a:tblGrid>
                <a:gridCol w="2108874">
                  <a:extLst>
                    <a:ext uri="{9D8B030D-6E8A-4147-A177-3AD203B41FA5}">
                      <a16:colId xmlns:a16="http://schemas.microsoft.com/office/drawing/2014/main" val="1299036507"/>
                    </a:ext>
                  </a:extLst>
                </a:gridCol>
                <a:gridCol w="2108874">
                  <a:extLst>
                    <a:ext uri="{9D8B030D-6E8A-4147-A177-3AD203B41FA5}">
                      <a16:colId xmlns:a16="http://schemas.microsoft.com/office/drawing/2014/main" val="1056840914"/>
                    </a:ext>
                  </a:extLst>
                </a:gridCol>
                <a:gridCol w="2108874">
                  <a:extLst>
                    <a:ext uri="{9D8B030D-6E8A-4147-A177-3AD203B41FA5}">
                      <a16:colId xmlns:a16="http://schemas.microsoft.com/office/drawing/2014/main" val="4145362117"/>
                    </a:ext>
                  </a:extLst>
                </a:gridCol>
                <a:gridCol w="2108874">
                  <a:extLst>
                    <a:ext uri="{9D8B030D-6E8A-4147-A177-3AD203B41FA5}">
                      <a16:colId xmlns:a16="http://schemas.microsoft.com/office/drawing/2014/main" val="1076039444"/>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of inventories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Production process, outflow</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027322"/>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20units*$3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endParaRPr lang="en-GB"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264928"/>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18units*$3.5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324874663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4*$3.44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63917799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754243013"/>
                  </a:ext>
                </a:extLst>
              </a:tr>
            </a:tbl>
          </a:graphicData>
        </a:graphic>
      </p:graphicFrame>
      <p:graphicFrame>
        <p:nvGraphicFramePr>
          <p:cNvPr id="5" name="Tabulka 4">
            <a:extLst>
              <a:ext uri="{FF2B5EF4-FFF2-40B4-BE49-F238E27FC236}">
                <a16:creationId xmlns:a16="http://schemas.microsoft.com/office/drawing/2014/main" id="{C14BAEB8-4243-461B-881F-2A1B54351167}"/>
              </a:ext>
            </a:extLst>
          </p:cNvPr>
          <p:cNvGraphicFramePr>
            <a:graphicFrameLocks noGrp="1"/>
          </p:cNvGraphicFramePr>
          <p:nvPr>
            <p:extLst>
              <p:ext uri="{D42A27DB-BD31-4B8C-83A1-F6EECF244321}">
                <p14:modId xmlns:p14="http://schemas.microsoft.com/office/powerpoint/2010/main" val="2442311638"/>
              </p:ext>
            </p:extLst>
          </p:nvPr>
        </p:nvGraphicFramePr>
        <p:xfrm>
          <a:off x="2626659" y="3361214"/>
          <a:ext cx="9009528" cy="1645920"/>
        </p:xfrm>
        <a:graphic>
          <a:graphicData uri="http://schemas.openxmlformats.org/drawingml/2006/table">
            <a:tbl>
              <a:tblPr firstRow="1" firstCol="1" bandRow="1">
                <a:tableStyleId>{5C22544A-7EE6-4342-B048-85BDC9FD1C3A}</a:tableStyleId>
              </a:tblPr>
              <a:tblGrid>
                <a:gridCol w="2252382">
                  <a:extLst>
                    <a:ext uri="{9D8B030D-6E8A-4147-A177-3AD203B41FA5}">
                      <a16:colId xmlns:a16="http://schemas.microsoft.com/office/drawing/2014/main" val="2082413585"/>
                    </a:ext>
                  </a:extLst>
                </a:gridCol>
                <a:gridCol w="2252382">
                  <a:extLst>
                    <a:ext uri="{9D8B030D-6E8A-4147-A177-3AD203B41FA5}">
                      <a16:colId xmlns:a16="http://schemas.microsoft.com/office/drawing/2014/main" val="3611040282"/>
                    </a:ext>
                  </a:extLst>
                </a:gridCol>
                <a:gridCol w="2252382">
                  <a:extLst>
                    <a:ext uri="{9D8B030D-6E8A-4147-A177-3AD203B41FA5}">
                      <a16:colId xmlns:a16="http://schemas.microsoft.com/office/drawing/2014/main" val="709942195"/>
                    </a:ext>
                  </a:extLst>
                </a:gridCol>
                <a:gridCol w="2252382">
                  <a:extLst>
                    <a:ext uri="{9D8B030D-6E8A-4147-A177-3AD203B41FA5}">
                      <a16:colId xmlns:a16="http://schemas.microsoft.com/office/drawing/2014/main" val="3398114349"/>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of inventories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Production process, outflow</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6139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3*$3.44</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r>
                        <a:rPr lang="en-US" sz="1800">
                          <a:solidFill>
                            <a:schemeClr val="tx1"/>
                          </a:solidFill>
                          <a:effectLst/>
                          <a:latin typeface="Times New Roman" panose="02020603050405020304" pitchFamily="18" charset="0"/>
                          <a:cs typeface="Times New Roman" panose="02020603050405020304" pitchFamily="18" charset="0"/>
                        </a:rPr>
                        <a:t>(20+18+16+14-3-10-4-2)*$3.44=</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82897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18units*$3.5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11022957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16*$3.8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4*$3.44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491035052"/>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2*$3.44</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622889034"/>
                  </a:ext>
                </a:extLst>
              </a:tr>
            </a:tbl>
          </a:graphicData>
        </a:graphic>
      </p:graphicFrame>
      <p:sp>
        <p:nvSpPr>
          <p:cNvPr id="8" name="TextovéPole 7">
            <a:extLst>
              <a:ext uri="{FF2B5EF4-FFF2-40B4-BE49-F238E27FC236}">
                <a16:creationId xmlns:a16="http://schemas.microsoft.com/office/drawing/2014/main" id="{D0CF7333-5B35-4E3F-B9A4-12AF36221CE6}"/>
              </a:ext>
            </a:extLst>
          </p:cNvPr>
          <p:cNvSpPr txBox="1"/>
          <p:nvPr/>
        </p:nvSpPr>
        <p:spPr>
          <a:xfrm>
            <a:off x="672353" y="5244370"/>
            <a:ext cx="11026588" cy="369332"/>
          </a:xfrm>
          <a:prstGeom prst="rect">
            <a:avLst/>
          </a:prstGeom>
          <a:noFill/>
        </p:spPr>
        <p:txBody>
          <a:bodyPr wrap="square">
            <a:spAutoFit/>
          </a:bodyPr>
          <a:lstStyle/>
          <a:p>
            <a:pPr marL="457200"/>
            <a:r>
              <a:rPr lang="en-US" sz="1800" b="1" dirty="0">
                <a:effectLst/>
                <a:latin typeface="Times New Roman" panose="02020603050405020304" pitchFamily="18" charset="0"/>
                <a:ea typeface="Times New Roman" panose="02020603050405020304" pitchFamily="18" charset="0"/>
              </a:rPr>
              <a:t>weighted average price </a:t>
            </a:r>
            <a:r>
              <a:rPr lang="en-US" sz="1800" dirty="0">
                <a:effectLst/>
                <a:latin typeface="Times New Roman" panose="02020603050405020304" pitchFamily="18" charset="0"/>
                <a:ea typeface="Times New Roman" panose="02020603050405020304" pitchFamily="18" charset="0"/>
              </a:rPr>
              <a:t>= (20units*$3+18units*$3.5+16*$3.8+14*$3.6)/(20+18+16+14) = $3.44</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467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269223"/>
            <a:ext cx="9180443" cy="524911"/>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FIRST-IN FIRST-OUT FIFO METHOD:</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33400" y="962024"/>
            <a:ext cx="9715500" cy="8578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altLang="en-US" sz="1800" dirty="0">
                <a:latin typeface="Times New Roman" panose="02020603050405020304" pitchFamily="18" charset="0"/>
                <a:cs typeface="Times New Roman" panose="02020603050405020304" pitchFamily="18" charset="0"/>
              </a:rPr>
              <a:t>First-in First-out FIFO – inventories, that are the first to arrive and are released into production are valued at first-in cost</a:t>
            </a:r>
          </a:p>
          <a:p>
            <a:pPr>
              <a:lnSpc>
                <a:spcPct val="100000"/>
              </a:lnSpc>
              <a:spcBef>
                <a:spcPts val="0"/>
              </a:spcBef>
            </a:pPr>
            <a:r>
              <a:rPr lang="en-US" sz="1800" dirty="0">
                <a:effectLst/>
                <a:latin typeface="Times New Roman" panose="02020603050405020304" pitchFamily="18" charset="0"/>
                <a:ea typeface="Times New Roman" panose="02020603050405020304" pitchFamily="18" charset="0"/>
              </a:rPr>
              <a:t>calculate the cost of production outflows and ending inventory by </a:t>
            </a:r>
            <a:r>
              <a:rPr lang="en-US" sz="1800" b="1" dirty="0">
                <a:effectLst/>
                <a:latin typeface="Times New Roman" panose="02020603050405020304" pitchFamily="18" charset="0"/>
                <a:ea typeface="Times New Roman" panose="02020603050405020304" pitchFamily="18" charset="0"/>
              </a:rPr>
              <a:t>FIFO</a:t>
            </a:r>
            <a:r>
              <a:rPr lang="en-US" sz="1800" dirty="0">
                <a:effectLst/>
                <a:latin typeface="Times New Roman" panose="02020603050405020304" pitchFamily="18" charset="0"/>
                <a:ea typeface="Times New Roman" panose="02020603050405020304" pitchFamily="18" charset="0"/>
              </a:rPr>
              <a:t> method: </a:t>
            </a:r>
            <a:endParaRPr lang="en-GB" sz="18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graphicFrame>
        <p:nvGraphicFramePr>
          <p:cNvPr id="3" name="Tabulka 2">
            <a:extLst>
              <a:ext uri="{FF2B5EF4-FFF2-40B4-BE49-F238E27FC236}">
                <a16:creationId xmlns:a16="http://schemas.microsoft.com/office/drawing/2014/main" id="{770D8B3B-2FFE-4F08-BEBE-16DE666856A5}"/>
              </a:ext>
            </a:extLst>
          </p:cNvPr>
          <p:cNvGraphicFramePr>
            <a:graphicFrameLocks noGrp="1"/>
          </p:cNvGraphicFramePr>
          <p:nvPr>
            <p:extLst>
              <p:ext uri="{D42A27DB-BD31-4B8C-83A1-F6EECF244321}">
                <p14:modId xmlns:p14="http://schemas.microsoft.com/office/powerpoint/2010/main" val="592908289"/>
              </p:ext>
            </p:extLst>
          </p:nvPr>
        </p:nvGraphicFramePr>
        <p:xfrm>
          <a:off x="704064" y="2079261"/>
          <a:ext cx="8413042" cy="1645920"/>
        </p:xfrm>
        <a:graphic>
          <a:graphicData uri="http://schemas.openxmlformats.org/drawingml/2006/table">
            <a:tbl>
              <a:tblPr firstRow="1" firstCol="1" bandRow="1">
                <a:tableStyleId>{5C22544A-7EE6-4342-B048-85BDC9FD1C3A}</a:tableStyleId>
              </a:tblPr>
              <a:tblGrid>
                <a:gridCol w="2032635">
                  <a:extLst>
                    <a:ext uri="{9D8B030D-6E8A-4147-A177-3AD203B41FA5}">
                      <a16:colId xmlns:a16="http://schemas.microsoft.com/office/drawing/2014/main" val="1663393362"/>
                    </a:ext>
                  </a:extLst>
                </a:gridCol>
                <a:gridCol w="2032635">
                  <a:extLst>
                    <a:ext uri="{9D8B030D-6E8A-4147-A177-3AD203B41FA5}">
                      <a16:colId xmlns:a16="http://schemas.microsoft.com/office/drawing/2014/main" val="8607980"/>
                    </a:ext>
                  </a:extLst>
                </a:gridCol>
                <a:gridCol w="2032635">
                  <a:extLst>
                    <a:ext uri="{9D8B030D-6E8A-4147-A177-3AD203B41FA5}">
                      <a16:colId xmlns:a16="http://schemas.microsoft.com/office/drawing/2014/main" val="2665648610"/>
                    </a:ext>
                  </a:extLst>
                </a:gridCol>
                <a:gridCol w="2315137">
                  <a:extLst>
                    <a:ext uri="{9D8B030D-6E8A-4147-A177-3AD203B41FA5}">
                      <a16:colId xmlns:a16="http://schemas.microsoft.com/office/drawing/2014/main" val="736087584"/>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Production process, outflow</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078189"/>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 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2649919"/>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322240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4*$3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752569"/>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709321"/>
                  </a:ext>
                </a:extLst>
              </a:tr>
            </a:tbl>
          </a:graphicData>
        </a:graphic>
      </p:graphicFrame>
      <p:graphicFrame>
        <p:nvGraphicFramePr>
          <p:cNvPr id="5" name="Tabulka 4">
            <a:extLst>
              <a:ext uri="{FF2B5EF4-FFF2-40B4-BE49-F238E27FC236}">
                <a16:creationId xmlns:a16="http://schemas.microsoft.com/office/drawing/2014/main" id="{9D64BC36-7928-4AEC-8A10-A1D68EA90238}"/>
              </a:ext>
            </a:extLst>
          </p:cNvPr>
          <p:cNvGraphicFramePr>
            <a:graphicFrameLocks noGrp="1"/>
          </p:cNvGraphicFramePr>
          <p:nvPr>
            <p:extLst>
              <p:ext uri="{D42A27DB-BD31-4B8C-83A1-F6EECF244321}">
                <p14:modId xmlns:p14="http://schemas.microsoft.com/office/powerpoint/2010/main" val="3703107864"/>
              </p:ext>
            </p:extLst>
          </p:nvPr>
        </p:nvGraphicFramePr>
        <p:xfrm>
          <a:off x="3496237" y="4250056"/>
          <a:ext cx="8193739" cy="1645920"/>
        </p:xfrm>
        <a:graphic>
          <a:graphicData uri="http://schemas.openxmlformats.org/drawingml/2006/table">
            <a:tbl>
              <a:tblPr firstRow="1" firstCol="1" bandRow="1">
                <a:tableStyleId>{5C22544A-7EE6-4342-B048-85BDC9FD1C3A}</a:tableStyleId>
              </a:tblPr>
              <a:tblGrid>
                <a:gridCol w="1979650">
                  <a:extLst>
                    <a:ext uri="{9D8B030D-6E8A-4147-A177-3AD203B41FA5}">
                      <a16:colId xmlns:a16="http://schemas.microsoft.com/office/drawing/2014/main" val="3854483270"/>
                    </a:ext>
                  </a:extLst>
                </a:gridCol>
                <a:gridCol w="1979650">
                  <a:extLst>
                    <a:ext uri="{9D8B030D-6E8A-4147-A177-3AD203B41FA5}">
                      <a16:colId xmlns:a16="http://schemas.microsoft.com/office/drawing/2014/main" val="60582614"/>
                    </a:ext>
                  </a:extLst>
                </a:gridCol>
                <a:gridCol w="1979650">
                  <a:extLst>
                    <a:ext uri="{9D8B030D-6E8A-4147-A177-3AD203B41FA5}">
                      <a16:colId xmlns:a16="http://schemas.microsoft.com/office/drawing/2014/main" val="2215173427"/>
                    </a:ext>
                  </a:extLst>
                </a:gridCol>
                <a:gridCol w="2254789">
                  <a:extLst>
                    <a:ext uri="{9D8B030D-6E8A-4147-A177-3AD203B41FA5}">
                      <a16:colId xmlns:a16="http://schemas.microsoft.com/office/drawing/2014/main" val="3213225348"/>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Production process, outflow</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545"/>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 units*$3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(20-3-10-4-2)* $3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2884634"/>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18*$3.5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03675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16*$3.8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4*$3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16*$3.8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237427"/>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14*$3.6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3819357"/>
                  </a:ext>
                </a:extLst>
              </a:tr>
            </a:tbl>
          </a:graphicData>
        </a:graphic>
      </p:graphicFrame>
    </p:spTree>
    <p:extLst>
      <p:ext uri="{BB962C8B-B14F-4D97-AF65-F5344CB8AC3E}">
        <p14:creationId xmlns:p14="http://schemas.microsoft.com/office/powerpoint/2010/main" val="32989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838200" y="269223"/>
            <a:ext cx="9180443" cy="524911"/>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LAST-IN FIRST-OUT LIFO METHOD:</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33400" y="962024"/>
            <a:ext cx="9715500" cy="12074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r>
              <a:rPr lang="en-US" altLang="en-US" sz="1800" dirty="0">
                <a:latin typeface="Times New Roman" panose="02020603050405020304" pitchFamily="18" charset="0"/>
                <a:cs typeface="Times New Roman" panose="02020603050405020304" pitchFamily="18" charset="0"/>
              </a:rPr>
              <a:t>Last-in First-out LIFO - inventories are used in the reverse sequence of their arrival at the enterprise. That is, the inventories that are the first to be released into production are valued at the cost price of the last ones at the time of receipt.</a:t>
            </a:r>
          </a:p>
          <a:p>
            <a:pPr>
              <a:lnSpc>
                <a:spcPct val="100000"/>
              </a:lnSpc>
              <a:spcBef>
                <a:spcPts val="0"/>
              </a:spcBef>
            </a:pPr>
            <a:r>
              <a:rPr lang="en-US" sz="1800" dirty="0">
                <a:effectLst/>
                <a:latin typeface="Times New Roman" panose="02020603050405020304" pitchFamily="18" charset="0"/>
                <a:ea typeface="Times New Roman" panose="02020603050405020304" pitchFamily="18" charset="0"/>
              </a:rPr>
              <a:t>calculate the cost of production outflows and ending inventory by </a:t>
            </a:r>
            <a:r>
              <a:rPr lang="en-US" sz="1800" b="1" dirty="0">
                <a:effectLst/>
                <a:latin typeface="Times New Roman" panose="02020603050405020304" pitchFamily="18" charset="0"/>
                <a:ea typeface="Times New Roman" panose="02020603050405020304" pitchFamily="18" charset="0"/>
              </a:rPr>
              <a:t>LIFO</a:t>
            </a:r>
            <a:r>
              <a:rPr lang="en-US" sz="1800" dirty="0">
                <a:effectLst/>
                <a:latin typeface="Times New Roman" panose="02020603050405020304" pitchFamily="18" charset="0"/>
                <a:ea typeface="Times New Roman" panose="02020603050405020304" pitchFamily="18" charset="0"/>
              </a:rPr>
              <a:t> method </a:t>
            </a:r>
            <a:endParaRPr lang="en-GB" sz="18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ru-RU" altLang="en-US" sz="1800" dirty="0">
              <a:latin typeface="Times New Roman" panose="02020603050405020304" pitchFamily="18" charset="0"/>
              <a:cs typeface="Times New Roman" panose="02020603050405020304" pitchFamily="18" charset="0"/>
            </a:endParaRPr>
          </a:p>
          <a:p>
            <a:pPr>
              <a:lnSpc>
                <a:spcPct val="100000"/>
              </a:lnSpc>
              <a:spcBef>
                <a:spcPts val="0"/>
              </a:spcBef>
            </a:pPr>
            <a:endParaRPr lang="en-US" altLang="en-US" sz="18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graphicFrame>
        <p:nvGraphicFramePr>
          <p:cNvPr id="3" name="Tabulka 2">
            <a:extLst>
              <a:ext uri="{FF2B5EF4-FFF2-40B4-BE49-F238E27FC236}">
                <a16:creationId xmlns:a16="http://schemas.microsoft.com/office/drawing/2014/main" id="{05906186-70D9-4996-877F-463664C227A0}"/>
              </a:ext>
            </a:extLst>
          </p:cNvPr>
          <p:cNvGraphicFramePr>
            <a:graphicFrameLocks noGrp="1"/>
          </p:cNvGraphicFramePr>
          <p:nvPr>
            <p:extLst>
              <p:ext uri="{D42A27DB-BD31-4B8C-83A1-F6EECF244321}">
                <p14:modId xmlns:p14="http://schemas.microsoft.com/office/powerpoint/2010/main" val="3198999493"/>
              </p:ext>
            </p:extLst>
          </p:nvPr>
        </p:nvGraphicFramePr>
        <p:xfrm>
          <a:off x="838199" y="2377690"/>
          <a:ext cx="9180444" cy="1645920"/>
        </p:xfrm>
        <a:graphic>
          <a:graphicData uri="http://schemas.openxmlformats.org/drawingml/2006/table">
            <a:tbl>
              <a:tblPr firstRow="1" firstCol="1" bandRow="1">
                <a:tableStyleId>{5C22544A-7EE6-4342-B048-85BDC9FD1C3A}</a:tableStyleId>
              </a:tblPr>
              <a:tblGrid>
                <a:gridCol w="2295111">
                  <a:extLst>
                    <a:ext uri="{9D8B030D-6E8A-4147-A177-3AD203B41FA5}">
                      <a16:colId xmlns:a16="http://schemas.microsoft.com/office/drawing/2014/main" val="2178340868"/>
                    </a:ext>
                  </a:extLst>
                </a:gridCol>
                <a:gridCol w="2295111">
                  <a:extLst>
                    <a:ext uri="{9D8B030D-6E8A-4147-A177-3AD203B41FA5}">
                      <a16:colId xmlns:a16="http://schemas.microsoft.com/office/drawing/2014/main" val="122167733"/>
                    </a:ext>
                  </a:extLst>
                </a:gridCol>
                <a:gridCol w="2295111">
                  <a:extLst>
                    <a:ext uri="{9D8B030D-6E8A-4147-A177-3AD203B41FA5}">
                      <a16:colId xmlns:a16="http://schemas.microsoft.com/office/drawing/2014/main" val="2078041908"/>
                    </a:ext>
                  </a:extLst>
                </a:gridCol>
                <a:gridCol w="2295111">
                  <a:extLst>
                    <a:ext uri="{9D8B030D-6E8A-4147-A177-3AD203B41FA5}">
                      <a16:colId xmlns:a16="http://schemas.microsoft.com/office/drawing/2014/main" val="2656595821"/>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Amount of purchase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Production outflow</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16639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3*$3.6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56502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18*$3.5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685073"/>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1*$3.6</a:t>
                      </a:r>
                      <a:endParaRPr lang="en-GB" sz="1800" dirty="0">
                        <a:solidFill>
                          <a:schemeClr val="tx1"/>
                        </a:solidFill>
                        <a:effectLst/>
                        <a:latin typeface="Times New Roman" panose="02020603050405020304" pitchFamily="18" charset="0"/>
                        <a:cs typeface="Times New Roman" panose="02020603050405020304" pitchFamily="18" charset="0"/>
                      </a:endParaRPr>
                    </a:p>
                    <a:p>
                      <a:r>
                        <a:rPr lang="en-US" sz="1800" dirty="0">
                          <a:solidFill>
                            <a:schemeClr val="tx1"/>
                          </a:solidFill>
                          <a:effectLst/>
                          <a:latin typeface="Times New Roman" panose="02020603050405020304" pitchFamily="18" charset="0"/>
                          <a:cs typeface="Times New Roman" panose="02020603050405020304" pitchFamily="18" charset="0"/>
                        </a:rPr>
                        <a:t>3*$3.8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722699"/>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1943679"/>
                  </a:ext>
                </a:extLst>
              </a:tr>
            </a:tbl>
          </a:graphicData>
        </a:graphic>
      </p:graphicFrame>
      <p:graphicFrame>
        <p:nvGraphicFramePr>
          <p:cNvPr id="5" name="Tabulka 4">
            <a:extLst>
              <a:ext uri="{FF2B5EF4-FFF2-40B4-BE49-F238E27FC236}">
                <a16:creationId xmlns:a16="http://schemas.microsoft.com/office/drawing/2014/main" id="{357F2A25-64A9-4700-A7EE-78BA8ED0B11E}"/>
              </a:ext>
            </a:extLst>
          </p:cNvPr>
          <p:cNvGraphicFramePr>
            <a:graphicFrameLocks noGrp="1"/>
          </p:cNvGraphicFramePr>
          <p:nvPr>
            <p:extLst>
              <p:ext uri="{D42A27DB-BD31-4B8C-83A1-F6EECF244321}">
                <p14:modId xmlns:p14="http://schemas.microsoft.com/office/powerpoint/2010/main" val="451926091"/>
              </p:ext>
            </p:extLst>
          </p:nvPr>
        </p:nvGraphicFramePr>
        <p:xfrm>
          <a:off x="3576918" y="4535590"/>
          <a:ext cx="7835152" cy="1920240"/>
        </p:xfrm>
        <a:graphic>
          <a:graphicData uri="http://schemas.openxmlformats.org/drawingml/2006/table">
            <a:tbl>
              <a:tblPr firstRow="1" firstCol="1" bandRow="1">
                <a:tableStyleId>{5C22544A-7EE6-4342-B048-85BDC9FD1C3A}</a:tableStyleId>
              </a:tblPr>
              <a:tblGrid>
                <a:gridCol w="1958788">
                  <a:extLst>
                    <a:ext uri="{9D8B030D-6E8A-4147-A177-3AD203B41FA5}">
                      <a16:colId xmlns:a16="http://schemas.microsoft.com/office/drawing/2014/main" val="1412241869"/>
                    </a:ext>
                  </a:extLst>
                </a:gridCol>
                <a:gridCol w="1958788">
                  <a:extLst>
                    <a:ext uri="{9D8B030D-6E8A-4147-A177-3AD203B41FA5}">
                      <a16:colId xmlns:a16="http://schemas.microsoft.com/office/drawing/2014/main" val="197009325"/>
                    </a:ext>
                  </a:extLst>
                </a:gridCol>
                <a:gridCol w="1958788">
                  <a:extLst>
                    <a:ext uri="{9D8B030D-6E8A-4147-A177-3AD203B41FA5}">
                      <a16:colId xmlns:a16="http://schemas.microsoft.com/office/drawing/2014/main" val="2404063236"/>
                    </a:ext>
                  </a:extLst>
                </a:gridCol>
                <a:gridCol w="1958788">
                  <a:extLst>
                    <a:ext uri="{9D8B030D-6E8A-4147-A177-3AD203B41FA5}">
                      <a16:colId xmlns:a16="http://schemas.microsoft.com/office/drawing/2014/main" val="1032205823"/>
                    </a:ext>
                  </a:extLst>
                </a:gridCol>
              </a:tblGrid>
              <a:tr h="0">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Date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Amount of purchase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Production outflow</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Ending inventory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884510"/>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16.01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20*$3</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3*$3.6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9846821"/>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20.01</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18*$3.5</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10*$3.6</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18*$3.5</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498368"/>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1.02</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16*$3.8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1*$3.6</a:t>
                      </a:r>
                      <a:endParaRPr lang="en-GB" sz="1800" dirty="0">
                        <a:solidFill>
                          <a:schemeClr val="tx1"/>
                        </a:solidFill>
                        <a:effectLst/>
                        <a:latin typeface="Times New Roman" panose="02020603050405020304" pitchFamily="18" charset="0"/>
                        <a:cs typeface="Times New Roman" panose="02020603050405020304" pitchFamily="18" charset="0"/>
                      </a:endParaRPr>
                    </a:p>
                    <a:p>
                      <a:r>
                        <a:rPr lang="en-US" sz="1800" dirty="0">
                          <a:solidFill>
                            <a:schemeClr val="tx1"/>
                          </a:solidFill>
                          <a:effectLst/>
                          <a:latin typeface="Times New Roman" panose="02020603050405020304" pitchFamily="18" charset="0"/>
                          <a:cs typeface="Times New Roman" panose="02020603050405020304" pitchFamily="18" charset="0"/>
                        </a:rPr>
                        <a:t>3*$3.8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(16-3-2)* $3.8</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982647"/>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15.03</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14*$3.6</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solidFill>
                            <a:schemeClr val="tx1"/>
                          </a:solidFill>
                          <a:effectLst/>
                          <a:latin typeface="Times New Roman" panose="02020603050405020304" pitchFamily="18" charset="0"/>
                          <a:cs typeface="Times New Roman" panose="02020603050405020304" pitchFamily="18" charset="0"/>
                        </a:rPr>
                        <a:t>2*$3.8</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effectLst/>
                          <a:latin typeface="Times New Roman" panose="02020603050405020304" pitchFamily="18" charset="0"/>
                          <a:cs typeface="Times New Roman" panose="02020603050405020304" pitchFamily="18" charset="0"/>
                        </a:rPr>
                        <a:t>0</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932413"/>
                  </a:ext>
                </a:extLst>
              </a:tr>
            </a:tbl>
          </a:graphicData>
        </a:graphic>
      </p:graphicFrame>
    </p:spTree>
    <p:extLst>
      <p:ext uri="{BB962C8B-B14F-4D97-AF65-F5344CB8AC3E}">
        <p14:creationId xmlns:p14="http://schemas.microsoft.com/office/powerpoint/2010/main" val="6936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183776" y="230470"/>
            <a:ext cx="9180443" cy="524911"/>
          </a:xfrm>
          <a:solidFill>
            <a:srgbClr val="009999"/>
          </a:solidFill>
        </p:spPr>
        <p:txBody>
          <a:bodyPr>
            <a:noAutofit/>
          </a:bodyPr>
          <a:lstStyle/>
          <a:p>
            <a:br>
              <a:rPr lang="en-US" sz="2400" kern="0" dirty="0">
                <a:latin typeface="Times New Roman" panose="02020603050405020304" pitchFamily="18" charset="0"/>
                <a:cs typeface="Times New Roman" panose="02020603050405020304" pitchFamily="18" charset="0"/>
              </a:rPr>
            </a:br>
            <a:r>
              <a:rPr lang="en-US" altLang="en-US" sz="2400" b="1" dirty="0">
                <a:solidFill>
                  <a:schemeClr val="bg1"/>
                </a:solidFill>
                <a:latin typeface="Times New Roman" panose="02020603050405020304" pitchFamily="18" charset="0"/>
                <a:cs typeface="Times New Roman" panose="02020603050405020304" pitchFamily="18" charset="0"/>
              </a:rPr>
              <a:t>TRANSPORTATION (SHIPPING, FREIGHT ) COSTS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5638799" y="794134"/>
            <a:ext cx="6098241" cy="3813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400" b="1" dirty="0">
                <a:latin typeface="Times New Roman" panose="02020603050405020304" pitchFamily="18" charset="0"/>
                <a:cs typeface="Times New Roman" panose="02020603050405020304" pitchFamily="18" charset="0"/>
              </a:rPr>
              <a:t>FOB – free on board:</a:t>
            </a:r>
          </a:p>
          <a:p>
            <a:pPr marL="0" indent="0">
              <a:buNone/>
              <a:defRPr/>
            </a:pPr>
            <a:endParaRPr lang="en-US" sz="2400"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FOB destination </a:t>
            </a:r>
            <a:r>
              <a:rPr lang="en-US" sz="2400" dirty="0">
                <a:latin typeface="Times New Roman" panose="02020603050405020304" pitchFamily="18" charset="0"/>
                <a:cs typeface="Times New Roman" panose="02020603050405020304" pitchFamily="18" charset="0"/>
              </a:rPr>
              <a:t>– seller (supplier) delivers production free of any freight charges; destination specified by the buyer; items in transit do not belong to buyer yet, until items reach buyer; items in transit are included in seller’s (supplier) balance sheet  </a:t>
            </a:r>
          </a:p>
          <a:p>
            <a:pPr marL="0" indent="0">
              <a:buNone/>
              <a:defRPr/>
            </a:pPr>
            <a:endParaRPr lang="en-US" sz="2400" dirty="0">
              <a:latin typeface="Times New Roman" panose="02020603050405020304" pitchFamily="18" charset="0"/>
              <a:cs typeface="Times New Roman" panose="02020603050405020304" pitchFamily="18" charset="0"/>
            </a:endParaRPr>
          </a:p>
          <a:p>
            <a:pPr marL="0" indent="0">
              <a:buNone/>
              <a:defRPr/>
            </a:pPr>
            <a:endParaRPr lang="en-US" altLang="en-US" sz="24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5" name="Obrázek 4">
            <a:extLst>
              <a:ext uri="{FF2B5EF4-FFF2-40B4-BE49-F238E27FC236}">
                <a16:creationId xmlns:a16="http://schemas.microsoft.com/office/drawing/2014/main" id="{BC9D44CE-9A69-43EC-93BA-142725AEDD62}"/>
              </a:ext>
            </a:extLst>
          </p:cNvPr>
          <p:cNvPicPr>
            <a:picLocks noChangeAspect="1"/>
          </p:cNvPicPr>
          <p:nvPr/>
        </p:nvPicPr>
        <p:blipFill>
          <a:blip r:embed="rId3"/>
          <a:stretch>
            <a:fillRect/>
          </a:stretch>
        </p:blipFill>
        <p:spPr>
          <a:xfrm>
            <a:off x="299187" y="1145334"/>
            <a:ext cx="5220152" cy="3025402"/>
          </a:xfrm>
          <a:prstGeom prst="rect">
            <a:avLst/>
          </a:prstGeom>
        </p:spPr>
      </p:pic>
      <p:sp>
        <p:nvSpPr>
          <p:cNvPr id="8" name="TextovéPole 7">
            <a:extLst>
              <a:ext uri="{FF2B5EF4-FFF2-40B4-BE49-F238E27FC236}">
                <a16:creationId xmlns:a16="http://schemas.microsoft.com/office/drawing/2014/main" id="{30DDB3E3-48E9-4151-B5D6-14F944FED4E4}"/>
              </a:ext>
            </a:extLst>
          </p:cNvPr>
          <p:cNvSpPr txBox="1"/>
          <p:nvPr/>
        </p:nvSpPr>
        <p:spPr>
          <a:xfrm>
            <a:off x="762000" y="4948535"/>
            <a:ext cx="6096000" cy="1569660"/>
          </a:xfrm>
          <a:prstGeom prst="rect">
            <a:avLst/>
          </a:prstGeom>
          <a:noFill/>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FOB shipping point </a:t>
            </a:r>
            <a:r>
              <a:rPr lang="en-US" sz="2400" dirty="0">
                <a:latin typeface="Times New Roman" panose="02020603050405020304" pitchFamily="18" charset="0"/>
                <a:cs typeface="Times New Roman" panose="02020603050405020304" pitchFamily="18" charset="0"/>
              </a:rPr>
              <a:t>– buyer must pay transportation charges; items in transit already belong to buyer; items in transit are included in buyer’s balance sheet  </a:t>
            </a:r>
          </a:p>
        </p:txBody>
      </p:sp>
    </p:spTree>
    <p:extLst>
      <p:ext uri="{BB962C8B-B14F-4D97-AF65-F5344CB8AC3E}">
        <p14:creationId xmlns:p14="http://schemas.microsoft.com/office/powerpoint/2010/main" val="159023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69223"/>
            <a:ext cx="9589780" cy="524911"/>
          </a:xfrm>
          <a:solidFill>
            <a:srgbClr val="009999"/>
          </a:solidFill>
        </p:spPr>
        <p:txBody>
          <a:bodyPr>
            <a:noAutofit/>
          </a:bodyPr>
          <a:lstStyle/>
          <a:p>
            <a:br>
              <a:rPr lang="en-US" sz="2400" kern="0" dirty="0">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OPTIMAL INVENTORIES: </a:t>
            </a:r>
            <a:r>
              <a:rPr lang="en-US" sz="2400" b="1" dirty="0">
                <a:solidFill>
                  <a:schemeClr val="bg1"/>
                </a:solidFill>
                <a:latin typeface="Times New Roman" panose="02020603050405020304" pitchFamily="18" charset="0"/>
                <a:cs typeface="Times New Roman" panose="02020603050405020304" pitchFamily="18" charset="0"/>
              </a:rPr>
              <a:t>THE ABC APPROACH</a:t>
            </a:r>
            <a:r>
              <a:rPr lang="en-US" sz="2400" b="1" kern="0" dirty="0">
                <a:solidFill>
                  <a:schemeClr val="bg1"/>
                </a:solidFill>
                <a:latin typeface="Times New Roman" panose="02020603050405020304" pitchFamily="18" charset="0"/>
                <a:cs typeface="Times New Roman" panose="02020603050405020304" pitchFamily="18" charset="0"/>
              </a:rPr>
              <a:t> </a:t>
            </a:r>
            <a:br>
              <a:rPr lang="en-GB" sz="2400" kern="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299187" y="4471061"/>
            <a:ext cx="11474822" cy="16642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 Group constitutes only 10 percent of inventory by item count, but it represents over half of the value of inventory. The A Group items are thus monitored closely, and inventory levels are kept relatively low. </a:t>
            </a:r>
          </a:p>
          <a:p>
            <a:r>
              <a:rPr lang="en-US" sz="2200" dirty="0">
                <a:latin typeface="Times New Roman" panose="02020603050405020304" pitchFamily="18" charset="0"/>
                <a:cs typeface="Times New Roman" panose="02020603050405020304" pitchFamily="18" charset="0"/>
              </a:rPr>
              <a:t>At the other end, basic inventory items, such as nuts and bolts, also exist; but, because these are crucial and inexpensive, large quantities are ordered and kept on hand. These would be C Group items. </a:t>
            </a:r>
          </a:p>
          <a:p>
            <a:r>
              <a:rPr lang="en-US" sz="2200" dirty="0">
                <a:latin typeface="Times New Roman" panose="02020603050405020304" pitchFamily="18" charset="0"/>
                <a:cs typeface="Times New Roman" panose="02020603050405020304" pitchFamily="18" charset="0"/>
              </a:rPr>
              <a:t>The B Group is made up of in-between items.</a:t>
            </a:r>
            <a:endParaRPr lang="en-US" sz="2200" strike="sngStrike"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3" name="Picture 2">
            <a:extLst>
              <a:ext uri="{FF2B5EF4-FFF2-40B4-BE49-F238E27FC236}">
                <a16:creationId xmlns:a16="http://schemas.microsoft.com/office/drawing/2014/main" id="{0A7FCB5D-A0C6-4E33-8FDA-BBE71BA10635}"/>
              </a:ext>
            </a:extLst>
          </p:cNvPr>
          <p:cNvPicPr>
            <a:picLocks noChangeAspect="1"/>
          </p:cNvPicPr>
          <p:nvPr/>
        </p:nvPicPr>
        <p:blipFill>
          <a:blip r:embed="rId3"/>
          <a:stretch>
            <a:fillRect/>
          </a:stretch>
        </p:blipFill>
        <p:spPr>
          <a:xfrm>
            <a:off x="2882900" y="1085401"/>
            <a:ext cx="4902200" cy="3219899"/>
          </a:xfrm>
          <a:prstGeom prst="rect">
            <a:avLst/>
          </a:prstGeom>
        </p:spPr>
      </p:pic>
    </p:spTree>
    <p:extLst>
      <p:ext uri="{BB962C8B-B14F-4D97-AF65-F5344CB8AC3E}">
        <p14:creationId xmlns:p14="http://schemas.microsoft.com/office/powerpoint/2010/main" val="117759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69223"/>
            <a:ext cx="10879801" cy="725859"/>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OPTIMAL INVENTORIES: </a:t>
            </a:r>
            <a:r>
              <a:rPr lang="en-US" sz="2400" b="1" dirty="0">
                <a:solidFill>
                  <a:schemeClr val="bg1"/>
                </a:solidFill>
                <a:latin typeface="Times New Roman" panose="02020603050405020304" pitchFamily="18" charset="0"/>
                <a:cs typeface="Times New Roman" panose="02020603050405020304" pitchFamily="18" charset="0"/>
              </a:rPr>
              <a:t>THE ECONOMIC ORDER QUANTITY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(EOQ) MODEL</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757517" y="5742385"/>
            <a:ext cx="10515600" cy="846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Q* - the restocking quantity that minimizes the total inventory costs</a:t>
            </a:r>
            <a:endParaRPr lang="en-US" sz="2400" strike="sngStrike"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5" name="Picture 4">
            <a:extLst>
              <a:ext uri="{FF2B5EF4-FFF2-40B4-BE49-F238E27FC236}">
                <a16:creationId xmlns:a16="http://schemas.microsoft.com/office/drawing/2014/main" id="{A1F0EE8A-E7EB-44F4-A7B7-985CE3272A05}"/>
              </a:ext>
            </a:extLst>
          </p:cNvPr>
          <p:cNvPicPr>
            <a:picLocks noChangeAspect="1"/>
          </p:cNvPicPr>
          <p:nvPr/>
        </p:nvPicPr>
        <p:blipFill>
          <a:blip r:embed="rId3"/>
          <a:stretch>
            <a:fillRect/>
          </a:stretch>
        </p:blipFill>
        <p:spPr>
          <a:xfrm>
            <a:off x="2661023" y="1281881"/>
            <a:ext cx="6515100" cy="4048690"/>
          </a:xfrm>
          <a:prstGeom prst="rect">
            <a:avLst/>
          </a:prstGeom>
        </p:spPr>
      </p:pic>
    </p:spTree>
    <p:extLst>
      <p:ext uri="{BB962C8B-B14F-4D97-AF65-F5344CB8AC3E}">
        <p14:creationId xmlns:p14="http://schemas.microsoft.com/office/powerpoint/2010/main" val="396906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15900" y="174874"/>
            <a:ext cx="10021580" cy="726826"/>
          </a:xfrm>
          <a:solidFill>
            <a:srgbClr val="009999"/>
          </a:solidFill>
        </p:spPr>
        <p:txBody>
          <a:bodyPr>
            <a:noAutofit/>
          </a:bodyPr>
          <a:lstStyle/>
          <a:p>
            <a:br>
              <a:rPr lang="en-US" sz="2800" kern="0" dirty="0">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OPTIMAL INVENTORIES: </a:t>
            </a:r>
            <a:r>
              <a:rPr lang="en-US" sz="2400" b="1" dirty="0">
                <a:solidFill>
                  <a:schemeClr val="bg1"/>
                </a:solidFill>
                <a:latin typeface="Times New Roman" panose="02020603050405020304" pitchFamily="18" charset="0"/>
                <a:cs typeface="Times New Roman" panose="02020603050405020304" pitchFamily="18" charset="0"/>
              </a:rPr>
              <a:t>THE ECONOMIC ORDER QUANTITY (EOQ) MODEL</a:t>
            </a:r>
            <a:br>
              <a:rPr lang="en-GB" sz="2800" kern="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406400" y="1011175"/>
            <a:ext cx="10021580" cy="30895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T - total annual sales are 46,800 units</a:t>
            </a:r>
          </a:p>
          <a:p>
            <a:r>
              <a:rPr lang="en-US" sz="2000" dirty="0">
                <a:latin typeface="Times New Roman" panose="02020603050405020304" pitchFamily="18" charset="0"/>
                <a:cs typeface="Times New Roman" panose="02020603050405020304" pitchFamily="18" charset="0"/>
              </a:rPr>
              <a:t>carrying costs (CC) of $0.75 per unit per year, </a:t>
            </a:r>
          </a:p>
          <a:p>
            <a:r>
              <a:rPr lang="en-US" sz="2000" dirty="0">
                <a:latin typeface="Times New Roman" panose="02020603050405020304" pitchFamily="18" charset="0"/>
                <a:cs typeface="Times New Roman" panose="02020603050405020304" pitchFamily="18" charset="0"/>
              </a:rPr>
              <a:t>fixed costs ( </a:t>
            </a:r>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 of $50 per order, </a:t>
            </a:r>
          </a:p>
          <a:p>
            <a:r>
              <a:rPr lang="en-US" sz="2000" dirty="0">
                <a:latin typeface="Times New Roman" panose="02020603050405020304" pitchFamily="18" charset="0"/>
                <a:cs typeface="Times New Roman" panose="02020603050405020304" pitchFamily="18" charset="0"/>
              </a:rPr>
              <a:t>The restocking quantity Q*, that minimizes the total inventory costs = </a:t>
            </a:r>
            <a:endParaRPr lang="en-US" sz="2000" strike="sngStrike"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3" name="Picture 2">
            <a:extLst>
              <a:ext uri="{FF2B5EF4-FFF2-40B4-BE49-F238E27FC236}">
                <a16:creationId xmlns:a16="http://schemas.microsoft.com/office/drawing/2014/main" id="{F14FBA22-25A5-4531-AE48-39490AE6F176}"/>
              </a:ext>
            </a:extLst>
          </p:cNvPr>
          <p:cNvPicPr>
            <a:picLocks noChangeAspect="1"/>
          </p:cNvPicPr>
          <p:nvPr/>
        </p:nvPicPr>
        <p:blipFill>
          <a:blip r:embed="rId3"/>
          <a:stretch>
            <a:fillRect/>
          </a:stretch>
        </p:blipFill>
        <p:spPr>
          <a:xfrm>
            <a:off x="647700" y="2620290"/>
            <a:ext cx="3683000" cy="2561309"/>
          </a:xfrm>
          <a:prstGeom prst="rect">
            <a:avLst/>
          </a:prstGeom>
        </p:spPr>
      </p:pic>
      <p:pic>
        <p:nvPicPr>
          <p:cNvPr id="7" name="Picture 6">
            <a:extLst>
              <a:ext uri="{FF2B5EF4-FFF2-40B4-BE49-F238E27FC236}">
                <a16:creationId xmlns:a16="http://schemas.microsoft.com/office/drawing/2014/main" id="{45982982-260B-4BC5-8CA7-7975CD848D1B}"/>
              </a:ext>
            </a:extLst>
          </p:cNvPr>
          <p:cNvPicPr>
            <a:picLocks noChangeAspect="1"/>
          </p:cNvPicPr>
          <p:nvPr/>
        </p:nvPicPr>
        <p:blipFill>
          <a:blip r:embed="rId4"/>
          <a:stretch>
            <a:fillRect/>
          </a:stretch>
        </p:blipFill>
        <p:spPr>
          <a:xfrm>
            <a:off x="4673600" y="2620291"/>
            <a:ext cx="6578600" cy="3336009"/>
          </a:xfrm>
          <a:prstGeom prst="rect">
            <a:avLst/>
          </a:prstGeom>
        </p:spPr>
      </p:pic>
    </p:spTree>
    <p:extLst>
      <p:ext uri="{BB962C8B-B14F-4D97-AF65-F5344CB8AC3E}">
        <p14:creationId xmlns:p14="http://schemas.microsoft.com/office/powerpoint/2010/main" val="46078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188250"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IMPORTANCE OF INVENTORY MANAGEMENT </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sp>
        <p:nvSpPr>
          <p:cNvPr id="12" name="TextovéPole 11">
            <a:extLst>
              <a:ext uri="{FF2B5EF4-FFF2-40B4-BE49-F238E27FC236}">
                <a16:creationId xmlns:a16="http://schemas.microsoft.com/office/drawing/2014/main" id="{6CC5C2B9-4FE3-489C-A5F2-5599576947F7}"/>
              </a:ext>
            </a:extLst>
          </p:cNvPr>
          <p:cNvSpPr txBox="1"/>
          <p:nvPr/>
        </p:nvSpPr>
        <p:spPr>
          <a:xfrm>
            <a:off x="5244353" y="748800"/>
            <a:ext cx="6615208" cy="3693319"/>
          </a:xfrm>
          <a:prstGeom prst="rect">
            <a:avLst/>
          </a:prstGeom>
          <a:noFill/>
        </p:spPr>
        <p:txBody>
          <a:bodyPr wrap="square">
            <a:spAutoFit/>
          </a:bodyPr>
          <a:lstStyle/>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Inventory management is a process that monitors the flow of goods from manufacturers to warehouses to points of sale. It employs a variety of data to track goods as they move through the process.</a:t>
            </a:r>
          </a:p>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Keeping a detailed record of each supply is critical for any company for various reasons, including preventing fraudulent activities, navigating demand fluctuation, and </a:t>
            </a:r>
            <a:r>
              <a:rPr lang="en-GB"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providing better customer service</a:t>
            </a:r>
            <a:r>
              <a:rPr lang="en-GB" b="0" i="0" dirty="0">
                <a:effectLst/>
                <a:latin typeface="Times New Roman" panose="02020603050405020304" pitchFamily="18" charset="0"/>
                <a:cs typeface="Times New Roman" panose="02020603050405020304" pitchFamily="18" charset="0"/>
              </a:rPr>
              <a:t>.</a:t>
            </a:r>
          </a:p>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Inventory management plays a more critical role or becomes necessary when the organization is large or handles a wide and complex range of items. In such a scenario, an advanced inventory management system that can be integrated with </a:t>
            </a:r>
            <a:r>
              <a:rPr lang="en-GB"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accounting software</a:t>
            </a:r>
            <a:r>
              <a:rPr lang="en-GB" b="0" i="0" dirty="0">
                <a:effectLst/>
                <a:latin typeface="Times New Roman" panose="02020603050405020304" pitchFamily="18" charset="0"/>
                <a:cs typeface="Times New Roman" panose="02020603050405020304" pitchFamily="18" charset="0"/>
              </a:rPr>
              <a:t>.</a:t>
            </a:r>
          </a:p>
        </p:txBody>
      </p:sp>
      <p:sp>
        <p:nvSpPr>
          <p:cNvPr id="13" name="TextovéPole 12">
            <a:extLst>
              <a:ext uri="{FF2B5EF4-FFF2-40B4-BE49-F238E27FC236}">
                <a16:creationId xmlns:a16="http://schemas.microsoft.com/office/drawing/2014/main" id="{112EA140-5558-493A-979B-FA6E313217D9}"/>
              </a:ext>
            </a:extLst>
          </p:cNvPr>
          <p:cNvSpPr txBox="1"/>
          <p:nvPr/>
        </p:nvSpPr>
        <p:spPr>
          <a:xfrm>
            <a:off x="161873" y="4662094"/>
            <a:ext cx="11634592" cy="2031325"/>
          </a:xfrm>
          <a:prstGeom prst="rect">
            <a:avLst/>
          </a:prstGeom>
          <a:noFill/>
        </p:spPr>
        <p:txBody>
          <a:bodyPr wrap="square">
            <a:spAutoFit/>
          </a:bodyPr>
          <a:lstStyle/>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For several reasons, inventory management is crucial, especially in medium- and large-sized organizations. Firstly, it gives you a thorough understanding of the stocks or items you currently have, what needs to be ordered or refilled, what products are in high demand, what products are merely taking up shelf space, and so forth. </a:t>
            </a:r>
          </a:p>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 general, successful inventory management assists companies in efficiently controlling supply and demand.</a:t>
            </a:r>
          </a:p>
          <a:p>
            <a:pPr marL="285750" indent="-285750" algn="l" fontAlgn="base">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Another factor that manifests the need for inventory management is to </a:t>
            </a:r>
            <a:r>
              <a:rPr lang="en-GB" b="0" i="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maintain the company’s financial health</a:t>
            </a:r>
            <a:r>
              <a:rPr lang="en-GB" b="0" i="0" dirty="0">
                <a:effectLst/>
                <a:latin typeface="Times New Roman" panose="02020603050405020304" pitchFamily="18" charset="0"/>
                <a:cs typeface="Times New Roman" panose="02020603050405020304" pitchFamily="18" charset="0"/>
              </a:rPr>
              <a:t>. By </a:t>
            </a:r>
            <a:r>
              <a:rPr lang="en-GB" b="0" i="0" dirty="0" err="1">
                <a:effectLst/>
                <a:latin typeface="Times New Roman" panose="02020603050405020304" pitchFamily="18" charset="0"/>
                <a:cs typeface="Times New Roman" panose="02020603050405020304" pitchFamily="18" charset="0"/>
              </a:rPr>
              <a:t>analyzing</a:t>
            </a:r>
            <a:r>
              <a:rPr lang="en-GB" b="0" i="0" dirty="0">
                <a:effectLst/>
                <a:latin typeface="Times New Roman" panose="02020603050405020304" pitchFamily="18" charset="0"/>
                <a:cs typeface="Times New Roman" panose="02020603050405020304" pitchFamily="18" charset="0"/>
              </a:rPr>
              <a:t> data analytics and market trends, you can improve demand forecasting and supply planning, thereby avoiding unnecessary investment or </a:t>
            </a:r>
            <a:r>
              <a:rPr lang="en-GB" b="0" i="0"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capital blockages</a:t>
            </a:r>
            <a:r>
              <a:rPr lang="en-GB" b="0" i="0" dirty="0">
                <a:effectLst/>
                <a:latin typeface="Times New Roman" panose="02020603050405020304" pitchFamily="18" charset="0"/>
                <a:cs typeface="Times New Roman" panose="02020603050405020304" pitchFamily="18" charset="0"/>
              </a:rPr>
              <a:t>.</a:t>
            </a:r>
          </a:p>
        </p:txBody>
      </p:sp>
      <p:pic>
        <p:nvPicPr>
          <p:cNvPr id="14" name="Zástupný obsah 4">
            <a:extLst>
              <a:ext uri="{FF2B5EF4-FFF2-40B4-BE49-F238E27FC236}">
                <a16:creationId xmlns:a16="http://schemas.microsoft.com/office/drawing/2014/main" id="{5F952A47-DD4B-47AD-908D-E0C3A68ACDF3}"/>
              </a:ext>
            </a:extLst>
          </p:cNvPr>
          <p:cNvPicPr>
            <a:picLocks noChangeAspect="1"/>
          </p:cNvPicPr>
          <p:nvPr/>
        </p:nvPicPr>
        <p:blipFill>
          <a:blip r:embed="rId7"/>
          <a:stretch>
            <a:fillRect/>
          </a:stretch>
        </p:blipFill>
        <p:spPr>
          <a:xfrm>
            <a:off x="260485" y="748800"/>
            <a:ext cx="4983868" cy="3757940"/>
          </a:xfrm>
          <a:prstGeom prst="rect">
            <a:avLst/>
          </a:prstGeom>
        </p:spPr>
      </p:pic>
    </p:spTree>
    <p:extLst>
      <p:ext uri="{BB962C8B-B14F-4D97-AF65-F5344CB8AC3E}">
        <p14:creationId xmlns:p14="http://schemas.microsoft.com/office/powerpoint/2010/main" val="152523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606360"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BENEFITS OF INVENTORY MANAGEMENT </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9" name="Zástupný obsah 4">
            <a:extLst>
              <a:ext uri="{FF2B5EF4-FFF2-40B4-BE49-F238E27FC236}">
                <a16:creationId xmlns:a16="http://schemas.microsoft.com/office/drawing/2014/main" id="{6DB5637B-11EB-461F-A454-790525E1219D}"/>
              </a:ext>
            </a:extLst>
          </p:cNvPr>
          <p:cNvPicPr>
            <a:picLocks noChangeAspect="1"/>
          </p:cNvPicPr>
          <p:nvPr/>
        </p:nvPicPr>
        <p:blipFill>
          <a:blip r:embed="rId3"/>
          <a:stretch>
            <a:fillRect/>
          </a:stretch>
        </p:blipFill>
        <p:spPr>
          <a:xfrm>
            <a:off x="161872" y="718513"/>
            <a:ext cx="4626152" cy="4732028"/>
          </a:xfrm>
          <a:prstGeom prst="rect">
            <a:avLst/>
          </a:prstGeom>
        </p:spPr>
      </p:pic>
      <p:sp>
        <p:nvSpPr>
          <p:cNvPr id="11" name="TextovéPole 10">
            <a:extLst>
              <a:ext uri="{FF2B5EF4-FFF2-40B4-BE49-F238E27FC236}">
                <a16:creationId xmlns:a16="http://schemas.microsoft.com/office/drawing/2014/main" id="{89676DCE-0349-465C-B46E-2A5A6E6B67F8}"/>
              </a:ext>
            </a:extLst>
          </p:cNvPr>
          <p:cNvSpPr txBox="1"/>
          <p:nvPr/>
        </p:nvSpPr>
        <p:spPr>
          <a:xfrm>
            <a:off x="4837078" y="905232"/>
            <a:ext cx="6959387" cy="4278094"/>
          </a:xfrm>
          <a:prstGeom prst="rect">
            <a:avLst/>
          </a:prstGeom>
          <a:noFill/>
        </p:spPr>
        <p:txBody>
          <a:bodyPr wrap="square">
            <a:spAutoFit/>
          </a:bodyPr>
          <a:lstStyle/>
          <a:p>
            <a:pPr algn="l" fontAlgn="base"/>
            <a:r>
              <a:rPr lang="en-GB" sz="1600" b="1" i="0" dirty="0">
                <a:effectLst/>
                <a:latin typeface="Times New Roman" panose="02020603050405020304" pitchFamily="18" charset="0"/>
                <a:cs typeface="Times New Roman" panose="02020603050405020304" pitchFamily="18" charset="0"/>
              </a:rPr>
              <a:t>1. Centralized stock movement control</a:t>
            </a:r>
            <a:endParaRPr lang="en-GB" sz="1600" b="0" i="0" dirty="0">
              <a:effectLst/>
              <a:latin typeface="Times New Roman" panose="02020603050405020304" pitchFamily="18" charset="0"/>
              <a:cs typeface="Times New Roman" panose="02020603050405020304" pitchFamily="18" charset="0"/>
            </a:endParaRPr>
          </a:p>
          <a:p>
            <a:pPr algn="l" fontAlgn="base"/>
            <a:r>
              <a:rPr lang="en-GB" sz="1600" b="0" i="0" dirty="0">
                <a:effectLst/>
                <a:latin typeface="Times New Roman" panose="02020603050405020304" pitchFamily="18" charset="0"/>
                <a:cs typeface="Times New Roman" panose="02020603050405020304" pitchFamily="18" charset="0"/>
              </a:rPr>
              <a:t>with the help of an </a:t>
            </a:r>
            <a:r>
              <a:rPr lang="en-GB" sz="1600"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effective inventory management system for business</a:t>
            </a:r>
            <a:r>
              <a:rPr lang="en-GB" sz="1600" b="0" i="0" dirty="0">
                <a:effectLst/>
                <a:latin typeface="Times New Roman" panose="02020603050405020304" pitchFamily="18" charset="0"/>
                <a:cs typeface="Times New Roman" panose="02020603050405020304" pitchFamily="18" charset="0"/>
              </a:rPr>
              <a:t>, you can gain centralized control over all items, regardless of whether you manage one warehouse or multiple.</a:t>
            </a:r>
          </a:p>
          <a:p>
            <a:pPr algn="l" fontAlgn="base"/>
            <a:r>
              <a:rPr lang="en-GB" sz="1600" b="1" i="0" dirty="0">
                <a:effectLst/>
                <a:latin typeface="Times New Roman" panose="02020603050405020304" pitchFamily="18" charset="0"/>
                <a:cs typeface="Times New Roman" panose="02020603050405020304" pitchFamily="18" charset="0"/>
              </a:rPr>
              <a:t>2. Help navigate demand fluctuations</a:t>
            </a:r>
            <a:endParaRPr lang="en-GB" sz="1600" b="0" i="0" dirty="0">
              <a:effectLst/>
              <a:latin typeface="Times New Roman" panose="02020603050405020304" pitchFamily="18" charset="0"/>
              <a:cs typeface="Times New Roman" panose="02020603050405020304" pitchFamily="18" charset="0"/>
            </a:endParaRPr>
          </a:p>
          <a:p>
            <a:pPr algn="l" fontAlgn="base"/>
            <a:r>
              <a:rPr lang="en-GB" sz="1600" b="0" i="0" dirty="0">
                <a:effectLst/>
                <a:latin typeface="Times New Roman" panose="02020603050405020304" pitchFamily="18" charset="0"/>
                <a:cs typeface="Times New Roman" panose="02020603050405020304" pitchFamily="18" charset="0"/>
              </a:rPr>
              <a:t>When you have real-time stock updates and other information about market trends and future demand, you can better plan your strategy, procure the necessary raw materials, and successfully manage seasonal or fluctuating demands. </a:t>
            </a:r>
          </a:p>
          <a:p>
            <a:pPr algn="l" fontAlgn="base"/>
            <a:r>
              <a:rPr lang="en-GB" sz="1600" b="0" i="0" dirty="0">
                <a:effectLst/>
                <a:latin typeface="Times New Roman" panose="02020603050405020304" pitchFamily="18" charset="0"/>
                <a:cs typeface="Times New Roman" panose="02020603050405020304" pitchFamily="18" charset="0"/>
              </a:rPr>
              <a:t>By maintaining consistent market supply, you can not only strengthen your brand’s reputation but also enhance the customer experience.</a:t>
            </a:r>
          </a:p>
          <a:p>
            <a:pPr algn="l" fontAlgn="base"/>
            <a:r>
              <a:rPr lang="en-GB" sz="1600" b="1" i="0" dirty="0">
                <a:effectLst/>
                <a:latin typeface="Times New Roman" panose="02020603050405020304" pitchFamily="18" charset="0"/>
                <a:cs typeface="Times New Roman" panose="02020603050405020304" pitchFamily="18" charset="0"/>
              </a:rPr>
              <a:t>3. Advanced sales analytics and demand forecasting</a:t>
            </a:r>
            <a:endParaRPr lang="en-GB" sz="1600" b="0" i="0" dirty="0">
              <a:effectLst/>
              <a:latin typeface="Times New Roman" panose="02020603050405020304" pitchFamily="18" charset="0"/>
              <a:cs typeface="Times New Roman" panose="02020603050405020304" pitchFamily="18" charset="0"/>
            </a:endParaRPr>
          </a:p>
          <a:p>
            <a:pPr algn="l" fontAlgn="base"/>
            <a:r>
              <a:rPr lang="en-GB" sz="1600" b="0" i="0" dirty="0">
                <a:effectLst/>
                <a:latin typeface="Times New Roman" panose="02020603050405020304" pitchFamily="18" charset="0"/>
                <a:cs typeface="Times New Roman" panose="02020603050405020304" pitchFamily="18" charset="0"/>
              </a:rPr>
              <a:t>Inventory forecasting is a practice that involves forecasting necessary inventory levels for a future period using historical data, market trends, and known upcoming events. When you have an accurate demand forecast for a specific product during a specific period, you can plan its manufacturing and material procurement. Demand forecasting eventually assists you in fulfilling customer orders while avoiding tying up cash flow in unnecessary inventory.</a:t>
            </a:r>
          </a:p>
        </p:txBody>
      </p:sp>
      <p:sp>
        <p:nvSpPr>
          <p:cNvPr id="16" name="TextovéPole 15">
            <a:extLst>
              <a:ext uri="{FF2B5EF4-FFF2-40B4-BE49-F238E27FC236}">
                <a16:creationId xmlns:a16="http://schemas.microsoft.com/office/drawing/2014/main" id="{711DC8A4-30A6-4C74-BF14-3B66C194A862}"/>
              </a:ext>
            </a:extLst>
          </p:cNvPr>
          <p:cNvSpPr txBox="1"/>
          <p:nvPr/>
        </p:nvSpPr>
        <p:spPr>
          <a:xfrm>
            <a:off x="395535" y="5497814"/>
            <a:ext cx="11464771" cy="1077218"/>
          </a:xfrm>
          <a:prstGeom prst="rect">
            <a:avLst/>
          </a:prstGeom>
          <a:noFill/>
        </p:spPr>
        <p:txBody>
          <a:bodyPr wrap="square">
            <a:spAutoFit/>
          </a:bodyPr>
          <a:lstStyle/>
          <a:p>
            <a:pPr algn="l" fontAlgn="base"/>
            <a:r>
              <a:rPr lang="en-GB" sz="1600" b="1" i="0" dirty="0">
                <a:solidFill>
                  <a:srgbClr val="000000"/>
                </a:solidFill>
                <a:effectLst/>
                <a:latin typeface="Times New Roman" panose="02020603050405020304" pitchFamily="18" charset="0"/>
                <a:cs typeface="Times New Roman" panose="02020603050405020304" pitchFamily="18" charset="0"/>
              </a:rPr>
              <a:t>4. Improved customer satisfaction</a:t>
            </a:r>
            <a:endParaRPr lang="en-GB" sz="1600"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sz="1600" b="0" i="0" dirty="0">
                <a:solidFill>
                  <a:srgbClr val="000000"/>
                </a:solidFill>
                <a:effectLst/>
                <a:latin typeface="Times New Roman" panose="02020603050405020304" pitchFamily="18" charset="0"/>
                <a:cs typeface="Times New Roman" panose="02020603050405020304" pitchFamily="18" charset="0"/>
              </a:rPr>
              <a:t>When you have accurate demand projections and never fail to supply the necessary products in the market or to the customers, you will develop a strong brand reputation for your business among the customers. These customers will eventually become cult customers who will always prefer you over your competitors.</a:t>
            </a:r>
          </a:p>
        </p:txBody>
      </p:sp>
    </p:spTree>
    <p:extLst>
      <p:ext uri="{BB962C8B-B14F-4D97-AF65-F5344CB8AC3E}">
        <p14:creationId xmlns:p14="http://schemas.microsoft.com/office/powerpoint/2010/main" val="333429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606360"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BENEFITS OF INVENTORY MANAGEMENT </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4788024" y="1195567"/>
            <a:ext cx="7135035" cy="38079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base"/>
            <a:r>
              <a:rPr lang="en-GB" sz="1600" b="1" i="0" dirty="0">
                <a:effectLst/>
                <a:latin typeface="Times New Roman" panose="02020603050405020304" pitchFamily="18" charset="0"/>
                <a:cs typeface="Times New Roman" panose="02020603050405020304" pitchFamily="18" charset="0"/>
              </a:rPr>
              <a:t>5. Overall cost reduction. </a:t>
            </a:r>
            <a:r>
              <a:rPr lang="en-GB" sz="1600" b="0" i="0" dirty="0">
                <a:effectLst/>
                <a:latin typeface="Times New Roman" panose="02020603050405020304" pitchFamily="18" charset="0"/>
                <a:cs typeface="Times New Roman" panose="02020603050405020304" pitchFamily="18" charset="0"/>
              </a:rPr>
              <a:t>With real-time updates on stock movements across all sales channels, you can avoid overstocking, get rid of deadstock, and manufacture the necessary products. Besides that, the system allows you to generate granular reports on sales performance and determine the next best step to generate more revenue.</a:t>
            </a:r>
          </a:p>
          <a:p>
            <a:pPr algn="l" fontAlgn="base"/>
            <a:r>
              <a:rPr lang="en-GB" sz="1600" b="1" i="0" dirty="0">
                <a:effectLst/>
                <a:latin typeface="Times New Roman" panose="02020603050405020304" pitchFamily="18" charset="0"/>
                <a:cs typeface="Times New Roman" panose="02020603050405020304" pitchFamily="18" charset="0"/>
              </a:rPr>
              <a:t>6. Organized storage facility. </a:t>
            </a:r>
            <a:r>
              <a:rPr lang="en-GB" sz="1600" b="0" i="0" dirty="0">
                <a:effectLst/>
                <a:latin typeface="Times New Roman" panose="02020603050405020304" pitchFamily="18" charset="0"/>
                <a:cs typeface="Times New Roman" panose="02020603050405020304" pitchFamily="18" charset="0"/>
              </a:rPr>
              <a:t>It is understandable that managing a warehouse manually is a difficult task, especially when there are multiple warehouses located in different locations. The implementation of </a:t>
            </a:r>
            <a:r>
              <a:rPr lang="en-GB" sz="1600" b="0"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transport management software</a:t>
            </a:r>
            <a:r>
              <a:rPr lang="en-GB" sz="1600" b="0" i="0" dirty="0">
                <a:effectLst/>
                <a:latin typeface="Times New Roman" panose="02020603050405020304" pitchFamily="18" charset="0"/>
                <a:cs typeface="Times New Roman" panose="02020603050405020304" pitchFamily="18" charset="0"/>
              </a:rPr>
              <a:t> can help you streamline warehouse operations by optimizing transportation routes for inbound and outbound goods, reducing congestion, and enhancing overall warehouse efficiency. However, </a:t>
            </a:r>
            <a:r>
              <a:rPr lang="en-GB" sz="1600"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advanced stock inventory management software</a:t>
            </a:r>
            <a:r>
              <a:rPr lang="en-GB" sz="1600" b="0" i="0" dirty="0">
                <a:effectLst/>
                <a:latin typeface="Times New Roman" panose="02020603050405020304" pitchFamily="18" charset="0"/>
                <a:cs typeface="Times New Roman" panose="02020603050405020304" pitchFamily="18" charset="0"/>
              </a:rPr>
              <a:t> can help you manage the flow and movement of raw materials and finished products more efficiently. A well-organized warehouse eventually eliminates waste, prevents health and safety issues, reduces maintenance costs, and represents the professionalism of the company.</a:t>
            </a: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9" name="Zástupný obsah 4">
            <a:extLst>
              <a:ext uri="{FF2B5EF4-FFF2-40B4-BE49-F238E27FC236}">
                <a16:creationId xmlns:a16="http://schemas.microsoft.com/office/drawing/2014/main" id="{6DB5637B-11EB-461F-A454-790525E1219D}"/>
              </a:ext>
            </a:extLst>
          </p:cNvPr>
          <p:cNvPicPr>
            <a:picLocks noChangeAspect="1"/>
          </p:cNvPicPr>
          <p:nvPr/>
        </p:nvPicPr>
        <p:blipFill>
          <a:blip r:embed="rId5"/>
          <a:stretch>
            <a:fillRect/>
          </a:stretch>
        </p:blipFill>
        <p:spPr>
          <a:xfrm>
            <a:off x="161872" y="718513"/>
            <a:ext cx="4626152" cy="4732028"/>
          </a:xfrm>
          <a:prstGeom prst="rect">
            <a:avLst/>
          </a:prstGeom>
        </p:spPr>
      </p:pic>
      <p:sp>
        <p:nvSpPr>
          <p:cNvPr id="10" name="TextovéPole 9">
            <a:extLst>
              <a:ext uri="{FF2B5EF4-FFF2-40B4-BE49-F238E27FC236}">
                <a16:creationId xmlns:a16="http://schemas.microsoft.com/office/drawing/2014/main" id="{53C4C3A0-1B28-4412-8650-2DF1364B3797}"/>
              </a:ext>
            </a:extLst>
          </p:cNvPr>
          <p:cNvSpPr txBox="1"/>
          <p:nvPr/>
        </p:nvSpPr>
        <p:spPr>
          <a:xfrm>
            <a:off x="394590" y="5265779"/>
            <a:ext cx="11635537" cy="1569660"/>
          </a:xfrm>
          <a:prstGeom prst="rect">
            <a:avLst/>
          </a:prstGeom>
          <a:noFill/>
        </p:spPr>
        <p:txBody>
          <a:bodyPr wrap="square">
            <a:spAutoFit/>
          </a:bodyPr>
          <a:lstStyle/>
          <a:p>
            <a:pPr algn="l" fontAlgn="base"/>
            <a:r>
              <a:rPr lang="en-GB" sz="1600" b="1" i="0" dirty="0">
                <a:solidFill>
                  <a:srgbClr val="000000"/>
                </a:solidFill>
                <a:effectLst/>
                <a:latin typeface="Times New Roman" panose="02020603050405020304" pitchFamily="18" charset="0"/>
                <a:cs typeface="Times New Roman" panose="02020603050405020304" pitchFamily="18" charset="0"/>
              </a:rPr>
              <a:t>7. Satisfied suppliers and vendors</a:t>
            </a:r>
            <a:endParaRPr lang="en-GB" sz="1600"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sz="1600" b="0" i="0" dirty="0">
                <a:solidFill>
                  <a:srgbClr val="000000"/>
                </a:solidFill>
                <a:effectLst/>
                <a:latin typeface="Times New Roman" panose="02020603050405020304" pitchFamily="18" charset="0"/>
                <a:cs typeface="Times New Roman" panose="02020603050405020304" pitchFamily="18" charset="0"/>
              </a:rPr>
              <a:t>Leveraging the insights provided by inventory management software about which products sell and in what volume, you can negotiate better prices and terms with suppliers. You can also keep suppliers and vendors informed about stock status, which allows them to pass the same information to their customers as soon as possible. This gives customers enough time to find an alternative solution for the time being. If there is no such communication between you and your suppliers, end users are likely to suffer and lose trust in your brand.</a:t>
            </a:r>
          </a:p>
          <a:p>
            <a:pPr algn="l" fontAlgn="base"/>
            <a:r>
              <a:rPr lang="en-GB" sz="1600" b="0" i="0" dirty="0">
                <a:solidFill>
                  <a:srgbClr val="000000"/>
                </a:solidFill>
                <a:effectLst/>
                <a:latin typeface="Times New Roman" panose="02020603050405020304" pitchFamily="18" charset="0"/>
                <a:cs typeface="Times New Roman" panose="02020603050405020304" pitchFamily="18" charset="0"/>
              </a:rPr>
              <a:t>To summarize, detailed inventory management mitigates every potential threat to the company’s stock and supply.</a:t>
            </a:r>
          </a:p>
        </p:txBody>
      </p:sp>
    </p:spTree>
    <p:extLst>
      <p:ext uri="{BB962C8B-B14F-4D97-AF65-F5344CB8AC3E}">
        <p14:creationId xmlns:p14="http://schemas.microsoft.com/office/powerpoint/2010/main" val="40827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299802"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PROS TO HOLDING EXCESS INVENTORY</a:t>
            </a:r>
            <a:endParaRPr lang="en-GB" sz="2400" b="1" kern="0"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Zástupný obsah 4">
            <a:extLst>
              <a:ext uri="{FF2B5EF4-FFF2-40B4-BE49-F238E27FC236}">
                <a16:creationId xmlns:a16="http://schemas.microsoft.com/office/drawing/2014/main" id="{5D92E8B1-456A-41CD-AC2D-CD0A9CE5D086}"/>
              </a:ext>
            </a:extLst>
          </p:cNvPr>
          <p:cNvPicPr>
            <a:picLocks noChangeAspect="1"/>
          </p:cNvPicPr>
          <p:nvPr/>
        </p:nvPicPr>
        <p:blipFill>
          <a:blip r:embed="rId3"/>
          <a:stretch>
            <a:fillRect/>
          </a:stretch>
        </p:blipFill>
        <p:spPr>
          <a:xfrm>
            <a:off x="335670" y="941834"/>
            <a:ext cx="5760330" cy="3217790"/>
          </a:xfrm>
          <a:prstGeom prst="rect">
            <a:avLst/>
          </a:prstGeom>
        </p:spPr>
      </p:pic>
      <p:sp>
        <p:nvSpPr>
          <p:cNvPr id="11" name="TextovéPole 10">
            <a:extLst>
              <a:ext uri="{FF2B5EF4-FFF2-40B4-BE49-F238E27FC236}">
                <a16:creationId xmlns:a16="http://schemas.microsoft.com/office/drawing/2014/main" id="{C6B02CAC-8677-410F-BD29-368991515D61}"/>
              </a:ext>
            </a:extLst>
          </p:cNvPr>
          <p:cNvSpPr txBox="1"/>
          <p:nvPr/>
        </p:nvSpPr>
        <p:spPr>
          <a:xfrm>
            <a:off x="6229481" y="1230449"/>
            <a:ext cx="5643789" cy="3693319"/>
          </a:xfrm>
          <a:prstGeom prst="rect">
            <a:avLst/>
          </a:prstGeom>
          <a:noFill/>
        </p:spPr>
        <p:txBody>
          <a:bodyPr wrap="square">
            <a:spAutoFit/>
          </a:bodyPr>
          <a:lstStyle/>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Quicker response time. </a:t>
            </a:r>
            <a:r>
              <a:rPr lang="en-GB" b="0" i="0" dirty="0">
                <a:effectLst/>
                <a:latin typeface="Times New Roman" panose="02020603050405020304" pitchFamily="18" charset="0"/>
                <a:cs typeface="Times New Roman" panose="02020603050405020304" pitchFamily="18" charset="0"/>
              </a:rPr>
              <a:t>You can quickly fill all customer orders as soon as they arrive—no need to worry about waiting for your stock to arrive. If you can’t ship an order quickly, you’ll </a:t>
            </a:r>
            <a:r>
              <a:rPr lang="en-GB"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lose those valued customers</a:t>
            </a:r>
            <a:r>
              <a:rPr lang="en-GB" b="0" i="0" dirty="0">
                <a:effectLst/>
                <a:latin typeface="Times New Roman" panose="02020603050405020304" pitchFamily="18" charset="0"/>
                <a:cs typeface="Times New Roman" panose="02020603050405020304" pitchFamily="18" charset="0"/>
              </a:rPr>
              <a:t>.</a:t>
            </a:r>
          </a:p>
          <a:p>
            <a:pPr marL="285750" indent="-285750" algn="l" fontAlgn="base">
              <a:buFont typeface="Arial" panose="020B0604020202020204" pitchFamily="34" charset="0"/>
              <a:buChar char="•"/>
            </a:pPr>
            <a:endParaRPr lang="en-GB" b="1" i="0" dirty="0">
              <a:effectLst/>
              <a:latin typeface="Times New Roman" panose="02020603050405020304" pitchFamily="18" charset="0"/>
              <a:cs typeface="Times New Roman" panose="02020603050405020304" pitchFamily="18" charset="0"/>
            </a:endParaRPr>
          </a:p>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Decreased risk of shortages. </a:t>
            </a:r>
            <a:r>
              <a:rPr lang="en-GB" b="0" i="0" dirty="0">
                <a:effectLst/>
                <a:latin typeface="Times New Roman" panose="02020603050405020304" pitchFamily="18" charset="0"/>
                <a:cs typeface="Times New Roman" panose="02020603050405020304" pitchFamily="18" charset="0"/>
              </a:rPr>
              <a:t>By keeping stock on hand, you can guarantee that you will always have a particular item. You’ll also have less to worry about if you discontinue a product. If there is a shift in demand for a product, you’ll be able to meet (or even beat) the competition, which means you’ll be able to sell your excess inventory at an excellent price.</a:t>
            </a:r>
          </a:p>
        </p:txBody>
      </p:sp>
      <p:sp>
        <p:nvSpPr>
          <p:cNvPr id="12" name="TextovéPole 11">
            <a:extLst>
              <a:ext uri="{FF2B5EF4-FFF2-40B4-BE49-F238E27FC236}">
                <a16:creationId xmlns:a16="http://schemas.microsoft.com/office/drawing/2014/main" id="{A1552104-3032-4DA7-ABCD-DC7A7BA36DF7}"/>
              </a:ext>
            </a:extLst>
          </p:cNvPr>
          <p:cNvSpPr txBox="1"/>
          <p:nvPr/>
        </p:nvSpPr>
        <p:spPr>
          <a:xfrm>
            <a:off x="582706" y="5165886"/>
            <a:ext cx="6113928" cy="923330"/>
          </a:xfrm>
          <a:prstGeom prst="rect">
            <a:avLst/>
          </a:prstGeom>
          <a:noFill/>
        </p:spPr>
        <p:txBody>
          <a:bodyPr wrap="square">
            <a:spAutoFit/>
          </a:bodyPr>
          <a:lstStyle/>
          <a:p>
            <a:pPr marL="285750" indent="-285750" algn="l" fontAlgn="base">
              <a:buFont typeface="Arial" panose="020B0604020202020204" pitchFamily="34" charset="0"/>
              <a:buChar char="•"/>
            </a:pPr>
            <a:r>
              <a:rPr lang="en-GB" b="1" i="0" dirty="0">
                <a:solidFill>
                  <a:srgbClr val="333333"/>
                </a:solidFill>
                <a:effectLst/>
                <a:latin typeface="Times New Roman" panose="02020603050405020304" pitchFamily="18" charset="0"/>
                <a:cs typeface="Times New Roman" panose="02020603050405020304" pitchFamily="18" charset="0"/>
              </a:rPr>
              <a:t>Quick replenishment. </a:t>
            </a:r>
            <a:r>
              <a:rPr lang="en-GB" b="0" i="0" dirty="0">
                <a:solidFill>
                  <a:srgbClr val="666666"/>
                </a:solidFill>
                <a:effectLst/>
                <a:latin typeface="Times New Roman" panose="02020603050405020304" pitchFamily="18" charset="0"/>
                <a:cs typeface="Times New Roman" panose="02020603050405020304" pitchFamily="18" charset="0"/>
              </a:rPr>
              <a:t>By keeping excess inventory, you can work to make sure that your shelves are always full. It’ll ensure your store always has a neat and tidy appearance.</a:t>
            </a:r>
          </a:p>
        </p:txBody>
      </p:sp>
    </p:spTree>
    <p:extLst>
      <p:ext uri="{BB962C8B-B14F-4D97-AF65-F5344CB8AC3E}">
        <p14:creationId xmlns:p14="http://schemas.microsoft.com/office/powerpoint/2010/main" val="320806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792198"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DISADVANTAGES OF INVENTORY MANAGEMENT </a:t>
            </a:r>
            <a:endParaRPr lang="en-GB" sz="2400" b="1" kern="0"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sp>
        <p:nvSpPr>
          <p:cNvPr id="11" name="TextovéPole 10">
            <a:extLst>
              <a:ext uri="{FF2B5EF4-FFF2-40B4-BE49-F238E27FC236}">
                <a16:creationId xmlns:a16="http://schemas.microsoft.com/office/drawing/2014/main" id="{3963D962-8463-4845-ABB3-A33719A87676}"/>
              </a:ext>
            </a:extLst>
          </p:cNvPr>
          <p:cNvSpPr txBox="1"/>
          <p:nvPr/>
        </p:nvSpPr>
        <p:spPr>
          <a:xfrm>
            <a:off x="323237" y="1068137"/>
            <a:ext cx="11357775" cy="4524315"/>
          </a:xfrm>
          <a:prstGeom prst="rect">
            <a:avLst/>
          </a:prstGeom>
          <a:noFill/>
        </p:spPr>
        <p:txBody>
          <a:bodyPr wrap="square">
            <a:spAutoFit/>
          </a:bodyPr>
          <a:lstStyle/>
          <a:p>
            <a:pPr algn="l" fontAlgn="base"/>
            <a:r>
              <a:rPr lang="en-GB" b="1" i="0" dirty="0">
                <a:solidFill>
                  <a:srgbClr val="000000"/>
                </a:solidFill>
                <a:effectLst/>
                <a:latin typeface="Times New Roman" panose="02020603050405020304" pitchFamily="18" charset="0"/>
                <a:cs typeface="Times New Roman" panose="02020603050405020304" pitchFamily="18" charset="0"/>
              </a:rPr>
              <a:t>1. Initial higher cost</a:t>
            </a:r>
            <a:endParaRPr lang="en-GB"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b="0" i="0" dirty="0">
                <a:solidFill>
                  <a:srgbClr val="000000"/>
                </a:solidFill>
                <a:effectLst/>
                <a:latin typeface="Times New Roman" panose="02020603050405020304" pitchFamily="18" charset="0"/>
                <a:cs typeface="Times New Roman" panose="02020603050405020304" pitchFamily="18" charset="0"/>
              </a:rPr>
              <a:t>The first disadvantage of inventory management is that you will need to purchase a battery of resources in order to upgrade your entire inventory infrastructure. Additionally, you may need to rent or purchase new space to store the inventory in an organized fashion. This initial or setup cost may be a challenging factor for small businesses or </a:t>
            </a:r>
            <a:r>
              <a:rPr lang="en-GB" b="0" i="0" dirty="0" err="1">
                <a:solidFill>
                  <a:srgbClr val="000000"/>
                </a:solidFill>
                <a:effectLst/>
                <a:latin typeface="Times New Roman" panose="02020603050405020304" pitchFamily="18" charset="0"/>
                <a:cs typeface="Times New Roman" panose="02020603050405020304" pitchFamily="18" charset="0"/>
              </a:rPr>
              <a:t>startups</a:t>
            </a:r>
            <a:r>
              <a:rPr lang="en-GB" b="0" i="0" dirty="0">
                <a:solidFill>
                  <a:srgbClr val="000000"/>
                </a:solidFill>
                <a:effectLst/>
                <a:latin typeface="Times New Roman" panose="02020603050405020304" pitchFamily="18" charset="0"/>
                <a:cs typeface="Times New Roman" panose="02020603050405020304" pitchFamily="18" charset="0"/>
              </a:rPr>
              <a:t> operating on a tight budget.</a:t>
            </a:r>
          </a:p>
          <a:p>
            <a:pPr algn="l" fontAlgn="base"/>
            <a:endParaRPr lang="en-GB"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b="1" i="0" dirty="0">
                <a:solidFill>
                  <a:srgbClr val="000000"/>
                </a:solidFill>
                <a:effectLst/>
                <a:latin typeface="Times New Roman" panose="02020603050405020304" pitchFamily="18" charset="0"/>
                <a:cs typeface="Times New Roman" panose="02020603050405020304" pitchFamily="18" charset="0"/>
              </a:rPr>
              <a:t>2. Require skilled human resources</a:t>
            </a:r>
            <a:endParaRPr lang="en-GB"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b="0" i="0" dirty="0">
                <a:solidFill>
                  <a:srgbClr val="000000"/>
                </a:solidFill>
                <a:effectLst/>
                <a:latin typeface="Times New Roman" panose="02020603050405020304" pitchFamily="18" charset="0"/>
                <a:cs typeface="Times New Roman" panose="02020603050405020304" pitchFamily="18" charset="0"/>
              </a:rPr>
              <a:t>Another disadvantage of inventory management is that it necessitates skilled </a:t>
            </a:r>
            <a:r>
              <a:rPr lang="en-GB" b="0" i="0" dirty="0" err="1">
                <a:solidFill>
                  <a:srgbClr val="000000"/>
                </a:solidFill>
                <a:effectLst/>
                <a:latin typeface="Times New Roman" panose="02020603050405020304" pitchFamily="18" charset="0"/>
                <a:cs typeface="Times New Roman" panose="02020603050405020304" pitchFamily="18" charset="0"/>
              </a:rPr>
              <a:t>labor</a:t>
            </a:r>
            <a:r>
              <a:rPr lang="en-GB" b="0" i="0" dirty="0">
                <a:solidFill>
                  <a:srgbClr val="000000"/>
                </a:solidFill>
                <a:effectLst/>
                <a:latin typeface="Times New Roman" panose="02020603050405020304" pitchFamily="18" charset="0"/>
                <a:cs typeface="Times New Roman" panose="02020603050405020304" pitchFamily="18" charset="0"/>
              </a:rPr>
              <a:t> to operate tools and technologies, monitor performance, and perform other necessary operations. All your investment in infrastructure and technology stack will be wasted if you don’t have the right people to manage the inventory.</a:t>
            </a:r>
          </a:p>
          <a:p>
            <a:pPr algn="l" fontAlgn="base"/>
            <a:endParaRPr lang="en-GB"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b="1" i="0" dirty="0">
                <a:solidFill>
                  <a:srgbClr val="000000"/>
                </a:solidFill>
                <a:effectLst/>
                <a:latin typeface="Times New Roman" panose="02020603050405020304" pitchFamily="18" charset="0"/>
                <a:cs typeface="Times New Roman" panose="02020603050405020304" pitchFamily="18" charset="0"/>
              </a:rPr>
              <a:t>3. Recurring administrative costs</a:t>
            </a:r>
            <a:endParaRPr lang="en-GB" b="0" i="0" dirty="0">
              <a:solidFill>
                <a:srgbClr val="000000"/>
              </a:solidFill>
              <a:effectLst/>
              <a:latin typeface="Times New Roman" panose="02020603050405020304" pitchFamily="18" charset="0"/>
              <a:cs typeface="Times New Roman" panose="02020603050405020304" pitchFamily="18" charset="0"/>
            </a:endParaRPr>
          </a:p>
          <a:p>
            <a:pPr algn="l" fontAlgn="base"/>
            <a:r>
              <a:rPr lang="en-GB" b="0" i="0" dirty="0">
                <a:solidFill>
                  <a:srgbClr val="000000"/>
                </a:solidFill>
                <a:effectLst/>
                <a:latin typeface="Times New Roman" panose="02020603050405020304" pitchFamily="18" charset="0"/>
                <a:cs typeface="Times New Roman" panose="02020603050405020304" pitchFamily="18" charset="0"/>
              </a:rPr>
              <a:t>The third significant disadvantage of inventory management is that it comes with recurring costs. For example, when erecting a modern inventory infrastructure, you will certainly require to purchase an inventory management software subscription. Also, you will need to hire a dedicated team of employees to manage the inventory department. These recurring expenses can eat up a sizable portion of your budget.</a:t>
            </a:r>
          </a:p>
        </p:txBody>
      </p:sp>
    </p:spTree>
    <p:extLst>
      <p:ext uri="{BB962C8B-B14F-4D97-AF65-F5344CB8AC3E}">
        <p14:creationId xmlns:p14="http://schemas.microsoft.com/office/powerpoint/2010/main" val="242170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317179"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CONS OF HOLDING EXCESS INVENTORY</a:t>
            </a:r>
            <a:endParaRPr lang="en-GB" sz="2400" b="1" kern="0"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9" name="Obrázek 8">
            <a:extLst>
              <a:ext uri="{FF2B5EF4-FFF2-40B4-BE49-F238E27FC236}">
                <a16:creationId xmlns:a16="http://schemas.microsoft.com/office/drawing/2014/main" id="{1FC8BBAB-4A6C-4CA2-A60D-ED93908F0F3D}"/>
              </a:ext>
            </a:extLst>
          </p:cNvPr>
          <p:cNvPicPr>
            <a:picLocks noChangeAspect="1"/>
          </p:cNvPicPr>
          <p:nvPr/>
        </p:nvPicPr>
        <p:blipFill>
          <a:blip r:embed="rId3"/>
          <a:stretch>
            <a:fillRect/>
          </a:stretch>
        </p:blipFill>
        <p:spPr>
          <a:xfrm>
            <a:off x="277906" y="900070"/>
            <a:ext cx="5656221" cy="3131858"/>
          </a:xfrm>
          <a:prstGeom prst="rect">
            <a:avLst/>
          </a:prstGeom>
        </p:spPr>
      </p:pic>
      <p:sp>
        <p:nvSpPr>
          <p:cNvPr id="10" name="TextovéPole 9">
            <a:extLst>
              <a:ext uri="{FF2B5EF4-FFF2-40B4-BE49-F238E27FC236}">
                <a16:creationId xmlns:a16="http://schemas.microsoft.com/office/drawing/2014/main" id="{415B6AC9-100D-410D-A46A-D42390A2C447}"/>
              </a:ext>
            </a:extLst>
          </p:cNvPr>
          <p:cNvSpPr txBox="1"/>
          <p:nvPr/>
        </p:nvSpPr>
        <p:spPr>
          <a:xfrm>
            <a:off x="5934127" y="814823"/>
            <a:ext cx="6096000" cy="4247317"/>
          </a:xfrm>
          <a:prstGeom prst="rect">
            <a:avLst/>
          </a:prstGeom>
          <a:noFill/>
        </p:spPr>
        <p:txBody>
          <a:bodyPr wrap="square">
            <a:spAutoFit/>
          </a:bodyPr>
          <a:lstStyle/>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Tying up Cash flow. </a:t>
            </a:r>
            <a:r>
              <a:rPr lang="en-GB" b="0" i="0" dirty="0">
                <a:effectLst/>
                <a:latin typeface="Times New Roman" panose="02020603050405020304" pitchFamily="18" charset="0"/>
                <a:cs typeface="Times New Roman" panose="02020603050405020304" pitchFamily="18" charset="0"/>
              </a:rPr>
              <a:t>The more inventory you have on hand, the greater the amount of the business’ capital is tied up. You will risk slowing down your business’ cash flow.</a:t>
            </a:r>
          </a:p>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Risk of inventory becoming obsolete. </a:t>
            </a:r>
            <a:r>
              <a:rPr lang="en-GB" b="0" i="0" dirty="0">
                <a:effectLst/>
                <a:latin typeface="Times New Roman" panose="02020603050405020304" pitchFamily="18" charset="0"/>
                <a:cs typeface="Times New Roman" panose="02020603050405020304" pitchFamily="18" charset="0"/>
              </a:rPr>
              <a:t>The value and quality of your product decrease the longer you keep it in stock. You have to make it a priority to sell your inventory while it’s new to the market. </a:t>
            </a:r>
            <a:r>
              <a:rPr lang="en-GB"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Smartphones</a:t>
            </a:r>
            <a:r>
              <a:rPr lang="en-GB" b="0" i="0" dirty="0">
                <a:effectLst/>
                <a:latin typeface="Times New Roman" panose="02020603050405020304" pitchFamily="18" charset="0"/>
                <a:cs typeface="Times New Roman" panose="02020603050405020304" pitchFamily="18" charset="0"/>
              </a:rPr>
              <a:t>, for example, are updated almost every six months. So, you have to sell your stock before new versions arrive. Otherwise, you might end up having to sell them at a discounted price because it has become outdated or obsolete. Similarly, if you are selling perishable goods, you would have to sell them at a lower price as it gets closer to the expiration date. You could lose money on an item if you were forced to sell it below cost to clear it out.</a:t>
            </a:r>
          </a:p>
        </p:txBody>
      </p:sp>
      <p:sp>
        <p:nvSpPr>
          <p:cNvPr id="13" name="TextovéPole 12">
            <a:extLst>
              <a:ext uri="{FF2B5EF4-FFF2-40B4-BE49-F238E27FC236}">
                <a16:creationId xmlns:a16="http://schemas.microsoft.com/office/drawing/2014/main" id="{0F8A8410-A104-4382-AE70-DBB8D4AEAC64}"/>
              </a:ext>
            </a:extLst>
          </p:cNvPr>
          <p:cNvSpPr txBox="1"/>
          <p:nvPr/>
        </p:nvSpPr>
        <p:spPr>
          <a:xfrm>
            <a:off x="161873" y="4826675"/>
            <a:ext cx="11617751" cy="2031325"/>
          </a:xfrm>
          <a:prstGeom prst="rect">
            <a:avLst/>
          </a:prstGeom>
          <a:noFill/>
        </p:spPr>
        <p:txBody>
          <a:bodyPr wrap="square">
            <a:spAutoFit/>
          </a:bodyPr>
          <a:lstStyle/>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Risk of an item not selling. </a:t>
            </a:r>
            <a:r>
              <a:rPr lang="en-GB" b="0" i="0" dirty="0">
                <a:effectLst/>
                <a:latin typeface="Times New Roman" panose="02020603050405020304" pitchFamily="18" charset="0"/>
                <a:cs typeface="Times New Roman" panose="02020603050405020304" pitchFamily="18" charset="0"/>
              </a:rPr>
              <a:t>You may have decided to keep excess inventory but then realized you misjudged what will and will not sell. In doing so, you could end up with a large quantity of items that people don’t want to purchase. Again, you might have to sell at a steep discount or below cost to move the inventory out of your warehouse.</a:t>
            </a:r>
          </a:p>
          <a:p>
            <a:pPr marL="285750" indent="-285750" algn="l" fontAlgn="base">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Higher storage costs. </a:t>
            </a:r>
            <a:r>
              <a:rPr lang="en-GB" b="0" i="0" dirty="0">
                <a:effectLst/>
                <a:latin typeface="Times New Roman" panose="02020603050405020304" pitchFamily="18" charset="0"/>
                <a:cs typeface="Times New Roman" panose="02020603050405020304" pitchFamily="18" charset="0"/>
              </a:rPr>
              <a:t>Excess inventory means extra space needed for storage. Additional space also means extra costs, and since you have to include those extra costs in your price, you might end up losing to competition with other sellers because your price is too high. Even if you have your own warehouse, you would still have extra maintenance costs and risk needing more space for new items.</a:t>
            </a:r>
          </a:p>
        </p:txBody>
      </p:sp>
    </p:spTree>
    <p:extLst>
      <p:ext uri="{BB962C8B-B14F-4D97-AF65-F5344CB8AC3E}">
        <p14:creationId xmlns:p14="http://schemas.microsoft.com/office/powerpoint/2010/main" val="141097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317179" cy="461665"/>
          </a:xfrm>
          <a:prstGeom prst="rect">
            <a:avLst/>
          </a:prstGeom>
          <a:solidFill>
            <a:srgbClr val="008080"/>
          </a:solidFill>
        </p:spPr>
        <p:txBody>
          <a:bodyPr wrap="none">
            <a:spAutoFit/>
          </a:bodyPr>
          <a:lstStyle/>
          <a:p>
            <a:pPr lvl="0">
              <a:defRPr/>
            </a:pPr>
            <a:r>
              <a:rPr lang="en-GB" sz="2400" b="1" i="0" dirty="0">
                <a:solidFill>
                  <a:schemeClr val="bg1"/>
                </a:solidFill>
                <a:effectLst/>
                <a:latin typeface="Times New Roman" panose="02020603050405020304" pitchFamily="18" charset="0"/>
                <a:cs typeface="Times New Roman" panose="02020603050405020304" pitchFamily="18" charset="0"/>
              </a:rPr>
              <a:t>CONS OF HOLDING EXCESS INVENTORY</a:t>
            </a:r>
            <a:endParaRPr lang="en-GB" sz="2400" b="1" kern="0"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9" name="Obrázek 8">
            <a:extLst>
              <a:ext uri="{FF2B5EF4-FFF2-40B4-BE49-F238E27FC236}">
                <a16:creationId xmlns:a16="http://schemas.microsoft.com/office/drawing/2014/main" id="{1FC8BBAB-4A6C-4CA2-A60D-ED93908F0F3D}"/>
              </a:ext>
            </a:extLst>
          </p:cNvPr>
          <p:cNvPicPr>
            <a:picLocks noChangeAspect="1"/>
          </p:cNvPicPr>
          <p:nvPr/>
        </p:nvPicPr>
        <p:blipFill>
          <a:blip r:embed="rId3"/>
          <a:stretch>
            <a:fillRect/>
          </a:stretch>
        </p:blipFill>
        <p:spPr>
          <a:xfrm>
            <a:off x="161873" y="830542"/>
            <a:ext cx="5656221" cy="3131858"/>
          </a:xfrm>
          <a:prstGeom prst="rect">
            <a:avLst/>
          </a:prstGeom>
        </p:spPr>
      </p:pic>
      <p:sp>
        <p:nvSpPr>
          <p:cNvPr id="13" name="TextovéPole 12">
            <a:extLst>
              <a:ext uri="{FF2B5EF4-FFF2-40B4-BE49-F238E27FC236}">
                <a16:creationId xmlns:a16="http://schemas.microsoft.com/office/drawing/2014/main" id="{0F8A8410-A104-4382-AE70-DBB8D4AEAC64}"/>
              </a:ext>
            </a:extLst>
          </p:cNvPr>
          <p:cNvSpPr txBox="1"/>
          <p:nvPr/>
        </p:nvSpPr>
        <p:spPr>
          <a:xfrm>
            <a:off x="5934127" y="1195567"/>
            <a:ext cx="6096000" cy="4801314"/>
          </a:xfrm>
          <a:prstGeom prst="rect">
            <a:avLst/>
          </a:prstGeom>
          <a:noFill/>
        </p:spPr>
        <p:txBody>
          <a:bodyPr wrap="square">
            <a:spAutoFit/>
          </a:bodyPr>
          <a:lstStyle/>
          <a:p>
            <a:pPr marL="285750" indent="-285750" algn="l" fontAlgn="base">
              <a:buFont typeface="Arial" panose="020B0604020202020204" pitchFamily="34" charset="0"/>
              <a:buChar char="•"/>
            </a:pPr>
            <a:r>
              <a:rPr lang="en-GB" b="1" i="0" dirty="0">
                <a:solidFill>
                  <a:srgbClr val="333333"/>
                </a:solidFill>
                <a:effectLst/>
                <a:latin typeface="Times New Roman" panose="02020603050405020304" pitchFamily="18" charset="0"/>
                <a:cs typeface="Times New Roman" panose="02020603050405020304" pitchFamily="18" charset="0"/>
              </a:rPr>
              <a:t>Risk of natural disasters. </a:t>
            </a:r>
            <a:r>
              <a:rPr lang="en-GB" b="0" i="0" dirty="0">
                <a:solidFill>
                  <a:srgbClr val="666666"/>
                </a:solidFill>
                <a:effectLst/>
                <a:latin typeface="Times New Roman" panose="02020603050405020304" pitchFamily="18" charset="0"/>
                <a:cs typeface="Times New Roman" panose="02020603050405020304" pitchFamily="18" charset="0"/>
              </a:rPr>
              <a:t>Any type of stock is always at risk of being destroyed or damaged by fires, floods, or other natural disasters. However, having less of it in excess would incur more minor losses should these natural disasters happen.</a:t>
            </a:r>
          </a:p>
          <a:p>
            <a:pPr marL="285750" indent="-285750" algn="l" fontAlgn="base">
              <a:buFont typeface="Arial" panose="020B0604020202020204" pitchFamily="34" charset="0"/>
              <a:buChar char="•"/>
            </a:pPr>
            <a:r>
              <a:rPr lang="en-GB" b="1" i="0" dirty="0">
                <a:solidFill>
                  <a:srgbClr val="333333"/>
                </a:solidFill>
                <a:effectLst/>
                <a:latin typeface="Times New Roman" panose="02020603050405020304" pitchFamily="18" charset="0"/>
                <a:cs typeface="Times New Roman" panose="02020603050405020304" pitchFamily="18" charset="0"/>
              </a:rPr>
              <a:t>Higher insurance premiums. </a:t>
            </a:r>
            <a:r>
              <a:rPr lang="en-GB" b="0" i="0" dirty="0">
                <a:solidFill>
                  <a:srgbClr val="666666"/>
                </a:solidFill>
                <a:effectLst/>
                <a:latin typeface="Times New Roman" panose="02020603050405020304" pitchFamily="18" charset="0"/>
                <a:cs typeface="Times New Roman" panose="02020603050405020304" pitchFamily="18" charset="0"/>
              </a:rPr>
              <a:t>The insurance you will pay for items will be directly related to the capital cost of the products you store. The more inventory you keep and the longer you keep it, the more insurance you pay. </a:t>
            </a: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temporarily free (excessively formed) current assets practically </a:t>
            </a:r>
            <a:r>
              <a:rPr lang="en-US" b="1" dirty="0">
                <a:solidFill>
                  <a:schemeClr val="tx1"/>
                </a:solidFill>
                <a:latin typeface="Times New Roman" panose="02020603050405020304" pitchFamily="18" charset="0"/>
                <a:cs typeface="Times New Roman" panose="02020603050405020304" pitchFamily="18" charset="0"/>
              </a:rPr>
              <a:t>do not generate profit</a:t>
            </a:r>
            <a:r>
              <a:rPr lang="en-US" dirty="0">
                <a:solidFill>
                  <a:schemeClr val="tx1"/>
                </a:solidFill>
                <a:latin typeface="Times New Roman" panose="02020603050405020304" pitchFamily="18" charset="0"/>
                <a:cs typeface="Times New Roman" panose="02020603050405020304" pitchFamily="18" charset="0"/>
              </a:rPr>
              <a:t> (except for investments of monetary assets in short-term financial investments), </a:t>
            </a:r>
          </a:p>
          <a:p>
            <a:pPr marL="342900" indent="-34290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moreover, excess inventories do not generate profit, but also cause </a:t>
            </a:r>
            <a:r>
              <a:rPr lang="en-US" b="1" dirty="0">
                <a:solidFill>
                  <a:schemeClr val="tx1"/>
                </a:solidFill>
                <a:latin typeface="Times New Roman" panose="02020603050405020304" pitchFamily="18" charset="0"/>
                <a:cs typeface="Times New Roman" panose="02020603050405020304" pitchFamily="18" charset="0"/>
              </a:rPr>
              <a:t>additional operating costs for their storage</a:t>
            </a:r>
          </a:p>
          <a:p>
            <a:r>
              <a:rPr lang="en-US" dirty="0">
                <a:solidFill>
                  <a:schemeClr val="tx1"/>
                </a:solidFill>
                <a:latin typeface="Times New Roman" panose="02020603050405020304" pitchFamily="18" charset="0"/>
                <a:cs typeface="Times New Roman" panose="02020603050405020304" pitchFamily="18" charset="0"/>
              </a:rPr>
              <a:t>•  significant part of current assets has a </a:t>
            </a:r>
            <a:r>
              <a:rPr lang="en-US" b="1" dirty="0">
                <a:solidFill>
                  <a:schemeClr val="tx1"/>
                </a:solidFill>
                <a:latin typeface="Times New Roman" panose="02020603050405020304" pitchFamily="18" charset="0"/>
                <a:cs typeface="Times New Roman" panose="02020603050405020304" pitchFamily="18" charset="0"/>
              </a:rPr>
              <a:t>risk of loss </a:t>
            </a:r>
            <a:r>
              <a:rPr lang="en-US" dirty="0">
                <a:solidFill>
                  <a:schemeClr val="tx1"/>
                </a:solidFill>
                <a:latin typeface="Times New Roman" panose="02020603050405020304" pitchFamily="18" charset="0"/>
                <a:cs typeface="Times New Roman" panose="02020603050405020304" pitchFamily="18" charset="0"/>
              </a:rPr>
              <a:t>due to dishonesty of partners or own personnel</a:t>
            </a:r>
            <a:endParaRPr lang="ru-RU"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The opportunity cost </a:t>
            </a:r>
            <a:r>
              <a:rPr lang="en-US" dirty="0">
                <a:solidFill>
                  <a:schemeClr val="tx1"/>
                </a:solidFill>
                <a:latin typeface="Times New Roman" panose="02020603050405020304" pitchFamily="18" charset="0"/>
                <a:cs typeface="Times New Roman" panose="02020603050405020304" pitchFamily="18" charset="0"/>
              </a:rPr>
              <a:t>of capital on the invested amount</a:t>
            </a:r>
            <a:endParaRPr lang="en-GB" b="0" i="0" dirty="0">
              <a:solidFill>
                <a:srgbClr val="6666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09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434788" y="409864"/>
            <a:ext cx="9180443" cy="524416"/>
          </a:xfrm>
          <a:solidFill>
            <a:srgbClr val="009999"/>
          </a:solidFill>
        </p:spPr>
        <p:txBody>
          <a:bodyPr>
            <a:noAutofit/>
          </a:bodyPr>
          <a:lstStyle/>
          <a:p>
            <a:r>
              <a:rPr lang="en-US" altLang="en-US" sz="2400" b="1" dirty="0">
                <a:solidFill>
                  <a:schemeClr val="bg1"/>
                </a:solidFill>
                <a:latin typeface="Times New Roman" panose="02020603050405020304" pitchFamily="18" charset="0"/>
                <a:cs typeface="Times New Roman" panose="02020603050405020304" pitchFamily="18" charset="0"/>
              </a:rPr>
              <a:t>ORIGINAL VALUE OF INVENTORIES</a:t>
            </a:r>
            <a:endParaRPr lang="en-US" sz="2400" b="1" strike="sngStrike" dirty="0">
              <a:solidFill>
                <a:schemeClr val="bg1"/>
              </a:solidFill>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4644848" y="1479956"/>
            <a:ext cx="7247965" cy="47059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500" b="1" dirty="0">
                <a:latin typeface="Times New Roman" panose="02020603050405020304" pitchFamily="18" charset="0"/>
                <a:cs typeface="Times New Roman" panose="02020603050405020304" pitchFamily="18" charset="0"/>
              </a:rPr>
              <a:t>Original value of inventories </a:t>
            </a:r>
            <a:r>
              <a:rPr lang="en-US" altLang="en-US" sz="2500" dirty="0">
                <a:latin typeface="Times New Roman" panose="02020603050405020304" pitchFamily="18" charset="0"/>
                <a:cs typeface="Times New Roman" panose="02020603050405020304" pitchFamily="18" charset="0"/>
              </a:rPr>
              <a:t>= </a:t>
            </a:r>
          </a:p>
          <a:p>
            <a:r>
              <a:rPr lang="en-US" altLang="en-US" sz="2500" dirty="0">
                <a:latin typeface="Times New Roman" panose="02020603050405020304" pitchFamily="18" charset="0"/>
                <a:cs typeface="Times New Roman" panose="02020603050405020304" pitchFamily="18" charset="0"/>
              </a:rPr>
              <a:t>Price of purchase without Value Added Tax + </a:t>
            </a:r>
          </a:p>
          <a:p>
            <a:r>
              <a:rPr lang="en-US" altLang="en-US" sz="2500" dirty="0">
                <a:latin typeface="Times New Roman" panose="02020603050405020304" pitchFamily="18" charset="0"/>
                <a:cs typeface="Times New Roman" panose="02020603050405020304" pitchFamily="18" charset="0"/>
              </a:rPr>
              <a:t>cost of services of middlemen + </a:t>
            </a:r>
          </a:p>
          <a:p>
            <a:r>
              <a:rPr lang="en-US" altLang="en-US" sz="2500" dirty="0">
                <a:latin typeface="Times New Roman" panose="02020603050405020304" pitchFamily="18" charset="0"/>
                <a:cs typeface="Times New Roman" panose="02020603050405020304" pitchFamily="18" charset="0"/>
              </a:rPr>
              <a:t>Freight charges (cost of transportation) + </a:t>
            </a:r>
          </a:p>
          <a:p>
            <a:r>
              <a:rPr lang="en-US" altLang="en-US" sz="2500" dirty="0">
                <a:latin typeface="Times New Roman" panose="02020603050405020304" pitchFamily="18" charset="0"/>
                <a:cs typeface="Times New Roman" panose="02020603050405020304" pitchFamily="18" charset="0"/>
              </a:rPr>
              <a:t>Loading (unloading)+ </a:t>
            </a:r>
          </a:p>
          <a:p>
            <a:r>
              <a:rPr lang="en-US" altLang="en-US" sz="2500" dirty="0">
                <a:latin typeface="Times New Roman" panose="02020603050405020304" pitchFamily="18" charset="0"/>
                <a:cs typeface="Times New Roman" panose="02020603050405020304" pitchFamily="18" charset="0"/>
              </a:rPr>
              <a:t>Insurance + </a:t>
            </a:r>
          </a:p>
          <a:p>
            <a:r>
              <a:rPr lang="en-US" altLang="en-US" sz="2500" dirty="0">
                <a:latin typeface="Times New Roman" panose="02020603050405020304" pitchFamily="18" charset="0"/>
                <a:cs typeface="Times New Roman" panose="02020603050405020304" pitchFamily="18" charset="0"/>
              </a:rPr>
              <a:t>Custom duties + Excise + </a:t>
            </a:r>
          </a:p>
          <a:p>
            <a:r>
              <a:rPr lang="en-US" altLang="en-US" sz="2500" dirty="0">
                <a:latin typeface="Times New Roman" panose="02020603050405020304" pitchFamily="18" charset="0"/>
                <a:cs typeface="Times New Roman" panose="02020603050405020304" pitchFamily="18" charset="0"/>
              </a:rPr>
              <a:t>Registration fees + </a:t>
            </a:r>
          </a:p>
          <a:p>
            <a:r>
              <a:rPr lang="en-US" altLang="en-US" sz="2500" dirty="0">
                <a:latin typeface="Times New Roman" panose="02020603050405020304" pitchFamily="18" charset="0"/>
                <a:cs typeface="Times New Roman" panose="02020603050405020304" pitchFamily="18" charset="0"/>
              </a:rPr>
              <a:t>Cost of preparation of inventories for production process</a:t>
            </a: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5" name="Zástupný obsah 4">
            <a:extLst>
              <a:ext uri="{FF2B5EF4-FFF2-40B4-BE49-F238E27FC236}">
                <a16:creationId xmlns:a16="http://schemas.microsoft.com/office/drawing/2014/main" id="{5C550863-6DFA-405B-95A4-3EE6D19204BD}"/>
              </a:ext>
            </a:extLst>
          </p:cNvPr>
          <p:cNvPicPr>
            <a:picLocks noChangeAspect="1"/>
          </p:cNvPicPr>
          <p:nvPr/>
        </p:nvPicPr>
        <p:blipFill>
          <a:blip r:embed="rId3"/>
          <a:stretch>
            <a:fillRect/>
          </a:stretch>
        </p:blipFill>
        <p:spPr>
          <a:xfrm>
            <a:off x="367410" y="1447488"/>
            <a:ext cx="4277438" cy="2385454"/>
          </a:xfrm>
          <a:prstGeom prst="rect">
            <a:avLst/>
          </a:prstGeom>
        </p:spPr>
      </p:pic>
    </p:spTree>
    <p:extLst>
      <p:ext uri="{BB962C8B-B14F-4D97-AF65-F5344CB8AC3E}">
        <p14:creationId xmlns:p14="http://schemas.microsoft.com/office/powerpoint/2010/main" val="408635292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16387</TotalTime>
  <Words>2717</Words>
  <Application>Microsoft Office PowerPoint</Application>
  <PresentationFormat>Širokoúhlá obrazovka</PresentationFormat>
  <Paragraphs>255</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Calibri Light</vt:lpstr>
      <vt:lpstr>Times New Roman</vt:lpstr>
      <vt:lpstr>Motiv Office</vt:lpstr>
      <vt:lpstr>Inventory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ORIGINAL VALUE OF INVENTORIES</vt:lpstr>
      <vt:lpstr> INVENTORY VALUATION METHODS: </vt:lpstr>
      <vt:lpstr>SPECIFIC IDENTIFICATION METHOD</vt:lpstr>
      <vt:lpstr> WEIGHTED AVERAGE METHOD : </vt:lpstr>
      <vt:lpstr> FIRST-IN FIRST-OUT FIFO METHOD: </vt:lpstr>
      <vt:lpstr> LAST-IN FIRST-OUT LIFO METHOD: </vt:lpstr>
      <vt:lpstr> TRANSPORTATION (SHIPPING, FREIGHT ) COSTS </vt:lpstr>
      <vt:lpstr> OPTIMAL INVENTORIES: THE ABC APPROACH  </vt:lpstr>
      <vt:lpstr> OPTIMAL INVENTORIES: THE ECONOMIC ORDER QUANTITY  (EOQ) MODEL </vt:lpstr>
      <vt:lpstr> OPTIMAL INVENTORIES: THE ECONOMIC ORDER QUANTITY (EOQ) MODEL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930</cp:revision>
  <cp:lastPrinted>2022-09-20T06:34:11Z</cp:lastPrinted>
  <dcterms:created xsi:type="dcterms:W3CDTF">2016-11-25T20:36:16Z</dcterms:created>
  <dcterms:modified xsi:type="dcterms:W3CDTF">2023-12-09T14:26:40Z</dcterms:modified>
</cp:coreProperties>
</file>