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46" r:id="rId3"/>
    <p:sldId id="513" r:id="rId4"/>
    <p:sldId id="302" r:id="rId5"/>
    <p:sldId id="514" r:id="rId6"/>
    <p:sldId id="515" r:id="rId7"/>
    <p:sldId id="516" r:id="rId8"/>
    <p:sldId id="3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4DE53-3909-4E72-A5FA-932BB2F4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E5E89E-F8DF-491B-B138-10F89834B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A8C9A-2EE2-4728-9466-90F5A2FF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FFF8-BB51-4621-AAA8-5FC46F66CCCD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515518-270F-431A-90F5-2C75C3BE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AB36CE-09D1-41C7-8846-A85FE33D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B0F-0924-4368-9619-2425FC9ED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0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37A29-B2E7-48E6-9DB4-7B2528D4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8CDFFF-D004-4C3D-B868-00FA217C2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EF7798-A62E-403A-9008-C1B7876C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FFF8-BB51-4621-AAA8-5FC46F66CCCD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1501BB-3DFE-4E9A-96C6-F37C89F7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A5D561-40C1-4BE1-A746-9F597A7B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B0F-0924-4368-9619-2425FC9ED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89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DAC7980-1372-4EE2-8972-88B6EC160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B156C0-AEFB-46E1-9028-090B3EC75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FDF68A-0C7F-4DF9-AA49-9DDE6969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FFF8-BB51-4621-AAA8-5FC46F66CCCD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E90A13-D878-47CE-B7D0-3F4E880C6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1AE529-DE80-43ED-9F57-E8C0F4CB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B0F-0924-4368-9619-2425FC9ED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9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55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9C99A-D905-4B43-A66F-325B1135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BDFDC7-908E-4715-B65E-6958FC1AC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18024C-C631-42DD-94FD-FADBEAFC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FFF8-BB51-4621-AAA8-5FC46F66CCCD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C3CDB4-87D2-4C4A-B24B-F40EEE8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1BF243-66E6-440B-A7A3-7BC320E6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B0F-0924-4368-9619-2425FC9ED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1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8292E-669F-4873-A3E9-D3E17A26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6C974E-7A77-4A6B-9CB1-8F54B8EA0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E61D59-DAF9-4A56-8655-1CEB1371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FFF8-BB51-4621-AAA8-5FC46F66CCCD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8609D1-020E-4F2B-BC89-1D86F5C2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3BBCE2-60AE-4C43-A115-B5A1BDFF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B0F-0924-4368-9619-2425FC9ED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5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354D9-6FEE-43A1-BD90-D490B14A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2F5968-0E92-48F9-8D77-9B1775357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8B6368-E665-4D6E-9877-0C11C3661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AD997D-6084-449C-96EA-0A65F2F7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FFF8-BB51-4621-AAA8-5FC46F66CCCD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36ADBF-E711-4132-9897-B3C8D3D1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0969BA-48F1-41B2-8100-40E5C22A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B0F-0924-4368-9619-2425FC9ED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53532-8FCA-491F-AA35-A5A52371A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41125E-2723-4DD6-8AC2-94B5DC3CC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032F6A-E748-4056-8B72-ACB5BF9FC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ECC855-74F8-4EC1-9809-29AAD9D8F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93D2DE-AF27-47E0-9FBD-042471EF4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892A553-CE49-4812-A9F6-53323FB5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FFF8-BB51-4621-AAA8-5FC46F66CCCD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9D329EF-40A9-4B1E-8728-368DE4D0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40CD28-AD37-4D13-B9B0-E9DFFFD7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B0F-0924-4368-9619-2425FC9ED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05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972D2-FD3A-4816-AB68-4E53AA2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7291EA-79ED-4DC9-9865-2E720B3F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FFF8-BB51-4621-AAA8-5FC46F66CCCD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8BCDDF-4C83-48EA-BFAB-0B9F2F89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36C919-1CEB-4D42-81D6-FAF2CAA3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B0F-0924-4368-9619-2425FC9ED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8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755B85C-55BC-4126-958A-CDF06E56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FFF8-BB51-4621-AAA8-5FC46F66CCCD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E47F9D-2354-4608-B673-A9033D35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111B6E-B96F-405F-82CE-30019677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B0F-0924-4368-9619-2425FC9ED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7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4C2C9-35E7-4032-8830-01C58BF3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E5B46C-1598-4C5C-927A-8D39C6307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F62099-622F-4895-A54B-3471E35CF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845593-545D-41E2-94C0-D4213061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FFF8-BB51-4621-AAA8-5FC46F66CCCD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749BD1-8792-4D8A-B62B-255692F80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CB41FC-B3C3-4647-8504-EC5E05A9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B0F-0924-4368-9619-2425FC9ED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8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CBCB1-870D-4864-9146-3F205BBF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1021E6A-BF5A-4328-A677-6ADA06299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C1E0C5-A322-4D6E-98C7-A23A417D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CCFAAE-1B7D-4064-B416-FADF10B2E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AFFF8-BB51-4621-AAA8-5FC46F66CCCD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AABECD-1E4B-4119-B189-F5EA090F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4D5907-D519-4370-A485-2F08DE5F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BB0F-0924-4368-9619-2425FC9ED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2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AEC9558-9340-44F0-A043-AB7434025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889046-47E1-4A22-82BA-03AA197D5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189D5D-715F-4F85-A53E-DCB0CFA06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FFF8-BB51-4621-AAA8-5FC46F66CCCD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B7E114-721A-4A43-8908-95C17BBF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B9B6E-B794-409E-9A7E-8660355DE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BB0F-0924-4368-9619-2425FC9ED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8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en/members/heryan-tomas/publicatio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estopedia.com/ask/answers/102714/what-are-differences-between-period-costs-and-product-costs.as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c/cogs.a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8046640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7516561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goods manufactured and </a:t>
            </a:r>
            <a:b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goods sold 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of Corporate Budgeting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019309" y="4965171"/>
            <a:ext cx="294371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cs-CZ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Mgr</a:t>
            </a:r>
            <a:r>
              <a:rPr lang="en-GB" alt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Tetiana Konieva, </a:t>
            </a:r>
            <a:r>
              <a:rPr lang="en-GB" altLang="cs-CZ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Ph.D</a:t>
            </a:r>
            <a:endParaRPr lang="en-GB" altLang="cs-CZ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470" y="269380"/>
            <a:ext cx="1464833" cy="1262066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06697" y="105840"/>
            <a:ext cx="10143934" cy="553171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SCHEME OF BUDGETING PROCESS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CFB1E8-3EC7-4BA8-A0C4-DA92C2F54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985" y="613542"/>
            <a:ext cx="6714565" cy="604897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C8D84C7-E4E5-4AD6-8992-46E493F00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57" y="2155852"/>
            <a:ext cx="3330229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5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3C4-DF46-47C6-A0A5-3B0EC1B5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96" y="230188"/>
            <a:ext cx="9180443" cy="524911"/>
          </a:xfrm>
          <a:solidFill>
            <a:srgbClr val="009999"/>
          </a:solidFill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COSTS OF PRODUCTION MANUFACTURED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310943E5-72F8-4A53-B808-A0B3451B0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80" y="230188"/>
            <a:ext cx="1464833" cy="112789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B525425-741B-4716-9AE9-F46EC41F0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97" y="877281"/>
            <a:ext cx="4124428" cy="240380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A0AEDDF-042A-4165-AD13-020E7325B9AB}"/>
              </a:ext>
            </a:extLst>
          </p:cNvPr>
          <p:cNvSpPr txBox="1"/>
          <p:nvPr/>
        </p:nvSpPr>
        <p:spPr>
          <a:xfrm>
            <a:off x="4448521" y="1289657"/>
            <a:ext cx="73221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Production costs refer to the costs a company incurs from manufacturing a product or providing a service that generates revenue for the company.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Production costs can include a variety of expenses</a:t>
            </a:r>
            <a:r>
              <a:rPr lang="en-GB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en-GB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en-GB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raw materials, consumable manufacturing supplies, and general overhead.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product costs can be determined by adding together the total direct materials and </a:t>
            </a:r>
            <a:r>
              <a:rPr lang="en-GB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en-GB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costs as well as the total manufacturing overhead costs.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of total cost of production:</a:t>
            </a:r>
            <a:endParaRPr lang="en-GB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759731B2-9E44-469C-BDE5-B99041D4DC69}"/>
              </a:ext>
            </a:extLst>
          </p:cNvPr>
          <p:cNvGraphicFramePr>
            <a:graphicFrameLocks noGrp="1"/>
          </p:cNvGraphicFramePr>
          <p:nvPr/>
        </p:nvGraphicFramePr>
        <p:xfrm>
          <a:off x="421341" y="3376371"/>
          <a:ext cx="11318316" cy="2844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6162">
                  <a:extLst>
                    <a:ext uri="{9D8B030D-6E8A-4147-A177-3AD203B41FA5}">
                      <a16:colId xmlns:a16="http://schemas.microsoft.com/office/drawing/2014/main" val="3873982535"/>
                    </a:ext>
                  </a:extLst>
                </a:gridCol>
                <a:gridCol w="1838897">
                  <a:extLst>
                    <a:ext uri="{9D8B030D-6E8A-4147-A177-3AD203B41FA5}">
                      <a16:colId xmlns:a16="http://schemas.microsoft.com/office/drawing/2014/main" val="2886896963"/>
                    </a:ext>
                  </a:extLst>
                </a:gridCol>
                <a:gridCol w="2070847">
                  <a:extLst>
                    <a:ext uri="{9D8B030D-6E8A-4147-A177-3AD203B41FA5}">
                      <a16:colId xmlns:a16="http://schemas.microsoft.com/office/drawing/2014/main" val="2814426777"/>
                    </a:ext>
                  </a:extLst>
                </a:gridCol>
                <a:gridCol w="1783977">
                  <a:extLst>
                    <a:ext uri="{9D8B030D-6E8A-4147-A177-3AD203B41FA5}">
                      <a16:colId xmlns:a16="http://schemas.microsoft.com/office/drawing/2014/main" val="2091364105"/>
                    </a:ext>
                  </a:extLst>
                </a:gridCol>
                <a:gridCol w="1227003">
                  <a:extLst>
                    <a:ext uri="{9D8B030D-6E8A-4147-A177-3AD203B41FA5}">
                      <a16:colId xmlns:a16="http://schemas.microsoft.com/office/drawing/2014/main" val="1505832760"/>
                    </a:ext>
                  </a:extLst>
                </a:gridCol>
                <a:gridCol w="1171430">
                  <a:extLst>
                    <a:ext uri="{9D8B030D-6E8A-4147-A177-3AD203B41FA5}">
                      <a16:colId xmlns:a16="http://schemas.microsoft.com/office/drawing/2014/main" val="1462732017"/>
                    </a:ext>
                  </a:extLst>
                </a:gridCol>
              </a:tblGrid>
              <a:tr h="1914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Quarters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year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84114"/>
                  </a:ext>
                </a:extLst>
              </a:tr>
              <a:tr h="1914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113997"/>
                  </a:ext>
                </a:extLst>
              </a:tr>
              <a:tr h="3074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Total direct costs for materials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6503.20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6619.5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6769.5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6919.5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26811.70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05783"/>
                  </a:ext>
                </a:extLst>
              </a:tr>
              <a:tr h="3074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Total direct labour costs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20788.57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21160.33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21639.84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22119.33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85708.07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206136"/>
                  </a:ext>
                </a:extLst>
              </a:tr>
              <a:tr h="19141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Other direct costs: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843908"/>
                  </a:ext>
                </a:extLst>
              </a:tr>
              <a:tr h="19141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 Spoilage costs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104.05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105.91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108.31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110.71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428.99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765262"/>
                  </a:ext>
                </a:extLst>
              </a:tr>
              <a:tr h="3074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 Depreciation of equipment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707872"/>
                  </a:ext>
                </a:extLst>
              </a:tr>
              <a:tr h="3074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General production costs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10014.93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10194.03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10425.03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10656.03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41290.02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498685"/>
                  </a:ext>
                </a:extLst>
              </a:tr>
              <a:tr h="6090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Cost of finished products (row 1+ row 2+ row 3.1+ row 3.2+ row 4)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38229.76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38898.78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39761.68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40624.58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157514.79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658869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590F1BCC-D09E-4A10-831E-1D31538C179F}"/>
              </a:ext>
            </a:extLst>
          </p:cNvPr>
          <p:cNvSpPr txBox="1"/>
          <p:nvPr/>
        </p:nvSpPr>
        <p:spPr>
          <a:xfrm>
            <a:off x="421341" y="6316202"/>
            <a:ext cx="8328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 of production per unit = total costs of production/total units produced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8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3C4-DF46-47C6-A0A5-3B0EC1B5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87" y="230188"/>
            <a:ext cx="9180443" cy="524911"/>
          </a:xfrm>
          <a:solidFill>
            <a:srgbClr val="009999"/>
          </a:solidFill>
        </p:spPr>
        <p:txBody>
          <a:bodyPr>
            <a:noAutofit/>
          </a:bodyPr>
          <a:lstStyle/>
          <a:p>
            <a:br>
              <a:rPr lang="en-US" sz="3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PRODUCTION AS PART OF THE PRICE</a:t>
            </a:r>
            <a:br>
              <a:rPr lang="en-GB" sz="3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35ABF43-BED8-4477-96FF-9518BC430A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9540" y="1236072"/>
            <a:ext cx="11409381" cy="5391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of the unit of production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1.cost of production per unit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material costs (materials, energy, gas, water, spent for the manufacturing of the production) + direct labor costs (salary of employees, that manufacture the production)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 of spoiled production +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depreciation of equipment, that takes part in manufacturing process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general production costs (for maintaining the workshop, where production manufactured; salary of the workshop director, workshop cleaners; heating and lightening of the workshop)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2.profit (administrative costs (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salary of the director, financial services departments, HR department, supply department, </a:t>
            </a:r>
            <a:r>
              <a:rPr lang="en-GB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depreciation of the administrative fixed assets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representative expenses, audit, etc.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sales costs (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packaging, advertising, transportation of products, </a:t>
            </a:r>
            <a:r>
              <a:rPr lang="en-GB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depreciation of refrigerators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storage of finished products, salary of sales department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profit, tax profit, dividends)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3.Excise + 4.custom duty + 5.VAT value added tax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310943E5-72F8-4A53-B808-A0B3451B0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80" y="230188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3C4-DF46-47C6-A0A5-3B0EC1B5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87" y="230188"/>
            <a:ext cx="9180443" cy="524911"/>
          </a:xfrm>
          <a:solidFill>
            <a:srgbClr val="009999"/>
          </a:solidFill>
        </p:spPr>
        <p:txBody>
          <a:bodyPr>
            <a:noAutofit/>
          </a:bodyPr>
          <a:lstStyle/>
          <a:p>
            <a:br>
              <a:rPr lang="en-US" sz="3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PRODUCTION SOLD</a:t>
            </a:r>
            <a:br>
              <a:rPr lang="en-GB" sz="3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310943E5-72F8-4A53-B808-A0B3451B0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80" y="230188"/>
            <a:ext cx="1464833" cy="11278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3D74EE9-1F15-49C3-82FD-C742F3881A33}"/>
              </a:ext>
            </a:extLst>
          </p:cNvPr>
          <p:cNvSpPr txBox="1"/>
          <p:nvPr/>
        </p:nvSpPr>
        <p:spPr>
          <a:xfrm>
            <a:off x="4697505" y="988749"/>
            <a:ext cx="674145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https://www.investopedia.com/terms/c/cogs.asp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 of goods sold is also referred to as "cost of sales.“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 of goods sold (COGS) refers to the direct costs of producing the goods sold by a company. This amount includes the cost of the materials and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en-GB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directly used to create the good. It excludes indirect expenses, such as distribution costs and sales force costs.</a:t>
            </a:r>
            <a:endParaRPr lang="en-GB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 of goods sold (COGS) includes all of the costs and expenses directly related to the production of goods.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COGS excludes indirect costs such as overhead, administrative and sales and marketing.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COGS is a part of Income statement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COGS is deducted from revenues (sales) in order to calculate gross profit and gross margin. </a:t>
            </a:r>
            <a:r>
              <a:rPr lang="en-GB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Higher COGS results in lower margins. </a:t>
            </a:r>
            <a:r>
              <a:rPr lang="en-GB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Gross profit = net revenue – cost of goods sold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COGS will change depending on the accounting standards used in the calculation.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COGS differs from operating expenses (OPEX) in that OPEX includes expenditures that are not directly tied to the production of goods or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5404BD0-B438-49EA-8BC5-8B9B3E06C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97" y="884001"/>
            <a:ext cx="4373227" cy="25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3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3C4-DF46-47C6-A0A5-3B0EC1B5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87" y="230188"/>
            <a:ext cx="9180443" cy="524911"/>
          </a:xfrm>
          <a:solidFill>
            <a:srgbClr val="009999"/>
          </a:solidFill>
        </p:spPr>
        <p:txBody>
          <a:bodyPr>
            <a:noAutofit/>
          </a:bodyPr>
          <a:lstStyle/>
          <a:p>
            <a:br>
              <a:rPr lang="en-US" sz="3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GOODS MANUFACTURED &amp; COST OF GOODS SOLD</a:t>
            </a:r>
            <a:br>
              <a:rPr lang="en-GB" sz="3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310943E5-72F8-4A53-B808-A0B3451B0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80" y="230188"/>
            <a:ext cx="1464833" cy="1127893"/>
          </a:xfrm>
          <a:prstGeom prst="rect">
            <a:avLst/>
          </a:prstGeom>
        </p:spPr>
      </p:pic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07D5C92B-E4F8-4BAA-AE1A-550722FFC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202203"/>
              </p:ext>
            </p:extLst>
          </p:nvPr>
        </p:nvGraphicFramePr>
        <p:xfrm>
          <a:off x="367553" y="794134"/>
          <a:ext cx="10919012" cy="596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506">
                  <a:extLst>
                    <a:ext uri="{9D8B030D-6E8A-4147-A177-3AD203B41FA5}">
                      <a16:colId xmlns:a16="http://schemas.microsoft.com/office/drawing/2014/main" val="2035459874"/>
                    </a:ext>
                  </a:extLst>
                </a:gridCol>
                <a:gridCol w="5459506">
                  <a:extLst>
                    <a:ext uri="{9D8B030D-6E8A-4147-A177-3AD203B41FA5}">
                      <a16:colId xmlns:a16="http://schemas.microsoft.com/office/drawing/2014/main" val="139964937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of goods (production) manufactured per unit = 100 CZK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6139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variant: Company manufactured and sold 500 units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58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manufactured 500 units, cost of goods manufactured 500 units * 100 CZK = 50000 CZK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sold 500 units, cost of goods sold 500 units * 100 CZK = 50000 CZK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8233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variant: Company manufactured 500 units, but sold 0 units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9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manufactured 500 units, cost of goods manufactured 500 units * 100 CZK = 50000 CZK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sold 0 units, cost of goods sold 0 units * 100 CZK = 0 CZK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26132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variant: Company manufactured 500 units, but sold 200 units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5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manufactured 500 units, cost of goods manufactured 500 units * 100 CZK = 50000 CZK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sold 200 units, cost of goods sold 200 units * 100 CZK = 20000 CZK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4554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variant: Company manufactured 500 units, but sold 800 units (using the inventories of units, left in warehouse from previous year)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7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manufactured 500 units, cost of goods manufactured 500 units * 100 CZK = 50000 CZK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sold 800 units, cost of goods sold 800 units * 100 CZK = 80000 CZK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424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variant: Company manufactured 0 units, but sold 400 units (using the inventories of units, left in warehouse from previous year)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22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manufactured 0 units, cost of goods manufactured 0 units * 100 CZK = 0 CZK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sold 400 units, cost of goods sold 400 units * 100 CZK = 40000 CZK</a:t>
                      </a:r>
                      <a:endParaRPr lang="en-GB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31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35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3C4-DF46-47C6-A0A5-3B0EC1B5E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87" y="230188"/>
            <a:ext cx="9180443" cy="524911"/>
          </a:xfrm>
          <a:solidFill>
            <a:srgbClr val="009999"/>
          </a:solidFill>
        </p:spPr>
        <p:txBody>
          <a:bodyPr>
            <a:noAutofit/>
          </a:bodyPr>
          <a:lstStyle/>
          <a:p>
            <a:br>
              <a:rPr lang="en-US" sz="3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TO CALCULATE THE 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 OF GOODS SOLD</a:t>
            </a:r>
            <a:br>
              <a:rPr lang="en-GB" sz="3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310943E5-72F8-4A53-B808-A0B3451B0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80" y="230188"/>
            <a:ext cx="1464833" cy="1127893"/>
          </a:xfrm>
          <a:prstGeom prst="rect">
            <a:avLst/>
          </a:prstGeom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8C4E5083-369D-45C1-A8B1-1EAE5EE78233}"/>
              </a:ext>
            </a:extLst>
          </p:cNvPr>
          <p:cNvSpPr txBox="1">
            <a:spLocks/>
          </p:cNvSpPr>
          <p:nvPr/>
        </p:nvSpPr>
        <p:spPr>
          <a:xfrm>
            <a:off x="5127810" y="1546411"/>
            <a:ext cx="6149790" cy="3765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GB" sz="2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 of goods sold * cost of production per unit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GB" sz="20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 Inventory + Purchases during period − Ending Inventory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Finished production at the end of previous year + (units of production sold this year - Finished production at the end of previous year/cost of production per unit of previous year)* cost of production per unit this year</a:t>
            </a:r>
            <a:endParaRPr lang="en-GB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GB" sz="20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6E28865-6756-4037-BEB2-8639CFA1D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1" y="1003061"/>
            <a:ext cx="4092295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139242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6EBD424-4CB0-401D-BE2A-7C6576F35BF8}"/>
              </a:ext>
            </a:extLst>
          </p:cNvPr>
          <p:cNvSpPr txBox="1"/>
          <p:nvPr/>
        </p:nvSpPr>
        <p:spPr>
          <a:xfrm>
            <a:off x="1195881" y="1091911"/>
            <a:ext cx="8871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ATTENTION! </a:t>
            </a:r>
            <a:endParaRPr lang="en-GB" sz="4000" b="1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A35F4E4-17BF-4A3D-9907-EB7E06F56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271" y="2356430"/>
            <a:ext cx="3817951" cy="38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124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981</Words>
  <Application>Microsoft Office PowerPoint</Application>
  <PresentationFormat>Širokoúhlá obrazovka</PresentationFormat>
  <Paragraphs>102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Motiv Office</vt:lpstr>
      <vt:lpstr>Cost of goods manufactured and  cost of goods sold </vt:lpstr>
      <vt:lpstr>Prezentace aplikace PowerPoint</vt:lpstr>
      <vt:lpstr>TOTAL COSTS OF PRODUCTION MANUFACTURED</vt:lpstr>
      <vt:lpstr> COST OF PRODUCTION AS PART OF THE PRICE </vt:lpstr>
      <vt:lpstr> COST OF PRODUCTION SOLD </vt:lpstr>
      <vt:lpstr> COST OF GOODS MANUFACTURED &amp; COST OF GOODS SOLD </vt:lpstr>
      <vt:lpstr> WAYS TO CALCULATE THE COST OF GOODS SOLD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of Goods Sold (COGS) Explained With Methods to Calculate It https://www.investopedia.com/terms/c/cogs.asp</dc:title>
  <dc:creator>Tetiana Konieva</dc:creator>
  <cp:lastModifiedBy>Tetiana Konieva</cp:lastModifiedBy>
  <cp:revision>42</cp:revision>
  <dcterms:created xsi:type="dcterms:W3CDTF">2023-11-25T18:33:59Z</dcterms:created>
  <dcterms:modified xsi:type="dcterms:W3CDTF">2023-12-03T17:04:38Z</dcterms:modified>
</cp:coreProperties>
</file>