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2"/>
  </p:notesMasterIdLst>
  <p:sldIdLst>
    <p:sldId id="305" r:id="rId2"/>
    <p:sldId id="257" r:id="rId3"/>
    <p:sldId id="270" r:id="rId4"/>
    <p:sldId id="271" r:id="rId5"/>
    <p:sldId id="272" r:id="rId6"/>
    <p:sldId id="274" r:id="rId7"/>
    <p:sldId id="302" r:id="rId8"/>
    <p:sldId id="303" r:id="rId9"/>
    <p:sldId id="304" r:id="rId10"/>
    <p:sldId id="276" r:id="rId11"/>
    <p:sldId id="277" r:id="rId12"/>
    <p:sldId id="278" r:id="rId13"/>
    <p:sldId id="285" r:id="rId14"/>
    <p:sldId id="306" r:id="rId15"/>
    <p:sldId id="307" r:id="rId16"/>
    <p:sldId id="311" r:id="rId17"/>
    <p:sldId id="287" r:id="rId18"/>
    <p:sldId id="288" r:id="rId19"/>
    <p:sldId id="289" r:id="rId20"/>
    <p:sldId id="291" r:id="rId21"/>
    <p:sldId id="293" r:id="rId22"/>
    <p:sldId id="294" r:id="rId23"/>
    <p:sldId id="295" r:id="rId24"/>
    <p:sldId id="296" r:id="rId25"/>
    <p:sldId id="297" r:id="rId26"/>
    <p:sldId id="298" r:id="rId27"/>
    <p:sldId id="299" r:id="rId28"/>
    <p:sldId id="281" r:id="rId29"/>
    <p:sldId id="308" r:id="rId30"/>
    <p:sldId id="269" r:id="rId31"/>
  </p:sldIdLst>
  <p:sldSz cx="9144000" cy="6858000" type="screen4x3"/>
  <p:notesSz cx="6797675" cy="9926638"/>
  <p:custDataLst>
    <p:tags r:id="rId3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6633"/>
    <a:srgbClr val="FF660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5" autoAdjust="0"/>
    <p:restoredTop sz="94660"/>
  </p:normalViewPr>
  <p:slideViewPr>
    <p:cSldViewPr>
      <p:cViewPr varScale="1">
        <p:scale>
          <a:sx n="86" d="100"/>
          <a:sy n="86" d="100"/>
        </p:scale>
        <p:origin x="1200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2" tIns="47781" rIns="95562" bIns="47781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1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2" tIns="47781" rIns="95562" bIns="47781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53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2" tIns="47781" rIns="95562" bIns="4778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584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2" tIns="47781" rIns="95562" bIns="47781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28584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2" tIns="47781" rIns="95562" bIns="47781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880D9613-994E-4556-A999-C5D61A185A4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209800" y="381000"/>
            <a:ext cx="6629400" cy="2686050"/>
          </a:xfrm>
        </p:spPr>
        <p:txBody>
          <a:bodyPr/>
          <a:lstStyle>
            <a:lvl1pPr algn="r">
              <a:defRPr sz="5400"/>
            </a:lvl1pPr>
          </a:lstStyle>
          <a:p>
            <a:r>
              <a:rPr lang="cs-CZ"/>
              <a:t>Klepnutím lze upravit styl předlohy nadpisů.</a:t>
            </a: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209800" y="3276600"/>
            <a:ext cx="6629400" cy="2362200"/>
          </a:xfrm>
        </p:spPr>
        <p:txBody>
          <a:bodyPr/>
          <a:lstStyle>
            <a:lvl1pPr marL="0" indent="0" algn="r">
              <a:buFontTx/>
              <a:buNone/>
              <a:defRPr sz="3600">
                <a:solidFill>
                  <a:srgbClr val="666633"/>
                </a:solidFill>
              </a:defRPr>
            </a:lvl1pPr>
          </a:lstStyle>
          <a:p>
            <a:r>
              <a:rPr lang="cs-CZ"/>
              <a:t>Klepnutím lze upravit styl předlohy podnadpisů.</a:t>
            </a:r>
            <a:endParaRPr lang="en-US"/>
          </a:p>
        </p:txBody>
      </p:sp>
      <p:pic>
        <p:nvPicPr>
          <p:cNvPr id="3083" name="Picture 11" descr="j0384715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2779713" cy="68580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Free template from www.brainybetty.com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FF64A9-13FB-4D9A-ACD9-38B33FA52C8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10350" y="274638"/>
            <a:ext cx="2076450" cy="59277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81000" y="274638"/>
            <a:ext cx="6076950" cy="59277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Free template from www.brainybetty.com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895AF4-CA81-4C54-B051-1505422C77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65842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Free template from www.brainybetty.com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B3BC93-1204-40E8-9005-0CB29BFE0B3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Free template from www.brainybetty.com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F82B74-CA7A-4E5C-9F16-6AF25DA2D25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381000" y="1676400"/>
            <a:ext cx="35814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114800" y="1676400"/>
            <a:ext cx="35814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Free template from www.brainybetty.com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DA375E-D715-484E-8A31-7055EBD9190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Free template from www.brainybetty.com</a:t>
            </a: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9C038D-E304-4525-A7F5-692CFDFF70B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Free template from www.brainybetty.com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ACA0DC-822A-4BA9-A426-2FB1E59E3C7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Free template from www.brainybetty.com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0F765B-D5B5-4EA8-9F58-08527086367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Free template from www.brainybetty.com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AD7B6B-90A3-44AA-81D0-801914DEA2C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Klepnutím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Free template from www.brainybetty.com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EE6F1E-241F-4F7F-BBF2-5AAE3FB3E7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" name="Picture 10" descr="j0384715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239000" y="1905000"/>
            <a:ext cx="1905000" cy="49530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74638"/>
            <a:ext cx="8305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 předlohy nadpisů.</a:t>
            </a: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676400"/>
            <a:ext cx="73152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553200"/>
            <a:ext cx="2133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14600" y="6553200"/>
            <a:ext cx="4343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r>
              <a:rPr lang="en-US"/>
              <a:t>Free template from www.brainybetty.com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553200"/>
            <a:ext cx="2133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C32BDD3B-BFD5-4B28-89A6-C7A224012FA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666633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666633"/>
          </a:solidFill>
          <a:latin typeface="Verdana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666633"/>
          </a:solidFill>
          <a:latin typeface="Verdana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666633"/>
          </a:solidFill>
          <a:latin typeface="Verdana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666633"/>
          </a:solidFill>
          <a:latin typeface="Verdan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666633"/>
          </a:solidFill>
          <a:latin typeface="Verdan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666633"/>
          </a:solidFill>
          <a:latin typeface="Verdan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666633"/>
          </a:solidFill>
          <a:latin typeface="Verdan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666633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666633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666633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666633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666633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666633"/>
        </a:buClr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666633"/>
        </a:buClr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666633"/>
        </a:buClr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666633"/>
        </a:buClr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666633"/>
        </a:buClr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323528" y="112474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30787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1556792"/>
            <a:ext cx="5112568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dirty="0">
                <a:solidFill>
                  <a:schemeClr val="bg1"/>
                </a:solidFill>
              </a:rPr>
              <a:t>Regulace a dohled nad bankovním sektorem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407707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endParaRPr lang="cs-CZ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308271" y="4581128"/>
            <a:ext cx="2664000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Doc. Ing. Iveta Palečková, Ph.D.</a:t>
            </a:r>
          </a:p>
          <a:p>
            <a:pPr algn="r"/>
            <a:r>
              <a:rPr lang="cs-CZ" altLang="cs-CZ" sz="1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KFIU</a:t>
            </a:r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237D8CC9-8599-4194-B51D-CC030F91884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528" y="1052737"/>
            <a:ext cx="2664000" cy="2196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Povolovací činnost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1000" y="1412776"/>
            <a:ext cx="8382000" cy="4789587"/>
          </a:xfrm>
        </p:spPr>
        <p:txBody>
          <a:bodyPr/>
          <a:lstStyle/>
          <a:p>
            <a:r>
              <a:rPr lang="cs-CZ" sz="2200" dirty="0"/>
              <a:t>předchozí souhlas ČNB je vyžadován:</a:t>
            </a:r>
          </a:p>
          <a:p>
            <a:pPr lvl="1"/>
            <a:r>
              <a:rPr lang="cs-CZ" sz="1800" dirty="0"/>
              <a:t>k uzavření smlouvy, na jejímž základě dochází k jakékoliv dispozici s obchodním závodem nebo jeho částí</a:t>
            </a:r>
          </a:p>
          <a:p>
            <a:pPr lvl="1"/>
            <a:r>
              <a:rPr lang="cs-CZ" sz="1800" dirty="0"/>
              <a:t>k rozhodnutí valné hromady o zrušení banky, k fúzi nebo rozdělení banky</a:t>
            </a:r>
          </a:p>
          <a:p>
            <a:pPr lvl="1"/>
            <a:r>
              <a:rPr lang="cs-CZ" sz="1800" dirty="0"/>
              <a:t>k převodu jmění na banku jakožto společníka</a:t>
            </a:r>
          </a:p>
          <a:p>
            <a:pPr lvl="1"/>
            <a:r>
              <a:rPr lang="cs-CZ" sz="1800" dirty="0"/>
              <a:t>k rozhodnutí valné hromady o snížení základního kapitálu banky (není-li důvodem úhrada ztráty)</a:t>
            </a:r>
          </a:p>
          <a:p>
            <a:r>
              <a:rPr lang="cs-CZ" sz="2200" dirty="0"/>
              <a:t>informační povinnost vzniká v případech:</a:t>
            </a:r>
          </a:p>
          <a:p>
            <a:pPr lvl="1"/>
            <a:r>
              <a:rPr lang="cs-CZ" sz="1800" dirty="0"/>
              <a:t>zamýšlené změny stanov</a:t>
            </a:r>
          </a:p>
          <a:p>
            <a:pPr lvl="1"/>
            <a:r>
              <a:rPr lang="cs-CZ" sz="1800" dirty="0"/>
              <a:t>personálních změn ve statutárním orgánu banky, správní radě a dozorčí radě banky</a:t>
            </a:r>
          </a:p>
          <a:p>
            <a:pPr lvl="1"/>
            <a:r>
              <a:rPr lang="cs-CZ" sz="1800" dirty="0"/>
              <a:t>záměru založit právnickou osobu v zahraničí nebo se na ní majetkově podílet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Stanovování pravidel obezřetného podnikání bank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1000" y="1676400"/>
            <a:ext cx="8223448" cy="4525963"/>
          </a:xfrm>
        </p:spPr>
        <p:txBody>
          <a:bodyPr/>
          <a:lstStyle/>
          <a:p>
            <a:r>
              <a:rPr lang="cs-CZ" sz="2000" dirty="0"/>
              <a:t>zákony + přímo závazné předpisy EU + opatření a vyhlášky ČNB = pravidla obezřetného podnikání bank:</a:t>
            </a:r>
          </a:p>
          <a:p>
            <a:pPr lvl="1"/>
            <a:r>
              <a:rPr lang="cs-CZ" sz="1800" dirty="0"/>
              <a:t>pravidla kapitálové přiměřenosti</a:t>
            </a:r>
          </a:p>
          <a:p>
            <a:pPr lvl="1"/>
            <a:r>
              <a:rPr lang="cs-CZ" sz="1800" dirty="0"/>
              <a:t>limity úvěrové angažovanosti</a:t>
            </a:r>
          </a:p>
          <a:p>
            <a:pPr lvl="1"/>
            <a:r>
              <a:rPr lang="cs-CZ" sz="1800" dirty="0"/>
              <a:t>poskytování informací</a:t>
            </a:r>
          </a:p>
          <a:p>
            <a:pPr lvl="2"/>
            <a:r>
              <a:rPr lang="cs-CZ" sz="1500" dirty="0"/>
              <a:t>každoročně zveřejňovat výroční zprávu</a:t>
            </a:r>
          </a:p>
          <a:p>
            <a:pPr lvl="2"/>
            <a:r>
              <a:rPr lang="cs-CZ" sz="1500" dirty="0"/>
              <a:t>ve svých prostorách informovat klienty o podmínkách pro přijímání vkladů, poskytování úvěrů a poskytování dalších bankovních služeb</a:t>
            </a:r>
          </a:p>
          <a:p>
            <a:pPr lvl="2"/>
            <a:r>
              <a:rPr lang="cs-CZ" sz="1500" dirty="0"/>
              <a:t>zavést postupy pro vyřizování stížností klientů</a:t>
            </a:r>
          </a:p>
          <a:p>
            <a:pPr lvl="2"/>
            <a:r>
              <a:rPr lang="cs-CZ" sz="1500" dirty="0"/>
              <a:t>na webu uveřejňovat základní údaje o sobě, o složení akcionářů, o složení konsolidačního celku, o své činnosti a finanční situaci</a:t>
            </a:r>
          </a:p>
          <a:p>
            <a:pPr lvl="1"/>
            <a:r>
              <a:rPr lang="cs-CZ" sz="1800" dirty="0"/>
              <a:t>pravidla tvorby rezerv a opravných položek</a:t>
            </a:r>
          </a:p>
          <a:p>
            <a:pPr lvl="1"/>
            <a:r>
              <a:rPr lang="cs-CZ" sz="1800" dirty="0"/>
              <a:t>udržování povinných minimálních rezerv</a:t>
            </a:r>
          </a:p>
          <a:p>
            <a:pPr lvl="1"/>
            <a:r>
              <a:rPr lang="cs-CZ" sz="1800" dirty="0"/>
              <a:t>požadavky na řízení likvidity</a:t>
            </a:r>
          </a:p>
          <a:p>
            <a:pPr lvl="1"/>
            <a:r>
              <a:rPr lang="cs-CZ" sz="1800" dirty="0"/>
              <a:t>pojištění vkladů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Dohledové činnosti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1000" y="1676400"/>
            <a:ext cx="815144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dirty="0"/>
              <a:t>druhy dohledu:</a:t>
            </a:r>
          </a:p>
          <a:p>
            <a:pPr lvl="1">
              <a:lnSpc>
                <a:spcPct val="90000"/>
              </a:lnSpc>
            </a:pPr>
            <a:r>
              <a:rPr lang="cs-CZ" dirty="0"/>
              <a:t>dohled na dálku</a:t>
            </a:r>
          </a:p>
          <a:p>
            <a:pPr lvl="2">
              <a:lnSpc>
                <a:spcPct val="90000"/>
              </a:lnSpc>
            </a:pPr>
            <a:r>
              <a:rPr lang="cs-CZ" dirty="0"/>
              <a:t>využívá informace bank ze stanovených výkazů a z auditorských zpráv, veřejně dostupných databází a informací jednorázově získaných přímo od bank</a:t>
            </a:r>
          </a:p>
          <a:p>
            <a:pPr lvl="1">
              <a:lnSpc>
                <a:spcPct val="90000"/>
              </a:lnSpc>
            </a:pPr>
            <a:r>
              <a:rPr lang="cs-CZ" dirty="0"/>
              <a:t>dohled na místě</a:t>
            </a:r>
          </a:p>
          <a:p>
            <a:pPr lvl="2">
              <a:lnSpc>
                <a:spcPct val="90000"/>
              </a:lnSpc>
            </a:pPr>
            <a:r>
              <a:rPr lang="cs-CZ" dirty="0"/>
              <a:t>pro získání detailního přehledu o aktivitách příslušné banky, určení jejího rizikového profilu a optimalizace formy dohledu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Reakce na zjištěné nedostatky (1)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1000" y="1676400"/>
            <a:ext cx="8305800" cy="4560912"/>
          </a:xfrm>
        </p:spPr>
        <p:txBody>
          <a:bodyPr/>
          <a:lstStyle/>
          <a:p>
            <a:r>
              <a:rPr lang="cs-CZ" dirty="0"/>
              <a:t>banky jsou povinny postupovat tak, aby:</a:t>
            </a:r>
          </a:p>
          <a:p>
            <a:pPr lvl="1"/>
            <a:r>
              <a:rPr lang="cs-CZ" dirty="0"/>
              <a:t>nepoškozovaly zájmy vkladatelů</a:t>
            </a:r>
          </a:p>
          <a:p>
            <a:pPr lvl="1"/>
            <a:r>
              <a:rPr lang="cs-CZ" dirty="0"/>
              <a:t>neohrožovaly bezpečnost a stabilitu banky</a:t>
            </a:r>
          </a:p>
          <a:p>
            <a:pPr lvl="1"/>
            <a:r>
              <a:rPr lang="cs-CZ" dirty="0"/>
              <a:t>dodržovaly podmínky stanovené licencí a právními předpisy</a:t>
            </a:r>
          </a:p>
          <a:p>
            <a:r>
              <a:rPr lang="cs-CZ" dirty="0"/>
              <a:t>pokud ne → nedostatek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Reakce na zjištěné nedostatky (2)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1000" y="1676401"/>
            <a:ext cx="8305800" cy="4416896"/>
          </a:xfrm>
        </p:spPr>
        <p:txBody>
          <a:bodyPr/>
          <a:lstStyle/>
          <a:p>
            <a:r>
              <a:rPr lang="cs-CZ" sz="1800" dirty="0"/>
              <a:t>ČNB může bance uložit, aby:</a:t>
            </a:r>
          </a:p>
          <a:p>
            <a:pPr lvl="1"/>
            <a:r>
              <a:rPr lang="cs-CZ" sz="1400" dirty="0"/>
              <a:t>udržovala kapitál nad minimální požadovanou úrovní</a:t>
            </a:r>
          </a:p>
          <a:p>
            <a:pPr lvl="1"/>
            <a:r>
              <a:rPr lang="cs-CZ" sz="1400" dirty="0"/>
              <a:t>uplatňovala specifické zásady a postupy pro tvorbu rezerv a opravných položek nebo pro stanovení kapitálových požadavků</a:t>
            </a:r>
          </a:p>
          <a:p>
            <a:pPr lvl="1"/>
            <a:r>
              <a:rPr lang="cs-CZ" sz="1400" dirty="0"/>
              <a:t>omezila, ukončila nebo neprováděla některé obchody, operace nebo činnosti</a:t>
            </a:r>
          </a:p>
          <a:p>
            <a:pPr lvl="1"/>
            <a:r>
              <a:rPr lang="cs-CZ" sz="1400" dirty="0"/>
              <a:t>omezila distribuční síť</a:t>
            </a:r>
          </a:p>
          <a:p>
            <a:pPr lvl="1"/>
            <a:r>
              <a:rPr lang="cs-CZ" sz="1400" dirty="0"/>
              <a:t>snížila rizika spojená s jejími činnostmi, produkty nebo systémy</a:t>
            </a:r>
          </a:p>
          <a:p>
            <a:pPr lvl="1"/>
            <a:r>
              <a:rPr lang="cs-CZ" sz="1400" dirty="0"/>
              <a:t>použila zisk po zdanění přednostně k doplnění rezervních fondů nebo ke zvýšení základního kapitálu</a:t>
            </a:r>
          </a:p>
          <a:p>
            <a:pPr lvl="1"/>
            <a:r>
              <a:rPr lang="cs-CZ" sz="1400" dirty="0"/>
              <a:t>ve stanovené lhůtě odstranila nedostatek v činnosti</a:t>
            </a:r>
          </a:p>
          <a:p>
            <a:pPr lvl="1"/>
            <a:r>
              <a:rPr lang="cs-CZ" sz="1400" dirty="0"/>
              <a:t>dodatečně nebo častěji předkládala výkazy</a:t>
            </a:r>
          </a:p>
          <a:p>
            <a:pPr lvl="1"/>
            <a:r>
              <a:rPr lang="cs-CZ" sz="1400" dirty="0"/>
              <a:t>plnila zvláštní požadavky na likviditu a na dodatečné zveřejňování informací</a:t>
            </a:r>
          </a:p>
          <a:p>
            <a:pPr lvl="1"/>
            <a:r>
              <a:rPr lang="cs-CZ" sz="1400" dirty="0"/>
              <a:t>dodržela přísnější omezení rozdělení zisku po zdanění</a:t>
            </a:r>
          </a:p>
          <a:p>
            <a:pPr lvl="1"/>
            <a:r>
              <a:rPr lang="cs-CZ" sz="1400" dirty="0"/>
              <a:t>vyměnila člena statutárního orgánu, člena správní rady, člena dozorčí rady nebo osobu ve vedení banky</a:t>
            </a:r>
          </a:p>
          <a:p>
            <a:pPr lvl="1"/>
            <a:r>
              <a:rPr lang="cs-CZ" sz="1400" dirty="0"/>
              <a:t>vytvořila odpovídající výši opravných položek a rezerv</a:t>
            </a:r>
          </a:p>
          <a:p>
            <a:pPr lvl="1"/>
            <a:r>
              <a:rPr lang="cs-CZ" sz="1400" dirty="0"/>
              <a:t>snížila nebo zvýšila základní kapitál ve stanoveném rozsahu</a:t>
            </a:r>
          </a:p>
          <a:p>
            <a:pPr lvl="1"/>
            <a:r>
              <a:rPr lang="cs-CZ" sz="1400" dirty="0"/>
              <a:t>aj. 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14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Reakce na zjištěné nedostatky (3)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1000" y="1676400"/>
            <a:ext cx="8367464" cy="4632920"/>
          </a:xfrm>
        </p:spPr>
        <p:txBody>
          <a:bodyPr/>
          <a:lstStyle/>
          <a:p>
            <a:r>
              <a:rPr lang="cs-CZ" sz="2300" dirty="0"/>
              <a:t>ČNB je oprávněna i:</a:t>
            </a:r>
          </a:p>
          <a:p>
            <a:pPr lvl="1"/>
            <a:r>
              <a:rPr lang="cs-CZ" sz="1900" dirty="0"/>
              <a:t>změnit licenci vyloučením nebo omezením některých činností</a:t>
            </a:r>
          </a:p>
          <a:p>
            <a:pPr lvl="1"/>
            <a:r>
              <a:rPr lang="cs-CZ" sz="1900" dirty="0"/>
              <a:t>nařídit mimořádný audit na náklady banky</a:t>
            </a:r>
          </a:p>
          <a:p>
            <a:pPr lvl="1"/>
            <a:r>
              <a:rPr lang="cs-CZ" sz="1900" dirty="0"/>
              <a:t>zakázat nebo omezit provádění operací s osobami, které jsou spjaty úzkým propojením s bankou nebo mají k bance zvláštní vztah</a:t>
            </a:r>
          </a:p>
          <a:p>
            <a:pPr lvl="1"/>
            <a:r>
              <a:rPr lang="cs-CZ" sz="1900" dirty="0"/>
              <a:t>pozastavit výkon hlasovacích práv akcionáři nebo akcionářům zodpovědným za protiprávní jednání</a:t>
            </a:r>
          </a:p>
          <a:p>
            <a:pPr lvl="1"/>
            <a:r>
              <a:rPr lang="cs-CZ" sz="1900" dirty="0"/>
              <a:t>uveřejnit informaci o tom, která osoba je odpovědná za protiprávní jednání a jaká je jeho povaha</a:t>
            </a:r>
          </a:p>
          <a:p>
            <a:pPr lvl="1"/>
            <a:r>
              <a:rPr lang="cs-CZ" sz="1900" dirty="0"/>
              <a:t>odejmout bance licenci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Reakce na zjištěné nedostatky (4)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1000" y="1676401"/>
            <a:ext cx="8305800" cy="4488904"/>
          </a:xfrm>
        </p:spPr>
        <p:txBody>
          <a:bodyPr/>
          <a:lstStyle/>
          <a:p>
            <a:r>
              <a:rPr lang="cs-CZ" sz="2600" dirty="0"/>
              <a:t>ČNB je oprávněna vydat i opatření obecné povahy:</a:t>
            </a:r>
          </a:p>
          <a:p>
            <a:pPr lvl="1"/>
            <a:r>
              <a:rPr lang="cs-CZ" sz="2200" dirty="0"/>
              <a:t>v případě hrozby či již existence </a:t>
            </a:r>
            <a:r>
              <a:rPr lang="cs-CZ" sz="2200" dirty="0" err="1"/>
              <a:t>makroobezřetnostního</a:t>
            </a:r>
            <a:r>
              <a:rPr lang="cs-CZ" sz="2200" dirty="0"/>
              <a:t> nebo systémového rizika</a:t>
            </a:r>
          </a:p>
          <a:p>
            <a:pPr lvl="1"/>
            <a:r>
              <a:rPr lang="cs-CZ" sz="2200" dirty="0"/>
              <a:t>umožňuje:</a:t>
            </a:r>
          </a:p>
          <a:p>
            <a:pPr lvl="2"/>
            <a:r>
              <a:rPr lang="cs-CZ" sz="1800" dirty="0"/>
              <a:t>bankám, pobočkám zahraničních bank, skupině druhově určených bank nebo poboček zahraničních bank stanovit dočasnou výjimku z dodržování povinností nebo pravidel, dočasně zakázat nebo omezit některé činnosti nebo obchody, nebo stanovit dočasně jiné lhůty a periodicitu pro plnění informačních povinností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122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Instituce bankovního dohledu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1000" y="1556793"/>
            <a:ext cx="8223448" cy="4608512"/>
          </a:xfrm>
        </p:spPr>
        <p:txBody>
          <a:bodyPr/>
          <a:lstStyle/>
          <a:p>
            <a:r>
              <a:rPr lang="cs-CZ" dirty="0"/>
              <a:t>procesu bankovní regulace a dohledu se účastní:</a:t>
            </a:r>
          </a:p>
          <a:p>
            <a:pPr lvl="1"/>
            <a:r>
              <a:rPr lang="cs-CZ" dirty="0"/>
              <a:t>regulující subjekty (regulatorní instituce)</a:t>
            </a:r>
          </a:p>
          <a:p>
            <a:pPr lvl="1"/>
            <a:r>
              <a:rPr lang="cs-CZ" dirty="0"/>
              <a:t>regulované subjekty (banky)</a:t>
            </a:r>
          </a:p>
          <a:p>
            <a:pPr lvl="1"/>
            <a:r>
              <a:rPr lang="cs-CZ" dirty="0"/>
              <a:t>externí auditorské firmy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Nezávislost regulátora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1000" y="1676400"/>
            <a:ext cx="8079432" cy="4525963"/>
          </a:xfrm>
        </p:spPr>
        <p:txBody>
          <a:bodyPr/>
          <a:lstStyle/>
          <a:p>
            <a:r>
              <a:rPr lang="cs-CZ" dirty="0"/>
              <a:t>předpoklad pro efektivní fungování regulace a dohledu</a:t>
            </a:r>
          </a:p>
          <a:p>
            <a:r>
              <a:rPr lang="cs-CZ" dirty="0"/>
              <a:t>nezávislost:</a:t>
            </a:r>
          </a:p>
          <a:p>
            <a:pPr lvl="1"/>
            <a:r>
              <a:rPr lang="cs-CZ" dirty="0"/>
              <a:t>personální</a:t>
            </a:r>
          </a:p>
          <a:p>
            <a:pPr lvl="1"/>
            <a:r>
              <a:rPr lang="cs-CZ" dirty="0"/>
              <a:t>finanční</a:t>
            </a:r>
          </a:p>
          <a:p>
            <a:pPr lvl="1"/>
            <a:r>
              <a:rPr lang="cs-CZ" dirty="0"/>
              <a:t>funkční</a:t>
            </a:r>
          </a:p>
          <a:p>
            <a:pPr lvl="1"/>
            <a:r>
              <a:rPr lang="cs-CZ" dirty="0"/>
              <a:t>institucionální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Regulující subjekty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centrální banka</a:t>
            </a:r>
          </a:p>
          <a:p>
            <a:r>
              <a:rPr lang="cs-CZ" dirty="0"/>
              <a:t>ministerstvo financí</a:t>
            </a:r>
          </a:p>
          <a:p>
            <a:r>
              <a:rPr lang="cs-CZ" dirty="0"/>
              <a:t>specializovaná instituce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A4BBB-42DA-4B8B-8A2C-7D73BA7BB7AF}" type="slidenum">
              <a:rPr lang="en-US"/>
              <a:pPr/>
              <a:t>2</a:t>
            </a:fld>
            <a:endParaRPr lang="en-US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Regulace a dohled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412776"/>
            <a:ext cx="8305800" cy="4789587"/>
          </a:xfrm>
        </p:spPr>
        <p:txBody>
          <a:bodyPr/>
          <a:lstStyle/>
          <a:p>
            <a:r>
              <a:rPr lang="cs-CZ" sz="3000" dirty="0"/>
              <a:t>regulace = vytváření a prosazování podmínek a pravidel podnikání v bankovnictví</a:t>
            </a:r>
          </a:p>
          <a:p>
            <a:pPr lvl="1"/>
            <a:r>
              <a:rPr lang="cs-CZ" sz="2600" dirty="0"/>
              <a:t>tržní</a:t>
            </a:r>
          </a:p>
          <a:p>
            <a:pPr lvl="1"/>
            <a:r>
              <a:rPr lang="cs-CZ" sz="2600" dirty="0"/>
              <a:t>administrativní</a:t>
            </a:r>
          </a:p>
          <a:p>
            <a:pPr lvl="2"/>
            <a:r>
              <a:rPr lang="cs-CZ" sz="2200" dirty="0"/>
              <a:t>pozitivní</a:t>
            </a:r>
          </a:p>
          <a:p>
            <a:pPr lvl="2"/>
            <a:r>
              <a:rPr lang="cs-CZ" sz="2200" dirty="0"/>
              <a:t>negativní</a:t>
            </a:r>
          </a:p>
          <a:p>
            <a:r>
              <a:rPr lang="cs-CZ" sz="3000" dirty="0"/>
              <a:t>dohled = kontrola, zda banky stanovená pravidla dodržují + sankce v případě jejich nedodržování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Centrální banka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1000" y="1676400"/>
            <a:ext cx="8305800" cy="4525963"/>
          </a:xfrm>
        </p:spPr>
        <p:txBody>
          <a:bodyPr/>
          <a:lstStyle/>
          <a:p>
            <a:r>
              <a:rPr lang="cs-CZ" sz="2500" dirty="0"/>
              <a:t>výhody:</a:t>
            </a:r>
          </a:p>
          <a:p>
            <a:pPr lvl="1"/>
            <a:r>
              <a:rPr lang="cs-CZ" sz="2200" dirty="0"/>
              <a:t>informační provázanost</a:t>
            </a:r>
          </a:p>
          <a:p>
            <a:pPr lvl="1"/>
            <a:r>
              <a:rPr lang="cs-CZ" sz="2200" dirty="0"/>
              <a:t>úloha centrální banky v platebním styku</a:t>
            </a:r>
          </a:p>
          <a:p>
            <a:pPr lvl="1"/>
            <a:r>
              <a:rPr lang="cs-CZ" sz="2200" dirty="0"/>
              <a:t>institucionální předpoklady pro řešení finanční krize </a:t>
            </a:r>
          </a:p>
          <a:p>
            <a:pPr lvl="1"/>
            <a:r>
              <a:rPr lang="cs-CZ" sz="2200" dirty="0"/>
              <a:t>funkce věřitele poslední instance </a:t>
            </a:r>
          </a:p>
          <a:p>
            <a:pPr lvl="1"/>
            <a:r>
              <a:rPr lang="cs-CZ" sz="2200" dirty="0"/>
              <a:t>velká nezávislost centrální banky ve většině zemí – a tím i odolnost vůči výkyvům politického cyklu</a:t>
            </a:r>
          </a:p>
          <a:p>
            <a:r>
              <a:rPr lang="cs-CZ" sz="2500" dirty="0"/>
              <a:t>nevýhody: </a:t>
            </a:r>
          </a:p>
          <a:p>
            <a:pPr lvl="1"/>
            <a:r>
              <a:rPr lang="cs-CZ" sz="2200" dirty="0"/>
              <a:t>možný konflikt zájmů mezi měnovou politikou a bankovní regulací a dohledem</a:t>
            </a:r>
          </a:p>
          <a:p>
            <a:pPr lvl="1"/>
            <a:r>
              <a:rPr lang="cs-CZ" sz="2200" dirty="0"/>
              <a:t>reputační riziko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Ministerstvo financí a specializovaná instituce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628800"/>
            <a:ext cx="8291264" cy="4525963"/>
          </a:xfrm>
        </p:spPr>
        <p:txBody>
          <a:bodyPr/>
          <a:lstStyle/>
          <a:p>
            <a:r>
              <a:rPr lang="cs-CZ" sz="3000" dirty="0"/>
              <a:t>ministerstvo financí:</a:t>
            </a:r>
          </a:p>
          <a:p>
            <a:pPr lvl="1"/>
            <a:r>
              <a:rPr lang="cs-CZ" sz="2600" dirty="0"/>
              <a:t>hlavní nevýhoda: nelze zajistit nezávislost regulace a dohledu</a:t>
            </a:r>
          </a:p>
          <a:p>
            <a:r>
              <a:rPr lang="cs-CZ" sz="3000" dirty="0"/>
              <a:t>specializovaná instituce:</a:t>
            </a:r>
          </a:p>
          <a:p>
            <a:pPr lvl="1"/>
            <a:r>
              <a:rPr lang="cs-CZ" sz="2600" dirty="0"/>
              <a:t>vládní i nevládní</a:t>
            </a:r>
          </a:p>
          <a:p>
            <a:pPr lvl="1"/>
            <a:r>
              <a:rPr lang="cs-CZ" sz="2600" dirty="0"/>
              <a:t>výhoda:</a:t>
            </a:r>
          </a:p>
          <a:p>
            <a:pPr lvl="2"/>
            <a:r>
              <a:rPr lang="cs-CZ" sz="2200" dirty="0"/>
              <a:t>větší autonomie pro její rozhodování </a:t>
            </a:r>
          </a:p>
          <a:p>
            <a:pPr lvl="1"/>
            <a:r>
              <a:rPr lang="cs-CZ" sz="2600" dirty="0"/>
              <a:t>kvalita regulace a dohledu nezávislou institucí je však silně ovlivněna kvalitou, zkušenostmi a vzděláním jejích pracovníků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Instituce samoregulace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1000" y="1676400"/>
            <a:ext cx="8151440" cy="4525963"/>
          </a:xfrm>
        </p:spPr>
        <p:txBody>
          <a:bodyPr/>
          <a:lstStyle/>
          <a:p>
            <a:r>
              <a:rPr lang="cs-CZ" sz="2000" dirty="0"/>
              <a:t>profesní uskupení regulovaných subjektů</a:t>
            </a:r>
          </a:p>
          <a:p>
            <a:r>
              <a:rPr lang="cs-CZ" sz="2000" dirty="0"/>
              <a:t>výhody: </a:t>
            </a:r>
          </a:p>
          <a:p>
            <a:pPr lvl="1"/>
            <a:r>
              <a:rPr lang="cs-CZ" sz="1600" dirty="0"/>
              <a:t>jsou schopny pružně reagovat na měnící se tržní podmínky</a:t>
            </a:r>
          </a:p>
          <a:p>
            <a:pPr lvl="1"/>
            <a:r>
              <a:rPr lang="cs-CZ" sz="1600" dirty="0"/>
              <a:t>přijímají mechanismy, které jsou nejefektivnější a nejméně deformují trh</a:t>
            </a:r>
          </a:p>
          <a:p>
            <a:pPr lvl="1"/>
            <a:r>
              <a:rPr lang="cs-CZ" sz="1600" dirty="0"/>
              <a:t>jsou schopny identifikovat problémy hned v počátku a zabránit tak vypuknutí krize</a:t>
            </a:r>
          </a:p>
          <a:p>
            <a:r>
              <a:rPr lang="cs-CZ" sz="2000" dirty="0"/>
              <a:t>v ČR Česká bankovní asociace:</a:t>
            </a:r>
          </a:p>
          <a:p>
            <a:pPr lvl="1"/>
            <a:r>
              <a:rPr lang="cs-CZ" sz="1600" dirty="0"/>
              <a:t>angažuje se v přípravách zákonných norem týkajících se bankovnictví a financí s cílem podporovat stabilitu podmínek a atraktivitu podnikatelského prostředí v ČR</a:t>
            </a:r>
          </a:p>
          <a:p>
            <a:pPr lvl="1"/>
            <a:r>
              <a:rPr lang="cs-CZ" sz="1600" dirty="0"/>
              <a:t>buduje vztahy s veřejností a podporuje finanční vzdělávání</a:t>
            </a:r>
          </a:p>
          <a:p>
            <a:pPr lvl="1"/>
            <a:r>
              <a:rPr lang="cs-CZ" sz="1600" dirty="0"/>
              <a:t>zastupuje zájmy členů i ČR v mezinárodních bankovně-finančních uskupeních</a:t>
            </a:r>
          </a:p>
          <a:p>
            <a:pPr lvl="1"/>
            <a:r>
              <a:rPr lang="cs-CZ" sz="1600" dirty="0"/>
              <a:t>zaměřuje se na prevenci obecné finanční a kybernetické kriminality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22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Institucionální uspořádání regulace a dohledu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628800"/>
            <a:ext cx="8208912" cy="4381947"/>
          </a:xfrm>
        </p:spPr>
        <p:txBody>
          <a:bodyPr/>
          <a:lstStyle/>
          <a:p>
            <a:r>
              <a:rPr lang="cs-CZ" sz="2500" dirty="0"/>
              <a:t>kolik a jakých regulatorních institucí se podílí na bankovní regulaci a dohledu</a:t>
            </a:r>
          </a:p>
          <a:p>
            <a:r>
              <a:rPr lang="cs-CZ" sz="2500" dirty="0"/>
              <a:t>jaké mají v oblasti regulace a dohledu kompetence </a:t>
            </a:r>
          </a:p>
          <a:p>
            <a:r>
              <a:rPr lang="cs-CZ" sz="2500" dirty="0"/>
              <a:t>jak jsou právně nebo smluvně upravené vztahy mezi nimi</a:t>
            </a:r>
          </a:p>
          <a:p>
            <a:pPr lvl="7"/>
            <a:endParaRPr lang="cs-CZ" sz="1600" dirty="0"/>
          </a:p>
          <a:p>
            <a:r>
              <a:rPr lang="cs-CZ" sz="2500" dirty="0"/>
              <a:t>2 základní modely institucionálního uspořádání regulace a dohledu: </a:t>
            </a:r>
          </a:p>
          <a:p>
            <a:pPr lvl="1"/>
            <a:r>
              <a:rPr lang="cs-CZ" sz="2200" dirty="0"/>
              <a:t>sektorový (odvětvový) model </a:t>
            </a:r>
          </a:p>
          <a:p>
            <a:pPr lvl="1"/>
            <a:r>
              <a:rPr lang="cs-CZ" sz="2200" dirty="0"/>
              <a:t>funkcionální model </a:t>
            </a:r>
          </a:p>
          <a:p>
            <a:pPr>
              <a:buNone/>
            </a:pPr>
            <a:r>
              <a:rPr lang="cs-CZ" sz="2800" dirty="0"/>
              <a:t>  </a:t>
            </a:r>
            <a:r>
              <a:rPr lang="cs-CZ" sz="2500" dirty="0"/>
              <a:t>+ varianty jejich integrace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23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Sektorový (odvětvový) model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1000" y="1676400"/>
            <a:ext cx="8367464" cy="4525963"/>
          </a:xfrm>
        </p:spPr>
        <p:txBody>
          <a:bodyPr/>
          <a:lstStyle/>
          <a:p>
            <a:r>
              <a:rPr lang="cs-CZ" sz="3000" dirty="0"/>
              <a:t>dle základních sektorů finančního zprostředkování </a:t>
            </a:r>
          </a:p>
          <a:p>
            <a:r>
              <a:rPr lang="cs-CZ" sz="3000" dirty="0"/>
              <a:t>má čistě empirický základ – opírá se o historický vývoj</a:t>
            </a:r>
          </a:p>
          <a:p>
            <a:r>
              <a:rPr lang="cs-CZ" sz="3000" dirty="0"/>
              <a:t>ve třech variantách:</a:t>
            </a:r>
          </a:p>
          <a:p>
            <a:pPr lvl="1"/>
            <a:r>
              <a:rPr lang="cs-CZ" sz="2600" dirty="0"/>
              <a:t>oddělené regulatorní instituce</a:t>
            </a:r>
          </a:p>
          <a:p>
            <a:pPr lvl="1"/>
            <a:r>
              <a:rPr lang="cs-CZ" sz="2600" dirty="0"/>
              <a:t>částečná integrace dohledu</a:t>
            </a:r>
          </a:p>
          <a:p>
            <a:pPr lvl="1"/>
            <a:r>
              <a:rPr lang="cs-CZ" sz="2600" dirty="0"/>
              <a:t>úplná integrace dohledu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Funkcionální model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484784"/>
            <a:ext cx="8496944" cy="4309939"/>
          </a:xfrm>
        </p:spPr>
        <p:txBody>
          <a:bodyPr/>
          <a:lstStyle/>
          <a:p>
            <a:r>
              <a:rPr lang="cs-CZ" sz="2400" dirty="0"/>
              <a:t>teoretický základ - opírá se o typologii tržních selhání</a:t>
            </a:r>
          </a:p>
          <a:p>
            <a:r>
              <a:rPr lang="cs-CZ" sz="2400" dirty="0"/>
              <a:t>4 základní obory regulace a dohledu: </a:t>
            </a:r>
          </a:p>
          <a:p>
            <a:pPr lvl="1"/>
            <a:r>
              <a:rPr lang="cs-CZ" sz="2000" dirty="0"/>
              <a:t>regulace a dohled obezřetného podnikání finančních institucí </a:t>
            </a:r>
          </a:p>
          <a:p>
            <a:pPr lvl="1"/>
            <a:r>
              <a:rPr lang="cs-CZ" sz="2000" dirty="0"/>
              <a:t>regulace a dohled zneužití trhů s cílem chránit klienty</a:t>
            </a:r>
          </a:p>
          <a:p>
            <a:pPr lvl="1"/>
            <a:r>
              <a:rPr lang="cs-CZ" sz="2000" dirty="0"/>
              <a:t>regulace a dohled bankovního sektoru jako celku </a:t>
            </a:r>
          </a:p>
          <a:p>
            <a:pPr lvl="1"/>
            <a:r>
              <a:rPr lang="cs-CZ" sz="2000" dirty="0"/>
              <a:t>regulace a dohled nad konkurenčním prostředím </a:t>
            </a:r>
          </a:p>
          <a:p>
            <a:r>
              <a:rPr lang="cs-CZ" sz="2400" dirty="0"/>
              <a:t>ve třech variantách:</a:t>
            </a:r>
          </a:p>
          <a:p>
            <a:pPr lvl="1"/>
            <a:r>
              <a:rPr lang="cs-CZ" sz="2000" dirty="0"/>
              <a:t>oddělené regulatorní instituce</a:t>
            </a:r>
          </a:p>
          <a:p>
            <a:pPr lvl="1"/>
            <a:r>
              <a:rPr lang="cs-CZ" sz="2000" dirty="0"/>
              <a:t>částečná integrace</a:t>
            </a:r>
          </a:p>
          <a:p>
            <a:pPr lvl="1"/>
            <a:r>
              <a:rPr lang="cs-CZ" sz="2000" dirty="0"/>
              <a:t>úplná integrace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Faktory pro integraci regulace a dohledu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1000" y="1676400"/>
            <a:ext cx="8305800" cy="4525963"/>
          </a:xfrm>
        </p:spPr>
        <p:txBody>
          <a:bodyPr/>
          <a:lstStyle/>
          <a:p>
            <a:r>
              <a:rPr lang="cs-CZ" sz="2200" dirty="0"/>
              <a:t>vývoj finančních trhů</a:t>
            </a:r>
          </a:p>
          <a:p>
            <a:r>
              <a:rPr lang="cs-CZ" sz="2200" dirty="0"/>
              <a:t>potřeba uplatňovat konzistentní politiku regulace a dohledu ve vztahu k různým odvětvím finančního zprostředkování tak, aby se omezilo působení regulace a dohledu na hospodářskou soutěž </a:t>
            </a:r>
          </a:p>
          <a:p>
            <a:r>
              <a:rPr lang="cs-CZ" sz="2200" dirty="0"/>
              <a:t>dosažení synergických efektů </a:t>
            </a:r>
          </a:p>
          <a:p>
            <a:r>
              <a:rPr lang="cs-CZ" sz="2200" dirty="0"/>
              <a:t>úspory z rozsahu </a:t>
            </a:r>
          </a:p>
          <a:p>
            <a:r>
              <a:rPr lang="cs-CZ" sz="2200" dirty="0"/>
              <a:t>odstranění případných duplicit (a současně i toho, že některé aktivity nebyly naopak regulovány a dohlíženy vůbec) </a:t>
            </a:r>
          </a:p>
          <a:p>
            <a:r>
              <a:rPr lang="cs-CZ" sz="2200" dirty="0"/>
              <a:t>rozsah trhu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100" dirty="0"/>
              <a:t>Uspořádání regulace a dohledu v ČR do konce března 2006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1000" y="1676400"/>
            <a:ext cx="8305800" cy="4525963"/>
          </a:xfrm>
        </p:spPr>
        <p:txBody>
          <a:bodyPr/>
          <a:lstStyle/>
          <a:p>
            <a:r>
              <a:rPr lang="cs-CZ" sz="2500" dirty="0">
                <a:sym typeface="Wingdings" pitchFamily="2" charset="2"/>
              </a:rPr>
              <a:t>sektorový model, 3 nezávislé instituce:</a:t>
            </a:r>
          </a:p>
          <a:p>
            <a:pPr lvl="1"/>
            <a:r>
              <a:rPr lang="cs-CZ" sz="2200" dirty="0">
                <a:sym typeface="Wingdings" pitchFamily="2" charset="2"/>
              </a:rPr>
              <a:t>ČNB</a:t>
            </a:r>
          </a:p>
          <a:p>
            <a:pPr lvl="1"/>
            <a:r>
              <a:rPr lang="cs-CZ" sz="2200" dirty="0">
                <a:sym typeface="Wingdings" pitchFamily="2" charset="2"/>
              </a:rPr>
              <a:t>Komise pro cenné papíry</a:t>
            </a:r>
          </a:p>
          <a:p>
            <a:pPr lvl="1"/>
            <a:r>
              <a:rPr lang="cs-CZ" sz="2200" dirty="0">
                <a:sym typeface="Wingdings" pitchFamily="2" charset="2"/>
              </a:rPr>
              <a:t>ministerstvo financí</a:t>
            </a:r>
          </a:p>
          <a:p>
            <a:pPr>
              <a:buFont typeface="Wingdings" pitchFamily="2" charset="2"/>
              <a:buNone/>
            </a:pPr>
            <a:r>
              <a:rPr lang="cs-CZ" sz="2500" dirty="0">
                <a:sym typeface="Wingdings" pitchFamily="2" charset="2"/>
              </a:rPr>
              <a:t>→ Dohoda o spolupráci mezi ČNB, MF a KCP</a:t>
            </a:r>
          </a:p>
          <a:p>
            <a:pPr lvl="1"/>
            <a:r>
              <a:rPr lang="cs-CZ" sz="2200" dirty="0"/>
              <a:t>cílem bylo zajistit uplatňování obdobných kritérií a postupů při výkonu dohledu</a:t>
            </a:r>
          </a:p>
          <a:p>
            <a:pPr lvl="1"/>
            <a:r>
              <a:rPr lang="cs-CZ" sz="2200" dirty="0"/>
              <a:t>povinnost informovat jinou stranu dohody o nedostatcích, ukládaných opatřeních a sankcích, které by pro ni mohly mít význam</a:t>
            </a:r>
          </a:p>
          <a:p>
            <a:pPr lvl="1"/>
            <a:r>
              <a:rPr lang="cs-CZ" sz="2200" dirty="0"/>
              <a:t>spolupráce v oblasti licencování </a:t>
            </a:r>
          </a:p>
          <a:p>
            <a:pPr lvl="1"/>
            <a:r>
              <a:rPr lang="cs-CZ" sz="2200" dirty="0"/>
              <a:t>snaha zamezit vícenásobné regulaci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27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/>
          <a:lstStyle/>
          <a:p>
            <a:r>
              <a:rPr lang="cs-CZ" sz="4000" dirty="0"/>
              <a:t>Regulace a dohled nad finančním trhem v ČR po 1.4.2006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1000" y="1772816"/>
            <a:ext cx="8367464" cy="442954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dirty="0"/>
              <a:t>sjednocení dohledu v ČNB</a:t>
            </a:r>
          </a:p>
          <a:p>
            <a:pPr>
              <a:lnSpc>
                <a:spcPct val="90000"/>
              </a:lnSpc>
            </a:pPr>
            <a:r>
              <a:rPr lang="cs-CZ" dirty="0"/>
              <a:t>rozdělení regulace:</a:t>
            </a:r>
          </a:p>
          <a:p>
            <a:pPr lvl="1">
              <a:lnSpc>
                <a:spcPct val="90000"/>
              </a:lnSpc>
            </a:pPr>
            <a:r>
              <a:rPr lang="cs-CZ" dirty="0"/>
              <a:t>ministerstvo financí – primární legislativa</a:t>
            </a:r>
          </a:p>
          <a:p>
            <a:pPr lvl="1">
              <a:lnSpc>
                <a:spcPct val="90000"/>
              </a:lnSpc>
            </a:pPr>
            <a:r>
              <a:rPr lang="cs-CZ" dirty="0"/>
              <a:t>ČNB – sekundární legislativa</a:t>
            </a:r>
          </a:p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496944" cy="1143000"/>
          </a:xfrm>
        </p:spPr>
        <p:txBody>
          <a:bodyPr/>
          <a:lstStyle/>
          <a:p>
            <a:r>
              <a:rPr lang="cs-CZ" dirty="0"/>
              <a:t>Centrální banka jako věřitel poslední instance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1000" y="1676400"/>
            <a:ext cx="8079432" cy="4525963"/>
          </a:xfrm>
        </p:spPr>
        <p:txBody>
          <a:bodyPr/>
          <a:lstStyle/>
          <a:p>
            <a:r>
              <a:rPr lang="cs-CZ" sz="2000" dirty="0"/>
              <a:t>poskytnutí úvěrové pomoci bance, která čelí problémům s likviditou</a:t>
            </a:r>
          </a:p>
          <a:p>
            <a:r>
              <a:rPr lang="cs-CZ" sz="2000" dirty="0"/>
              <a:t>základy teorie věřitele poslední instance: v 19. stol. klasický ekonom W. </a:t>
            </a:r>
            <a:r>
              <a:rPr lang="cs-CZ" sz="2000" dirty="0" err="1"/>
              <a:t>Bagehot</a:t>
            </a:r>
            <a:r>
              <a:rPr lang="cs-CZ" sz="2000" dirty="0"/>
              <a:t>: </a:t>
            </a:r>
          </a:p>
          <a:p>
            <a:pPr lvl="1"/>
            <a:r>
              <a:rPr lang="cs-CZ" sz="1600" dirty="0"/>
              <a:t>úloha věřitele poslední instance spočívá v úvěrování nelikvidních, avšak solventních bank</a:t>
            </a:r>
          </a:p>
          <a:p>
            <a:pPr lvl="1"/>
            <a:r>
              <a:rPr lang="cs-CZ" sz="1600" dirty="0"/>
              <a:t>tyto úvěry musí být úročeny sankční úrokovou sazbou</a:t>
            </a:r>
          </a:p>
          <a:p>
            <a:pPr lvl="1"/>
            <a:r>
              <a:rPr lang="cs-CZ" sz="1600" dirty="0"/>
              <a:t>úvěry jsou určeny pouze solventním bankám, které jsou schopné poskytnout dostatečně kvalitní zajištění</a:t>
            </a:r>
          </a:p>
          <a:p>
            <a:pPr lvl="1"/>
            <a:r>
              <a:rPr lang="cs-CZ" sz="1600" dirty="0"/>
              <a:t>věřitel poslední instance musí ještě před vypuknutím problémů jasně deklarovat, za jakých podmínek je bankám připraven poskytnout úvěr</a:t>
            </a:r>
          </a:p>
          <a:p>
            <a:r>
              <a:rPr lang="cs-CZ" sz="2000" dirty="0"/>
              <a:t>poskytnutí likvidní podpory je zcela na rozhodnutí věřitele poslední instance</a:t>
            </a:r>
          </a:p>
          <a:p>
            <a:r>
              <a:rPr lang="cs-CZ" sz="2000" dirty="0"/>
              <a:t>většinou v případě hrozby systémového rizika</a:t>
            </a:r>
          </a:p>
          <a:p>
            <a:r>
              <a:rPr lang="cs-CZ" sz="2000" dirty="0"/>
              <a:t>je přiznáním nedokonalosti trhů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6" name="Řečová bublina: oválný bublinový popisek 5">
            <a:extLst>
              <a:ext uri="{FF2B5EF4-FFF2-40B4-BE49-F238E27FC236}">
                <a16:creationId xmlns:a16="http://schemas.microsoft.com/office/drawing/2014/main" id="{1032D3DA-3D26-4B66-BBBB-2BAD1A841FC2}"/>
              </a:ext>
            </a:extLst>
          </p:cNvPr>
          <p:cNvSpPr/>
          <p:nvPr/>
        </p:nvSpPr>
        <p:spPr>
          <a:xfrm>
            <a:off x="6012160" y="4725144"/>
            <a:ext cx="3131840" cy="1229954"/>
          </a:xfrm>
          <a:prstGeom prst="wedgeEllipseCallou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>
                <a:solidFill>
                  <a:schemeClr val="tx1"/>
                </a:solidFill>
              </a:rPr>
              <a:t>„</a:t>
            </a:r>
            <a:r>
              <a:rPr lang="cs-CZ" sz="1400" dirty="0" err="1">
                <a:solidFill>
                  <a:schemeClr val="tx1"/>
                </a:solidFill>
              </a:rPr>
              <a:t>too</a:t>
            </a:r>
            <a:r>
              <a:rPr lang="cs-CZ" sz="1400" dirty="0">
                <a:solidFill>
                  <a:schemeClr val="tx1"/>
                </a:solidFill>
              </a:rPr>
              <a:t> big to </a:t>
            </a:r>
            <a:r>
              <a:rPr lang="cs-CZ" sz="1400" dirty="0" err="1">
                <a:solidFill>
                  <a:schemeClr val="tx1"/>
                </a:solidFill>
              </a:rPr>
              <a:t>fail</a:t>
            </a:r>
            <a:r>
              <a:rPr lang="cs-CZ" sz="1400" dirty="0">
                <a:solidFill>
                  <a:schemeClr val="tx1"/>
                </a:solidFill>
              </a:rPr>
              <a:t>“</a:t>
            </a:r>
          </a:p>
          <a:p>
            <a:pPr algn="ctr"/>
            <a:r>
              <a:rPr lang="cs-CZ" sz="1400" dirty="0">
                <a:solidFill>
                  <a:schemeClr val="tx1"/>
                </a:solidFill>
              </a:rPr>
              <a:t>„</a:t>
            </a:r>
            <a:r>
              <a:rPr lang="cs-CZ" sz="1400" dirty="0" err="1">
                <a:solidFill>
                  <a:schemeClr val="tx1"/>
                </a:solidFill>
              </a:rPr>
              <a:t>too</a:t>
            </a:r>
            <a:r>
              <a:rPr lang="cs-CZ" sz="1400" dirty="0">
                <a:solidFill>
                  <a:schemeClr val="tx1"/>
                </a:solidFill>
              </a:rPr>
              <a:t> </a:t>
            </a:r>
            <a:r>
              <a:rPr lang="cs-CZ" sz="1400" dirty="0" err="1">
                <a:solidFill>
                  <a:schemeClr val="tx1"/>
                </a:solidFill>
              </a:rPr>
              <a:t>important</a:t>
            </a:r>
            <a:r>
              <a:rPr lang="cs-CZ" sz="1400" dirty="0">
                <a:solidFill>
                  <a:schemeClr val="tx1"/>
                </a:solidFill>
              </a:rPr>
              <a:t> to </a:t>
            </a:r>
            <a:r>
              <a:rPr lang="cs-CZ" sz="1400" dirty="0" err="1">
                <a:solidFill>
                  <a:schemeClr val="tx1"/>
                </a:solidFill>
              </a:rPr>
              <a:t>fail</a:t>
            </a:r>
            <a:r>
              <a:rPr lang="cs-CZ" sz="1400" dirty="0">
                <a:solidFill>
                  <a:schemeClr val="tx1"/>
                </a:solidFill>
              </a:rPr>
              <a:t>“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Cíl bankovní regulace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1000" y="1556792"/>
            <a:ext cx="8305800" cy="4645571"/>
          </a:xfrm>
        </p:spPr>
        <p:txBody>
          <a:bodyPr/>
          <a:lstStyle/>
          <a:p>
            <a:r>
              <a:rPr lang="cs-CZ" sz="3000" dirty="0"/>
              <a:t>b</a:t>
            </a:r>
            <a:r>
              <a:rPr lang="cs-CZ" dirty="0"/>
              <a:t>ankovní regulace a dohled je nedílnou součástí péče o stabilitu finančního systému v České republice</a:t>
            </a:r>
            <a:endParaRPr lang="cs-CZ" sz="3000" dirty="0"/>
          </a:p>
          <a:p>
            <a:pPr lvl="1"/>
            <a:r>
              <a:rPr lang="cs-CZ" sz="2600" dirty="0"/>
              <a:t>podpora zdravého rozvoje, tržní disciplíny a konkurenceschopnosti bank</a:t>
            </a:r>
          </a:p>
          <a:p>
            <a:pPr lvl="1"/>
            <a:r>
              <a:rPr lang="cs-CZ" sz="2600" dirty="0"/>
              <a:t>předcházení systémovým krizím </a:t>
            </a:r>
          </a:p>
          <a:p>
            <a:pPr lvl="1"/>
            <a:r>
              <a:rPr lang="cs-CZ" sz="2600" dirty="0"/>
              <a:t>posilování důvěry veřejnosti v bankovní systém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1000" y="2420888"/>
            <a:ext cx="8223448" cy="3781475"/>
          </a:xfrm>
        </p:spPr>
        <p:txBody>
          <a:bodyPr/>
          <a:lstStyle/>
          <a:p>
            <a:pPr algn="ctr">
              <a:buNone/>
            </a:pPr>
            <a:r>
              <a:rPr lang="cs-CZ" sz="4000" dirty="0"/>
              <a:t>M Ě J T E   S E   H E Z K Y</a:t>
            </a:r>
          </a:p>
          <a:p>
            <a:pPr algn="ctr">
              <a:buNone/>
            </a:pPr>
            <a:r>
              <a:rPr lang="cs-CZ" sz="4000" dirty="0">
                <a:sym typeface="Wingdings" pitchFamily="2" charset="2"/>
              </a:rPr>
              <a:t></a:t>
            </a:r>
            <a:endParaRPr lang="cs-CZ" sz="400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Důvody pro regulaci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484784"/>
            <a:ext cx="8305800" cy="4717579"/>
          </a:xfrm>
        </p:spPr>
        <p:txBody>
          <a:bodyPr/>
          <a:lstStyle/>
          <a:p>
            <a:r>
              <a:rPr lang="cs-CZ" sz="2800" dirty="0"/>
              <a:t>selhání trhu:</a:t>
            </a:r>
          </a:p>
          <a:p>
            <a:pPr lvl="1"/>
            <a:r>
              <a:rPr lang="cs-CZ" sz="2400" dirty="0"/>
              <a:t>asymetrie informací</a:t>
            </a:r>
          </a:p>
          <a:p>
            <a:pPr lvl="1"/>
            <a:r>
              <a:rPr lang="cs-CZ" sz="2400" dirty="0"/>
              <a:t>zneužití dominantního postavení</a:t>
            </a:r>
          </a:p>
          <a:p>
            <a:pPr lvl="1"/>
            <a:r>
              <a:rPr lang="cs-CZ" sz="2400" dirty="0"/>
              <a:t>zneužití trhů</a:t>
            </a:r>
          </a:p>
          <a:p>
            <a:pPr lvl="1"/>
            <a:r>
              <a:rPr lang="cs-CZ" sz="2400" dirty="0"/>
              <a:t>systémové riziko</a:t>
            </a:r>
          </a:p>
          <a:p>
            <a:r>
              <a:rPr lang="cs-CZ" sz="2800" dirty="0"/>
              <a:t>specifičnost bankovní činnosti:</a:t>
            </a:r>
          </a:p>
          <a:p>
            <a:pPr lvl="1"/>
            <a:r>
              <a:rPr lang="cs-CZ" sz="2400" dirty="0"/>
              <a:t>banky hospodaří s cizími zdroji</a:t>
            </a:r>
          </a:p>
          <a:p>
            <a:pPr lvl="1"/>
            <a:r>
              <a:rPr lang="cs-CZ" sz="2400" dirty="0"/>
              <a:t>banky zajišťují platební styk</a:t>
            </a:r>
          </a:p>
          <a:p>
            <a:pPr lvl="1"/>
            <a:r>
              <a:rPr lang="cs-CZ" sz="2400" dirty="0"/>
              <a:t>úpadky bank mají pro ekonomiku závažné důsledky</a:t>
            </a:r>
          </a:p>
          <a:p>
            <a:r>
              <a:rPr lang="cs-CZ" sz="2800" dirty="0"/>
              <a:t>prostor pro provádění měnové politiky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Argumenty proti regulaci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1000" y="1676400"/>
            <a:ext cx="8305800" cy="4525963"/>
          </a:xfrm>
        </p:spPr>
        <p:txBody>
          <a:bodyPr/>
          <a:lstStyle/>
          <a:p>
            <a:pPr lvl="0"/>
            <a:r>
              <a:rPr lang="cs-CZ" sz="2600" dirty="0"/>
              <a:t>regulace zvyšuje nestabilitu</a:t>
            </a:r>
          </a:p>
          <a:p>
            <a:pPr lvl="0"/>
            <a:r>
              <a:rPr lang="cs-CZ" sz="2600" dirty="0"/>
              <a:t>nutí banky k orientaci na mimobilanční operace</a:t>
            </a:r>
          </a:p>
          <a:p>
            <a:pPr lvl="0"/>
            <a:r>
              <a:rPr lang="cs-CZ" sz="2600" dirty="0"/>
              <a:t>systém bankovního dohledu je nákladný </a:t>
            </a:r>
          </a:p>
          <a:p>
            <a:pPr lvl="0"/>
            <a:r>
              <a:rPr lang="cs-CZ" sz="2600" dirty="0"/>
              <a:t>banky vždy budou vyvíjet snahy o obcházení stanovených pravidel</a:t>
            </a:r>
          </a:p>
          <a:p>
            <a:pPr lvl="0"/>
            <a:r>
              <a:rPr lang="cs-CZ" sz="2600" dirty="0"/>
              <a:t>některá pravidla přímo stimulují banky k přebírání nadměrných rizik </a:t>
            </a:r>
          </a:p>
          <a:p>
            <a:r>
              <a:rPr lang="cs-CZ" sz="2600" dirty="0"/>
              <a:t>existují pochybnosti o efektivitě systému dohledu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Nástroje regulace a dohledu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1000" y="1676400"/>
            <a:ext cx="8223448" cy="4525963"/>
          </a:xfrm>
        </p:spPr>
        <p:txBody>
          <a:bodyPr/>
          <a:lstStyle/>
          <a:p>
            <a:pPr lvl="0"/>
            <a:r>
              <a:rPr lang="cs-CZ" dirty="0"/>
              <a:t>licenční činnost</a:t>
            </a:r>
          </a:p>
          <a:p>
            <a:pPr lvl="0"/>
            <a:r>
              <a:rPr lang="cs-CZ" dirty="0"/>
              <a:t>povolovací činnost</a:t>
            </a:r>
          </a:p>
          <a:p>
            <a:pPr lvl="0"/>
            <a:r>
              <a:rPr lang="cs-CZ" dirty="0"/>
              <a:t>stanovování pravidel obezřetného podnikání bank</a:t>
            </a:r>
          </a:p>
          <a:p>
            <a:pPr lvl="0"/>
            <a:r>
              <a:rPr lang="cs-CZ" dirty="0"/>
              <a:t>dohledové činnosti</a:t>
            </a:r>
          </a:p>
          <a:p>
            <a:r>
              <a:rPr lang="cs-CZ" dirty="0"/>
              <a:t>reakce na zjištěné nedostatky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Licenční činnost (1)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412776"/>
            <a:ext cx="8511480" cy="4789587"/>
          </a:xfrm>
        </p:spPr>
        <p:txBody>
          <a:bodyPr/>
          <a:lstStyle/>
          <a:p>
            <a:r>
              <a:rPr lang="cs-CZ" sz="2100" dirty="0"/>
              <a:t>podmínky pro udělení licence dle § 4 zákona č. 21/1992 Sb., o bankách:</a:t>
            </a:r>
          </a:p>
          <a:p>
            <a:pPr lvl="1"/>
            <a:r>
              <a:rPr lang="cs-CZ" sz="1700" dirty="0"/>
              <a:t>základní kapitál: průhledný a nezávadný původ, v dostatečné výši a vyhovující skladbě (min. 500 mil. Kč), splacen v plné výši</a:t>
            </a:r>
          </a:p>
          <a:p>
            <a:pPr lvl="1"/>
            <a:r>
              <a:rPr lang="cs-CZ" sz="1700" dirty="0"/>
              <a:t>dostatečná důvěryhodnost, odborná způsobilost a zkušenost osob navrhovaných do statutárních a řídicích orgánů banky, důvěryhodní a způsobilí hlavní akcionáři</a:t>
            </a:r>
          </a:p>
          <a:p>
            <a:pPr lvl="1"/>
            <a:r>
              <a:rPr lang="cs-CZ" sz="1700" dirty="0"/>
              <a:t>technické a organizační předpoklady banky pro výkon navrhovaných činností, funkční řídicí a kontrolní systém, obchodní plán vycházející z navrhované strategie činnosti podložený reálnými kalkulacemi</a:t>
            </a:r>
          </a:p>
          <a:p>
            <a:pPr lvl="1"/>
            <a:r>
              <a:rPr lang="cs-CZ" sz="1700" dirty="0"/>
              <a:t>sídlo banky musí být na území ČR</a:t>
            </a:r>
          </a:p>
          <a:p>
            <a:r>
              <a:rPr lang="cs-CZ" sz="2100" dirty="0"/>
              <a:t>žádost o licenci na předepsaném formuláři </a:t>
            </a:r>
            <a:r>
              <a:rPr lang="cs-CZ" sz="1700" dirty="0"/>
              <a:t>(Vyhláška č. 355/2020 Sb., o žádostech a některých informacích podle zákona o bankách a zákona o spořitelních a úvěrních družstvech)</a:t>
            </a:r>
          </a:p>
          <a:p>
            <a:r>
              <a:rPr lang="cs-CZ" sz="2100" dirty="0"/>
              <a:t>licence na dobu neurčitou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Licenční činnost (2)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1000" y="1484784"/>
            <a:ext cx="8511480" cy="4717579"/>
          </a:xfrm>
        </p:spPr>
        <p:txBody>
          <a:bodyPr/>
          <a:lstStyle/>
          <a:p>
            <a:r>
              <a:rPr lang="cs-CZ" sz="2000" dirty="0"/>
              <a:t>zahraniční banky ze zemí mimo EU rovněž žádají o licenci</a:t>
            </a:r>
          </a:p>
          <a:p>
            <a:r>
              <a:rPr lang="cs-CZ" sz="2000" dirty="0"/>
              <a:t>banky se sídlem v EU mohou využívat </a:t>
            </a:r>
            <a:r>
              <a:rPr lang="cs-CZ" sz="2000" b="1" dirty="0"/>
              <a:t>princip jednotné licence</a:t>
            </a:r>
          </a:p>
          <a:p>
            <a:pPr lvl="1"/>
            <a:r>
              <a:rPr lang="cs-CZ" sz="1700" dirty="0"/>
              <a:t>Směrnice Evropského parlamentu a Rady 2013/36/EU ze dne 26. června 2013 o přístupu k činnosti úvěrových institucí a o obezřetnostním dohledu nad úvěrovými institucemi a investičními podniky, o změně směrnice 2002/87/ES a zrušení směrnic 2006/48/ES a 2006/49/ES</a:t>
            </a:r>
          </a:p>
          <a:p>
            <a:pPr lvl="1"/>
            <a:r>
              <a:rPr lang="cs-CZ" sz="1700" dirty="0"/>
              <a:t>jedna licence dává bance možnost vykonávat bankovní služby i na území jiného členského státu Evropské unie (hostitelský stát) bez nutnosti získat licenci od příslušného orgánu tohoto hostitelského státu, musí pouze splnit oznamovací proceduru</a:t>
            </a:r>
          </a:p>
          <a:p>
            <a:pPr lvl="1"/>
            <a:r>
              <a:rPr lang="cs-CZ" sz="1700" dirty="0"/>
              <a:t>dohled nad pobočkou zahraniční banky vykonává orgán dohledu domovského státu, orgán dohledu hostitelského státu může od pobočky banky vyžadovat pravidelná hlášení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Licenční činnost (3)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1000" y="1676400"/>
            <a:ext cx="8305800" cy="4525963"/>
          </a:xfrm>
        </p:spPr>
        <p:txBody>
          <a:bodyPr/>
          <a:lstStyle/>
          <a:p>
            <a:r>
              <a:rPr lang="cs-CZ" sz="2200" dirty="0"/>
              <a:t>zánik bankovní licence dnem: </a:t>
            </a:r>
          </a:p>
          <a:p>
            <a:pPr lvl="1"/>
            <a:r>
              <a:rPr lang="cs-CZ" sz="1900" dirty="0"/>
              <a:t>nabytí právní moci rozhodnutí o odejmutí licence ČNB:</a:t>
            </a:r>
          </a:p>
          <a:p>
            <a:pPr lvl="2"/>
            <a:r>
              <a:rPr lang="cs-CZ" sz="1600" dirty="0"/>
              <a:t>při přetrvávajících závažných nedostatcích v činnosti banky, při úpadku banky nebo pobočky zahraniční banky z jiného než členského státu, byla-li licence získána na základě nepravdivých údajů, když banka nezahájila svou činnost ve stanovené lhůtě</a:t>
            </a:r>
          </a:p>
          <a:p>
            <a:pPr lvl="1"/>
            <a:r>
              <a:rPr lang="cs-CZ" sz="1900" dirty="0"/>
              <a:t>ke kterému se banka zrušuje (s likvidací)</a:t>
            </a:r>
          </a:p>
          <a:p>
            <a:pPr lvl="1"/>
            <a:r>
              <a:rPr lang="cs-CZ" sz="1900" dirty="0"/>
              <a:t>od kterého podle rozhodnutí valné hromady banka nebude dále vykonávat činnost, k níž je potřeba bankovní licence,</a:t>
            </a:r>
          </a:p>
          <a:p>
            <a:pPr lvl="1"/>
            <a:r>
              <a:rPr lang="cs-CZ" sz="1900" dirty="0"/>
              <a:t>výmazu banky z obchodního rejstříku (bez likvidace),</a:t>
            </a:r>
          </a:p>
          <a:p>
            <a:pPr lvl="1"/>
            <a:r>
              <a:rPr lang="cs-CZ" sz="1900" dirty="0"/>
              <a:t>ke kterému nabylo právní moci rozhodnutí o zákazu činnosti banky na území ČR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GUID" val="a3521dea-17d6-48b4-86ef-d8f561bee075"/>
</p:tagLst>
</file>

<file path=ppt/theme/theme1.xml><?xml version="1.0" encoding="utf-8"?>
<a:theme xmlns:a="http://schemas.openxmlformats.org/drawingml/2006/main" name="01b_Banky a jejich organizační struktura 2019">
  <a:themeElements>
    <a:clrScheme name="Motiv sady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tiv sady Offic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tiv sady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sady Offic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sady Offic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sady Offic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sady Offic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sady Offic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sady Offic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01b_Banky a jejich organizační struktura 2019</Template>
  <TotalTime>10059</TotalTime>
  <Words>1869</Words>
  <Application>Microsoft Office PowerPoint</Application>
  <PresentationFormat>Předvádění na obrazovce (4:3)</PresentationFormat>
  <Paragraphs>262</Paragraphs>
  <Slides>30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30</vt:i4>
      </vt:variant>
    </vt:vector>
  </HeadingPairs>
  <TitlesOfParts>
    <vt:vector size="35" baseType="lpstr">
      <vt:lpstr>Arial</vt:lpstr>
      <vt:lpstr>Times New Roman</vt:lpstr>
      <vt:lpstr>Verdana</vt:lpstr>
      <vt:lpstr>Wingdings</vt:lpstr>
      <vt:lpstr>01b_Banky a jejich organizační struktura 2019</vt:lpstr>
      <vt:lpstr>Regulace a dohled nad bankovním sektorem</vt:lpstr>
      <vt:lpstr>Regulace a dohled</vt:lpstr>
      <vt:lpstr>Cíl bankovní regulace</vt:lpstr>
      <vt:lpstr>Důvody pro regulaci</vt:lpstr>
      <vt:lpstr>Argumenty proti regulaci</vt:lpstr>
      <vt:lpstr>Nástroje regulace a dohledu</vt:lpstr>
      <vt:lpstr>Licenční činnost (1)</vt:lpstr>
      <vt:lpstr>Licenční činnost (2)</vt:lpstr>
      <vt:lpstr>Licenční činnost (3)</vt:lpstr>
      <vt:lpstr>Povolovací činnost</vt:lpstr>
      <vt:lpstr>Stanovování pravidel obezřetného podnikání bank</vt:lpstr>
      <vt:lpstr>Dohledové činnosti</vt:lpstr>
      <vt:lpstr>Reakce na zjištěné nedostatky (1)</vt:lpstr>
      <vt:lpstr>Reakce na zjištěné nedostatky (2)</vt:lpstr>
      <vt:lpstr>Reakce na zjištěné nedostatky (3)</vt:lpstr>
      <vt:lpstr>Reakce na zjištěné nedostatky (4)</vt:lpstr>
      <vt:lpstr>Instituce bankovního dohledu</vt:lpstr>
      <vt:lpstr>Nezávislost regulátora</vt:lpstr>
      <vt:lpstr>Regulující subjekty</vt:lpstr>
      <vt:lpstr>Centrální banka</vt:lpstr>
      <vt:lpstr>Ministerstvo financí a specializovaná instituce</vt:lpstr>
      <vt:lpstr>Instituce samoregulace</vt:lpstr>
      <vt:lpstr>Institucionální uspořádání regulace a dohledu</vt:lpstr>
      <vt:lpstr>Sektorový (odvětvový) model</vt:lpstr>
      <vt:lpstr>Funkcionální model</vt:lpstr>
      <vt:lpstr>Faktory pro integraci regulace a dohledu</vt:lpstr>
      <vt:lpstr>Uspořádání regulace a dohledu v ČR do konce března 2006</vt:lpstr>
      <vt:lpstr>Regulace a dohled nad finančním trhem v ČR po 1.4.2006</vt:lpstr>
      <vt:lpstr>Centrální banka jako věřitel poslední instance</vt:lpstr>
      <vt:lpstr>Prezentace aplikace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Banky a jejich organizační struktura</dc:title>
  <dc:creator>vodova</dc:creator>
  <cp:lastModifiedBy>Iveta Palečková</cp:lastModifiedBy>
  <cp:revision>35</cp:revision>
  <cp:lastPrinted>2022-02-21T09:54:24Z</cp:lastPrinted>
  <dcterms:created xsi:type="dcterms:W3CDTF">2019-02-25T20:49:12Z</dcterms:created>
  <dcterms:modified xsi:type="dcterms:W3CDTF">2025-03-02T20:04:49Z</dcterms:modified>
</cp:coreProperties>
</file>