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305" r:id="rId2"/>
    <p:sldId id="271" r:id="rId3"/>
    <p:sldId id="285" r:id="rId4"/>
    <p:sldId id="307" r:id="rId5"/>
    <p:sldId id="288" r:id="rId6"/>
    <p:sldId id="289" r:id="rId7"/>
    <p:sldId id="291" r:id="rId8"/>
    <p:sldId id="294" r:id="rId9"/>
    <p:sldId id="295" r:id="rId10"/>
    <p:sldId id="297" r:id="rId11"/>
    <p:sldId id="308" r:id="rId12"/>
    <p:sldId id="257" r:id="rId13"/>
    <p:sldId id="317" r:id="rId14"/>
    <p:sldId id="276" r:id="rId15"/>
    <p:sldId id="277" r:id="rId16"/>
    <p:sldId id="347" r:id="rId17"/>
    <p:sldId id="332" r:id="rId18"/>
    <p:sldId id="333" r:id="rId19"/>
    <p:sldId id="337" r:id="rId20"/>
    <p:sldId id="338" r:id="rId21"/>
    <p:sldId id="346" r:id="rId22"/>
    <p:sldId id="348" r:id="rId23"/>
    <p:sldId id="312" r:id="rId24"/>
    <p:sldId id="316" r:id="rId25"/>
    <p:sldId id="340" r:id="rId26"/>
    <p:sldId id="339" r:id="rId27"/>
    <p:sldId id="354" r:id="rId28"/>
    <p:sldId id="269" r:id="rId29"/>
  </p:sldIdLst>
  <p:sldSz cx="9144000" cy="6858000" type="screen4x3"/>
  <p:notesSz cx="7099300" cy="10234613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FF66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0D9613-994E-4556-A999-C5D61A185A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9800" y="381000"/>
            <a:ext cx="6629400" cy="2686050"/>
          </a:xfrm>
        </p:spPr>
        <p:txBody>
          <a:bodyPr/>
          <a:lstStyle>
            <a:lvl1pPr algn="r">
              <a:defRPr sz="5400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76600"/>
            <a:ext cx="6629400" cy="2362200"/>
          </a:xfrm>
        </p:spPr>
        <p:txBody>
          <a:bodyPr/>
          <a:lstStyle>
            <a:lvl1pPr marL="0" indent="0" algn="r">
              <a:buFontTx/>
              <a:buNone/>
              <a:defRPr sz="3600">
                <a:solidFill>
                  <a:srgbClr val="666633"/>
                </a:solidFill>
              </a:defRPr>
            </a:lvl1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pic>
        <p:nvPicPr>
          <p:cNvPr id="3083" name="Picture 11" descr="j03847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779713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64A9-13FB-4D9A-ACD9-38B33FA52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10350" y="274638"/>
            <a:ext cx="2076450" cy="59277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76950" cy="59277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95AF4-CA81-4C54-B051-1505422C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169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3BC93-1204-40E8-9005-0CB29BFE0B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82B74-CA7A-4E5C-9F16-6AF25DA2D2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148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A375E-D715-484E-8A31-7055EBD919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C038D-E304-4525-A7F5-692CFDFF7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CA0DC-822A-4BA9-A426-2FB1E59E3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F765B-D5B5-4EA8-9F58-085270863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D7B6B-90A3-44AA-81D0-801914DEA2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E6F1E-241F-4F7F-BBF2-5AAE3FB3E7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j0384715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1905000"/>
            <a:ext cx="1905000" cy="4953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7315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553200"/>
            <a:ext cx="434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32BDD3B-BFD5-4B28-89A6-C7A224012F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radprace.cz/zivotni-a-existencni-minimu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323528" y="112474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155679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200" dirty="0">
                <a:solidFill>
                  <a:schemeClr val="bg1"/>
                </a:solidFill>
              </a:rPr>
              <a:t>Management aktiv bank – pokračování</a:t>
            </a:r>
            <a:br>
              <a:rPr lang="cs-CZ" sz="3200" dirty="0">
                <a:solidFill>
                  <a:schemeClr val="bg1"/>
                </a:solidFill>
              </a:rPr>
            </a:br>
            <a:r>
              <a:rPr lang="cs-CZ" sz="3200" dirty="0">
                <a:solidFill>
                  <a:schemeClr val="bg1"/>
                </a:solidFill>
              </a:rPr>
              <a:t>Úvěrové produkty bank</a:t>
            </a:r>
            <a:br>
              <a:rPr lang="cs-CZ" sz="3200" dirty="0">
                <a:solidFill>
                  <a:schemeClr val="bg1"/>
                </a:solidFill>
              </a:rPr>
            </a:br>
            <a:r>
              <a:rPr lang="cs-CZ" sz="3200" dirty="0">
                <a:solidFill>
                  <a:schemeClr val="bg1"/>
                </a:solidFill>
              </a:rPr>
              <a:t>Úvěrové analýzy</a:t>
            </a:r>
            <a:endParaRPr lang="cs-CZ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5085184"/>
            <a:ext cx="3888432" cy="3600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tutoriál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08271" y="4581128"/>
            <a:ext cx="26640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Ing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Iveta Palečková, Ph.D.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KFIU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052737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 základních druhů zajištění úvěrů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74236"/>
              </p:ext>
            </p:extLst>
          </p:nvPr>
        </p:nvGraphicFramePr>
        <p:xfrm>
          <a:off x="323529" y="1916832"/>
          <a:ext cx="8305800" cy="3657600"/>
        </p:xfrm>
        <a:graphic>
          <a:graphicData uri="http://schemas.openxmlformats.org/drawingml/2006/table">
            <a:tbl>
              <a:tblPr/>
              <a:tblGrid>
                <a:gridCol w="2384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6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Druh zajištění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>
                          <a:latin typeface="+mj-lt"/>
                          <a:ea typeface="Calibri"/>
                        </a:rPr>
                        <a:t>Osobní</a:t>
                      </a: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Věcné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 err="1">
                          <a:latin typeface="+mj-lt"/>
                          <a:ea typeface="Calibri"/>
                        </a:rPr>
                        <a:t>Akcesorické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Ručení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Zástava movitých věcí a práv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Akcesorická bankovní záruka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Akcesorická zástava nemovitosti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Smluvní pokuta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Dohoda o srážkách ze mzdy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>
                          <a:latin typeface="+mj-lt"/>
                          <a:ea typeface="Calibri"/>
                        </a:rPr>
                        <a:t>Abstraktní</a:t>
                      </a: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Abstraktní bankovní záruka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Abstraktní zástava nemovitosti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Depotní směnka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Postoupení pohledávek a práv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323528" y="112474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155679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dirty="0">
                <a:solidFill>
                  <a:schemeClr val="bg1"/>
                </a:solidFill>
              </a:rPr>
              <a:t>Úvěrové produkty bank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07707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052737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757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12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Členění úvěrů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2776"/>
            <a:ext cx="7315200" cy="4789587"/>
          </a:xfrm>
        </p:spPr>
        <p:txBody>
          <a:bodyPr/>
          <a:lstStyle/>
          <a:p>
            <a:r>
              <a:rPr lang="cs-CZ" sz="3000" dirty="0"/>
              <a:t>podle formy bankovní služby pro klienta:</a:t>
            </a:r>
          </a:p>
          <a:p>
            <a:pPr lvl="1"/>
            <a:r>
              <a:rPr lang="cs-CZ" sz="2600" dirty="0"/>
              <a:t>peněžní úvěry</a:t>
            </a:r>
          </a:p>
          <a:p>
            <a:pPr lvl="1"/>
            <a:r>
              <a:rPr lang="cs-CZ" sz="2600" dirty="0"/>
              <a:t>závazkové úvěry</a:t>
            </a:r>
          </a:p>
          <a:p>
            <a:pPr lvl="1"/>
            <a:endParaRPr lang="cs-CZ" sz="2600" dirty="0"/>
          </a:p>
          <a:p>
            <a:pPr>
              <a:lnSpc>
                <a:spcPct val="90000"/>
              </a:lnSpc>
            </a:pPr>
            <a:r>
              <a:rPr lang="cs-CZ" sz="2600" dirty="0"/>
              <a:t> podle platební kázně:</a:t>
            </a:r>
          </a:p>
          <a:p>
            <a:pPr lvl="1">
              <a:lnSpc>
                <a:spcPct val="90000"/>
              </a:lnSpc>
            </a:pPr>
            <a:r>
              <a:rPr lang="cs-CZ" sz="2300" dirty="0"/>
              <a:t>výkonné</a:t>
            </a:r>
          </a:p>
          <a:p>
            <a:pPr lvl="1">
              <a:lnSpc>
                <a:spcPct val="90000"/>
              </a:lnSpc>
            </a:pPr>
            <a:r>
              <a:rPr lang="cs-CZ" sz="2300" dirty="0"/>
              <a:t>nevýkonné</a:t>
            </a:r>
          </a:p>
          <a:p>
            <a:pPr lvl="1"/>
            <a:endParaRPr lang="cs-CZ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13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Bankovní úvěry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672" y="1772816"/>
            <a:ext cx="8305800" cy="4429547"/>
          </a:xfrm>
        </p:spPr>
        <p:txBody>
          <a:bodyPr/>
          <a:lstStyle/>
          <a:p>
            <a:pPr algn="just"/>
            <a:r>
              <a:rPr lang="cs-CZ" sz="2400" dirty="0"/>
              <a:t>Kontokorentní úvěr</a:t>
            </a:r>
          </a:p>
          <a:p>
            <a:pPr algn="just"/>
            <a:r>
              <a:rPr lang="cs-CZ" sz="2400" dirty="0"/>
              <a:t>Úvěr z kreditní karty</a:t>
            </a:r>
          </a:p>
          <a:p>
            <a:pPr algn="just"/>
            <a:r>
              <a:rPr lang="cs-CZ" sz="2400" dirty="0"/>
              <a:t>Spotřebitelský úvěr</a:t>
            </a:r>
          </a:p>
          <a:p>
            <a:pPr algn="just"/>
            <a:r>
              <a:rPr lang="cs-CZ" sz="2400" dirty="0"/>
              <a:t>Eskontní úvěr</a:t>
            </a:r>
          </a:p>
          <a:p>
            <a:pPr algn="just"/>
            <a:r>
              <a:rPr lang="cs-CZ" sz="2400" dirty="0"/>
              <a:t>Akceptační a avalový úvěr</a:t>
            </a:r>
          </a:p>
          <a:p>
            <a:pPr algn="just"/>
            <a:endParaRPr lang="cs-CZ" sz="2400" dirty="0"/>
          </a:p>
          <a:p>
            <a:pPr algn="just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Podnikatelské 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484784"/>
            <a:ext cx="8305800" cy="4717579"/>
          </a:xfrm>
        </p:spPr>
        <p:txBody>
          <a:bodyPr/>
          <a:lstStyle/>
          <a:p>
            <a:r>
              <a:rPr lang="cs-CZ" sz="2200" dirty="0"/>
              <a:t>kontokorentní</a:t>
            </a:r>
          </a:p>
          <a:p>
            <a:r>
              <a:rPr lang="cs-CZ" sz="2200" dirty="0">
                <a:sym typeface="Monotype Sorts" charset="2"/>
              </a:rPr>
              <a:t>eskontní</a:t>
            </a:r>
          </a:p>
          <a:p>
            <a:r>
              <a:rPr lang="cs-CZ" sz="2200" dirty="0">
                <a:sym typeface="Monotype Sorts" charset="2"/>
              </a:rPr>
              <a:t>provozní</a:t>
            </a:r>
          </a:p>
          <a:p>
            <a:pPr lvl="1"/>
            <a:r>
              <a:rPr lang="cs-CZ" sz="1800" dirty="0"/>
              <a:t>na financování krátkodobého nedostatku likvidity, na překlenutí časového nesouladu mezi tvorbou a potřebou finančních prostředků, na financování provozních potřeb podniku apod.</a:t>
            </a:r>
            <a:endParaRPr lang="cs-CZ" sz="1800" dirty="0">
              <a:sym typeface="Monotype Sorts" charset="2"/>
            </a:endParaRPr>
          </a:p>
          <a:p>
            <a:pPr lvl="1"/>
            <a:r>
              <a:rPr lang="cs-CZ" sz="1800" dirty="0">
                <a:sym typeface="Monotype Sorts" charset="2"/>
              </a:rPr>
              <a:t>individuální podmínky čerpání, splácení, zajištění, doby splatnosti,…</a:t>
            </a:r>
          </a:p>
          <a:p>
            <a:r>
              <a:rPr lang="cs-CZ" sz="2200" dirty="0">
                <a:sym typeface="Monotype Sorts" charset="2"/>
              </a:rPr>
              <a:t>investiční</a:t>
            </a:r>
          </a:p>
          <a:p>
            <a:pPr lvl="1"/>
            <a:r>
              <a:rPr lang="cs-CZ" sz="1800" dirty="0"/>
              <a:t>na překlenutí časového nesouladu mezi tvorbou a potřebou finančních zdrojů na investice či přímo na financování investic do zařízení, budov sloužících k podnikatelské činnosti a technologií</a:t>
            </a:r>
          </a:p>
          <a:p>
            <a:pPr lvl="1"/>
            <a:r>
              <a:rPr lang="cs-CZ" sz="1800" dirty="0">
                <a:sym typeface="Monotype Sorts" charset="2"/>
              </a:rPr>
              <a:t>výše úvěru dána bonitou a zajištěním</a:t>
            </a:r>
          </a:p>
          <a:p>
            <a:pPr lvl="1"/>
            <a:r>
              <a:rPr lang="cs-CZ" sz="1800" dirty="0">
                <a:sym typeface="Monotype Sorts" charset="2"/>
              </a:rPr>
              <a:t>opět individuální podmínky</a:t>
            </a:r>
            <a:endParaRPr lang="cs-CZ" sz="1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Komunální 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556792"/>
            <a:ext cx="8439472" cy="4645571"/>
          </a:xfrm>
        </p:spPr>
        <p:txBody>
          <a:bodyPr/>
          <a:lstStyle/>
          <a:p>
            <a:r>
              <a:rPr lang="cs-CZ" dirty="0"/>
              <a:t>poskytované městům a obcím</a:t>
            </a:r>
          </a:p>
          <a:p>
            <a:r>
              <a:rPr lang="cs-CZ" dirty="0"/>
              <a:t>druhy komunálních úvěrů:</a:t>
            </a:r>
          </a:p>
          <a:p>
            <a:pPr lvl="1"/>
            <a:r>
              <a:rPr lang="cs-CZ" dirty="0"/>
              <a:t>krátkodobé </a:t>
            </a:r>
          </a:p>
          <a:p>
            <a:pPr lvl="1"/>
            <a:r>
              <a:rPr lang="cs-CZ" dirty="0"/>
              <a:t>střednědobé</a:t>
            </a:r>
          </a:p>
          <a:p>
            <a:pPr lvl="1"/>
            <a:r>
              <a:rPr lang="cs-CZ" dirty="0"/>
              <a:t>dlouhodobé</a:t>
            </a:r>
          </a:p>
          <a:p>
            <a:r>
              <a:rPr lang="cs-CZ" dirty="0"/>
              <a:t>rizikovost komunálních úvěrů?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varianty financování vlastního bydlení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844824"/>
            <a:ext cx="8439472" cy="4357539"/>
          </a:xfrm>
        </p:spPr>
        <p:txBody>
          <a:bodyPr/>
          <a:lstStyle/>
          <a:p>
            <a:pPr lvl="0"/>
            <a:r>
              <a:rPr lang="cs-CZ" sz="2400" dirty="0"/>
              <a:t>pomocí vlastních finančních prostředků</a:t>
            </a:r>
          </a:p>
          <a:p>
            <a:pPr lvl="0"/>
            <a:r>
              <a:rPr lang="cs-CZ" sz="2400" dirty="0"/>
              <a:t>půjčkou od rodinných příslušníků či známých</a:t>
            </a:r>
          </a:p>
          <a:p>
            <a:pPr lvl="0"/>
            <a:r>
              <a:rPr lang="cs-CZ" sz="2400" dirty="0"/>
              <a:t>úvěrem ze stavebního spoření</a:t>
            </a:r>
          </a:p>
          <a:p>
            <a:pPr lvl="0"/>
            <a:r>
              <a:rPr lang="cs-CZ" sz="2400" dirty="0"/>
              <a:t>hypotečním úvěrem</a:t>
            </a:r>
          </a:p>
          <a:p>
            <a:r>
              <a:rPr lang="cs-CZ" sz="2400" dirty="0"/>
              <a:t>půjčkou ze Státního fondu podpory investic (přejmenovaný Státní fond rozvoje bydlení)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43000"/>
          </a:xfrm>
        </p:spPr>
        <p:txBody>
          <a:bodyPr/>
          <a:lstStyle/>
          <a:p>
            <a:r>
              <a:rPr lang="cs-CZ" dirty="0"/>
              <a:t>Jak porovnávat jednotlivé varianty financování?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2060848"/>
            <a:ext cx="8367464" cy="4141515"/>
          </a:xfrm>
        </p:spPr>
        <p:txBody>
          <a:bodyPr/>
          <a:lstStyle/>
          <a:p>
            <a:r>
              <a:rPr lang="cs-CZ" dirty="0"/>
              <a:t>úroková sazba</a:t>
            </a:r>
          </a:p>
          <a:p>
            <a:r>
              <a:rPr lang="cs-CZ" dirty="0"/>
              <a:t>RPSN</a:t>
            </a:r>
          </a:p>
          <a:p>
            <a:r>
              <a:rPr lang="cs-CZ" dirty="0"/>
              <a:t>částka, o kterou přeplatím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43000"/>
          </a:xfrm>
        </p:spPr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556792"/>
            <a:ext cx="8496944" cy="4645571"/>
          </a:xfrm>
        </p:spPr>
        <p:txBody>
          <a:bodyPr/>
          <a:lstStyle/>
          <a:p>
            <a:r>
              <a:rPr lang="cs-CZ" sz="2400" dirty="0"/>
              <a:t>Pan Novák si hodlá vzít úvěr ve výši 100 000 Kč na vybavení kuchyně s dobou splatnosti 5 let. Zjistěte, která z nabídek je výhodnější:</a:t>
            </a:r>
          </a:p>
          <a:p>
            <a:pPr lvl="1"/>
            <a:r>
              <a:rPr lang="cs-CZ" sz="2000" dirty="0"/>
              <a:t>Banka A mu nabízí úvěr s následujícími parametry: úroková sazba 8,5 %, jednorázový poplatek za poskytnutí půjčky ve výši 1 000,- Kč splatný do 30 dnů, měsíční platby za vedení úvěrového účtu 59,- Kč. Výše splátky 2052,- Kč. </a:t>
            </a:r>
          </a:p>
          <a:p>
            <a:pPr lvl="1"/>
            <a:r>
              <a:rPr lang="cs-CZ" sz="2000" dirty="0"/>
              <a:t>Banka B nabízí tyto parametry: úroková sazba 8,7 %, jednorázový poplatek za poskytnutí půjčky ve výši 0,5 % z částky úvěru splatný do 30 dnů, vedení úvěrového účtu měsíčně 29,- Kč. Výše splátky 2 061,- Kč.</a:t>
            </a:r>
          </a:p>
          <a:p>
            <a:pPr lvl="1"/>
            <a:r>
              <a:rPr lang="cs-CZ" sz="2000" dirty="0"/>
              <a:t>Najděte nejvhodnější aktuální nabídku.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43000"/>
          </a:xfrm>
        </p:spPr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7464" y="1556792"/>
            <a:ext cx="8645016" cy="4824536"/>
          </a:xfrm>
        </p:spPr>
        <p:txBody>
          <a:bodyPr/>
          <a:lstStyle/>
          <a:p>
            <a:r>
              <a:rPr lang="cs-CZ" sz="2100" dirty="0"/>
              <a:t>Chcete koupit byt za 1 300 000 Kč v osobním vlastnictví a čerpat přitom úvěr ve výši 900 tisíc Kč. Máte 2 varianty:</a:t>
            </a:r>
          </a:p>
          <a:p>
            <a:pPr lvl="1"/>
            <a:r>
              <a:rPr lang="cs-CZ" sz="1800" dirty="0"/>
              <a:t>Stavební spořitelna: Překlenovací úvěr s nulovou akontací  - po dobu 80 měsíců budete platit měsíčně 8 100,- Kč, z toho 4 500,- na spoření a 3 600,- jako splátku úroků z překlenovacího úvěru. Poté řádný úvěr – po dobu 126 měsíců budete platit měsíčně 5050,- Kč jako splátku řádného úvěru. Úroková sazba bude po celou dobu činit 4,8 %, poplatky za vedení úvěrového účtu 310,- Kč ročně, poplatek za uzavření smlouvy 1 % z cílové částky.</a:t>
            </a:r>
          </a:p>
          <a:p>
            <a:pPr lvl="1"/>
            <a:r>
              <a:rPr lang="cs-CZ" sz="1800" dirty="0"/>
              <a:t>Banka: Hypoteční úvěr za těchto podmínek: </a:t>
            </a:r>
            <a:r>
              <a:rPr lang="cs-CZ" sz="1800" dirty="0" err="1"/>
              <a:t>úr</a:t>
            </a:r>
            <a:r>
              <a:rPr lang="cs-CZ" sz="1800" dirty="0"/>
              <a:t>. sazba (5 </a:t>
            </a:r>
            <a:r>
              <a:rPr lang="cs-CZ" sz="1800" dirty="0" err="1"/>
              <a:t>letý</a:t>
            </a:r>
            <a:r>
              <a:rPr lang="cs-CZ" sz="1800" dirty="0"/>
              <a:t> fix) 5,19 %, poplatek za vedení úvěrového účtu 150,- Kč měsíčně, měsíční splátka 6 698,- Kč, poplatek za poskytnutí úvěru 0,8 % z částky, min. 8 000,- Kč, max. 25 000,- Kč, doba splatnosti 17 let.</a:t>
            </a:r>
          </a:p>
          <a:p>
            <a:r>
              <a:rPr lang="cs-CZ" sz="2100" dirty="0"/>
              <a:t>Která varianta je výhodnější?</a:t>
            </a:r>
          </a:p>
          <a:p>
            <a:r>
              <a:rPr lang="cs-CZ" sz="2100" dirty="0"/>
              <a:t>Najděte aktuální nejvýhodnější nabídku.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540" y="404664"/>
            <a:ext cx="8305800" cy="1143000"/>
          </a:xfrm>
        </p:spPr>
        <p:txBody>
          <a:bodyPr/>
          <a:lstStyle/>
          <a:p>
            <a:r>
              <a:rPr lang="cs-CZ" dirty="0"/>
              <a:t>Členění aktiv dle jejich likvidity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60848"/>
            <a:ext cx="7992888" cy="4141515"/>
          </a:xfrm>
        </p:spPr>
        <p:txBody>
          <a:bodyPr/>
          <a:lstStyle/>
          <a:p>
            <a:r>
              <a:rPr lang="cs-CZ" dirty="0">
                <a:ea typeface="+mn-ea"/>
                <a:cs typeface="+mn-cs"/>
              </a:rPr>
              <a:t>primární aktiva</a:t>
            </a:r>
          </a:p>
          <a:p>
            <a:r>
              <a:rPr lang="cs-CZ" dirty="0">
                <a:ea typeface="+mn-ea"/>
                <a:cs typeface="+mn-cs"/>
              </a:rPr>
              <a:t>sekundární aktiva</a:t>
            </a:r>
          </a:p>
          <a:p>
            <a:r>
              <a:rPr lang="cs-CZ" dirty="0">
                <a:ea typeface="+mn-ea"/>
                <a:cs typeface="+mn-cs"/>
              </a:rPr>
              <a:t>úvěry</a:t>
            </a:r>
            <a:endParaRPr lang="cs-CZ" dirty="0"/>
          </a:p>
          <a:p>
            <a:r>
              <a:rPr lang="cs-CZ" dirty="0">
                <a:ea typeface="+mn-ea"/>
                <a:cs typeface="+mn-cs"/>
              </a:rPr>
              <a:t>investice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43000"/>
          </a:xfrm>
        </p:spPr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556792"/>
            <a:ext cx="8367464" cy="4645571"/>
          </a:xfrm>
        </p:spPr>
        <p:txBody>
          <a:bodyPr/>
          <a:lstStyle/>
          <a:p>
            <a:pPr algn="just"/>
            <a:r>
              <a:rPr lang="cs-CZ" sz="2200" dirty="0"/>
              <a:t>Vypočítejte RPSN u splátkového prodeje televize v hodnotě 30 tisíc Kč, je-li třeba okamžitě uhradit akontaci ve výši 20 % a pak po dobu 1 roku měsíčně hradit 2 200,- Kč.</a:t>
            </a:r>
          </a:p>
          <a:p>
            <a:pPr algn="just"/>
            <a:r>
              <a:rPr lang="cs-CZ" sz="2200" dirty="0"/>
              <a:t>Doporučili byste splátkový prodej, nebo byste radili raději spotřebitelský úvěr ve výši 30 000,- Kč na 1 rok, výše měsíční splátky 2 773,- Kč, poplatek za poskytnutí úvěru 1 % z částky (min. 400,- Kč), vedení úvěrového účtu 49,- Kč měsíčně?</a:t>
            </a:r>
          </a:p>
          <a:p>
            <a:pPr algn="just"/>
            <a:endParaRPr lang="cs-CZ" sz="2200" dirty="0"/>
          </a:p>
          <a:p>
            <a:pPr algn="just"/>
            <a:r>
              <a:rPr lang="cs-CZ" sz="2200" dirty="0"/>
              <a:t>Najděte jiný vhodný produkt pro financování nákupu televize.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323528" y="112474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155679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dirty="0">
                <a:solidFill>
                  <a:schemeClr val="bg1"/>
                </a:solidFill>
              </a:rPr>
              <a:t>Úvěrové analýzy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07707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052737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0804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22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analýzy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44824"/>
            <a:ext cx="8439472" cy="4357539"/>
          </a:xfrm>
        </p:spPr>
        <p:txBody>
          <a:bodyPr/>
          <a:lstStyle/>
          <a:p>
            <a:r>
              <a:rPr lang="cs-CZ" sz="2800" dirty="0"/>
              <a:t>cíl: co nejspolehlivěji odlišit klienty, kteří budou schopni úvěr splácet, od těch, kteří splácet nebudou schopni či ochotni</a:t>
            </a:r>
          </a:p>
          <a:p>
            <a:endParaRPr lang="cs-CZ" sz="2800" dirty="0"/>
          </a:p>
          <a:p>
            <a:pPr>
              <a:buFont typeface="Wingdings" pitchFamily="2" charset="2"/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→</a:t>
            </a:r>
            <a:r>
              <a:rPr lang="cs-CZ" sz="2800" dirty="0">
                <a:sym typeface="Wingdings" pitchFamily="2" charset="2"/>
              </a:rPr>
              <a:t> co nejvíce omezit možné chyby banky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23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analýzy zahrnují: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00808"/>
            <a:ext cx="8305800" cy="4501555"/>
          </a:xfrm>
        </p:spPr>
        <p:txBody>
          <a:bodyPr/>
          <a:lstStyle/>
          <a:p>
            <a:pPr lvl="0"/>
            <a:r>
              <a:rPr lang="cs-CZ" sz="2800" dirty="0"/>
              <a:t>analýzu právních poměrů klienta</a:t>
            </a:r>
          </a:p>
          <a:p>
            <a:pPr lvl="0"/>
            <a:r>
              <a:rPr lang="cs-CZ" sz="2800" dirty="0"/>
              <a:t>analýzu bonity klienta</a:t>
            </a:r>
          </a:p>
          <a:p>
            <a:pPr lvl="0"/>
            <a:r>
              <a:rPr lang="cs-CZ" sz="2800" dirty="0"/>
              <a:t>analýzu podnikatelského záměru</a:t>
            </a:r>
          </a:p>
          <a:p>
            <a:r>
              <a:rPr lang="cs-CZ" sz="2800" dirty="0"/>
              <a:t>analýzu zajištění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24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/>
          <a:lstStyle/>
          <a:p>
            <a:r>
              <a:rPr lang="cs-CZ" sz="4200" dirty="0"/>
              <a:t>Posuzovací úvěrové analýzy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56792"/>
            <a:ext cx="8223448" cy="4645571"/>
          </a:xfrm>
        </p:spPr>
        <p:txBody>
          <a:bodyPr/>
          <a:lstStyle/>
          <a:p>
            <a:pPr lvl="0"/>
            <a:r>
              <a:rPr lang="cs-CZ" dirty="0"/>
              <a:t>subjektivní vyhodnocení klienta ze strany úvěrového pracovníka banky </a:t>
            </a:r>
            <a:r>
              <a:rPr lang="cs-CZ" dirty="0">
                <a:latin typeface="Times New Roman"/>
                <a:cs typeface="Times New Roman"/>
              </a:rPr>
              <a:t>→ </a:t>
            </a:r>
            <a:r>
              <a:rPr lang="cs-CZ" dirty="0"/>
              <a:t>např. tyto ukazatele:</a:t>
            </a:r>
            <a:endParaRPr lang="cs-CZ" sz="2800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572" y="3212963"/>
            <a:ext cx="5294268" cy="96016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06" y="4509081"/>
            <a:ext cx="5427624" cy="89349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143000"/>
          </a:xfrm>
        </p:spPr>
        <p:txBody>
          <a:bodyPr/>
          <a:lstStyle/>
          <a:p>
            <a:r>
              <a:rPr lang="cs-CZ" sz="4100" dirty="0"/>
              <a:t>Výše životního minima r. 2025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556792"/>
            <a:ext cx="8439472" cy="464557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200" dirty="0"/>
              <a:t>pro jednotlivce				4 860 Kč</a:t>
            </a:r>
          </a:p>
          <a:p>
            <a:pPr>
              <a:lnSpc>
                <a:spcPct val="80000"/>
              </a:lnSpc>
            </a:pPr>
            <a:r>
              <a:rPr lang="cs-CZ" sz="2200" dirty="0"/>
              <a:t>pro 1. osobu v domácnosti		4 470 Kč</a:t>
            </a:r>
          </a:p>
          <a:p>
            <a:pPr>
              <a:lnSpc>
                <a:spcPct val="80000"/>
              </a:lnSpc>
            </a:pPr>
            <a:r>
              <a:rPr lang="cs-CZ" sz="2200" dirty="0"/>
              <a:t>pro 2.a další osobu v domácnosti,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200" dirty="0"/>
              <a:t>	která není nezaopatřeným dítětem	4 040 Kč</a:t>
            </a:r>
          </a:p>
          <a:p>
            <a:pPr>
              <a:lnSpc>
                <a:spcPct val="80000"/>
              </a:lnSpc>
            </a:pPr>
            <a:r>
              <a:rPr lang="cs-CZ" sz="2200" dirty="0"/>
              <a:t>pro nezaopatřené dítě ve věku</a:t>
            </a:r>
          </a:p>
          <a:p>
            <a:pPr lvl="1">
              <a:lnSpc>
                <a:spcPct val="80000"/>
              </a:lnSpc>
            </a:pPr>
            <a:r>
              <a:rPr lang="cs-CZ" sz="2200" dirty="0"/>
              <a:t>do 6 let					2 480 Kč</a:t>
            </a:r>
          </a:p>
          <a:p>
            <a:pPr lvl="1">
              <a:lnSpc>
                <a:spcPct val="80000"/>
              </a:lnSpc>
            </a:pPr>
            <a:r>
              <a:rPr lang="cs-CZ" sz="2200" dirty="0"/>
              <a:t>6 – 15 let				3 050 Kč</a:t>
            </a:r>
          </a:p>
          <a:p>
            <a:pPr lvl="1">
              <a:lnSpc>
                <a:spcPct val="80000"/>
              </a:lnSpc>
            </a:pPr>
            <a:r>
              <a:rPr lang="cs-CZ" sz="2200" dirty="0"/>
              <a:t>15 – 26 let				3 490 Kč</a:t>
            </a:r>
          </a:p>
          <a:p>
            <a:pPr>
              <a:lnSpc>
                <a:spcPct val="80000"/>
              </a:lnSpc>
            </a:pPr>
            <a:endParaRPr lang="cs-CZ" sz="2200" dirty="0"/>
          </a:p>
          <a:p>
            <a:pPr>
              <a:lnSpc>
                <a:spcPct val="80000"/>
              </a:lnSpc>
            </a:pPr>
            <a:r>
              <a:rPr lang="cs-CZ" sz="2200" dirty="0"/>
              <a:t>životní minimum je součtem všech částek životního minima jednotlivých členů domácnosti</a:t>
            </a:r>
          </a:p>
          <a:p>
            <a:pPr>
              <a:lnSpc>
                <a:spcPct val="80000"/>
              </a:lnSpc>
            </a:pPr>
            <a:endParaRPr lang="cs-CZ" sz="2200" dirty="0"/>
          </a:p>
          <a:p>
            <a:pPr>
              <a:lnSpc>
                <a:spcPct val="80000"/>
              </a:lnSpc>
            </a:pPr>
            <a:r>
              <a:rPr lang="cs-CZ" sz="2200" dirty="0"/>
              <a:t>Existenční minimum			3 130 Kč</a:t>
            </a:r>
          </a:p>
          <a:p>
            <a:pPr>
              <a:lnSpc>
                <a:spcPct val="80000"/>
              </a:lnSpc>
            </a:pPr>
            <a:endParaRPr lang="cs-CZ" sz="2200" dirty="0"/>
          </a:p>
          <a:p>
            <a:pPr>
              <a:lnSpc>
                <a:spcPct val="80000"/>
              </a:lnSpc>
            </a:pPr>
            <a:r>
              <a:rPr lang="cs-CZ" sz="1200" dirty="0">
                <a:hlinkClick r:id="rId2"/>
              </a:rPr>
              <a:t>https://www.uradprace.cz/zivotni-a-existencni-minimum</a:t>
            </a:r>
            <a:r>
              <a:rPr lang="cs-CZ" sz="1200" dirty="0"/>
              <a:t> 	</a:t>
            </a:r>
            <a:r>
              <a:rPr lang="cs-CZ" sz="2200" dirty="0"/>
              <a:t>		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26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Posuzovací úvěrové analýzy (2)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56792"/>
            <a:ext cx="8305800" cy="4645571"/>
          </a:xfrm>
        </p:spPr>
        <p:txBody>
          <a:bodyPr/>
          <a:lstStyle/>
          <a:p>
            <a:pPr lvl="0"/>
            <a:r>
              <a:rPr lang="cs-CZ" dirty="0"/>
              <a:t>ukazatele využívané pro posouzení bonity u hypotečních úvěrů:</a:t>
            </a:r>
          </a:p>
          <a:p>
            <a:pPr lvl="1"/>
            <a:r>
              <a:rPr lang="cs-CZ" sz="2400" dirty="0" err="1"/>
              <a:t>debt</a:t>
            </a:r>
            <a:r>
              <a:rPr lang="cs-CZ" sz="2400" dirty="0"/>
              <a:t> to </a:t>
            </a:r>
            <a:r>
              <a:rPr lang="cs-CZ" sz="2400" dirty="0" err="1"/>
              <a:t>income</a:t>
            </a:r>
            <a:endParaRPr lang="cs-CZ" sz="2400" dirty="0"/>
          </a:p>
          <a:p>
            <a:pPr lvl="1"/>
            <a:endParaRPr lang="cs-CZ" sz="2400" dirty="0"/>
          </a:p>
          <a:p>
            <a:pPr lvl="1"/>
            <a:endParaRPr lang="cs-CZ" sz="2400" dirty="0"/>
          </a:p>
          <a:p>
            <a:pPr lvl="1"/>
            <a:r>
              <a:rPr lang="cs-CZ" sz="2400" dirty="0" err="1"/>
              <a:t>debt</a:t>
            </a:r>
            <a:r>
              <a:rPr lang="cs-CZ" sz="2400" dirty="0"/>
              <a:t> </a:t>
            </a:r>
            <a:r>
              <a:rPr lang="cs-CZ" sz="2400" dirty="0" err="1"/>
              <a:t>service</a:t>
            </a:r>
            <a:r>
              <a:rPr lang="cs-CZ" sz="2400" dirty="0"/>
              <a:t> to </a:t>
            </a:r>
            <a:r>
              <a:rPr lang="cs-CZ" sz="2400" dirty="0" err="1"/>
              <a:t>income</a:t>
            </a:r>
            <a:endParaRPr lang="cs-CZ" sz="2400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68350" y="3147074"/>
            <a:ext cx="3394623" cy="56385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5191" y="4513440"/>
            <a:ext cx="3268045" cy="56385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</p:pic>
      <p:sp>
        <p:nvSpPr>
          <p:cNvPr id="9" name="Řečová bublina: oválný bublinový popisek 8">
            <a:extLst>
              <a:ext uri="{FF2B5EF4-FFF2-40B4-BE49-F238E27FC236}">
                <a16:creationId xmlns:a16="http://schemas.microsoft.com/office/drawing/2014/main" id="{3C355B0A-5C9B-42DD-8A2B-87CD72AD2D1B}"/>
              </a:ext>
            </a:extLst>
          </p:cNvPr>
          <p:cNvSpPr/>
          <p:nvPr/>
        </p:nvSpPr>
        <p:spPr>
          <a:xfrm>
            <a:off x="4947335" y="2631903"/>
            <a:ext cx="3515072" cy="1229954"/>
          </a:xfrm>
          <a:prstGeom prst="wedgeEllipseCallou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dirty="0">
                <a:solidFill>
                  <a:schemeClr val="tx1"/>
                </a:solidFill>
              </a:rPr>
              <a:t>Doporučení: DTI max. 8,5 (9,5)</a:t>
            </a:r>
          </a:p>
        </p:txBody>
      </p:sp>
      <p:sp>
        <p:nvSpPr>
          <p:cNvPr id="10" name="Řečová bublina: oválný bublinový popisek 9">
            <a:extLst>
              <a:ext uri="{FF2B5EF4-FFF2-40B4-BE49-F238E27FC236}">
                <a16:creationId xmlns:a16="http://schemas.microsoft.com/office/drawing/2014/main" id="{91485EA3-43F9-462F-B03F-8BDE6E2E64B7}"/>
              </a:ext>
            </a:extLst>
          </p:cNvPr>
          <p:cNvSpPr/>
          <p:nvPr/>
        </p:nvSpPr>
        <p:spPr>
          <a:xfrm>
            <a:off x="4942711" y="4083803"/>
            <a:ext cx="3701480" cy="1229954"/>
          </a:xfrm>
          <a:prstGeom prst="wedgeEllipseCallou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300" b="1" dirty="0">
                <a:solidFill>
                  <a:schemeClr val="tx1"/>
                </a:solidFill>
              </a:rPr>
              <a:t>DSTI max. 45 % (50 %)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DC19AF5A-DBCC-474A-91C9-3968E130DD98}"/>
              </a:ext>
            </a:extLst>
          </p:cNvPr>
          <p:cNvSpPr/>
          <p:nvPr/>
        </p:nvSpPr>
        <p:spPr>
          <a:xfrm>
            <a:off x="381000" y="5871475"/>
            <a:ext cx="85911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200" dirty="0">
                <a:hlinkClick r:id=""/>
              </a:rPr>
              <a:t>https://www.cnb.cz/cs/financni-stabilita/makroobezretnostni-politika/stanoveni-horni-hranice-uverovych-ukazatelu/dti/index.html</a:t>
            </a:r>
          </a:p>
          <a:p>
            <a:r>
              <a:rPr lang="cs-CZ" sz="1200" dirty="0">
                <a:hlinkClick r:id=""/>
              </a:rPr>
              <a:t>https://www.cnb.cz/cs/financni-stabilita/makroobezretnostni-politika/stanoveni-horni-hranice-uverovych-ukazatelu/dsti/index.html</a:t>
            </a:r>
            <a:r>
              <a:rPr lang="cs-CZ" sz="1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  <p:bldP spid="9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zajištění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 dirty="0"/>
              <a:t>prokázat, že zajištění je dostatečné co do výše, a minimalizovat rizika spojená se zajištěním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ručitel = analýza bonity ručitele</a:t>
            </a:r>
          </a:p>
          <a:p>
            <a:pPr>
              <a:lnSpc>
                <a:spcPct val="90000"/>
              </a:lnSpc>
            </a:pPr>
            <a:r>
              <a:rPr lang="cs-CZ" sz="2800" dirty="0"/>
              <a:t>nemovitost</a:t>
            </a:r>
          </a:p>
          <a:p>
            <a:pPr lvl="1">
              <a:lnSpc>
                <a:spcPct val="90000"/>
              </a:lnSpc>
            </a:pPr>
            <a:r>
              <a:rPr lang="cs-CZ" sz="2400" dirty="0"/>
              <a:t>odhad – externím znalcem + přecenění bankou</a:t>
            </a:r>
          </a:p>
          <a:p>
            <a:pPr lvl="2">
              <a:lnSpc>
                <a:spcPct val="90000"/>
              </a:lnSpc>
            </a:pPr>
            <a:r>
              <a:rPr lang="cs-CZ" dirty="0"/>
              <a:t>součástí je výpis z katastru, snímek katastrální mapy, fotky nemovitosti, výpočet hodnoty dle tabulek, …</a:t>
            </a:r>
          </a:p>
          <a:p>
            <a:pPr lvl="1">
              <a:lnSpc>
                <a:spcPct val="90000"/>
              </a:lnSpc>
            </a:pPr>
            <a:r>
              <a:rPr lang="cs-CZ" sz="2400" dirty="0"/>
              <a:t>informace uváděné v listu vlastnictví – výpisu z katastru nemovitosti</a:t>
            </a:r>
          </a:p>
        </p:txBody>
      </p:sp>
      <p:sp>
        <p:nvSpPr>
          <p:cNvPr id="7" name="Řečová bublina: oválný bublinový popisek 6">
            <a:extLst>
              <a:ext uri="{FF2B5EF4-FFF2-40B4-BE49-F238E27FC236}">
                <a16:creationId xmlns:a16="http://schemas.microsoft.com/office/drawing/2014/main" id="{4248C796-F1FB-44BC-A16F-556C0AD91839}"/>
              </a:ext>
            </a:extLst>
          </p:cNvPr>
          <p:cNvSpPr/>
          <p:nvPr/>
        </p:nvSpPr>
        <p:spPr>
          <a:xfrm>
            <a:off x="7001535" y="2751438"/>
            <a:ext cx="2133600" cy="1355124"/>
          </a:xfrm>
          <a:prstGeom prst="wedgeEllipseCallou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>
                <a:solidFill>
                  <a:schemeClr val="tx1"/>
                </a:solidFill>
              </a:rPr>
              <a:t>LTV max. 80 % (90 %)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2420888"/>
            <a:ext cx="8223448" cy="3781475"/>
          </a:xfrm>
        </p:spPr>
        <p:txBody>
          <a:bodyPr/>
          <a:lstStyle/>
          <a:p>
            <a:pPr algn="ctr">
              <a:buNone/>
            </a:pPr>
            <a:r>
              <a:rPr lang="cs-CZ" sz="4000" dirty="0"/>
              <a:t>M Ě J T E   S E   H E Z K Y</a:t>
            </a:r>
          </a:p>
          <a:p>
            <a:pPr algn="ctr">
              <a:buNone/>
            </a:pPr>
            <a:r>
              <a:rPr lang="cs-CZ" sz="4000" dirty="0">
                <a:sym typeface="Wingdings" pitchFamily="2" charset="2"/>
              </a:rPr>
              <a:t></a:t>
            </a:r>
            <a:endParaRPr lang="cs-CZ" sz="4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Sekundární aktiva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81000" y="1700808"/>
            <a:ext cx="8439472" cy="4501555"/>
          </a:xfrm>
        </p:spPr>
        <p:txBody>
          <a:bodyPr/>
          <a:lstStyle/>
          <a:p>
            <a:r>
              <a:rPr lang="cs-CZ" dirty="0"/>
              <a:t>udržována na podporu likvidity banky</a:t>
            </a:r>
          </a:p>
          <a:p>
            <a:r>
              <a:rPr lang="cs-CZ" dirty="0"/>
              <a:t>formy:</a:t>
            </a:r>
          </a:p>
          <a:p>
            <a:pPr lvl="1"/>
            <a:r>
              <a:rPr lang="cs-CZ" dirty="0"/>
              <a:t>pokladniční poukázky</a:t>
            </a:r>
          </a:p>
          <a:p>
            <a:pPr lvl="1"/>
            <a:r>
              <a:rPr lang="cs-CZ" dirty="0"/>
              <a:t>bankou akceptované směnky</a:t>
            </a:r>
          </a:p>
          <a:p>
            <a:pPr lvl="1"/>
            <a:r>
              <a:rPr lang="cs-CZ" dirty="0"/>
              <a:t>komerční papíry</a:t>
            </a:r>
          </a:p>
          <a:p>
            <a:pPr lvl="1"/>
            <a:r>
              <a:rPr lang="cs-CZ" dirty="0"/>
              <a:t>depozitní certifikáty</a:t>
            </a:r>
          </a:p>
          <a:p>
            <a:pPr lvl="1"/>
            <a:r>
              <a:rPr lang="cs-CZ" dirty="0"/>
              <a:t>NE akcie a obligace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28800"/>
            <a:ext cx="8439472" cy="4573563"/>
          </a:xfrm>
        </p:spPr>
        <p:txBody>
          <a:bodyPr/>
          <a:lstStyle/>
          <a:p>
            <a:r>
              <a:rPr lang="cs-CZ" sz="2200" dirty="0"/>
              <a:t>často největší část aktiv</a:t>
            </a:r>
          </a:p>
          <a:p>
            <a:r>
              <a:rPr lang="cs-CZ" sz="2200" dirty="0"/>
              <a:t>až po zajištění dostatečné výše likvidních aktiv</a:t>
            </a:r>
          </a:p>
          <a:p>
            <a:r>
              <a:rPr lang="cs-CZ" sz="2200" dirty="0"/>
              <a:t>nejméně likvidní část aktiv</a:t>
            </a:r>
          </a:p>
          <a:p>
            <a:r>
              <a:rPr lang="cs-CZ" sz="2200" dirty="0"/>
              <a:t>rizikovější, ale vyšší výnosy- úrokové výnosy tvoří rozhodující část výnosů bank</a:t>
            </a:r>
          </a:p>
          <a:p>
            <a:pPr>
              <a:buFont typeface="Wingdings" pitchFamily="2" charset="2"/>
              <a:buNone/>
            </a:pPr>
            <a:r>
              <a:rPr lang="cs-CZ" sz="2200" dirty="0"/>
              <a:t> </a:t>
            </a:r>
            <a:r>
              <a:rPr lang="cs-CZ" sz="2200" dirty="0">
                <a:sym typeface="Wingdings" pitchFamily="2" charset="2"/>
              </a:rPr>
              <a:t>→</a:t>
            </a:r>
            <a:r>
              <a:rPr lang="cs-CZ" sz="2200" dirty="0">
                <a:sym typeface="Monotype Sorts" charset="2"/>
              </a:rPr>
              <a:t> nalézt optimální kombinaci výnosu a rizika</a:t>
            </a:r>
          </a:p>
          <a:p>
            <a:r>
              <a:rPr lang="cs-CZ" sz="2200" dirty="0"/>
              <a:t>portfolio úvěrů banky je velice diverzifikované -  odráží rozdílnou úvěrovou politiku jednotlivých bank:</a:t>
            </a:r>
          </a:p>
          <a:p>
            <a:pPr lvl="1"/>
            <a:r>
              <a:rPr lang="cs-CZ" sz="1800" dirty="0"/>
              <a:t>na které trhy, zákazníky, odvětví, produkty a geografické oblasti se banka zaměřuje, aby byla konkurenceschopná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angažovanosti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28800"/>
            <a:ext cx="8305800" cy="4573563"/>
          </a:xfrm>
        </p:spPr>
        <p:txBody>
          <a:bodyPr/>
          <a:lstStyle/>
          <a:p>
            <a:r>
              <a:rPr lang="cs-CZ" sz="2400" dirty="0"/>
              <a:t>regulace úvěrové angažovanosti bank ve většině zemí světa → diverzifikace portfolia úvěrů</a:t>
            </a:r>
          </a:p>
          <a:p>
            <a:r>
              <a:rPr lang="cs-CZ" sz="2400" dirty="0"/>
              <a:t>v ČR:</a:t>
            </a:r>
          </a:p>
          <a:p>
            <a:pPr lvl="1"/>
            <a:r>
              <a:rPr lang="en-US" sz="2000" dirty="0"/>
              <a:t>§</a:t>
            </a:r>
            <a:r>
              <a:rPr lang="cs-CZ" sz="2000" dirty="0"/>
              <a:t> 13 zákona o bankách</a:t>
            </a:r>
          </a:p>
          <a:p>
            <a:pPr lvl="1"/>
            <a:r>
              <a:rPr lang="cs-CZ" sz="2000" dirty="0"/>
              <a:t>Vyhláška ČNB č. 163/2014 Sb., o výkonu činnosti bank, spořitelních a úvěrních družstev a obchodníků s cennými papíry</a:t>
            </a:r>
          </a:p>
          <a:p>
            <a:pPr lvl="1"/>
            <a:r>
              <a:rPr lang="cs-CZ" sz="2000" dirty="0"/>
              <a:t>Nařízení Evropského parlamentu a rady č. 575/2013 ze dne 26. června 2013 o obezřetnostních požadavcích na úvěrové instituce a investiční podniky</a:t>
            </a:r>
          </a:p>
          <a:p>
            <a:pPr lvl="1">
              <a:buNone/>
            </a:pPr>
            <a:r>
              <a:rPr lang="cs-CZ" sz="2000" dirty="0"/>
              <a:t>		→ co je velká expozice?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Limity velkých expozic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700808"/>
            <a:ext cx="8305800" cy="4501555"/>
          </a:xfrm>
        </p:spPr>
        <p:txBody>
          <a:bodyPr/>
          <a:lstStyle/>
          <a:p>
            <a:pPr lvl="0" algn="just"/>
            <a:r>
              <a:rPr lang="cs-CZ" sz="1800" dirty="0"/>
              <a:t>vůči klientovi nebo ekonomicky spjaté skupině klientů nesmí expozice banky po zohlednění účinku snižování úvěrového rizika přesáhnout </a:t>
            </a:r>
            <a:r>
              <a:rPr lang="cs-CZ" sz="1800" b="1" dirty="0"/>
              <a:t>25 % použitelného kapitálu banky</a:t>
            </a:r>
          </a:p>
          <a:p>
            <a:pPr lvl="0" algn="just"/>
            <a:r>
              <a:rPr lang="cs-CZ" sz="1800" dirty="0"/>
              <a:t>vůči klientovi, který je institucí, nebo pokud ekonomicky spjatá skupina klientů zahrnuje jednu nebo více institucí, nesmí expozice banky po zohlednění účinku snižování úvěrového rizika přesáhnout vyšší ze dvou hodnot: </a:t>
            </a:r>
            <a:r>
              <a:rPr lang="cs-CZ" sz="1800" b="1" dirty="0"/>
              <a:t>25 % použitelného kapitálu banky</a:t>
            </a:r>
            <a:r>
              <a:rPr lang="cs-CZ" sz="1800" dirty="0"/>
              <a:t> nebo částku odpovídající </a:t>
            </a:r>
            <a:r>
              <a:rPr lang="cs-CZ" sz="1800" b="1" dirty="0"/>
              <a:t>150 mil. EUR</a:t>
            </a:r>
            <a:endParaRPr lang="cs-CZ" sz="1800" dirty="0"/>
          </a:p>
          <a:p>
            <a:pPr lvl="1" algn="just"/>
            <a:r>
              <a:rPr lang="cs-CZ" sz="1600" dirty="0"/>
              <a:t>současně však musí být splněna podmínka, že součet expozic po zohlednění účinku snižování úvěrového rizika vůči všem ekonomicky spjatým klientům, kteří nejsou institucemi, nepřesahuje </a:t>
            </a:r>
            <a:r>
              <a:rPr lang="cs-CZ" sz="1600" b="1" dirty="0"/>
              <a:t>25 % použitelného kapitálu banky</a:t>
            </a:r>
          </a:p>
          <a:p>
            <a:pPr algn="just"/>
            <a:r>
              <a:rPr lang="cs-CZ" sz="1600" dirty="0"/>
              <a:t>č</a:t>
            </a:r>
            <a:r>
              <a:rPr lang="cs-CZ" sz="1800" dirty="0"/>
              <a:t>ástka odpovídající </a:t>
            </a:r>
            <a:r>
              <a:rPr lang="cs-CZ" sz="1800" b="1" dirty="0"/>
              <a:t>150 mil. EUR </a:t>
            </a:r>
            <a:r>
              <a:rPr lang="cs-CZ" sz="1800" dirty="0"/>
              <a:t>nesmí překročit </a:t>
            </a:r>
            <a:r>
              <a:rPr lang="cs-CZ" sz="1800" b="1" dirty="0"/>
              <a:t>100 % použitelného kapitálu banky </a:t>
            </a:r>
            <a:endParaRPr lang="cs-CZ" sz="1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Limity velkých expozic se nevztahují na: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772816"/>
            <a:ext cx="8305800" cy="4429547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cs-CZ" sz="2100" dirty="0"/>
              <a:t>pohledávky vůči ústředním vládám, centrálním bankám nebo subjektům veřejného sektoru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pohledávky vůči mezinárodním organizacím nebo mezinárodním rozvojovým bankám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pohledávky kryté zárukou ústředních vlád, centrálních bank, mezinárodních organizací, mezinárodních rozvojových bank nebo subjektů veřejného sektoru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jiné expozice vůči těmto osobám, za něž uvedené subjekty ručí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pohledávky vůči regionálním vládám nebo místním orgánům členských států a jiné expozice vůči nim či jimi zaručené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expozice zajištěné </a:t>
            </a:r>
            <a:r>
              <a:rPr lang="cs-CZ" sz="2100" dirty="0" err="1"/>
              <a:t>kolaterálem</a:t>
            </a:r>
            <a:r>
              <a:rPr lang="cs-CZ" sz="2100" dirty="0"/>
              <a:t> ve formě hotovostních vkladů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aj.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28800"/>
            <a:ext cx="8305800" cy="4573563"/>
          </a:xfrm>
        </p:spPr>
        <p:txBody>
          <a:bodyPr/>
          <a:lstStyle/>
          <a:p>
            <a:pPr algn="just"/>
            <a:r>
              <a:rPr lang="cs-CZ" sz="2400" dirty="0"/>
              <a:t>Kapitál banky činí 2 mld. Kč. Devizový kurz činí 25,50 </a:t>
            </a:r>
            <a:r>
              <a:rPr lang="cs-CZ" sz="2400" dirty="0" err="1"/>
              <a:t>Kč</a:t>
            </a:r>
            <a:r>
              <a:rPr lang="cs-CZ" sz="2400" dirty="0"/>
              <a:t>/EUR. Jak velký úvěr může maximálně dostat firma ABC? </a:t>
            </a:r>
          </a:p>
          <a:p>
            <a:r>
              <a:rPr lang="cs-CZ" sz="2400" dirty="0"/>
              <a:t>Jak vysoký úvěr by mohla ABC čerpat za podmínky, že je institucí?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Zajištění úvěrů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309939"/>
          </a:xfrm>
        </p:spPr>
        <p:txBody>
          <a:bodyPr/>
          <a:lstStyle/>
          <a:p>
            <a:pPr algn="just"/>
            <a:r>
              <a:rPr lang="cs-CZ" sz="2800" dirty="0"/>
              <a:t>nástroj pro zamezení ztrát v případě platební neschopnosti nebo nevůle dlužníka</a:t>
            </a:r>
          </a:p>
          <a:p>
            <a:pPr algn="just"/>
            <a:r>
              <a:rPr lang="cs-CZ" sz="2800" dirty="0"/>
              <a:t>zásady zajištění:</a:t>
            </a:r>
          </a:p>
          <a:p>
            <a:pPr lvl="1" algn="just">
              <a:defRPr/>
            </a:pPr>
            <a:r>
              <a:rPr lang="cs-CZ" sz="2400" dirty="0"/>
              <a:t>dostatečnost co do výše</a:t>
            </a:r>
          </a:p>
          <a:p>
            <a:pPr lvl="1" algn="just">
              <a:defRPr/>
            </a:pPr>
            <a:r>
              <a:rPr lang="cs-CZ" sz="2400" dirty="0"/>
              <a:t>soudní vymahatelnost</a:t>
            </a:r>
          </a:p>
          <a:p>
            <a:pPr lvl="1" algn="just">
              <a:defRPr/>
            </a:pPr>
            <a:r>
              <a:rPr lang="cs-CZ" sz="2400" dirty="0"/>
              <a:t>objektivní ocenění</a:t>
            </a:r>
          </a:p>
          <a:p>
            <a:pPr lvl="1" algn="just">
              <a:defRPr/>
            </a:pPr>
            <a:r>
              <a:rPr lang="cs-CZ" sz="2400" dirty="0"/>
              <a:t>likvidita</a:t>
            </a:r>
          </a:p>
          <a:p>
            <a:pPr lvl="1" algn="just">
              <a:defRPr/>
            </a:pPr>
            <a:r>
              <a:rPr lang="cs-CZ" sz="2400" dirty="0"/>
              <a:t>stabilní hodnota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16fc1b8c-dfe9-48a7-8991-8bc0c07a392d"/>
</p:tagLst>
</file>

<file path=ppt/theme/theme1.xml><?xml version="1.0" encoding="utf-8"?>
<a:theme xmlns:a="http://schemas.openxmlformats.org/drawingml/2006/main" name="02_Regulace a dohled 2019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iv sady Offic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02_Regulace a dohled 2019</Template>
  <TotalTime>11120</TotalTime>
  <Words>1464</Words>
  <Application>Microsoft Office PowerPoint</Application>
  <PresentationFormat>Předvádění na obrazovce (4:3)</PresentationFormat>
  <Paragraphs>202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5" baseType="lpstr">
      <vt:lpstr>Arial</vt:lpstr>
      <vt:lpstr>Calibri</vt:lpstr>
      <vt:lpstr>Monotype Sorts</vt:lpstr>
      <vt:lpstr>Times New Roman</vt:lpstr>
      <vt:lpstr>Verdana</vt:lpstr>
      <vt:lpstr>Wingdings</vt:lpstr>
      <vt:lpstr>02_Regulace a dohled 2019</vt:lpstr>
      <vt:lpstr>Management aktiv bank – pokračování Úvěrové produkty bank Úvěrové analýzy</vt:lpstr>
      <vt:lpstr>Členění aktiv dle jejich likvidity</vt:lpstr>
      <vt:lpstr>Sekundární aktiva</vt:lpstr>
      <vt:lpstr>Úvěry</vt:lpstr>
      <vt:lpstr>Pravidla angažovanosti</vt:lpstr>
      <vt:lpstr>Limity velkých expozic</vt:lpstr>
      <vt:lpstr>Limity velkých expozic se nevztahují na:</vt:lpstr>
      <vt:lpstr>Příklad</vt:lpstr>
      <vt:lpstr>Zajištění úvěrů</vt:lpstr>
      <vt:lpstr>Přehled základních druhů zajištění úvěrů</vt:lpstr>
      <vt:lpstr>Úvěrové produkty bank</vt:lpstr>
      <vt:lpstr>Členění úvěrů</vt:lpstr>
      <vt:lpstr>Bankovní úvěry</vt:lpstr>
      <vt:lpstr>Podnikatelské úvěry</vt:lpstr>
      <vt:lpstr>Komunální úvěry</vt:lpstr>
      <vt:lpstr>Hlavní varianty financování vlastního bydlení</vt:lpstr>
      <vt:lpstr>Jak porovnávat jednotlivé varianty financování?</vt:lpstr>
      <vt:lpstr>Příklad</vt:lpstr>
      <vt:lpstr>Příklad</vt:lpstr>
      <vt:lpstr>Příklad</vt:lpstr>
      <vt:lpstr>Úvěrové analýzy</vt:lpstr>
      <vt:lpstr>Úvěrové analýzy</vt:lpstr>
      <vt:lpstr>Úvěrové analýzy zahrnují:</vt:lpstr>
      <vt:lpstr>Posuzovací úvěrové analýzy (1)</vt:lpstr>
      <vt:lpstr>Výše životního minima r. 2025</vt:lpstr>
      <vt:lpstr>Posuzovací úvěrové analýzy (2)</vt:lpstr>
      <vt:lpstr>Analýza zajištění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aktiv bank</dc:title>
  <dc:creator>vodova</dc:creator>
  <cp:lastModifiedBy>Iveta Palečková</cp:lastModifiedBy>
  <cp:revision>44</cp:revision>
  <dcterms:created xsi:type="dcterms:W3CDTF">2019-03-02T19:51:43Z</dcterms:created>
  <dcterms:modified xsi:type="dcterms:W3CDTF">2025-03-23T09:49:16Z</dcterms:modified>
</cp:coreProperties>
</file>