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7" r:id="rId2"/>
    <p:sldId id="378" r:id="rId3"/>
    <p:sldId id="380" r:id="rId4"/>
    <p:sldId id="381" r:id="rId5"/>
    <p:sldId id="382" r:id="rId6"/>
    <p:sldId id="383" r:id="rId7"/>
    <p:sldId id="384" r:id="rId8"/>
    <p:sldId id="385" r:id="rId9"/>
    <p:sldId id="386" r:id="rId10"/>
    <p:sldId id="387" r:id="rId11"/>
    <p:sldId id="388" r:id="rId12"/>
    <p:sldId id="401" r:id="rId13"/>
    <p:sldId id="402" r:id="rId14"/>
    <p:sldId id="403" r:id="rId15"/>
    <p:sldId id="389" r:id="rId16"/>
    <p:sldId id="390" r:id="rId17"/>
    <p:sldId id="391" r:id="rId18"/>
    <p:sldId id="392" r:id="rId19"/>
    <p:sldId id="393" r:id="rId20"/>
    <p:sldId id="394" r:id="rId21"/>
    <p:sldId id="395" r:id="rId22"/>
    <p:sldId id="396" r:id="rId23"/>
    <p:sldId id="397" r:id="rId24"/>
    <p:sldId id="398" r:id="rId25"/>
    <p:sldId id="399" r:id="rId26"/>
    <p:sldId id="400" r:id="rId27"/>
    <p:sldId id="404" r:id="rId28"/>
    <p:sldId id="405" r:id="rId29"/>
    <p:sldId id="406" r:id="rId30"/>
    <p:sldId id="407" r:id="rId31"/>
    <p:sldId id="408" r:id="rId32"/>
    <p:sldId id="409" r:id="rId33"/>
    <p:sldId id="410" r:id="rId34"/>
    <p:sldId id="411" r:id="rId35"/>
    <p:sldId id="412" r:id="rId36"/>
    <p:sldId id="413" r:id="rId37"/>
    <p:sldId id="414" r:id="rId38"/>
    <p:sldId id="415" r:id="rId39"/>
    <p:sldId id="416" r:id="rId40"/>
    <p:sldId id="417" r:id="rId41"/>
    <p:sldId id="418" r:id="rId42"/>
    <p:sldId id="419" r:id="rId43"/>
    <p:sldId id="420" r:id="rId44"/>
    <p:sldId id="421" r:id="rId45"/>
    <p:sldId id="422" r:id="rId46"/>
    <p:sldId id="423" r:id="rId47"/>
    <p:sldId id="424" r:id="rId48"/>
    <p:sldId id="425" r:id="rId49"/>
    <p:sldId id="426" r:id="rId50"/>
    <p:sldId id="427" r:id="rId51"/>
    <p:sldId id="428" r:id="rId52"/>
    <p:sldId id="429" r:id="rId53"/>
    <p:sldId id="430" r:id="rId54"/>
    <p:sldId id="431" r:id="rId55"/>
    <p:sldId id="432" r:id="rId56"/>
    <p:sldId id="433" r:id="rId57"/>
    <p:sldId id="434" r:id="rId58"/>
    <p:sldId id="435" r:id="rId59"/>
    <p:sldId id="436" r:id="rId60"/>
    <p:sldId id="437" r:id="rId61"/>
    <p:sldId id="438" r:id="rId62"/>
    <p:sldId id="439" r:id="rId63"/>
    <p:sldId id="440" r:id="rId64"/>
    <p:sldId id="441" r:id="rId65"/>
    <p:sldId id="442" r:id="rId66"/>
    <p:sldId id="443" r:id="rId67"/>
    <p:sldId id="444" r:id="rId68"/>
    <p:sldId id="445" r:id="rId69"/>
    <p:sldId id="446" r:id="rId70"/>
    <p:sldId id="447" r:id="rId71"/>
    <p:sldId id="448" r:id="rId72"/>
    <p:sldId id="449" r:id="rId73"/>
    <p:sldId id="450" r:id="rId74"/>
    <p:sldId id="379" r:id="rId75"/>
    <p:sldId id="451" r:id="rId76"/>
    <p:sldId id="452" r:id="rId77"/>
    <p:sldId id="453" r:id="rId78"/>
    <p:sldId id="454" r:id="rId79"/>
    <p:sldId id="455" r:id="rId80"/>
    <p:sldId id="456" r:id="rId81"/>
    <p:sldId id="457" r:id="rId82"/>
    <p:sldId id="458" r:id="rId83"/>
    <p:sldId id="459" r:id="rId84"/>
    <p:sldId id="460" r:id="rId85"/>
    <p:sldId id="461" r:id="rId86"/>
    <p:sldId id="462" r:id="rId87"/>
    <p:sldId id="463" r:id="rId88"/>
    <p:sldId id="464" r:id="rId89"/>
    <p:sldId id="465" r:id="rId90"/>
    <p:sldId id="466" r:id="rId91"/>
    <p:sldId id="351" r:id="rId92"/>
    <p:sldId id="332" r:id="rId9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3" d="100"/>
          <a:sy n="53" d="100"/>
        </p:scale>
        <p:origin x="8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3E51B8-F579-4B6A-9199-C0FC7E78F5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0C70886-10AC-4EE9-B66F-B4BB3B57F2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A3D408-ED1C-48CF-A147-7C0F7D159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1F6A9-9EC4-460B-80DA-B03CACC231EC}" type="datetimeFigureOut">
              <a:rPr lang="cs-CZ" smtClean="0"/>
              <a:t>11.04.2025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A91CC3-A81D-4CAA-B260-1358DC1D9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8A5AD1-D7E4-488D-94D2-8C5CF7273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A99B-B0ED-440B-91E8-48ABCE005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576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238B1D-35AB-4F76-9E14-2D1000EAB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EED21B9-9EEC-48ED-928D-4B36FEF75B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4FADDF-157F-4EA6-8266-FDB64E2BB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1F6A9-9EC4-460B-80DA-B03CACC231EC}" type="datetimeFigureOut">
              <a:rPr lang="cs-CZ" smtClean="0"/>
              <a:t>11.04.2025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44FD9A-C8BD-4400-87FD-FFD66CFA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1A2AE0-3C35-4BDB-A8BC-A34DCB5FD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A99B-B0ED-440B-91E8-48ABCE005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460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7788CF5-4A8B-4C16-B0A7-33D6C94DFC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AF65C12-6673-4FDC-9A13-1C62F874C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8F9EBC-10A7-4754-BBBF-018C87E86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1F6A9-9EC4-460B-80DA-B03CACC231EC}" type="datetimeFigureOut">
              <a:rPr lang="cs-CZ" smtClean="0"/>
              <a:t>11.04.2025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82B9DB-9DD3-4DEB-8B40-4DBFA486B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42D1AD-5AF6-4BF1-B9E7-F99BE7445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A99B-B0ED-440B-91E8-48ABCE005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837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6602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BF658F-F3B4-482F-B648-A6DD4038F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897CCA-0EAB-4099-8632-0BB04AD38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842FB0-4695-45D5-9996-536050A12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1F6A9-9EC4-460B-80DA-B03CACC231EC}" type="datetimeFigureOut">
              <a:rPr lang="cs-CZ" smtClean="0"/>
              <a:t>11.04.2025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6B4AA3-ECA2-4A15-8A69-AA2AC4CC8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F9D41C-1B7E-421E-B227-044813C4A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A99B-B0ED-440B-91E8-48ABCE005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9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6E6F94-65C3-4ACF-AB82-BC0571378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5D0E4C-03A6-46D3-8CE4-E2BBF7AB4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30FD4D-A367-4A89-9109-8F6DB404D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1F6A9-9EC4-460B-80DA-B03CACC231EC}" type="datetimeFigureOut">
              <a:rPr lang="cs-CZ" smtClean="0"/>
              <a:t>11.04.2025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1BDFDD-44B7-4266-8469-47FA7DEDD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C474DE-E450-4DC9-9E78-F675F9665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A99B-B0ED-440B-91E8-48ABCE005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8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F92627-B596-44FB-BB37-C0659607E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D4E62E-A46B-4E92-954C-DA2DCE5627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D906B4-C9E7-456C-9F09-D575E81567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0E72F2C-FA4E-454B-9F1F-6DDDD8444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1F6A9-9EC4-460B-80DA-B03CACC231EC}" type="datetimeFigureOut">
              <a:rPr lang="cs-CZ" smtClean="0"/>
              <a:t>11.04.2025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34BD22-4D59-4571-BA4A-CB30072D6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D21E45A-5D30-436C-A9FC-B5616186D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A99B-B0ED-440B-91E8-48ABCE005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898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F5355-751D-4260-B318-2FA61275D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367227-329D-4232-8131-99CF73DF4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FD261DD-1415-4DD8-8C6F-61BAB3357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4597254-B46A-446D-89C5-D622546A76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A0588F8-2562-4BFD-8F7A-B4C5A3C970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8E07241-AA5F-43DE-ADBE-10F14CBF5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1F6A9-9EC4-460B-80DA-B03CACC231EC}" type="datetimeFigureOut">
              <a:rPr lang="cs-CZ" smtClean="0"/>
              <a:t>11.04.2025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656CA50-A92E-4AEE-8AB1-706745052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1938FEA-5453-420E-B9AB-861A927DD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A99B-B0ED-440B-91E8-48ABCE005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77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C2EF3E-6A90-4D5A-9148-CB05EADE6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5C99D9F-9267-4E9C-88EE-F21293EE6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1F6A9-9EC4-460B-80DA-B03CACC231EC}" type="datetimeFigureOut">
              <a:rPr lang="cs-CZ" smtClean="0"/>
              <a:t>11.04.2025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CD5922B-32AF-4553-B902-726DAD198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9357860-BA08-452A-8552-D456525EF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A99B-B0ED-440B-91E8-48ABCE005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005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3D577D4-72D3-4B0D-BC60-3587D687C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1F6A9-9EC4-460B-80DA-B03CACC231EC}" type="datetimeFigureOut">
              <a:rPr lang="cs-CZ" smtClean="0"/>
              <a:t>11.04.2025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5213DA9-E59A-46A7-AAC1-95F8D30B6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429C28F-0B5A-4A84-BC6D-3E7DE90B0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A99B-B0ED-440B-91E8-48ABCE005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093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0CCE17-EDFA-403E-B1FE-95B8D9CCA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F33BDB-6971-4509-9EFE-AF5420048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9E35344-310A-488B-91A6-B313F80D2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3E9E3C-36FD-4CDD-B8D9-85DC1BA52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1F6A9-9EC4-460B-80DA-B03CACC231EC}" type="datetimeFigureOut">
              <a:rPr lang="cs-CZ" smtClean="0"/>
              <a:t>11.04.2025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8180BEC-1DD4-4AB9-B592-CA8673A9D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E1803C1-A141-4A36-9664-E96327A63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A99B-B0ED-440B-91E8-48ABCE005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597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10655B-8C74-4A7A-A673-F42D0B1A4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2511C39-7E30-45A4-91B4-11C1E0EC8A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E7326D-0D9C-4564-BE4C-FF0271ECB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A049BC-8E54-40D1-BBE0-B5314FFA9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1F6A9-9EC4-460B-80DA-B03CACC231EC}" type="datetimeFigureOut">
              <a:rPr lang="cs-CZ" smtClean="0"/>
              <a:t>11.04.2025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B371E9F-2A7B-47E5-A1AD-5A0C08DB8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FD20F2-D19A-4C3C-86DE-1E8912845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A99B-B0ED-440B-91E8-48ABCE005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950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F83247B-453C-4C96-A50F-6990B41FF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CF0E51F-1128-4EC1-9C7A-D5C8FD00D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D88A3D-AB55-4E8F-87C0-11E0FACCE2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1F6A9-9EC4-460B-80DA-B03CACC231EC}" type="datetimeFigureOut">
              <a:rPr lang="cs-CZ" smtClean="0"/>
              <a:t>11.04.2025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F50C04-BBF3-4572-BA5C-887610C493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C677B1-6A2E-4EC2-A173-BE917C596A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0A99B-B0ED-440B-91E8-48ABCE005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43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8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1508787"/>
            <a:ext cx="7488832" cy="288032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br>
              <a:rPr lang="cs-CZ" sz="3467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733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Finanční poradenství</a:t>
            </a:r>
            <a:br>
              <a:rPr lang="cs-CZ" sz="3733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br>
              <a:rPr lang="cs-CZ" sz="3733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r>
              <a:rPr lang="cs-CZ" sz="3733">
                <a:solidFill>
                  <a:schemeClr val="bg1"/>
                </a:solidFill>
                <a:latin typeface="+mn-lt"/>
                <a:ea typeface="+mn-ea"/>
                <a:cs typeface="+mn-cs"/>
              </a:rPr>
              <a:t>souhrnná přednáška</a:t>
            </a:r>
            <a:br>
              <a:rPr lang="cs-CZ" sz="3467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467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16214" y="4773149"/>
            <a:ext cx="3946815" cy="1728192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1028990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B76EAB-23DD-4B62-9133-DB463885D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Podstata finančního plánování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48048C-93D6-4648-B803-C4AAF2E3D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 plánování je klíčovou součástí finančního poradenství. Jedná se o systematický proces, jehož cílem je efektivně řídit osobní nebo firemní finance a dosahovat stanovených finančních cílů.</a:t>
            </a:r>
          </a:p>
          <a:p>
            <a:r>
              <a:rPr lang="cs-CZ" dirty="0"/>
              <a:t>Důležitou roli hraje individuální přístup — každý klient má jiné potřeby, priority a finanční možnosti.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547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705D51-0D4A-41DA-B392-2671171E6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cíle finančního plánování 1/2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FAB9E1-2ECB-45FB-9FC0-85101F83C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888"/>
            <a:ext cx="10515600" cy="47870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Zajištění finanční stability</a:t>
            </a:r>
          </a:p>
          <a:p>
            <a:pPr marL="0" indent="0">
              <a:buNone/>
            </a:pPr>
            <a:r>
              <a:rPr lang="cs-CZ" dirty="0"/>
              <a:t>    vyrovnaný rozpočet</a:t>
            </a:r>
          </a:p>
          <a:p>
            <a:pPr marL="0" indent="0">
              <a:buNone/>
            </a:pPr>
            <a:r>
              <a:rPr lang="cs-CZ" dirty="0"/>
              <a:t>    tvorba rezerv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Ochrana majetku a příjmů</a:t>
            </a:r>
          </a:p>
          <a:p>
            <a:pPr marL="0" indent="0">
              <a:buNone/>
            </a:pPr>
            <a:r>
              <a:rPr lang="cs-CZ" dirty="0"/>
              <a:t>    vhodné pojištění osob a majetku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Zajištění budoucích potřeb</a:t>
            </a:r>
          </a:p>
          <a:p>
            <a:pPr marL="0" indent="0">
              <a:buNone/>
            </a:pPr>
            <a:r>
              <a:rPr lang="cs-CZ" dirty="0"/>
              <a:t>    financování bydlení</a:t>
            </a:r>
          </a:p>
          <a:p>
            <a:pPr marL="0" indent="0">
              <a:buNone/>
            </a:pPr>
            <a:r>
              <a:rPr lang="cs-CZ" dirty="0"/>
              <a:t>    příprava na důchod</a:t>
            </a:r>
          </a:p>
          <a:p>
            <a:pPr marL="0" indent="0">
              <a:buNone/>
            </a:pPr>
            <a:r>
              <a:rPr lang="cs-CZ" dirty="0"/>
              <a:t>    vzdělání dětí</a:t>
            </a:r>
          </a:p>
        </p:txBody>
      </p:sp>
    </p:spTree>
    <p:extLst>
      <p:ext uri="{BB962C8B-B14F-4D97-AF65-F5344CB8AC3E}">
        <p14:creationId xmlns:p14="http://schemas.microsoft.com/office/powerpoint/2010/main" val="2611122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1FC121-FCBE-495D-8499-C3E7D0225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cíle finančního plánování 2/2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11B5AA-06BB-49D2-A4A4-1E0968147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b="1" dirty="0"/>
              <a:t>Zhodnocování volných finančních prostředků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investice podle profilu klienta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diverzifikace portfolia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    Finanční nezávislost a svoboda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dosažení situace, kdy příjmy z majetku pokryjí životní potřeby</a:t>
            </a:r>
          </a:p>
        </p:txBody>
      </p:sp>
    </p:spTree>
    <p:extLst>
      <p:ext uri="{BB962C8B-B14F-4D97-AF65-F5344CB8AC3E}">
        <p14:creationId xmlns:p14="http://schemas.microsoft.com/office/powerpoint/2010/main" val="3775109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6749C3-20B0-4FEC-ABFB-B41C2CB84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Trendy ve finančním plánování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320E81-2AF2-4445-B484-18E151E5D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 plán jako živý dokument — pravidelná aktualizace</a:t>
            </a:r>
          </a:p>
          <a:p>
            <a:endParaRPr lang="cs-CZ" dirty="0"/>
          </a:p>
          <a:p>
            <a:r>
              <a:rPr lang="cs-CZ" dirty="0"/>
              <a:t>Využití aplikací pro automatizaci správy rozpočtu</a:t>
            </a:r>
          </a:p>
          <a:p>
            <a:endParaRPr lang="cs-CZ" dirty="0"/>
          </a:p>
          <a:p>
            <a:r>
              <a:rPr lang="cs-CZ" dirty="0"/>
              <a:t>Růst významu ESG investic (environmentální, sociální a správní odpovědnost)</a:t>
            </a:r>
          </a:p>
          <a:p>
            <a:endParaRPr lang="cs-CZ" dirty="0"/>
          </a:p>
          <a:p>
            <a:r>
              <a:rPr lang="cs-CZ" dirty="0"/>
              <a:t>Důraz na vzdělávání klienta a prevenci finanční negramotnosti</a:t>
            </a:r>
          </a:p>
        </p:txBody>
      </p:sp>
    </p:spTree>
    <p:extLst>
      <p:ext uri="{BB962C8B-B14F-4D97-AF65-F5344CB8AC3E}">
        <p14:creationId xmlns:p14="http://schemas.microsoft.com/office/powerpoint/2010/main" val="1709955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0E0F43-780E-4E6A-8D93-FB20E1ECC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finanční nezávislosti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864EA6-6595-487E-81F2-72B4F65A0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 nezávislost představuje stav, kdy má jednotlivec dostatečné finanční prostředky na pokrytí svých životních potřeb bez nutnosti aktivního pracovního příjmu.</a:t>
            </a:r>
          </a:p>
          <a:p>
            <a:r>
              <a:rPr lang="cs-CZ" dirty="0"/>
              <a:t>Jedná se o dlouhodobý cíl finančního plánování, jehož dosažení vyžaduje systematickou správu financí, investování a tvorbu pasivních příjmů.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436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128374-3724-4D79-B9E0-F4FAF50C5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principy dosažení finanční nezávislosti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D7637F-4BA9-4FBA-BB55-19E441F0F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400" b="1" dirty="0"/>
              <a:t>Pravidelné spoření a tvorba finančních rezerv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/>
              <a:t>Vhodné investování volných prostředků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/>
              <a:t>Diversifikace příjmů a aktiv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/>
              <a:t>Omezení zadlužení a kontrola výdajů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/>
              <a:t>Využívání finančních produktů podporujících dlouhodobé cíle</a:t>
            </a:r>
          </a:p>
          <a:p>
            <a:pPr marL="0" indent="0">
              <a:buNone/>
            </a:pPr>
            <a:r>
              <a:rPr lang="cs-CZ" sz="1800" b="1" dirty="0"/>
              <a:t>  penzijní spoření</a:t>
            </a:r>
          </a:p>
          <a:p>
            <a:pPr marL="0" indent="0">
              <a:buNone/>
            </a:pPr>
            <a:r>
              <a:rPr lang="cs-CZ" sz="1800" b="1" dirty="0"/>
              <a:t>  investiční životní pojištění (pokud dává smysl a přispívá zaměstnavatel)</a:t>
            </a:r>
          </a:p>
          <a:p>
            <a:pPr marL="0" indent="0">
              <a:buNone/>
            </a:pPr>
            <a:r>
              <a:rPr lang="cs-CZ" sz="1800" b="1" dirty="0"/>
              <a:t>  nemovitosti a cenné papíry</a:t>
            </a:r>
          </a:p>
        </p:txBody>
      </p:sp>
    </p:spTree>
    <p:extLst>
      <p:ext uri="{BB962C8B-B14F-4D97-AF65-F5344CB8AC3E}">
        <p14:creationId xmlns:p14="http://schemas.microsoft.com/office/powerpoint/2010/main" val="1177819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AAFBAE-CDEB-4CB3-B62F-8FBB7E21A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svoboda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EB17-41B2-4212-99B6-A6475CE29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 svoboda je vyšší stupeň finanční nezávislosti. Nejde jen o zabezpečení základních potřeb, ale také o možnost realizovat své životní cíle bez finančních omezení.</a:t>
            </a:r>
          </a:p>
          <a:p>
            <a:r>
              <a:rPr lang="cs-CZ" dirty="0"/>
              <a:t>Důležité je vytvořit takový objem majetku, který bude generovat pasivní příjmy převyšující běžné životní náklady.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0268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7E83E2-630D-440B-A586-FEE81B55A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Význam rozpočtu v osobních a firemních financích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9352FE-9251-4D18-9156-B5F5D411E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Rozpočet představuje základní nástroj finančního plánování. Pomáhá mít pod kontrolou příjmy a výdaje, odhalit zbytečné náklady a efektivně plánovat využití volných prostředků.</a:t>
            </a:r>
          </a:p>
          <a:p>
            <a:r>
              <a:rPr lang="cs-CZ" dirty="0"/>
              <a:t>Rozpočet je vhodné sestavovat pravidelně (měsíčně, ročně) a přizpůsobovat jej aktuální situaci.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06744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C55F9E-15EA-49D7-A030-C5085F3E2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sestavení rozpočtu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C42B11-2CAA-4405-BEE7-1D9A840E6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Přehled všech příjmů</a:t>
            </a:r>
          </a:p>
          <a:p>
            <a:pPr marL="0" indent="0">
              <a:buNone/>
            </a:pPr>
            <a:r>
              <a:rPr lang="cs-CZ" dirty="0"/>
              <a:t>    mzdy, podnikání, pronájem, pasivní příjmy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Evidence všech výdajů</a:t>
            </a:r>
          </a:p>
          <a:p>
            <a:pPr marL="0" indent="0">
              <a:buNone/>
            </a:pPr>
            <a:r>
              <a:rPr lang="cs-CZ" dirty="0"/>
              <a:t>    fixní výdaje (nájem, hypotéka, energie)</a:t>
            </a:r>
          </a:p>
          <a:p>
            <a:pPr marL="0" indent="0">
              <a:buNone/>
            </a:pPr>
            <a:r>
              <a:rPr lang="cs-CZ" dirty="0"/>
              <a:t>    variabilní výdaje (jídlo, doprava, zábava)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Vyhodnocení bilance</a:t>
            </a:r>
          </a:p>
          <a:p>
            <a:pPr marL="0" indent="0">
              <a:buNone/>
            </a:pPr>
            <a:r>
              <a:rPr lang="cs-CZ" dirty="0"/>
              <a:t>    kladné saldo → prostor pro tvorbu rezerv a investice</a:t>
            </a:r>
          </a:p>
          <a:p>
            <a:pPr marL="0" indent="0">
              <a:buNone/>
            </a:pPr>
            <a:r>
              <a:rPr lang="cs-CZ" dirty="0"/>
              <a:t>    záporné saldo → nutnost úspor nebo zvýšení příjmů</a:t>
            </a:r>
          </a:p>
        </p:txBody>
      </p:sp>
    </p:spTree>
    <p:extLst>
      <p:ext uri="{BB962C8B-B14F-4D97-AF65-F5344CB8AC3E}">
        <p14:creationId xmlns:p14="http://schemas.microsoft.com/office/powerpoint/2010/main" val="20197019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201825-49A3-46B7-B110-6EDCE7C04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finančních rezerv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E69F48-4CE6-4A40-85DB-ACA469FB2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Tvorba rezerv je zásadní pro zvládání neočekávaných událostí (ztráta zaměstnání, nemoc, oprava majetku). Doporučená výše rezerv se pohybuje mezi 3–6 měsíčními příjmy domácnosti.</a:t>
            </a:r>
          </a:p>
          <a:p>
            <a:r>
              <a:rPr lang="cs-CZ" b="1" dirty="0"/>
              <a:t>Rezervy dělíme:</a:t>
            </a:r>
          </a:p>
          <a:p>
            <a:r>
              <a:rPr lang="cs-CZ" dirty="0"/>
              <a:t>Krátkodobé (hotovost, spořicí účet)</a:t>
            </a:r>
          </a:p>
          <a:p>
            <a:r>
              <a:rPr lang="cs-CZ" dirty="0"/>
              <a:t>Střednědobé (termínované vklady, investiční fondy s nízkým rizikem)</a:t>
            </a:r>
          </a:p>
          <a:p>
            <a:r>
              <a:rPr lang="cs-CZ" dirty="0"/>
              <a:t>Dlouhodobé (investice do akcií, nemovitostí)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893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C0060F-E0C0-4C3A-B405-45FD51CB9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Cílem finančního poradenství 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DF7AED-1BB8-4885-8BD5-0220CC487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analyzovat Vaši finanční situaci, navrhnout optimální řešení a pomoci Vám při realizaci finančního plánu. </a:t>
            </a:r>
          </a:p>
          <a:p>
            <a:pPr marL="0" indent="0">
              <a:buNone/>
            </a:pPr>
            <a:r>
              <a:rPr lang="cs-CZ" dirty="0"/>
              <a:t>Poradce by měl vystupovat jako nezávislý odborník, který doporučuje takové produkty, které odpovídají Vašim potřebám a cílům.</a:t>
            </a:r>
          </a:p>
        </p:txBody>
      </p:sp>
    </p:spTree>
    <p:extLst>
      <p:ext uri="{BB962C8B-B14F-4D97-AF65-F5344CB8AC3E}">
        <p14:creationId xmlns:p14="http://schemas.microsoft.com/office/powerpoint/2010/main" val="27211237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EFF9D6-D1C1-493E-9A36-71A9ADCC6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B90FE3-380A-486E-BA44-F73609D3B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dirty="0"/>
              <a:t>Finanční matematika jako nástroj finančního poradenství</a:t>
            </a:r>
          </a:p>
        </p:txBody>
      </p:sp>
    </p:spTree>
    <p:extLst>
      <p:ext uri="{BB962C8B-B14F-4D97-AF65-F5344CB8AC3E}">
        <p14:creationId xmlns:p14="http://schemas.microsoft.com/office/powerpoint/2010/main" val="30389614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7D0552-F138-46FB-B3C4-837D2597B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Úloha finanční matematiky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0FA691-75DF-452A-BF30-346AD6D73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 matematika představuje klíčový nástroj každého finančního poradce. Umožňuje přesně vyhodnocovat různé finanční situace, porovnávat nabídky finančních produktů a plánovat investice i úvěry s ohledem na časovou hodnotu peněz.</a:t>
            </a:r>
          </a:p>
          <a:p>
            <a:r>
              <a:rPr lang="cs-CZ" dirty="0"/>
              <a:t>Základním principem je fakt, že hodnota peněz v čase se mění — zejména vlivem inflace a možnosti investování.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97149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119C4-DFF1-4D3A-AD39-814D1EBE0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oblasti využití finanční matematiky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507849-C656-4666-AA45-840302739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Výpočet současné hodnoty (PV — </a:t>
            </a:r>
            <a:r>
              <a:rPr lang="cs-CZ" b="1" dirty="0" err="1"/>
              <a:t>Present</a:t>
            </a:r>
            <a:r>
              <a:rPr lang="cs-CZ" b="1" dirty="0"/>
              <a:t> </a:t>
            </a:r>
            <a:r>
              <a:rPr lang="cs-CZ" b="1" dirty="0" err="1"/>
              <a:t>Value</a:t>
            </a:r>
            <a:r>
              <a:rPr lang="cs-CZ" b="1" dirty="0"/>
              <a:t>)</a:t>
            </a:r>
          </a:p>
          <a:p>
            <a:pPr marL="0" indent="0">
              <a:buNone/>
            </a:pPr>
            <a:r>
              <a:rPr lang="cs-CZ" dirty="0"/>
              <a:t>    Určuje, jakou hodnotu má budoucí příjem nebo výdaj k dnešnímu dni.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Výpočet budoucí hodnoty (FV — </a:t>
            </a:r>
            <a:r>
              <a:rPr lang="cs-CZ" b="1" dirty="0" err="1"/>
              <a:t>Future</a:t>
            </a:r>
            <a:r>
              <a:rPr lang="cs-CZ" b="1" dirty="0"/>
              <a:t> </a:t>
            </a:r>
            <a:r>
              <a:rPr lang="cs-CZ" b="1" dirty="0" err="1"/>
              <a:t>Value</a:t>
            </a:r>
            <a:r>
              <a:rPr lang="cs-CZ" b="1" dirty="0"/>
              <a:t>)</a:t>
            </a:r>
          </a:p>
          <a:p>
            <a:pPr marL="0" indent="0">
              <a:buNone/>
            </a:pPr>
            <a:r>
              <a:rPr lang="cs-CZ" dirty="0"/>
              <a:t>    Odhaduje, jakou hodnotu bude mít současná investice v budoucnu při určité úrokové míře.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Výpočet splátek úvěrů</a:t>
            </a:r>
          </a:p>
          <a:p>
            <a:pPr marL="0" indent="0">
              <a:buNone/>
            </a:pPr>
            <a:r>
              <a:rPr lang="cs-CZ" dirty="0"/>
              <a:t>    Určení výše měsíční splátky v závislosti na výši úvěru, době splatnosti a úrokové sazbě.</a:t>
            </a:r>
          </a:p>
        </p:txBody>
      </p:sp>
    </p:spTree>
    <p:extLst>
      <p:ext uri="{BB962C8B-B14F-4D97-AF65-F5344CB8AC3E}">
        <p14:creationId xmlns:p14="http://schemas.microsoft.com/office/powerpoint/2010/main" val="27991481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12BBFF-70F9-4439-AE7F-4CC023F1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A3B2C9-878D-4024-9B03-11F9FCCA6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Výpočet efektivní úrokové sazby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Slouží k porovnání výhodnosti různých úvěrových a spořicích produktů.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Hodnocení investičních projektů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Výpočet čisté současné hodnoty (NPV), vnitřního výnosového procenta (IRR) nebo doby návratnosti investice.</a:t>
            </a:r>
          </a:p>
        </p:txBody>
      </p:sp>
    </p:spTree>
    <p:extLst>
      <p:ext uri="{BB962C8B-B14F-4D97-AF65-F5344CB8AC3E}">
        <p14:creationId xmlns:p14="http://schemas.microsoft.com/office/powerpoint/2010/main" val="19165322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D3CA7-0A5C-428E-9C77-B2EE33BD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Význam pro praxi finančního poradce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7F248C-68D3-4FC1-82C4-96EDED654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Poradce musí umět vysvětlit klientovi výsledky výpočtů a jejich praktický dopad na jeho finanční situaci. </a:t>
            </a:r>
          </a:p>
          <a:p>
            <a:pPr marL="0" indent="0">
              <a:buNone/>
            </a:pPr>
            <a:r>
              <a:rPr lang="cs-CZ" dirty="0"/>
              <a:t>Finanční matematika pomáhá odhalit nevýhodné nabídky a podpořit kvalifikované rozhodování klienta.</a:t>
            </a:r>
          </a:p>
        </p:txBody>
      </p:sp>
    </p:spTree>
    <p:extLst>
      <p:ext uri="{BB962C8B-B14F-4D97-AF65-F5344CB8AC3E}">
        <p14:creationId xmlns:p14="http://schemas.microsoft.com/office/powerpoint/2010/main" val="30102008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676C04-86F7-4AB9-95D5-1003C5FE2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hodnota investice (</a:t>
            </a:r>
            <a:r>
              <a:rPr lang="cs-CZ" dirty="0" err="1"/>
              <a:t>Present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– PV)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03141F-BD1E-4CE4-89D8-AF512E507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Současná hodnota představuje částku, kterou je třeba dnes investovat, aby při daném úroku dosáhla v budoucnu požadované hodnoty.</a:t>
            </a:r>
          </a:p>
          <a:p>
            <a:r>
              <a:rPr lang="cs-CZ" dirty="0"/>
              <a:t>Používá se například při plánování investic, spoření na důchod nebo hodnocení návratnosti projektů.</a:t>
            </a:r>
          </a:p>
          <a:p>
            <a:r>
              <a:rPr lang="cs-CZ" dirty="0"/>
              <a:t>Vzorec pro výpočet:</a:t>
            </a:r>
            <a:br>
              <a:rPr lang="cs-CZ" dirty="0"/>
            </a:br>
            <a:r>
              <a:rPr lang="cs-CZ" dirty="0"/>
              <a:t>PV = FV / (1 + r)ⁿ</a:t>
            </a:r>
            <a:br>
              <a:rPr lang="cs-CZ" dirty="0"/>
            </a:br>
            <a:r>
              <a:rPr lang="cs-CZ" dirty="0"/>
              <a:t>kde:</a:t>
            </a:r>
          </a:p>
          <a:p>
            <a:r>
              <a:rPr lang="cs-CZ" dirty="0"/>
              <a:t>FV = budoucí hodnota</a:t>
            </a:r>
          </a:p>
          <a:p>
            <a:r>
              <a:rPr lang="cs-CZ" dirty="0"/>
              <a:t>r = úroková sazba</a:t>
            </a:r>
          </a:p>
          <a:p>
            <a:r>
              <a:rPr lang="cs-CZ" dirty="0"/>
              <a:t>n = počet období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357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83AA7-F113-4F7A-B92A-DC879E012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Budoucí hodnota investice (</a:t>
            </a:r>
            <a:r>
              <a:rPr lang="cs-CZ" dirty="0" err="1"/>
              <a:t>Future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– FV)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4DF240-0B5F-4A94-AF09-3AA382FD1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Budoucí hodnota vyjadřuje, kolik budou současné finanční prostředky mít v budoucnu při dané úrokové sazbě.</a:t>
            </a:r>
          </a:p>
          <a:p>
            <a:r>
              <a:rPr lang="cs-CZ" dirty="0"/>
              <a:t>Používá se při zhodnocování kapitálu, investování nebo plánování spoření.</a:t>
            </a:r>
          </a:p>
          <a:p>
            <a:r>
              <a:rPr lang="cs-CZ" dirty="0"/>
              <a:t>Vzorec pro výpočet:</a:t>
            </a:r>
            <a:br>
              <a:rPr lang="cs-CZ" dirty="0"/>
            </a:br>
            <a:r>
              <a:rPr lang="cs-CZ" dirty="0"/>
              <a:t>FV = PV × (1 + r)ⁿ</a:t>
            </a:r>
            <a:br>
              <a:rPr lang="cs-CZ" dirty="0"/>
            </a:br>
            <a:r>
              <a:rPr lang="cs-CZ" dirty="0"/>
              <a:t>kde:</a:t>
            </a:r>
          </a:p>
          <a:p>
            <a:r>
              <a:rPr lang="cs-CZ" dirty="0"/>
              <a:t>PV = současná hodnota</a:t>
            </a:r>
          </a:p>
          <a:p>
            <a:r>
              <a:rPr lang="cs-CZ" dirty="0"/>
              <a:t>r = úroková sazba</a:t>
            </a:r>
          </a:p>
          <a:p>
            <a:r>
              <a:rPr lang="cs-CZ" dirty="0"/>
              <a:t>n = počet období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10312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A47230-D40A-43AE-83CE-567670EFE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cash </a:t>
            </a:r>
            <a:r>
              <a:rPr lang="cs-CZ" dirty="0" err="1"/>
              <a:t>flow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3654B9-0440-498A-AC95-46789DD19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Cash </a:t>
            </a:r>
            <a:r>
              <a:rPr lang="cs-CZ" dirty="0" err="1"/>
              <a:t>flow</a:t>
            </a:r>
            <a:r>
              <a:rPr lang="cs-CZ" dirty="0"/>
              <a:t> (peněžní toky) představuje přehled všech příjmů a výdajů v určitém období.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Ve finančním poradenství je důležité umět:</a:t>
            </a:r>
          </a:p>
          <a:p>
            <a:r>
              <a:rPr lang="cs-CZ" dirty="0"/>
              <a:t>vypočítat čisté cash </a:t>
            </a:r>
            <a:r>
              <a:rPr lang="cs-CZ" dirty="0" err="1"/>
              <a:t>flow</a:t>
            </a:r>
            <a:r>
              <a:rPr lang="cs-CZ" dirty="0"/>
              <a:t> (rozdíl mezi příjmy a výdaji)</a:t>
            </a:r>
          </a:p>
          <a:p>
            <a:r>
              <a:rPr lang="cs-CZ" dirty="0"/>
              <a:t>naplánovat cash </a:t>
            </a:r>
            <a:r>
              <a:rPr lang="cs-CZ" dirty="0" err="1"/>
              <a:t>flow</a:t>
            </a:r>
            <a:r>
              <a:rPr lang="cs-CZ" dirty="0"/>
              <a:t> do budoucna</a:t>
            </a:r>
          </a:p>
          <a:p>
            <a:r>
              <a:rPr lang="cs-CZ" dirty="0"/>
              <a:t>zohlednit inflaci a časovou hodnotu peněz</a:t>
            </a:r>
          </a:p>
          <a:p>
            <a:r>
              <a:rPr lang="cs-CZ" dirty="0"/>
              <a:t>Výpočet cash </a:t>
            </a:r>
            <a:r>
              <a:rPr lang="cs-CZ" dirty="0" err="1"/>
              <a:t>flow</a:t>
            </a:r>
            <a:r>
              <a:rPr lang="cs-CZ" dirty="0"/>
              <a:t> je zásadní při sestavování finančního plánu, plánování investic a hodnocení finanční stability klienta.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13773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C48ED4-9378-4421-AD93-289A1BC81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úvěrových produktů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03A529-4017-47CE-A6E5-41A8D28CD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 matematika umožňuje porovnávat různé nabídky úvěrů nejen podle úrokové sazby, ale také podle celkových nákladů, které s úvěrem souvisí.</a:t>
            </a:r>
          </a:p>
          <a:p>
            <a:r>
              <a:rPr lang="cs-CZ" dirty="0"/>
              <a:t>Důležitým ukazatelem je:</a:t>
            </a:r>
          </a:p>
          <a:p>
            <a:r>
              <a:rPr lang="cs-CZ" dirty="0"/>
              <a:t>RPSN (roční procentní sazba nákladů) – zahrnuje všechny náklady spojené s úvěrem (poplatky, pojištění apod.)</a:t>
            </a:r>
          </a:p>
          <a:p>
            <a:r>
              <a:rPr lang="cs-CZ" dirty="0"/>
              <a:t>Poradce musí klientovi ukázat nejen výši splátky, ale také celkové přeplacení úvěru a doporučit optimální délku splatnosti.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52696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68E683-8D57-4F75-A1D9-3327F8C0C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depozitních produktů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59F866-796D-4CBF-94CA-290E0ED9E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U spořicích a investičních produktů je třeba porovnávat:</a:t>
            </a:r>
          </a:p>
          <a:p>
            <a:r>
              <a:rPr lang="cs-CZ" dirty="0"/>
              <a:t>úrokové sazby</a:t>
            </a:r>
          </a:p>
          <a:p>
            <a:r>
              <a:rPr lang="cs-CZ" dirty="0"/>
              <a:t>poplatky</a:t>
            </a:r>
          </a:p>
          <a:p>
            <a:r>
              <a:rPr lang="cs-CZ" dirty="0"/>
              <a:t>daňové zatížení výnosů</a:t>
            </a:r>
          </a:p>
          <a:p>
            <a:r>
              <a:rPr lang="cs-CZ" dirty="0"/>
              <a:t>reálné zhodnocení po zohlednění inflace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Používá se výpočet efektivního úroku a zhodnocení za určité období.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1707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E8F985-F2C1-40D1-8387-97BAD5E8D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oblasti finančního poradenství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96395A-151F-4858-8CFB-306943B8A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správa osobních i firemních financí</a:t>
            </a:r>
          </a:p>
          <a:p>
            <a:r>
              <a:rPr lang="cs-CZ" dirty="0"/>
              <a:t>finanční plánování a tvorba rozpočtu</a:t>
            </a:r>
          </a:p>
          <a:p>
            <a:r>
              <a:rPr lang="cs-CZ" dirty="0"/>
              <a:t>investování a správa portfolia</a:t>
            </a:r>
          </a:p>
          <a:p>
            <a:r>
              <a:rPr lang="cs-CZ" dirty="0"/>
              <a:t>pojištění osob a majetku</a:t>
            </a:r>
          </a:p>
          <a:p>
            <a:r>
              <a:rPr lang="cs-CZ" dirty="0"/>
              <a:t>řešení úvěrových potřeb</a:t>
            </a:r>
          </a:p>
          <a:p>
            <a:r>
              <a:rPr lang="cs-CZ" dirty="0"/>
              <a:t>spoření a příprava na důchod</a:t>
            </a:r>
          </a:p>
          <a:p>
            <a:pPr marL="0" indent="0">
              <a:buNone/>
            </a:pPr>
            <a:r>
              <a:rPr lang="cs-CZ" dirty="0"/>
              <a:t>Moderní finanční poradenství se zaměřuje také na edukaci klientů a zvyšování jejich finanční gramotnosti.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47205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017822-6FD2-4FD5-BBFF-725DEAF6D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pojistných produktů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BA0658-92C7-483C-97DE-C2955F658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 matematika umožňuje spočítat:</a:t>
            </a:r>
          </a:p>
          <a:p>
            <a:r>
              <a:rPr lang="cs-CZ" dirty="0"/>
              <a:t>výši pojistného v závislosti na pojistné částce a době trvání pojištění</a:t>
            </a:r>
          </a:p>
          <a:p>
            <a:r>
              <a:rPr lang="cs-CZ" dirty="0"/>
              <a:t>náklady na pojištění v celém období</a:t>
            </a:r>
          </a:p>
          <a:p>
            <a:r>
              <a:rPr lang="cs-CZ" dirty="0"/>
              <a:t>návratnost u kapitálového nebo investičního životního pojištění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95536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880FC2-E153-46C8-8363-BBFD1431C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investic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67A52A-F8D9-49E7-9B2C-9E53EBB79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Poradce hodnotí efektivitu investic pomocí ukazatelů:</a:t>
            </a:r>
          </a:p>
          <a:p>
            <a:r>
              <a:rPr lang="cs-CZ" dirty="0"/>
              <a:t>NPV (Net </a:t>
            </a:r>
            <a:r>
              <a:rPr lang="cs-CZ" dirty="0" err="1"/>
              <a:t>Present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) – čistá současná hodnota</a:t>
            </a:r>
          </a:p>
          <a:p>
            <a:r>
              <a:rPr lang="cs-CZ" dirty="0"/>
              <a:t>IRR (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Return) – vnitřní výnosové procento</a:t>
            </a:r>
          </a:p>
          <a:p>
            <a:r>
              <a:rPr lang="cs-CZ" dirty="0"/>
              <a:t>Doba návratnosti investice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Tyto nástroje pomáhají klientovi rozhodnout, který produkt je pro něj nejvýhodnější s ohledem na jeho cíle a rizikový profil.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11127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E0793C-9CBC-4793-A994-A2A007120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Depozitní produkty pro retailovou klientelu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C90CE9-E25F-4E04-AA9C-07DBFC477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Charakteristika depozitních produktů</a:t>
            </a:r>
          </a:p>
          <a:p>
            <a:r>
              <a:rPr lang="cs-CZ" dirty="0"/>
              <a:t>Depozitní produkty představují formy uložení finančních prostředků klienta v bance či jiné finanční instituci. Jde o relativně bezpečné nástroje s nízkým rizikem a nižším výnosem. Jsou vhodné zejména pro krátkodobé a střednědobé zhodnocení prostředků nebo tvorbu rezerv.</a:t>
            </a:r>
          </a:p>
          <a:p>
            <a:r>
              <a:rPr lang="cs-CZ" dirty="0"/>
              <a:t>Depozita slouží také jako likvidní složka finančního plánu, díky které má klient pohotové peníze pro nečekané situace.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98368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63ED3-4FD6-420C-9ABD-AFE6EF73C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druhy depozitních produktů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1E10EC-7EFA-4647-9D25-8F1CCF197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Běžný účet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slouží ke každodenním finančním operacím</a:t>
            </a:r>
          </a:p>
          <a:p>
            <a:pPr marL="0" indent="0">
              <a:buNone/>
            </a:pPr>
            <a:r>
              <a:rPr lang="cs-CZ" dirty="0"/>
              <a:t>    žádné zhodnocení</a:t>
            </a:r>
          </a:p>
          <a:p>
            <a:pPr marL="0" indent="0">
              <a:buNone/>
            </a:pPr>
            <a:r>
              <a:rPr lang="cs-CZ" dirty="0"/>
              <a:t>    vysoká likvidita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Spořicí účet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vyšší úrok než běžný účet</a:t>
            </a:r>
          </a:p>
          <a:p>
            <a:pPr marL="0" indent="0">
              <a:buNone/>
            </a:pPr>
            <a:r>
              <a:rPr lang="cs-CZ" dirty="0"/>
              <a:t>    určeno k uložení krátkodobých rezerv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29835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B47608-1A23-433E-8287-A5C7D8B72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7FD333-97F5-4887-95D8-5138B4893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 Termínovaný vklad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fixace prostředků na určitou dobu</a:t>
            </a:r>
          </a:p>
          <a:p>
            <a:pPr marL="0" indent="0">
              <a:buNone/>
            </a:pPr>
            <a:r>
              <a:rPr lang="cs-CZ" dirty="0"/>
              <a:t>        vyšší úroková sazba</a:t>
            </a:r>
          </a:p>
          <a:p>
            <a:pPr marL="0" indent="0">
              <a:buNone/>
            </a:pPr>
            <a:r>
              <a:rPr lang="cs-CZ" dirty="0"/>
              <a:t>        nižší likvidita – předčasný výběr obvykle spojen s sankcí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    Stavební spoření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státní podpora a garantovaný úrok</a:t>
            </a:r>
          </a:p>
          <a:p>
            <a:pPr marL="0" indent="0">
              <a:buNone/>
            </a:pPr>
            <a:r>
              <a:rPr lang="cs-CZ" dirty="0"/>
              <a:t>        možnost čerpat úvěr ze stavebního spoření</a:t>
            </a:r>
          </a:p>
          <a:p>
            <a:pPr marL="0" indent="0">
              <a:buNone/>
            </a:pPr>
            <a:r>
              <a:rPr lang="cs-CZ" dirty="0"/>
              <a:t>        určeno pro střednědobé až dlouhodobé cíle</a:t>
            </a:r>
          </a:p>
        </p:txBody>
      </p:sp>
    </p:spTree>
    <p:extLst>
      <p:ext uri="{BB962C8B-B14F-4D97-AF65-F5344CB8AC3E}">
        <p14:creationId xmlns:p14="http://schemas.microsoft.com/office/powerpoint/2010/main" val="3605630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1F6715-BD58-4EF5-82C9-C7D4D79DF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v rámci finančního plánu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4DE87F9-9541-4673-81A7-5A6FE12F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Depozitní produkty hrají důležitou roli při budování finanční stability, tvorbě krátkodobých rezerv a zajištění likvidity. Jsou také vstupní branou pro méně zkušené klienty k dalším finančním produktům.</a:t>
            </a:r>
          </a:p>
        </p:txBody>
      </p:sp>
    </p:spTree>
    <p:extLst>
      <p:ext uri="{BB962C8B-B14F-4D97-AF65-F5344CB8AC3E}">
        <p14:creationId xmlns:p14="http://schemas.microsoft.com/office/powerpoint/2010/main" val="37259043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D85526-E533-4D4C-914E-519911043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FDCBF7-45A1-4C5A-B2FC-AA64D5078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/>
              <a:t>Úvěrové produkty pro retailovou klientelu</a:t>
            </a:r>
          </a:p>
        </p:txBody>
      </p:sp>
    </p:spTree>
    <p:extLst>
      <p:ext uri="{BB962C8B-B14F-4D97-AF65-F5344CB8AC3E}">
        <p14:creationId xmlns:p14="http://schemas.microsoft.com/office/powerpoint/2010/main" val="4392687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2191D2-F441-4158-B9E6-D4465CE27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úvěrových produktů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1406D4-A8C0-46D3-94D8-EE49D9D8B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Úvěrové produkty slouží k financování potřeb klientů, na které momentálně nemají dostatek vlastních prostředků. Umožňují rozložit platbu na delší časové období, avšak za cenu úrokových nákladů a poplatků.</a:t>
            </a:r>
          </a:p>
          <a:p>
            <a:r>
              <a:rPr lang="cs-CZ" dirty="0"/>
              <a:t>Finanční poradce by měl klientovi doporučit vhodný typ úvěru s ohledem na účel, délku splácení, výši splátek a celkové zatížení rozpočtu.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49451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19A751-3A34-4842-ABCC-8FBCC9C76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druhy úvěrů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C687D5-3AFB-4044-AF4E-BD9B1F6CC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Hypoteční úvěr</a:t>
            </a:r>
            <a:endParaRPr lang="cs-CZ" dirty="0"/>
          </a:p>
          <a:p>
            <a:r>
              <a:rPr lang="cs-CZ" dirty="0"/>
              <a:t>účelový úvěr na koupi, výstavbu nebo rekonstrukci nemovitosti</a:t>
            </a:r>
          </a:p>
          <a:p>
            <a:r>
              <a:rPr lang="cs-CZ" dirty="0"/>
              <a:t>dlouhodobá splatnost (až 30 let)</a:t>
            </a:r>
          </a:p>
          <a:p>
            <a:r>
              <a:rPr lang="cs-CZ" dirty="0"/>
              <a:t>zajištění nemovitostí</a:t>
            </a:r>
          </a:p>
          <a:p>
            <a:r>
              <a:rPr lang="cs-CZ" dirty="0"/>
              <a:t>variabilní nebo fixní úroková sazba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3644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F792DD-EA9B-4167-870C-CE308314E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Spotřebitelský úvěr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FAFC5C-A405-49EA-9E2D-C286FED1F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financování nákupu zboží nebo služeb</a:t>
            </a:r>
          </a:p>
          <a:p>
            <a:endParaRPr lang="cs-CZ" dirty="0"/>
          </a:p>
          <a:p>
            <a:r>
              <a:rPr lang="cs-CZ" dirty="0"/>
              <a:t>krátkodobé až střednědobé splácení</a:t>
            </a:r>
          </a:p>
          <a:p>
            <a:endParaRPr lang="cs-CZ" dirty="0"/>
          </a:p>
          <a:p>
            <a:r>
              <a:rPr lang="cs-CZ" dirty="0"/>
              <a:t>vyšší úroková sazba než hypotéka</a:t>
            </a:r>
          </a:p>
          <a:p>
            <a:endParaRPr lang="cs-CZ" dirty="0"/>
          </a:p>
          <a:p>
            <a:r>
              <a:rPr lang="cs-CZ" dirty="0"/>
              <a:t>často bez zajištění</a:t>
            </a:r>
          </a:p>
        </p:txBody>
      </p:sp>
    </p:spTree>
    <p:extLst>
      <p:ext uri="{BB962C8B-B14F-4D97-AF65-F5344CB8AC3E}">
        <p14:creationId xmlns:p14="http://schemas.microsoft.com/office/powerpoint/2010/main" val="3677649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C01DD6-2A37-4C5F-87F1-EB5B2135F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Podstata finančního poradenství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B4FD89-6B1F-41CB-A0CD-7B1260B49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Finanční poradenství je systematická činnost, jejímž cílem je optimalizace hospodaření s finančními prostředky. Vychází z individuálních potřeb klienta a jeho životní situace.</a:t>
            </a:r>
          </a:p>
          <a:p>
            <a:r>
              <a:rPr lang="cs-CZ" dirty="0"/>
              <a:t>Poradce nejprve provádí analýzu příjmů, výdajů a majetkové situace klienta. Na základě zjištěných informací navrhuje konkrétní finanční plán — soubor kroků, jak efektivně spravovat a rozmnožovat finanční prostředky.</a:t>
            </a:r>
          </a:p>
          <a:p>
            <a:r>
              <a:rPr lang="cs-CZ" dirty="0"/>
              <a:t>Finanční plán obvykle zahrnuje doporučení v těchto oblastech:</a:t>
            </a:r>
          </a:p>
          <a:p>
            <a:r>
              <a:rPr lang="cs-CZ" dirty="0"/>
              <a:t>tvorba a správa rozpočtu</a:t>
            </a:r>
          </a:p>
          <a:p>
            <a:r>
              <a:rPr lang="cs-CZ" dirty="0"/>
              <a:t>zajištění rizik (pojištění)</a:t>
            </a:r>
          </a:p>
          <a:p>
            <a:r>
              <a:rPr lang="cs-CZ" dirty="0"/>
              <a:t>řešení bydlení a úvěrů</a:t>
            </a:r>
          </a:p>
          <a:p>
            <a:r>
              <a:rPr lang="cs-CZ" dirty="0"/>
              <a:t>investice a tvorba rezerv</a:t>
            </a:r>
          </a:p>
          <a:p>
            <a:r>
              <a:rPr lang="cs-CZ" dirty="0"/>
              <a:t>příprava na důchod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2289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6C045A-4569-44D5-9BB6-82246AA1D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Leasing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C260FE-5352-4BB8-A37A-AAA00616E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pronájem movitého majetku (auto, vybavení) s možností odkupu</a:t>
            </a:r>
          </a:p>
          <a:p>
            <a:endParaRPr lang="cs-CZ" dirty="0"/>
          </a:p>
          <a:p>
            <a:r>
              <a:rPr lang="cs-CZ" dirty="0"/>
              <a:t>alternativní financování spotřebních potřeb</a:t>
            </a:r>
          </a:p>
          <a:p>
            <a:endParaRPr lang="cs-CZ" dirty="0"/>
          </a:p>
          <a:p>
            <a:r>
              <a:rPr lang="cs-CZ" dirty="0"/>
              <a:t>vhodné zejména pro pořízení automobilů</a:t>
            </a:r>
          </a:p>
        </p:txBody>
      </p:sp>
    </p:spTree>
    <p:extLst>
      <p:ext uri="{BB962C8B-B14F-4D97-AF65-F5344CB8AC3E}">
        <p14:creationId xmlns:p14="http://schemas.microsoft.com/office/powerpoint/2010/main" val="35298374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A90AE7-3C7D-4E13-9333-ECFBC01E7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Kontokorentní úvěr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7346C7-17D9-4BA9-A34E-E5906DED1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možnost čerpat peníze „do minusu“ na běžném účtu</a:t>
            </a:r>
          </a:p>
          <a:p>
            <a:endParaRPr lang="cs-CZ" dirty="0"/>
          </a:p>
          <a:p>
            <a:r>
              <a:rPr lang="cs-CZ" dirty="0"/>
              <a:t>vysoká úroková sazba</a:t>
            </a:r>
          </a:p>
          <a:p>
            <a:endParaRPr lang="cs-CZ" dirty="0"/>
          </a:p>
          <a:p>
            <a:r>
              <a:rPr lang="cs-CZ" dirty="0"/>
              <a:t>určeno na krátkodobé překlenutí finančního nedostatku</a:t>
            </a:r>
          </a:p>
        </p:txBody>
      </p:sp>
    </p:spTree>
    <p:extLst>
      <p:ext uri="{BB962C8B-B14F-4D97-AF65-F5344CB8AC3E}">
        <p14:creationId xmlns:p14="http://schemas.microsoft.com/office/powerpoint/2010/main" val="9995543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E7AEC2-8A07-43A1-9EFA-DCCC4359D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Kreditní karta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68282F-F7DD-44E5-9910-C8B740788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bezúročné období při včasném splacení</a:t>
            </a:r>
          </a:p>
          <a:p>
            <a:endParaRPr lang="cs-CZ" dirty="0"/>
          </a:p>
          <a:p>
            <a:r>
              <a:rPr lang="cs-CZ" dirty="0"/>
              <a:t>vysoké úrokové sazby při neuhrazení do termínu</a:t>
            </a:r>
          </a:p>
          <a:p>
            <a:endParaRPr lang="cs-CZ" dirty="0"/>
          </a:p>
          <a:p>
            <a:r>
              <a:rPr lang="cs-CZ" dirty="0"/>
              <a:t>vhodná spíše jako rezerva</a:t>
            </a:r>
          </a:p>
        </p:txBody>
      </p:sp>
    </p:spTree>
    <p:extLst>
      <p:ext uri="{BB962C8B-B14F-4D97-AF65-F5344CB8AC3E}">
        <p14:creationId xmlns:p14="http://schemas.microsoft.com/office/powerpoint/2010/main" val="12039460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14E52E-008B-4B40-AAA6-B667C7EAD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úvěrů v rámci finančního plánu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9D678D-A27C-4C1A-90AE-4415C560A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Úvěrové produkty by měly být využívány účelně a v souladu s finančním plánem klienta. Poradce pomáhá s výběrem optimální délky splácení, správným nastavením výše splátek a kontrolou celkového zadlužení tak, aby nedošlo k ohrožení finanční stability klienta.</a:t>
            </a:r>
          </a:p>
        </p:txBody>
      </p:sp>
    </p:spTree>
    <p:extLst>
      <p:ext uri="{BB962C8B-B14F-4D97-AF65-F5344CB8AC3E}">
        <p14:creationId xmlns:p14="http://schemas.microsoft.com/office/powerpoint/2010/main" val="18777727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BE228C-CE9B-418A-8ED7-303A9B130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A8DFFC-4FFE-4FEA-83E3-FE8459DCF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dirty="0"/>
              <a:t>Depozitní a úvěrové produkty pro firemní klientelu</a:t>
            </a:r>
          </a:p>
        </p:txBody>
      </p:sp>
    </p:spTree>
    <p:extLst>
      <p:ext uri="{BB962C8B-B14F-4D97-AF65-F5344CB8AC3E}">
        <p14:creationId xmlns:p14="http://schemas.microsoft.com/office/powerpoint/2010/main" val="29288880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E22F5F-E867-48E6-B906-838AFC65B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produktů pro firmy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F4DED2-8D47-45C0-85B3-843C5A237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Firemní klientela využívá depozitní a úvěrové produkty zejména za účelem řízení likvidity, financování provozu, rozvoje podnikání a investic do majetku.</a:t>
            </a:r>
          </a:p>
          <a:p>
            <a:r>
              <a:rPr lang="cs-CZ" dirty="0"/>
              <a:t>Poradce by měl firmám pomoci s výběrem vhodných produktů dle velikosti firmy, oboru podnikání a plánovaných cílů.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850094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93CEC6-DB15-415B-B091-63F6F71D6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Depozitní produkty pro firmy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EFB871-1008-4104-AC2E-05E3FC532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 Běžné firemní účty</a:t>
            </a:r>
          </a:p>
          <a:p>
            <a:endParaRPr lang="cs-CZ" dirty="0"/>
          </a:p>
          <a:p>
            <a:r>
              <a:rPr lang="cs-CZ" dirty="0"/>
              <a:t>        Správa platebního styku, příjem plateb od zákazníků</a:t>
            </a:r>
          </a:p>
          <a:p>
            <a:endParaRPr lang="cs-CZ" dirty="0"/>
          </a:p>
          <a:p>
            <a:r>
              <a:rPr lang="cs-CZ" dirty="0"/>
              <a:t>        Přístup k online bankovnictví a službám cash managementu</a:t>
            </a:r>
          </a:p>
          <a:p>
            <a:endParaRPr lang="cs-CZ" dirty="0"/>
          </a:p>
          <a:p>
            <a:r>
              <a:rPr lang="cs-CZ" dirty="0"/>
              <a:t>    </a:t>
            </a:r>
            <a:r>
              <a:rPr lang="cs-CZ" b="1" dirty="0"/>
              <a:t>Spořicí účty a termínované vklady</a:t>
            </a:r>
          </a:p>
          <a:p>
            <a:endParaRPr lang="cs-CZ" dirty="0"/>
          </a:p>
          <a:p>
            <a:r>
              <a:rPr lang="cs-CZ" dirty="0"/>
              <a:t>        Zhodnocení volných finančních prostředků</a:t>
            </a:r>
          </a:p>
          <a:p>
            <a:endParaRPr lang="cs-CZ" dirty="0"/>
          </a:p>
          <a:p>
            <a:r>
              <a:rPr lang="cs-CZ" dirty="0"/>
              <a:t>        Správa dočasně volné likvidity firmy</a:t>
            </a:r>
          </a:p>
        </p:txBody>
      </p:sp>
    </p:spTree>
    <p:extLst>
      <p:ext uri="{BB962C8B-B14F-4D97-AF65-F5344CB8AC3E}">
        <p14:creationId xmlns:p14="http://schemas.microsoft.com/office/powerpoint/2010/main" val="85632932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EB2EE0-225D-4F4A-8A51-3B452956F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Úvěrové produkty pro firmy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1099E2-7CB8-437B-8CBE-3E9D56F3C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Investiční úvěry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Financování dlouhodobého majetku (stroje, technologie, nemovitosti)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Delší splatnost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Provozní úvěry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Krytí krátkodobých potřeb firmy (nákup zásob, financování pohledávek)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Časté čerpání formou revolvingového úvěru</a:t>
            </a:r>
          </a:p>
        </p:txBody>
      </p:sp>
    </p:spTree>
    <p:extLst>
      <p:ext uri="{BB962C8B-B14F-4D97-AF65-F5344CB8AC3E}">
        <p14:creationId xmlns:p14="http://schemas.microsoft.com/office/powerpoint/2010/main" val="209372822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C6A3C0-BBB1-4A0F-A7D0-C430C03AD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EF7EAF-8D18-4441-86ED-5C6BD7D6E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Leasing pro firmy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Financování movitého majetku (automobily, IT, zařízení)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Daňové výhody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Úvěry pro začínající podnikatele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Specializované produkty s podporou ČMZRB (Národní rozvojová banka)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Možnost záruk a dotací</a:t>
            </a:r>
          </a:p>
        </p:txBody>
      </p:sp>
    </p:spTree>
    <p:extLst>
      <p:ext uri="{BB962C8B-B14F-4D97-AF65-F5344CB8AC3E}">
        <p14:creationId xmlns:p14="http://schemas.microsoft.com/office/powerpoint/2010/main" val="205563820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BF8555-467A-4CD7-B72E-C1AD864C3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produktů ve firemním finančním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4E1A57-88AB-4381-A7FF-9A47FFE66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Firmy využívají úvěrové a depozitní produkty za účelem:</a:t>
            </a:r>
          </a:p>
          <a:p>
            <a:r>
              <a:rPr lang="cs-CZ" dirty="0"/>
              <a:t>optimalizace cash </a:t>
            </a:r>
            <a:r>
              <a:rPr lang="cs-CZ" dirty="0" err="1"/>
              <a:t>flow</a:t>
            </a:r>
            <a:endParaRPr lang="cs-CZ" dirty="0"/>
          </a:p>
          <a:p>
            <a:r>
              <a:rPr lang="cs-CZ" dirty="0"/>
              <a:t>řízení nákladů a výnosů</a:t>
            </a:r>
          </a:p>
          <a:p>
            <a:r>
              <a:rPr lang="cs-CZ" dirty="0"/>
              <a:t>financování rozvojových projektů</a:t>
            </a:r>
          </a:p>
          <a:p>
            <a:r>
              <a:rPr lang="cs-CZ" dirty="0"/>
              <a:t>zajištění provozního kapitálu</a:t>
            </a:r>
          </a:p>
          <a:p>
            <a:pPr marL="0" indent="0">
              <a:buNone/>
            </a:pPr>
            <a:r>
              <a:rPr lang="cs-CZ" dirty="0"/>
              <a:t>Poradce firmám pomáhá nejen s financováním, ale i s analýzou úvěrové zatíženosti, daňových aspektů a vhodného nastavení splátkových kalendářů.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103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92B6AD-ACB2-49D3-8855-767071A28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finančního poradenství v současnosti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C7A7FEF-8CF4-4F55-ACC0-2A48E1195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 dnešní době čelí jednotlivci i firmy celé řadě výzev:</a:t>
            </a:r>
          </a:p>
          <a:p>
            <a:r>
              <a:rPr lang="cs-CZ" dirty="0"/>
              <a:t>vysoká inflace</a:t>
            </a:r>
          </a:p>
          <a:p>
            <a:r>
              <a:rPr lang="cs-CZ" dirty="0"/>
              <a:t>rostoucí úrokové sazby</a:t>
            </a:r>
          </a:p>
          <a:p>
            <a:r>
              <a:rPr lang="cs-CZ" dirty="0"/>
              <a:t>proměnlivé ceny energií</a:t>
            </a:r>
          </a:p>
          <a:p>
            <a:r>
              <a:rPr lang="cs-CZ" dirty="0"/>
              <a:t>nejistota na investičních trzích</a:t>
            </a:r>
          </a:p>
          <a:p>
            <a:r>
              <a:rPr lang="cs-CZ" dirty="0"/>
              <a:t>Současný trend klade důraz na individuální přístup a dlouhodobou spolupráci poradce s klientem. V ČR roste důraz na regulaci trhu finančního poradenství — dohlíží na něj Česká národní banka (ČNB) a platí přísné etické normy (např. </a:t>
            </a:r>
            <a:r>
              <a:rPr lang="cs-CZ" dirty="0" err="1"/>
              <a:t>MiFID</a:t>
            </a:r>
            <a:r>
              <a:rPr lang="cs-CZ" dirty="0"/>
              <a:t> II).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663235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FE8F4F-BBEC-4082-9F89-6810E173C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2550AC-4BA6-4EDB-9559-8205D03D4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/>
              <a:t>Pojistné produkty</a:t>
            </a:r>
          </a:p>
        </p:txBody>
      </p:sp>
    </p:spTree>
    <p:extLst>
      <p:ext uri="{BB962C8B-B14F-4D97-AF65-F5344CB8AC3E}">
        <p14:creationId xmlns:p14="http://schemas.microsoft.com/office/powerpoint/2010/main" val="103657356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A060F-45AC-49BD-A0BD-26E8F79D2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fungování pojištění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366976-1836-48FC-8F2C-0D6B54400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Pojištění představuje nástroj finanční ochrany, který slouží ke krytí rizik spojených s neočekávanými událostmi. Cílem je zajistit klienta proti finančním ztrátám v případě škody na zdraví, majetku nebo odpovědnosti.</a:t>
            </a:r>
          </a:p>
          <a:p>
            <a:r>
              <a:rPr lang="cs-CZ" dirty="0"/>
              <a:t>Podstatou pojištění je princip sdílení rizika – pojištěný platí pravidelné pojistné a v případě pojistné události má nárok na plnění od pojišťovny.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36114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FC3C01-FE65-4C46-8620-7D5C2489C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pojistných produktů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A39441-374A-4460-9283-EA0D3FFD9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1. Životní pojištění</a:t>
            </a:r>
          </a:p>
          <a:p>
            <a:r>
              <a:rPr lang="cs-CZ" dirty="0"/>
              <a:t>Rizikové životní pojištění – krytí pro případ smrti nebo invalidity</a:t>
            </a:r>
          </a:p>
          <a:p>
            <a:r>
              <a:rPr lang="cs-CZ" dirty="0"/>
              <a:t>Kapitálové životní pojištění – kombinace pojištění a spoření</a:t>
            </a:r>
          </a:p>
          <a:p>
            <a:r>
              <a:rPr lang="cs-CZ" dirty="0"/>
              <a:t>Investiční životní pojištění – propojení pojištění a investic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657997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33FDFD-18C8-4EAA-B9EF-D87CD83BF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9F44D0-0AE6-4C9A-8774-A37C64E9F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2. Neživotní pojištění</a:t>
            </a:r>
          </a:p>
          <a:p>
            <a:r>
              <a:rPr lang="cs-CZ" dirty="0"/>
              <a:t>Pojištění majetku (nemovitosti, domácnosti)</a:t>
            </a:r>
          </a:p>
          <a:p>
            <a:r>
              <a:rPr lang="cs-CZ" dirty="0"/>
              <a:t>Pojištění vozidel (povinné ručení, havarijní pojištění)</a:t>
            </a:r>
          </a:p>
          <a:p>
            <a:r>
              <a:rPr lang="cs-CZ" dirty="0"/>
              <a:t>Pojištění odpovědnosti (za škodu způsobenou třetí osobě)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38413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0CFD5-B81E-45BE-B3D9-630F1EC1A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Pojistné produkty pro podnikatele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CD85E2-13BE-4071-9129-743C71919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Pojištění podnikatelského majetku</a:t>
            </a:r>
          </a:p>
          <a:p>
            <a:endParaRPr lang="cs-CZ" dirty="0"/>
          </a:p>
          <a:p>
            <a:r>
              <a:rPr lang="cs-CZ" dirty="0"/>
              <a:t>Pojištění odpovědnosti za škodu způsobenou provozem firmy</a:t>
            </a:r>
          </a:p>
          <a:p>
            <a:endParaRPr lang="cs-CZ" dirty="0"/>
          </a:p>
          <a:p>
            <a:r>
              <a:rPr lang="cs-CZ" dirty="0"/>
              <a:t>Pojištění přerušení provozu</a:t>
            </a:r>
          </a:p>
          <a:p>
            <a:endParaRPr lang="cs-CZ" dirty="0"/>
          </a:p>
          <a:p>
            <a:r>
              <a:rPr lang="cs-CZ" dirty="0"/>
              <a:t>Pojištění kybernetických rizik</a:t>
            </a:r>
          </a:p>
        </p:txBody>
      </p:sp>
    </p:spTree>
    <p:extLst>
      <p:ext uri="{BB962C8B-B14F-4D97-AF65-F5344CB8AC3E}">
        <p14:creationId xmlns:p14="http://schemas.microsoft.com/office/powerpoint/2010/main" val="184323548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17687B-0CA7-464E-9950-47C3E7847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pojistných produktů ve finančním plánu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17A336-C098-4B5F-BFC0-CA899B5A0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Pojištění je důležitou součástí odpovědného finančního plánování. Slouží k ochraně osobního i firemního majetku a příjmů. Správně nastavené pojistné krytí minimalizuje finanční dopady nečekaných událostí a chrání finanční stabilitu klienta.</a:t>
            </a:r>
          </a:p>
        </p:txBody>
      </p:sp>
    </p:spTree>
    <p:extLst>
      <p:ext uri="{BB962C8B-B14F-4D97-AF65-F5344CB8AC3E}">
        <p14:creationId xmlns:p14="http://schemas.microsoft.com/office/powerpoint/2010/main" val="198532831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130F97-5540-467A-9748-0C68D619B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4F851B-311A-46FE-BF51-01D07A5AE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dirty="0"/>
              <a:t>Investice a tvorba portfolia</a:t>
            </a:r>
          </a:p>
        </p:txBody>
      </p:sp>
    </p:spTree>
    <p:extLst>
      <p:ext uri="{BB962C8B-B14F-4D97-AF65-F5344CB8AC3E}">
        <p14:creationId xmlns:p14="http://schemas.microsoft.com/office/powerpoint/2010/main" val="2454363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97B650-CD16-49D8-8BAA-68D36FD5C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Podstata investování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E5DC2C-1B4D-40EC-8411-6E0FBD704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Investování je proces, při kterém dochází ke zhodnocování volných finančních prostředků s cílem dosáhnout vyššího výnosu, než nabízí běžné depozitní produkty.</a:t>
            </a:r>
          </a:p>
          <a:p>
            <a:r>
              <a:rPr lang="cs-CZ" dirty="0"/>
              <a:t>Každá investice je však spojena s určitou mírou rizika, proto je důležité investice pečlivě plánovat a diverzifikovat.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16327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064F9D-FC27-4991-BC39-EE0EA6817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druhy investic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AFDCFD-D298-4E8D-A095-45226C133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Reálné investice</a:t>
            </a:r>
          </a:p>
          <a:p>
            <a:r>
              <a:rPr lang="cs-CZ" dirty="0"/>
              <a:t>Investice do nemovitostí</a:t>
            </a:r>
          </a:p>
          <a:p>
            <a:r>
              <a:rPr lang="cs-CZ" dirty="0"/>
              <a:t>Investice do komodit (zlato, stříbro, ropa)</a:t>
            </a:r>
          </a:p>
          <a:p>
            <a:r>
              <a:rPr lang="cs-CZ" dirty="0"/>
              <a:t>Investice do podnikatelských záměrů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54752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9F2C55-A9FF-4370-8517-8703FB105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74A3DD-98E7-4B2B-B181-8074FD56E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Finanční investice</a:t>
            </a:r>
          </a:p>
          <a:p>
            <a:r>
              <a:rPr lang="cs-CZ" dirty="0"/>
              <a:t>Cenné papíry (akcie, dluhopisy)</a:t>
            </a:r>
          </a:p>
          <a:p>
            <a:r>
              <a:rPr lang="cs-CZ" dirty="0"/>
              <a:t>Podílové fondy</a:t>
            </a:r>
          </a:p>
          <a:p>
            <a:r>
              <a:rPr lang="cs-CZ" dirty="0"/>
              <a:t>ETF (Exchange </a:t>
            </a:r>
            <a:r>
              <a:rPr lang="cs-CZ" dirty="0" err="1"/>
              <a:t>Traded</a:t>
            </a:r>
            <a:r>
              <a:rPr lang="cs-CZ" dirty="0"/>
              <a:t> </a:t>
            </a:r>
            <a:r>
              <a:rPr lang="cs-CZ" dirty="0" err="1"/>
              <a:t>Funds</a:t>
            </a:r>
            <a:r>
              <a:rPr lang="cs-CZ" dirty="0"/>
              <a:t>)</a:t>
            </a:r>
          </a:p>
          <a:p>
            <a:r>
              <a:rPr lang="cs-CZ" dirty="0" err="1"/>
              <a:t>Kryptoměny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2785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5D5490-517E-4676-91DB-5779EE94D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Moderní finanční poradenství využívá také digitální nástroje: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A5B6AE-09FD-48C0-8503-3427E711C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online finanční plánovače</a:t>
            </a:r>
          </a:p>
          <a:p>
            <a:r>
              <a:rPr lang="cs-CZ" dirty="0"/>
              <a:t>mobilní aplikace pro správu financí</a:t>
            </a:r>
          </a:p>
          <a:p>
            <a:r>
              <a:rPr lang="cs-CZ" dirty="0"/>
              <a:t>robo-poradenství (automatizovaná doporučení)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0789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4B69A5-D8E3-4283-92E4-A06280D67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tvorby investičního portfolia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5653B4-C5C2-4BDE-A50E-D0A512A8D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 Stanovení investičního cíle</a:t>
            </a:r>
          </a:p>
          <a:p>
            <a:pPr marL="0" indent="0">
              <a:buNone/>
            </a:pPr>
            <a:r>
              <a:rPr lang="cs-CZ" dirty="0"/>
              <a:t>        Krátkodobý, střednědobý, dlouhodobý horizont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    Určení investičního profilu klienta</a:t>
            </a:r>
          </a:p>
          <a:p>
            <a:pPr marL="0" indent="0">
              <a:buNone/>
            </a:pPr>
            <a:r>
              <a:rPr lang="cs-CZ" dirty="0"/>
              <a:t>        Konzervativní, vyvážený, dynamický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    Diverzifikace portfolia</a:t>
            </a:r>
          </a:p>
          <a:p>
            <a:pPr marL="0" indent="0">
              <a:buNone/>
            </a:pPr>
            <a:r>
              <a:rPr lang="cs-CZ" dirty="0"/>
              <a:t>        Rozložení investic do různých aktiv za účelem snížení rizika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    Pravidelná kontrola a aktualizace portfolia</a:t>
            </a:r>
          </a:p>
          <a:p>
            <a:pPr marL="0" indent="0">
              <a:buNone/>
            </a:pPr>
            <a:r>
              <a:rPr lang="cs-CZ" dirty="0"/>
              <a:t>        Přizpůsobení změnám na trhu a životní situaci investora</a:t>
            </a:r>
          </a:p>
        </p:txBody>
      </p:sp>
    </p:spTree>
    <p:extLst>
      <p:ext uri="{BB962C8B-B14F-4D97-AF65-F5344CB8AC3E}">
        <p14:creationId xmlns:p14="http://schemas.microsoft.com/office/powerpoint/2010/main" val="291006280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4B85F0-1224-4753-A8D6-9111FC7C2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Parametry hodnocení investic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8CD1EA-DA3B-4AD0-A8B2-AA38AC376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Výnosnost – očekávané zhodnocení investice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Rizikovost – míra kolísání hodnoty investice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Likvidita – rychlost a možnost přeměny investice na hotovost</a:t>
            </a:r>
          </a:p>
        </p:txBody>
      </p:sp>
    </p:spTree>
    <p:extLst>
      <p:ext uri="{BB962C8B-B14F-4D97-AF65-F5344CB8AC3E}">
        <p14:creationId xmlns:p14="http://schemas.microsoft.com/office/powerpoint/2010/main" val="207611494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3E5404-7F7E-479E-BA44-59D5BE740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7FF37A-8BFD-4E6E-984F-FC5FFB2DD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/>
              <a:t>Investice a reinvestice v podnikové praxi</a:t>
            </a:r>
          </a:p>
        </p:txBody>
      </p:sp>
    </p:spTree>
    <p:extLst>
      <p:ext uri="{BB962C8B-B14F-4D97-AF65-F5344CB8AC3E}">
        <p14:creationId xmlns:p14="http://schemas.microsoft.com/office/powerpoint/2010/main" val="150835679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C8B1A0-C84C-4E90-942F-CCBE93FDC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investic v podnikání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9F4E79-B044-4199-AD1E-65D1BC626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Investice v podnikové praxi představují strategické rozhodnutí, jejichž cílem je podpořit rozvoj podniku, zvýšit jeho konkurenceschopnost a zajistit dlouhodobý růst.</a:t>
            </a:r>
          </a:p>
          <a:p>
            <a:r>
              <a:rPr lang="cs-CZ" dirty="0"/>
              <a:t>Podnikové investice zahrnují nejen nákup hmotného a nehmotného majetku, ale také investice do lidského kapitálu, technologií a inovací.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949799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EC4255-8DB0-40C4-977C-EE7CA7AB3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podnikových investic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1955E2-B97F-4A5B-B981-A703BF7AB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Investice do dlouhodobého hmotného majetku</a:t>
            </a:r>
          </a:p>
          <a:p>
            <a:pPr marL="0" indent="0">
              <a:buNone/>
            </a:pPr>
            <a:r>
              <a:rPr lang="cs-CZ" dirty="0"/>
              <a:t>    budovy, stroje, zařízení, dopravní prostředky</a:t>
            </a:r>
          </a:p>
          <a:p>
            <a:endParaRPr lang="cs-CZ" dirty="0"/>
          </a:p>
          <a:p>
            <a:r>
              <a:rPr lang="cs-CZ" b="1" dirty="0"/>
              <a:t>Investice do nehmotného majetku</a:t>
            </a:r>
          </a:p>
          <a:p>
            <a:pPr marL="0" indent="0">
              <a:buNone/>
            </a:pPr>
            <a:r>
              <a:rPr lang="cs-CZ" dirty="0"/>
              <a:t>   software, licence, ochranné známky</a:t>
            </a:r>
          </a:p>
          <a:p>
            <a:endParaRPr lang="cs-CZ" dirty="0"/>
          </a:p>
          <a:p>
            <a:r>
              <a:rPr lang="cs-CZ" b="1" dirty="0"/>
              <a:t>Investice do rozvoje lidských zdrojů</a:t>
            </a:r>
          </a:p>
          <a:p>
            <a:pPr marL="0" indent="0">
              <a:buNone/>
            </a:pPr>
            <a:r>
              <a:rPr lang="cs-CZ" dirty="0"/>
              <a:t>  vzdělávání zaměstnanců, rozvoj dovedností</a:t>
            </a:r>
          </a:p>
          <a:p>
            <a:endParaRPr lang="cs-CZ" dirty="0"/>
          </a:p>
          <a:p>
            <a:r>
              <a:rPr lang="cs-CZ" b="1" dirty="0"/>
              <a:t>Investice do výzkumu a vývoje</a:t>
            </a:r>
          </a:p>
          <a:p>
            <a:pPr marL="0" indent="0">
              <a:buNone/>
            </a:pPr>
            <a:r>
              <a:rPr lang="cs-CZ" dirty="0"/>
              <a:t>  inovace, nové produkty a služby</a:t>
            </a:r>
          </a:p>
        </p:txBody>
      </p:sp>
    </p:spTree>
    <p:extLst>
      <p:ext uri="{BB962C8B-B14F-4D97-AF65-F5344CB8AC3E}">
        <p14:creationId xmlns:p14="http://schemas.microsoft.com/office/powerpoint/2010/main" val="277003046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9D52A-9866-40AB-AF36-1093E21AA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Reinvestice zisků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32478D-7E78-4F99-898F-D63EF401E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Podniky často reinvestují část dosaženého zisku zpět do svého rozvoje.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Výhody reinvestic:</a:t>
            </a:r>
          </a:p>
          <a:p>
            <a:r>
              <a:rPr lang="cs-CZ" dirty="0"/>
              <a:t>posílení konkurenceschopnosti</a:t>
            </a:r>
          </a:p>
          <a:p>
            <a:r>
              <a:rPr lang="cs-CZ" dirty="0"/>
              <a:t>zvýšení hodnoty podniku</a:t>
            </a:r>
          </a:p>
          <a:p>
            <a:r>
              <a:rPr lang="cs-CZ" dirty="0"/>
              <a:t>zajištění dlouhodobé stability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Reinvestice je třeba plánovat s ohledem na finanční situaci firmy, předpokládané výnosy a míru rizika.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446564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22FFB9-E292-4B2A-A03F-AB06F5522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efektivity podnikových investic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F9D5E0-3C71-4485-A3AF-D5E8FBC70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Finanční poradce nebo finanční manažer využívá při hodnocení investic tyto ukazatele:</a:t>
            </a:r>
          </a:p>
          <a:p>
            <a:r>
              <a:rPr lang="cs-CZ" dirty="0"/>
              <a:t>NPV (Net </a:t>
            </a:r>
            <a:r>
              <a:rPr lang="cs-CZ" dirty="0" err="1"/>
              <a:t>Present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)</a:t>
            </a:r>
          </a:p>
          <a:p>
            <a:r>
              <a:rPr lang="cs-CZ" dirty="0"/>
              <a:t>IRR (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Return)</a:t>
            </a:r>
          </a:p>
          <a:p>
            <a:r>
              <a:rPr lang="cs-CZ" dirty="0"/>
              <a:t>Doba návratnosti investice</a:t>
            </a:r>
          </a:p>
          <a:p>
            <a:r>
              <a:rPr lang="cs-CZ" dirty="0"/>
              <a:t>ROI (Return on </a:t>
            </a:r>
            <a:r>
              <a:rPr lang="cs-CZ" dirty="0" err="1"/>
              <a:t>Investment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Správné vyhodnocení efektivity investic pomáhá firmám rozhodovat o alokaci kapitálu a optimalizaci nákladů.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43673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47DD7B-5021-48F3-9790-1C4A7FFE0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Cesta k finanční nezávislosti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ABBAAE-8626-43E8-A02A-27E334FB5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 nezávislost a svoboda nejsou cílem, kterého lze dosáhnout ze dne na den. Jedná se o dlouhodobý proces, který vyžaduje systematické plánování, disciplínu a vhodné využití finančních produktů.</a:t>
            </a:r>
          </a:p>
          <a:p>
            <a:r>
              <a:rPr lang="cs-CZ" dirty="0"/>
              <a:t>Klíčem je vytvořit takovou strukturu příjmů a majetku, která zajistí pokrytí životních nákladů i bez nutnosti aktivní práce.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90748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5FFC3-767C-429E-895B-B8CD1374B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Prostředky k dosažení finanční nezávislosti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0258A8-EDA7-4D50-8929-717745B86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Spoření a tvorba rezerv</a:t>
            </a:r>
          </a:p>
          <a:p>
            <a:r>
              <a:rPr lang="cs-CZ" dirty="0"/>
              <a:t>    pravidelné odkládání části příjmů</a:t>
            </a:r>
          </a:p>
          <a:p>
            <a:r>
              <a:rPr lang="cs-CZ" dirty="0"/>
              <a:t>    budování finanční rezervy na nečekané události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Využití depozitních produktů</a:t>
            </a:r>
          </a:p>
          <a:p>
            <a:r>
              <a:rPr lang="cs-CZ" dirty="0"/>
              <a:t>    efektivní správa krátkodobé likvidity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Vhodné pojištění</a:t>
            </a:r>
          </a:p>
          <a:p>
            <a:r>
              <a:rPr lang="cs-CZ" dirty="0"/>
              <a:t>    ochrana před nečekanými finančními ztrátami</a:t>
            </a:r>
          </a:p>
        </p:txBody>
      </p:sp>
    </p:spTree>
    <p:extLst>
      <p:ext uri="{BB962C8B-B14F-4D97-AF65-F5344CB8AC3E}">
        <p14:creationId xmlns:p14="http://schemas.microsoft.com/office/powerpoint/2010/main" val="87268646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441E4-9334-42AD-BF27-218B7DDEE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AE71D1-5F41-4E83-97F7-279D95408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Investování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dlouhodobé zhodnocování kapitálu</a:t>
            </a:r>
          </a:p>
          <a:p>
            <a:pPr marL="0" indent="0">
              <a:buNone/>
            </a:pPr>
            <a:r>
              <a:rPr lang="cs-CZ" dirty="0"/>
              <a:t>    diverzifikace portfolia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Důchodové zabezpečení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státní důchodový systém</a:t>
            </a:r>
          </a:p>
          <a:p>
            <a:pPr marL="0" indent="0">
              <a:buNone/>
            </a:pPr>
            <a:r>
              <a:rPr lang="cs-CZ" dirty="0"/>
              <a:t>    doplňkové penzijní spoření</a:t>
            </a:r>
          </a:p>
          <a:p>
            <a:pPr marL="0" indent="0">
              <a:buNone/>
            </a:pPr>
            <a:r>
              <a:rPr lang="cs-CZ" dirty="0"/>
              <a:t>    vlastní investiční strategie pro stáří</a:t>
            </a:r>
          </a:p>
        </p:txBody>
      </p:sp>
    </p:spTree>
    <p:extLst>
      <p:ext uri="{BB962C8B-B14F-4D97-AF65-F5344CB8AC3E}">
        <p14:creationId xmlns:p14="http://schemas.microsoft.com/office/powerpoint/2010/main" val="1600537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BB1F9A-257A-4F65-ACF7-D5DE9005C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analýzy příjmů a výdajů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22F0F7-62DC-4171-83C2-FFCEED239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Základním krokem ve finančním poradenství je analýza příjmů a výdajů klienta. Cílem je získat co nejpřesnější přehled o jeho finanční situaci a vytvořit podklady pro sestavení rozpočtu a finančního plánu.</a:t>
            </a:r>
          </a:p>
          <a:p>
            <a:r>
              <a:rPr lang="cs-CZ" dirty="0"/>
              <a:t>Příjmy a výdaje dělíme:</a:t>
            </a:r>
          </a:p>
          <a:p>
            <a:r>
              <a:rPr lang="cs-CZ" dirty="0"/>
              <a:t>Pravidelné (např. mzda, renta, nájemné, splátky hypotéky)</a:t>
            </a:r>
          </a:p>
          <a:p>
            <a:r>
              <a:rPr lang="cs-CZ" dirty="0"/>
              <a:t>Nepravidelné (např. bonusy, dědictví, mimořádné výdaje)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708539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ECCC76-1C01-410A-9793-3F5BC51F2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Doplňkové penzijní spoření (DPS)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15E1C3-6C82-48BD-A027-4C36FB5A9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DPS je v ČR základní produkt třetího pilíře důchodového systému. Klient si pravidelně spoří částku dle svých možností, stát poskytuje příspěvek a umožňuje daňové zvýhodnění.</a:t>
            </a:r>
          </a:p>
          <a:p>
            <a:r>
              <a:rPr lang="cs-CZ" dirty="0"/>
              <a:t>Výhodou je možnost volby investiční strategie dle rizikového profilu účastníka.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309540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F63C19-3FFB-411C-ADD4-32A702236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Moderní trendy ve finanční nezávislosti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DC1924-05C0-4DD0-B029-4AF9D9F8E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Využívání digitálních investičních platforem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Růst popularity dividendových akcií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Investice do nemovitostí za účelem pronájmu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Budování více zdrojů pasivního příjmu</a:t>
            </a:r>
          </a:p>
        </p:txBody>
      </p:sp>
    </p:spTree>
    <p:extLst>
      <p:ext uri="{BB962C8B-B14F-4D97-AF65-F5344CB8AC3E}">
        <p14:creationId xmlns:p14="http://schemas.microsoft.com/office/powerpoint/2010/main" val="234960921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D26B0-0A39-4E28-996D-9100675BD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5173A5-F99E-438C-8D67-0509AB0B6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/>
              <a:t>Makroekonomické aspekty finančního poradenství</a:t>
            </a:r>
          </a:p>
        </p:txBody>
      </p:sp>
    </p:spTree>
    <p:extLst>
      <p:ext uri="{BB962C8B-B14F-4D97-AF65-F5344CB8AC3E}">
        <p14:creationId xmlns:p14="http://schemas.microsoft.com/office/powerpoint/2010/main" val="414634916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4B8DCB-4498-41EA-87C0-710070894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makroekonomického prostředí na finanční poradenství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C4DB44-37C5-4B53-9810-89DF5AA2B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Makroekonomické faktory ovlivňují dostupnost, výhodnost a vhodnost jednotlivých finančních produktů. Finanční poradce musí sledovat ekonomickou situaci a přizpůsobovat doporučení klientům aktuálním podmínkám na trhu.</a:t>
            </a:r>
          </a:p>
          <a:p>
            <a:r>
              <a:rPr lang="cs-CZ" dirty="0"/>
              <a:t>Makroekonomické aspekty hrají klíčovou roli zejména při investování, plánování úvěrů a spoření.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284840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DD8CF1-41CA-4A8F-9B69-A184E15A3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makroekonomické ukazatele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D25C64-1D7D-4B97-8EED-F048D1BA5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5353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Inflace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znehodnocení kupní síly peněz</a:t>
            </a:r>
          </a:p>
          <a:p>
            <a:pPr marL="0" indent="0">
              <a:buNone/>
            </a:pPr>
            <a:r>
              <a:rPr lang="cs-CZ" dirty="0"/>
              <a:t>    vliv na úrokové sazby a reálné zhodnocení úspor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Úrokové sazby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ovlivňují ceny úvěrů a výnosy depozit</a:t>
            </a:r>
          </a:p>
          <a:p>
            <a:pPr marL="0" indent="0">
              <a:buNone/>
            </a:pPr>
            <a:r>
              <a:rPr lang="cs-CZ" dirty="0"/>
              <a:t>    nastavení Českou národní bankou (ČNB)</a:t>
            </a:r>
          </a:p>
        </p:txBody>
      </p:sp>
    </p:spTree>
    <p:extLst>
      <p:ext uri="{BB962C8B-B14F-4D97-AF65-F5344CB8AC3E}">
        <p14:creationId xmlns:p14="http://schemas.microsoft.com/office/powerpoint/2010/main" val="166539882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D0610D-A6CD-4C3B-A155-76AD7FE64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C90FFF-A284-4BC5-BBCD-34BD17225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Hospodářský růst (HDP)</a:t>
            </a:r>
          </a:p>
          <a:p>
            <a:pPr marL="0" indent="0">
              <a:buNone/>
            </a:pPr>
            <a:r>
              <a:rPr lang="cs-CZ" dirty="0"/>
              <a:t>    růst nebo pokles ekonomiky ovlivňuje příjmy obyvatel a firem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Nezaměstnanost</a:t>
            </a:r>
          </a:p>
          <a:p>
            <a:pPr marL="0" indent="0">
              <a:buNone/>
            </a:pPr>
            <a:r>
              <a:rPr lang="cs-CZ" dirty="0"/>
              <a:t>    stabilita příjmů klientů</a:t>
            </a:r>
          </a:p>
          <a:p>
            <a:pPr marL="0" indent="0">
              <a:buNone/>
            </a:pPr>
            <a:r>
              <a:rPr lang="cs-CZ" dirty="0"/>
              <a:t>    riziko schopnosti splácet úvěry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Daňové zatížení</a:t>
            </a:r>
          </a:p>
          <a:p>
            <a:pPr marL="0" indent="0">
              <a:buNone/>
            </a:pPr>
            <a:r>
              <a:rPr lang="cs-CZ" dirty="0"/>
              <a:t>    vliv na reálné výnosy investic</a:t>
            </a:r>
          </a:p>
          <a:p>
            <a:pPr marL="0" indent="0">
              <a:buNone/>
            </a:pPr>
            <a:r>
              <a:rPr lang="cs-CZ" dirty="0"/>
              <a:t>    možnost využití daňových úlev (např. DPS, životní pojištění)</a:t>
            </a:r>
          </a:p>
        </p:txBody>
      </p:sp>
    </p:spTree>
    <p:extLst>
      <p:ext uri="{BB962C8B-B14F-4D97-AF65-F5344CB8AC3E}">
        <p14:creationId xmlns:p14="http://schemas.microsoft.com/office/powerpoint/2010/main" val="290248788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05026-5FCC-4DB2-8CDB-BA8329D7E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aspekty využití finančních produktů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670AC2-AE85-430E-9722-F07709B01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Poradce by měl znát daňovou legislativu související s:</a:t>
            </a:r>
          </a:p>
          <a:p>
            <a:r>
              <a:rPr lang="cs-CZ" dirty="0"/>
              <a:t>investicemi (zdanění výnosů, časový test u akcií)</a:t>
            </a:r>
          </a:p>
          <a:p>
            <a:r>
              <a:rPr lang="cs-CZ" dirty="0"/>
              <a:t>úvěry (daňové uznání úroků z hypotečního úvěru)</a:t>
            </a:r>
          </a:p>
          <a:p>
            <a:r>
              <a:rPr lang="cs-CZ" dirty="0"/>
              <a:t>pojištěním a spořením (daňové zvýhodnění produktů DPS, ŽP)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454139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C2CC3D-D285-49EF-A126-4A930B01C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trendy v ČR a zahraničí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3F5613-5DD5-41B8-84EF-11A82F298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Vysoká inflace v letech 2022–2023 zvýšila důraz na investice do reálných aktiv</a:t>
            </a:r>
          </a:p>
          <a:p>
            <a:endParaRPr lang="cs-CZ" dirty="0"/>
          </a:p>
          <a:p>
            <a:r>
              <a:rPr lang="cs-CZ" dirty="0"/>
              <a:t>Růst úrokových sazeb vedl ke zvyšování výnosů depozitních produktů</a:t>
            </a:r>
          </a:p>
          <a:p>
            <a:endParaRPr lang="cs-CZ" dirty="0"/>
          </a:p>
          <a:p>
            <a:r>
              <a:rPr lang="cs-CZ" dirty="0"/>
              <a:t>Zvyšující se význam ESG investic</a:t>
            </a:r>
          </a:p>
          <a:p>
            <a:endParaRPr lang="cs-CZ" dirty="0"/>
          </a:p>
          <a:p>
            <a:r>
              <a:rPr lang="cs-CZ" dirty="0"/>
              <a:t>Rozvoj finančního poradenství zaměřeného na udržitelnost a odpovědné investování</a:t>
            </a:r>
          </a:p>
        </p:txBody>
      </p:sp>
    </p:spTree>
    <p:extLst>
      <p:ext uri="{BB962C8B-B14F-4D97-AF65-F5344CB8AC3E}">
        <p14:creationId xmlns:p14="http://schemas.microsoft.com/office/powerpoint/2010/main" val="239398643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CA7AAC-410F-45E1-B0EA-70FC05CF4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6B4E1D-C4C4-457D-B4B3-9F46ED909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/>
              <a:t>Praktické příklady a aplikace finančního poradenství</a:t>
            </a:r>
          </a:p>
        </p:txBody>
      </p:sp>
    </p:spTree>
    <p:extLst>
      <p:ext uri="{BB962C8B-B14F-4D97-AF65-F5344CB8AC3E}">
        <p14:creationId xmlns:p14="http://schemas.microsoft.com/office/powerpoint/2010/main" val="294304973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1EA06-7806-48C2-82B3-360DB8FDE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Praktický příklad 1 — Sestavení osobního rozpočtu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B22DCA-010A-4ECC-93DD-B4E6887F9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Mladá rodina s čistým měsíčním příjmem 50 000 Kč má tyto výdaje:</a:t>
            </a:r>
          </a:p>
          <a:p>
            <a:r>
              <a:rPr lang="cs-CZ" dirty="0"/>
              <a:t>Bydlení: 15 000 Kč</a:t>
            </a:r>
          </a:p>
          <a:p>
            <a:r>
              <a:rPr lang="cs-CZ" dirty="0"/>
              <a:t>Strava: 10 000 Kč</a:t>
            </a:r>
          </a:p>
          <a:p>
            <a:r>
              <a:rPr lang="cs-CZ" dirty="0"/>
              <a:t>Doprava: 4 000 Kč</a:t>
            </a:r>
          </a:p>
          <a:p>
            <a:r>
              <a:rPr lang="cs-CZ" dirty="0"/>
              <a:t>Pojištění: 2 000 Kč</a:t>
            </a:r>
          </a:p>
          <a:p>
            <a:r>
              <a:rPr lang="cs-CZ" dirty="0"/>
              <a:t>Zábava a volný čas: 5 000 Kč</a:t>
            </a:r>
          </a:p>
          <a:p>
            <a:r>
              <a:rPr lang="cs-CZ" dirty="0"/>
              <a:t>Ostatní výdaje: 3 000 Kč</a:t>
            </a:r>
          </a:p>
          <a:p>
            <a:r>
              <a:rPr lang="cs-CZ" dirty="0"/>
              <a:t>Zůstatek na tvorbu rezerv a investic: 11 000 Kč (22 % příjmů)</a:t>
            </a:r>
          </a:p>
          <a:p>
            <a:pPr marL="0" indent="0">
              <a:buNone/>
            </a:pPr>
            <a:r>
              <a:rPr lang="cs-CZ" dirty="0"/>
              <a:t>Finanční poradce doporučí:</a:t>
            </a:r>
          </a:p>
          <a:p>
            <a:r>
              <a:rPr lang="cs-CZ" dirty="0"/>
              <a:t>vytvoření krátkodobé rezervy 150 000 Kč</a:t>
            </a:r>
          </a:p>
          <a:p>
            <a:r>
              <a:rPr lang="cs-CZ" dirty="0"/>
              <a:t>pravidelné investování 5 000 Kč měsíčně do podílových fondů</a:t>
            </a:r>
          </a:p>
          <a:p>
            <a:r>
              <a:rPr lang="cs-CZ" dirty="0"/>
              <a:t>zajištění rizik životním pojištěním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7579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52CD6-A3B8-440A-8597-7B7788744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analýzy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66BF50-06C4-4932-80B6-1D9205547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Sestavení přehledu příjmů (měsíčně/ročně)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Evidence a kategorizace výdajů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nezbytné výdaje (bydlení, energie, potraviny)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volitelné výdaje (zábava, cestování)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Zhodnocení rozdílu mezi příjmy a výdaji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přebytek → možnost tvorby rezerv a investic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deficit → nutnost úspor a změny strategie</a:t>
            </a:r>
          </a:p>
        </p:txBody>
      </p:sp>
    </p:spTree>
    <p:extLst>
      <p:ext uri="{BB962C8B-B14F-4D97-AF65-F5344CB8AC3E}">
        <p14:creationId xmlns:p14="http://schemas.microsoft.com/office/powerpoint/2010/main" val="108313413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5F20D7-2D54-4041-9F52-D62366E0E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Praktický příklad 2 — Výběr vhodného úvěru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120E6B-1970-482F-9359-D9206F4BC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Klient plánuje koupi nemovitosti za 4 000 000 Kč. Má naspořeno 800 000 Kč (20 % vlastních zdrojů).</a:t>
            </a:r>
          </a:p>
          <a:p>
            <a:r>
              <a:rPr lang="cs-CZ" dirty="0"/>
              <a:t>Poradce porovnává nabídky hypotečních úvěrů:</a:t>
            </a:r>
          </a:p>
          <a:p>
            <a:r>
              <a:rPr lang="cs-CZ" dirty="0"/>
              <a:t>Fixace na 5 let: 5,2 % </a:t>
            </a:r>
            <a:r>
              <a:rPr lang="cs-CZ" dirty="0" err="1"/>
              <a:t>p.a</a:t>
            </a:r>
            <a:r>
              <a:rPr lang="cs-CZ" dirty="0"/>
              <a:t>.</a:t>
            </a:r>
          </a:p>
          <a:p>
            <a:r>
              <a:rPr lang="cs-CZ" dirty="0"/>
              <a:t>Fixace na 10 let: 5,7 % </a:t>
            </a:r>
            <a:r>
              <a:rPr lang="cs-CZ" dirty="0" err="1"/>
              <a:t>p.a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Doporučení:</a:t>
            </a:r>
          </a:p>
          <a:p>
            <a:r>
              <a:rPr lang="cs-CZ" dirty="0"/>
              <a:t>Vzhledem k očekávanému poklesu úrokových sazeb v horizontu 3–5 let je vhodnější fixace na 5 let s možností refinancování.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13277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249523-9980-4801-B181-5BB965679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Praktický příklad 3 — Tvorba investičního portfolia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170DF2-6324-413C-BBB8-5E825121F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Klient (věk 35 let) má investiční horizont 20 let a je ochoten podstoupit mírné riziko.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Navržené rozložení portfolia:</a:t>
            </a:r>
          </a:p>
          <a:p>
            <a:r>
              <a:rPr lang="cs-CZ" dirty="0"/>
              <a:t>Akcie (ETF fondy): 60 %</a:t>
            </a:r>
          </a:p>
          <a:p>
            <a:r>
              <a:rPr lang="cs-CZ" dirty="0"/>
              <a:t>Dluhopisy: 20 %</a:t>
            </a:r>
          </a:p>
          <a:p>
            <a:r>
              <a:rPr lang="cs-CZ" dirty="0"/>
              <a:t>Komodity (zlato, stříbro): 10 %</a:t>
            </a:r>
          </a:p>
          <a:p>
            <a:r>
              <a:rPr lang="cs-CZ" dirty="0"/>
              <a:t>Spořicí účet / hotovost: 10 %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Cíl: budování kapitálu pro dosažení finanční svobody a rentiérství.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19921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E89C14-3908-47FC-986B-BA31A41DE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53F863-ADBA-43A7-8127-6520D7556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/>
              <a:t>Praktické rady k tvorbě seminární práce</a:t>
            </a:r>
          </a:p>
        </p:txBody>
      </p:sp>
    </p:spTree>
    <p:extLst>
      <p:ext uri="{BB962C8B-B14F-4D97-AF65-F5344CB8AC3E}">
        <p14:creationId xmlns:p14="http://schemas.microsoft.com/office/powerpoint/2010/main" val="102060715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B72CE3-8D06-46CA-B8C5-2C1E79AD8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Doporučený postup při zpracování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C2DA9E-C7CA-44D4-BD79-38A6BD124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Volba tématu</a:t>
            </a:r>
          </a:p>
          <a:p>
            <a:r>
              <a:rPr lang="cs-CZ" dirty="0"/>
              <a:t>Zaměřte se na praktické téma z oblasti finančního poradenství</a:t>
            </a:r>
          </a:p>
          <a:p>
            <a:r>
              <a:rPr lang="cs-CZ" dirty="0"/>
              <a:t>Využijte reálná data, modelové příklady nebo případovou studii a sestavte finanční plán konkrétní rodině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945072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610E37-2FE0-4CF6-984C-221B6E14F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E1290E-3FB0-4C6B-A045-F521CC2D4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Struktura práce</a:t>
            </a:r>
          </a:p>
          <a:p>
            <a:r>
              <a:rPr lang="cs-CZ" dirty="0"/>
              <a:t>Úvod (představení tématu, cíl práce, metody zpracování)</a:t>
            </a:r>
          </a:p>
          <a:p>
            <a:r>
              <a:rPr lang="cs-CZ" dirty="0"/>
              <a:t>Teoretická část (vychází ze studijní literatury, odborných článků)</a:t>
            </a:r>
          </a:p>
          <a:p>
            <a:r>
              <a:rPr lang="cs-CZ" dirty="0"/>
              <a:t>Praktická část (vlastní analýza, návrhy řešení, doporučení)</a:t>
            </a:r>
          </a:p>
          <a:p>
            <a:r>
              <a:rPr lang="cs-CZ" dirty="0"/>
              <a:t>Závěr (shrnutí výsledků, přínos práce)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323987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AE2A1A-72AA-4FD9-A71F-FDB29542F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748281-C5C2-483F-8C0C-AC6AD9F04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Práce s literaturou</a:t>
            </a:r>
          </a:p>
          <a:p>
            <a:r>
              <a:rPr lang="cs-CZ" dirty="0"/>
              <a:t>Povinné využití zdrojů uvedených v krátké teoretické části</a:t>
            </a:r>
          </a:p>
          <a:p>
            <a:r>
              <a:rPr lang="cs-CZ" dirty="0"/>
              <a:t>Práce s aktuálními online zdroji (statistiky, data, články 2023–2024)</a:t>
            </a:r>
          </a:p>
          <a:p>
            <a:r>
              <a:rPr lang="cs-CZ" dirty="0"/>
              <a:t>Správné citace dle APA 7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281240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464B6C-0280-496C-BDCD-C7FAA33A1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6FD61B-B9DC-4E19-BCA4-55C00222F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/>
              <a:t>Závěr k předmětu Finanční poradenství</a:t>
            </a:r>
          </a:p>
        </p:txBody>
      </p:sp>
    </p:spTree>
    <p:extLst>
      <p:ext uri="{BB962C8B-B14F-4D97-AF65-F5344CB8AC3E}">
        <p14:creationId xmlns:p14="http://schemas.microsoft.com/office/powerpoint/2010/main" val="389793674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C60FBB-9252-4C64-8508-1B8CEDB39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si odnést z tohoto předmětu?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D6BDB9-4AB4-4437-8C78-9CDFCC99E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 poradenství není o tom „prodávat produkty“.</a:t>
            </a:r>
          </a:p>
          <a:p>
            <a:r>
              <a:rPr lang="cs-CZ" dirty="0"/>
              <a:t>Je to o pomoci lidem i firmám lépe zvládat jejich finance, plánovat budoucnost a mít život více pod kontrolou.</a:t>
            </a:r>
          </a:p>
          <a:p>
            <a:r>
              <a:rPr lang="cs-CZ" dirty="0"/>
              <a:t>Pokud umíte dobře hospodařit se svými penězi, dává Vám to větší svobodu, jistotu a klid. A to je dnes hodnota, která má obrovský význam.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465460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6DD11-97A4-478B-8498-CEE44C6A1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myšlenky na závěr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73897F-C258-4748-AB12-0FA887D6D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Peníze nejsou cíl, ale nástroj ke splnění Vašich snů a plánů.</a:t>
            </a:r>
          </a:p>
          <a:p>
            <a:endParaRPr lang="cs-CZ" dirty="0"/>
          </a:p>
          <a:p>
            <a:r>
              <a:rPr lang="cs-CZ" dirty="0"/>
              <a:t>Finanční gramotnost je dnes důležitější než kdy dříve.</a:t>
            </a:r>
          </a:p>
          <a:p>
            <a:endParaRPr lang="cs-CZ" dirty="0"/>
          </a:p>
          <a:p>
            <a:r>
              <a:rPr lang="cs-CZ" dirty="0"/>
              <a:t>Nebojte se plánovat, spořit, investovat a ptát se odborníků.</a:t>
            </a:r>
          </a:p>
          <a:p>
            <a:endParaRPr lang="cs-CZ" dirty="0"/>
          </a:p>
          <a:p>
            <a:r>
              <a:rPr lang="cs-CZ" dirty="0"/>
              <a:t>Finanční poradce by měl být partnerem, ne prodejcem.</a:t>
            </a:r>
          </a:p>
        </p:txBody>
      </p:sp>
    </p:spTree>
    <p:extLst>
      <p:ext uri="{BB962C8B-B14F-4D97-AF65-F5344CB8AC3E}">
        <p14:creationId xmlns:p14="http://schemas.microsoft.com/office/powerpoint/2010/main" val="56165051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35B5D3-B073-4364-B1E4-82F9FCA89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Motto na závěr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B79F45-F54A-4EE5-BA8F-358D27B3A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„Peníze Vám samy o sobě štěstí nepřinesou. Ale dobře nastavené finance Vám dají svobodu dělat věci, které Vás opravdu baví.“</a:t>
            </a:r>
          </a:p>
        </p:txBody>
      </p:sp>
    </p:spTree>
    <p:extLst>
      <p:ext uri="{BB962C8B-B14F-4D97-AF65-F5344CB8AC3E}">
        <p14:creationId xmlns:p14="http://schemas.microsoft.com/office/powerpoint/2010/main" val="2015563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8A819B-A406-45A2-8059-F86368C15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používané ve finančním poradenství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B4AB40-BB4A-4064-8D64-D1AB797A5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Rozpočtové tabulky (Excel, Google </a:t>
            </a:r>
            <a:r>
              <a:rPr lang="cs-CZ" dirty="0" err="1"/>
              <a:t>Sheets</a:t>
            </a:r>
            <a:r>
              <a:rPr lang="cs-CZ" dirty="0"/>
              <a:t>)</a:t>
            </a:r>
          </a:p>
          <a:p>
            <a:r>
              <a:rPr lang="cs-CZ" dirty="0"/>
              <a:t>Mobilní aplikace na sledování výdajů</a:t>
            </a:r>
          </a:p>
          <a:p>
            <a:r>
              <a:rPr lang="cs-CZ" dirty="0"/>
              <a:t>Online nástroje bank a </a:t>
            </a:r>
            <a:r>
              <a:rPr lang="cs-CZ" dirty="0" err="1"/>
              <a:t>fintech</a:t>
            </a:r>
            <a:r>
              <a:rPr lang="cs-CZ" dirty="0"/>
              <a:t> společností</a:t>
            </a:r>
          </a:p>
          <a:p>
            <a:r>
              <a:rPr lang="cs-CZ" dirty="0"/>
              <a:t>Analýza příjmů a výdajů je základem každého kvalitního finančního plánu. Bez této analýzy nelze odpovědně doporučovat úvěrové, spořicí ani investiční produkty.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47941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EA8D29-C68D-4F44-A44E-1B4C3199A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„Cesta k finanční svobodě začíná u Vás“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3AAB01D0-C6D7-47CA-928B-268EFB92EF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5550" y="2011680"/>
            <a:ext cx="3669458" cy="3671011"/>
          </a:xfrm>
        </p:spPr>
      </p:pic>
    </p:spTree>
    <p:extLst>
      <p:ext uri="{BB962C8B-B14F-4D97-AF65-F5344CB8AC3E}">
        <p14:creationId xmlns:p14="http://schemas.microsoft.com/office/powerpoint/2010/main" val="362388466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91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 l="5501" t="16341" r="2289" b="8318"/>
          <a:stretch>
            <a:fillRect/>
          </a:stretch>
        </p:blipFill>
        <p:spPr bwMode="auto">
          <a:xfrm>
            <a:off x="1103445" y="260649"/>
            <a:ext cx="10081120" cy="617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4443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4ADE4B-5640-4594-9523-5B8C2DA76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3D0ABF-61DC-4441-BAD5-0C78D573C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5400" i="1" dirty="0"/>
              <a:t>„Děkuji.“</a:t>
            </a:r>
            <a:r>
              <a:rPr lang="pl-PL" sz="5400" dirty="0"/>
              <a:t> 🎤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19966753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3608</Words>
  <Application>Microsoft Office PowerPoint</Application>
  <PresentationFormat>Širokoúhlá obrazovka</PresentationFormat>
  <Paragraphs>529</Paragraphs>
  <Slides>92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92</vt:i4>
      </vt:variant>
    </vt:vector>
  </HeadingPairs>
  <TitlesOfParts>
    <vt:vector size="97" baseType="lpstr">
      <vt:lpstr>Arial</vt:lpstr>
      <vt:lpstr>Calibri</vt:lpstr>
      <vt:lpstr>Calibri Light</vt:lpstr>
      <vt:lpstr>Times New Roman</vt:lpstr>
      <vt:lpstr>Motiv Office</vt:lpstr>
      <vt:lpstr> Finanční poradenství  souhrnná přednáška </vt:lpstr>
      <vt:lpstr>Cílem finančního poradenství je</vt:lpstr>
      <vt:lpstr>Hlavní oblasti finančního poradenství</vt:lpstr>
      <vt:lpstr>Podstata finančního poradenství</vt:lpstr>
      <vt:lpstr>Význam finančního poradenství v současnosti</vt:lpstr>
      <vt:lpstr>Moderní finanční poradenství využívá také digitální nástroje: </vt:lpstr>
      <vt:lpstr>Význam analýzy příjmů a výdajů</vt:lpstr>
      <vt:lpstr>Postup analýzy</vt:lpstr>
      <vt:lpstr>Nástroje používané ve finančním poradenství</vt:lpstr>
      <vt:lpstr>Podstata finančního plánování</vt:lpstr>
      <vt:lpstr>Hlavní cíle finančního plánování 1/2</vt:lpstr>
      <vt:lpstr>Hlavní cíle finančního plánování 2/2</vt:lpstr>
      <vt:lpstr>Trendy ve finančním plánování</vt:lpstr>
      <vt:lpstr>Význam finanční nezávislosti</vt:lpstr>
      <vt:lpstr>Klíčové principy dosažení finanční nezávislosti</vt:lpstr>
      <vt:lpstr>Finanční svoboda</vt:lpstr>
      <vt:lpstr>Význam rozpočtu v osobních a firemních financích</vt:lpstr>
      <vt:lpstr>Postup sestavení rozpočtu</vt:lpstr>
      <vt:lpstr>Tvorba finančních rezerv</vt:lpstr>
      <vt:lpstr>Prezentace aplikace PowerPoint</vt:lpstr>
      <vt:lpstr>Úloha finanční matematiky</vt:lpstr>
      <vt:lpstr>Hlavní oblasti využití finanční matematiky</vt:lpstr>
      <vt:lpstr>Prezentace aplikace PowerPoint</vt:lpstr>
      <vt:lpstr>Význam pro praxi finančního poradce</vt:lpstr>
      <vt:lpstr>Současná hodnota investice (Present Value – PV)</vt:lpstr>
      <vt:lpstr>Budoucí hodnota investice (Future Value – FV)</vt:lpstr>
      <vt:lpstr>Výpočet cash flow</vt:lpstr>
      <vt:lpstr>Hodnocení úvěrových produktů</vt:lpstr>
      <vt:lpstr>Hodnocení depozitních produktů</vt:lpstr>
      <vt:lpstr>Hodnocení pojistných produktů</vt:lpstr>
      <vt:lpstr>Hodnocení investic</vt:lpstr>
      <vt:lpstr>Depozitní produkty pro retailovou klientelu</vt:lpstr>
      <vt:lpstr>Základní druhy depozitních produktů</vt:lpstr>
      <vt:lpstr>Prezentace aplikace PowerPoint</vt:lpstr>
      <vt:lpstr>Využití v rámci finančního plánu</vt:lpstr>
      <vt:lpstr>Prezentace aplikace PowerPoint</vt:lpstr>
      <vt:lpstr>Charakteristika úvěrových produktů</vt:lpstr>
      <vt:lpstr>Základní druhy úvěrů</vt:lpstr>
      <vt:lpstr>Spotřebitelský úvěr</vt:lpstr>
      <vt:lpstr>Leasing</vt:lpstr>
      <vt:lpstr>Kontokorentní úvěr</vt:lpstr>
      <vt:lpstr>Kreditní karta</vt:lpstr>
      <vt:lpstr>Využití úvěrů v rámci finančního plánu</vt:lpstr>
      <vt:lpstr>Prezentace aplikace PowerPoint</vt:lpstr>
      <vt:lpstr>Charakteristika produktů pro firmy</vt:lpstr>
      <vt:lpstr>Depozitní produkty pro firmy</vt:lpstr>
      <vt:lpstr>Úvěrové produkty pro firmy</vt:lpstr>
      <vt:lpstr>Prezentace aplikace PowerPoint</vt:lpstr>
      <vt:lpstr>Využití produktů ve firemním finančním řízení</vt:lpstr>
      <vt:lpstr>Prezentace aplikace PowerPoint</vt:lpstr>
      <vt:lpstr>Princip fungování pojištění</vt:lpstr>
      <vt:lpstr>Druhy pojistných produktů</vt:lpstr>
      <vt:lpstr>Prezentace aplikace PowerPoint</vt:lpstr>
      <vt:lpstr>Pojistné produkty pro podnikatele</vt:lpstr>
      <vt:lpstr>Role pojistných produktů ve finančním plánu</vt:lpstr>
      <vt:lpstr>Prezentace aplikace PowerPoint</vt:lpstr>
      <vt:lpstr>Podstata investování</vt:lpstr>
      <vt:lpstr>Základní druhy investic</vt:lpstr>
      <vt:lpstr>Prezentace aplikace PowerPoint</vt:lpstr>
      <vt:lpstr>Zásady tvorby investičního portfolia</vt:lpstr>
      <vt:lpstr>Parametry hodnocení investic</vt:lpstr>
      <vt:lpstr>Prezentace aplikace PowerPoint</vt:lpstr>
      <vt:lpstr>Význam investic v podnikání</vt:lpstr>
      <vt:lpstr>Typy podnikových investic</vt:lpstr>
      <vt:lpstr>Reinvestice zisků</vt:lpstr>
      <vt:lpstr>Hodnocení efektivity podnikových investic</vt:lpstr>
      <vt:lpstr>Cesta k finanční nezávislosti</vt:lpstr>
      <vt:lpstr>Prostředky k dosažení finanční nezávislosti</vt:lpstr>
      <vt:lpstr>Prezentace aplikace PowerPoint</vt:lpstr>
      <vt:lpstr>Doplňkové penzijní spoření (DPS)</vt:lpstr>
      <vt:lpstr>Moderní trendy ve finanční nezávislosti</vt:lpstr>
      <vt:lpstr>Prezentace aplikace PowerPoint</vt:lpstr>
      <vt:lpstr>Vliv makroekonomického prostředí na finanční poradenství</vt:lpstr>
      <vt:lpstr>Hlavní makroekonomické ukazatele</vt:lpstr>
      <vt:lpstr>Prezentace aplikace PowerPoint</vt:lpstr>
      <vt:lpstr>Daňové aspekty využití finančních produktů</vt:lpstr>
      <vt:lpstr>Aktuální trendy v ČR a zahraničí</vt:lpstr>
      <vt:lpstr>Prezentace aplikace PowerPoint</vt:lpstr>
      <vt:lpstr>Praktický příklad 1 — Sestavení osobního rozpočtu</vt:lpstr>
      <vt:lpstr>Praktický příklad 2 — Výběr vhodného úvěru</vt:lpstr>
      <vt:lpstr>Praktický příklad 3 — Tvorba investičního portfolia</vt:lpstr>
      <vt:lpstr>Prezentace aplikace PowerPoint</vt:lpstr>
      <vt:lpstr>Doporučený postup při zpracování seminární práce</vt:lpstr>
      <vt:lpstr>Prezentace aplikace PowerPoint</vt:lpstr>
      <vt:lpstr>Prezentace aplikace PowerPoint</vt:lpstr>
      <vt:lpstr>Prezentace aplikace PowerPoint</vt:lpstr>
      <vt:lpstr>Co si odnést z tohoto předmětu?</vt:lpstr>
      <vt:lpstr>Základní myšlenky na závěr</vt:lpstr>
      <vt:lpstr>Motto na závěr</vt:lpstr>
      <vt:lpstr>„Cesta k finanční svobodě začíná u Vás“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poradenství, finanční plánování 25.2.2021</dc:title>
  <dc:creator>Roman Hlawiczka</dc:creator>
  <cp:lastModifiedBy>Ing. Roman Hlawiczka, Ph.D.</cp:lastModifiedBy>
  <cp:revision>22</cp:revision>
  <dcterms:created xsi:type="dcterms:W3CDTF">2021-03-03T20:52:13Z</dcterms:created>
  <dcterms:modified xsi:type="dcterms:W3CDTF">2025-04-12T05:47:22Z</dcterms:modified>
</cp:coreProperties>
</file>