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5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65" r:id="rId4"/>
    <p:sldId id="381" r:id="rId5"/>
    <p:sldId id="266" r:id="rId6"/>
    <p:sldId id="268" r:id="rId7"/>
    <p:sldId id="269" r:id="rId8"/>
    <p:sldId id="267" r:id="rId9"/>
    <p:sldId id="371" r:id="rId10"/>
    <p:sldId id="372" r:id="rId11"/>
    <p:sldId id="373" r:id="rId12"/>
    <p:sldId id="374" r:id="rId13"/>
    <p:sldId id="338" r:id="rId14"/>
    <p:sldId id="375" r:id="rId15"/>
    <p:sldId id="376" r:id="rId16"/>
    <p:sldId id="377" r:id="rId17"/>
    <p:sldId id="378" r:id="rId18"/>
    <p:sldId id="379" r:id="rId19"/>
    <p:sldId id="380" r:id="rId20"/>
    <p:sldId id="383" r:id="rId21"/>
    <p:sldId id="384" r:id="rId22"/>
    <p:sldId id="385" r:id="rId23"/>
    <p:sldId id="386" r:id="rId24"/>
    <p:sldId id="387" r:id="rId25"/>
    <p:sldId id="388" r:id="rId26"/>
    <p:sldId id="389" r:id="rId27"/>
    <p:sldId id="382" r:id="rId28"/>
    <p:sldId id="390" r:id="rId29"/>
    <p:sldId id="391" r:id="rId30"/>
    <p:sldId id="392" r:id="rId31"/>
    <p:sldId id="393" r:id="rId32"/>
    <p:sldId id="394" r:id="rId33"/>
    <p:sldId id="395" r:id="rId34"/>
    <p:sldId id="396" r:id="rId35"/>
    <p:sldId id="397" r:id="rId36"/>
    <p:sldId id="398" r:id="rId37"/>
    <p:sldId id="399" r:id="rId38"/>
    <p:sldId id="400" r:id="rId39"/>
    <p:sldId id="401" r:id="rId40"/>
    <p:sldId id="402" r:id="rId4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8" autoAdjust="0"/>
  </p:normalViewPr>
  <p:slideViewPr>
    <p:cSldViewPr>
      <p:cViewPr varScale="1">
        <p:scale>
          <a:sx n="76" d="100"/>
          <a:sy n="76" d="100"/>
        </p:scale>
        <p:origin x="296" y="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GRAFY\Grafy_Da&#328;ov&#233;%20p&#345;&#237;jmy%20&#268;R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GRAFY\Grafy_Da&#328;ov&#233;%20p&#345;&#237;jmy%20&#268;R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clanky\grafy\da&#328;ov&#225;%20kv&#243;ta%20v%20&#268;R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61287737248311"/>
          <c:y val="6.4814814814814811E-2"/>
          <c:w val="0.82994270131302983"/>
          <c:h val="0.636812481773111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'Daň. příjmy 93_23 přednáška '!$A$9</c:f>
              <c:strCache>
                <c:ptCount val="1"/>
                <c:pt idx="0">
                  <c:v>Daně na zboží a služby*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'Daň. příjmy 93_23 přednáška '!$B$8:$L$8</c:f>
              <c:numCache>
                <c:formatCode>General</c:formatCode>
                <c:ptCount val="1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  <c:pt idx="5">
                  <c:v>2010</c:v>
                </c:pt>
                <c:pt idx="6">
                  <c:v>2015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'Daň. příjmy 93_23 přednáška '!$B$9:$L$9</c:f>
              <c:numCache>
                <c:formatCode>0.0</c:formatCode>
                <c:ptCount val="11"/>
                <c:pt idx="0" formatCode="General">
                  <c:v>137.80000000000001</c:v>
                </c:pt>
                <c:pt idx="1">
                  <c:v>154.9</c:v>
                </c:pt>
                <c:pt idx="2">
                  <c:v>173.6</c:v>
                </c:pt>
                <c:pt idx="3">
                  <c:v>247.6</c:v>
                </c:pt>
                <c:pt idx="4">
                  <c:v>343</c:v>
                </c:pt>
                <c:pt idx="5">
                  <c:v>441</c:v>
                </c:pt>
                <c:pt idx="6">
                  <c:v>562</c:v>
                </c:pt>
                <c:pt idx="7">
                  <c:v>651</c:v>
                </c:pt>
                <c:pt idx="8">
                  <c:v>705</c:v>
                </c:pt>
                <c:pt idx="9" formatCode="0">
                  <c:v>767.077</c:v>
                </c:pt>
                <c:pt idx="10" formatCode="0">
                  <c:v>805.76700000000005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A9-49FB-85EF-99C53F5A86F2}"/>
            </c:ext>
          </c:extLst>
        </c:ser>
        <c:ser>
          <c:idx val="1"/>
          <c:order val="1"/>
          <c:tx>
            <c:strRef>
              <c:f>'Daň. příjmy 93_23 přednáška '!$A$10</c:f>
              <c:strCache>
                <c:ptCount val="1"/>
                <c:pt idx="0">
                  <c:v>Sociální pojistné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'Daň. příjmy 93_23 přednáška '!$B$8:$L$8</c:f>
              <c:numCache>
                <c:formatCode>General</c:formatCode>
                <c:ptCount val="1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  <c:pt idx="5">
                  <c:v>2010</c:v>
                </c:pt>
                <c:pt idx="6">
                  <c:v>2015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'Daň. příjmy 93_23 přednáška '!$B$10:$L$10</c:f>
              <c:numCache>
                <c:formatCode>0.0</c:formatCode>
                <c:ptCount val="11"/>
                <c:pt idx="0" formatCode="General">
                  <c:v>132.1</c:v>
                </c:pt>
                <c:pt idx="1">
                  <c:v>162.30000000000001</c:v>
                </c:pt>
                <c:pt idx="2">
                  <c:v>192.5</c:v>
                </c:pt>
                <c:pt idx="3">
                  <c:v>287.39999999999998</c:v>
                </c:pt>
                <c:pt idx="4">
                  <c:v>416</c:v>
                </c:pt>
                <c:pt idx="5">
                  <c:v>578</c:v>
                </c:pt>
                <c:pt idx="6">
                  <c:v>663</c:v>
                </c:pt>
                <c:pt idx="7">
                  <c:v>909</c:v>
                </c:pt>
                <c:pt idx="8">
                  <c:v>1013</c:v>
                </c:pt>
                <c:pt idx="9" formatCode="0">
                  <c:v>1084.27</c:v>
                </c:pt>
                <c:pt idx="10" formatCode="0">
                  <c:v>1169.3820000000001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A9-49FB-85EF-99C53F5A86F2}"/>
            </c:ext>
          </c:extLst>
        </c:ser>
        <c:ser>
          <c:idx val="2"/>
          <c:order val="2"/>
          <c:tx>
            <c:strRef>
              <c:f>'Daň. příjmy 93_23 přednáška '!$A$11</c:f>
              <c:strCache>
                <c:ptCount val="1"/>
                <c:pt idx="0">
                  <c:v>DzPFO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'Daň. příjmy 93_23 přednáška '!$B$8:$L$8</c:f>
              <c:numCache>
                <c:formatCode>General</c:formatCode>
                <c:ptCount val="1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  <c:pt idx="5">
                  <c:v>2010</c:v>
                </c:pt>
                <c:pt idx="6">
                  <c:v>2015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'Daň. příjmy 93_23 přednáška '!$B$11:$L$11</c:f>
              <c:numCache>
                <c:formatCode>@</c:formatCode>
                <c:ptCount val="11"/>
                <c:pt idx="0" formatCode="General">
                  <c:v>29.7</c:v>
                </c:pt>
                <c:pt idx="1">
                  <c:v>54.5</c:v>
                </c:pt>
                <c:pt idx="2">
                  <c:v>68.599999999999994</c:v>
                </c:pt>
                <c:pt idx="3">
                  <c:v>98.3</c:v>
                </c:pt>
                <c:pt idx="4" formatCode="0.0">
                  <c:v>142</c:v>
                </c:pt>
                <c:pt idx="5" formatCode="0.0">
                  <c:v>131</c:v>
                </c:pt>
                <c:pt idx="6" formatCode="0.0">
                  <c:v>165</c:v>
                </c:pt>
                <c:pt idx="7" formatCode="0.0">
                  <c:v>299</c:v>
                </c:pt>
                <c:pt idx="8" formatCode="0.0">
                  <c:v>228</c:v>
                </c:pt>
                <c:pt idx="9" formatCode="0">
                  <c:v>243.327</c:v>
                </c:pt>
                <c:pt idx="10" formatCode="0">
                  <c:v>278.08100000000002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A9-49FB-85EF-99C53F5A86F2}"/>
            </c:ext>
          </c:extLst>
        </c:ser>
        <c:ser>
          <c:idx val="3"/>
          <c:order val="3"/>
          <c:tx>
            <c:strRef>
              <c:f>'Daň. příjmy 93_23 přednáška '!$A$12</c:f>
              <c:strCache>
                <c:ptCount val="1"/>
                <c:pt idx="0">
                  <c:v>DzPPO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'Daň. příjmy 93_23 přednáška '!$B$8:$L$8</c:f>
              <c:numCache>
                <c:formatCode>General</c:formatCode>
                <c:ptCount val="1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  <c:pt idx="5">
                  <c:v>2010</c:v>
                </c:pt>
                <c:pt idx="6">
                  <c:v>2015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'Daň. příjmy 93_23 přednáška '!$B$12:$L$12</c:f>
              <c:numCache>
                <c:formatCode>General</c:formatCode>
                <c:ptCount val="11"/>
                <c:pt idx="0">
                  <c:v>70.900000000000006</c:v>
                </c:pt>
                <c:pt idx="1">
                  <c:v>63.8</c:v>
                </c:pt>
                <c:pt idx="2">
                  <c:v>66.5</c:v>
                </c:pt>
                <c:pt idx="3">
                  <c:v>75.8</c:v>
                </c:pt>
                <c:pt idx="4" formatCode="0.0">
                  <c:v>145</c:v>
                </c:pt>
                <c:pt idx="5" formatCode="0.0">
                  <c:v>127</c:v>
                </c:pt>
                <c:pt idx="6" formatCode="0.0">
                  <c:v>157</c:v>
                </c:pt>
                <c:pt idx="7" formatCode="0.0">
                  <c:v>177</c:v>
                </c:pt>
                <c:pt idx="8" formatCode="0.0">
                  <c:v>228</c:v>
                </c:pt>
                <c:pt idx="9" formatCode="0">
                  <c:v>283.94200000000001</c:v>
                </c:pt>
                <c:pt idx="10" formatCode="0">
                  <c:v>319.90100000000001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A9-49FB-85EF-99C53F5A86F2}"/>
            </c:ext>
          </c:extLst>
        </c:ser>
        <c:ser>
          <c:idx val="4"/>
          <c:order val="4"/>
          <c:tx>
            <c:strRef>
              <c:f>'Daň. příjmy 93_23 přednáška '!$A$13</c:f>
              <c:strCache>
                <c:ptCount val="1"/>
                <c:pt idx="0">
                  <c:v>Daně z majetku a ostatní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'Daň. příjmy 93_23 přednáška '!$B$8:$L$8</c:f>
              <c:numCache>
                <c:formatCode>General</c:formatCode>
                <c:ptCount val="1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  <c:pt idx="5">
                  <c:v>2010</c:v>
                </c:pt>
                <c:pt idx="6">
                  <c:v>2015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'Daň. příjmy 93_23 přednáška '!$B$13:$L$13</c:f>
              <c:numCache>
                <c:formatCode>0.0</c:formatCode>
                <c:ptCount val="11"/>
                <c:pt idx="0" formatCode="General">
                  <c:v>22.5</c:v>
                </c:pt>
                <c:pt idx="1">
                  <c:v>10.5</c:v>
                </c:pt>
                <c:pt idx="2">
                  <c:v>10</c:v>
                </c:pt>
                <c:pt idx="3">
                  <c:v>12.1</c:v>
                </c:pt>
                <c:pt idx="4">
                  <c:v>13</c:v>
                </c:pt>
                <c:pt idx="5">
                  <c:v>16</c:v>
                </c:pt>
                <c:pt idx="6">
                  <c:v>6</c:v>
                </c:pt>
                <c:pt idx="7">
                  <c:v>11</c:v>
                </c:pt>
                <c:pt idx="8">
                  <c:v>11</c:v>
                </c:pt>
                <c:pt idx="9">
                  <c:v>11</c:v>
                </c:pt>
                <c:pt idx="1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A9-49FB-85EF-99C53F5A86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7860463"/>
        <c:axId val="227852975"/>
      </c:barChart>
      <c:catAx>
        <c:axId val="227860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7852975"/>
        <c:crosses val="autoZero"/>
        <c:auto val="1"/>
        <c:lblAlgn val="ctr"/>
        <c:lblOffset val="100"/>
        <c:noMultiLvlLbl val="0"/>
      </c:catAx>
      <c:valAx>
        <c:axId val="227852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400" dirty="0"/>
                  <a:t>Mld.  Kč</a:t>
                </a:r>
              </a:p>
            </c:rich>
          </c:tx>
          <c:layout>
            <c:manualLayout>
              <c:xMode val="edge"/>
              <c:yMode val="edge"/>
              <c:x val="1.0575016523463317E-2"/>
              <c:y val="0.298371245261009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7860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2469621852823956E-2"/>
          <c:y val="0.83159079190631235"/>
          <c:w val="0.91094552995690359"/>
          <c:h val="0.146702218272043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891499782999578E-2"/>
          <c:y val="6.0185185185185182E-2"/>
          <c:w val="0.91410850021700041"/>
          <c:h val="0.746865704286964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'Daň. příjmy 93_23 přednáška '!$A$23</c:f>
              <c:strCache>
                <c:ptCount val="1"/>
                <c:pt idx="0">
                  <c:v>Daně na zboží a služby*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'Daň. příjmy 93_23 přednáška '!$B$22:$L$22</c:f>
              <c:numCache>
                <c:formatCode>General</c:formatCode>
                <c:ptCount val="1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  <c:pt idx="5">
                  <c:v>2010</c:v>
                </c:pt>
                <c:pt idx="6">
                  <c:v>2015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'Daň. příjmy 93_23 přednáška '!$B$23:$L$23</c:f>
              <c:numCache>
                <c:formatCode>0.0</c:formatCode>
                <c:ptCount val="11"/>
                <c:pt idx="0">
                  <c:v>35.063613231552168</c:v>
                </c:pt>
                <c:pt idx="1">
                  <c:v>34.730941704035871</c:v>
                </c:pt>
                <c:pt idx="2">
                  <c:v>33.95931142410015</c:v>
                </c:pt>
                <c:pt idx="3">
                  <c:v>34.33166943982252</c:v>
                </c:pt>
                <c:pt idx="4">
                  <c:v>32.389046270066103</c:v>
                </c:pt>
                <c:pt idx="5">
                  <c:v>34.217067108533556</c:v>
                </c:pt>
                <c:pt idx="6">
                  <c:v>36.188023180940114</c:v>
                </c:pt>
                <c:pt idx="7">
                  <c:v>31.802638006839278</c:v>
                </c:pt>
                <c:pt idx="8">
                  <c:v>32.265446224256294</c:v>
                </c:pt>
                <c:pt idx="9">
                  <c:v>32.100429525078503</c:v>
                </c:pt>
                <c:pt idx="10">
                  <c:v>31.181352648143619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0F-41A2-847E-8E5261018F68}"/>
            </c:ext>
          </c:extLst>
        </c:ser>
        <c:ser>
          <c:idx val="1"/>
          <c:order val="1"/>
          <c:tx>
            <c:strRef>
              <c:f>'Daň. příjmy 93_23 přednáška '!$A$24</c:f>
              <c:strCache>
                <c:ptCount val="1"/>
                <c:pt idx="0">
                  <c:v>Sociální pojistné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'Daň. příjmy 93_23 přednáška '!$B$22:$L$22</c:f>
              <c:numCache>
                <c:formatCode>General</c:formatCode>
                <c:ptCount val="1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  <c:pt idx="5">
                  <c:v>2010</c:v>
                </c:pt>
                <c:pt idx="6">
                  <c:v>2015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'Daň. příjmy 93_23 přednáška '!$B$24:$L$24</c:f>
              <c:numCache>
                <c:formatCode>0.0</c:formatCode>
                <c:ptCount val="11"/>
                <c:pt idx="0">
                  <c:v>33.613231552162844</c:v>
                </c:pt>
                <c:pt idx="1">
                  <c:v>36.390134529147986</c:v>
                </c:pt>
                <c:pt idx="2">
                  <c:v>37.656494522691702</c:v>
                </c:pt>
                <c:pt idx="3">
                  <c:v>39.850249584026621</c:v>
                </c:pt>
                <c:pt idx="4">
                  <c:v>39.282341831916902</c:v>
                </c:pt>
                <c:pt idx="5">
                  <c:v>42.833471416735705</c:v>
                </c:pt>
                <c:pt idx="6">
                  <c:v>42.691564713457822</c:v>
                </c:pt>
                <c:pt idx="7">
                  <c:v>44.406448461162675</c:v>
                </c:pt>
                <c:pt idx="8">
                  <c:v>46.361556064073227</c:v>
                </c:pt>
                <c:pt idx="9">
                  <c:v>45.374235860489719</c:v>
                </c:pt>
                <c:pt idx="10">
                  <c:v>45.252427218279571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0F-41A2-847E-8E5261018F68}"/>
            </c:ext>
          </c:extLst>
        </c:ser>
        <c:ser>
          <c:idx val="2"/>
          <c:order val="2"/>
          <c:tx>
            <c:strRef>
              <c:f>'Daň. příjmy 93_23 přednáška '!$A$25</c:f>
              <c:strCache>
                <c:ptCount val="1"/>
                <c:pt idx="0">
                  <c:v>DzPFO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'Daň. příjmy 93_23 přednáška '!$B$22:$L$22</c:f>
              <c:numCache>
                <c:formatCode>General</c:formatCode>
                <c:ptCount val="1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  <c:pt idx="5">
                  <c:v>2010</c:v>
                </c:pt>
                <c:pt idx="6">
                  <c:v>2015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'Daň. příjmy 93_23 přednáška '!$B$25:$L$25</c:f>
              <c:numCache>
                <c:formatCode>0.0</c:formatCode>
                <c:ptCount val="11"/>
                <c:pt idx="0">
                  <c:v>7.557251908396946</c:v>
                </c:pt>
                <c:pt idx="1">
                  <c:v>12.219730941704034</c:v>
                </c:pt>
                <c:pt idx="2">
                  <c:v>13.419405320813768</c:v>
                </c:pt>
                <c:pt idx="3">
                  <c:v>13.630061009428731</c:v>
                </c:pt>
                <c:pt idx="4">
                  <c:v>13.408876298394713</c:v>
                </c:pt>
                <c:pt idx="5">
                  <c:v>10.853355426677712</c:v>
                </c:pt>
                <c:pt idx="6">
                  <c:v>10.624597553122987</c:v>
                </c:pt>
                <c:pt idx="7">
                  <c:v>14.606741573033707</c:v>
                </c:pt>
                <c:pt idx="8">
                  <c:v>10.434782608695652</c:v>
                </c:pt>
                <c:pt idx="9">
                  <c:v>10.182682071094268</c:v>
                </c:pt>
                <c:pt idx="10">
                  <c:v>10.761103055533951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0F-41A2-847E-8E5261018F68}"/>
            </c:ext>
          </c:extLst>
        </c:ser>
        <c:ser>
          <c:idx val="3"/>
          <c:order val="3"/>
          <c:tx>
            <c:strRef>
              <c:f>'Daň. příjmy 93_23 přednáška '!$A$26</c:f>
              <c:strCache>
                <c:ptCount val="1"/>
                <c:pt idx="0">
                  <c:v>DzPPO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'Daň. příjmy 93_23 přednáška '!$B$22:$L$22</c:f>
              <c:numCache>
                <c:formatCode>General</c:formatCode>
                <c:ptCount val="1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  <c:pt idx="5">
                  <c:v>2010</c:v>
                </c:pt>
                <c:pt idx="6">
                  <c:v>2015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'Daň. příjmy 93_23 přednáška '!$B$26:$L$26</c:f>
              <c:numCache>
                <c:formatCode>0.0</c:formatCode>
                <c:ptCount val="11"/>
                <c:pt idx="0">
                  <c:v>18.040712468193384</c:v>
                </c:pt>
                <c:pt idx="1">
                  <c:v>14.304932735426007</c:v>
                </c:pt>
                <c:pt idx="2">
                  <c:v>13.008607198748043</c:v>
                </c:pt>
                <c:pt idx="3">
                  <c:v>10.510260676650027</c:v>
                </c:pt>
                <c:pt idx="4">
                  <c:v>13.692162417374881</c:v>
                </c:pt>
                <c:pt idx="5">
                  <c:v>10.770505385252694</c:v>
                </c:pt>
                <c:pt idx="6">
                  <c:v>10.109465550547329</c:v>
                </c:pt>
                <c:pt idx="7">
                  <c:v>8.6468001954079146</c:v>
                </c:pt>
                <c:pt idx="8">
                  <c:v>10.434782608695652</c:v>
                </c:pt>
                <c:pt idx="9">
                  <c:v>11.882327537144043</c:v>
                </c:pt>
                <c:pt idx="10">
                  <c:v>12.379442063889178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80F-41A2-847E-8E5261018F68}"/>
            </c:ext>
          </c:extLst>
        </c:ser>
        <c:ser>
          <c:idx val="4"/>
          <c:order val="4"/>
          <c:tx>
            <c:strRef>
              <c:f>'Daň. příjmy 93_23 přednáška '!$A$27</c:f>
              <c:strCache>
                <c:ptCount val="1"/>
                <c:pt idx="0">
                  <c:v>Daně z majetku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'Daň. příjmy 93_23 přednáška '!$B$22:$L$22</c:f>
              <c:numCache>
                <c:formatCode>General</c:formatCode>
                <c:ptCount val="1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  <c:pt idx="5">
                  <c:v>2010</c:v>
                </c:pt>
                <c:pt idx="6">
                  <c:v>2015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'Daň. příjmy 93_23 přednáška '!$B$27:$L$27</c:f>
              <c:numCache>
                <c:formatCode>0.0</c:formatCode>
                <c:ptCount val="11"/>
                <c:pt idx="0">
                  <c:v>5.7251908396946565</c:v>
                </c:pt>
                <c:pt idx="1">
                  <c:v>2.3542600896860986</c:v>
                </c:pt>
                <c:pt idx="2">
                  <c:v>1.9561815336463222</c:v>
                </c:pt>
                <c:pt idx="3">
                  <c:v>1.6777592900721023</c:v>
                </c:pt>
                <c:pt idx="4">
                  <c:v>1.2275731822474032</c:v>
                </c:pt>
                <c:pt idx="5">
                  <c:v>1.3256006628003314</c:v>
                </c:pt>
                <c:pt idx="6">
                  <c:v>0.38634900193174504</c:v>
                </c:pt>
                <c:pt idx="7">
                  <c:v>0.53737176355642402</c:v>
                </c:pt>
                <c:pt idx="8">
                  <c:v>0.50343249427917625</c:v>
                </c:pt>
                <c:pt idx="9">
                  <c:v>0.46032500619346367</c:v>
                </c:pt>
                <c:pt idx="10">
                  <c:v>0.4256750141536943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0F-41A2-847E-8E5261018F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7871695"/>
        <c:axId val="227884591"/>
      </c:barChart>
      <c:catAx>
        <c:axId val="2278716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227884591"/>
        <c:crosses val="autoZero"/>
        <c:auto val="1"/>
        <c:lblAlgn val="ctr"/>
        <c:lblOffset val="100"/>
        <c:noMultiLvlLbl val="0"/>
      </c:catAx>
      <c:valAx>
        <c:axId val="2278845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cs-CZ" sz="140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cs-CZ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2278716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List1!$A$8:$C$8</c:f>
              <c:strCache>
                <c:ptCount val="3"/>
                <c:pt idx="0">
                  <c:v>Jednoduchá daň. kvóta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List1!$D$7:$N$7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List1!$D$8:$N$8</c:f>
              <c:numCache>
                <c:formatCode>General</c:formatCode>
                <c:ptCount val="11"/>
                <c:pt idx="0">
                  <c:v>18.2</c:v>
                </c:pt>
                <c:pt idx="1">
                  <c:v>18.399999999999999</c:v>
                </c:pt>
                <c:pt idx="2">
                  <c:v>18.8</c:v>
                </c:pt>
                <c:pt idx="3">
                  <c:v>18.600000000000001</c:v>
                </c:pt>
                <c:pt idx="4">
                  <c:v>18.2</c:v>
                </c:pt>
                <c:pt idx="5">
                  <c:v>19</c:v>
                </c:pt>
                <c:pt idx="6">
                  <c:v>19.100000000000001</c:v>
                </c:pt>
                <c:pt idx="7">
                  <c:v>19.3</c:v>
                </c:pt>
                <c:pt idx="8">
                  <c:v>19.2</c:v>
                </c:pt>
                <c:pt idx="9">
                  <c:v>18.5</c:v>
                </c:pt>
                <c:pt idx="10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63-4D20-9145-AA6E3648C2F7}"/>
            </c:ext>
          </c:extLst>
        </c:ser>
        <c:ser>
          <c:idx val="1"/>
          <c:order val="1"/>
          <c:tx>
            <c:strRef>
              <c:f>List1!$A$9:$C$9</c:f>
              <c:strCache>
                <c:ptCount val="3"/>
                <c:pt idx="0">
                  <c:v>Složená daň. kvóta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List1!$D$7:$N$7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List1!$D$9:$N$9</c:f>
              <c:numCache>
                <c:formatCode>General</c:formatCode>
                <c:ptCount val="11"/>
                <c:pt idx="0">
                  <c:v>32.700000000000003</c:v>
                </c:pt>
                <c:pt idx="1">
                  <c:v>33.1</c:v>
                </c:pt>
                <c:pt idx="2">
                  <c:v>33.5</c:v>
                </c:pt>
                <c:pt idx="3">
                  <c:v>33</c:v>
                </c:pt>
                <c:pt idx="4">
                  <c:v>32.4</c:v>
                </c:pt>
                <c:pt idx="5">
                  <c:v>33.4</c:v>
                </c:pt>
                <c:pt idx="6">
                  <c:v>33.799999999999997</c:v>
                </c:pt>
                <c:pt idx="7">
                  <c:v>34.5</c:v>
                </c:pt>
                <c:pt idx="8">
                  <c:v>34.5</c:v>
                </c:pt>
                <c:pt idx="9">
                  <c:v>34.5</c:v>
                </c:pt>
                <c:pt idx="10">
                  <c:v>32.299999999999997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63-4D20-9145-AA6E3648C2F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83249240"/>
        <c:axId val="483248256"/>
      </c:barChart>
      <c:catAx>
        <c:axId val="483249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3248256"/>
        <c:crosses val="autoZero"/>
        <c:auto val="1"/>
        <c:lblAlgn val="ctr"/>
        <c:lblOffset val="100"/>
        <c:noMultiLvlLbl val="0"/>
      </c:catAx>
      <c:valAx>
        <c:axId val="4832482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83249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CAB85D-75D3-4AEC-9991-F5B408CFF155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1E596B00-7109-4FB2-BD06-D84C845DF911}">
      <dgm:prSet phldrT="[Text]"/>
      <dgm:spPr/>
      <dgm:t>
        <a:bodyPr/>
        <a:lstStyle/>
        <a:p>
          <a:r>
            <a:rPr lang="cs-CZ" dirty="0">
              <a:solidFill>
                <a:srgbClr val="307871"/>
              </a:solidFill>
            </a:rPr>
            <a:t>Fiskální</a:t>
          </a:r>
        </a:p>
      </dgm:t>
    </dgm:pt>
    <dgm:pt modelId="{B2D6A68A-F893-45FD-97D7-EF2D15621ECE}" type="parTrans" cxnId="{1F938F5D-2578-4217-9166-60213DB66A35}">
      <dgm:prSet/>
      <dgm:spPr/>
      <dgm:t>
        <a:bodyPr/>
        <a:lstStyle/>
        <a:p>
          <a:endParaRPr lang="cs-CZ"/>
        </a:p>
      </dgm:t>
    </dgm:pt>
    <dgm:pt modelId="{86C54960-A255-4CA3-B3CF-6F548C6105A8}" type="sibTrans" cxnId="{1F938F5D-2578-4217-9166-60213DB66A35}">
      <dgm:prSet/>
      <dgm:spPr/>
      <dgm:t>
        <a:bodyPr/>
        <a:lstStyle/>
        <a:p>
          <a:endParaRPr lang="cs-CZ"/>
        </a:p>
      </dgm:t>
    </dgm:pt>
    <dgm:pt modelId="{26503C51-1BD1-4953-B569-AA7FFD8A1E28}">
      <dgm:prSet phldrT="[Text]"/>
      <dgm:spPr/>
      <dgm:t>
        <a:bodyPr/>
        <a:lstStyle/>
        <a:p>
          <a:r>
            <a:rPr lang="cs-CZ" dirty="0">
              <a:solidFill>
                <a:srgbClr val="307871"/>
              </a:solidFill>
            </a:rPr>
            <a:t>alokační</a:t>
          </a:r>
        </a:p>
      </dgm:t>
    </dgm:pt>
    <dgm:pt modelId="{0F4B0FC3-4597-436A-8BCA-71723D846A7A}" type="parTrans" cxnId="{FD4AB3B8-4906-4F1D-89FC-8C8514EAE99B}">
      <dgm:prSet/>
      <dgm:spPr>
        <a:ln>
          <a:solidFill>
            <a:srgbClr val="307871"/>
          </a:solidFill>
        </a:ln>
      </dgm:spPr>
      <dgm:t>
        <a:bodyPr/>
        <a:lstStyle/>
        <a:p>
          <a:endParaRPr lang="cs-CZ"/>
        </a:p>
      </dgm:t>
    </dgm:pt>
    <dgm:pt modelId="{0E7BCB95-A1FF-4DF7-BABD-B854BCE5616F}" type="sibTrans" cxnId="{FD4AB3B8-4906-4F1D-89FC-8C8514EAE99B}">
      <dgm:prSet/>
      <dgm:spPr/>
      <dgm:t>
        <a:bodyPr/>
        <a:lstStyle/>
        <a:p>
          <a:endParaRPr lang="cs-CZ"/>
        </a:p>
      </dgm:t>
    </dgm:pt>
    <dgm:pt modelId="{7BCD37F5-FAD9-4E0F-AE44-A9589557F789}">
      <dgm:prSet phldrT="[Text]"/>
      <dgm:spPr/>
      <dgm:t>
        <a:bodyPr/>
        <a:lstStyle/>
        <a:p>
          <a:r>
            <a:rPr lang="cs-CZ" dirty="0">
              <a:solidFill>
                <a:srgbClr val="307871"/>
              </a:solidFill>
            </a:rPr>
            <a:t>redistribuční</a:t>
          </a:r>
        </a:p>
      </dgm:t>
    </dgm:pt>
    <dgm:pt modelId="{272E9B7D-7DFD-46A3-BD92-C2C82CE7F206}" type="parTrans" cxnId="{40854766-A4DA-474D-BF13-F1625345E5CD}">
      <dgm:prSet/>
      <dgm:spPr>
        <a:ln>
          <a:solidFill>
            <a:srgbClr val="307871"/>
          </a:solidFill>
        </a:ln>
      </dgm:spPr>
      <dgm:t>
        <a:bodyPr/>
        <a:lstStyle/>
        <a:p>
          <a:endParaRPr lang="cs-CZ"/>
        </a:p>
      </dgm:t>
    </dgm:pt>
    <dgm:pt modelId="{671916E1-358D-4CE1-828C-956E15FEAF92}" type="sibTrans" cxnId="{40854766-A4DA-474D-BF13-F1625345E5CD}">
      <dgm:prSet/>
      <dgm:spPr/>
      <dgm:t>
        <a:bodyPr/>
        <a:lstStyle/>
        <a:p>
          <a:endParaRPr lang="cs-CZ"/>
        </a:p>
      </dgm:t>
    </dgm:pt>
    <dgm:pt modelId="{E21949EB-5595-4542-8652-B04E2FB93DFD}">
      <dgm:prSet phldrT="[Text]"/>
      <dgm:spPr/>
      <dgm:t>
        <a:bodyPr/>
        <a:lstStyle/>
        <a:p>
          <a:r>
            <a:rPr lang="cs-CZ" dirty="0">
              <a:solidFill>
                <a:srgbClr val="307871"/>
              </a:solidFill>
            </a:rPr>
            <a:t>stabilizační</a:t>
          </a:r>
        </a:p>
      </dgm:t>
    </dgm:pt>
    <dgm:pt modelId="{4CA0D7E4-F87E-4DE3-B4D1-7B2AA8C7D150}" type="parTrans" cxnId="{764BA0A2-87C3-4B21-92DF-6BD37E436929}">
      <dgm:prSet/>
      <dgm:spPr>
        <a:ln>
          <a:solidFill>
            <a:srgbClr val="307871"/>
          </a:solidFill>
        </a:ln>
      </dgm:spPr>
      <dgm:t>
        <a:bodyPr/>
        <a:lstStyle/>
        <a:p>
          <a:endParaRPr lang="cs-CZ"/>
        </a:p>
      </dgm:t>
    </dgm:pt>
    <dgm:pt modelId="{C02B9CCB-3473-43E2-AAE8-1A71F025638E}" type="sibTrans" cxnId="{764BA0A2-87C3-4B21-92DF-6BD37E436929}">
      <dgm:prSet/>
      <dgm:spPr/>
      <dgm:t>
        <a:bodyPr/>
        <a:lstStyle/>
        <a:p>
          <a:endParaRPr lang="cs-CZ"/>
        </a:p>
      </dgm:t>
    </dgm:pt>
    <dgm:pt modelId="{49EFD236-78AB-4A42-858F-6CBEC3A1D3FD}" type="pres">
      <dgm:prSet presAssocID="{0CCAB85D-75D3-4AEC-9991-F5B408CFF155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39E73C9-9984-4149-B919-93E28F13D2F2}" type="pres">
      <dgm:prSet presAssocID="{1E596B00-7109-4FB2-BD06-D84C845DF911}" presName="hierRoot1" presStyleCnt="0">
        <dgm:presLayoutVars>
          <dgm:hierBranch val="init"/>
        </dgm:presLayoutVars>
      </dgm:prSet>
      <dgm:spPr/>
    </dgm:pt>
    <dgm:pt modelId="{F4F0E92B-180A-4A42-A9E1-D9628307A119}" type="pres">
      <dgm:prSet presAssocID="{1E596B00-7109-4FB2-BD06-D84C845DF911}" presName="rootComposite1" presStyleCnt="0"/>
      <dgm:spPr/>
    </dgm:pt>
    <dgm:pt modelId="{FFB9A263-24FF-4193-B5D7-F9D6F982817C}" type="pres">
      <dgm:prSet presAssocID="{1E596B00-7109-4FB2-BD06-D84C845DF911}" presName="rootText1" presStyleLbl="alignAcc1" presStyleIdx="0" presStyleCnt="0">
        <dgm:presLayoutVars>
          <dgm:chPref val="3"/>
        </dgm:presLayoutVars>
      </dgm:prSet>
      <dgm:spPr/>
    </dgm:pt>
    <dgm:pt modelId="{E17DEA8D-E0ED-44B5-82A2-9AC863DDECB5}" type="pres">
      <dgm:prSet presAssocID="{1E596B00-7109-4FB2-BD06-D84C845DF911}" presName="topArc1" presStyleLbl="parChTrans1D1" presStyleIdx="0" presStyleCnt="8"/>
      <dgm:spPr/>
    </dgm:pt>
    <dgm:pt modelId="{955B642D-5ABB-42E7-8B23-553B9D53B2B0}" type="pres">
      <dgm:prSet presAssocID="{1E596B00-7109-4FB2-BD06-D84C845DF911}" presName="bottomArc1" presStyleLbl="parChTrans1D1" presStyleIdx="1" presStyleCnt="8"/>
      <dgm:spPr/>
    </dgm:pt>
    <dgm:pt modelId="{91659E5D-5F79-48BA-8180-7A535EA07B17}" type="pres">
      <dgm:prSet presAssocID="{1E596B00-7109-4FB2-BD06-D84C845DF911}" presName="topConnNode1" presStyleLbl="node1" presStyleIdx="0" presStyleCnt="0"/>
      <dgm:spPr/>
    </dgm:pt>
    <dgm:pt modelId="{8360DD89-D4E7-43C5-94C9-CE8B2ADA991A}" type="pres">
      <dgm:prSet presAssocID="{1E596B00-7109-4FB2-BD06-D84C845DF911}" presName="hierChild2" presStyleCnt="0"/>
      <dgm:spPr/>
    </dgm:pt>
    <dgm:pt modelId="{D01686A0-EED0-4E32-9954-EE4AA4103ADA}" type="pres">
      <dgm:prSet presAssocID="{0F4B0FC3-4597-436A-8BCA-71723D846A7A}" presName="Name28" presStyleLbl="parChTrans1D2" presStyleIdx="0" presStyleCnt="3"/>
      <dgm:spPr/>
    </dgm:pt>
    <dgm:pt modelId="{D42843EC-A841-4A55-9CD7-FD697BD08E0C}" type="pres">
      <dgm:prSet presAssocID="{26503C51-1BD1-4953-B569-AA7FFD8A1E28}" presName="hierRoot2" presStyleCnt="0">
        <dgm:presLayoutVars>
          <dgm:hierBranch val="init"/>
        </dgm:presLayoutVars>
      </dgm:prSet>
      <dgm:spPr/>
    </dgm:pt>
    <dgm:pt modelId="{A56822CD-42FF-45A4-B113-5D312B0B9869}" type="pres">
      <dgm:prSet presAssocID="{26503C51-1BD1-4953-B569-AA7FFD8A1E28}" presName="rootComposite2" presStyleCnt="0"/>
      <dgm:spPr/>
    </dgm:pt>
    <dgm:pt modelId="{262C25B9-6F9F-412F-9AF4-616F1EEAA680}" type="pres">
      <dgm:prSet presAssocID="{26503C51-1BD1-4953-B569-AA7FFD8A1E28}" presName="rootText2" presStyleLbl="alignAcc1" presStyleIdx="0" presStyleCnt="0">
        <dgm:presLayoutVars>
          <dgm:chPref val="3"/>
        </dgm:presLayoutVars>
      </dgm:prSet>
      <dgm:spPr/>
    </dgm:pt>
    <dgm:pt modelId="{9B2FFF1A-8BDB-4D3F-A1E6-691FC4B848BA}" type="pres">
      <dgm:prSet presAssocID="{26503C51-1BD1-4953-B569-AA7FFD8A1E28}" presName="topArc2" presStyleLbl="parChTrans1D1" presStyleIdx="2" presStyleCnt="8"/>
      <dgm:spPr/>
    </dgm:pt>
    <dgm:pt modelId="{E86F9372-14CF-4126-99A2-B36F006AEF39}" type="pres">
      <dgm:prSet presAssocID="{26503C51-1BD1-4953-B569-AA7FFD8A1E28}" presName="bottomArc2" presStyleLbl="parChTrans1D1" presStyleIdx="3" presStyleCnt="8"/>
      <dgm:spPr/>
    </dgm:pt>
    <dgm:pt modelId="{7F6F077C-C1F4-4545-B88B-2A7187A55531}" type="pres">
      <dgm:prSet presAssocID="{26503C51-1BD1-4953-B569-AA7FFD8A1E28}" presName="topConnNode2" presStyleLbl="node2" presStyleIdx="0" presStyleCnt="0"/>
      <dgm:spPr/>
    </dgm:pt>
    <dgm:pt modelId="{99AEF380-050F-4F09-8338-C040125F934F}" type="pres">
      <dgm:prSet presAssocID="{26503C51-1BD1-4953-B569-AA7FFD8A1E28}" presName="hierChild4" presStyleCnt="0"/>
      <dgm:spPr/>
    </dgm:pt>
    <dgm:pt modelId="{10AE02B7-4208-41F3-9738-09A60AC9314D}" type="pres">
      <dgm:prSet presAssocID="{26503C51-1BD1-4953-B569-AA7FFD8A1E28}" presName="hierChild5" presStyleCnt="0"/>
      <dgm:spPr/>
    </dgm:pt>
    <dgm:pt modelId="{E290E589-DD5B-41D4-8BE3-E771B54ED6AA}" type="pres">
      <dgm:prSet presAssocID="{272E9B7D-7DFD-46A3-BD92-C2C82CE7F206}" presName="Name28" presStyleLbl="parChTrans1D2" presStyleIdx="1" presStyleCnt="3"/>
      <dgm:spPr/>
    </dgm:pt>
    <dgm:pt modelId="{9D506D82-0D06-4B3D-AE5B-804C214D7E77}" type="pres">
      <dgm:prSet presAssocID="{7BCD37F5-FAD9-4E0F-AE44-A9589557F789}" presName="hierRoot2" presStyleCnt="0">
        <dgm:presLayoutVars>
          <dgm:hierBranch val="init"/>
        </dgm:presLayoutVars>
      </dgm:prSet>
      <dgm:spPr/>
    </dgm:pt>
    <dgm:pt modelId="{89143135-5757-48FF-828B-514BA95AA18B}" type="pres">
      <dgm:prSet presAssocID="{7BCD37F5-FAD9-4E0F-AE44-A9589557F789}" presName="rootComposite2" presStyleCnt="0"/>
      <dgm:spPr/>
    </dgm:pt>
    <dgm:pt modelId="{68F19CB6-EC96-47A6-9996-892F21D60513}" type="pres">
      <dgm:prSet presAssocID="{7BCD37F5-FAD9-4E0F-AE44-A9589557F789}" presName="rootText2" presStyleLbl="alignAcc1" presStyleIdx="0" presStyleCnt="0">
        <dgm:presLayoutVars>
          <dgm:chPref val="3"/>
        </dgm:presLayoutVars>
      </dgm:prSet>
      <dgm:spPr/>
    </dgm:pt>
    <dgm:pt modelId="{86DF5847-9A0A-4174-9C69-7484456B054A}" type="pres">
      <dgm:prSet presAssocID="{7BCD37F5-FAD9-4E0F-AE44-A9589557F789}" presName="topArc2" presStyleLbl="parChTrans1D1" presStyleIdx="4" presStyleCnt="8"/>
      <dgm:spPr/>
    </dgm:pt>
    <dgm:pt modelId="{631502DE-8506-4855-A152-454767C23F9B}" type="pres">
      <dgm:prSet presAssocID="{7BCD37F5-FAD9-4E0F-AE44-A9589557F789}" presName="bottomArc2" presStyleLbl="parChTrans1D1" presStyleIdx="5" presStyleCnt="8"/>
      <dgm:spPr/>
    </dgm:pt>
    <dgm:pt modelId="{72C414EB-F363-4CC8-A109-4B171BC5B965}" type="pres">
      <dgm:prSet presAssocID="{7BCD37F5-FAD9-4E0F-AE44-A9589557F789}" presName="topConnNode2" presStyleLbl="node2" presStyleIdx="0" presStyleCnt="0"/>
      <dgm:spPr/>
    </dgm:pt>
    <dgm:pt modelId="{618DBC71-564C-4A8C-879D-AB11C95759ED}" type="pres">
      <dgm:prSet presAssocID="{7BCD37F5-FAD9-4E0F-AE44-A9589557F789}" presName="hierChild4" presStyleCnt="0"/>
      <dgm:spPr/>
    </dgm:pt>
    <dgm:pt modelId="{FEF39936-41FF-4EF9-A086-CA45ACF3E83E}" type="pres">
      <dgm:prSet presAssocID="{7BCD37F5-FAD9-4E0F-AE44-A9589557F789}" presName="hierChild5" presStyleCnt="0"/>
      <dgm:spPr/>
    </dgm:pt>
    <dgm:pt modelId="{BCB49344-233B-4CB4-B323-F67460B89111}" type="pres">
      <dgm:prSet presAssocID="{4CA0D7E4-F87E-4DE3-B4D1-7B2AA8C7D150}" presName="Name28" presStyleLbl="parChTrans1D2" presStyleIdx="2" presStyleCnt="3"/>
      <dgm:spPr/>
    </dgm:pt>
    <dgm:pt modelId="{EF011330-CC89-4166-9CCB-9BA9BAF3B6EC}" type="pres">
      <dgm:prSet presAssocID="{E21949EB-5595-4542-8652-B04E2FB93DFD}" presName="hierRoot2" presStyleCnt="0">
        <dgm:presLayoutVars>
          <dgm:hierBranch val="init"/>
        </dgm:presLayoutVars>
      </dgm:prSet>
      <dgm:spPr/>
    </dgm:pt>
    <dgm:pt modelId="{32FFD68F-473E-421F-B8B4-5029A8030FEE}" type="pres">
      <dgm:prSet presAssocID="{E21949EB-5595-4542-8652-B04E2FB93DFD}" presName="rootComposite2" presStyleCnt="0"/>
      <dgm:spPr/>
    </dgm:pt>
    <dgm:pt modelId="{1EC5675D-0209-4EFB-9AA7-E4E32666047C}" type="pres">
      <dgm:prSet presAssocID="{E21949EB-5595-4542-8652-B04E2FB93DFD}" presName="rootText2" presStyleLbl="alignAcc1" presStyleIdx="0" presStyleCnt="0">
        <dgm:presLayoutVars>
          <dgm:chPref val="3"/>
        </dgm:presLayoutVars>
      </dgm:prSet>
      <dgm:spPr/>
    </dgm:pt>
    <dgm:pt modelId="{CF31A57E-4522-4AA1-A3B2-4DB947EEB3F8}" type="pres">
      <dgm:prSet presAssocID="{E21949EB-5595-4542-8652-B04E2FB93DFD}" presName="topArc2" presStyleLbl="parChTrans1D1" presStyleIdx="6" presStyleCnt="8"/>
      <dgm:spPr/>
    </dgm:pt>
    <dgm:pt modelId="{B12788A0-1591-4B29-8085-681137784F50}" type="pres">
      <dgm:prSet presAssocID="{E21949EB-5595-4542-8652-B04E2FB93DFD}" presName="bottomArc2" presStyleLbl="parChTrans1D1" presStyleIdx="7" presStyleCnt="8"/>
      <dgm:spPr/>
    </dgm:pt>
    <dgm:pt modelId="{4CAB9E5D-997E-459D-836F-0E3ABB55908F}" type="pres">
      <dgm:prSet presAssocID="{E21949EB-5595-4542-8652-B04E2FB93DFD}" presName="topConnNode2" presStyleLbl="node2" presStyleIdx="0" presStyleCnt="0"/>
      <dgm:spPr/>
    </dgm:pt>
    <dgm:pt modelId="{18E0CDBC-8372-4BD9-AE7A-FBE929231CD0}" type="pres">
      <dgm:prSet presAssocID="{E21949EB-5595-4542-8652-B04E2FB93DFD}" presName="hierChild4" presStyleCnt="0"/>
      <dgm:spPr/>
    </dgm:pt>
    <dgm:pt modelId="{1478FD63-D873-434E-87C9-C41E2DC24F5A}" type="pres">
      <dgm:prSet presAssocID="{E21949EB-5595-4542-8652-B04E2FB93DFD}" presName="hierChild5" presStyleCnt="0"/>
      <dgm:spPr/>
    </dgm:pt>
    <dgm:pt modelId="{FE6107A2-204E-4AE3-8402-505C99A3126D}" type="pres">
      <dgm:prSet presAssocID="{1E596B00-7109-4FB2-BD06-D84C845DF911}" presName="hierChild3" presStyleCnt="0"/>
      <dgm:spPr/>
    </dgm:pt>
  </dgm:ptLst>
  <dgm:cxnLst>
    <dgm:cxn modelId="{8E5B5613-0D1B-44CC-A458-48CB6D515980}" type="presOf" srcId="{0F4B0FC3-4597-436A-8BCA-71723D846A7A}" destId="{D01686A0-EED0-4E32-9954-EE4AA4103ADA}" srcOrd="0" destOrd="0" presId="urn:microsoft.com/office/officeart/2008/layout/HalfCircleOrganizationChart"/>
    <dgm:cxn modelId="{1F938F5D-2578-4217-9166-60213DB66A35}" srcId="{0CCAB85D-75D3-4AEC-9991-F5B408CFF155}" destId="{1E596B00-7109-4FB2-BD06-D84C845DF911}" srcOrd="0" destOrd="0" parTransId="{B2D6A68A-F893-45FD-97D7-EF2D15621ECE}" sibTransId="{86C54960-A255-4CA3-B3CF-6F548C6105A8}"/>
    <dgm:cxn modelId="{DAF76C5F-7CE2-4C17-83E5-D2A1D28F629F}" type="presOf" srcId="{4CA0D7E4-F87E-4DE3-B4D1-7B2AA8C7D150}" destId="{BCB49344-233B-4CB4-B323-F67460B89111}" srcOrd="0" destOrd="0" presId="urn:microsoft.com/office/officeart/2008/layout/HalfCircleOrganizationChart"/>
    <dgm:cxn modelId="{40854766-A4DA-474D-BF13-F1625345E5CD}" srcId="{1E596B00-7109-4FB2-BD06-D84C845DF911}" destId="{7BCD37F5-FAD9-4E0F-AE44-A9589557F789}" srcOrd="1" destOrd="0" parTransId="{272E9B7D-7DFD-46A3-BD92-C2C82CE7F206}" sibTransId="{671916E1-358D-4CE1-828C-956E15FEAF92}"/>
    <dgm:cxn modelId="{C733E77D-CE5F-493B-86BE-9537514FE0ED}" type="presOf" srcId="{7BCD37F5-FAD9-4E0F-AE44-A9589557F789}" destId="{68F19CB6-EC96-47A6-9996-892F21D60513}" srcOrd="0" destOrd="0" presId="urn:microsoft.com/office/officeart/2008/layout/HalfCircleOrganizationChart"/>
    <dgm:cxn modelId="{661DF593-9349-4266-9081-F72FF03DE8DE}" type="presOf" srcId="{1E596B00-7109-4FB2-BD06-D84C845DF911}" destId="{91659E5D-5F79-48BA-8180-7A535EA07B17}" srcOrd="1" destOrd="0" presId="urn:microsoft.com/office/officeart/2008/layout/HalfCircleOrganizationChart"/>
    <dgm:cxn modelId="{764BA0A2-87C3-4B21-92DF-6BD37E436929}" srcId="{1E596B00-7109-4FB2-BD06-D84C845DF911}" destId="{E21949EB-5595-4542-8652-B04E2FB93DFD}" srcOrd="2" destOrd="0" parTransId="{4CA0D7E4-F87E-4DE3-B4D1-7B2AA8C7D150}" sibTransId="{C02B9CCB-3473-43E2-AAE8-1A71F025638E}"/>
    <dgm:cxn modelId="{3945A8A6-B6D3-419D-AE80-7AF91C7EA890}" type="presOf" srcId="{1E596B00-7109-4FB2-BD06-D84C845DF911}" destId="{FFB9A263-24FF-4193-B5D7-F9D6F982817C}" srcOrd="0" destOrd="0" presId="urn:microsoft.com/office/officeart/2008/layout/HalfCircleOrganizationChart"/>
    <dgm:cxn modelId="{B09BA2AB-7A14-4976-93A3-058B168DB0AD}" type="presOf" srcId="{26503C51-1BD1-4953-B569-AA7FFD8A1E28}" destId="{262C25B9-6F9F-412F-9AF4-616F1EEAA680}" srcOrd="0" destOrd="0" presId="urn:microsoft.com/office/officeart/2008/layout/HalfCircleOrganizationChart"/>
    <dgm:cxn modelId="{FD4AB3B8-4906-4F1D-89FC-8C8514EAE99B}" srcId="{1E596B00-7109-4FB2-BD06-D84C845DF911}" destId="{26503C51-1BD1-4953-B569-AA7FFD8A1E28}" srcOrd="0" destOrd="0" parTransId="{0F4B0FC3-4597-436A-8BCA-71723D846A7A}" sibTransId="{0E7BCB95-A1FF-4DF7-BABD-B854BCE5616F}"/>
    <dgm:cxn modelId="{C7EACEC1-AA88-48CF-B744-87FEAF57DE7C}" type="presOf" srcId="{7BCD37F5-FAD9-4E0F-AE44-A9589557F789}" destId="{72C414EB-F363-4CC8-A109-4B171BC5B965}" srcOrd="1" destOrd="0" presId="urn:microsoft.com/office/officeart/2008/layout/HalfCircleOrganizationChart"/>
    <dgm:cxn modelId="{D7AC64D7-D4B1-4F1F-8548-6A31CC440DA3}" type="presOf" srcId="{E21949EB-5595-4542-8652-B04E2FB93DFD}" destId="{4CAB9E5D-997E-459D-836F-0E3ABB55908F}" srcOrd="1" destOrd="0" presId="urn:microsoft.com/office/officeart/2008/layout/HalfCircleOrganizationChart"/>
    <dgm:cxn modelId="{89C367E1-F36F-4E4F-8CCE-826E08481DB8}" type="presOf" srcId="{0CCAB85D-75D3-4AEC-9991-F5B408CFF155}" destId="{49EFD236-78AB-4A42-858F-6CBEC3A1D3FD}" srcOrd="0" destOrd="0" presId="urn:microsoft.com/office/officeart/2008/layout/HalfCircleOrganizationChart"/>
    <dgm:cxn modelId="{AAEEFEE2-274F-45D8-9001-46F69648A3F8}" type="presOf" srcId="{272E9B7D-7DFD-46A3-BD92-C2C82CE7F206}" destId="{E290E589-DD5B-41D4-8BE3-E771B54ED6AA}" srcOrd="0" destOrd="0" presId="urn:microsoft.com/office/officeart/2008/layout/HalfCircleOrganizationChart"/>
    <dgm:cxn modelId="{B29F22F3-0DD0-4BB2-BDE4-8D6B49CB5E34}" type="presOf" srcId="{E21949EB-5595-4542-8652-B04E2FB93DFD}" destId="{1EC5675D-0209-4EFB-9AA7-E4E32666047C}" srcOrd="0" destOrd="0" presId="urn:microsoft.com/office/officeart/2008/layout/HalfCircleOrganizationChart"/>
    <dgm:cxn modelId="{E6B98EFC-ECE5-4DB2-80E2-8A0A6200E774}" type="presOf" srcId="{26503C51-1BD1-4953-B569-AA7FFD8A1E28}" destId="{7F6F077C-C1F4-4545-B88B-2A7187A55531}" srcOrd="1" destOrd="0" presId="urn:microsoft.com/office/officeart/2008/layout/HalfCircleOrganizationChart"/>
    <dgm:cxn modelId="{8627CFAA-0FE1-4099-895B-E2B3E24A01F3}" type="presParOf" srcId="{49EFD236-78AB-4A42-858F-6CBEC3A1D3FD}" destId="{739E73C9-9984-4149-B919-93E28F13D2F2}" srcOrd="0" destOrd="0" presId="urn:microsoft.com/office/officeart/2008/layout/HalfCircleOrganizationChart"/>
    <dgm:cxn modelId="{76C2B322-09F1-4DFA-B2D5-D3E704E5B594}" type="presParOf" srcId="{739E73C9-9984-4149-B919-93E28F13D2F2}" destId="{F4F0E92B-180A-4A42-A9E1-D9628307A119}" srcOrd="0" destOrd="0" presId="urn:microsoft.com/office/officeart/2008/layout/HalfCircleOrganizationChart"/>
    <dgm:cxn modelId="{890B2179-6B34-48EF-945E-DF52A40D9D4A}" type="presParOf" srcId="{F4F0E92B-180A-4A42-A9E1-D9628307A119}" destId="{FFB9A263-24FF-4193-B5D7-F9D6F982817C}" srcOrd="0" destOrd="0" presId="urn:microsoft.com/office/officeart/2008/layout/HalfCircleOrganizationChart"/>
    <dgm:cxn modelId="{C803F04F-5636-4E89-8994-8A4908E229AE}" type="presParOf" srcId="{F4F0E92B-180A-4A42-A9E1-D9628307A119}" destId="{E17DEA8D-E0ED-44B5-82A2-9AC863DDECB5}" srcOrd="1" destOrd="0" presId="urn:microsoft.com/office/officeart/2008/layout/HalfCircleOrganizationChart"/>
    <dgm:cxn modelId="{FB794381-C449-4A8C-9D30-053893EF3D6C}" type="presParOf" srcId="{F4F0E92B-180A-4A42-A9E1-D9628307A119}" destId="{955B642D-5ABB-42E7-8B23-553B9D53B2B0}" srcOrd="2" destOrd="0" presId="urn:microsoft.com/office/officeart/2008/layout/HalfCircleOrganizationChart"/>
    <dgm:cxn modelId="{A33507A3-3EF6-4F10-8F86-26FCD04EAAA2}" type="presParOf" srcId="{F4F0E92B-180A-4A42-A9E1-D9628307A119}" destId="{91659E5D-5F79-48BA-8180-7A535EA07B17}" srcOrd="3" destOrd="0" presId="urn:microsoft.com/office/officeart/2008/layout/HalfCircleOrganizationChart"/>
    <dgm:cxn modelId="{FB286C81-97E7-438B-8E80-6964B5ADBB62}" type="presParOf" srcId="{739E73C9-9984-4149-B919-93E28F13D2F2}" destId="{8360DD89-D4E7-43C5-94C9-CE8B2ADA991A}" srcOrd="1" destOrd="0" presId="urn:microsoft.com/office/officeart/2008/layout/HalfCircleOrganizationChart"/>
    <dgm:cxn modelId="{CEED66F7-F898-4DFD-B262-B3F41911EF2A}" type="presParOf" srcId="{8360DD89-D4E7-43C5-94C9-CE8B2ADA991A}" destId="{D01686A0-EED0-4E32-9954-EE4AA4103ADA}" srcOrd="0" destOrd="0" presId="urn:microsoft.com/office/officeart/2008/layout/HalfCircleOrganizationChart"/>
    <dgm:cxn modelId="{AC6FB688-1C94-4152-9E32-6B60D3E901BB}" type="presParOf" srcId="{8360DD89-D4E7-43C5-94C9-CE8B2ADA991A}" destId="{D42843EC-A841-4A55-9CD7-FD697BD08E0C}" srcOrd="1" destOrd="0" presId="urn:microsoft.com/office/officeart/2008/layout/HalfCircleOrganizationChart"/>
    <dgm:cxn modelId="{BC8FBB93-0386-4387-8276-22BFDD533D9B}" type="presParOf" srcId="{D42843EC-A841-4A55-9CD7-FD697BD08E0C}" destId="{A56822CD-42FF-45A4-B113-5D312B0B9869}" srcOrd="0" destOrd="0" presId="urn:microsoft.com/office/officeart/2008/layout/HalfCircleOrganizationChart"/>
    <dgm:cxn modelId="{BDFACFD1-3BA5-4EF4-BBE3-0113AEF18AB5}" type="presParOf" srcId="{A56822CD-42FF-45A4-B113-5D312B0B9869}" destId="{262C25B9-6F9F-412F-9AF4-616F1EEAA680}" srcOrd="0" destOrd="0" presId="urn:microsoft.com/office/officeart/2008/layout/HalfCircleOrganizationChart"/>
    <dgm:cxn modelId="{4D069465-D3C7-485F-A890-BEAB87F9B611}" type="presParOf" srcId="{A56822CD-42FF-45A4-B113-5D312B0B9869}" destId="{9B2FFF1A-8BDB-4D3F-A1E6-691FC4B848BA}" srcOrd="1" destOrd="0" presId="urn:microsoft.com/office/officeart/2008/layout/HalfCircleOrganizationChart"/>
    <dgm:cxn modelId="{CA24A973-AB59-4187-9682-A7E2CCA05F9A}" type="presParOf" srcId="{A56822CD-42FF-45A4-B113-5D312B0B9869}" destId="{E86F9372-14CF-4126-99A2-B36F006AEF39}" srcOrd="2" destOrd="0" presId="urn:microsoft.com/office/officeart/2008/layout/HalfCircleOrganizationChart"/>
    <dgm:cxn modelId="{8BBFB955-784A-4E0F-A097-895DA6EB9743}" type="presParOf" srcId="{A56822CD-42FF-45A4-B113-5D312B0B9869}" destId="{7F6F077C-C1F4-4545-B88B-2A7187A55531}" srcOrd="3" destOrd="0" presId="urn:microsoft.com/office/officeart/2008/layout/HalfCircleOrganizationChart"/>
    <dgm:cxn modelId="{7D2EC1AA-6764-4E80-A0CC-4693092ED025}" type="presParOf" srcId="{D42843EC-A841-4A55-9CD7-FD697BD08E0C}" destId="{99AEF380-050F-4F09-8338-C040125F934F}" srcOrd="1" destOrd="0" presId="urn:microsoft.com/office/officeart/2008/layout/HalfCircleOrganizationChart"/>
    <dgm:cxn modelId="{E38C40C0-D429-47EB-B42D-FF505120B10D}" type="presParOf" srcId="{D42843EC-A841-4A55-9CD7-FD697BD08E0C}" destId="{10AE02B7-4208-41F3-9738-09A60AC9314D}" srcOrd="2" destOrd="0" presId="urn:microsoft.com/office/officeart/2008/layout/HalfCircleOrganizationChart"/>
    <dgm:cxn modelId="{9BE89A12-310C-40DC-ABB7-CB1145705A96}" type="presParOf" srcId="{8360DD89-D4E7-43C5-94C9-CE8B2ADA991A}" destId="{E290E589-DD5B-41D4-8BE3-E771B54ED6AA}" srcOrd="2" destOrd="0" presId="urn:microsoft.com/office/officeart/2008/layout/HalfCircleOrganizationChart"/>
    <dgm:cxn modelId="{99795E51-1E45-4729-8A4A-6FCF965DCE08}" type="presParOf" srcId="{8360DD89-D4E7-43C5-94C9-CE8B2ADA991A}" destId="{9D506D82-0D06-4B3D-AE5B-804C214D7E77}" srcOrd="3" destOrd="0" presId="urn:microsoft.com/office/officeart/2008/layout/HalfCircleOrganizationChart"/>
    <dgm:cxn modelId="{3E8E1EBE-8FE4-47BC-BD45-9B00081CC079}" type="presParOf" srcId="{9D506D82-0D06-4B3D-AE5B-804C214D7E77}" destId="{89143135-5757-48FF-828B-514BA95AA18B}" srcOrd="0" destOrd="0" presId="urn:microsoft.com/office/officeart/2008/layout/HalfCircleOrganizationChart"/>
    <dgm:cxn modelId="{5D3D6353-1C68-470A-BAA2-8BBF14372349}" type="presParOf" srcId="{89143135-5757-48FF-828B-514BA95AA18B}" destId="{68F19CB6-EC96-47A6-9996-892F21D60513}" srcOrd="0" destOrd="0" presId="urn:microsoft.com/office/officeart/2008/layout/HalfCircleOrganizationChart"/>
    <dgm:cxn modelId="{2106961E-2CE7-40B0-8680-8B1731019001}" type="presParOf" srcId="{89143135-5757-48FF-828B-514BA95AA18B}" destId="{86DF5847-9A0A-4174-9C69-7484456B054A}" srcOrd="1" destOrd="0" presId="urn:microsoft.com/office/officeart/2008/layout/HalfCircleOrganizationChart"/>
    <dgm:cxn modelId="{8C5A89DC-9F34-4CD0-9F5A-2958B1874D99}" type="presParOf" srcId="{89143135-5757-48FF-828B-514BA95AA18B}" destId="{631502DE-8506-4855-A152-454767C23F9B}" srcOrd="2" destOrd="0" presId="urn:microsoft.com/office/officeart/2008/layout/HalfCircleOrganizationChart"/>
    <dgm:cxn modelId="{A799444E-679B-44D0-AC6D-E5F56DDD54D3}" type="presParOf" srcId="{89143135-5757-48FF-828B-514BA95AA18B}" destId="{72C414EB-F363-4CC8-A109-4B171BC5B965}" srcOrd="3" destOrd="0" presId="urn:microsoft.com/office/officeart/2008/layout/HalfCircleOrganizationChart"/>
    <dgm:cxn modelId="{6D002F6E-9030-4350-AD3B-160D8DD53514}" type="presParOf" srcId="{9D506D82-0D06-4B3D-AE5B-804C214D7E77}" destId="{618DBC71-564C-4A8C-879D-AB11C95759ED}" srcOrd="1" destOrd="0" presId="urn:microsoft.com/office/officeart/2008/layout/HalfCircleOrganizationChart"/>
    <dgm:cxn modelId="{1196334E-F430-47A0-A1DB-4F38E9D7DDDC}" type="presParOf" srcId="{9D506D82-0D06-4B3D-AE5B-804C214D7E77}" destId="{FEF39936-41FF-4EF9-A086-CA45ACF3E83E}" srcOrd="2" destOrd="0" presId="urn:microsoft.com/office/officeart/2008/layout/HalfCircleOrganizationChart"/>
    <dgm:cxn modelId="{0C357007-30DD-4AEA-988B-ABF4F6D66880}" type="presParOf" srcId="{8360DD89-D4E7-43C5-94C9-CE8B2ADA991A}" destId="{BCB49344-233B-4CB4-B323-F67460B89111}" srcOrd="4" destOrd="0" presId="urn:microsoft.com/office/officeart/2008/layout/HalfCircleOrganizationChart"/>
    <dgm:cxn modelId="{BB360DEB-ED0B-44D7-B309-6A1C9CB8791A}" type="presParOf" srcId="{8360DD89-D4E7-43C5-94C9-CE8B2ADA991A}" destId="{EF011330-CC89-4166-9CCB-9BA9BAF3B6EC}" srcOrd="5" destOrd="0" presId="urn:microsoft.com/office/officeart/2008/layout/HalfCircleOrganizationChart"/>
    <dgm:cxn modelId="{4CB8E89D-9AE5-40BD-9E53-FAF1E937C3F0}" type="presParOf" srcId="{EF011330-CC89-4166-9CCB-9BA9BAF3B6EC}" destId="{32FFD68F-473E-421F-B8B4-5029A8030FEE}" srcOrd="0" destOrd="0" presId="urn:microsoft.com/office/officeart/2008/layout/HalfCircleOrganizationChart"/>
    <dgm:cxn modelId="{61D6D9F5-5A21-45B2-AC60-A6341A554A82}" type="presParOf" srcId="{32FFD68F-473E-421F-B8B4-5029A8030FEE}" destId="{1EC5675D-0209-4EFB-9AA7-E4E32666047C}" srcOrd="0" destOrd="0" presId="urn:microsoft.com/office/officeart/2008/layout/HalfCircleOrganizationChart"/>
    <dgm:cxn modelId="{3FC9C676-DB7E-4BEA-B2D7-F7FE731B15AC}" type="presParOf" srcId="{32FFD68F-473E-421F-B8B4-5029A8030FEE}" destId="{CF31A57E-4522-4AA1-A3B2-4DB947EEB3F8}" srcOrd="1" destOrd="0" presId="urn:microsoft.com/office/officeart/2008/layout/HalfCircleOrganizationChart"/>
    <dgm:cxn modelId="{DC6FED49-1F7C-42C6-A419-729066613069}" type="presParOf" srcId="{32FFD68F-473E-421F-B8B4-5029A8030FEE}" destId="{B12788A0-1591-4B29-8085-681137784F50}" srcOrd="2" destOrd="0" presId="urn:microsoft.com/office/officeart/2008/layout/HalfCircleOrganizationChart"/>
    <dgm:cxn modelId="{4FBCA4CC-D936-494F-89DE-DD426FABA319}" type="presParOf" srcId="{32FFD68F-473E-421F-B8B4-5029A8030FEE}" destId="{4CAB9E5D-997E-459D-836F-0E3ABB55908F}" srcOrd="3" destOrd="0" presId="urn:microsoft.com/office/officeart/2008/layout/HalfCircleOrganizationChart"/>
    <dgm:cxn modelId="{FD456A57-1421-4239-A787-4E79E0656B44}" type="presParOf" srcId="{EF011330-CC89-4166-9CCB-9BA9BAF3B6EC}" destId="{18E0CDBC-8372-4BD9-AE7A-FBE929231CD0}" srcOrd="1" destOrd="0" presId="urn:microsoft.com/office/officeart/2008/layout/HalfCircleOrganizationChart"/>
    <dgm:cxn modelId="{285DEB26-51C2-4120-A1B3-8897B7490247}" type="presParOf" srcId="{EF011330-CC89-4166-9CCB-9BA9BAF3B6EC}" destId="{1478FD63-D873-434E-87C9-C41E2DC24F5A}" srcOrd="2" destOrd="0" presId="urn:microsoft.com/office/officeart/2008/layout/HalfCircleOrganizationChart"/>
    <dgm:cxn modelId="{E3E28CF3-3965-40FA-B8E6-7112212E73A4}" type="presParOf" srcId="{739E73C9-9984-4149-B919-93E28F13D2F2}" destId="{FE6107A2-204E-4AE3-8402-505C99A3126D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7E61D4B-6B76-4614-AF06-E4E6B7EA39E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B12AA5F-7835-4775-B6A5-9DD0FF4DA273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cs-CZ" altLang="cs-CZ" sz="2000" dirty="0">
              <a:solidFill>
                <a:srgbClr val="307871"/>
              </a:solidFill>
            </a:rPr>
            <a:t>Je algoritmus, prostřednictvím kterého se z (upraveného) základu daně stanoví velikost daně.</a:t>
          </a:r>
          <a:endParaRPr lang="cs-CZ" sz="2000" dirty="0">
            <a:solidFill>
              <a:srgbClr val="307871"/>
            </a:solidFill>
          </a:endParaRPr>
        </a:p>
      </dgm:t>
    </dgm:pt>
    <dgm:pt modelId="{C64D4FA6-C1A0-4766-B2CD-11702D41D70D}" type="parTrans" cxnId="{CC2EAC7C-574D-4468-83D2-2A8972ED035A}">
      <dgm:prSet/>
      <dgm:spPr/>
      <dgm:t>
        <a:bodyPr/>
        <a:lstStyle/>
        <a:p>
          <a:endParaRPr lang="cs-CZ"/>
        </a:p>
      </dgm:t>
    </dgm:pt>
    <dgm:pt modelId="{DBC5AEB2-F7C0-49B0-AC70-ED7F7110B21A}" type="sibTrans" cxnId="{CC2EAC7C-574D-4468-83D2-2A8972ED035A}">
      <dgm:prSet/>
      <dgm:spPr/>
      <dgm:t>
        <a:bodyPr/>
        <a:lstStyle/>
        <a:p>
          <a:endParaRPr lang="cs-CZ"/>
        </a:p>
      </dgm:t>
    </dgm:pt>
    <dgm:pt modelId="{B7CFCA2E-5823-4902-B66C-6B52D1B19066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cs-CZ" altLang="cs-CZ" sz="2000" dirty="0">
              <a:solidFill>
                <a:srgbClr val="307871"/>
              </a:solidFill>
            </a:rPr>
            <a:t>Většinou každý národní systém používá v rámci daňové soustavy několik typů daňových sazeb.</a:t>
          </a:r>
        </a:p>
      </dgm:t>
    </dgm:pt>
    <dgm:pt modelId="{A630B5F9-5322-4F2E-9F6D-F2E10DE46B05}" type="parTrans" cxnId="{2EA59807-085E-484B-B89B-946A0B7CDB41}">
      <dgm:prSet/>
      <dgm:spPr/>
      <dgm:t>
        <a:bodyPr/>
        <a:lstStyle/>
        <a:p>
          <a:endParaRPr lang="cs-CZ"/>
        </a:p>
      </dgm:t>
    </dgm:pt>
    <dgm:pt modelId="{158732E2-FDA2-4536-80DA-17F581799CA6}" type="sibTrans" cxnId="{2EA59807-085E-484B-B89B-946A0B7CDB41}">
      <dgm:prSet/>
      <dgm:spPr/>
      <dgm:t>
        <a:bodyPr/>
        <a:lstStyle/>
        <a:p>
          <a:endParaRPr lang="cs-CZ"/>
        </a:p>
      </dgm:t>
    </dgm:pt>
    <dgm:pt modelId="{6F06A868-2F01-4056-A917-E98F1B23F1A4}" type="pres">
      <dgm:prSet presAssocID="{87E61D4B-6B76-4614-AF06-E4E6B7EA39E0}" presName="linear" presStyleCnt="0">
        <dgm:presLayoutVars>
          <dgm:dir/>
          <dgm:animLvl val="lvl"/>
          <dgm:resizeHandles val="exact"/>
        </dgm:presLayoutVars>
      </dgm:prSet>
      <dgm:spPr/>
    </dgm:pt>
    <dgm:pt modelId="{9521354C-2C97-4D04-A4DA-898261CEF42B}" type="pres">
      <dgm:prSet presAssocID="{6B12AA5F-7835-4775-B6A5-9DD0FF4DA273}" presName="parentLin" presStyleCnt="0"/>
      <dgm:spPr/>
    </dgm:pt>
    <dgm:pt modelId="{2B704367-F0D2-442F-8309-1DEF23015E1B}" type="pres">
      <dgm:prSet presAssocID="{6B12AA5F-7835-4775-B6A5-9DD0FF4DA273}" presName="parentLeftMargin" presStyleLbl="node1" presStyleIdx="0" presStyleCnt="2"/>
      <dgm:spPr/>
    </dgm:pt>
    <dgm:pt modelId="{5E20DA2D-4CE3-4B09-9FF3-84D511FDE53F}" type="pres">
      <dgm:prSet presAssocID="{6B12AA5F-7835-4775-B6A5-9DD0FF4DA273}" presName="parentText" presStyleLbl="node1" presStyleIdx="0" presStyleCnt="2" custScaleX="142997" custScaleY="72978" custLinFactNeighborX="10389" custLinFactNeighborY="-10717">
        <dgm:presLayoutVars>
          <dgm:chMax val="0"/>
          <dgm:bulletEnabled val="1"/>
        </dgm:presLayoutVars>
      </dgm:prSet>
      <dgm:spPr/>
    </dgm:pt>
    <dgm:pt modelId="{3E6C31F9-5EC1-44BE-92C8-E80744A5FE7C}" type="pres">
      <dgm:prSet presAssocID="{6B12AA5F-7835-4775-B6A5-9DD0FF4DA273}" presName="negativeSpace" presStyleCnt="0"/>
      <dgm:spPr/>
    </dgm:pt>
    <dgm:pt modelId="{520E4045-18F1-4C12-A710-37A1F43C0B71}" type="pres">
      <dgm:prSet presAssocID="{6B12AA5F-7835-4775-B6A5-9DD0FF4DA273}" presName="childText" presStyleLbl="conFgAcc1" presStyleIdx="0" presStyleCnt="2" custLinFactNeighborY="-8081">
        <dgm:presLayoutVars>
          <dgm:bulletEnabled val="1"/>
        </dgm:presLayoutVars>
      </dgm:prSet>
      <dgm:spPr>
        <a:ln>
          <a:solidFill>
            <a:srgbClr val="307871"/>
          </a:solidFill>
        </a:ln>
      </dgm:spPr>
    </dgm:pt>
    <dgm:pt modelId="{0AA9FADF-B6B0-41E5-B785-2EA86EBB78BA}" type="pres">
      <dgm:prSet presAssocID="{DBC5AEB2-F7C0-49B0-AC70-ED7F7110B21A}" presName="spaceBetweenRectangles" presStyleCnt="0"/>
      <dgm:spPr/>
    </dgm:pt>
    <dgm:pt modelId="{C68DF6DD-0918-445C-A7B9-3FE843258DAE}" type="pres">
      <dgm:prSet presAssocID="{B7CFCA2E-5823-4902-B66C-6B52D1B19066}" presName="parentLin" presStyleCnt="0"/>
      <dgm:spPr/>
    </dgm:pt>
    <dgm:pt modelId="{A371F861-5199-43E9-A1A6-FEA716CCD0FF}" type="pres">
      <dgm:prSet presAssocID="{B7CFCA2E-5823-4902-B66C-6B52D1B19066}" presName="parentLeftMargin" presStyleLbl="node1" presStyleIdx="0" presStyleCnt="2"/>
      <dgm:spPr/>
    </dgm:pt>
    <dgm:pt modelId="{962D9E55-CCAA-4178-8A6F-1749846A2761}" type="pres">
      <dgm:prSet presAssocID="{B7CFCA2E-5823-4902-B66C-6B52D1B19066}" presName="parentText" presStyleLbl="node1" presStyleIdx="1" presStyleCnt="2" custScaleX="142857" custScaleY="64952" custLinFactNeighborX="-8104" custLinFactNeighborY="-13094">
        <dgm:presLayoutVars>
          <dgm:chMax val="0"/>
          <dgm:bulletEnabled val="1"/>
        </dgm:presLayoutVars>
      </dgm:prSet>
      <dgm:spPr/>
    </dgm:pt>
    <dgm:pt modelId="{CFB08E7F-ACAE-483F-A72E-0C012DD2BE03}" type="pres">
      <dgm:prSet presAssocID="{B7CFCA2E-5823-4902-B66C-6B52D1B19066}" presName="negativeSpace" presStyleCnt="0"/>
      <dgm:spPr/>
    </dgm:pt>
    <dgm:pt modelId="{C7E9A36B-FDEF-4790-88B3-5AF616FFA9E9}" type="pres">
      <dgm:prSet presAssocID="{B7CFCA2E-5823-4902-B66C-6B52D1B19066}" presName="childText" presStyleLbl="conFgAcc1" presStyleIdx="1" presStyleCnt="2" custLinFactNeighborY="1173">
        <dgm:presLayoutVars>
          <dgm:bulletEnabled val="1"/>
        </dgm:presLayoutVars>
      </dgm:prSet>
      <dgm:spPr>
        <a:ln>
          <a:solidFill>
            <a:srgbClr val="307871"/>
          </a:solidFill>
        </a:ln>
      </dgm:spPr>
    </dgm:pt>
  </dgm:ptLst>
  <dgm:cxnLst>
    <dgm:cxn modelId="{2EA59807-085E-484B-B89B-946A0B7CDB41}" srcId="{87E61D4B-6B76-4614-AF06-E4E6B7EA39E0}" destId="{B7CFCA2E-5823-4902-B66C-6B52D1B19066}" srcOrd="1" destOrd="0" parTransId="{A630B5F9-5322-4F2E-9F6D-F2E10DE46B05}" sibTransId="{158732E2-FDA2-4536-80DA-17F581799CA6}"/>
    <dgm:cxn modelId="{6EF4AA50-C31B-4309-9567-F54A6B81ED99}" type="presOf" srcId="{6B12AA5F-7835-4775-B6A5-9DD0FF4DA273}" destId="{2B704367-F0D2-442F-8309-1DEF23015E1B}" srcOrd="0" destOrd="0" presId="urn:microsoft.com/office/officeart/2005/8/layout/list1"/>
    <dgm:cxn modelId="{CC2EAC7C-574D-4468-83D2-2A8972ED035A}" srcId="{87E61D4B-6B76-4614-AF06-E4E6B7EA39E0}" destId="{6B12AA5F-7835-4775-B6A5-9DD0FF4DA273}" srcOrd="0" destOrd="0" parTransId="{C64D4FA6-C1A0-4766-B2CD-11702D41D70D}" sibTransId="{DBC5AEB2-F7C0-49B0-AC70-ED7F7110B21A}"/>
    <dgm:cxn modelId="{938EC883-48E6-40DD-9ECF-7666F7CFB98F}" type="presOf" srcId="{B7CFCA2E-5823-4902-B66C-6B52D1B19066}" destId="{A371F861-5199-43E9-A1A6-FEA716CCD0FF}" srcOrd="0" destOrd="0" presId="urn:microsoft.com/office/officeart/2005/8/layout/list1"/>
    <dgm:cxn modelId="{9354E091-C6C4-42E5-BC38-E3DF8F816F5B}" type="presOf" srcId="{B7CFCA2E-5823-4902-B66C-6B52D1B19066}" destId="{962D9E55-CCAA-4178-8A6F-1749846A2761}" srcOrd="1" destOrd="0" presId="urn:microsoft.com/office/officeart/2005/8/layout/list1"/>
    <dgm:cxn modelId="{06B852CF-CC13-406B-B1F1-5BCA296451B3}" type="presOf" srcId="{6B12AA5F-7835-4775-B6A5-9DD0FF4DA273}" destId="{5E20DA2D-4CE3-4B09-9FF3-84D511FDE53F}" srcOrd="1" destOrd="0" presId="urn:microsoft.com/office/officeart/2005/8/layout/list1"/>
    <dgm:cxn modelId="{4B422FEE-AD2B-4012-910A-0385CDCB530B}" type="presOf" srcId="{87E61D4B-6B76-4614-AF06-E4E6B7EA39E0}" destId="{6F06A868-2F01-4056-A917-E98F1B23F1A4}" srcOrd="0" destOrd="0" presId="urn:microsoft.com/office/officeart/2005/8/layout/list1"/>
    <dgm:cxn modelId="{25A333B8-7E15-4BC2-A404-B656BD7E78F7}" type="presParOf" srcId="{6F06A868-2F01-4056-A917-E98F1B23F1A4}" destId="{9521354C-2C97-4D04-A4DA-898261CEF42B}" srcOrd="0" destOrd="0" presId="urn:microsoft.com/office/officeart/2005/8/layout/list1"/>
    <dgm:cxn modelId="{72D5972C-A943-4023-AB6F-CB390F8AD07C}" type="presParOf" srcId="{9521354C-2C97-4D04-A4DA-898261CEF42B}" destId="{2B704367-F0D2-442F-8309-1DEF23015E1B}" srcOrd="0" destOrd="0" presId="urn:microsoft.com/office/officeart/2005/8/layout/list1"/>
    <dgm:cxn modelId="{D3A2B065-7CC8-4E2E-8436-A9723F881C5F}" type="presParOf" srcId="{9521354C-2C97-4D04-A4DA-898261CEF42B}" destId="{5E20DA2D-4CE3-4B09-9FF3-84D511FDE53F}" srcOrd="1" destOrd="0" presId="urn:microsoft.com/office/officeart/2005/8/layout/list1"/>
    <dgm:cxn modelId="{BB004855-1C06-4A8F-A752-EC5B4194D266}" type="presParOf" srcId="{6F06A868-2F01-4056-A917-E98F1B23F1A4}" destId="{3E6C31F9-5EC1-44BE-92C8-E80744A5FE7C}" srcOrd="1" destOrd="0" presId="urn:microsoft.com/office/officeart/2005/8/layout/list1"/>
    <dgm:cxn modelId="{A75F9251-0FCD-4F55-AF69-489DD4C416A0}" type="presParOf" srcId="{6F06A868-2F01-4056-A917-E98F1B23F1A4}" destId="{520E4045-18F1-4C12-A710-37A1F43C0B71}" srcOrd="2" destOrd="0" presId="urn:microsoft.com/office/officeart/2005/8/layout/list1"/>
    <dgm:cxn modelId="{2D2A1B51-2316-494D-BFEF-1574C3B4BFA5}" type="presParOf" srcId="{6F06A868-2F01-4056-A917-E98F1B23F1A4}" destId="{0AA9FADF-B6B0-41E5-B785-2EA86EBB78BA}" srcOrd="3" destOrd="0" presId="urn:microsoft.com/office/officeart/2005/8/layout/list1"/>
    <dgm:cxn modelId="{C2954AC6-0604-4B15-8817-F612F2EF1E28}" type="presParOf" srcId="{6F06A868-2F01-4056-A917-E98F1B23F1A4}" destId="{C68DF6DD-0918-445C-A7B9-3FE843258DAE}" srcOrd="4" destOrd="0" presId="urn:microsoft.com/office/officeart/2005/8/layout/list1"/>
    <dgm:cxn modelId="{61124459-554D-4EF3-B7AF-0F04355C9F36}" type="presParOf" srcId="{C68DF6DD-0918-445C-A7B9-3FE843258DAE}" destId="{A371F861-5199-43E9-A1A6-FEA716CCD0FF}" srcOrd="0" destOrd="0" presId="urn:microsoft.com/office/officeart/2005/8/layout/list1"/>
    <dgm:cxn modelId="{14B6310F-72CF-4E27-ADCF-A2108079CEFE}" type="presParOf" srcId="{C68DF6DD-0918-445C-A7B9-3FE843258DAE}" destId="{962D9E55-CCAA-4178-8A6F-1749846A2761}" srcOrd="1" destOrd="0" presId="urn:microsoft.com/office/officeart/2005/8/layout/list1"/>
    <dgm:cxn modelId="{7CB6241F-4BF3-45C7-BC20-174A9A394D2A}" type="presParOf" srcId="{6F06A868-2F01-4056-A917-E98F1B23F1A4}" destId="{CFB08E7F-ACAE-483F-A72E-0C012DD2BE03}" srcOrd="5" destOrd="0" presId="urn:microsoft.com/office/officeart/2005/8/layout/list1"/>
    <dgm:cxn modelId="{144D706A-EC72-43F2-94F7-2798A8578F7E}" type="presParOf" srcId="{6F06A868-2F01-4056-A917-E98F1B23F1A4}" destId="{C7E9A36B-FDEF-4790-88B3-5AF616FFA9E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15C5CDF-7780-4EE8-8B57-D241ADADBAD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6EA2961-08B7-44AD-83E6-DAE2D07F5AEF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cs-CZ" sz="2400" dirty="0">
              <a:solidFill>
                <a:srgbClr val="307871"/>
              </a:solidFill>
            </a:rPr>
            <a:t>Zdanění příjmů fyzických osob</a:t>
          </a:r>
        </a:p>
      </dgm:t>
    </dgm:pt>
    <dgm:pt modelId="{27236B2A-4208-4D84-B666-525D967E045F}" type="parTrans" cxnId="{C7AB2413-B4C3-48C2-BDA2-7F95C620DD38}">
      <dgm:prSet/>
      <dgm:spPr/>
      <dgm:t>
        <a:bodyPr/>
        <a:lstStyle/>
        <a:p>
          <a:endParaRPr lang="cs-CZ"/>
        </a:p>
      </dgm:t>
    </dgm:pt>
    <dgm:pt modelId="{592BA01C-D049-44BD-BA23-9F06289AA00C}" type="sibTrans" cxnId="{C7AB2413-B4C3-48C2-BDA2-7F95C620DD38}">
      <dgm:prSet/>
      <dgm:spPr/>
      <dgm:t>
        <a:bodyPr/>
        <a:lstStyle/>
        <a:p>
          <a:endParaRPr lang="cs-CZ"/>
        </a:p>
      </dgm:t>
    </dgm:pt>
    <dgm:pt modelId="{35EB18C3-D123-4EE3-92FD-2BF8F406F2D8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cs-CZ" sz="2400" dirty="0">
              <a:solidFill>
                <a:srgbClr val="307871"/>
              </a:solidFill>
            </a:rPr>
            <a:t>Zdanění příjmů právnických osob</a:t>
          </a:r>
        </a:p>
      </dgm:t>
    </dgm:pt>
    <dgm:pt modelId="{9DB96EC7-FC41-411E-B203-F3EFDE1C947A}" type="parTrans" cxnId="{AAF9A791-AF1D-4D4D-A459-88B599FBEBBB}">
      <dgm:prSet/>
      <dgm:spPr/>
      <dgm:t>
        <a:bodyPr/>
        <a:lstStyle/>
        <a:p>
          <a:endParaRPr lang="cs-CZ"/>
        </a:p>
      </dgm:t>
    </dgm:pt>
    <dgm:pt modelId="{4AC05CEA-EC0A-4707-B4D8-332B57066918}" type="sibTrans" cxnId="{AAF9A791-AF1D-4D4D-A459-88B599FBEBBB}">
      <dgm:prSet/>
      <dgm:spPr/>
      <dgm:t>
        <a:bodyPr/>
        <a:lstStyle/>
        <a:p>
          <a:endParaRPr lang="cs-CZ"/>
        </a:p>
      </dgm:t>
    </dgm:pt>
    <dgm:pt modelId="{078A97DE-DC11-4EFC-B9BA-EE0A3ADC8CA9}" type="pres">
      <dgm:prSet presAssocID="{E15C5CDF-7780-4EE8-8B57-D241ADADBADA}" presName="linear" presStyleCnt="0">
        <dgm:presLayoutVars>
          <dgm:dir/>
          <dgm:animLvl val="lvl"/>
          <dgm:resizeHandles val="exact"/>
        </dgm:presLayoutVars>
      </dgm:prSet>
      <dgm:spPr/>
    </dgm:pt>
    <dgm:pt modelId="{4908F90D-B467-4E37-9BCD-DB797E7E185A}" type="pres">
      <dgm:prSet presAssocID="{76EA2961-08B7-44AD-83E6-DAE2D07F5AEF}" presName="parentLin" presStyleCnt="0"/>
      <dgm:spPr/>
    </dgm:pt>
    <dgm:pt modelId="{35C45A18-F437-4E29-8CB9-773EE4E3D011}" type="pres">
      <dgm:prSet presAssocID="{76EA2961-08B7-44AD-83E6-DAE2D07F5AEF}" presName="parentLeftMargin" presStyleLbl="node1" presStyleIdx="0" presStyleCnt="2"/>
      <dgm:spPr/>
    </dgm:pt>
    <dgm:pt modelId="{B0C14659-6C8A-46D2-BB1A-B6504BE3FCA0}" type="pres">
      <dgm:prSet presAssocID="{76EA2961-08B7-44AD-83E6-DAE2D07F5AEF}" presName="parentText" presStyleLbl="node1" presStyleIdx="0" presStyleCnt="2" custScaleX="142857" custScaleY="43705">
        <dgm:presLayoutVars>
          <dgm:chMax val="0"/>
          <dgm:bulletEnabled val="1"/>
        </dgm:presLayoutVars>
      </dgm:prSet>
      <dgm:spPr/>
    </dgm:pt>
    <dgm:pt modelId="{2A7D81F9-FDDA-4C1B-B777-B0C2ECD1E3EC}" type="pres">
      <dgm:prSet presAssocID="{76EA2961-08B7-44AD-83E6-DAE2D07F5AEF}" presName="negativeSpace" presStyleCnt="0"/>
      <dgm:spPr/>
    </dgm:pt>
    <dgm:pt modelId="{9BA59F6F-EC16-46CB-883D-843BCF9C1BE3}" type="pres">
      <dgm:prSet presAssocID="{76EA2961-08B7-44AD-83E6-DAE2D07F5AEF}" presName="childText" presStyleLbl="conFgAcc1" presStyleIdx="0" presStyleCnt="2" custScaleY="67052" custLinFactNeighborX="388" custLinFactNeighborY="-15418">
        <dgm:presLayoutVars>
          <dgm:bulletEnabled val="1"/>
        </dgm:presLayoutVars>
      </dgm:prSet>
      <dgm:spPr>
        <a:ln>
          <a:solidFill>
            <a:srgbClr val="307871"/>
          </a:solidFill>
        </a:ln>
      </dgm:spPr>
    </dgm:pt>
    <dgm:pt modelId="{23E2839E-F608-4EC0-9B1E-9B82F6D6C94C}" type="pres">
      <dgm:prSet presAssocID="{592BA01C-D049-44BD-BA23-9F06289AA00C}" presName="spaceBetweenRectangles" presStyleCnt="0"/>
      <dgm:spPr/>
    </dgm:pt>
    <dgm:pt modelId="{6D7D0336-2A14-42F8-8A0A-18AA5636FD90}" type="pres">
      <dgm:prSet presAssocID="{35EB18C3-D123-4EE3-92FD-2BF8F406F2D8}" presName="parentLin" presStyleCnt="0"/>
      <dgm:spPr/>
    </dgm:pt>
    <dgm:pt modelId="{4CDC7BB6-DFA6-4E9F-B402-ECB0F9148973}" type="pres">
      <dgm:prSet presAssocID="{35EB18C3-D123-4EE3-92FD-2BF8F406F2D8}" presName="parentLeftMargin" presStyleLbl="node1" presStyleIdx="0" presStyleCnt="2"/>
      <dgm:spPr/>
    </dgm:pt>
    <dgm:pt modelId="{AE8B80F9-46CE-4F5B-88FF-C75FB6E02120}" type="pres">
      <dgm:prSet presAssocID="{35EB18C3-D123-4EE3-92FD-2BF8F406F2D8}" presName="parentText" presStyleLbl="node1" presStyleIdx="1" presStyleCnt="2" custScaleX="131271" custScaleY="42973">
        <dgm:presLayoutVars>
          <dgm:chMax val="0"/>
          <dgm:bulletEnabled val="1"/>
        </dgm:presLayoutVars>
      </dgm:prSet>
      <dgm:spPr/>
    </dgm:pt>
    <dgm:pt modelId="{F22B2A8A-FF4B-4FFB-AD77-F075F147ACAF}" type="pres">
      <dgm:prSet presAssocID="{35EB18C3-D123-4EE3-92FD-2BF8F406F2D8}" presName="negativeSpace" presStyleCnt="0"/>
      <dgm:spPr/>
    </dgm:pt>
    <dgm:pt modelId="{6946BD5C-8E3E-45E2-BB49-FF78788E554F}" type="pres">
      <dgm:prSet presAssocID="{35EB18C3-D123-4EE3-92FD-2BF8F406F2D8}" presName="childText" presStyleLbl="conFgAcc1" presStyleIdx="1" presStyleCnt="2" custScaleY="67292">
        <dgm:presLayoutVars>
          <dgm:bulletEnabled val="1"/>
        </dgm:presLayoutVars>
      </dgm:prSet>
      <dgm:spPr>
        <a:ln>
          <a:solidFill>
            <a:srgbClr val="307871"/>
          </a:solidFill>
        </a:ln>
      </dgm:spPr>
    </dgm:pt>
  </dgm:ptLst>
  <dgm:cxnLst>
    <dgm:cxn modelId="{C7AB2413-B4C3-48C2-BDA2-7F95C620DD38}" srcId="{E15C5CDF-7780-4EE8-8B57-D241ADADBADA}" destId="{76EA2961-08B7-44AD-83E6-DAE2D07F5AEF}" srcOrd="0" destOrd="0" parTransId="{27236B2A-4208-4D84-B666-525D967E045F}" sibTransId="{592BA01C-D049-44BD-BA23-9F06289AA00C}"/>
    <dgm:cxn modelId="{68EC596B-A7B0-46D0-962F-88BAD2C9BC47}" type="presOf" srcId="{35EB18C3-D123-4EE3-92FD-2BF8F406F2D8}" destId="{AE8B80F9-46CE-4F5B-88FF-C75FB6E02120}" srcOrd="1" destOrd="0" presId="urn:microsoft.com/office/officeart/2005/8/layout/list1"/>
    <dgm:cxn modelId="{23307E51-803A-4FEF-930F-FA9E89FAE0B0}" type="presOf" srcId="{76EA2961-08B7-44AD-83E6-DAE2D07F5AEF}" destId="{B0C14659-6C8A-46D2-BB1A-B6504BE3FCA0}" srcOrd="1" destOrd="0" presId="urn:microsoft.com/office/officeart/2005/8/layout/list1"/>
    <dgm:cxn modelId="{AAF9A791-AF1D-4D4D-A459-88B599FBEBBB}" srcId="{E15C5CDF-7780-4EE8-8B57-D241ADADBADA}" destId="{35EB18C3-D123-4EE3-92FD-2BF8F406F2D8}" srcOrd="1" destOrd="0" parTransId="{9DB96EC7-FC41-411E-B203-F3EFDE1C947A}" sibTransId="{4AC05CEA-EC0A-4707-B4D8-332B57066918}"/>
    <dgm:cxn modelId="{65160B93-11EC-476E-A5A2-9562F1923C37}" type="presOf" srcId="{35EB18C3-D123-4EE3-92FD-2BF8F406F2D8}" destId="{4CDC7BB6-DFA6-4E9F-B402-ECB0F9148973}" srcOrd="0" destOrd="0" presId="urn:microsoft.com/office/officeart/2005/8/layout/list1"/>
    <dgm:cxn modelId="{33E83597-41C7-4436-BC7E-1AA43E16AFEA}" type="presOf" srcId="{E15C5CDF-7780-4EE8-8B57-D241ADADBADA}" destId="{078A97DE-DC11-4EFC-B9BA-EE0A3ADC8CA9}" srcOrd="0" destOrd="0" presId="urn:microsoft.com/office/officeart/2005/8/layout/list1"/>
    <dgm:cxn modelId="{22B19EDD-CD53-4FD1-AE48-E7D39B40F6E6}" type="presOf" srcId="{76EA2961-08B7-44AD-83E6-DAE2D07F5AEF}" destId="{35C45A18-F437-4E29-8CB9-773EE4E3D011}" srcOrd="0" destOrd="0" presId="urn:microsoft.com/office/officeart/2005/8/layout/list1"/>
    <dgm:cxn modelId="{FAE259A7-4418-4192-9911-229A53DD6C57}" type="presParOf" srcId="{078A97DE-DC11-4EFC-B9BA-EE0A3ADC8CA9}" destId="{4908F90D-B467-4E37-9BCD-DB797E7E185A}" srcOrd="0" destOrd="0" presId="urn:microsoft.com/office/officeart/2005/8/layout/list1"/>
    <dgm:cxn modelId="{F4E8DBF1-C537-4D91-A54C-EF2ECA411ED2}" type="presParOf" srcId="{4908F90D-B467-4E37-9BCD-DB797E7E185A}" destId="{35C45A18-F437-4E29-8CB9-773EE4E3D011}" srcOrd="0" destOrd="0" presId="urn:microsoft.com/office/officeart/2005/8/layout/list1"/>
    <dgm:cxn modelId="{6BB3A392-93ED-4BF1-92ED-BD45BE16C723}" type="presParOf" srcId="{4908F90D-B467-4E37-9BCD-DB797E7E185A}" destId="{B0C14659-6C8A-46D2-BB1A-B6504BE3FCA0}" srcOrd="1" destOrd="0" presId="urn:microsoft.com/office/officeart/2005/8/layout/list1"/>
    <dgm:cxn modelId="{3B0C67AE-E343-432C-AC27-7F836340161D}" type="presParOf" srcId="{078A97DE-DC11-4EFC-B9BA-EE0A3ADC8CA9}" destId="{2A7D81F9-FDDA-4C1B-B777-B0C2ECD1E3EC}" srcOrd="1" destOrd="0" presId="urn:microsoft.com/office/officeart/2005/8/layout/list1"/>
    <dgm:cxn modelId="{7438FAE0-4A67-4F9E-BCB4-103F6588C3AD}" type="presParOf" srcId="{078A97DE-DC11-4EFC-B9BA-EE0A3ADC8CA9}" destId="{9BA59F6F-EC16-46CB-883D-843BCF9C1BE3}" srcOrd="2" destOrd="0" presId="urn:microsoft.com/office/officeart/2005/8/layout/list1"/>
    <dgm:cxn modelId="{F7694718-8782-41F9-A405-1F0236629155}" type="presParOf" srcId="{078A97DE-DC11-4EFC-B9BA-EE0A3ADC8CA9}" destId="{23E2839E-F608-4EC0-9B1E-9B82F6D6C94C}" srcOrd="3" destOrd="0" presId="urn:microsoft.com/office/officeart/2005/8/layout/list1"/>
    <dgm:cxn modelId="{A50422E3-DC01-4CB3-B667-6DB966D93A1C}" type="presParOf" srcId="{078A97DE-DC11-4EFC-B9BA-EE0A3ADC8CA9}" destId="{6D7D0336-2A14-42F8-8A0A-18AA5636FD90}" srcOrd="4" destOrd="0" presId="urn:microsoft.com/office/officeart/2005/8/layout/list1"/>
    <dgm:cxn modelId="{10822248-BE9A-4302-99BC-6F69AEF473B4}" type="presParOf" srcId="{6D7D0336-2A14-42F8-8A0A-18AA5636FD90}" destId="{4CDC7BB6-DFA6-4E9F-B402-ECB0F9148973}" srcOrd="0" destOrd="0" presId="urn:microsoft.com/office/officeart/2005/8/layout/list1"/>
    <dgm:cxn modelId="{D1D1B8C5-7717-4A46-A9EA-06CC7E86E900}" type="presParOf" srcId="{6D7D0336-2A14-42F8-8A0A-18AA5636FD90}" destId="{AE8B80F9-46CE-4F5B-88FF-C75FB6E02120}" srcOrd="1" destOrd="0" presId="urn:microsoft.com/office/officeart/2005/8/layout/list1"/>
    <dgm:cxn modelId="{78796142-0F83-4DDE-8E8D-D23F5567E1B7}" type="presParOf" srcId="{078A97DE-DC11-4EFC-B9BA-EE0A3ADC8CA9}" destId="{F22B2A8A-FF4B-4FFB-AD77-F075F147ACAF}" srcOrd="5" destOrd="0" presId="urn:microsoft.com/office/officeart/2005/8/layout/list1"/>
    <dgm:cxn modelId="{5178BEC1-ADF9-45B6-80C9-3A931F7C709B}" type="presParOf" srcId="{078A97DE-DC11-4EFC-B9BA-EE0A3ADC8CA9}" destId="{6946BD5C-8E3E-45E2-BB49-FF78788E554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E7F101E-E448-492F-93B8-6616B085214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81B5D1E-C805-4612-A62C-42DFE75179B6}">
      <dgm:prSet phldrT="[Text]"/>
      <dgm:spPr>
        <a:solidFill>
          <a:schemeClr val="accent3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kumimoji="0" lang="cs-CZ" b="0" i="0" u="none" strike="noStrike" cap="none" normalizeH="0" baseline="0" dirty="0">
              <a:ln>
                <a:noFill/>
              </a:ln>
              <a:solidFill>
                <a:srgbClr val="307871"/>
              </a:solidFill>
              <a:effectLst/>
              <a:latin typeface="Times New Roman" pitchFamily="18" charset="0"/>
              <a:cs typeface="Times New Roman" pitchFamily="18" charset="0"/>
            </a:rPr>
            <a:t>1. (§ 6 ZDP) – příjmy ze závislé činnosti</a:t>
          </a:r>
          <a:endParaRPr lang="cs-CZ" dirty="0">
            <a:solidFill>
              <a:srgbClr val="307871"/>
            </a:solidFill>
          </a:endParaRPr>
        </a:p>
      </dgm:t>
    </dgm:pt>
    <dgm:pt modelId="{447D379C-B8E7-4947-9991-723E58EC6803}" type="parTrans" cxnId="{BB98029C-B062-48D2-A189-5EA40731B347}">
      <dgm:prSet/>
      <dgm:spPr/>
      <dgm:t>
        <a:bodyPr/>
        <a:lstStyle/>
        <a:p>
          <a:endParaRPr lang="cs-CZ"/>
        </a:p>
      </dgm:t>
    </dgm:pt>
    <dgm:pt modelId="{138936F2-64C9-45B7-98D0-61D79AB979D5}" type="sibTrans" cxnId="{BB98029C-B062-48D2-A189-5EA40731B347}">
      <dgm:prSet/>
      <dgm:spPr/>
      <dgm:t>
        <a:bodyPr/>
        <a:lstStyle/>
        <a:p>
          <a:endParaRPr lang="cs-CZ"/>
        </a:p>
      </dgm:t>
    </dgm:pt>
    <dgm:pt modelId="{EB5D4B5B-96DF-4E16-86E2-643E974639AC}">
      <dgm:prSet phldrT="[Text]"/>
      <dgm:spPr>
        <a:solidFill>
          <a:schemeClr val="accent3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kumimoji="0" lang="cs-CZ" b="0" i="0" u="none" strike="noStrike" cap="none" normalizeH="0" baseline="0" dirty="0">
              <a:ln>
                <a:noFill/>
              </a:ln>
              <a:solidFill>
                <a:srgbClr val="307871"/>
              </a:solidFill>
              <a:effectLst/>
              <a:latin typeface="Times New Roman" pitchFamily="18" charset="0"/>
              <a:cs typeface="Times New Roman" pitchFamily="18" charset="0"/>
            </a:rPr>
            <a:t>2. (§ 7 ZDP) – příjmy ze samostatné činnosti</a:t>
          </a:r>
          <a:endParaRPr lang="cs-CZ" dirty="0">
            <a:solidFill>
              <a:srgbClr val="307871"/>
            </a:solidFill>
          </a:endParaRPr>
        </a:p>
      </dgm:t>
    </dgm:pt>
    <dgm:pt modelId="{E2C7C66E-8038-473D-B8DC-74B7F052EAC6}" type="parTrans" cxnId="{2A5A37B0-0C98-497D-A6A4-B1B4292514EE}">
      <dgm:prSet/>
      <dgm:spPr/>
      <dgm:t>
        <a:bodyPr/>
        <a:lstStyle/>
        <a:p>
          <a:endParaRPr lang="cs-CZ"/>
        </a:p>
      </dgm:t>
    </dgm:pt>
    <dgm:pt modelId="{296EB61D-9FFB-4A03-A798-C3F0E7828B67}" type="sibTrans" cxnId="{2A5A37B0-0C98-497D-A6A4-B1B4292514EE}">
      <dgm:prSet/>
      <dgm:spPr/>
      <dgm:t>
        <a:bodyPr/>
        <a:lstStyle/>
        <a:p>
          <a:endParaRPr lang="cs-CZ"/>
        </a:p>
      </dgm:t>
    </dgm:pt>
    <dgm:pt modelId="{C82E73AA-1B14-45C7-843A-026B2A949925}">
      <dgm:prSet phldrT="[Text]"/>
      <dgm:spPr>
        <a:solidFill>
          <a:schemeClr val="accent3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kumimoji="0" lang="cs-CZ" b="0" i="0" u="none" strike="noStrike" cap="none" normalizeH="0" baseline="0" dirty="0">
              <a:ln>
                <a:noFill/>
              </a:ln>
              <a:solidFill>
                <a:srgbClr val="307871"/>
              </a:solidFill>
              <a:effectLst/>
              <a:latin typeface="Times New Roman" pitchFamily="18" charset="0"/>
              <a:cs typeface="Times New Roman" pitchFamily="18" charset="0"/>
            </a:rPr>
            <a:t>3. (§ 8 ZDP) – příjmy z kapitálového majetku</a:t>
          </a:r>
          <a:endParaRPr lang="cs-CZ" dirty="0">
            <a:solidFill>
              <a:srgbClr val="307871"/>
            </a:solidFill>
          </a:endParaRPr>
        </a:p>
      </dgm:t>
    </dgm:pt>
    <dgm:pt modelId="{582B091D-4C8C-4D8B-B07B-294E0B9442AE}" type="parTrans" cxnId="{881B1569-8AAF-4D42-A1A0-FFE640CD23F9}">
      <dgm:prSet/>
      <dgm:spPr/>
      <dgm:t>
        <a:bodyPr/>
        <a:lstStyle/>
        <a:p>
          <a:endParaRPr lang="cs-CZ"/>
        </a:p>
      </dgm:t>
    </dgm:pt>
    <dgm:pt modelId="{E322F6AE-B8B7-4BA6-8385-8595DC04AFC7}" type="sibTrans" cxnId="{881B1569-8AAF-4D42-A1A0-FFE640CD23F9}">
      <dgm:prSet/>
      <dgm:spPr/>
      <dgm:t>
        <a:bodyPr/>
        <a:lstStyle/>
        <a:p>
          <a:endParaRPr lang="cs-CZ"/>
        </a:p>
      </dgm:t>
    </dgm:pt>
    <dgm:pt modelId="{7FE6A300-FD3F-46C2-A40C-DE6AC78C373C}">
      <dgm:prSet/>
      <dgm:spPr>
        <a:solidFill>
          <a:schemeClr val="accent3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kumimoji="0" lang="cs-CZ" b="0" i="0" u="none" strike="noStrike" cap="none" normalizeH="0" baseline="0" dirty="0">
              <a:ln>
                <a:noFill/>
              </a:ln>
              <a:solidFill>
                <a:srgbClr val="307871"/>
              </a:solidFill>
              <a:effectLst/>
              <a:latin typeface="Times New Roman" pitchFamily="18" charset="0"/>
              <a:cs typeface="Times New Roman" pitchFamily="18" charset="0"/>
            </a:rPr>
            <a:t>4. (§ 9 ZDP) – příjmy z nájmu</a:t>
          </a:r>
          <a:endParaRPr kumimoji="0" lang="cs-CZ" b="0" i="0" u="none" strike="noStrike" cap="none" normalizeH="0" baseline="0" dirty="0">
            <a:ln>
              <a:noFill/>
            </a:ln>
            <a:solidFill>
              <a:srgbClr val="307871"/>
            </a:solidFill>
            <a:effectLst/>
            <a:latin typeface="Arial" charset="0"/>
          </a:endParaRPr>
        </a:p>
      </dgm:t>
    </dgm:pt>
    <dgm:pt modelId="{FBA7BD1C-4A8E-49D5-869E-4EB33F0BF6DC}" type="parTrans" cxnId="{05E0881F-77B3-4994-B4D9-38390650EBAE}">
      <dgm:prSet/>
      <dgm:spPr/>
      <dgm:t>
        <a:bodyPr/>
        <a:lstStyle/>
        <a:p>
          <a:endParaRPr lang="cs-CZ"/>
        </a:p>
      </dgm:t>
    </dgm:pt>
    <dgm:pt modelId="{2FA8586F-1480-4CD3-B1E8-E7802D7E9A3C}" type="sibTrans" cxnId="{05E0881F-77B3-4994-B4D9-38390650EBAE}">
      <dgm:prSet/>
      <dgm:spPr/>
      <dgm:t>
        <a:bodyPr/>
        <a:lstStyle/>
        <a:p>
          <a:endParaRPr lang="cs-CZ"/>
        </a:p>
      </dgm:t>
    </dgm:pt>
    <dgm:pt modelId="{7FDA4DDA-4D92-4B5E-A44A-2F521239966B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kumimoji="0" lang="cs-CZ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rPr>
            <a:t>Celkový základ daně</a:t>
          </a:r>
          <a:endParaRPr kumimoji="0" lang="cs-CZ" sz="1600" b="0" i="0" u="none" strike="noStrike" cap="none" normalizeH="0" baseline="0" dirty="0">
            <a:ln>
              <a:noFill/>
            </a:ln>
            <a:solidFill>
              <a:srgbClr val="000000"/>
            </a:solidFill>
            <a:effectLst/>
            <a:latin typeface="Arial" charset="0"/>
          </a:endParaRPr>
        </a:p>
      </dgm:t>
    </dgm:pt>
    <dgm:pt modelId="{B69B0318-C8E1-48B4-BEA2-6C72ED002D70}" type="parTrans" cxnId="{F3D4B98F-57E3-45D2-9748-F62C0D32E509}">
      <dgm:prSet/>
      <dgm:spPr/>
      <dgm:t>
        <a:bodyPr/>
        <a:lstStyle/>
        <a:p>
          <a:endParaRPr lang="cs-CZ"/>
        </a:p>
      </dgm:t>
    </dgm:pt>
    <dgm:pt modelId="{0E047127-D888-4BDA-9DF6-CB0C184922BC}" type="sibTrans" cxnId="{F3D4B98F-57E3-45D2-9748-F62C0D32E509}">
      <dgm:prSet/>
      <dgm:spPr/>
      <dgm:t>
        <a:bodyPr/>
        <a:lstStyle/>
        <a:p>
          <a:endParaRPr lang="cs-CZ"/>
        </a:p>
      </dgm:t>
    </dgm:pt>
    <dgm:pt modelId="{7FB75BEC-4792-400D-BE37-627BC4FB2B24}">
      <dgm:prSet/>
      <dgm:spPr>
        <a:solidFill>
          <a:schemeClr val="accent3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kumimoji="0" lang="cs-CZ" b="0" i="0" u="none" strike="noStrike" cap="none" normalizeH="0" baseline="0" dirty="0">
              <a:ln>
                <a:noFill/>
              </a:ln>
              <a:solidFill>
                <a:srgbClr val="307871"/>
              </a:solidFill>
              <a:effectLst/>
              <a:latin typeface="Times New Roman" pitchFamily="18" charset="0"/>
              <a:cs typeface="Times New Roman" pitchFamily="18" charset="0"/>
            </a:rPr>
            <a:t>5. (§ 10 ZDP) – ostatní příjmy</a:t>
          </a:r>
          <a:endParaRPr kumimoji="0" lang="cs-CZ" b="0" i="0" u="none" strike="noStrike" cap="none" normalizeH="0" baseline="0" dirty="0">
            <a:ln>
              <a:noFill/>
            </a:ln>
            <a:solidFill>
              <a:srgbClr val="307871"/>
            </a:solidFill>
            <a:effectLst/>
            <a:latin typeface="Arial" charset="0"/>
          </a:endParaRPr>
        </a:p>
      </dgm:t>
    </dgm:pt>
    <dgm:pt modelId="{EE327596-1B0A-456C-93E3-BB37996750C6}" type="parTrans" cxnId="{27F22FE2-1EE4-4C3A-B31D-3D06FF7A7B5D}">
      <dgm:prSet/>
      <dgm:spPr/>
      <dgm:t>
        <a:bodyPr/>
        <a:lstStyle/>
        <a:p>
          <a:endParaRPr lang="cs-CZ"/>
        </a:p>
      </dgm:t>
    </dgm:pt>
    <dgm:pt modelId="{30A8F747-C4B2-408E-8D54-23A0A54D0897}" type="sibTrans" cxnId="{27F22FE2-1EE4-4C3A-B31D-3D06FF7A7B5D}">
      <dgm:prSet/>
      <dgm:spPr/>
      <dgm:t>
        <a:bodyPr/>
        <a:lstStyle/>
        <a:p>
          <a:endParaRPr lang="cs-CZ"/>
        </a:p>
      </dgm:t>
    </dgm:pt>
    <dgm:pt modelId="{9C690A14-8C31-4B8A-A4F5-21E5B37AADA9}" type="pres">
      <dgm:prSet presAssocID="{FE7F101E-E448-492F-93B8-6616B085214B}" presName="linear" presStyleCnt="0">
        <dgm:presLayoutVars>
          <dgm:dir/>
          <dgm:animLvl val="lvl"/>
          <dgm:resizeHandles val="exact"/>
        </dgm:presLayoutVars>
      </dgm:prSet>
      <dgm:spPr/>
    </dgm:pt>
    <dgm:pt modelId="{41F7247D-CEA6-4F50-A916-FEBA94F8FD17}" type="pres">
      <dgm:prSet presAssocID="{881B5D1E-C805-4612-A62C-42DFE75179B6}" presName="parentLin" presStyleCnt="0"/>
      <dgm:spPr/>
    </dgm:pt>
    <dgm:pt modelId="{1BFA5063-A02B-426A-A99F-5995180BD9CD}" type="pres">
      <dgm:prSet presAssocID="{881B5D1E-C805-4612-A62C-42DFE75179B6}" presName="parentLeftMargin" presStyleLbl="node1" presStyleIdx="0" presStyleCnt="6"/>
      <dgm:spPr/>
    </dgm:pt>
    <dgm:pt modelId="{5451963E-3DA8-4302-BE23-4FAE650A7C43}" type="pres">
      <dgm:prSet presAssocID="{881B5D1E-C805-4612-A62C-42DFE75179B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5219A08-B41F-436F-B800-2C5B6C3096AC}" type="pres">
      <dgm:prSet presAssocID="{881B5D1E-C805-4612-A62C-42DFE75179B6}" presName="negativeSpace" presStyleCnt="0"/>
      <dgm:spPr/>
    </dgm:pt>
    <dgm:pt modelId="{64AD34A1-D9BB-49C2-ABB2-67B837DDB33C}" type="pres">
      <dgm:prSet presAssocID="{881B5D1E-C805-4612-A62C-42DFE75179B6}" presName="childText" presStyleLbl="conFgAcc1" presStyleIdx="0" presStyleCnt="6" custLinFactNeighborY="-41676">
        <dgm:presLayoutVars>
          <dgm:bulletEnabled val="1"/>
        </dgm:presLayoutVars>
      </dgm:prSet>
      <dgm:spPr>
        <a:ln>
          <a:solidFill>
            <a:srgbClr val="307871"/>
          </a:solidFill>
        </a:ln>
      </dgm:spPr>
    </dgm:pt>
    <dgm:pt modelId="{5E869183-62B6-4504-9AED-400D14001776}" type="pres">
      <dgm:prSet presAssocID="{138936F2-64C9-45B7-98D0-61D79AB979D5}" presName="spaceBetweenRectangles" presStyleCnt="0"/>
      <dgm:spPr/>
    </dgm:pt>
    <dgm:pt modelId="{EF9E2465-755E-4E31-BE93-6E906DAE0852}" type="pres">
      <dgm:prSet presAssocID="{EB5D4B5B-96DF-4E16-86E2-643E974639AC}" presName="parentLin" presStyleCnt="0"/>
      <dgm:spPr/>
    </dgm:pt>
    <dgm:pt modelId="{E642667C-D7B3-43F7-AF67-E4C4D9A931D3}" type="pres">
      <dgm:prSet presAssocID="{EB5D4B5B-96DF-4E16-86E2-643E974639AC}" presName="parentLeftMargin" presStyleLbl="node1" presStyleIdx="0" presStyleCnt="6"/>
      <dgm:spPr/>
    </dgm:pt>
    <dgm:pt modelId="{724308AA-6AB7-4599-8CD6-696B26687C7B}" type="pres">
      <dgm:prSet presAssocID="{EB5D4B5B-96DF-4E16-86E2-643E974639A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B33AF3F-46D4-4307-AFC1-0BE0073F6CEF}" type="pres">
      <dgm:prSet presAssocID="{EB5D4B5B-96DF-4E16-86E2-643E974639AC}" presName="negativeSpace" presStyleCnt="0"/>
      <dgm:spPr/>
    </dgm:pt>
    <dgm:pt modelId="{D1390DA1-20B6-43D1-AE48-299F2A8BF03F}" type="pres">
      <dgm:prSet presAssocID="{EB5D4B5B-96DF-4E16-86E2-643E974639AC}" presName="childText" presStyleLbl="conFgAcc1" presStyleIdx="1" presStyleCnt="6">
        <dgm:presLayoutVars>
          <dgm:bulletEnabled val="1"/>
        </dgm:presLayoutVars>
      </dgm:prSet>
      <dgm:spPr>
        <a:ln>
          <a:solidFill>
            <a:srgbClr val="307871"/>
          </a:solidFill>
        </a:ln>
      </dgm:spPr>
    </dgm:pt>
    <dgm:pt modelId="{A268AF09-B5A3-4D17-BE3D-4131ED6B947A}" type="pres">
      <dgm:prSet presAssocID="{296EB61D-9FFB-4A03-A798-C3F0E7828B67}" presName="spaceBetweenRectangles" presStyleCnt="0"/>
      <dgm:spPr/>
    </dgm:pt>
    <dgm:pt modelId="{12C86258-5C88-464D-BD7E-124C358D6455}" type="pres">
      <dgm:prSet presAssocID="{C82E73AA-1B14-45C7-843A-026B2A949925}" presName="parentLin" presStyleCnt="0"/>
      <dgm:spPr/>
    </dgm:pt>
    <dgm:pt modelId="{50939A1B-840C-4F10-B3E7-027B89357C09}" type="pres">
      <dgm:prSet presAssocID="{C82E73AA-1B14-45C7-843A-026B2A949925}" presName="parentLeftMargin" presStyleLbl="node1" presStyleIdx="1" presStyleCnt="6"/>
      <dgm:spPr/>
    </dgm:pt>
    <dgm:pt modelId="{CFDD5636-B848-4021-A80C-5C824FD118D3}" type="pres">
      <dgm:prSet presAssocID="{C82E73AA-1B14-45C7-843A-026B2A949925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D386CA93-56D4-44DB-BC4C-F834417DE8E0}" type="pres">
      <dgm:prSet presAssocID="{C82E73AA-1B14-45C7-843A-026B2A949925}" presName="negativeSpace" presStyleCnt="0"/>
      <dgm:spPr/>
    </dgm:pt>
    <dgm:pt modelId="{F266D821-CEE9-4700-B00C-D7C3970CCB7C}" type="pres">
      <dgm:prSet presAssocID="{C82E73AA-1B14-45C7-843A-026B2A949925}" presName="childText" presStyleLbl="conFgAcc1" presStyleIdx="2" presStyleCnt="6">
        <dgm:presLayoutVars>
          <dgm:bulletEnabled val="1"/>
        </dgm:presLayoutVars>
      </dgm:prSet>
      <dgm:spPr>
        <a:ln>
          <a:solidFill>
            <a:srgbClr val="307871"/>
          </a:solidFill>
        </a:ln>
      </dgm:spPr>
    </dgm:pt>
    <dgm:pt modelId="{781FDC3C-64CC-42AC-B27E-2C5335E25AAF}" type="pres">
      <dgm:prSet presAssocID="{E322F6AE-B8B7-4BA6-8385-8595DC04AFC7}" presName="spaceBetweenRectangles" presStyleCnt="0"/>
      <dgm:spPr/>
    </dgm:pt>
    <dgm:pt modelId="{BEFFD5AA-CAB7-4B3F-BEB6-2ACFEDEFF0E7}" type="pres">
      <dgm:prSet presAssocID="{7FE6A300-FD3F-46C2-A40C-DE6AC78C373C}" presName="parentLin" presStyleCnt="0"/>
      <dgm:spPr/>
    </dgm:pt>
    <dgm:pt modelId="{1F398F42-FC24-4F9D-B740-6CB221522B0F}" type="pres">
      <dgm:prSet presAssocID="{7FE6A300-FD3F-46C2-A40C-DE6AC78C373C}" presName="parentLeftMargin" presStyleLbl="node1" presStyleIdx="2" presStyleCnt="6"/>
      <dgm:spPr/>
    </dgm:pt>
    <dgm:pt modelId="{4747B533-D7A7-4905-961E-F62D014C60D7}" type="pres">
      <dgm:prSet presAssocID="{7FE6A300-FD3F-46C2-A40C-DE6AC78C373C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64FC5801-33A3-4878-96AF-0B94850011C6}" type="pres">
      <dgm:prSet presAssocID="{7FE6A300-FD3F-46C2-A40C-DE6AC78C373C}" presName="negativeSpace" presStyleCnt="0"/>
      <dgm:spPr/>
    </dgm:pt>
    <dgm:pt modelId="{4C5A56C9-D392-431F-90CC-6256B301A365}" type="pres">
      <dgm:prSet presAssocID="{7FE6A300-FD3F-46C2-A40C-DE6AC78C373C}" presName="childText" presStyleLbl="conFgAcc1" presStyleIdx="3" presStyleCnt="6" custLinFactNeighborY="-85210">
        <dgm:presLayoutVars>
          <dgm:bulletEnabled val="1"/>
        </dgm:presLayoutVars>
      </dgm:prSet>
      <dgm:spPr>
        <a:ln>
          <a:solidFill>
            <a:srgbClr val="307871"/>
          </a:solidFill>
        </a:ln>
      </dgm:spPr>
    </dgm:pt>
    <dgm:pt modelId="{6545700E-5026-4A52-B191-E07E142AAAEC}" type="pres">
      <dgm:prSet presAssocID="{2FA8586F-1480-4CD3-B1E8-E7802D7E9A3C}" presName="spaceBetweenRectangles" presStyleCnt="0"/>
      <dgm:spPr/>
    </dgm:pt>
    <dgm:pt modelId="{C593A80B-35AF-4DEF-A439-7054BFE0AC87}" type="pres">
      <dgm:prSet presAssocID="{7FB75BEC-4792-400D-BE37-627BC4FB2B24}" presName="parentLin" presStyleCnt="0"/>
      <dgm:spPr/>
    </dgm:pt>
    <dgm:pt modelId="{CF63823C-236B-4067-97D6-EB72C9245A85}" type="pres">
      <dgm:prSet presAssocID="{7FB75BEC-4792-400D-BE37-627BC4FB2B24}" presName="parentLeftMargin" presStyleLbl="node1" presStyleIdx="3" presStyleCnt="6"/>
      <dgm:spPr/>
    </dgm:pt>
    <dgm:pt modelId="{11AC7641-0DCF-446C-A546-1075623D1DAD}" type="pres">
      <dgm:prSet presAssocID="{7FB75BEC-4792-400D-BE37-627BC4FB2B24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B945305-4B3D-4AA0-8043-F97EFCC0398D}" type="pres">
      <dgm:prSet presAssocID="{7FB75BEC-4792-400D-BE37-627BC4FB2B24}" presName="negativeSpace" presStyleCnt="0"/>
      <dgm:spPr/>
    </dgm:pt>
    <dgm:pt modelId="{3CFD2690-E1D9-49DA-B473-2C0000CC405C}" type="pres">
      <dgm:prSet presAssocID="{7FB75BEC-4792-400D-BE37-627BC4FB2B24}" presName="childText" presStyleLbl="conFgAcc1" presStyleIdx="4" presStyleCnt="6">
        <dgm:presLayoutVars>
          <dgm:bulletEnabled val="1"/>
        </dgm:presLayoutVars>
      </dgm:prSet>
      <dgm:spPr>
        <a:ln>
          <a:solidFill>
            <a:srgbClr val="307871"/>
          </a:solidFill>
        </a:ln>
      </dgm:spPr>
    </dgm:pt>
    <dgm:pt modelId="{87EA52C1-D2FD-4D70-BDB5-42CCE051E8CA}" type="pres">
      <dgm:prSet presAssocID="{30A8F747-C4B2-408E-8D54-23A0A54D0897}" presName="spaceBetweenRectangles" presStyleCnt="0"/>
      <dgm:spPr/>
    </dgm:pt>
    <dgm:pt modelId="{55087076-2F60-4A02-B98D-A3019759C929}" type="pres">
      <dgm:prSet presAssocID="{7FDA4DDA-4D92-4B5E-A44A-2F521239966B}" presName="parentLin" presStyleCnt="0"/>
      <dgm:spPr/>
    </dgm:pt>
    <dgm:pt modelId="{AEE75BAB-4E71-4588-8E4C-15A3E1963EAB}" type="pres">
      <dgm:prSet presAssocID="{7FDA4DDA-4D92-4B5E-A44A-2F521239966B}" presName="parentLeftMargin" presStyleLbl="node1" presStyleIdx="4" presStyleCnt="6"/>
      <dgm:spPr/>
    </dgm:pt>
    <dgm:pt modelId="{6EB8E0C6-D694-4FFA-B0A9-78E36E96E1D0}" type="pres">
      <dgm:prSet presAssocID="{7FDA4DDA-4D92-4B5E-A44A-2F521239966B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93AFBA2D-ECFC-4B94-94EC-0E2CC209C656}" type="pres">
      <dgm:prSet presAssocID="{7FDA4DDA-4D92-4B5E-A44A-2F521239966B}" presName="negativeSpace" presStyleCnt="0"/>
      <dgm:spPr/>
    </dgm:pt>
    <dgm:pt modelId="{6D151A5C-A161-48F4-83AB-D6214ECA2C38}" type="pres">
      <dgm:prSet presAssocID="{7FDA4DDA-4D92-4B5E-A44A-2F521239966B}" presName="childText" presStyleLbl="conFgAcc1" presStyleIdx="5" presStyleCnt="6" custLinFactNeighborY="-37136">
        <dgm:presLayoutVars>
          <dgm:bulletEnabled val="1"/>
        </dgm:presLayoutVars>
      </dgm:prSet>
      <dgm:spPr>
        <a:ln>
          <a:solidFill>
            <a:srgbClr val="307871"/>
          </a:solidFill>
        </a:ln>
      </dgm:spPr>
    </dgm:pt>
  </dgm:ptLst>
  <dgm:cxnLst>
    <dgm:cxn modelId="{6673DB04-D552-4316-81B7-32F7E48AAD44}" type="presOf" srcId="{7FDA4DDA-4D92-4B5E-A44A-2F521239966B}" destId="{6EB8E0C6-D694-4FFA-B0A9-78E36E96E1D0}" srcOrd="1" destOrd="0" presId="urn:microsoft.com/office/officeart/2005/8/layout/list1"/>
    <dgm:cxn modelId="{05E0881F-77B3-4994-B4D9-38390650EBAE}" srcId="{FE7F101E-E448-492F-93B8-6616B085214B}" destId="{7FE6A300-FD3F-46C2-A40C-DE6AC78C373C}" srcOrd="3" destOrd="0" parTransId="{FBA7BD1C-4A8E-49D5-869E-4EB33F0BF6DC}" sibTransId="{2FA8586F-1480-4CD3-B1E8-E7802D7E9A3C}"/>
    <dgm:cxn modelId="{122C5B33-8E32-4F9F-A003-D945BB64CA0C}" type="presOf" srcId="{7FE6A300-FD3F-46C2-A40C-DE6AC78C373C}" destId="{4747B533-D7A7-4905-961E-F62D014C60D7}" srcOrd="1" destOrd="0" presId="urn:microsoft.com/office/officeart/2005/8/layout/list1"/>
    <dgm:cxn modelId="{7746EA42-84B2-4C3F-A88B-E8938A03DA60}" type="presOf" srcId="{EB5D4B5B-96DF-4E16-86E2-643E974639AC}" destId="{724308AA-6AB7-4599-8CD6-696B26687C7B}" srcOrd="1" destOrd="0" presId="urn:microsoft.com/office/officeart/2005/8/layout/list1"/>
    <dgm:cxn modelId="{221B7745-8CA0-4A43-89DC-32EBB6E01629}" type="presOf" srcId="{7FB75BEC-4792-400D-BE37-627BC4FB2B24}" destId="{CF63823C-236B-4067-97D6-EB72C9245A85}" srcOrd="0" destOrd="0" presId="urn:microsoft.com/office/officeart/2005/8/layout/list1"/>
    <dgm:cxn modelId="{61F4CF45-512B-4E74-9AF2-A0527CB109D3}" type="presOf" srcId="{C82E73AA-1B14-45C7-843A-026B2A949925}" destId="{50939A1B-840C-4F10-B3E7-027B89357C09}" srcOrd="0" destOrd="0" presId="urn:microsoft.com/office/officeart/2005/8/layout/list1"/>
    <dgm:cxn modelId="{881B1569-8AAF-4D42-A1A0-FFE640CD23F9}" srcId="{FE7F101E-E448-492F-93B8-6616B085214B}" destId="{C82E73AA-1B14-45C7-843A-026B2A949925}" srcOrd="2" destOrd="0" parTransId="{582B091D-4C8C-4D8B-B07B-294E0B9442AE}" sibTransId="{E322F6AE-B8B7-4BA6-8385-8595DC04AFC7}"/>
    <dgm:cxn modelId="{F6ABFB6F-B6BE-4421-8537-2CEEF7848AA8}" type="presOf" srcId="{C82E73AA-1B14-45C7-843A-026B2A949925}" destId="{CFDD5636-B848-4021-A80C-5C824FD118D3}" srcOrd="1" destOrd="0" presId="urn:microsoft.com/office/officeart/2005/8/layout/list1"/>
    <dgm:cxn modelId="{0A6F8A8E-C89C-4A20-86E2-FCC2035AB3F8}" type="presOf" srcId="{881B5D1E-C805-4612-A62C-42DFE75179B6}" destId="{5451963E-3DA8-4302-BE23-4FAE650A7C43}" srcOrd="1" destOrd="0" presId="urn:microsoft.com/office/officeart/2005/8/layout/list1"/>
    <dgm:cxn modelId="{0AEEC28E-9C69-4511-9912-3FA69A01791D}" type="presOf" srcId="{FE7F101E-E448-492F-93B8-6616B085214B}" destId="{9C690A14-8C31-4B8A-A4F5-21E5B37AADA9}" srcOrd="0" destOrd="0" presId="urn:microsoft.com/office/officeart/2005/8/layout/list1"/>
    <dgm:cxn modelId="{F3D4B98F-57E3-45D2-9748-F62C0D32E509}" srcId="{FE7F101E-E448-492F-93B8-6616B085214B}" destId="{7FDA4DDA-4D92-4B5E-A44A-2F521239966B}" srcOrd="5" destOrd="0" parTransId="{B69B0318-C8E1-48B4-BEA2-6C72ED002D70}" sibTransId="{0E047127-D888-4BDA-9DF6-CB0C184922BC}"/>
    <dgm:cxn modelId="{BB98029C-B062-48D2-A189-5EA40731B347}" srcId="{FE7F101E-E448-492F-93B8-6616B085214B}" destId="{881B5D1E-C805-4612-A62C-42DFE75179B6}" srcOrd="0" destOrd="0" parTransId="{447D379C-B8E7-4947-9991-723E58EC6803}" sibTransId="{138936F2-64C9-45B7-98D0-61D79AB979D5}"/>
    <dgm:cxn modelId="{EEDD8E9E-7A17-4C0F-8489-9A02CEE18941}" type="presOf" srcId="{EB5D4B5B-96DF-4E16-86E2-643E974639AC}" destId="{E642667C-D7B3-43F7-AF67-E4C4D9A931D3}" srcOrd="0" destOrd="0" presId="urn:microsoft.com/office/officeart/2005/8/layout/list1"/>
    <dgm:cxn modelId="{6B7DADA3-13FF-4D30-8F0C-9094B8E4EF84}" type="presOf" srcId="{881B5D1E-C805-4612-A62C-42DFE75179B6}" destId="{1BFA5063-A02B-426A-A99F-5995180BD9CD}" srcOrd="0" destOrd="0" presId="urn:microsoft.com/office/officeart/2005/8/layout/list1"/>
    <dgm:cxn modelId="{2A5A37B0-0C98-497D-A6A4-B1B4292514EE}" srcId="{FE7F101E-E448-492F-93B8-6616B085214B}" destId="{EB5D4B5B-96DF-4E16-86E2-643E974639AC}" srcOrd="1" destOrd="0" parTransId="{E2C7C66E-8038-473D-B8DC-74B7F052EAC6}" sibTransId="{296EB61D-9FFB-4A03-A798-C3F0E7828B67}"/>
    <dgm:cxn modelId="{27F22FE2-1EE4-4C3A-B31D-3D06FF7A7B5D}" srcId="{FE7F101E-E448-492F-93B8-6616B085214B}" destId="{7FB75BEC-4792-400D-BE37-627BC4FB2B24}" srcOrd="4" destOrd="0" parTransId="{EE327596-1B0A-456C-93E3-BB37996750C6}" sibTransId="{30A8F747-C4B2-408E-8D54-23A0A54D0897}"/>
    <dgm:cxn modelId="{FB381DE4-7059-4454-BB5C-0A924EDAF384}" type="presOf" srcId="{7FDA4DDA-4D92-4B5E-A44A-2F521239966B}" destId="{AEE75BAB-4E71-4588-8E4C-15A3E1963EAB}" srcOrd="0" destOrd="0" presId="urn:microsoft.com/office/officeart/2005/8/layout/list1"/>
    <dgm:cxn modelId="{ED9C56EF-BEF2-4AEB-9ACD-EEE9FC1DEAF8}" type="presOf" srcId="{7FE6A300-FD3F-46C2-A40C-DE6AC78C373C}" destId="{1F398F42-FC24-4F9D-B740-6CB221522B0F}" srcOrd="0" destOrd="0" presId="urn:microsoft.com/office/officeart/2005/8/layout/list1"/>
    <dgm:cxn modelId="{693A61FF-E743-441D-BB6B-36B2E0EA4C99}" type="presOf" srcId="{7FB75BEC-4792-400D-BE37-627BC4FB2B24}" destId="{11AC7641-0DCF-446C-A546-1075623D1DAD}" srcOrd="1" destOrd="0" presId="urn:microsoft.com/office/officeart/2005/8/layout/list1"/>
    <dgm:cxn modelId="{7DD5A8D9-F49D-45C5-92DE-51E9CC56EEE4}" type="presParOf" srcId="{9C690A14-8C31-4B8A-A4F5-21E5B37AADA9}" destId="{41F7247D-CEA6-4F50-A916-FEBA94F8FD17}" srcOrd="0" destOrd="0" presId="urn:microsoft.com/office/officeart/2005/8/layout/list1"/>
    <dgm:cxn modelId="{B9880A7D-4C54-41BB-BFA2-D34534179D41}" type="presParOf" srcId="{41F7247D-CEA6-4F50-A916-FEBA94F8FD17}" destId="{1BFA5063-A02B-426A-A99F-5995180BD9CD}" srcOrd="0" destOrd="0" presId="urn:microsoft.com/office/officeart/2005/8/layout/list1"/>
    <dgm:cxn modelId="{DBFA2159-85CA-48C0-A5DB-B91B00BEE9BC}" type="presParOf" srcId="{41F7247D-CEA6-4F50-A916-FEBA94F8FD17}" destId="{5451963E-3DA8-4302-BE23-4FAE650A7C43}" srcOrd="1" destOrd="0" presId="urn:microsoft.com/office/officeart/2005/8/layout/list1"/>
    <dgm:cxn modelId="{82EA4879-DB49-4252-8CA8-F80C111C7A22}" type="presParOf" srcId="{9C690A14-8C31-4B8A-A4F5-21E5B37AADA9}" destId="{C5219A08-B41F-436F-B800-2C5B6C3096AC}" srcOrd="1" destOrd="0" presId="urn:microsoft.com/office/officeart/2005/8/layout/list1"/>
    <dgm:cxn modelId="{281846BD-A2B3-400B-8DE9-336C4959A467}" type="presParOf" srcId="{9C690A14-8C31-4B8A-A4F5-21E5B37AADA9}" destId="{64AD34A1-D9BB-49C2-ABB2-67B837DDB33C}" srcOrd="2" destOrd="0" presId="urn:microsoft.com/office/officeart/2005/8/layout/list1"/>
    <dgm:cxn modelId="{A6F36C43-93EB-4D7F-B1F3-416684050FFB}" type="presParOf" srcId="{9C690A14-8C31-4B8A-A4F5-21E5B37AADA9}" destId="{5E869183-62B6-4504-9AED-400D14001776}" srcOrd="3" destOrd="0" presId="urn:microsoft.com/office/officeart/2005/8/layout/list1"/>
    <dgm:cxn modelId="{CE9E108E-667E-46E8-9693-2160A98DD72E}" type="presParOf" srcId="{9C690A14-8C31-4B8A-A4F5-21E5B37AADA9}" destId="{EF9E2465-755E-4E31-BE93-6E906DAE0852}" srcOrd="4" destOrd="0" presId="urn:microsoft.com/office/officeart/2005/8/layout/list1"/>
    <dgm:cxn modelId="{D6CB763B-D988-4EAE-9A0E-9B5062708329}" type="presParOf" srcId="{EF9E2465-755E-4E31-BE93-6E906DAE0852}" destId="{E642667C-D7B3-43F7-AF67-E4C4D9A931D3}" srcOrd="0" destOrd="0" presId="urn:microsoft.com/office/officeart/2005/8/layout/list1"/>
    <dgm:cxn modelId="{AA057E1F-1A42-44CA-B54C-87BCC4132DB5}" type="presParOf" srcId="{EF9E2465-755E-4E31-BE93-6E906DAE0852}" destId="{724308AA-6AB7-4599-8CD6-696B26687C7B}" srcOrd="1" destOrd="0" presId="urn:microsoft.com/office/officeart/2005/8/layout/list1"/>
    <dgm:cxn modelId="{81979755-EE19-4BBC-B4FD-64CDB08D4ADD}" type="presParOf" srcId="{9C690A14-8C31-4B8A-A4F5-21E5B37AADA9}" destId="{BB33AF3F-46D4-4307-AFC1-0BE0073F6CEF}" srcOrd="5" destOrd="0" presId="urn:microsoft.com/office/officeart/2005/8/layout/list1"/>
    <dgm:cxn modelId="{AB93927C-094E-409E-8A61-9616997FB3CE}" type="presParOf" srcId="{9C690A14-8C31-4B8A-A4F5-21E5B37AADA9}" destId="{D1390DA1-20B6-43D1-AE48-299F2A8BF03F}" srcOrd="6" destOrd="0" presId="urn:microsoft.com/office/officeart/2005/8/layout/list1"/>
    <dgm:cxn modelId="{F7F05D5E-F3AA-4EBF-AFD7-E23794F2725D}" type="presParOf" srcId="{9C690A14-8C31-4B8A-A4F5-21E5B37AADA9}" destId="{A268AF09-B5A3-4D17-BE3D-4131ED6B947A}" srcOrd="7" destOrd="0" presId="urn:microsoft.com/office/officeart/2005/8/layout/list1"/>
    <dgm:cxn modelId="{05899DD4-18A1-44B8-AA7C-C7CB884E2FE6}" type="presParOf" srcId="{9C690A14-8C31-4B8A-A4F5-21E5B37AADA9}" destId="{12C86258-5C88-464D-BD7E-124C358D6455}" srcOrd="8" destOrd="0" presId="urn:microsoft.com/office/officeart/2005/8/layout/list1"/>
    <dgm:cxn modelId="{39F7515A-FFD7-42D9-9302-9CDAC51CCB20}" type="presParOf" srcId="{12C86258-5C88-464D-BD7E-124C358D6455}" destId="{50939A1B-840C-4F10-B3E7-027B89357C09}" srcOrd="0" destOrd="0" presId="urn:microsoft.com/office/officeart/2005/8/layout/list1"/>
    <dgm:cxn modelId="{45CA6C63-FC98-4F69-B24E-C99163637E84}" type="presParOf" srcId="{12C86258-5C88-464D-BD7E-124C358D6455}" destId="{CFDD5636-B848-4021-A80C-5C824FD118D3}" srcOrd="1" destOrd="0" presId="urn:microsoft.com/office/officeart/2005/8/layout/list1"/>
    <dgm:cxn modelId="{3327B0CE-332A-4973-B06F-AEB8453BE8DA}" type="presParOf" srcId="{9C690A14-8C31-4B8A-A4F5-21E5B37AADA9}" destId="{D386CA93-56D4-44DB-BC4C-F834417DE8E0}" srcOrd="9" destOrd="0" presId="urn:microsoft.com/office/officeart/2005/8/layout/list1"/>
    <dgm:cxn modelId="{21F6F58F-2073-4DC5-A905-7F799BC83129}" type="presParOf" srcId="{9C690A14-8C31-4B8A-A4F5-21E5B37AADA9}" destId="{F266D821-CEE9-4700-B00C-D7C3970CCB7C}" srcOrd="10" destOrd="0" presId="urn:microsoft.com/office/officeart/2005/8/layout/list1"/>
    <dgm:cxn modelId="{29837489-FF55-4A6C-B77B-D356665F0290}" type="presParOf" srcId="{9C690A14-8C31-4B8A-A4F5-21E5B37AADA9}" destId="{781FDC3C-64CC-42AC-B27E-2C5335E25AAF}" srcOrd="11" destOrd="0" presId="urn:microsoft.com/office/officeart/2005/8/layout/list1"/>
    <dgm:cxn modelId="{CECC1E39-6814-4119-AB4D-64CEB73748A4}" type="presParOf" srcId="{9C690A14-8C31-4B8A-A4F5-21E5B37AADA9}" destId="{BEFFD5AA-CAB7-4B3F-BEB6-2ACFEDEFF0E7}" srcOrd="12" destOrd="0" presId="urn:microsoft.com/office/officeart/2005/8/layout/list1"/>
    <dgm:cxn modelId="{B0477B1A-6BD5-4BDB-92A7-A0DCB22463E2}" type="presParOf" srcId="{BEFFD5AA-CAB7-4B3F-BEB6-2ACFEDEFF0E7}" destId="{1F398F42-FC24-4F9D-B740-6CB221522B0F}" srcOrd="0" destOrd="0" presId="urn:microsoft.com/office/officeart/2005/8/layout/list1"/>
    <dgm:cxn modelId="{8EFB2228-27D0-455A-A897-97324CE1AFA9}" type="presParOf" srcId="{BEFFD5AA-CAB7-4B3F-BEB6-2ACFEDEFF0E7}" destId="{4747B533-D7A7-4905-961E-F62D014C60D7}" srcOrd="1" destOrd="0" presId="urn:microsoft.com/office/officeart/2005/8/layout/list1"/>
    <dgm:cxn modelId="{BDBEE0CE-41AD-4A50-BCBC-CFA48438FA75}" type="presParOf" srcId="{9C690A14-8C31-4B8A-A4F5-21E5B37AADA9}" destId="{64FC5801-33A3-4878-96AF-0B94850011C6}" srcOrd="13" destOrd="0" presId="urn:microsoft.com/office/officeart/2005/8/layout/list1"/>
    <dgm:cxn modelId="{71470558-82FC-4D8B-ACE5-38E56FE8CEDD}" type="presParOf" srcId="{9C690A14-8C31-4B8A-A4F5-21E5B37AADA9}" destId="{4C5A56C9-D392-431F-90CC-6256B301A365}" srcOrd="14" destOrd="0" presId="urn:microsoft.com/office/officeart/2005/8/layout/list1"/>
    <dgm:cxn modelId="{6872872B-2375-4766-947D-73BA5C442C48}" type="presParOf" srcId="{9C690A14-8C31-4B8A-A4F5-21E5B37AADA9}" destId="{6545700E-5026-4A52-B191-E07E142AAAEC}" srcOrd="15" destOrd="0" presId="urn:microsoft.com/office/officeart/2005/8/layout/list1"/>
    <dgm:cxn modelId="{B366B526-209B-4E66-9D0A-102DC9CC041B}" type="presParOf" srcId="{9C690A14-8C31-4B8A-A4F5-21E5B37AADA9}" destId="{C593A80B-35AF-4DEF-A439-7054BFE0AC87}" srcOrd="16" destOrd="0" presId="urn:microsoft.com/office/officeart/2005/8/layout/list1"/>
    <dgm:cxn modelId="{E665152B-24F7-4FED-B847-84EB21F72DD9}" type="presParOf" srcId="{C593A80B-35AF-4DEF-A439-7054BFE0AC87}" destId="{CF63823C-236B-4067-97D6-EB72C9245A85}" srcOrd="0" destOrd="0" presId="urn:microsoft.com/office/officeart/2005/8/layout/list1"/>
    <dgm:cxn modelId="{BDBA51FD-9789-47DF-8147-D9BCCE46AFCE}" type="presParOf" srcId="{C593A80B-35AF-4DEF-A439-7054BFE0AC87}" destId="{11AC7641-0DCF-446C-A546-1075623D1DAD}" srcOrd="1" destOrd="0" presId="urn:microsoft.com/office/officeart/2005/8/layout/list1"/>
    <dgm:cxn modelId="{1D48D80B-5EB3-4EDA-8425-10CBB0699F5A}" type="presParOf" srcId="{9C690A14-8C31-4B8A-A4F5-21E5B37AADA9}" destId="{FB945305-4B3D-4AA0-8043-F97EFCC0398D}" srcOrd="17" destOrd="0" presId="urn:microsoft.com/office/officeart/2005/8/layout/list1"/>
    <dgm:cxn modelId="{8C9E4EA3-1B81-458D-9414-D439AF0F7CE3}" type="presParOf" srcId="{9C690A14-8C31-4B8A-A4F5-21E5B37AADA9}" destId="{3CFD2690-E1D9-49DA-B473-2C0000CC405C}" srcOrd="18" destOrd="0" presId="urn:microsoft.com/office/officeart/2005/8/layout/list1"/>
    <dgm:cxn modelId="{1720B010-195B-4565-A370-AEF667349CA8}" type="presParOf" srcId="{9C690A14-8C31-4B8A-A4F5-21E5B37AADA9}" destId="{87EA52C1-D2FD-4D70-BDB5-42CCE051E8CA}" srcOrd="19" destOrd="0" presId="urn:microsoft.com/office/officeart/2005/8/layout/list1"/>
    <dgm:cxn modelId="{04D8F50E-C0E6-4A1B-B340-762B00909454}" type="presParOf" srcId="{9C690A14-8C31-4B8A-A4F5-21E5B37AADA9}" destId="{55087076-2F60-4A02-B98D-A3019759C929}" srcOrd="20" destOrd="0" presId="urn:microsoft.com/office/officeart/2005/8/layout/list1"/>
    <dgm:cxn modelId="{F1FF9407-38CE-48D8-83C0-FD327241D870}" type="presParOf" srcId="{55087076-2F60-4A02-B98D-A3019759C929}" destId="{AEE75BAB-4E71-4588-8E4C-15A3E1963EAB}" srcOrd="0" destOrd="0" presId="urn:microsoft.com/office/officeart/2005/8/layout/list1"/>
    <dgm:cxn modelId="{722743EB-60E5-495C-9E0A-B50F42209ADF}" type="presParOf" srcId="{55087076-2F60-4A02-B98D-A3019759C929}" destId="{6EB8E0C6-D694-4FFA-B0A9-78E36E96E1D0}" srcOrd="1" destOrd="0" presId="urn:microsoft.com/office/officeart/2005/8/layout/list1"/>
    <dgm:cxn modelId="{FCCA4DF7-49D0-43E9-B028-E6CE90BD250D}" type="presParOf" srcId="{9C690A14-8C31-4B8A-A4F5-21E5B37AADA9}" destId="{93AFBA2D-ECFC-4B94-94EC-0E2CC209C656}" srcOrd="21" destOrd="0" presId="urn:microsoft.com/office/officeart/2005/8/layout/list1"/>
    <dgm:cxn modelId="{9B478C61-5945-46A2-94F3-9CE9C4E8A598}" type="presParOf" srcId="{9C690A14-8C31-4B8A-A4F5-21E5B37AADA9}" destId="{6D151A5C-A161-48F4-83AB-D6214ECA2C38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E991B67-2316-489B-9820-CE1DB3D69A6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CB3E8478-7042-4F1A-921D-C881791EB44B}">
      <dgm:prSet phldrT="[Text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cs-CZ" dirty="0">
              <a:solidFill>
                <a:srgbClr val="000000"/>
              </a:solidFill>
            </a:rPr>
            <a:t>Standardní úlevy</a:t>
          </a:r>
        </a:p>
      </dgm:t>
    </dgm:pt>
    <dgm:pt modelId="{ABD0AF07-B927-450F-83C8-565FE68284C9}" type="parTrans" cxnId="{7133B259-34D7-4927-B084-4D201B911A0E}">
      <dgm:prSet/>
      <dgm:spPr/>
      <dgm:t>
        <a:bodyPr/>
        <a:lstStyle/>
        <a:p>
          <a:endParaRPr lang="cs-CZ"/>
        </a:p>
      </dgm:t>
    </dgm:pt>
    <dgm:pt modelId="{ABECD93F-5F8E-46E1-8047-E3AB419FC063}" type="sibTrans" cxnId="{7133B259-34D7-4927-B084-4D201B911A0E}">
      <dgm:prSet/>
      <dgm:spPr/>
      <dgm:t>
        <a:bodyPr/>
        <a:lstStyle/>
        <a:p>
          <a:endParaRPr lang="cs-CZ"/>
        </a:p>
      </dgm:t>
    </dgm:pt>
    <dgm:pt modelId="{68F5CA21-A5AD-4B5F-BE7F-346CB51076D3}">
      <dgm:prSet phldrT="[Text]"/>
      <dgm:spPr/>
      <dgm:t>
        <a:bodyPr/>
        <a:lstStyle/>
        <a:p>
          <a:r>
            <a:rPr lang="cs-CZ" altLang="cs-CZ" dirty="0">
              <a:solidFill>
                <a:srgbClr val="981E3A"/>
              </a:solidFill>
            </a:rPr>
            <a:t>souvisí bezprostředně s existencí poplatníka</a:t>
          </a:r>
          <a:endParaRPr lang="cs-CZ" dirty="0">
            <a:solidFill>
              <a:srgbClr val="981E3A"/>
            </a:solidFill>
          </a:endParaRPr>
        </a:p>
      </dgm:t>
    </dgm:pt>
    <dgm:pt modelId="{6350A944-DE14-41D6-B1F5-A9FEF91B5575}" type="parTrans" cxnId="{3EB13482-60CE-43C3-AF34-5212C986995A}">
      <dgm:prSet/>
      <dgm:spPr/>
      <dgm:t>
        <a:bodyPr/>
        <a:lstStyle/>
        <a:p>
          <a:endParaRPr lang="cs-CZ"/>
        </a:p>
      </dgm:t>
    </dgm:pt>
    <dgm:pt modelId="{96FF81E9-8BC5-4F57-821E-5C4D9786C029}" type="sibTrans" cxnId="{3EB13482-60CE-43C3-AF34-5212C986995A}">
      <dgm:prSet/>
      <dgm:spPr/>
      <dgm:t>
        <a:bodyPr/>
        <a:lstStyle/>
        <a:p>
          <a:endParaRPr lang="cs-CZ"/>
        </a:p>
      </dgm:t>
    </dgm:pt>
    <dgm:pt modelId="{51C11BE1-1A50-48D0-BF19-704A2FA8D84D}">
      <dgm:prSet phldrT="[Text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cs-CZ" dirty="0">
              <a:solidFill>
                <a:srgbClr val="000000"/>
              </a:solidFill>
            </a:rPr>
            <a:t>Nestandardní úlevy</a:t>
          </a:r>
        </a:p>
      </dgm:t>
    </dgm:pt>
    <dgm:pt modelId="{05E05F07-DDC5-4EFE-81AB-7EEFD97A34A1}" type="parTrans" cxnId="{E2748B8D-C057-41C8-A285-0C41FD1592EA}">
      <dgm:prSet/>
      <dgm:spPr/>
      <dgm:t>
        <a:bodyPr/>
        <a:lstStyle/>
        <a:p>
          <a:endParaRPr lang="cs-CZ"/>
        </a:p>
      </dgm:t>
    </dgm:pt>
    <dgm:pt modelId="{025578C3-803B-4B73-85BE-22C6DCF100C5}" type="sibTrans" cxnId="{E2748B8D-C057-41C8-A285-0C41FD1592EA}">
      <dgm:prSet/>
      <dgm:spPr/>
      <dgm:t>
        <a:bodyPr/>
        <a:lstStyle/>
        <a:p>
          <a:endParaRPr lang="cs-CZ"/>
        </a:p>
      </dgm:t>
    </dgm:pt>
    <dgm:pt modelId="{AF916D39-5470-4A3B-831B-30EA1A1B1F63}">
      <dgm:prSet phldrT="[Text]"/>
      <dgm:spPr/>
      <dgm:t>
        <a:bodyPr/>
        <a:lstStyle/>
        <a:p>
          <a:r>
            <a:rPr lang="cs-CZ" altLang="cs-CZ" b="0" dirty="0">
              <a:solidFill>
                <a:srgbClr val="981E3A"/>
              </a:solidFill>
            </a:rPr>
            <a:t>většinou sledují cíle vládních politik – záměrem je ovlivnit chování poplatníků daným směrem</a:t>
          </a:r>
          <a:endParaRPr lang="cs-CZ" b="0" dirty="0">
            <a:solidFill>
              <a:srgbClr val="981E3A"/>
            </a:solidFill>
          </a:endParaRPr>
        </a:p>
      </dgm:t>
    </dgm:pt>
    <dgm:pt modelId="{377647CA-05CD-449F-83CD-354552434CDC}" type="parTrans" cxnId="{20E78D86-A834-48B7-BD9B-DD8B7A1303F1}">
      <dgm:prSet/>
      <dgm:spPr/>
      <dgm:t>
        <a:bodyPr/>
        <a:lstStyle/>
        <a:p>
          <a:endParaRPr lang="cs-CZ"/>
        </a:p>
      </dgm:t>
    </dgm:pt>
    <dgm:pt modelId="{01FBE113-ACFF-407B-825A-C3598D2E7ED3}" type="sibTrans" cxnId="{20E78D86-A834-48B7-BD9B-DD8B7A1303F1}">
      <dgm:prSet/>
      <dgm:spPr/>
      <dgm:t>
        <a:bodyPr/>
        <a:lstStyle/>
        <a:p>
          <a:endParaRPr lang="cs-CZ"/>
        </a:p>
      </dgm:t>
    </dgm:pt>
    <dgm:pt modelId="{559D2F5B-4982-437A-8F8D-30281E2590BD}">
      <dgm:prSet/>
      <dgm:spPr/>
      <dgm:t>
        <a:bodyPr/>
        <a:lstStyle/>
        <a:p>
          <a:r>
            <a:rPr lang="cs-CZ" altLang="cs-CZ" dirty="0">
              <a:solidFill>
                <a:srgbClr val="307871"/>
              </a:solidFill>
            </a:rPr>
            <a:t>vyjadřuje určitou hodnotu sociálních výdajů poplatníka a </a:t>
          </a:r>
          <a:r>
            <a:rPr lang="da-DK" dirty="0">
              <a:solidFill>
                <a:srgbClr val="307871"/>
              </a:solidFill>
            </a:rPr>
            <a:t>mohou i částečně kompenzovat určitý handicap</a:t>
          </a:r>
          <a:endParaRPr lang="cs-CZ" altLang="cs-CZ" dirty="0">
            <a:solidFill>
              <a:srgbClr val="307871"/>
            </a:solidFill>
          </a:endParaRPr>
        </a:p>
      </dgm:t>
    </dgm:pt>
    <dgm:pt modelId="{3A5440A4-016A-41C4-B0D1-F0552201B9BB}" type="parTrans" cxnId="{08EEB374-9ABB-45C6-A5B6-2F717202DE58}">
      <dgm:prSet/>
      <dgm:spPr/>
      <dgm:t>
        <a:bodyPr/>
        <a:lstStyle/>
        <a:p>
          <a:endParaRPr lang="cs-CZ"/>
        </a:p>
      </dgm:t>
    </dgm:pt>
    <dgm:pt modelId="{3B56A8DC-8C86-4CBB-8C6D-B7BCCA9C9876}" type="sibTrans" cxnId="{08EEB374-9ABB-45C6-A5B6-2F717202DE58}">
      <dgm:prSet/>
      <dgm:spPr/>
      <dgm:t>
        <a:bodyPr/>
        <a:lstStyle/>
        <a:p>
          <a:endParaRPr lang="cs-CZ"/>
        </a:p>
      </dgm:t>
    </dgm:pt>
    <dgm:pt modelId="{6D876672-5D50-4B68-915D-9D0A517C7756}">
      <dgm:prSet/>
      <dgm:spPr/>
      <dgm:t>
        <a:bodyPr/>
        <a:lstStyle/>
        <a:p>
          <a:r>
            <a:rPr lang="cs-CZ" altLang="cs-CZ" dirty="0">
              <a:solidFill>
                <a:srgbClr val="307871"/>
              </a:solidFill>
            </a:rPr>
            <a:t>podpora určit. druhu investování, pojištění, spoření </a:t>
          </a:r>
        </a:p>
      </dgm:t>
    </dgm:pt>
    <dgm:pt modelId="{F0F9AB49-FB4C-4FB3-A644-C6EF75E3F76F}" type="parTrans" cxnId="{117D2DA6-FAD1-44E5-9EFE-8895BF8D2EC4}">
      <dgm:prSet/>
      <dgm:spPr/>
      <dgm:t>
        <a:bodyPr/>
        <a:lstStyle/>
        <a:p>
          <a:endParaRPr lang="cs-CZ"/>
        </a:p>
      </dgm:t>
    </dgm:pt>
    <dgm:pt modelId="{4C3BEE44-F118-4BB6-8B3E-99F99AA168BF}" type="sibTrans" cxnId="{117D2DA6-FAD1-44E5-9EFE-8895BF8D2EC4}">
      <dgm:prSet/>
      <dgm:spPr/>
      <dgm:t>
        <a:bodyPr/>
        <a:lstStyle/>
        <a:p>
          <a:endParaRPr lang="cs-CZ"/>
        </a:p>
      </dgm:t>
    </dgm:pt>
    <dgm:pt modelId="{C34879D8-62B6-43AD-BC89-22B06801056F}">
      <dgm:prSet/>
      <dgm:spPr/>
      <dgm:t>
        <a:bodyPr/>
        <a:lstStyle/>
        <a:p>
          <a:r>
            <a:rPr lang="cs-CZ" altLang="cs-CZ" dirty="0">
              <a:solidFill>
                <a:srgbClr val="307871"/>
              </a:solidFill>
            </a:rPr>
            <a:t>odpočet úroků z hypoték,</a:t>
          </a:r>
        </a:p>
      </dgm:t>
    </dgm:pt>
    <dgm:pt modelId="{207061AA-9895-4E9C-B322-3F93A3C73886}" type="parTrans" cxnId="{C059ADF1-CB94-4A53-A86D-D4A277E1460B}">
      <dgm:prSet/>
      <dgm:spPr/>
      <dgm:t>
        <a:bodyPr/>
        <a:lstStyle/>
        <a:p>
          <a:endParaRPr lang="cs-CZ"/>
        </a:p>
      </dgm:t>
    </dgm:pt>
    <dgm:pt modelId="{0075BCAA-33AF-40BB-85C5-836BD282C365}" type="sibTrans" cxnId="{C059ADF1-CB94-4A53-A86D-D4A277E1460B}">
      <dgm:prSet/>
      <dgm:spPr/>
      <dgm:t>
        <a:bodyPr/>
        <a:lstStyle/>
        <a:p>
          <a:endParaRPr lang="cs-CZ"/>
        </a:p>
      </dgm:t>
    </dgm:pt>
    <dgm:pt modelId="{470DDF21-8FDE-4488-A2CF-07F9645A2210}">
      <dgm:prSet/>
      <dgm:spPr/>
      <dgm:t>
        <a:bodyPr/>
        <a:lstStyle/>
        <a:p>
          <a:r>
            <a:rPr lang="cs-CZ" altLang="cs-CZ" dirty="0">
              <a:solidFill>
                <a:srgbClr val="307871"/>
              </a:solidFill>
            </a:rPr>
            <a:t>poskytování darů na charitativní účely apod. </a:t>
          </a:r>
        </a:p>
      </dgm:t>
    </dgm:pt>
    <dgm:pt modelId="{1793BF57-07EF-4744-9BCA-E230A44DBDFF}" type="parTrans" cxnId="{FA0EF9C2-7EEA-431D-9789-5B6C10F64841}">
      <dgm:prSet/>
      <dgm:spPr/>
      <dgm:t>
        <a:bodyPr/>
        <a:lstStyle/>
        <a:p>
          <a:endParaRPr lang="cs-CZ"/>
        </a:p>
      </dgm:t>
    </dgm:pt>
    <dgm:pt modelId="{962502A1-EB82-4A29-A20C-490657CA6630}" type="sibTrans" cxnId="{FA0EF9C2-7EEA-431D-9789-5B6C10F64841}">
      <dgm:prSet/>
      <dgm:spPr/>
      <dgm:t>
        <a:bodyPr/>
        <a:lstStyle/>
        <a:p>
          <a:endParaRPr lang="cs-CZ"/>
        </a:p>
      </dgm:t>
    </dgm:pt>
    <dgm:pt modelId="{4D55E576-F24C-4EF1-B1F3-0304F357E07B}">
      <dgm:prSet/>
      <dgm:spPr/>
      <dgm:t>
        <a:bodyPr/>
        <a:lstStyle/>
        <a:p>
          <a:r>
            <a:rPr lang="cs-CZ" altLang="cs-CZ" dirty="0">
              <a:solidFill>
                <a:srgbClr val="307871"/>
              </a:solidFill>
            </a:rPr>
            <a:t>vyživování dalších osob ve </a:t>
          </a:r>
          <a:r>
            <a:rPr lang="cs-CZ" altLang="cs-CZ" dirty="0" err="1">
              <a:solidFill>
                <a:srgbClr val="307871"/>
              </a:solidFill>
            </a:rPr>
            <a:t>společ</a:t>
          </a:r>
          <a:r>
            <a:rPr lang="cs-CZ" altLang="cs-CZ" dirty="0">
              <a:solidFill>
                <a:srgbClr val="307871"/>
              </a:solidFill>
            </a:rPr>
            <a:t>. domácnosti (druhého z manželů, dítěte…), invalidita</a:t>
          </a:r>
        </a:p>
      </dgm:t>
    </dgm:pt>
    <dgm:pt modelId="{CC44F7CA-6072-4FD9-B25B-C38737D9E725}" type="parTrans" cxnId="{1EC562B2-389F-49EC-B9B8-758C88D4DBEC}">
      <dgm:prSet/>
      <dgm:spPr/>
      <dgm:t>
        <a:bodyPr/>
        <a:lstStyle/>
        <a:p>
          <a:endParaRPr lang="cs-CZ"/>
        </a:p>
      </dgm:t>
    </dgm:pt>
    <dgm:pt modelId="{14EE1C62-8789-4821-8296-42AE6D1B276B}" type="sibTrans" cxnId="{1EC562B2-389F-49EC-B9B8-758C88D4DBEC}">
      <dgm:prSet/>
      <dgm:spPr/>
      <dgm:t>
        <a:bodyPr/>
        <a:lstStyle/>
        <a:p>
          <a:endParaRPr lang="cs-CZ"/>
        </a:p>
      </dgm:t>
    </dgm:pt>
    <dgm:pt modelId="{6A78923D-F4E7-4DAB-ABB7-DD43C18F2EFC}" type="pres">
      <dgm:prSet presAssocID="{DE991B67-2316-489B-9820-CE1DB3D69A6B}" presName="linear" presStyleCnt="0">
        <dgm:presLayoutVars>
          <dgm:animLvl val="lvl"/>
          <dgm:resizeHandles val="exact"/>
        </dgm:presLayoutVars>
      </dgm:prSet>
      <dgm:spPr/>
    </dgm:pt>
    <dgm:pt modelId="{18D7666C-1F3D-4D26-B12D-36E83C21C4D8}" type="pres">
      <dgm:prSet presAssocID="{CB3E8478-7042-4F1A-921D-C881791EB44B}" presName="parentText" presStyleLbl="node1" presStyleIdx="0" presStyleCnt="2" custScaleX="73248" custLinFactNeighborX="-14251" custLinFactNeighborY="-8419">
        <dgm:presLayoutVars>
          <dgm:chMax val="0"/>
          <dgm:bulletEnabled val="1"/>
        </dgm:presLayoutVars>
      </dgm:prSet>
      <dgm:spPr/>
    </dgm:pt>
    <dgm:pt modelId="{1070CC07-DDD2-4943-AF9C-909F1DA401A9}" type="pres">
      <dgm:prSet presAssocID="{CB3E8478-7042-4F1A-921D-C881791EB44B}" presName="childText" presStyleLbl="revTx" presStyleIdx="0" presStyleCnt="2" custScaleX="97550" custScaleY="101677">
        <dgm:presLayoutVars>
          <dgm:bulletEnabled val="1"/>
        </dgm:presLayoutVars>
      </dgm:prSet>
      <dgm:spPr/>
    </dgm:pt>
    <dgm:pt modelId="{D65A910C-C673-4A1F-BD9D-44272A349C1C}" type="pres">
      <dgm:prSet presAssocID="{51C11BE1-1A50-48D0-BF19-704A2FA8D84D}" presName="parentText" presStyleLbl="node1" presStyleIdx="1" presStyleCnt="2" custScaleX="71537" custScaleY="104809" custLinFactNeighborX="-13418" custLinFactNeighborY="2743">
        <dgm:presLayoutVars>
          <dgm:chMax val="0"/>
          <dgm:bulletEnabled val="1"/>
        </dgm:presLayoutVars>
      </dgm:prSet>
      <dgm:spPr/>
    </dgm:pt>
    <dgm:pt modelId="{0BD6FB16-E9C9-44FA-B7FD-8A6AF41A3A10}" type="pres">
      <dgm:prSet presAssocID="{51C11BE1-1A50-48D0-BF19-704A2FA8D84D}" presName="childText" presStyleLbl="revTx" presStyleIdx="1" presStyleCnt="2" custScaleY="100519" custLinFactNeighborX="836" custLinFactNeighborY="31422">
        <dgm:presLayoutVars>
          <dgm:bulletEnabled val="1"/>
        </dgm:presLayoutVars>
      </dgm:prSet>
      <dgm:spPr/>
    </dgm:pt>
  </dgm:ptLst>
  <dgm:cxnLst>
    <dgm:cxn modelId="{CBD4D106-CAE8-49F9-A863-E12005B4D1D9}" type="presOf" srcId="{DE991B67-2316-489B-9820-CE1DB3D69A6B}" destId="{6A78923D-F4E7-4DAB-ABB7-DD43C18F2EFC}" srcOrd="0" destOrd="0" presId="urn:microsoft.com/office/officeart/2005/8/layout/vList2"/>
    <dgm:cxn modelId="{C847293A-3552-4E6B-8801-EF0685E5678C}" type="presOf" srcId="{559D2F5B-4982-437A-8F8D-30281E2590BD}" destId="{1070CC07-DDD2-4943-AF9C-909F1DA401A9}" srcOrd="0" destOrd="1" presId="urn:microsoft.com/office/officeart/2005/8/layout/vList2"/>
    <dgm:cxn modelId="{B14C925F-1DAD-4C29-B8A9-3B90303313BC}" type="presOf" srcId="{51C11BE1-1A50-48D0-BF19-704A2FA8D84D}" destId="{D65A910C-C673-4A1F-BD9D-44272A349C1C}" srcOrd="0" destOrd="0" presId="urn:microsoft.com/office/officeart/2005/8/layout/vList2"/>
    <dgm:cxn modelId="{91DFD24D-0FF8-4A8D-A835-1A35A6C66D49}" type="presOf" srcId="{4D55E576-F24C-4EF1-B1F3-0304F357E07B}" destId="{1070CC07-DDD2-4943-AF9C-909F1DA401A9}" srcOrd="0" destOrd="2" presId="urn:microsoft.com/office/officeart/2005/8/layout/vList2"/>
    <dgm:cxn modelId="{08EEB374-9ABB-45C6-A5B6-2F717202DE58}" srcId="{68F5CA21-A5AD-4B5F-BE7F-346CB51076D3}" destId="{559D2F5B-4982-437A-8F8D-30281E2590BD}" srcOrd="0" destOrd="0" parTransId="{3A5440A4-016A-41C4-B0D1-F0552201B9BB}" sibTransId="{3B56A8DC-8C86-4CBB-8C6D-B7BCCA9C9876}"/>
    <dgm:cxn modelId="{F359EA56-4CA6-461D-B277-00CA734CA622}" type="presOf" srcId="{470DDF21-8FDE-4488-A2CF-07F9645A2210}" destId="{0BD6FB16-E9C9-44FA-B7FD-8A6AF41A3A10}" srcOrd="0" destOrd="3" presId="urn:microsoft.com/office/officeart/2005/8/layout/vList2"/>
    <dgm:cxn modelId="{7133B259-34D7-4927-B084-4D201B911A0E}" srcId="{DE991B67-2316-489B-9820-CE1DB3D69A6B}" destId="{CB3E8478-7042-4F1A-921D-C881791EB44B}" srcOrd="0" destOrd="0" parTransId="{ABD0AF07-B927-450F-83C8-565FE68284C9}" sibTransId="{ABECD93F-5F8E-46E1-8047-E3AB419FC063}"/>
    <dgm:cxn modelId="{3EB13482-60CE-43C3-AF34-5212C986995A}" srcId="{CB3E8478-7042-4F1A-921D-C881791EB44B}" destId="{68F5CA21-A5AD-4B5F-BE7F-346CB51076D3}" srcOrd="0" destOrd="0" parTransId="{6350A944-DE14-41D6-B1F5-A9FEF91B5575}" sibTransId="{96FF81E9-8BC5-4F57-821E-5C4D9786C029}"/>
    <dgm:cxn modelId="{20E78D86-A834-48B7-BD9B-DD8B7A1303F1}" srcId="{51C11BE1-1A50-48D0-BF19-704A2FA8D84D}" destId="{AF916D39-5470-4A3B-831B-30EA1A1B1F63}" srcOrd="0" destOrd="0" parTransId="{377647CA-05CD-449F-83CD-354552434CDC}" sibTransId="{01FBE113-ACFF-407B-825A-C3598D2E7ED3}"/>
    <dgm:cxn modelId="{E2748B8D-C057-41C8-A285-0C41FD1592EA}" srcId="{DE991B67-2316-489B-9820-CE1DB3D69A6B}" destId="{51C11BE1-1A50-48D0-BF19-704A2FA8D84D}" srcOrd="1" destOrd="0" parTransId="{05E05F07-DDC5-4EFE-81AB-7EEFD97A34A1}" sibTransId="{025578C3-803B-4B73-85BE-22C6DCF100C5}"/>
    <dgm:cxn modelId="{31866F9B-D528-415D-B8EC-31EF7B45EEF4}" type="presOf" srcId="{68F5CA21-A5AD-4B5F-BE7F-346CB51076D3}" destId="{1070CC07-DDD2-4943-AF9C-909F1DA401A9}" srcOrd="0" destOrd="0" presId="urn:microsoft.com/office/officeart/2005/8/layout/vList2"/>
    <dgm:cxn modelId="{117D2DA6-FAD1-44E5-9EFE-8895BF8D2EC4}" srcId="{AF916D39-5470-4A3B-831B-30EA1A1B1F63}" destId="{6D876672-5D50-4B68-915D-9D0A517C7756}" srcOrd="0" destOrd="0" parTransId="{F0F9AB49-FB4C-4FB3-A644-C6EF75E3F76F}" sibTransId="{4C3BEE44-F118-4BB6-8B3E-99F99AA168BF}"/>
    <dgm:cxn modelId="{1EC562B2-389F-49EC-B9B8-758C88D4DBEC}" srcId="{68F5CA21-A5AD-4B5F-BE7F-346CB51076D3}" destId="{4D55E576-F24C-4EF1-B1F3-0304F357E07B}" srcOrd="1" destOrd="0" parTransId="{CC44F7CA-6072-4FD9-B25B-C38737D9E725}" sibTransId="{14EE1C62-8789-4821-8296-42AE6D1B276B}"/>
    <dgm:cxn modelId="{FA0EF9C2-7EEA-431D-9789-5B6C10F64841}" srcId="{AF916D39-5470-4A3B-831B-30EA1A1B1F63}" destId="{470DDF21-8FDE-4488-A2CF-07F9645A2210}" srcOrd="2" destOrd="0" parTransId="{1793BF57-07EF-4744-9BCA-E230A44DBDFF}" sibTransId="{962502A1-EB82-4A29-A20C-490657CA6630}"/>
    <dgm:cxn modelId="{31E750C7-0B28-4B9C-AEEA-3078A02CE631}" type="presOf" srcId="{AF916D39-5470-4A3B-831B-30EA1A1B1F63}" destId="{0BD6FB16-E9C9-44FA-B7FD-8A6AF41A3A10}" srcOrd="0" destOrd="0" presId="urn:microsoft.com/office/officeart/2005/8/layout/vList2"/>
    <dgm:cxn modelId="{FF70EFDB-66A7-4476-98A1-31C63FB6DF46}" type="presOf" srcId="{6D876672-5D50-4B68-915D-9D0A517C7756}" destId="{0BD6FB16-E9C9-44FA-B7FD-8A6AF41A3A10}" srcOrd="0" destOrd="1" presId="urn:microsoft.com/office/officeart/2005/8/layout/vList2"/>
    <dgm:cxn modelId="{BD297BED-C59D-45AA-894C-6CB8F0D4F54D}" type="presOf" srcId="{CB3E8478-7042-4F1A-921D-C881791EB44B}" destId="{18D7666C-1F3D-4D26-B12D-36E83C21C4D8}" srcOrd="0" destOrd="0" presId="urn:microsoft.com/office/officeart/2005/8/layout/vList2"/>
    <dgm:cxn modelId="{C059ADF1-CB94-4A53-A86D-D4A277E1460B}" srcId="{AF916D39-5470-4A3B-831B-30EA1A1B1F63}" destId="{C34879D8-62B6-43AD-BC89-22B06801056F}" srcOrd="1" destOrd="0" parTransId="{207061AA-9895-4E9C-B322-3F93A3C73886}" sibTransId="{0075BCAA-33AF-40BB-85C5-836BD282C365}"/>
    <dgm:cxn modelId="{9BD8C0FE-C6D7-477F-A1DF-B8175BC0FA77}" type="presOf" srcId="{C34879D8-62B6-43AD-BC89-22B06801056F}" destId="{0BD6FB16-E9C9-44FA-B7FD-8A6AF41A3A10}" srcOrd="0" destOrd="2" presId="urn:microsoft.com/office/officeart/2005/8/layout/vList2"/>
    <dgm:cxn modelId="{3D46BA28-A439-411E-83ED-C9540E62D108}" type="presParOf" srcId="{6A78923D-F4E7-4DAB-ABB7-DD43C18F2EFC}" destId="{18D7666C-1F3D-4D26-B12D-36E83C21C4D8}" srcOrd="0" destOrd="0" presId="urn:microsoft.com/office/officeart/2005/8/layout/vList2"/>
    <dgm:cxn modelId="{307DBC2D-57CC-4283-862C-B52D118B8EB3}" type="presParOf" srcId="{6A78923D-F4E7-4DAB-ABB7-DD43C18F2EFC}" destId="{1070CC07-DDD2-4943-AF9C-909F1DA401A9}" srcOrd="1" destOrd="0" presId="urn:microsoft.com/office/officeart/2005/8/layout/vList2"/>
    <dgm:cxn modelId="{71C2A55E-24A1-417B-B7BA-B2947DC5C27E}" type="presParOf" srcId="{6A78923D-F4E7-4DAB-ABB7-DD43C18F2EFC}" destId="{D65A910C-C673-4A1F-BD9D-44272A349C1C}" srcOrd="2" destOrd="0" presId="urn:microsoft.com/office/officeart/2005/8/layout/vList2"/>
    <dgm:cxn modelId="{52ED5488-F980-4A7D-9151-04AFABC02636}" type="presParOf" srcId="{6A78923D-F4E7-4DAB-ABB7-DD43C18F2EFC}" destId="{0BD6FB16-E9C9-44FA-B7FD-8A6AF41A3A1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F40D75-655B-415C-8E44-DA0B55E0A39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B125F34-4789-492A-A73F-2759BBF2E128}">
      <dgm:prSet phldrT="[Text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cs-CZ" altLang="cs-CZ" sz="2000" dirty="0">
              <a:solidFill>
                <a:srgbClr val="307871"/>
              </a:solidFill>
            </a:rPr>
            <a:t>daně umožňují zmírnit rozdíly v důchodech jednotlivých subjektů</a:t>
          </a:r>
          <a:endParaRPr lang="cs-CZ" sz="2000" dirty="0">
            <a:solidFill>
              <a:srgbClr val="307871"/>
            </a:solidFill>
          </a:endParaRPr>
        </a:p>
      </dgm:t>
    </dgm:pt>
    <dgm:pt modelId="{72C4E1E3-CC83-4477-BF56-5881A9CFB88A}" type="parTrans" cxnId="{0F78961B-532B-4DC1-8392-2A8F934414C5}">
      <dgm:prSet/>
      <dgm:spPr/>
      <dgm:t>
        <a:bodyPr/>
        <a:lstStyle/>
        <a:p>
          <a:endParaRPr lang="cs-CZ"/>
        </a:p>
      </dgm:t>
    </dgm:pt>
    <dgm:pt modelId="{6B78E167-AE0A-48D3-AC4A-C13ECC157E78}" type="sibTrans" cxnId="{0F78961B-532B-4DC1-8392-2A8F934414C5}">
      <dgm:prSet/>
      <dgm:spPr/>
      <dgm:t>
        <a:bodyPr/>
        <a:lstStyle/>
        <a:p>
          <a:endParaRPr lang="cs-CZ"/>
        </a:p>
      </dgm:t>
    </dgm:pt>
    <dgm:pt modelId="{F273385F-3F99-4888-AEE9-9B935B72605F}">
      <dgm:prSet phldrT="[Text]" custT="1"/>
      <dgm:spPr/>
      <dgm:t>
        <a:bodyPr/>
        <a:lstStyle/>
        <a:p>
          <a:r>
            <a:rPr lang="cs-CZ" altLang="cs-CZ" sz="2000" dirty="0">
              <a:solidFill>
                <a:srgbClr val="307871"/>
              </a:solidFill>
            </a:rPr>
            <a:t>naplňuje se tak princip solidarity</a:t>
          </a:r>
          <a:endParaRPr lang="cs-CZ" sz="2000" dirty="0">
            <a:solidFill>
              <a:srgbClr val="307871"/>
            </a:solidFill>
          </a:endParaRPr>
        </a:p>
      </dgm:t>
    </dgm:pt>
    <dgm:pt modelId="{84804EED-9260-4A29-9A6D-F2A5FAA817B8}" type="parTrans" cxnId="{15F22B52-105E-4BAE-A2F1-77BC9067A95B}">
      <dgm:prSet/>
      <dgm:spPr/>
      <dgm:t>
        <a:bodyPr/>
        <a:lstStyle/>
        <a:p>
          <a:endParaRPr lang="cs-CZ"/>
        </a:p>
      </dgm:t>
    </dgm:pt>
    <dgm:pt modelId="{D780C9DE-01FB-4D03-AF09-6EADDF3941BD}" type="sibTrans" cxnId="{15F22B52-105E-4BAE-A2F1-77BC9067A95B}">
      <dgm:prSet/>
      <dgm:spPr/>
      <dgm:t>
        <a:bodyPr/>
        <a:lstStyle/>
        <a:p>
          <a:endParaRPr lang="cs-CZ"/>
        </a:p>
      </dgm:t>
    </dgm:pt>
    <dgm:pt modelId="{5C719AE7-849F-41A4-9B0E-52FCC4707077}">
      <dgm:prSet phldrT="[Text]" custT="1"/>
      <dgm:spPr>
        <a:solidFill>
          <a:schemeClr val="accent6">
            <a:lumMod val="40000"/>
            <a:lumOff val="60000"/>
          </a:schemeClr>
        </a:solidFill>
        <a:ln>
          <a:solidFill>
            <a:srgbClr val="307871"/>
          </a:solidFill>
        </a:ln>
      </dgm:spPr>
      <dgm:t>
        <a:bodyPr/>
        <a:lstStyle/>
        <a:p>
          <a:r>
            <a:rPr lang="cs-CZ" altLang="cs-CZ" sz="2000" dirty="0">
              <a:solidFill>
                <a:srgbClr val="307871"/>
              </a:solidFill>
            </a:rPr>
            <a:t>prostřednictvím transferů přesouvá příjmy od příjmově vyšších skupin k  příjmově chudším jedincům </a:t>
          </a:r>
          <a:endParaRPr lang="cs-CZ" sz="2000" dirty="0">
            <a:solidFill>
              <a:srgbClr val="307871"/>
            </a:solidFill>
          </a:endParaRPr>
        </a:p>
      </dgm:t>
    </dgm:pt>
    <dgm:pt modelId="{26F098DD-657F-4992-B6D1-55B49407091D}" type="parTrans" cxnId="{259EBFD4-AFD4-4569-8269-E328028FB1C8}">
      <dgm:prSet/>
      <dgm:spPr/>
      <dgm:t>
        <a:bodyPr/>
        <a:lstStyle/>
        <a:p>
          <a:endParaRPr lang="cs-CZ"/>
        </a:p>
      </dgm:t>
    </dgm:pt>
    <dgm:pt modelId="{DA8BA500-D81F-48E2-937F-06EAB079C72D}" type="sibTrans" cxnId="{259EBFD4-AFD4-4569-8269-E328028FB1C8}">
      <dgm:prSet/>
      <dgm:spPr/>
      <dgm:t>
        <a:bodyPr/>
        <a:lstStyle/>
        <a:p>
          <a:endParaRPr lang="cs-CZ"/>
        </a:p>
      </dgm:t>
    </dgm:pt>
    <dgm:pt modelId="{27F0AC8B-A1B8-4D29-BC82-7F2B9618D316}">
      <dgm:prSet phldrT="[Text]" custT="1"/>
      <dgm:spPr/>
      <dgm:t>
        <a:bodyPr/>
        <a:lstStyle/>
        <a:p>
          <a:r>
            <a:rPr lang="cs-CZ" altLang="cs-CZ" sz="2000" dirty="0">
              <a:solidFill>
                <a:srgbClr val="307871"/>
              </a:solidFill>
            </a:rPr>
            <a:t>realizuje se tak sociální politika státu prostřednictvím výdajových programů</a:t>
          </a:r>
          <a:endParaRPr lang="cs-CZ" sz="2000" dirty="0">
            <a:solidFill>
              <a:srgbClr val="307871"/>
            </a:solidFill>
          </a:endParaRPr>
        </a:p>
      </dgm:t>
    </dgm:pt>
    <dgm:pt modelId="{693C3121-8BD6-4EF9-ABB6-8BCBC52F48E9}" type="parTrans" cxnId="{B98E8071-E1D5-453C-A18C-15EA5A024C9D}">
      <dgm:prSet/>
      <dgm:spPr/>
      <dgm:t>
        <a:bodyPr/>
        <a:lstStyle/>
        <a:p>
          <a:endParaRPr lang="cs-CZ"/>
        </a:p>
      </dgm:t>
    </dgm:pt>
    <dgm:pt modelId="{EC9B89CB-1F70-4FCD-A997-579C14CA5974}" type="sibTrans" cxnId="{B98E8071-E1D5-453C-A18C-15EA5A024C9D}">
      <dgm:prSet/>
      <dgm:spPr/>
      <dgm:t>
        <a:bodyPr/>
        <a:lstStyle/>
        <a:p>
          <a:endParaRPr lang="cs-CZ"/>
        </a:p>
      </dgm:t>
    </dgm:pt>
    <dgm:pt modelId="{8EC0663B-98EA-4FDC-895E-7537839F60F6}" type="pres">
      <dgm:prSet presAssocID="{37F40D75-655B-415C-8E44-DA0B55E0A394}" presName="linear" presStyleCnt="0">
        <dgm:presLayoutVars>
          <dgm:animLvl val="lvl"/>
          <dgm:resizeHandles val="exact"/>
        </dgm:presLayoutVars>
      </dgm:prSet>
      <dgm:spPr/>
    </dgm:pt>
    <dgm:pt modelId="{2EB7259B-EF22-451D-AE4A-AFE82E88C073}" type="pres">
      <dgm:prSet presAssocID="{BB125F34-4789-492A-A73F-2759BBF2E12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EC93841-2020-4BCE-862A-365BD3DE6E2F}" type="pres">
      <dgm:prSet presAssocID="{BB125F34-4789-492A-A73F-2759BBF2E128}" presName="childText" presStyleLbl="revTx" presStyleIdx="0" presStyleCnt="2">
        <dgm:presLayoutVars>
          <dgm:bulletEnabled val="1"/>
        </dgm:presLayoutVars>
      </dgm:prSet>
      <dgm:spPr/>
    </dgm:pt>
    <dgm:pt modelId="{E1998D88-5FD1-467D-BAD8-25F2E476DA1D}" type="pres">
      <dgm:prSet presAssocID="{5C719AE7-849F-41A4-9B0E-52FCC470707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5F9E686-8470-4588-BED1-50AEB10443A0}" type="pres">
      <dgm:prSet presAssocID="{5C719AE7-849F-41A4-9B0E-52FCC4707077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A4ECB12-C824-4D4A-8606-4E7C1831DB78}" type="presOf" srcId="{27F0AC8B-A1B8-4D29-BC82-7F2B9618D316}" destId="{75F9E686-8470-4588-BED1-50AEB10443A0}" srcOrd="0" destOrd="0" presId="urn:microsoft.com/office/officeart/2005/8/layout/vList2"/>
    <dgm:cxn modelId="{0F78961B-532B-4DC1-8392-2A8F934414C5}" srcId="{37F40D75-655B-415C-8E44-DA0B55E0A394}" destId="{BB125F34-4789-492A-A73F-2759BBF2E128}" srcOrd="0" destOrd="0" parTransId="{72C4E1E3-CC83-4477-BF56-5881A9CFB88A}" sibTransId="{6B78E167-AE0A-48D3-AC4A-C13ECC157E78}"/>
    <dgm:cxn modelId="{0BCDDF5F-D19D-488C-8B02-F6E26610C5D9}" type="presOf" srcId="{37F40D75-655B-415C-8E44-DA0B55E0A394}" destId="{8EC0663B-98EA-4FDC-895E-7537839F60F6}" srcOrd="0" destOrd="0" presId="urn:microsoft.com/office/officeart/2005/8/layout/vList2"/>
    <dgm:cxn modelId="{D8832A6B-623B-48D2-9FD1-5566430C1F75}" type="presOf" srcId="{5C719AE7-849F-41A4-9B0E-52FCC4707077}" destId="{E1998D88-5FD1-467D-BAD8-25F2E476DA1D}" srcOrd="0" destOrd="0" presId="urn:microsoft.com/office/officeart/2005/8/layout/vList2"/>
    <dgm:cxn modelId="{B98E8071-E1D5-453C-A18C-15EA5A024C9D}" srcId="{5C719AE7-849F-41A4-9B0E-52FCC4707077}" destId="{27F0AC8B-A1B8-4D29-BC82-7F2B9618D316}" srcOrd="0" destOrd="0" parTransId="{693C3121-8BD6-4EF9-ABB6-8BCBC52F48E9}" sibTransId="{EC9B89CB-1F70-4FCD-A997-579C14CA5974}"/>
    <dgm:cxn modelId="{6F9DB251-BE2B-42D9-9BF5-05B3CFA6DAF8}" type="presOf" srcId="{F273385F-3F99-4888-AEE9-9B935B72605F}" destId="{7EC93841-2020-4BCE-862A-365BD3DE6E2F}" srcOrd="0" destOrd="0" presId="urn:microsoft.com/office/officeart/2005/8/layout/vList2"/>
    <dgm:cxn modelId="{15F22B52-105E-4BAE-A2F1-77BC9067A95B}" srcId="{BB125F34-4789-492A-A73F-2759BBF2E128}" destId="{F273385F-3F99-4888-AEE9-9B935B72605F}" srcOrd="0" destOrd="0" parTransId="{84804EED-9260-4A29-9A6D-F2A5FAA817B8}" sibTransId="{D780C9DE-01FB-4D03-AF09-6EADDF3941BD}"/>
    <dgm:cxn modelId="{27FF31A3-4BCE-4590-A2FF-C82AE2D319E1}" type="presOf" srcId="{BB125F34-4789-492A-A73F-2759BBF2E128}" destId="{2EB7259B-EF22-451D-AE4A-AFE82E88C073}" srcOrd="0" destOrd="0" presId="urn:microsoft.com/office/officeart/2005/8/layout/vList2"/>
    <dgm:cxn modelId="{259EBFD4-AFD4-4569-8269-E328028FB1C8}" srcId="{37F40D75-655B-415C-8E44-DA0B55E0A394}" destId="{5C719AE7-849F-41A4-9B0E-52FCC4707077}" srcOrd="1" destOrd="0" parTransId="{26F098DD-657F-4992-B6D1-55B49407091D}" sibTransId="{DA8BA500-D81F-48E2-937F-06EAB079C72D}"/>
    <dgm:cxn modelId="{9085752C-F1AD-4CD7-8EAD-29626EDE4118}" type="presParOf" srcId="{8EC0663B-98EA-4FDC-895E-7537839F60F6}" destId="{2EB7259B-EF22-451D-AE4A-AFE82E88C073}" srcOrd="0" destOrd="0" presId="urn:microsoft.com/office/officeart/2005/8/layout/vList2"/>
    <dgm:cxn modelId="{1ED882F6-E0A6-4E30-9490-CE63836780E9}" type="presParOf" srcId="{8EC0663B-98EA-4FDC-895E-7537839F60F6}" destId="{7EC93841-2020-4BCE-862A-365BD3DE6E2F}" srcOrd="1" destOrd="0" presId="urn:microsoft.com/office/officeart/2005/8/layout/vList2"/>
    <dgm:cxn modelId="{AE81F3E7-1B56-472F-B2D3-5AD61318B56D}" type="presParOf" srcId="{8EC0663B-98EA-4FDC-895E-7537839F60F6}" destId="{E1998D88-5FD1-467D-BAD8-25F2E476DA1D}" srcOrd="2" destOrd="0" presId="urn:microsoft.com/office/officeart/2005/8/layout/vList2"/>
    <dgm:cxn modelId="{977A1F6F-38D5-448B-A745-313E697FBC69}" type="presParOf" srcId="{8EC0663B-98EA-4FDC-895E-7537839F60F6}" destId="{75F9E686-8470-4588-BED1-50AEB10443A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046F9B-6945-44A2-BE9E-C4C07A67BF61}" type="doc">
      <dgm:prSet loTypeId="urn:microsoft.com/office/officeart/2005/8/layout/list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7AD956F7-12C4-431B-BA18-2388FEE11EB9}">
      <dgm:prSet phldrT="[Text]" custT="1"/>
      <dgm:spPr/>
      <dgm:t>
        <a:bodyPr/>
        <a:lstStyle/>
        <a:p>
          <a:r>
            <a:rPr lang="cs-CZ" altLang="cs-CZ" sz="2000" dirty="0">
              <a:solidFill>
                <a:srgbClr val="307871"/>
              </a:solidFill>
            </a:rPr>
            <a:t>daně přispívají ke zmírňování cyklických výkyvů v ekonomice</a:t>
          </a:r>
          <a:endParaRPr lang="cs-CZ" sz="2000" dirty="0">
            <a:solidFill>
              <a:srgbClr val="307871"/>
            </a:solidFill>
          </a:endParaRPr>
        </a:p>
      </dgm:t>
    </dgm:pt>
    <dgm:pt modelId="{5440518B-FE63-46F1-AF35-5BBB21E75859}" type="parTrans" cxnId="{2A0BE978-AD42-448F-9321-0448928F5DC8}">
      <dgm:prSet/>
      <dgm:spPr/>
      <dgm:t>
        <a:bodyPr/>
        <a:lstStyle/>
        <a:p>
          <a:endParaRPr lang="cs-CZ"/>
        </a:p>
      </dgm:t>
    </dgm:pt>
    <dgm:pt modelId="{4217372D-558B-4817-BCE8-4FBD1E48F19E}" type="sibTrans" cxnId="{2A0BE978-AD42-448F-9321-0448928F5DC8}">
      <dgm:prSet/>
      <dgm:spPr/>
      <dgm:t>
        <a:bodyPr/>
        <a:lstStyle/>
        <a:p>
          <a:endParaRPr lang="cs-CZ"/>
        </a:p>
      </dgm:t>
    </dgm:pt>
    <dgm:pt modelId="{5E8E438D-CC20-4FA3-B8EA-9D0C76930D47}">
      <dgm:prSet phldrT="[Text]" custT="1"/>
      <dgm:spPr/>
      <dgm:t>
        <a:bodyPr/>
        <a:lstStyle/>
        <a:p>
          <a:r>
            <a:rPr lang="cs-CZ" altLang="cs-CZ" sz="2000" dirty="0">
              <a:solidFill>
                <a:srgbClr val="307871"/>
              </a:solidFill>
            </a:rPr>
            <a:t>V období konjunktury (důchody i spotřeba rychle rostou) daně odčerpávají do veřejných rozpočtů vyšší díl </a:t>
          </a:r>
          <a:r>
            <a: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→ </a:t>
          </a:r>
          <a:r>
            <a:rPr lang="cs-CZ" altLang="cs-CZ" sz="2000" dirty="0">
              <a:solidFill>
                <a:srgbClr val="307871"/>
              </a:solidFill>
            </a:rPr>
            <a:t>pomáhají tak předcházet „přehřátí“ ekonomiky </a:t>
          </a:r>
          <a:endParaRPr lang="cs-CZ" sz="2000" dirty="0">
            <a:solidFill>
              <a:srgbClr val="307871"/>
            </a:solidFill>
          </a:endParaRPr>
        </a:p>
      </dgm:t>
    </dgm:pt>
    <dgm:pt modelId="{DBA3F147-25ED-4AEB-8CFA-3F57707EE04C}" type="parTrans" cxnId="{2917E2CD-D3FB-4E9A-8410-22456878AFF6}">
      <dgm:prSet/>
      <dgm:spPr/>
      <dgm:t>
        <a:bodyPr/>
        <a:lstStyle/>
        <a:p>
          <a:endParaRPr lang="cs-CZ"/>
        </a:p>
      </dgm:t>
    </dgm:pt>
    <dgm:pt modelId="{0D08B431-D46D-4CCD-848E-1D511EF4FAFF}" type="sibTrans" cxnId="{2917E2CD-D3FB-4E9A-8410-22456878AFF6}">
      <dgm:prSet/>
      <dgm:spPr/>
      <dgm:t>
        <a:bodyPr/>
        <a:lstStyle/>
        <a:p>
          <a:endParaRPr lang="cs-CZ"/>
        </a:p>
      </dgm:t>
    </dgm:pt>
    <dgm:pt modelId="{D309FC14-161A-415F-8E31-C2ACB186BF0A}">
      <dgm:prSet custT="1"/>
      <dgm:spPr/>
      <dgm:t>
        <a:bodyPr/>
        <a:lstStyle/>
        <a:p>
          <a:r>
            <a:rPr lang="cs-CZ" altLang="cs-CZ" sz="2000" dirty="0">
              <a:solidFill>
                <a:srgbClr val="307871"/>
              </a:solidFill>
            </a:rPr>
            <a:t>v období stagnace pomáhají ekonomiku nastartovat. </a:t>
          </a:r>
        </a:p>
      </dgm:t>
    </dgm:pt>
    <dgm:pt modelId="{7B7BB652-0FD0-4C79-AB12-BC9B12AF5ED5}" type="parTrans" cxnId="{A1663041-2873-4F20-88F2-816093A66A0B}">
      <dgm:prSet/>
      <dgm:spPr/>
      <dgm:t>
        <a:bodyPr/>
        <a:lstStyle/>
        <a:p>
          <a:endParaRPr lang="cs-CZ"/>
        </a:p>
      </dgm:t>
    </dgm:pt>
    <dgm:pt modelId="{961D3BA9-EAC6-47CA-B27D-26EAC9D141DE}" type="sibTrans" cxnId="{A1663041-2873-4F20-88F2-816093A66A0B}">
      <dgm:prSet/>
      <dgm:spPr/>
      <dgm:t>
        <a:bodyPr/>
        <a:lstStyle/>
        <a:p>
          <a:endParaRPr lang="cs-CZ"/>
        </a:p>
      </dgm:t>
    </dgm:pt>
    <dgm:pt modelId="{78C92FC9-72A0-4BF8-BFA2-D94B953F90BD}" type="pres">
      <dgm:prSet presAssocID="{60046F9B-6945-44A2-BE9E-C4C07A67BF61}" presName="linear" presStyleCnt="0">
        <dgm:presLayoutVars>
          <dgm:dir/>
          <dgm:animLvl val="lvl"/>
          <dgm:resizeHandles val="exact"/>
        </dgm:presLayoutVars>
      </dgm:prSet>
      <dgm:spPr/>
    </dgm:pt>
    <dgm:pt modelId="{1715A49E-85BE-4DAA-B35D-06157100ACE7}" type="pres">
      <dgm:prSet presAssocID="{7AD956F7-12C4-431B-BA18-2388FEE11EB9}" presName="parentLin" presStyleCnt="0"/>
      <dgm:spPr/>
    </dgm:pt>
    <dgm:pt modelId="{2DC929D5-2AD2-473E-AE2D-1C9960C56931}" type="pres">
      <dgm:prSet presAssocID="{7AD956F7-12C4-431B-BA18-2388FEE11EB9}" presName="parentLeftMargin" presStyleLbl="node1" presStyleIdx="0" presStyleCnt="3"/>
      <dgm:spPr/>
    </dgm:pt>
    <dgm:pt modelId="{96AE72C7-8399-4A63-A28A-B039007769FD}" type="pres">
      <dgm:prSet presAssocID="{7AD956F7-12C4-431B-BA18-2388FEE11EB9}" presName="parentText" presStyleLbl="node1" presStyleIdx="0" presStyleCnt="3" custScaleX="110541" custScaleY="92669" custLinFactNeighborX="2664" custLinFactNeighborY="-29">
        <dgm:presLayoutVars>
          <dgm:chMax val="0"/>
          <dgm:bulletEnabled val="1"/>
        </dgm:presLayoutVars>
      </dgm:prSet>
      <dgm:spPr/>
    </dgm:pt>
    <dgm:pt modelId="{CDE96658-2F18-4A24-8726-135FCB3F7E50}" type="pres">
      <dgm:prSet presAssocID="{7AD956F7-12C4-431B-BA18-2388FEE11EB9}" presName="negativeSpace" presStyleCnt="0"/>
      <dgm:spPr/>
    </dgm:pt>
    <dgm:pt modelId="{04C58A05-6991-4D35-A332-A689366BB622}" type="pres">
      <dgm:prSet presAssocID="{7AD956F7-12C4-431B-BA18-2388FEE11EB9}" presName="childText" presStyleLbl="conFgAcc1" presStyleIdx="0" presStyleCnt="3">
        <dgm:presLayoutVars>
          <dgm:bulletEnabled val="1"/>
        </dgm:presLayoutVars>
      </dgm:prSet>
      <dgm:spPr/>
    </dgm:pt>
    <dgm:pt modelId="{AE4ED037-441C-487E-8041-B02B2038BC41}" type="pres">
      <dgm:prSet presAssocID="{4217372D-558B-4817-BCE8-4FBD1E48F19E}" presName="spaceBetweenRectangles" presStyleCnt="0"/>
      <dgm:spPr/>
    </dgm:pt>
    <dgm:pt modelId="{6B85ACFB-CD54-4F9A-AAEB-E61713CDE7B6}" type="pres">
      <dgm:prSet presAssocID="{5E8E438D-CC20-4FA3-B8EA-9D0C76930D47}" presName="parentLin" presStyleCnt="0"/>
      <dgm:spPr/>
    </dgm:pt>
    <dgm:pt modelId="{5B47F5A3-926E-466D-94F1-46A950CE7DCE}" type="pres">
      <dgm:prSet presAssocID="{5E8E438D-CC20-4FA3-B8EA-9D0C76930D47}" presName="parentLeftMargin" presStyleLbl="node1" presStyleIdx="0" presStyleCnt="3"/>
      <dgm:spPr/>
    </dgm:pt>
    <dgm:pt modelId="{B4FC005B-EFFF-4186-B1A7-25725ACE8F53}" type="pres">
      <dgm:prSet presAssocID="{5E8E438D-CC20-4FA3-B8EA-9D0C76930D47}" presName="parentText" presStyleLbl="node1" presStyleIdx="1" presStyleCnt="3" custScaleX="150037" custScaleY="127906">
        <dgm:presLayoutVars>
          <dgm:chMax val="0"/>
          <dgm:bulletEnabled val="1"/>
        </dgm:presLayoutVars>
      </dgm:prSet>
      <dgm:spPr/>
    </dgm:pt>
    <dgm:pt modelId="{C6F732C1-E9E7-47A3-9684-E7C95B2D5991}" type="pres">
      <dgm:prSet presAssocID="{5E8E438D-CC20-4FA3-B8EA-9D0C76930D47}" presName="negativeSpace" presStyleCnt="0"/>
      <dgm:spPr/>
    </dgm:pt>
    <dgm:pt modelId="{640F804B-7CC6-49BA-B1BD-79ABE94EE5DF}" type="pres">
      <dgm:prSet presAssocID="{5E8E438D-CC20-4FA3-B8EA-9D0C76930D47}" presName="childText" presStyleLbl="conFgAcc1" presStyleIdx="1" presStyleCnt="3">
        <dgm:presLayoutVars>
          <dgm:bulletEnabled val="1"/>
        </dgm:presLayoutVars>
      </dgm:prSet>
      <dgm:spPr/>
    </dgm:pt>
    <dgm:pt modelId="{DFFBB93A-E013-49DA-A87B-75C3E0E67310}" type="pres">
      <dgm:prSet presAssocID="{0D08B431-D46D-4CCD-848E-1D511EF4FAFF}" presName="spaceBetweenRectangles" presStyleCnt="0"/>
      <dgm:spPr/>
    </dgm:pt>
    <dgm:pt modelId="{F2C5D5EE-BAFF-44A2-9B63-4228E1E4577D}" type="pres">
      <dgm:prSet presAssocID="{D309FC14-161A-415F-8E31-C2ACB186BF0A}" presName="parentLin" presStyleCnt="0"/>
      <dgm:spPr/>
    </dgm:pt>
    <dgm:pt modelId="{1D6A139F-B046-4391-8D90-DDD4897AF5A2}" type="pres">
      <dgm:prSet presAssocID="{D309FC14-161A-415F-8E31-C2ACB186BF0A}" presName="parentLeftMargin" presStyleLbl="node1" presStyleIdx="1" presStyleCnt="3"/>
      <dgm:spPr/>
    </dgm:pt>
    <dgm:pt modelId="{9FCC3B23-5147-4302-88A3-CCB614510BA6}" type="pres">
      <dgm:prSet presAssocID="{D309FC14-161A-415F-8E31-C2ACB186BF0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18A3CCF-20DB-4522-A24B-76F12F9B7DE9}" type="pres">
      <dgm:prSet presAssocID="{D309FC14-161A-415F-8E31-C2ACB186BF0A}" presName="negativeSpace" presStyleCnt="0"/>
      <dgm:spPr/>
    </dgm:pt>
    <dgm:pt modelId="{CB4E6D7C-B2A5-4CCA-9E73-5B0C184CCA3C}" type="pres">
      <dgm:prSet presAssocID="{D309FC14-161A-415F-8E31-C2ACB186BF0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9EC1425-1C67-4180-84BA-6C9B9CF13758}" type="presOf" srcId="{5E8E438D-CC20-4FA3-B8EA-9D0C76930D47}" destId="{B4FC005B-EFFF-4186-B1A7-25725ACE8F53}" srcOrd="1" destOrd="0" presId="urn:microsoft.com/office/officeart/2005/8/layout/list1"/>
    <dgm:cxn modelId="{2105DD2A-DF7B-4FCE-AD42-1D056D385505}" type="presOf" srcId="{D309FC14-161A-415F-8E31-C2ACB186BF0A}" destId="{9FCC3B23-5147-4302-88A3-CCB614510BA6}" srcOrd="1" destOrd="0" presId="urn:microsoft.com/office/officeart/2005/8/layout/list1"/>
    <dgm:cxn modelId="{A1663041-2873-4F20-88F2-816093A66A0B}" srcId="{60046F9B-6945-44A2-BE9E-C4C07A67BF61}" destId="{D309FC14-161A-415F-8E31-C2ACB186BF0A}" srcOrd="2" destOrd="0" parTransId="{7B7BB652-0FD0-4C79-AB12-BC9B12AF5ED5}" sibTransId="{961D3BA9-EAC6-47CA-B27D-26EAC9D141DE}"/>
    <dgm:cxn modelId="{2A0BE978-AD42-448F-9321-0448928F5DC8}" srcId="{60046F9B-6945-44A2-BE9E-C4C07A67BF61}" destId="{7AD956F7-12C4-431B-BA18-2388FEE11EB9}" srcOrd="0" destOrd="0" parTransId="{5440518B-FE63-46F1-AF35-5BBB21E75859}" sibTransId="{4217372D-558B-4817-BCE8-4FBD1E48F19E}"/>
    <dgm:cxn modelId="{6C6CAEB8-C7BE-4322-9B57-5B50B0533830}" type="presOf" srcId="{7AD956F7-12C4-431B-BA18-2388FEE11EB9}" destId="{96AE72C7-8399-4A63-A28A-B039007769FD}" srcOrd="1" destOrd="0" presId="urn:microsoft.com/office/officeart/2005/8/layout/list1"/>
    <dgm:cxn modelId="{2917E2CD-D3FB-4E9A-8410-22456878AFF6}" srcId="{60046F9B-6945-44A2-BE9E-C4C07A67BF61}" destId="{5E8E438D-CC20-4FA3-B8EA-9D0C76930D47}" srcOrd="1" destOrd="0" parTransId="{DBA3F147-25ED-4AEB-8CFA-3F57707EE04C}" sibTransId="{0D08B431-D46D-4CCD-848E-1D511EF4FAFF}"/>
    <dgm:cxn modelId="{29A666D8-8148-4DD1-841D-7508AEECD47B}" type="presOf" srcId="{5E8E438D-CC20-4FA3-B8EA-9D0C76930D47}" destId="{5B47F5A3-926E-466D-94F1-46A950CE7DCE}" srcOrd="0" destOrd="0" presId="urn:microsoft.com/office/officeart/2005/8/layout/list1"/>
    <dgm:cxn modelId="{5ECB50E3-57C2-4F94-9C1E-90CEB1AE525F}" type="presOf" srcId="{60046F9B-6945-44A2-BE9E-C4C07A67BF61}" destId="{78C92FC9-72A0-4BF8-BFA2-D94B953F90BD}" srcOrd="0" destOrd="0" presId="urn:microsoft.com/office/officeart/2005/8/layout/list1"/>
    <dgm:cxn modelId="{90FBC5E5-FF31-4786-AB7E-A640AB07E68C}" type="presOf" srcId="{7AD956F7-12C4-431B-BA18-2388FEE11EB9}" destId="{2DC929D5-2AD2-473E-AE2D-1C9960C56931}" srcOrd="0" destOrd="0" presId="urn:microsoft.com/office/officeart/2005/8/layout/list1"/>
    <dgm:cxn modelId="{EE577BEF-315D-4740-8461-A84367774197}" type="presOf" srcId="{D309FC14-161A-415F-8E31-C2ACB186BF0A}" destId="{1D6A139F-B046-4391-8D90-DDD4897AF5A2}" srcOrd="0" destOrd="0" presId="urn:microsoft.com/office/officeart/2005/8/layout/list1"/>
    <dgm:cxn modelId="{63D12943-3080-423B-AE3C-75308E2219B7}" type="presParOf" srcId="{78C92FC9-72A0-4BF8-BFA2-D94B953F90BD}" destId="{1715A49E-85BE-4DAA-B35D-06157100ACE7}" srcOrd="0" destOrd="0" presId="urn:microsoft.com/office/officeart/2005/8/layout/list1"/>
    <dgm:cxn modelId="{4E035883-C0A3-4A6D-8498-DD14BF8A2D0B}" type="presParOf" srcId="{1715A49E-85BE-4DAA-B35D-06157100ACE7}" destId="{2DC929D5-2AD2-473E-AE2D-1C9960C56931}" srcOrd="0" destOrd="0" presId="urn:microsoft.com/office/officeart/2005/8/layout/list1"/>
    <dgm:cxn modelId="{A1E4339C-8CEF-4065-8FA8-AD17BA7B6EDC}" type="presParOf" srcId="{1715A49E-85BE-4DAA-B35D-06157100ACE7}" destId="{96AE72C7-8399-4A63-A28A-B039007769FD}" srcOrd="1" destOrd="0" presId="urn:microsoft.com/office/officeart/2005/8/layout/list1"/>
    <dgm:cxn modelId="{DF3AF513-3226-49C4-AEEB-FD70099F6810}" type="presParOf" srcId="{78C92FC9-72A0-4BF8-BFA2-D94B953F90BD}" destId="{CDE96658-2F18-4A24-8726-135FCB3F7E50}" srcOrd="1" destOrd="0" presId="urn:microsoft.com/office/officeart/2005/8/layout/list1"/>
    <dgm:cxn modelId="{2047394D-AC62-4176-8580-735C708295F4}" type="presParOf" srcId="{78C92FC9-72A0-4BF8-BFA2-D94B953F90BD}" destId="{04C58A05-6991-4D35-A332-A689366BB622}" srcOrd="2" destOrd="0" presId="urn:microsoft.com/office/officeart/2005/8/layout/list1"/>
    <dgm:cxn modelId="{B2B4BA27-F1DE-431C-87B6-1A778F991FE9}" type="presParOf" srcId="{78C92FC9-72A0-4BF8-BFA2-D94B953F90BD}" destId="{AE4ED037-441C-487E-8041-B02B2038BC41}" srcOrd="3" destOrd="0" presId="urn:microsoft.com/office/officeart/2005/8/layout/list1"/>
    <dgm:cxn modelId="{7106EE40-0AF0-484B-9178-8928DDADA202}" type="presParOf" srcId="{78C92FC9-72A0-4BF8-BFA2-D94B953F90BD}" destId="{6B85ACFB-CD54-4F9A-AAEB-E61713CDE7B6}" srcOrd="4" destOrd="0" presId="urn:microsoft.com/office/officeart/2005/8/layout/list1"/>
    <dgm:cxn modelId="{F784E377-2E0C-47A0-9086-3B155341E542}" type="presParOf" srcId="{6B85ACFB-CD54-4F9A-AAEB-E61713CDE7B6}" destId="{5B47F5A3-926E-466D-94F1-46A950CE7DCE}" srcOrd="0" destOrd="0" presId="urn:microsoft.com/office/officeart/2005/8/layout/list1"/>
    <dgm:cxn modelId="{F3964372-5720-4716-9850-C0836A4651C9}" type="presParOf" srcId="{6B85ACFB-CD54-4F9A-AAEB-E61713CDE7B6}" destId="{B4FC005B-EFFF-4186-B1A7-25725ACE8F53}" srcOrd="1" destOrd="0" presId="urn:microsoft.com/office/officeart/2005/8/layout/list1"/>
    <dgm:cxn modelId="{9594ED73-F521-4BE6-A19F-4A4C4BFFB803}" type="presParOf" srcId="{78C92FC9-72A0-4BF8-BFA2-D94B953F90BD}" destId="{C6F732C1-E9E7-47A3-9684-E7C95B2D5991}" srcOrd="5" destOrd="0" presId="urn:microsoft.com/office/officeart/2005/8/layout/list1"/>
    <dgm:cxn modelId="{BF9817E3-DA1A-404F-8E56-78D5B684E1DA}" type="presParOf" srcId="{78C92FC9-72A0-4BF8-BFA2-D94B953F90BD}" destId="{640F804B-7CC6-49BA-B1BD-79ABE94EE5DF}" srcOrd="6" destOrd="0" presId="urn:microsoft.com/office/officeart/2005/8/layout/list1"/>
    <dgm:cxn modelId="{51BE9D90-FCA9-4799-8362-0019DFFCBF4B}" type="presParOf" srcId="{78C92FC9-72A0-4BF8-BFA2-D94B953F90BD}" destId="{DFFBB93A-E013-49DA-A87B-75C3E0E67310}" srcOrd="7" destOrd="0" presId="urn:microsoft.com/office/officeart/2005/8/layout/list1"/>
    <dgm:cxn modelId="{B0F58782-D4F6-4E7A-B9A3-4922DCA8971E}" type="presParOf" srcId="{78C92FC9-72A0-4BF8-BFA2-D94B953F90BD}" destId="{F2C5D5EE-BAFF-44A2-9B63-4228E1E4577D}" srcOrd="8" destOrd="0" presId="urn:microsoft.com/office/officeart/2005/8/layout/list1"/>
    <dgm:cxn modelId="{DC6EA32C-FACC-4D3C-ABBC-2B464A18FBC2}" type="presParOf" srcId="{F2C5D5EE-BAFF-44A2-9B63-4228E1E4577D}" destId="{1D6A139F-B046-4391-8D90-DDD4897AF5A2}" srcOrd="0" destOrd="0" presId="urn:microsoft.com/office/officeart/2005/8/layout/list1"/>
    <dgm:cxn modelId="{DF1C90E2-07C3-4A12-89B0-01501851B809}" type="presParOf" srcId="{F2C5D5EE-BAFF-44A2-9B63-4228E1E4577D}" destId="{9FCC3B23-5147-4302-88A3-CCB614510BA6}" srcOrd="1" destOrd="0" presId="urn:microsoft.com/office/officeart/2005/8/layout/list1"/>
    <dgm:cxn modelId="{FDC62631-AAC0-44A4-BBFF-8C150DB77A2E}" type="presParOf" srcId="{78C92FC9-72A0-4BF8-BFA2-D94B953F90BD}" destId="{618A3CCF-20DB-4522-A24B-76F12F9B7DE9}" srcOrd="9" destOrd="0" presId="urn:microsoft.com/office/officeart/2005/8/layout/list1"/>
    <dgm:cxn modelId="{DCA483CE-CE3E-4C05-A7D2-4267E26EA121}" type="presParOf" srcId="{78C92FC9-72A0-4BF8-BFA2-D94B953F90BD}" destId="{CB4E6D7C-B2A5-4CCA-9E73-5B0C184CCA3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7C887D-BE91-4C9E-86BE-8F4B64DE749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8E3BD4A-E8D0-4A4E-9456-A71A64BA00C5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cs-CZ" altLang="cs-CZ" sz="2000" b="1" dirty="0">
              <a:solidFill>
                <a:srgbClr val="307871"/>
              </a:solidFill>
            </a:rPr>
            <a:t>u funkce alokační </a:t>
          </a:r>
          <a:r>
            <a:rPr lang="cs-CZ" altLang="cs-CZ" sz="2000" dirty="0">
              <a:solidFill>
                <a:srgbClr val="307871"/>
              </a:solidFill>
            </a:rPr>
            <a:t>získává prostředky pro financování oblastí trhem podceněných</a:t>
          </a:r>
          <a:endParaRPr lang="cs-CZ" sz="2000" dirty="0">
            <a:solidFill>
              <a:srgbClr val="307871"/>
            </a:solidFill>
          </a:endParaRPr>
        </a:p>
      </dgm:t>
    </dgm:pt>
    <dgm:pt modelId="{CB64D4BC-DAD5-4A27-BA24-47E74D09FC8F}" type="parTrans" cxnId="{4799B46C-8A76-4860-B8CC-44A18BBE292D}">
      <dgm:prSet/>
      <dgm:spPr/>
      <dgm:t>
        <a:bodyPr/>
        <a:lstStyle/>
        <a:p>
          <a:endParaRPr lang="cs-CZ"/>
        </a:p>
      </dgm:t>
    </dgm:pt>
    <dgm:pt modelId="{5A768489-31ED-427C-A9B8-376D42E6EA90}" type="sibTrans" cxnId="{4799B46C-8A76-4860-B8CC-44A18BBE292D}">
      <dgm:prSet/>
      <dgm:spPr/>
      <dgm:t>
        <a:bodyPr/>
        <a:lstStyle/>
        <a:p>
          <a:endParaRPr lang="cs-CZ"/>
        </a:p>
      </dgm:t>
    </dgm:pt>
    <dgm:pt modelId="{7968603E-5BB0-4C35-BB0B-1535AB28711F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cs-CZ" altLang="cs-CZ" sz="2000" b="1" dirty="0">
              <a:solidFill>
                <a:srgbClr val="307871"/>
              </a:solidFill>
            </a:rPr>
            <a:t>u funkce redistribuční </a:t>
          </a:r>
          <a:r>
            <a:rPr lang="cs-CZ" altLang="cs-CZ" sz="2000" dirty="0">
              <a:solidFill>
                <a:srgbClr val="307871"/>
              </a:solidFill>
            </a:rPr>
            <a:t>jde o získání financí pro méně příjmové skupiny obyvatelstva a uplatnění sociální politiky</a:t>
          </a:r>
          <a:endParaRPr lang="cs-CZ" sz="2000" dirty="0">
            <a:solidFill>
              <a:srgbClr val="307871"/>
            </a:solidFill>
          </a:endParaRPr>
        </a:p>
      </dgm:t>
    </dgm:pt>
    <dgm:pt modelId="{44550945-1084-4C96-AC7A-95F95BF80A48}" type="parTrans" cxnId="{0AFFC326-4A63-43FA-AE44-0D1E187BCE8D}">
      <dgm:prSet/>
      <dgm:spPr/>
      <dgm:t>
        <a:bodyPr/>
        <a:lstStyle/>
        <a:p>
          <a:endParaRPr lang="cs-CZ"/>
        </a:p>
      </dgm:t>
    </dgm:pt>
    <dgm:pt modelId="{974468A8-FA96-4896-8D5A-77E40AF51139}" type="sibTrans" cxnId="{0AFFC326-4A63-43FA-AE44-0D1E187BCE8D}">
      <dgm:prSet/>
      <dgm:spPr/>
      <dgm:t>
        <a:bodyPr/>
        <a:lstStyle/>
        <a:p>
          <a:endParaRPr lang="cs-CZ"/>
        </a:p>
      </dgm:t>
    </dgm:pt>
    <dgm:pt modelId="{A93BE921-6B24-4442-827F-EC4689FC9F53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cs-CZ" altLang="cs-CZ" sz="2000" b="1" dirty="0">
              <a:solidFill>
                <a:srgbClr val="307871"/>
              </a:solidFill>
            </a:rPr>
            <a:t>při stabilizační funkci </a:t>
          </a:r>
          <a:r>
            <a:rPr lang="cs-CZ" altLang="cs-CZ" sz="2000" dirty="0">
              <a:solidFill>
                <a:srgbClr val="307871"/>
              </a:solidFill>
            </a:rPr>
            <a:t>se regulují příjmy dle hospodářského cyklu</a:t>
          </a:r>
          <a:endParaRPr lang="cs-CZ" sz="2000" dirty="0">
            <a:solidFill>
              <a:srgbClr val="307871"/>
            </a:solidFill>
          </a:endParaRPr>
        </a:p>
      </dgm:t>
    </dgm:pt>
    <dgm:pt modelId="{A31857DE-C19E-4B16-9A5E-7CE74A159E9A}" type="parTrans" cxnId="{55C21E17-06DD-4FAE-95DB-802AC556FE92}">
      <dgm:prSet/>
      <dgm:spPr/>
      <dgm:t>
        <a:bodyPr/>
        <a:lstStyle/>
        <a:p>
          <a:endParaRPr lang="cs-CZ"/>
        </a:p>
      </dgm:t>
    </dgm:pt>
    <dgm:pt modelId="{B2FC1494-4E76-443D-BB1D-F19E7C984F45}" type="sibTrans" cxnId="{55C21E17-06DD-4FAE-95DB-802AC556FE92}">
      <dgm:prSet/>
      <dgm:spPr/>
      <dgm:t>
        <a:bodyPr/>
        <a:lstStyle/>
        <a:p>
          <a:endParaRPr lang="cs-CZ"/>
        </a:p>
      </dgm:t>
    </dgm:pt>
    <dgm:pt modelId="{F0BBBA71-3E5D-4226-AE9A-280C7C755C00}" type="pres">
      <dgm:prSet presAssocID="{C97C887D-BE91-4C9E-86BE-8F4B64DE7498}" presName="linear" presStyleCnt="0">
        <dgm:presLayoutVars>
          <dgm:dir/>
          <dgm:animLvl val="lvl"/>
          <dgm:resizeHandles val="exact"/>
        </dgm:presLayoutVars>
      </dgm:prSet>
      <dgm:spPr/>
    </dgm:pt>
    <dgm:pt modelId="{F3310450-34C4-485E-B080-35B1E9CF78DE}" type="pres">
      <dgm:prSet presAssocID="{A8E3BD4A-E8D0-4A4E-9456-A71A64BA00C5}" presName="parentLin" presStyleCnt="0"/>
      <dgm:spPr/>
    </dgm:pt>
    <dgm:pt modelId="{0FDEB6D6-4F8F-4651-BEDB-5A3CC57B9F5D}" type="pres">
      <dgm:prSet presAssocID="{A8E3BD4A-E8D0-4A4E-9456-A71A64BA00C5}" presName="parentLeftMargin" presStyleLbl="node1" presStyleIdx="0" presStyleCnt="3"/>
      <dgm:spPr/>
    </dgm:pt>
    <dgm:pt modelId="{B6A5D6BA-D1F5-4FAB-9488-FC6F854B5208}" type="pres">
      <dgm:prSet presAssocID="{A8E3BD4A-E8D0-4A4E-9456-A71A64BA00C5}" presName="parentText" presStyleLbl="node1" presStyleIdx="0" presStyleCnt="3" custScaleX="142997" custScaleY="139051">
        <dgm:presLayoutVars>
          <dgm:chMax val="0"/>
          <dgm:bulletEnabled val="1"/>
        </dgm:presLayoutVars>
      </dgm:prSet>
      <dgm:spPr/>
    </dgm:pt>
    <dgm:pt modelId="{19CE7449-CD56-4076-82FF-7DBB181599D7}" type="pres">
      <dgm:prSet presAssocID="{A8E3BD4A-E8D0-4A4E-9456-A71A64BA00C5}" presName="negativeSpace" presStyleCnt="0"/>
      <dgm:spPr/>
    </dgm:pt>
    <dgm:pt modelId="{F3DD7225-9409-47DD-9640-9C1AC02DD373}" type="pres">
      <dgm:prSet presAssocID="{A8E3BD4A-E8D0-4A4E-9456-A71A64BA00C5}" presName="childText" presStyleLbl="conFgAcc1" presStyleIdx="0" presStyleCnt="3">
        <dgm:presLayoutVars>
          <dgm:bulletEnabled val="1"/>
        </dgm:presLayoutVars>
      </dgm:prSet>
      <dgm:spPr>
        <a:ln>
          <a:solidFill>
            <a:srgbClr val="307871"/>
          </a:solidFill>
        </a:ln>
      </dgm:spPr>
    </dgm:pt>
    <dgm:pt modelId="{1BBF64AE-D748-4F06-B24D-40F87A1CEE95}" type="pres">
      <dgm:prSet presAssocID="{5A768489-31ED-427C-A9B8-376D42E6EA90}" presName="spaceBetweenRectangles" presStyleCnt="0"/>
      <dgm:spPr/>
    </dgm:pt>
    <dgm:pt modelId="{EAE0A033-DEC8-473F-865A-A57F61D0D7DC}" type="pres">
      <dgm:prSet presAssocID="{7968603E-5BB0-4C35-BB0B-1535AB28711F}" presName="parentLin" presStyleCnt="0"/>
      <dgm:spPr/>
    </dgm:pt>
    <dgm:pt modelId="{F89DE64F-5295-4C42-B359-EFBB97350B4C}" type="pres">
      <dgm:prSet presAssocID="{7968603E-5BB0-4C35-BB0B-1535AB28711F}" presName="parentLeftMargin" presStyleLbl="node1" presStyleIdx="0" presStyleCnt="3"/>
      <dgm:spPr/>
    </dgm:pt>
    <dgm:pt modelId="{2B8482A0-E355-42D5-B330-8FD6DC992F4F}" type="pres">
      <dgm:prSet presAssocID="{7968603E-5BB0-4C35-BB0B-1535AB28711F}" presName="parentText" presStyleLbl="node1" presStyleIdx="1" presStyleCnt="3" custScaleX="142857" custScaleY="167329">
        <dgm:presLayoutVars>
          <dgm:chMax val="0"/>
          <dgm:bulletEnabled val="1"/>
        </dgm:presLayoutVars>
      </dgm:prSet>
      <dgm:spPr/>
    </dgm:pt>
    <dgm:pt modelId="{1F0B5A7E-B91D-4D8F-855D-6E15ED4DA41C}" type="pres">
      <dgm:prSet presAssocID="{7968603E-5BB0-4C35-BB0B-1535AB28711F}" presName="negativeSpace" presStyleCnt="0"/>
      <dgm:spPr/>
    </dgm:pt>
    <dgm:pt modelId="{BECEA326-681C-4251-BE56-FB7B35FAC02E}" type="pres">
      <dgm:prSet presAssocID="{7968603E-5BB0-4C35-BB0B-1535AB28711F}" presName="childText" presStyleLbl="conFgAcc1" presStyleIdx="1" presStyleCnt="3">
        <dgm:presLayoutVars>
          <dgm:bulletEnabled val="1"/>
        </dgm:presLayoutVars>
      </dgm:prSet>
      <dgm:spPr>
        <a:ln>
          <a:solidFill>
            <a:srgbClr val="307871"/>
          </a:solidFill>
        </a:ln>
      </dgm:spPr>
    </dgm:pt>
    <dgm:pt modelId="{FA0A798F-D102-440D-AF08-FE8079CEA313}" type="pres">
      <dgm:prSet presAssocID="{974468A8-FA96-4896-8D5A-77E40AF51139}" presName="spaceBetweenRectangles" presStyleCnt="0"/>
      <dgm:spPr/>
    </dgm:pt>
    <dgm:pt modelId="{C9BDD9D9-78AB-498A-9683-FCE65BF037FC}" type="pres">
      <dgm:prSet presAssocID="{A93BE921-6B24-4442-827F-EC4689FC9F53}" presName="parentLin" presStyleCnt="0"/>
      <dgm:spPr/>
    </dgm:pt>
    <dgm:pt modelId="{CFD6AE11-3837-4EDF-8439-236A0E94148D}" type="pres">
      <dgm:prSet presAssocID="{A93BE921-6B24-4442-827F-EC4689FC9F53}" presName="parentLeftMargin" presStyleLbl="node1" presStyleIdx="1" presStyleCnt="3"/>
      <dgm:spPr/>
    </dgm:pt>
    <dgm:pt modelId="{895AA042-3DCC-474F-B83B-211603956C54}" type="pres">
      <dgm:prSet presAssocID="{A93BE921-6B24-4442-827F-EC4689FC9F53}" presName="parentText" presStyleLbl="node1" presStyleIdx="2" presStyleCnt="3" custScaleX="142857" custScaleY="165650" custLinFactNeighborX="-9910" custLinFactNeighborY="6532">
        <dgm:presLayoutVars>
          <dgm:chMax val="0"/>
          <dgm:bulletEnabled val="1"/>
        </dgm:presLayoutVars>
      </dgm:prSet>
      <dgm:spPr/>
    </dgm:pt>
    <dgm:pt modelId="{B0FA1B12-F6EE-4E5A-AFB4-73665C4A31A7}" type="pres">
      <dgm:prSet presAssocID="{A93BE921-6B24-4442-827F-EC4689FC9F53}" presName="negativeSpace" presStyleCnt="0"/>
      <dgm:spPr/>
    </dgm:pt>
    <dgm:pt modelId="{464F2D51-19D8-45CA-8513-24D400D4CFDA}" type="pres">
      <dgm:prSet presAssocID="{A93BE921-6B24-4442-827F-EC4689FC9F53}" presName="childText" presStyleLbl="conFgAcc1" presStyleIdx="2" presStyleCnt="3" custLinFactNeighborX="-1802" custLinFactNeighborY="-76831">
        <dgm:presLayoutVars>
          <dgm:bulletEnabled val="1"/>
        </dgm:presLayoutVars>
      </dgm:prSet>
      <dgm:spPr>
        <a:ln>
          <a:solidFill>
            <a:srgbClr val="307871"/>
          </a:solidFill>
        </a:ln>
      </dgm:spPr>
    </dgm:pt>
  </dgm:ptLst>
  <dgm:cxnLst>
    <dgm:cxn modelId="{55C21E17-06DD-4FAE-95DB-802AC556FE92}" srcId="{C97C887D-BE91-4C9E-86BE-8F4B64DE7498}" destId="{A93BE921-6B24-4442-827F-EC4689FC9F53}" srcOrd="2" destOrd="0" parTransId="{A31857DE-C19E-4B16-9A5E-7CE74A159E9A}" sibTransId="{B2FC1494-4E76-443D-BB1D-F19E7C984F45}"/>
    <dgm:cxn modelId="{5E60F720-E0A2-4417-8E7C-03ED906DB17A}" type="presOf" srcId="{7968603E-5BB0-4C35-BB0B-1535AB28711F}" destId="{2B8482A0-E355-42D5-B330-8FD6DC992F4F}" srcOrd="1" destOrd="0" presId="urn:microsoft.com/office/officeart/2005/8/layout/list1"/>
    <dgm:cxn modelId="{CC8EC623-14AC-469F-A0C2-16C27EC247FE}" type="presOf" srcId="{A8E3BD4A-E8D0-4A4E-9456-A71A64BA00C5}" destId="{B6A5D6BA-D1F5-4FAB-9488-FC6F854B5208}" srcOrd="1" destOrd="0" presId="urn:microsoft.com/office/officeart/2005/8/layout/list1"/>
    <dgm:cxn modelId="{0AFFC326-4A63-43FA-AE44-0D1E187BCE8D}" srcId="{C97C887D-BE91-4C9E-86BE-8F4B64DE7498}" destId="{7968603E-5BB0-4C35-BB0B-1535AB28711F}" srcOrd="1" destOrd="0" parTransId="{44550945-1084-4C96-AC7A-95F95BF80A48}" sibTransId="{974468A8-FA96-4896-8D5A-77E40AF51139}"/>
    <dgm:cxn modelId="{3CD13D29-A7D3-4981-B9A0-65E760CA5D3A}" type="presOf" srcId="{C97C887D-BE91-4C9E-86BE-8F4B64DE7498}" destId="{F0BBBA71-3E5D-4226-AE9A-280C7C755C00}" srcOrd="0" destOrd="0" presId="urn:microsoft.com/office/officeart/2005/8/layout/list1"/>
    <dgm:cxn modelId="{4D12FF3F-23E2-43B8-8014-A05DAD360174}" type="presOf" srcId="{A93BE921-6B24-4442-827F-EC4689FC9F53}" destId="{CFD6AE11-3837-4EDF-8439-236A0E94148D}" srcOrd="0" destOrd="0" presId="urn:microsoft.com/office/officeart/2005/8/layout/list1"/>
    <dgm:cxn modelId="{4B672449-520F-458E-8806-860CA4CA3AFD}" type="presOf" srcId="{A8E3BD4A-E8D0-4A4E-9456-A71A64BA00C5}" destId="{0FDEB6D6-4F8F-4651-BEDB-5A3CC57B9F5D}" srcOrd="0" destOrd="0" presId="urn:microsoft.com/office/officeart/2005/8/layout/list1"/>
    <dgm:cxn modelId="{4799B46C-8A76-4860-B8CC-44A18BBE292D}" srcId="{C97C887D-BE91-4C9E-86BE-8F4B64DE7498}" destId="{A8E3BD4A-E8D0-4A4E-9456-A71A64BA00C5}" srcOrd="0" destOrd="0" parTransId="{CB64D4BC-DAD5-4A27-BA24-47E74D09FC8F}" sibTransId="{5A768489-31ED-427C-A9B8-376D42E6EA90}"/>
    <dgm:cxn modelId="{30DCAF76-6D52-4A13-8EF3-692E2C3C02B5}" type="presOf" srcId="{7968603E-5BB0-4C35-BB0B-1535AB28711F}" destId="{F89DE64F-5295-4C42-B359-EFBB97350B4C}" srcOrd="0" destOrd="0" presId="urn:microsoft.com/office/officeart/2005/8/layout/list1"/>
    <dgm:cxn modelId="{16A91DEF-7FD5-4B64-8609-A7B4790976DF}" type="presOf" srcId="{A93BE921-6B24-4442-827F-EC4689FC9F53}" destId="{895AA042-3DCC-474F-B83B-211603956C54}" srcOrd="1" destOrd="0" presId="urn:microsoft.com/office/officeart/2005/8/layout/list1"/>
    <dgm:cxn modelId="{A4E887C3-0A14-4A72-8A5D-2FFD8514A705}" type="presParOf" srcId="{F0BBBA71-3E5D-4226-AE9A-280C7C755C00}" destId="{F3310450-34C4-485E-B080-35B1E9CF78DE}" srcOrd="0" destOrd="0" presId="urn:microsoft.com/office/officeart/2005/8/layout/list1"/>
    <dgm:cxn modelId="{79BABB76-7EBF-4E70-BCBC-599462D49CC4}" type="presParOf" srcId="{F3310450-34C4-485E-B080-35B1E9CF78DE}" destId="{0FDEB6D6-4F8F-4651-BEDB-5A3CC57B9F5D}" srcOrd="0" destOrd="0" presId="urn:microsoft.com/office/officeart/2005/8/layout/list1"/>
    <dgm:cxn modelId="{1C0F726D-1243-4A35-B5C5-A2F11E414F13}" type="presParOf" srcId="{F3310450-34C4-485E-B080-35B1E9CF78DE}" destId="{B6A5D6BA-D1F5-4FAB-9488-FC6F854B5208}" srcOrd="1" destOrd="0" presId="urn:microsoft.com/office/officeart/2005/8/layout/list1"/>
    <dgm:cxn modelId="{2B7444D1-F9BD-4237-A571-19D98AE561A0}" type="presParOf" srcId="{F0BBBA71-3E5D-4226-AE9A-280C7C755C00}" destId="{19CE7449-CD56-4076-82FF-7DBB181599D7}" srcOrd="1" destOrd="0" presId="urn:microsoft.com/office/officeart/2005/8/layout/list1"/>
    <dgm:cxn modelId="{70921C2D-33EB-4675-8078-0D47C6F5EA75}" type="presParOf" srcId="{F0BBBA71-3E5D-4226-AE9A-280C7C755C00}" destId="{F3DD7225-9409-47DD-9640-9C1AC02DD373}" srcOrd="2" destOrd="0" presId="urn:microsoft.com/office/officeart/2005/8/layout/list1"/>
    <dgm:cxn modelId="{DA7B1006-448B-40A8-A573-4C8EA2BF62F3}" type="presParOf" srcId="{F0BBBA71-3E5D-4226-AE9A-280C7C755C00}" destId="{1BBF64AE-D748-4F06-B24D-40F87A1CEE95}" srcOrd="3" destOrd="0" presId="urn:microsoft.com/office/officeart/2005/8/layout/list1"/>
    <dgm:cxn modelId="{6ADB5406-BC23-4231-9B40-6E50DCA63D8F}" type="presParOf" srcId="{F0BBBA71-3E5D-4226-AE9A-280C7C755C00}" destId="{EAE0A033-DEC8-473F-865A-A57F61D0D7DC}" srcOrd="4" destOrd="0" presId="urn:microsoft.com/office/officeart/2005/8/layout/list1"/>
    <dgm:cxn modelId="{F64931E2-7216-4019-8517-85CEDC393A90}" type="presParOf" srcId="{EAE0A033-DEC8-473F-865A-A57F61D0D7DC}" destId="{F89DE64F-5295-4C42-B359-EFBB97350B4C}" srcOrd="0" destOrd="0" presId="urn:microsoft.com/office/officeart/2005/8/layout/list1"/>
    <dgm:cxn modelId="{34E4FDF9-6521-443A-88C5-7E0279900B56}" type="presParOf" srcId="{EAE0A033-DEC8-473F-865A-A57F61D0D7DC}" destId="{2B8482A0-E355-42D5-B330-8FD6DC992F4F}" srcOrd="1" destOrd="0" presId="urn:microsoft.com/office/officeart/2005/8/layout/list1"/>
    <dgm:cxn modelId="{249656E6-7659-4694-914D-63D6D797B890}" type="presParOf" srcId="{F0BBBA71-3E5D-4226-AE9A-280C7C755C00}" destId="{1F0B5A7E-B91D-4D8F-855D-6E15ED4DA41C}" srcOrd="5" destOrd="0" presId="urn:microsoft.com/office/officeart/2005/8/layout/list1"/>
    <dgm:cxn modelId="{10103712-992D-4551-8128-35C53ED96C6B}" type="presParOf" srcId="{F0BBBA71-3E5D-4226-AE9A-280C7C755C00}" destId="{BECEA326-681C-4251-BE56-FB7B35FAC02E}" srcOrd="6" destOrd="0" presId="urn:microsoft.com/office/officeart/2005/8/layout/list1"/>
    <dgm:cxn modelId="{263C3084-FD2A-44B6-8D52-24929508A597}" type="presParOf" srcId="{F0BBBA71-3E5D-4226-AE9A-280C7C755C00}" destId="{FA0A798F-D102-440D-AF08-FE8079CEA313}" srcOrd="7" destOrd="0" presId="urn:microsoft.com/office/officeart/2005/8/layout/list1"/>
    <dgm:cxn modelId="{506DF135-93D8-4673-9D8B-9F6853DB94F5}" type="presParOf" srcId="{F0BBBA71-3E5D-4226-AE9A-280C7C755C00}" destId="{C9BDD9D9-78AB-498A-9683-FCE65BF037FC}" srcOrd="8" destOrd="0" presId="urn:microsoft.com/office/officeart/2005/8/layout/list1"/>
    <dgm:cxn modelId="{5F35808C-9A7A-40F0-8C05-B4EEBE534241}" type="presParOf" srcId="{C9BDD9D9-78AB-498A-9683-FCE65BF037FC}" destId="{CFD6AE11-3837-4EDF-8439-236A0E94148D}" srcOrd="0" destOrd="0" presId="urn:microsoft.com/office/officeart/2005/8/layout/list1"/>
    <dgm:cxn modelId="{991412F7-CC76-43CF-B89A-6A4055659ECA}" type="presParOf" srcId="{C9BDD9D9-78AB-498A-9683-FCE65BF037FC}" destId="{895AA042-3DCC-474F-B83B-211603956C54}" srcOrd="1" destOrd="0" presId="urn:microsoft.com/office/officeart/2005/8/layout/list1"/>
    <dgm:cxn modelId="{E98E4793-21C1-43BC-935D-F73ED3830D47}" type="presParOf" srcId="{F0BBBA71-3E5D-4226-AE9A-280C7C755C00}" destId="{B0FA1B12-F6EE-4E5A-AFB4-73665C4A31A7}" srcOrd="9" destOrd="0" presId="urn:microsoft.com/office/officeart/2005/8/layout/list1"/>
    <dgm:cxn modelId="{C74B0503-54EC-4D2B-B35B-8A0E3926A714}" type="presParOf" srcId="{F0BBBA71-3E5D-4226-AE9A-280C7C755C00}" destId="{464F2D51-19D8-45CA-8513-24D400D4CFD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695198-1B50-4654-A005-C84ECDC116F2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8A92913-433F-4EEA-A9EE-026DFECB2102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cs-CZ" sz="1800" dirty="0"/>
            <a:t>Nižší daně</a:t>
          </a:r>
        </a:p>
      </dgm:t>
    </dgm:pt>
    <dgm:pt modelId="{AC9E3F51-35E9-4458-A20B-2908007A793A}" type="parTrans" cxnId="{B790C149-A5D2-422E-B318-2B0BF8870C3D}">
      <dgm:prSet/>
      <dgm:spPr/>
      <dgm:t>
        <a:bodyPr/>
        <a:lstStyle/>
        <a:p>
          <a:endParaRPr lang="cs-CZ"/>
        </a:p>
      </dgm:t>
    </dgm:pt>
    <dgm:pt modelId="{13899441-B79C-4CB0-9CAE-BDA95C2CDD55}" type="sibTrans" cxnId="{B790C149-A5D2-422E-B318-2B0BF8870C3D}">
      <dgm:prSet/>
      <dgm:spPr/>
      <dgm:t>
        <a:bodyPr/>
        <a:lstStyle/>
        <a:p>
          <a:endParaRPr lang="cs-CZ"/>
        </a:p>
      </dgm:t>
    </dgm:pt>
    <dgm:pt modelId="{F13BF278-82F3-4799-9DDF-E36A8FDAA269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cs-CZ" altLang="cs-CZ" sz="1800" u="sng" dirty="0"/>
            <a:t>Anonymita vlastnictví</a:t>
          </a:r>
        </a:p>
      </dgm:t>
    </dgm:pt>
    <dgm:pt modelId="{CBAA1306-F659-4AC0-9227-F26977DDB30E}" type="parTrans" cxnId="{F37E45A1-8F41-424E-AD9C-1133597AA44C}">
      <dgm:prSet/>
      <dgm:spPr/>
      <dgm:t>
        <a:bodyPr/>
        <a:lstStyle/>
        <a:p>
          <a:endParaRPr lang="cs-CZ"/>
        </a:p>
      </dgm:t>
    </dgm:pt>
    <dgm:pt modelId="{3431E32D-C0E4-4C62-B685-9E7B8D5FFFEE}" type="sibTrans" cxnId="{F37E45A1-8F41-424E-AD9C-1133597AA44C}">
      <dgm:prSet/>
      <dgm:spPr/>
      <dgm:t>
        <a:bodyPr/>
        <a:lstStyle/>
        <a:p>
          <a:endParaRPr lang="cs-CZ"/>
        </a:p>
      </dgm:t>
    </dgm:pt>
    <dgm:pt modelId="{B7ADF4A9-C4A9-4AA4-8012-EDAECE955C69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cs-CZ" altLang="cs-CZ" sz="1800" dirty="0"/>
            <a:t>Jednoduchá a přehledná legislativa</a:t>
          </a:r>
        </a:p>
      </dgm:t>
    </dgm:pt>
    <dgm:pt modelId="{A9E27761-0615-4C0B-9D37-762B43F2AA08}" type="parTrans" cxnId="{DF7C63A5-1C41-4126-A953-599BBCF956F4}">
      <dgm:prSet/>
      <dgm:spPr/>
      <dgm:t>
        <a:bodyPr/>
        <a:lstStyle/>
        <a:p>
          <a:endParaRPr lang="cs-CZ"/>
        </a:p>
      </dgm:t>
    </dgm:pt>
    <dgm:pt modelId="{1DA4B758-7D22-4DB5-A027-D666074B3E5F}" type="sibTrans" cxnId="{DF7C63A5-1C41-4126-A953-599BBCF956F4}">
      <dgm:prSet/>
      <dgm:spPr/>
      <dgm:t>
        <a:bodyPr/>
        <a:lstStyle/>
        <a:p>
          <a:endParaRPr lang="cs-CZ"/>
        </a:p>
      </dgm:t>
    </dgm:pt>
    <dgm:pt modelId="{59AA4198-45BC-412D-ACB3-A00529DC3199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cs-CZ" altLang="cs-CZ" sz="1800" dirty="0"/>
            <a:t>Výhodnější podnikatelské prostředí</a:t>
          </a:r>
        </a:p>
      </dgm:t>
    </dgm:pt>
    <dgm:pt modelId="{66184EF6-AFB5-422B-A0EB-4E057C02ACD8}" type="parTrans" cxnId="{A7127575-6A86-45DF-9833-18D565BDB62F}">
      <dgm:prSet/>
      <dgm:spPr/>
      <dgm:t>
        <a:bodyPr/>
        <a:lstStyle/>
        <a:p>
          <a:endParaRPr lang="cs-CZ"/>
        </a:p>
      </dgm:t>
    </dgm:pt>
    <dgm:pt modelId="{9750286B-CA22-4874-9FDD-285A167478E5}" type="sibTrans" cxnId="{A7127575-6A86-45DF-9833-18D565BDB62F}">
      <dgm:prSet/>
      <dgm:spPr/>
      <dgm:t>
        <a:bodyPr/>
        <a:lstStyle/>
        <a:p>
          <a:endParaRPr lang="cs-CZ"/>
        </a:p>
      </dgm:t>
    </dgm:pt>
    <dgm:pt modelId="{AE4EA9F0-7AF7-4FB8-B3DE-41DA0B1B5C16}" type="pres">
      <dgm:prSet presAssocID="{3B695198-1B50-4654-A005-C84ECDC116F2}" presName="linear" presStyleCnt="0">
        <dgm:presLayoutVars>
          <dgm:dir/>
          <dgm:animLvl val="lvl"/>
          <dgm:resizeHandles val="exact"/>
        </dgm:presLayoutVars>
      </dgm:prSet>
      <dgm:spPr/>
    </dgm:pt>
    <dgm:pt modelId="{8B6B76E6-DB36-4F3F-AF6D-97B3D7BBB8CC}" type="pres">
      <dgm:prSet presAssocID="{A8A92913-433F-4EEA-A9EE-026DFECB2102}" presName="parentLin" presStyleCnt="0"/>
      <dgm:spPr/>
    </dgm:pt>
    <dgm:pt modelId="{BAA4571F-E53B-43CD-9E76-ABF2F5ED04C1}" type="pres">
      <dgm:prSet presAssocID="{A8A92913-433F-4EEA-A9EE-026DFECB2102}" presName="parentLeftMargin" presStyleLbl="node1" presStyleIdx="0" presStyleCnt="4"/>
      <dgm:spPr/>
    </dgm:pt>
    <dgm:pt modelId="{BA42EF60-7CD5-4FB6-98B6-6CE7A4FF7621}" type="pres">
      <dgm:prSet presAssocID="{A8A92913-433F-4EEA-A9EE-026DFECB2102}" presName="parentText" presStyleLbl="node1" presStyleIdx="0" presStyleCnt="4" custLinFactNeighborX="18124" custLinFactNeighborY="5234">
        <dgm:presLayoutVars>
          <dgm:chMax val="0"/>
          <dgm:bulletEnabled val="1"/>
        </dgm:presLayoutVars>
      </dgm:prSet>
      <dgm:spPr/>
    </dgm:pt>
    <dgm:pt modelId="{88AF8E71-EB2C-443F-B510-01B067966C97}" type="pres">
      <dgm:prSet presAssocID="{A8A92913-433F-4EEA-A9EE-026DFECB2102}" presName="negativeSpace" presStyleCnt="0"/>
      <dgm:spPr/>
    </dgm:pt>
    <dgm:pt modelId="{5003D4D0-6469-4AA9-8E8D-C06FA2B89BE7}" type="pres">
      <dgm:prSet presAssocID="{A8A92913-433F-4EEA-A9EE-026DFECB2102}" presName="childText" presStyleLbl="conFgAcc1" presStyleIdx="0" presStyleCnt="4">
        <dgm:presLayoutVars>
          <dgm:bulletEnabled val="1"/>
        </dgm:presLayoutVars>
      </dgm:prSet>
      <dgm:spPr>
        <a:ln>
          <a:solidFill>
            <a:srgbClr val="307871"/>
          </a:solidFill>
        </a:ln>
      </dgm:spPr>
    </dgm:pt>
    <dgm:pt modelId="{F8551AF4-6D33-4BAB-B6AA-6AFA4CBB0C5C}" type="pres">
      <dgm:prSet presAssocID="{13899441-B79C-4CB0-9CAE-BDA95C2CDD55}" presName="spaceBetweenRectangles" presStyleCnt="0"/>
      <dgm:spPr/>
    </dgm:pt>
    <dgm:pt modelId="{A409A6F6-89C7-4F19-A739-E9354F4490B6}" type="pres">
      <dgm:prSet presAssocID="{B7ADF4A9-C4A9-4AA4-8012-EDAECE955C69}" presName="parentLin" presStyleCnt="0"/>
      <dgm:spPr/>
    </dgm:pt>
    <dgm:pt modelId="{164767C6-83EF-4C53-9F8C-0A76B14CBC14}" type="pres">
      <dgm:prSet presAssocID="{B7ADF4A9-C4A9-4AA4-8012-EDAECE955C69}" presName="parentLeftMargin" presStyleLbl="node1" presStyleIdx="0" presStyleCnt="4"/>
      <dgm:spPr/>
    </dgm:pt>
    <dgm:pt modelId="{DFD7F256-E787-4ABA-9D31-2BA837C77760}" type="pres">
      <dgm:prSet presAssocID="{B7ADF4A9-C4A9-4AA4-8012-EDAECE955C6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21D8A29-04F2-4E00-A671-0F54E2C34375}" type="pres">
      <dgm:prSet presAssocID="{B7ADF4A9-C4A9-4AA4-8012-EDAECE955C69}" presName="negativeSpace" presStyleCnt="0"/>
      <dgm:spPr/>
    </dgm:pt>
    <dgm:pt modelId="{2BEF4124-DCB4-44F9-86AE-2674BFB83831}" type="pres">
      <dgm:prSet presAssocID="{B7ADF4A9-C4A9-4AA4-8012-EDAECE955C69}" presName="childText" presStyleLbl="conFgAcc1" presStyleIdx="1" presStyleCnt="4">
        <dgm:presLayoutVars>
          <dgm:bulletEnabled val="1"/>
        </dgm:presLayoutVars>
      </dgm:prSet>
      <dgm:spPr>
        <a:ln>
          <a:solidFill>
            <a:srgbClr val="307871"/>
          </a:solidFill>
        </a:ln>
      </dgm:spPr>
    </dgm:pt>
    <dgm:pt modelId="{97233B6A-4D32-4E0A-992D-68FF95BE497E}" type="pres">
      <dgm:prSet presAssocID="{1DA4B758-7D22-4DB5-A027-D666074B3E5F}" presName="spaceBetweenRectangles" presStyleCnt="0"/>
      <dgm:spPr/>
    </dgm:pt>
    <dgm:pt modelId="{7C5AD1B7-D633-41B6-ADF6-21F488D3E138}" type="pres">
      <dgm:prSet presAssocID="{59AA4198-45BC-412D-ACB3-A00529DC3199}" presName="parentLin" presStyleCnt="0"/>
      <dgm:spPr/>
    </dgm:pt>
    <dgm:pt modelId="{E62A54BC-298E-41A2-8856-30F89910520A}" type="pres">
      <dgm:prSet presAssocID="{59AA4198-45BC-412D-ACB3-A00529DC3199}" presName="parentLeftMargin" presStyleLbl="node1" presStyleIdx="1" presStyleCnt="4"/>
      <dgm:spPr/>
    </dgm:pt>
    <dgm:pt modelId="{E5978D11-20AD-4FF3-83F1-A77E65EC4FF4}" type="pres">
      <dgm:prSet presAssocID="{59AA4198-45BC-412D-ACB3-A00529DC319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429BA80-7697-42A0-AA74-8B4D4BC329CD}" type="pres">
      <dgm:prSet presAssocID="{59AA4198-45BC-412D-ACB3-A00529DC3199}" presName="negativeSpace" presStyleCnt="0"/>
      <dgm:spPr/>
    </dgm:pt>
    <dgm:pt modelId="{D8682083-3CF0-4974-BD65-A301C310F531}" type="pres">
      <dgm:prSet presAssocID="{59AA4198-45BC-412D-ACB3-A00529DC3199}" presName="childText" presStyleLbl="conFgAcc1" presStyleIdx="2" presStyleCnt="4">
        <dgm:presLayoutVars>
          <dgm:bulletEnabled val="1"/>
        </dgm:presLayoutVars>
      </dgm:prSet>
      <dgm:spPr>
        <a:ln>
          <a:solidFill>
            <a:srgbClr val="307871"/>
          </a:solidFill>
        </a:ln>
      </dgm:spPr>
    </dgm:pt>
    <dgm:pt modelId="{367E8316-C0ED-4037-A5C7-E5D19EE920F3}" type="pres">
      <dgm:prSet presAssocID="{9750286B-CA22-4874-9FDD-285A167478E5}" presName="spaceBetweenRectangles" presStyleCnt="0"/>
      <dgm:spPr/>
    </dgm:pt>
    <dgm:pt modelId="{E67E01A2-2FED-4A8A-AF17-3AAC305CE942}" type="pres">
      <dgm:prSet presAssocID="{F13BF278-82F3-4799-9DDF-E36A8FDAA269}" presName="parentLin" presStyleCnt="0"/>
      <dgm:spPr/>
    </dgm:pt>
    <dgm:pt modelId="{EB847BE4-0B4F-4EA8-ABDC-881FF6B55D3E}" type="pres">
      <dgm:prSet presAssocID="{F13BF278-82F3-4799-9DDF-E36A8FDAA269}" presName="parentLeftMargin" presStyleLbl="node1" presStyleIdx="2" presStyleCnt="4"/>
      <dgm:spPr/>
    </dgm:pt>
    <dgm:pt modelId="{62BF288E-EE8E-4041-806E-8EDF2ECAE753}" type="pres">
      <dgm:prSet presAssocID="{F13BF278-82F3-4799-9DDF-E36A8FDAA269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616226A9-334D-4168-B836-501D20FFC92C}" type="pres">
      <dgm:prSet presAssocID="{F13BF278-82F3-4799-9DDF-E36A8FDAA269}" presName="negativeSpace" presStyleCnt="0"/>
      <dgm:spPr/>
    </dgm:pt>
    <dgm:pt modelId="{3F68FFD0-E84F-4029-AC4D-A856A9882FB5}" type="pres">
      <dgm:prSet presAssocID="{F13BF278-82F3-4799-9DDF-E36A8FDAA269}" presName="childText" presStyleLbl="conFgAcc1" presStyleIdx="3" presStyleCnt="4">
        <dgm:presLayoutVars>
          <dgm:bulletEnabled val="1"/>
        </dgm:presLayoutVars>
      </dgm:prSet>
      <dgm:spPr>
        <a:ln>
          <a:solidFill>
            <a:srgbClr val="307871"/>
          </a:solidFill>
        </a:ln>
      </dgm:spPr>
    </dgm:pt>
  </dgm:ptLst>
  <dgm:cxnLst>
    <dgm:cxn modelId="{9378292C-ADF9-4266-BE04-30AFD34C9929}" type="presOf" srcId="{B7ADF4A9-C4A9-4AA4-8012-EDAECE955C69}" destId="{164767C6-83EF-4C53-9F8C-0A76B14CBC14}" srcOrd="0" destOrd="0" presId="urn:microsoft.com/office/officeart/2005/8/layout/list1"/>
    <dgm:cxn modelId="{52CF0164-3E76-4553-890C-459B458A1255}" type="presOf" srcId="{F13BF278-82F3-4799-9DDF-E36A8FDAA269}" destId="{EB847BE4-0B4F-4EA8-ABDC-881FF6B55D3E}" srcOrd="0" destOrd="0" presId="urn:microsoft.com/office/officeart/2005/8/layout/list1"/>
    <dgm:cxn modelId="{B790C149-A5D2-422E-B318-2B0BF8870C3D}" srcId="{3B695198-1B50-4654-A005-C84ECDC116F2}" destId="{A8A92913-433F-4EEA-A9EE-026DFECB2102}" srcOrd="0" destOrd="0" parTransId="{AC9E3F51-35E9-4458-A20B-2908007A793A}" sibTransId="{13899441-B79C-4CB0-9CAE-BDA95C2CDD55}"/>
    <dgm:cxn modelId="{A7127575-6A86-45DF-9833-18D565BDB62F}" srcId="{3B695198-1B50-4654-A005-C84ECDC116F2}" destId="{59AA4198-45BC-412D-ACB3-A00529DC3199}" srcOrd="2" destOrd="0" parTransId="{66184EF6-AFB5-422B-A0EB-4E057C02ACD8}" sibTransId="{9750286B-CA22-4874-9FDD-285A167478E5}"/>
    <dgm:cxn modelId="{96ED5492-9FDD-4630-9753-284F084A5AA7}" type="presOf" srcId="{59AA4198-45BC-412D-ACB3-A00529DC3199}" destId="{E5978D11-20AD-4FF3-83F1-A77E65EC4FF4}" srcOrd="1" destOrd="0" presId="urn:microsoft.com/office/officeart/2005/8/layout/list1"/>
    <dgm:cxn modelId="{27611694-FF53-499C-8AAA-FD04AF6DBC3A}" type="presOf" srcId="{B7ADF4A9-C4A9-4AA4-8012-EDAECE955C69}" destId="{DFD7F256-E787-4ABA-9D31-2BA837C77760}" srcOrd="1" destOrd="0" presId="urn:microsoft.com/office/officeart/2005/8/layout/list1"/>
    <dgm:cxn modelId="{85C9CD9D-50B6-4FC6-95C4-030CB64B574F}" type="presOf" srcId="{A8A92913-433F-4EEA-A9EE-026DFECB2102}" destId="{BA42EF60-7CD5-4FB6-98B6-6CE7A4FF7621}" srcOrd="1" destOrd="0" presId="urn:microsoft.com/office/officeart/2005/8/layout/list1"/>
    <dgm:cxn modelId="{F37E45A1-8F41-424E-AD9C-1133597AA44C}" srcId="{3B695198-1B50-4654-A005-C84ECDC116F2}" destId="{F13BF278-82F3-4799-9DDF-E36A8FDAA269}" srcOrd="3" destOrd="0" parTransId="{CBAA1306-F659-4AC0-9227-F26977DDB30E}" sibTransId="{3431E32D-C0E4-4C62-B685-9E7B8D5FFFEE}"/>
    <dgm:cxn modelId="{DF7C63A5-1C41-4126-A953-599BBCF956F4}" srcId="{3B695198-1B50-4654-A005-C84ECDC116F2}" destId="{B7ADF4A9-C4A9-4AA4-8012-EDAECE955C69}" srcOrd="1" destOrd="0" parTransId="{A9E27761-0615-4C0B-9D37-762B43F2AA08}" sibTransId="{1DA4B758-7D22-4DB5-A027-D666074B3E5F}"/>
    <dgm:cxn modelId="{4FE9E8AA-ED77-45A4-A525-24FBA391D4E1}" type="presOf" srcId="{59AA4198-45BC-412D-ACB3-A00529DC3199}" destId="{E62A54BC-298E-41A2-8856-30F89910520A}" srcOrd="0" destOrd="0" presId="urn:microsoft.com/office/officeart/2005/8/layout/list1"/>
    <dgm:cxn modelId="{ABD40CDB-8AAC-4B65-B3DE-97022A6600FE}" type="presOf" srcId="{A8A92913-433F-4EEA-A9EE-026DFECB2102}" destId="{BAA4571F-E53B-43CD-9E76-ABF2F5ED04C1}" srcOrd="0" destOrd="0" presId="urn:microsoft.com/office/officeart/2005/8/layout/list1"/>
    <dgm:cxn modelId="{400038DC-C739-41A9-B871-66C40D7C082D}" type="presOf" srcId="{F13BF278-82F3-4799-9DDF-E36A8FDAA269}" destId="{62BF288E-EE8E-4041-806E-8EDF2ECAE753}" srcOrd="1" destOrd="0" presId="urn:microsoft.com/office/officeart/2005/8/layout/list1"/>
    <dgm:cxn modelId="{23B266EE-0A78-436E-BDC8-C67E9F392BEC}" type="presOf" srcId="{3B695198-1B50-4654-A005-C84ECDC116F2}" destId="{AE4EA9F0-7AF7-4FB8-B3DE-41DA0B1B5C16}" srcOrd="0" destOrd="0" presId="urn:microsoft.com/office/officeart/2005/8/layout/list1"/>
    <dgm:cxn modelId="{1ADC2E1B-44F7-442A-97FD-13996F719F20}" type="presParOf" srcId="{AE4EA9F0-7AF7-4FB8-B3DE-41DA0B1B5C16}" destId="{8B6B76E6-DB36-4F3F-AF6D-97B3D7BBB8CC}" srcOrd="0" destOrd="0" presId="urn:microsoft.com/office/officeart/2005/8/layout/list1"/>
    <dgm:cxn modelId="{78914969-AC41-48A0-AFAB-BFF6D2C3962B}" type="presParOf" srcId="{8B6B76E6-DB36-4F3F-AF6D-97B3D7BBB8CC}" destId="{BAA4571F-E53B-43CD-9E76-ABF2F5ED04C1}" srcOrd="0" destOrd="0" presId="urn:microsoft.com/office/officeart/2005/8/layout/list1"/>
    <dgm:cxn modelId="{2BA33F30-BD09-448E-A79A-E92A80D7BFC9}" type="presParOf" srcId="{8B6B76E6-DB36-4F3F-AF6D-97B3D7BBB8CC}" destId="{BA42EF60-7CD5-4FB6-98B6-6CE7A4FF7621}" srcOrd="1" destOrd="0" presId="urn:microsoft.com/office/officeart/2005/8/layout/list1"/>
    <dgm:cxn modelId="{21FCB965-5891-430E-B9A0-684933A80B4E}" type="presParOf" srcId="{AE4EA9F0-7AF7-4FB8-B3DE-41DA0B1B5C16}" destId="{88AF8E71-EB2C-443F-B510-01B067966C97}" srcOrd="1" destOrd="0" presId="urn:microsoft.com/office/officeart/2005/8/layout/list1"/>
    <dgm:cxn modelId="{4F6E022E-222E-463C-9D40-D9610D8DD746}" type="presParOf" srcId="{AE4EA9F0-7AF7-4FB8-B3DE-41DA0B1B5C16}" destId="{5003D4D0-6469-4AA9-8E8D-C06FA2B89BE7}" srcOrd="2" destOrd="0" presId="urn:microsoft.com/office/officeart/2005/8/layout/list1"/>
    <dgm:cxn modelId="{B6D495D0-6DED-4C0B-A38B-3E2816BC38C3}" type="presParOf" srcId="{AE4EA9F0-7AF7-4FB8-B3DE-41DA0B1B5C16}" destId="{F8551AF4-6D33-4BAB-B6AA-6AFA4CBB0C5C}" srcOrd="3" destOrd="0" presId="urn:microsoft.com/office/officeart/2005/8/layout/list1"/>
    <dgm:cxn modelId="{E83A7F07-B9F8-4D90-A4BC-0C5D29E63E9C}" type="presParOf" srcId="{AE4EA9F0-7AF7-4FB8-B3DE-41DA0B1B5C16}" destId="{A409A6F6-89C7-4F19-A739-E9354F4490B6}" srcOrd="4" destOrd="0" presId="urn:microsoft.com/office/officeart/2005/8/layout/list1"/>
    <dgm:cxn modelId="{AAFD1E68-062E-4FD3-B806-F300EB8C6A37}" type="presParOf" srcId="{A409A6F6-89C7-4F19-A739-E9354F4490B6}" destId="{164767C6-83EF-4C53-9F8C-0A76B14CBC14}" srcOrd="0" destOrd="0" presId="urn:microsoft.com/office/officeart/2005/8/layout/list1"/>
    <dgm:cxn modelId="{B36A0D21-63F4-406C-B361-03EFE69438D3}" type="presParOf" srcId="{A409A6F6-89C7-4F19-A739-E9354F4490B6}" destId="{DFD7F256-E787-4ABA-9D31-2BA837C77760}" srcOrd="1" destOrd="0" presId="urn:microsoft.com/office/officeart/2005/8/layout/list1"/>
    <dgm:cxn modelId="{DD0B258A-3CB7-475F-B07F-BBA2212C0841}" type="presParOf" srcId="{AE4EA9F0-7AF7-4FB8-B3DE-41DA0B1B5C16}" destId="{F21D8A29-04F2-4E00-A671-0F54E2C34375}" srcOrd="5" destOrd="0" presId="urn:microsoft.com/office/officeart/2005/8/layout/list1"/>
    <dgm:cxn modelId="{33601CC9-D86A-4967-AC96-F9B110803A5D}" type="presParOf" srcId="{AE4EA9F0-7AF7-4FB8-B3DE-41DA0B1B5C16}" destId="{2BEF4124-DCB4-44F9-86AE-2674BFB83831}" srcOrd="6" destOrd="0" presId="urn:microsoft.com/office/officeart/2005/8/layout/list1"/>
    <dgm:cxn modelId="{D323AE7C-E776-4496-9495-B098CE50360C}" type="presParOf" srcId="{AE4EA9F0-7AF7-4FB8-B3DE-41DA0B1B5C16}" destId="{97233B6A-4D32-4E0A-992D-68FF95BE497E}" srcOrd="7" destOrd="0" presId="urn:microsoft.com/office/officeart/2005/8/layout/list1"/>
    <dgm:cxn modelId="{9B10DCBA-28CE-4A05-B154-2351C85FC583}" type="presParOf" srcId="{AE4EA9F0-7AF7-4FB8-B3DE-41DA0B1B5C16}" destId="{7C5AD1B7-D633-41B6-ADF6-21F488D3E138}" srcOrd="8" destOrd="0" presId="urn:microsoft.com/office/officeart/2005/8/layout/list1"/>
    <dgm:cxn modelId="{27527C66-879C-4EC2-8B27-EEEB00BFC40A}" type="presParOf" srcId="{7C5AD1B7-D633-41B6-ADF6-21F488D3E138}" destId="{E62A54BC-298E-41A2-8856-30F89910520A}" srcOrd="0" destOrd="0" presId="urn:microsoft.com/office/officeart/2005/8/layout/list1"/>
    <dgm:cxn modelId="{025FB46C-C7E4-4F10-A65B-FE816F9A9244}" type="presParOf" srcId="{7C5AD1B7-D633-41B6-ADF6-21F488D3E138}" destId="{E5978D11-20AD-4FF3-83F1-A77E65EC4FF4}" srcOrd="1" destOrd="0" presId="urn:microsoft.com/office/officeart/2005/8/layout/list1"/>
    <dgm:cxn modelId="{167A1AAE-7EEA-4F2C-B23A-873E76C3B5BC}" type="presParOf" srcId="{AE4EA9F0-7AF7-4FB8-B3DE-41DA0B1B5C16}" destId="{B429BA80-7697-42A0-AA74-8B4D4BC329CD}" srcOrd="9" destOrd="0" presId="urn:microsoft.com/office/officeart/2005/8/layout/list1"/>
    <dgm:cxn modelId="{C3CE1A17-31D0-446E-A5C6-E120C44196EF}" type="presParOf" srcId="{AE4EA9F0-7AF7-4FB8-B3DE-41DA0B1B5C16}" destId="{D8682083-3CF0-4974-BD65-A301C310F531}" srcOrd="10" destOrd="0" presId="urn:microsoft.com/office/officeart/2005/8/layout/list1"/>
    <dgm:cxn modelId="{0903AC2B-06D2-48A7-8A69-558CCAEE5FAF}" type="presParOf" srcId="{AE4EA9F0-7AF7-4FB8-B3DE-41DA0B1B5C16}" destId="{367E8316-C0ED-4037-A5C7-E5D19EE920F3}" srcOrd="11" destOrd="0" presId="urn:microsoft.com/office/officeart/2005/8/layout/list1"/>
    <dgm:cxn modelId="{A6DB5E17-67CA-40EF-B314-40EC353892CB}" type="presParOf" srcId="{AE4EA9F0-7AF7-4FB8-B3DE-41DA0B1B5C16}" destId="{E67E01A2-2FED-4A8A-AF17-3AAC305CE942}" srcOrd="12" destOrd="0" presId="urn:microsoft.com/office/officeart/2005/8/layout/list1"/>
    <dgm:cxn modelId="{29BC1544-B1B2-427D-936C-1E3C39804F7E}" type="presParOf" srcId="{E67E01A2-2FED-4A8A-AF17-3AAC305CE942}" destId="{EB847BE4-0B4F-4EA8-ABDC-881FF6B55D3E}" srcOrd="0" destOrd="0" presId="urn:microsoft.com/office/officeart/2005/8/layout/list1"/>
    <dgm:cxn modelId="{EAFE08F4-7C01-439A-A802-1987312E8B62}" type="presParOf" srcId="{E67E01A2-2FED-4A8A-AF17-3AAC305CE942}" destId="{62BF288E-EE8E-4041-806E-8EDF2ECAE753}" srcOrd="1" destOrd="0" presId="urn:microsoft.com/office/officeart/2005/8/layout/list1"/>
    <dgm:cxn modelId="{DBB1ABEE-8BBD-4D29-BED1-6481D6C92C59}" type="presParOf" srcId="{AE4EA9F0-7AF7-4FB8-B3DE-41DA0B1B5C16}" destId="{616226A9-334D-4168-B836-501D20FFC92C}" srcOrd="13" destOrd="0" presId="urn:microsoft.com/office/officeart/2005/8/layout/list1"/>
    <dgm:cxn modelId="{3E61FE6E-4692-4A19-9BC2-74E1CA1B172E}" type="presParOf" srcId="{AE4EA9F0-7AF7-4FB8-B3DE-41DA0B1B5C16}" destId="{3F68FFD0-E84F-4029-AC4D-A856A9882FB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23C8B41-F268-4118-A481-4019CAA74B7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4A1B97D-D28F-46F5-8062-2F0802C2B89E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cs-CZ" dirty="0">
              <a:solidFill>
                <a:srgbClr val="000000"/>
              </a:solidFill>
            </a:rPr>
            <a:t>Zdanění příjmů</a:t>
          </a:r>
        </a:p>
      </dgm:t>
    </dgm:pt>
    <dgm:pt modelId="{C76AF73C-7BC2-4751-8BB3-CE452106520C}" type="parTrans" cxnId="{9C45708A-E154-48F7-8AF4-0B957A0D6ABF}">
      <dgm:prSet/>
      <dgm:spPr/>
      <dgm:t>
        <a:bodyPr/>
        <a:lstStyle/>
        <a:p>
          <a:endParaRPr lang="cs-CZ"/>
        </a:p>
      </dgm:t>
    </dgm:pt>
    <dgm:pt modelId="{E015837C-287C-4A46-AB01-762BA675681D}" type="sibTrans" cxnId="{9C45708A-E154-48F7-8AF4-0B957A0D6ABF}">
      <dgm:prSet/>
      <dgm:spPr/>
      <dgm:t>
        <a:bodyPr/>
        <a:lstStyle/>
        <a:p>
          <a:endParaRPr lang="cs-CZ"/>
        </a:p>
      </dgm:t>
    </dgm:pt>
    <dgm:pt modelId="{B2CAEE3A-8420-4AD5-8394-2FA435E6D54E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cs-CZ" dirty="0">
              <a:solidFill>
                <a:srgbClr val="000000"/>
              </a:solidFill>
            </a:rPr>
            <a:t>Zdanění spotřeby</a:t>
          </a:r>
        </a:p>
      </dgm:t>
    </dgm:pt>
    <dgm:pt modelId="{85AD8272-7FBF-4079-956D-1947EF77E598}" type="parTrans" cxnId="{0CF29907-D10D-4A26-9F9B-025858E5BD1E}">
      <dgm:prSet/>
      <dgm:spPr/>
      <dgm:t>
        <a:bodyPr/>
        <a:lstStyle/>
        <a:p>
          <a:endParaRPr lang="cs-CZ"/>
        </a:p>
      </dgm:t>
    </dgm:pt>
    <dgm:pt modelId="{7A8BA16C-57AA-47E5-A8CF-4DB5BBE8452B}" type="sibTrans" cxnId="{0CF29907-D10D-4A26-9F9B-025858E5BD1E}">
      <dgm:prSet/>
      <dgm:spPr/>
      <dgm:t>
        <a:bodyPr/>
        <a:lstStyle/>
        <a:p>
          <a:endParaRPr lang="cs-CZ"/>
        </a:p>
      </dgm:t>
    </dgm:pt>
    <dgm:pt modelId="{164A1365-3A03-4C90-8EAE-C417E62C5DF3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cs-CZ" dirty="0">
              <a:solidFill>
                <a:srgbClr val="000000"/>
              </a:solidFill>
            </a:rPr>
            <a:t>Sociální pojistné</a:t>
          </a:r>
        </a:p>
      </dgm:t>
    </dgm:pt>
    <dgm:pt modelId="{C031C27B-4DAA-4396-9470-0D02604CA8B2}" type="parTrans" cxnId="{535933CB-9CCB-4D42-8F87-65D78379BC5A}">
      <dgm:prSet/>
      <dgm:spPr/>
      <dgm:t>
        <a:bodyPr/>
        <a:lstStyle/>
        <a:p>
          <a:endParaRPr lang="cs-CZ"/>
        </a:p>
      </dgm:t>
    </dgm:pt>
    <dgm:pt modelId="{EC13F430-607F-4469-A2DA-D019A06D6F49}" type="sibTrans" cxnId="{535933CB-9CCB-4D42-8F87-65D78379BC5A}">
      <dgm:prSet/>
      <dgm:spPr/>
      <dgm:t>
        <a:bodyPr/>
        <a:lstStyle/>
        <a:p>
          <a:endParaRPr lang="cs-CZ"/>
        </a:p>
      </dgm:t>
    </dgm:pt>
    <dgm:pt modelId="{BD1BAA8C-C7E6-4C8A-9A44-6A9B6335B2B9}" type="pres">
      <dgm:prSet presAssocID="{923C8B41-F268-4118-A481-4019CAA74B71}" presName="linear" presStyleCnt="0">
        <dgm:presLayoutVars>
          <dgm:dir/>
          <dgm:animLvl val="lvl"/>
          <dgm:resizeHandles val="exact"/>
        </dgm:presLayoutVars>
      </dgm:prSet>
      <dgm:spPr/>
    </dgm:pt>
    <dgm:pt modelId="{D19F4128-C12D-4044-8865-B455AC8E607F}" type="pres">
      <dgm:prSet presAssocID="{84A1B97D-D28F-46F5-8062-2F0802C2B89E}" presName="parentLin" presStyleCnt="0"/>
      <dgm:spPr/>
    </dgm:pt>
    <dgm:pt modelId="{8C3AF0C9-9542-4FE8-B210-9E6967CF4A48}" type="pres">
      <dgm:prSet presAssocID="{84A1B97D-D28F-46F5-8062-2F0802C2B89E}" presName="parentLeftMargin" presStyleLbl="node1" presStyleIdx="0" presStyleCnt="3"/>
      <dgm:spPr/>
    </dgm:pt>
    <dgm:pt modelId="{C7A1DE27-6245-4804-8457-A1230B184E21}" type="pres">
      <dgm:prSet presAssocID="{84A1B97D-D28F-46F5-8062-2F0802C2B89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D0EBBD6-F0EF-4E30-B2D5-322C20E9BF05}" type="pres">
      <dgm:prSet presAssocID="{84A1B97D-D28F-46F5-8062-2F0802C2B89E}" presName="negativeSpace" presStyleCnt="0"/>
      <dgm:spPr/>
    </dgm:pt>
    <dgm:pt modelId="{C3718F44-519B-4EE5-9762-599424BD4E08}" type="pres">
      <dgm:prSet presAssocID="{84A1B97D-D28F-46F5-8062-2F0802C2B89E}" presName="childText" presStyleLbl="conFgAcc1" presStyleIdx="0" presStyleCnt="3">
        <dgm:presLayoutVars>
          <dgm:bulletEnabled val="1"/>
        </dgm:presLayoutVars>
      </dgm:prSet>
      <dgm:spPr>
        <a:ln>
          <a:solidFill>
            <a:srgbClr val="307871"/>
          </a:solidFill>
        </a:ln>
      </dgm:spPr>
    </dgm:pt>
    <dgm:pt modelId="{157FB15F-53D4-4BA9-88AD-43DBC5E6CF82}" type="pres">
      <dgm:prSet presAssocID="{E015837C-287C-4A46-AB01-762BA675681D}" presName="spaceBetweenRectangles" presStyleCnt="0"/>
      <dgm:spPr/>
    </dgm:pt>
    <dgm:pt modelId="{A9123E82-7343-416D-A0BA-D3CFC35F61C9}" type="pres">
      <dgm:prSet presAssocID="{B2CAEE3A-8420-4AD5-8394-2FA435E6D54E}" presName="parentLin" presStyleCnt="0"/>
      <dgm:spPr/>
    </dgm:pt>
    <dgm:pt modelId="{12045770-3582-4E3A-AB6C-7B01CEEE1644}" type="pres">
      <dgm:prSet presAssocID="{B2CAEE3A-8420-4AD5-8394-2FA435E6D54E}" presName="parentLeftMargin" presStyleLbl="node1" presStyleIdx="0" presStyleCnt="3"/>
      <dgm:spPr/>
    </dgm:pt>
    <dgm:pt modelId="{1C11843D-3178-4DDF-8542-79FCDC12955A}" type="pres">
      <dgm:prSet presAssocID="{B2CAEE3A-8420-4AD5-8394-2FA435E6D54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9AF1064-6AB7-4A36-8F6F-D02041741BC6}" type="pres">
      <dgm:prSet presAssocID="{B2CAEE3A-8420-4AD5-8394-2FA435E6D54E}" presName="negativeSpace" presStyleCnt="0"/>
      <dgm:spPr/>
    </dgm:pt>
    <dgm:pt modelId="{179C6A3E-9BA4-4E3D-A675-7CAEBB93E799}" type="pres">
      <dgm:prSet presAssocID="{B2CAEE3A-8420-4AD5-8394-2FA435E6D54E}" presName="childText" presStyleLbl="conFgAcc1" presStyleIdx="1" presStyleCnt="3">
        <dgm:presLayoutVars>
          <dgm:bulletEnabled val="1"/>
        </dgm:presLayoutVars>
      </dgm:prSet>
      <dgm:spPr>
        <a:ln>
          <a:solidFill>
            <a:srgbClr val="307871"/>
          </a:solidFill>
        </a:ln>
      </dgm:spPr>
    </dgm:pt>
    <dgm:pt modelId="{14FB1671-49FD-482B-8D41-5A79644801A2}" type="pres">
      <dgm:prSet presAssocID="{7A8BA16C-57AA-47E5-A8CF-4DB5BBE8452B}" presName="spaceBetweenRectangles" presStyleCnt="0"/>
      <dgm:spPr/>
    </dgm:pt>
    <dgm:pt modelId="{04CB8D97-2DDB-497A-9A82-266E24737DBA}" type="pres">
      <dgm:prSet presAssocID="{164A1365-3A03-4C90-8EAE-C417E62C5DF3}" presName="parentLin" presStyleCnt="0"/>
      <dgm:spPr/>
    </dgm:pt>
    <dgm:pt modelId="{CA571585-E33F-427B-AE69-D150C718BD53}" type="pres">
      <dgm:prSet presAssocID="{164A1365-3A03-4C90-8EAE-C417E62C5DF3}" presName="parentLeftMargin" presStyleLbl="node1" presStyleIdx="1" presStyleCnt="3"/>
      <dgm:spPr/>
    </dgm:pt>
    <dgm:pt modelId="{D1B57132-3617-42F3-81BE-3D790F0CA94B}" type="pres">
      <dgm:prSet presAssocID="{164A1365-3A03-4C90-8EAE-C417E62C5DF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32861C1-FA51-47A9-8C44-0F8AF202AF75}" type="pres">
      <dgm:prSet presAssocID="{164A1365-3A03-4C90-8EAE-C417E62C5DF3}" presName="negativeSpace" presStyleCnt="0"/>
      <dgm:spPr/>
    </dgm:pt>
    <dgm:pt modelId="{9B7069A4-DD55-4BFE-8683-4409A6F531A4}" type="pres">
      <dgm:prSet presAssocID="{164A1365-3A03-4C90-8EAE-C417E62C5DF3}" presName="childText" presStyleLbl="conFgAcc1" presStyleIdx="2" presStyleCnt="3">
        <dgm:presLayoutVars>
          <dgm:bulletEnabled val="1"/>
        </dgm:presLayoutVars>
      </dgm:prSet>
      <dgm:spPr>
        <a:ln>
          <a:solidFill>
            <a:srgbClr val="307871"/>
          </a:solidFill>
        </a:ln>
      </dgm:spPr>
    </dgm:pt>
  </dgm:ptLst>
  <dgm:cxnLst>
    <dgm:cxn modelId="{0CF29907-D10D-4A26-9F9B-025858E5BD1E}" srcId="{923C8B41-F268-4118-A481-4019CAA74B71}" destId="{B2CAEE3A-8420-4AD5-8394-2FA435E6D54E}" srcOrd="1" destOrd="0" parTransId="{85AD8272-7FBF-4079-956D-1947EF77E598}" sibTransId="{7A8BA16C-57AA-47E5-A8CF-4DB5BBE8452B}"/>
    <dgm:cxn modelId="{4D734414-CF52-4CA9-AFB8-3B4B2D8070E1}" type="presOf" srcId="{84A1B97D-D28F-46F5-8062-2F0802C2B89E}" destId="{C7A1DE27-6245-4804-8457-A1230B184E21}" srcOrd="1" destOrd="0" presId="urn:microsoft.com/office/officeart/2005/8/layout/list1"/>
    <dgm:cxn modelId="{E6A4BD85-C37F-4675-B414-A4FDDB3E82C6}" type="presOf" srcId="{164A1365-3A03-4C90-8EAE-C417E62C5DF3}" destId="{CA571585-E33F-427B-AE69-D150C718BD53}" srcOrd="0" destOrd="0" presId="urn:microsoft.com/office/officeart/2005/8/layout/list1"/>
    <dgm:cxn modelId="{9C45708A-E154-48F7-8AF4-0B957A0D6ABF}" srcId="{923C8B41-F268-4118-A481-4019CAA74B71}" destId="{84A1B97D-D28F-46F5-8062-2F0802C2B89E}" srcOrd="0" destOrd="0" parTransId="{C76AF73C-7BC2-4751-8BB3-CE452106520C}" sibTransId="{E015837C-287C-4A46-AB01-762BA675681D}"/>
    <dgm:cxn modelId="{2767A09D-B9D6-4373-A02F-60551255A8EC}" type="presOf" srcId="{B2CAEE3A-8420-4AD5-8394-2FA435E6D54E}" destId="{12045770-3582-4E3A-AB6C-7B01CEEE1644}" srcOrd="0" destOrd="0" presId="urn:microsoft.com/office/officeart/2005/8/layout/list1"/>
    <dgm:cxn modelId="{FBBE56A8-FBCC-4764-A273-CCF48B93AA69}" type="presOf" srcId="{923C8B41-F268-4118-A481-4019CAA74B71}" destId="{BD1BAA8C-C7E6-4C8A-9A44-6A9B6335B2B9}" srcOrd="0" destOrd="0" presId="urn:microsoft.com/office/officeart/2005/8/layout/list1"/>
    <dgm:cxn modelId="{535933CB-9CCB-4D42-8F87-65D78379BC5A}" srcId="{923C8B41-F268-4118-A481-4019CAA74B71}" destId="{164A1365-3A03-4C90-8EAE-C417E62C5DF3}" srcOrd="2" destOrd="0" parTransId="{C031C27B-4DAA-4396-9470-0D02604CA8B2}" sibTransId="{EC13F430-607F-4469-A2DA-D019A06D6F49}"/>
    <dgm:cxn modelId="{6BA3DCCF-8B34-41A5-874E-A50EDD7735AC}" type="presOf" srcId="{84A1B97D-D28F-46F5-8062-2F0802C2B89E}" destId="{8C3AF0C9-9542-4FE8-B210-9E6967CF4A48}" srcOrd="0" destOrd="0" presId="urn:microsoft.com/office/officeart/2005/8/layout/list1"/>
    <dgm:cxn modelId="{E60A6EE4-D5A2-4C32-AA2E-6E3B1A6CCB69}" type="presOf" srcId="{164A1365-3A03-4C90-8EAE-C417E62C5DF3}" destId="{D1B57132-3617-42F3-81BE-3D790F0CA94B}" srcOrd="1" destOrd="0" presId="urn:microsoft.com/office/officeart/2005/8/layout/list1"/>
    <dgm:cxn modelId="{1FD677ED-08C3-48D9-B41E-438BF8C67DDE}" type="presOf" srcId="{B2CAEE3A-8420-4AD5-8394-2FA435E6D54E}" destId="{1C11843D-3178-4DDF-8542-79FCDC12955A}" srcOrd="1" destOrd="0" presId="urn:microsoft.com/office/officeart/2005/8/layout/list1"/>
    <dgm:cxn modelId="{D3315B5F-0098-41FA-960F-9EF4C55876B0}" type="presParOf" srcId="{BD1BAA8C-C7E6-4C8A-9A44-6A9B6335B2B9}" destId="{D19F4128-C12D-4044-8865-B455AC8E607F}" srcOrd="0" destOrd="0" presId="urn:microsoft.com/office/officeart/2005/8/layout/list1"/>
    <dgm:cxn modelId="{6B021F1C-9630-44E3-AAAC-5F9BDF601DFA}" type="presParOf" srcId="{D19F4128-C12D-4044-8865-B455AC8E607F}" destId="{8C3AF0C9-9542-4FE8-B210-9E6967CF4A48}" srcOrd="0" destOrd="0" presId="urn:microsoft.com/office/officeart/2005/8/layout/list1"/>
    <dgm:cxn modelId="{73F1AF7A-FDEC-4939-A415-EAB1C262A1C7}" type="presParOf" srcId="{D19F4128-C12D-4044-8865-B455AC8E607F}" destId="{C7A1DE27-6245-4804-8457-A1230B184E21}" srcOrd="1" destOrd="0" presId="urn:microsoft.com/office/officeart/2005/8/layout/list1"/>
    <dgm:cxn modelId="{ABB3D67B-F3E0-40A5-9FEC-0C91FC60F665}" type="presParOf" srcId="{BD1BAA8C-C7E6-4C8A-9A44-6A9B6335B2B9}" destId="{ED0EBBD6-F0EF-4E30-B2D5-322C20E9BF05}" srcOrd="1" destOrd="0" presId="urn:microsoft.com/office/officeart/2005/8/layout/list1"/>
    <dgm:cxn modelId="{B8D9107C-D6D9-4E79-B25C-86093B1E5BFA}" type="presParOf" srcId="{BD1BAA8C-C7E6-4C8A-9A44-6A9B6335B2B9}" destId="{C3718F44-519B-4EE5-9762-599424BD4E08}" srcOrd="2" destOrd="0" presId="urn:microsoft.com/office/officeart/2005/8/layout/list1"/>
    <dgm:cxn modelId="{0435BF4A-5F8C-458A-BF55-397524CA33BC}" type="presParOf" srcId="{BD1BAA8C-C7E6-4C8A-9A44-6A9B6335B2B9}" destId="{157FB15F-53D4-4BA9-88AD-43DBC5E6CF82}" srcOrd="3" destOrd="0" presId="urn:microsoft.com/office/officeart/2005/8/layout/list1"/>
    <dgm:cxn modelId="{6231F692-492B-4724-9DB6-C7FC0891BF7C}" type="presParOf" srcId="{BD1BAA8C-C7E6-4C8A-9A44-6A9B6335B2B9}" destId="{A9123E82-7343-416D-A0BA-D3CFC35F61C9}" srcOrd="4" destOrd="0" presId="urn:microsoft.com/office/officeart/2005/8/layout/list1"/>
    <dgm:cxn modelId="{45FE8650-8CBF-48FE-9DF8-67ECF6F6A1BE}" type="presParOf" srcId="{A9123E82-7343-416D-A0BA-D3CFC35F61C9}" destId="{12045770-3582-4E3A-AB6C-7B01CEEE1644}" srcOrd="0" destOrd="0" presId="urn:microsoft.com/office/officeart/2005/8/layout/list1"/>
    <dgm:cxn modelId="{D06F454A-DFFC-43A3-AADE-6A38BD013F5C}" type="presParOf" srcId="{A9123E82-7343-416D-A0BA-D3CFC35F61C9}" destId="{1C11843D-3178-4DDF-8542-79FCDC12955A}" srcOrd="1" destOrd="0" presId="urn:microsoft.com/office/officeart/2005/8/layout/list1"/>
    <dgm:cxn modelId="{A923DECB-5137-4514-94D6-EA512CAAE551}" type="presParOf" srcId="{BD1BAA8C-C7E6-4C8A-9A44-6A9B6335B2B9}" destId="{39AF1064-6AB7-4A36-8F6F-D02041741BC6}" srcOrd="5" destOrd="0" presId="urn:microsoft.com/office/officeart/2005/8/layout/list1"/>
    <dgm:cxn modelId="{6CFB6DF3-A35A-4C11-A416-EB1E0B92BB59}" type="presParOf" srcId="{BD1BAA8C-C7E6-4C8A-9A44-6A9B6335B2B9}" destId="{179C6A3E-9BA4-4E3D-A675-7CAEBB93E799}" srcOrd="6" destOrd="0" presId="urn:microsoft.com/office/officeart/2005/8/layout/list1"/>
    <dgm:cxn modelId="{CBA83F7A-6645-4368-952C-0B209A5B71EB}" type="presParOf" srcId="{BD1BAA8C-C7E6-4C8A-9A44-6A9B6335B2B9}" destId="{14FB1671-49FD-482B-8D41-5A79644801A2}" srcOrd="7" destOrd="0" presId="urn:microsoft.com/office/officeart/2005/8/layout/list1"/>
    <dgm:cxn modelId="{F63F6A9B-E1D7-4534-9E11-4FFCFA934E18}" type="presParOf" srcId="{BD1BAA8C-C7E6-4C8A-9A44-6A9B6335B2B9}" destId="{04CB8D97-2DDB-497A-9A82-266E24737DBA}" srcOrd="8" destOrd="0" presId="urn:microsoft.com/office/officeart/2005/8/layout/list1"/>
    <dgm:cxn modelId="{1D259647-AFD1-4C6A-AB59-FF2876D0884C}" type="presParOf" srcId="{04CB8D97-2DDB-497A-9A82-266E24737DBA}" destId="{CA571585-E33F-427B-AE69-D150C718BD53}" srcOrd="0" destOrd="0" presId="urn:microsoft.com/office/officeart/2005/8/layout/list1"/>
    <dgm:cxn modelId="{0140AB28-E60C-4EEA-B4F7-CD69D16ADDF5}" type="presParOf" srcId="{04CB8D97-2DDB-497A-9A82-266E24737DBA}" destId="{D1B57132-3617-42F3-81BE-3D790F0CA94B}" srcOrd="1" destOrd="0" presId="urn:microsoft.com/office/officeart/2005/8/layout/list1"/>
    <dgm:cxn modelId="{972139AC-B9CB-42E3-BC58-BAF1EF2D3544}" type="presParOf" srcId="{BD1BAA8C-C7E6-4C8A-9A44-6A9B6335B2B9}" destId="{432861C1-FA51-47A9-8C44-0F8AF202AF75}" srcOrd="9" destOrd="0" presId="urn:microsoft.com/office/officeart/2005/8/layout/list1"/>
    <dgm:cxn modelId="{8853B134-5FF3-4305-A8D9-F7272C430C1A}" type="presParOf" srcId="{BD1BAA8C-C7E6-4C8A-9A44-6A9B6335B2B9}" destId="{9B7069A4-DD55-4BFE-8683-4409A6F531A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EA4B20D-0B9A-4CFF-A61E-A14422199FB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D5D8DF3-BDB6-4BFD-9A40-5780B327A7C2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cs-CZ" sz="1800" b="1" dirty="0">
              <a:solidFill>
                <a:srgbClr val="307871"/>
              </a:solidFill>
            </a:rPr>
            <a:t>Daň je: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cs-CZ" sz="1800" dirty="0">
              <a:solidFill>
                <a:srgbClr val="307871"/>
              </a:solidFill>
            </a:rPr>
            <a:t>Povinná,  neúčelová,  neekvivalentní, pravidelně se opakující a nenávratná.</a:t>
          </a:r>
        </a:p>
      </dgm:t>
    </dgm:pt>
    <dgm:pt modelId="{E1F0252D-3213-4759-A4D1-522B6058386D}" type="parTrans" cxnId="{1838AF1D-5D18-4600-8540-9D8CDF0B41C4}">
      <dgm:prSet/>
      <dgm:spPr/>
      <dgm:t>
        <a:bodyPr/>
        <a:lstStyle/>
        <a:p>
          <a:endParaRPr lang="cs-CZ"/>
        </a:p>
      </dgm:t>
    </dgm:pt>
    <dgm:pt modelId="{4FBDC816-29A2-4ED2-ADAF-A0903CA5DF39}" type="sibTrans" cxnId="{1838AF1D-5D18-4600-8540-9D8CDF0B41C4}">
      <dgm:prSet/>
      <dgm:spPr/>
      <dgm:t>
        <a:bodyPr/>
        <a:lstStyle/>
        <a:p>
          <a:endParaRPr lang="cs-CZ"/>
        </a:p>
      </dgm:t>
    </dgm:pt>
    <dgm:pt modelId="{F45AC4A5-0249-4F63-8F3E-5CAEA5A81EB8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cs-CZ" sz="1800" b="1" dirty="0">
              <a:solidFill>
                <a:srgbClr val="307871"/>
              </a:solidFill>
            </a:rPr>
            <a:t>Daňová soustava:</a:t>
          </a:r>
        </a:p>
        <a:p>
          <a:pPr algn="ctr" rtl="0"/>
          <a:r>
            <a:rPr lang="cs-CZ" sz="1800" dirty="0">
              <a:solidFill>
                <a:srgbClr val="307871"/>
              </a:solidFill>
            </a:rPr>
            <a:t>souhrn všech daní, které se na daném území vybírají.</a:t>
          </a:r>
        </a:p>
      </dgm:t>
    </dgm:pt>
    <dgm:pt modelId="{8B9A5182-09A2-4EAC-842A-41BE8A80E828}" type="parTrans" cxnId="{F7CCBBA0-AD2B-4499-ADB4-2B6AF37D9D22}">
      <dgm:prSet/>
      <dgm:spPr/>
      <dgm:t>
        <a:bodyPr/>
        <a:lstStyle/>
        <a:p>
          <a:endParaRPr lang="cs-CZ"/>
        </a:p>
      </dgm:t>
    </dgm:pt>
    <dgm:pt modelId="{BF68640E-C3A9-4504-8B14-34980909AA77}" type="sibTrans" cxnId="{F7CCBBA0-AD2B-4499-ADB4-2B6AF37D9D22}">
      <dgm:prSet/>
      <dgm:spPr/>
      <dgm:t>
        <a:bodyPr/>
        <a:lstStyle/>
        <a:p>
          <a:endParaRPr lang="cs-CZ"/>
        </a:p>
      </dgm:t>
    </dgm:pt>
    <dgm:pt modelId="{7B6D5228-BB5F-444A-9F0D-8E6BD07C8CCF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cs-CZ" sz="1800" b="1" dirty="0">
              <a:solidFill>
                <a:srgbClr val="307871"/>
              </a:solidFill>
            </a:rPr>
            <a:t>Daňový systém: </a:t>
          </a:r>
        </a:p>
        <a:p>
          <a:pPr algn="ctr" rtl="0"/>
          <a:r>
            <a:rPr lang="cs-CZ" sz="1800" dirty="0">
              <a:solidFill>
                <a:srgbClr val="307871"/>
              </a:solidFill>
            </a:rPr>
            <a:t>systém nástrojů a metod, které instituce využívají ve vztahu k daňovým subjektům (zajišťují správu, výběr, vymáhání daní i kontrolu)</a:t>
          </a:r>
          <a:endParaRPr lang="cs-CZ" sz="1800" b="1" dirty="0">
            <a:solidFill>
              <a:srgbClr val="307871"/>
            </a:solidFill>
          </a:endParaRPr>
        </a:p>
      </dgm:t>
    </dgm:pt>
    <dgm:pt modelId="{364CF8A8-A52B-426E-AAE6-C89A5C151F78}" type="parTrans" cxnId="{9F4D13C5-5B1A-4826-B183-B69B12B42E17}">
      <dgm:prSet/>
      <dgm:spPr/>
      <dgm:t>
        <a:bodyPr/>
        <a:lstStyle/>
        <a:p>
          <a:endParaRPr lang="cs-CZ"/>
        </a:p>
      </dgm:t>
    </dgm:pt>
    <dgm:pt modelId="{94A8B564-C7F9-46A0-A516-434C6FFC6D92}" type="sibTrans" cxnId="{9F4D13C5-5B1A-4826-B183-B69B12B42E17}">
      <dgm:prSet/>
      <dgm:spPr/>
      <dgm:t>
        <a:bodyPr/>
        <a:lstStyle/>
        <a:p>
          <a:endParaRPr lang="cs-CZ"/>
        </a:p>
      </dgm:t>
    </dgm:pt>
    <dgm:pt modelId="{8126FEE6-EEA9-44CF-89D4-600EF5BA8D91}" type="pres">
      <dgm:prSet presAssocID="{5EA4B20D-0B9A-4CFF-A61E-A14422199FB7}" presName="linear" presStyleCnt="0">
        <dgm:presLayoutVars>
          <dgm:dir/>
          <dgm:animLvl val="lvl"/>
          <dgm:resizeHandles val="exact"/>
        </dgm:presLayoutVars>
      </dgm:prSet>
      <dgm:spPr/>
    </dgm:pt>
    <dgm:pt modelId="{5D7F6A03-ABB6-4758-AACF-910F45466594}" type="pres">
      <dgm:prSet presAssocID="{7D5D8DF3-BDB6-4BFD-9A40-5780B327A7C2}" presName="parentLin" presStyleCnt="0"/>
      <dgm:spPr/>
    </dgm:pt>
    <dgm:pt modelId="{C3D7483B-4755-46CD-8E41-8025AB790FFF}" type="pres">
      <dgm:prSet presAssocID="{7D5D8DF3-BDB6-4BFD-9A40-5780B327A7C2}" presName="parentLeftMargin" presStyleLbl="node1" presStyleIdx="0" presStyleCnt="3"/>
      <dgm:spPr/>
    </dgm:pt>
    <dgm:pt modelId="{59C97C53-D77F-4635-B852-268ABD7E3125}" type="pres">
      <dgm:prSet presAssocID="{7D5D8DF3-BDB6-4BFD-9A40-5780B327A7C2}" presName="parentText" presStyleLbl="node1" presStyleIdx="0" presStyleCnt="3" custScaleX="142997" custScaleY="93808">
        <dgm:presLayoutVars>
          <dgm:chMax val="0"/>
          <dgm:bulletEnabled val="1"/>
        </dgm:presLayoutVars>
      </dgm:prSet>
      <dgm:spPr/>
    </dgm:pt>
    <dgm:pt modelId="{343BA2A7-92C2-452F-B81D-1F32DA847BC5}" type="pres">
      <dgm:prSet presAssocID="{7D5D8DF3-BDB6-4BFD-9A40-5780B327A7C2}" presName="negativeSpace" presStyleCnt="0"/>
      <dgm:spPr/>
    </dgm:pt>
    <dgm:pt modelId="{F79BA910-520B-4EF7-BD0B-2530FE019A6A}" type="pres">
      <dgm:prSet presAssocID="{7D5D8DF3-BDB6-4BFD-9A40-5780B327A7C2}" presName="childText" presStyleLbl="conFgAcc1" presStyleIdx="0" presStyleCnt="3" custScaleY="86851">
        <dgm:presLayoutVars>
          <dgm:bulletEnabled val="1"/>
        </dgm:presLayoutVars>
      </dgm:prSet>
      <dgm:spPr>
        <a:ln>
          <a:solidFill>
            <a:srgbClr val="FF9900"/>
          </a:solidFill>
        </a:ln>
      </dgm:spPr>
    </dgm:pt>
    <dgm:pt modelId="{66C1632C-2A9A-4848-9209-8398F0ED7901}" type="pres">
      <dgm:prSet presAssocID="{4FBDC816-29A2-4ED2-ADAF-A0903CA5DF39}" presName="spaceBetweenRectangles" presStyleCnt="0"/>
      <dgm:spPr/>
    </dgm:pt>
    <dgm:pt modelId="{57139004-583D-4A38-B501-8D8B14352A0E}" type="pres">
      <dgm:prSet presAssocID="{F45AC4A5-0249-4F63-8F3E-5CAEA5A81EB8}" presName="parentLin" presStyleCnt="0"/>
      <dgm:spPr/>
    </dgm:pt>
    <dgm:pt modelId="{BC70DB9A-0F2D-49D2-8866-CF55EDA9F189}" type="pres">
      <dgm:prSet presAssocID="{F45AC4A5-0249-4F63-8F3E-5CAEA5A81EB8}" presName="parentLeftMargin" presStyleLbl="node1" presStyleIdx="0" presStyleCnt="3"/>
      <dgm:spPr/>
    </dgm:pt>
    <dgm:pt modelId="{712EE0E0-D4D3-4C65-A214-2C7977889145}" type="pres">
      <dgm:prSet presAssocID="{F45AC4A5-0249-4F63-8F3E-5CAEA5A81EB8}" presName="parentText" presStyleLbl="node1" presStyleIdx="1" presStyleCnt="3" custScaleX="142857" custScaleY="90760">
        <dgm:presLayoutVars>
          <dgm:chMax val="0"/>
          <dgm:bulletEnabled val="1"/>
        </dgm:presLayoutVars>
      </dgm:prSet>
      <dgm:spPr/>
    </dgm:pt>
    <dgm:pt modelId="{F5551AA2-8E4D-45CF-A567-7C9EB5DAE345}" type="pres">
      <dgm:prSet presAssocID="{F45AC4A5-0249-4F63-8F3E-5CAEA5A81EB8}" presName="negativeSpace" presStyleCnt="0"/>
      <dgm:spPr/>
    </dgm:pt>
    <dgm:pt modelId="{D8B2F76E-70B5-44C0-9C24-DE9CFCB38A1B}" type="pres">
      <dgm:prSet presAssocID="{F45AC4A5-0249-4F63-8F3E-5CAEA5A81EB8}" presName="childText" presStyleLbl="conFgAcc1" presStyleIdx="1" presStyleCnt="3" custScaleY="86851">
        <dgm:presLayoutVars>
          <dgm:bulletEnabled val="1"/>
        </dgm:presLayoutVars>
      </dgm:prSet>
      <dgm:spPr>
        <a:ln>
          <a:solidFill>
            <a:srgbClr val="FF9900"/>
          </a:solidFill>
        </a:ln>
      </dgm:spPr>
    </dgm:pt>
    <dgm:pt modelId="{6C64336B-20BC-4E0D-AF8A-502E7380DC6C}" type="pres">
      <dgm:prSet presAssocID="{BF68640E-C3A9-4504-8B14-34980909AA77}" presName="spaceBetweenRectangles" presStyleCnt="0"/>
      <dgm:spPr/>
    </dgm:pt>
    <dgm:pt modelId="{14D144A5-4715-4E1C-A636-F392A1C95A12}" type="pres">
      <dgm:prSet presAssocID="{7B6D5228-BB5F-444A-9F0D-8E6BD07C8CCF}" presName="parentLin" presStyleCnt="0"/>
      <dgm:spPr/>
    </dgm:pt>
    <dgm:pt modelId="{CEFCD401-3944-4133-8F45-CB2478C202CD}" type="pres">
      <dgm:prSet presAssocID="{7B6D5228-BB5F-444A-9F0D-8E6BD07C8CCF}" presName="parentLeftMargin" presStyleLbl="node1" presStyleIdx="1" presStyleCnt="3"/>
      <dgm:spPr/>
    </dgm:pt>
    <dgm:pt modelId="{065BF77B-0EEC-4842-99F3-A319D9009CE1}" type="pres">
      <dgm:prSet presAssocID="{7B6D5228-BB5F-444A-9F0D-8E6BD07C8CCF}" presName="parentText" presStyleLbl="node1" presStyleIdx="2" presStyleCnt="3" custScaleX="142857" custScaleY="122099">
        <dgm:presLayoutVars>
          <dgm:chMax val="0"/>
          <dgm:bulletEnabled val="1"/>
        </dgm:presLayoutVars>
      </dgm:prSet>
      <dgm:spPr/>
    </dgm:pt>
    <dgm:pt modelId="{B4BD73AC-B3CA-4EE2-AA3D-13FDE94C80B2}" type="pres">
      <dgm:prSet presAssocID="{7B6D5228-BB5F-444A-9F0D-8E6BD07C8CCF}" presName="negativeSpace" presStyleCnt="0"/>
      <dgm:spPr/>
    </dgm:pt>
    <dgm:pt modelId="{094D1A81-E632-4580-B11A-D6D752A05167}" type="pres">
      <dgm:prSet presAssocID="{7B6D5228-BB5F-444A-9F0D-8E6BD07C8CCF}" presName="childText" presStyleLbl="conFgAcc1" presStyleIdx="2" presStyleCnt="3">
        <dgm:presLayoutVars>
          <dgm:bulletEnabled val="1"/>
        </dgm:presLayoutVars>
      </dgm:prSet>
      <dgm:spPr>
        <a:ln>
          <a:solidFill>
            <a:srgbClr val="FF9900"/>
          </a:solidFill>
        </a:ln>
      </dgm:spPr>
    </dgm:pt>
  </dgm:ptLst>
  <dgm:cxnLst>
    <dgm:cxn modelId="{819A4700-2098-49D2-BFD5-68C91CDB6B67}" type="presOf" srcId="{7B6D5228-BB5F-444A-9F0D-8E6BD07C8CCF}" destId="{065BF77B-0EEC-4842-99F3-A319D9009CE1}" srcOrd="1" destOrd="0" presId="urn:microsoft.com/office/officeart/2005/8/layout/list1"/>
    <dgm:cxn modelId="{1838AF1D-5D18-4600-8540-9D8CDF0B41C4}" srcId="{5EA4B20D-0B9A-4CFF-A61E-A14422199FB7}" destId="{7D5D8DF3-BDB6-4BFD-9A40-5780B327A7C2}" srcOrd="0" destOrd="0" parTransId="{E1F0252D-3213-4759-A4D1-522B6058386D}" sibTransId="{4FBDC816-29A2-4ED2-ADAF-A0903CA5DF39}"/>
    <dgm:cxn modelId="{65043F60-B437-4505-A05B-AAD5C796AC85}" type="presOf" srcId="{7D5D8DF3-BDB6-4BFD-9A40-5780B327A7C2}" destId="{59C97C53-D77F-4635-B852-268ABD7E3125}" srcOrd="1" destOrd="0" presId="urn:microsoft.com/office/officeart/2005/8/layout/list1"/>
    <dgm:cxn modelId="{AB65334D-E9CE-47E1-BB6D-0B7189878881}" type="presOf" srcId="{F45AC4A5-0249-4F63-8F3E-5CAEA5A81EB8}" destId="{BC70DB9A-0F2D-49D2-8866-CF55EDA9F189}" srcOrd="0" destOrd="0" presId="urn:microsoft.com/office/officeart/2005/8/layout/list1"/>
    <dgm:cxn modelId="{189A3E73-EE61-4B99-B15A-8F29B5CF3774}" type="presOf" srcId="{F45AC4A5-0249-4F63-8F3E-5CAEA5A81EB8}" destId="{712EE0E0-D4D3-4C65-A214-2C7977889145}" srcOrd="1" destOrd="0" presId="urn:microsoft.com/office/officeart/2005/8/layout/list1"/>
    <dgm:cxn modelId="{F961DA7A-1D06-42DA-8E81-279485FA567E}" type="presOf" srcId="{7D5D8DF3-BDB6-4BFD-9A40-5780B327A7C2}" destId="{C3D7483B-4755-46CD-8E41-8025AB790FFF}" srcOrd="0" destOrd="0" presId="urn:microsoft.com/office/officeart/2005/8/layout/list1"/>
    <dgm:cxn modelId="{22AFF37A-D517-4060-919D-C8C53D574F64}" type="presOf" srcId="{7B6D5228-BB5F-444A-9F0D-8E6BD07C8CCF}" destId="{CEFCD401-3944-4133-8F45-CB2478C202CD}" srcOrd="0" destOrd="0" presId="urn:microsoft.com/office/officeart/2005/8/layout/list1"/>
    <dgm:cxn modelId="{F7CCBBA0-AD2B-4499-ADB4-2B6AF37D9D22}" srcId="{5EA4B20D-0B9A-4CFF-A61E-A14422199FB7}" destId="{F45AC4A5-0249-4F63-8F3E-5CAEA5A81EB8}" srcOrd="1" destOrd="0" parTransId="{8B9A5182-09A2-4EAC-842A-41BE8A80E828}" sibTransId="{BF68640E-C3A9-4504-8B14-34980909AA77}"/>
    <dgm:cxn modelId="{9F4D13C5-5B1A-4826-B183-B69B12B42E17}" srcId="{5EA4B20D-0B9A-4CFF-A61E-A14422199FB7}" destId="{7B6D5228-BB5F-444A-9F0D-8E6BD07C8CCF}" srcOrd="2" destOrd="0" parTransId="{364CF8A8-A52B-426E-AAE6-C89A5C151F78}" sibTransId="{94A8B564-C7F9-46A0-A516-434C6FFC6D92}"/>
    <dgm:cxn modelId="{3FD88ED8-86F1-4CB8-B8E6-E48900806A35}" type="presOf" srcId="{5EA4B20D-0B9A-4CFF-A61E-A14422199FB7}" destId="{8126FEE6-EEA9-44CF-89D4-600EF5BA8D91}" srcOrd="0" destOrd="0" presId="urn:microsoft.com/office/officeart/2005/8/layout/list1"/>
    <dgm:cxn modelId="{7CF61D63-9F87-457D-B201-F968C30D1597}" type="presParOf" srcId="{8126FEE6-EEA9-44CF-89D4-600EF5BA8D91}" destId="{5D7F6A03-ABB6-4758-AACF-910F45466594}" srcOrd="0" destOrd="0" presId="urn:microsoft.com/office/officeart/2005/8/layout/list1"/>
    <dgm:cxn modelId="{94458995-32AE-4B72-9D6F-7163C5DA737A}" type="presParOf" srcId="{5D7F6A03-ABB6-4758-AACF-910F45466594}" destId="{C3D7483B-4755-46CD-8E41-8025AB790FFF}" srcOrd="0" destOrd="0" presId="urn:microsoft.com/office/officeart/2005/8/layout/list1"/>
    <dgm:cxn modelId="{06A3DC1B-8779-4241-8765-5142C53274E8}" type="presParOf" srcId="{5D7F6A03-ABB6-4758-AACF-910F45466594}" destId="{59C97C53-D77F-4635-B852-268ABD7E3125}" srcOrd="1" destOrd="0" presId="urn:microsoft.com/office/officeart/2005/8/layout/list1"/>
    <dgm:cxn modelId="{BB1E7D22-A401-4F4D-820D-2C5190780906}" type="presParOf" srcId="{8126FEE6-EEA9-44CF-89D4-600EF5BA8D91}" destId="{343BA2A7-92C2-452F-B81D-1F32DA847BC5}" srcOrd="1" destOrd="0" presId="urn:microsoft.com/office/officeart/2005/8/layout/list1"/>
    <dgm:cxn modelId="{129DAE12-CD4A-4D63-90E4-BEA8293DB2FE}" type="presParOf" srcId="{8126FEE6-EEA9-44CF-89D4-600EF5BA8D91}" destId="{F79BA910-520B-4EF7-BD0B-2530FE019A6A}" srcOrd="2" destOrd="0" presId="urn:microsoft.com/office/officeart/2005/8/layout/list1"/>
    <dgm:cxn modelId="{62CB40F5-0C49-44FA-98A3-E4139AECAB1A}" type="presParOf" srcId="{8126FEE6-EEA9-44CF-89D4-600EF5BA8D91}" destId="{66C1632C-2A9A-4848-9209-8398F0ED7901}" srcOrd="3" destOrd="0" presId="urn:microsoft.com/office/officeart/2005/8/layout/list1"/>
    <dgm:cxn modelId="{1594E81A-42C6-4D8F-A389-DB1F00BCD1D7}" type="presParOf" srcId="{8126FEE6-EEA9-44CF-89D4-600EF5BA8D91}" destId="{57139004-583D-4A38-B501-8D8B14352A0E}" srcOrd="4" destOrd="0" presId="urn:microsoft.com/office/officeart/2005/8/layout/list1"/>
    <dgm:cxn modelId="{A9817194-CF50-4FBF-A642-C2E458BA258F}" type="presParOf" srcId="{57139004-583D-4A38-B501-8D8B14352A0E}" destId="{BC70DB9A-0F2D-49D2-8866-CF55EDA9F189}" srcOrd="0" destOrd="0" presId="urn:microsoft.com/office/officeart/2005/8/layout/list1"/>
    <dgm:cxn modelId="{67129430-6E8C-4913-AC6F-F4DF2004A340}" type="presParOf" srcId="{57139004-583D-4A38-B501-8D8B14352A0E}" destId="{712EE0E0-D4D3-4C65-A214-2C7977889145}" srcOrd="1" destOrd="0" presId="urn:microsoft.com/office/officeart/2005/8/layout/list1"/>
    <dgm:cxn modelId="{3FA7F815-6C24-41DA-BE8B-D3656530168A}" type="presParOf" srcId="{8126FEE6-EEA9-44CF-89D4-600EF5BA8D91}" destId="{F5551AA2-8E4D-45CF-A567-7C9EB5DAE345}" srcOrd="5" destOrd="0" presId="urn:microsoft.com/office/officeart/2005/8/layout/list1"/>
    <dgm:cxn modelId="{20531C1E-F206-4D16-BFD3-A155F81B6855}" type="presParOf" srcId="{8126FEE6-EEA9-44CF-89D4-600EF5BA8D91}" destId="{D8B2F76E-70B5-44C0-9C24-DE9CFCB38A1B}" srcOrd="6" destOrd="0" presId="urn:microsoft.com/office/officeart/2005/8/layout/list1"/>
    <dgm:cxn modelId="{EC14A168-D82C-412C-A559-575F5F04B726}" type="presParOf" srcId="{8126FEE6-EEA9-44CF-89D4-600EF5BA8D91}" destId="{6C64336B-20BC-4E0D-AF8A-502E7380DC6C}" srcOrd="7" destOrd="0" presId="urn:microsoft.com/office/officeart/2005/8/layout/list1"/>
    <dgm:cxn modelId="{E37F92CE-4C5E-456E-A7B0-DE69EF9380BA}" type="presParOf" srcId="{8126FEE6-EEA9-44CF-89D4-600EF5BA8D91}" destId="{14D144A5-4715-4E1C-A636-F392A1C95A12}" srcOrd="8" destOrd="0" presId="urn:microsoft.com/office/officeart/2005/8/layout/list1"/>
    <dgm:cxn modelId="{47D823D3-6FE2-4A04-A816-D3D497E192A1}" type="presParOf" srcId="{14D144A5-4715-4E1C-A636-F392A1C95A12}" destId="{CEFCD401-3944-4133-8F45-CB2478C202CD}" srcOrd="0" destOrd="0" presId="urn:microsoft.com/office/officeart/2005/8/layout/list1"/>
    <dgm:cxn modelId="{E0E96B2C-DB71-4F89-B6E7-8E1BE50E17D6}" type="presParOf" srcId="{14D144A5-4715-4E1C-A636-F392A1C95A12}" destId="{065BF77B-0EEC-4842-99F3-A319D9009CE1}" srcOrd="1" destOrd="0" presId="urn:microsoft.com/office/officeart/2005/8/layout/list1"/>
    <dgm:cxn modelId="{4D82F66D-7472-4508-8CEC-8EC569C3AFBA}" type="presParOf" srcId="{8126FEE6-EEA9-44CF-89D4-600EF5BA8D91}" destId="{B4BD73AC-B3CA-4EE2-AA3D-13FDE94C80B2}" srcOrd="9" destOrd="0" presId="urn:microsoft.com/office/officeart/2005/8/layout/list1"/>
    <dgm:cxn modelId="{81A07D18-7E0C-41F6-B35F-4B023093A5EF}" type="presParOf" srcId="{8126FEE6-EEA9-44CF-89D4-600EF5BA8D91}" destId="{094D1A81-E632-4580-B11A-D6D752A05167}" srcOrd="10" destOrd="0" presId="urn:microsoft.com/office/officeart/2005/8/layout/list1"/>
  </dgm:cxnLst>
  <dgm:bg/>
  <dgm:whole>
    <a:ln>
      <a:solidFill>
        <a:srgbClr val="FF9900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122ABB6-18D4-4459-B4CF-AC8C21C9FE81}" type="doc">
      <dgm:prSet loTypeId="urn:microsoft.com/office/officeart/2005/8/layout/hList1" loCatId="list" qsTypeId="urn:microsoft.com/office/officeart/2005/8/quickstyle/3d2#4" qsCatId="3D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AF81848A-7A83-497E-86C2-A83D9C7B95D4}">
      <dgm:prSet phldrT="[Text]"/>
      <dgm:spPr/>
      <dgm:t>
        <a:bodyPr/>
        <a:lstStyle/>
        <a:p>
          <a:r>
            <a:rPr lang="cs-CZ" dirty="0"/>
            <a:t>Daně přímé</a:t>
          </a:r>
          <a:endParaRPr lang="en-US" dirty="0"/>
        </a:p>
      </dgm:t>
    </dgm:pt>
    <dgm:pt modelId="{8BC5755B-399A-4A7A-986C-A41DC347214F}" type="parTrans" cxnId="{ECE5CFC6-907E-478F-82C6-CACDE9A51567}">
      <dgm:prSet/>
      <dgm:spPr/>
      <dgm:t>
        <a:bodyPr/>
        <a:lstStyle/>
        <a:p>
          <a:endParaRPr lang="en-US"/>
        </a:p>
      </dgm:t>
    </dgm:pt>
    <dgm:pt modelId="{5AD2BC67-E1A3-43DD-A3A6-7A082AB17C72}" type="sibTrans" cxnId="{ECE5CFC6-907E-478F-82C6-CACDE9A51567}">
      <dgm:prSet/>
      <dgm:spPr/>
      <dgm:t>
        <a:bodyPr/>
        <a:lstStyle/>
        <a:p>
          <a:endParaRPr lang="en-US"/>
        </a:p>
      </dgm:t>
    </dgm:pt>
    <dgm:pt modelId="{14FD8EC8-5E37-41EE-8C1F-00D94F1359C0}">
      <dgm:prSet phldrT="[Text]" custT="1"/>
      <dgm:spPr/>
      <dgm:t>
        <a:bodyPr/>
        <a:lstStyle/>
        <a:p>
          <a:r>
            <a:rPr lang="cs-CZ" sz="2000" dirty="0"/>
            <a:t>Z příjmů</a:t>
          </a:r>
          <a:endParaRPr lang="en-US" sz="2000" dirty="0"/>
        </a:p>
      </dgm:t>
    </dgm:pt>
    <dgm:pt modelId="{486A4E00-CDB7-49CE-8E6F-72E0176E1F94}" type="parTrans" cxnId="{2CA64242-7B80-4BBF-92CE-092E222E7F8C}">
      <dgm:prSet/>
      <dgm:spPr/>
      <dgm:t>
        <a:bodyPr/>
        <a:lstStyle/>
        <a:p>
          <a:endParaRPr lang="en-US"/>
        </a:p>
      </dgm:t>
    </dgm:pt>
    <dgm:pt modelId="{A5648FB8-B863-4954-AB7B-ADD45BEA9393}" type="sibTrans" cxnId="{2CA64242-7B80-4BBF-92CE-092E222E7F8C}">
      <dgm:prSet/>
      <dgm:spPr/>
      <dgm:t>
        <a:bodyPr/>
        <a:lstStyle/>
        <a:p>
          <a:endParaRPr lang="en-US"/>
        </a:p>
      </dgm:t>
    </dgm:pt>
    <dgm:pt modelId="{60DAB3D9-EAC5-4B73-B5BB-FAFB6B35F4BA}">
      <dgm:prSet phldrT="[Text]" custT="1"/>
      <dgm:spPr/>
      <dgm:t>
        <a:bodyPr/>
        <a:lstStyle/>
        <a:p>
          <a:r>
            <a:rPr lang="cs-CZ" sz="2000" dirty="0"/>
            <a:t>Majetkové </a:t>
          </a:r>
          <a:endParaRPr lang="en-US" sz="2000" dirty="0"/>
        </a:p>
      </dgm:t>
    </dgm:pt>
    <dgm:pt modelId="{95BDE96A-D1AF-4D95-94B9-64170231CE78}" type="parTrans" cxnId="{7CD53A3A-E476-4292-BEFA-DBBDC74B75CD}">
      <dgm:prSet/>
      <dgm:spPr/>
      <dgm:t>
        <a:bodyPr/>
        <a:lstStyle/>
        <a:p>
          <a:endParaRPr lang="en-US"/>
        </a:p>
      </dgm:t>
    </dgm:pt>
    <dgm:pt modelId="{71D4CC69-A00C-4682-87B0-983B36D3F010}" type="sibTrans" cxnId="{7CD53A3A-E476-4292-BEFA-DBBDC74B75CD}">
      <dgm:prSet/>
      <dgm:spPr/>
      <dgm:t>
        <a:bodyPr/>
        <a:lstStyle/>
        <a:p>
          <a:endParaRPr lang="en-US"/>
        </a:p>
      </dgm:t>
    </dgm:pt>
    <dgm:pt modelId="{38A58F15-ED62-43DA-A834-A29C63025922}">
      <dgm:prSet phldrT="[Text]"/>
      <dgm:spPr/>
      <dgm:t>
        <a:bodyPr/>
        <a:lstStyle/>
        <a:p>
          <a:r>
            <a:rPr lang="cs-CZ" dirty="0"/>
            <a:t>Daně nepřímé</a:t>
          </a:r>
          <a:endParaRPr lang="en-US" dirty="0"/>
        </a:p>
      </dgm:t>
    </dgm:pt>
    <dgm:pt modelId="{541968CE-5CF2-45D3-97C9-0B5E68E307F9}" type="parTrans" cxnId="{1ECD8EAF-65B0-44CB-89F7-2B0AB44377C6}">
      <dgm:prSet/>
      <dgm:spPr/>
      <dgm:t>
        <a:bodyPr/>
        <a:lstStyle/>
        <a:p>
          <a:endParaRPr lang="en-US"/>
        </a:p>
      </dgm:t>
    </dgm:pt>
    <dgm:pt modelId="{3824A234-5AE5-4D41-8198-A5CDE76C2FAB}" type="sibTrans" cxnId="{1ECD8EAF-65B0-44CB-89F7-2B0AB44377C6}">
      <dgm:prSet/>
      <dgm:spPr/>
      <dgm:t>
        <a:bodyPr/>
        <a:lstStyle/>
        <a:p>
          <a:endParaRPr lang="en-US"/>
        </a:p>
      </dgm:t>
    </dgm:pt>
    <dgm:pt modelId="{EF7E3718-AF52-4367-B17A-30DA2C7F4271}">
      <dgm:prSet phldrT="[Text]" custT="1"/>
      <dgm:spPr/>
      <dgm:t>
        <a:bodyPr/>
        <a:lstStyle/>
        <a:p>
          <a:pPr algn="l"/>
          <a:r>
            <a:rPr lang="cs-CZ" sz="2000" dirty="0"/>
            <a:t>Univerzální </a:t>
          </a:r>
          <a:endParaRPr lang="en-US" sz="2000" dirty="0"/>
        </a:p>
      </dgm:t>
    </dgm:pt>
    <dgm:pt modelId="{FA9E19C9-B2C6-4829-BEE2-EBEF99EC77D8}" type="parTrans" cxnId="{112B5C6E-E89A-4B33-A1CA-60782BFAC94B}">
      <dgm:prSet/>
      <dgm:spPr/>
      <dgm:t>
        <a:bodyPr/>
        <a:lstStyle/>
        <a:p>
          <a:endParaRPr lang="en-US"/>
        </a:p>
      </dgm:t>
    </dgm:pt>
    <dgm:pt modelId="{2FC80697-FC80-417F-BB0C-696F4D6DC972}" type="sibTrans" cxnId="{112B5C6E-E89A-4B33-A1CA-60782BFAC94B}">
      <dgm:prSet/>
      <dgm:spPr/>
      <dgm:t>
        <a:bodyPr/>
        <a:lstStyle/>
        <a:p>
          <a:endParaRPr lang="en-US"/>
        </a:p>
      </dgm:t>
    </dgm:pt>
    <dgm:pt modelId="{7FA09F94-6701-4DAC-9F09-61195451F965}">
      <dgm:prSet phldrT="[Text]" custT="1"/>
      <dgm:spPr/>
      <dgm:t>
        <a:bodyPr/>
        <a:lstStyle/>
        <a:p>
          <a:pPr algn="l"/>
          <a:r>
            <a:rPr lang="cs-CZ" sz="2000" dirty="0"/>
            <a:t>Selektivní </a:t>
          </a:r>
          <a:endParaRPr lang="en-US" sz="2000" dirty="0"/>
        </a:p>
      </dgm:t>
    </dgm:pt>
    <dgm:pt modelId="{58998C1D-DCB7-4F70-A86C-65C543BB547D}" type="parTrans" cxnId="{FBEFBDD2-8250-4D39-A60B-5B590CBD95A6}">
      <dgm:prSet/>
      <dgm:spPr/>
      <dgm:t>
        <a:bodyPr/>
        <a:lstStyle/>
        <a:p>
          <a:endParaRPr lang="en-US"/>
        </a:p>
      </dgm:t>
    </dgm:pt>
    <dgm:pt modelId="{F1376283-FA55-486A-A3F4-18548DC06003}" type="sibTrans" cxnId="{FBEFBDD2-8250-4D39-A60B-5B590CBD95A6}">
      <dgm:prSet/>
      <dgm:spPr/>
      <dgm:t>
        <a:bodyPr/>
        <a:lstStyle/>
        <a:p>
          <a:endParaRPr lang="en-US"/>
        </a:p>
      </dgm:t>
    </dgm:pt>
    <dgm:pt modelId="{C9704F7F-78A2-43EC-B12F-ECA5F5288344}">
      <dgm:prSet phldrT="[Text]"/>
      <dgm:spPr/>
      <dgm:t>
        <a:bodyPr/>
        <a:lstStyle/>
        <a:p>
          <a:r>
            <a:rPr lang="cs-CZ" dirty="0"/>
            <a:t>Ostatní</a:t>
          </a:r>
          <a:endParaRPr lang="en-US" dirty="0"/>
        </a:p>
      </dgm:t>
    </dgm:pt>
    <dgm:pt modelId="{C51CA602-80C7-4DDB-A54A-A204AF4849C1}" type="parTrans" cxnId="{5523DD84-C2E9-4A8A-B0EF-9C97E7F69FA5}">
      <dgm:prSet/>
      <dgm:spPr/>
      <dgm:t>
        <a:bodyPr/>
        <a:lstStyle/>
        <a:p>
          <a:endParaRPr lang="en-US"/>
        </a:p>
      </dgm:t>
    </dgm:pt>
    <dgm:pt modelId="{C0839A16-41A2-4F9C-BF49-2535625ABB50}" type="sibTrans" cxnId="{5523DD84-C2E9-4A8A-B0EF-9C97E7F69FA5}">
      <dgm:prSet/>
      <dgm:spPr/>
      <dgm:t>
        <a:bodyPr/>
        <a:lstStyle/>
        <a:p>
          <a:endParaRPr lang="en-US"/>
        </a:p>
      </dgm:t>
    </dgm:pt>
    <dgm:pt modelId="{38CE2D16-705A-457E-AB6C-299C6326290E}">
      <dgm:prSet phldrT="[Text]" custT="1"/>
      <dgm:spPr/>
      <dgm:t>
        <a:bodyPr/>
        <a:lstStyle/>
        <a:p>
          <a:r>
            <a:rPr lang="cs-CZ" sz="2000" dirty="0"/>
            <a:t>Sociální pojištění</a:t>
          </a:r>
          <a:endParaRPr lang="en-US" sz="2000" dirty="0"/>
        </a:p>
      </dgm:t>
    </dgm:pt>
    <dgm:pt modelId="{DD8BA1E4-9357-4F5C-B6C4-1E02923FA3DE}" type="parTrans" cxnId="{F4352A24-AF3F-4BAC-BEBB-525FAF6BBA8E}">
      <dgm:prSet/>
      <dgm:spPr/>
      <dgm:t>
        <a:bodyPr/>
        <a:lstStyle/>
        <a:p>
          <a:endParaRPr lang="en-US"/>
        </a:p>
      </dgm:t>
    </dgm:pt>
    <dgm:pt modelId="{201E2CA6-5C92-4CFB-8A1A-9CDBD6685E2D}" type="sibTrans" cxnId="{F4352A24-AF3F-4BAC-BEBB-525FAF6BBA8E}">
      <dgm:prSet/>
      <dgm:spPr/>
      <dgm:t>
        <a:bodyPr/>
        <a:lstStyle/>
        <a:p>
          <a:endParaRPr lang="en-US"/>
        </a:p>
      </dgm:t>
    </dgm:pt>
    <dgm:pt modelId="{60732324-5AE7-4918-97AD-2BF41F0432A0}">
      <dgm:prSet phldrT="[Text]" custT="1"/>
      <dgm:spPr/>
      <dgm:t>
        <a:bodyPr/>
        <a:lstStyle/>
        <a:p>
          <a:r>
            <a:rPr lang="cs-CZ" sz="2000" dirty="0"/>
            <a:t>Poplatky</a:t>
          </a:r>
          <a:r>
            <a:rPr lang="cs-CZ" sz="2700" dirty="0"/>
            <a:t> </a:t>
          </a:r>
          <a:endParaRPr lang="en-US" sz="2700" dirty="0"/>
        </a:p>
      </dgm:t>
    </dgm:pt>
    <dgm:pt modelId="{EA0E7DD0-C0A1-4333-9C00-7313B9007BB9}" type="parTrans" cxnId="{52D21036-C540-4192-AE4C-5743E861F60B}">
      <dgm:prSet/>
      <dgm:spPr/>
      <dgm:t>
        <a:bodyPr/>
        <a:lstStyle/>
        <a:p>
          <a:endParaRPr lang="en-US"/>
        </a:p>
      </dgm:t>
    </dgm:pt>
    <dgm:pt modelId="{98DBFF45-A62B-4E33-96FA-0273DAFAEECD}" type="sibTrans" cxnId="{52D21036-C540-4192-AE4C-5743E861F60B}">
      <dgm:prSet/>
      <dgm:spPr/>
      <dgm:t>
        <a:bodyPr/>
        <a:lstStyle/>
        <a:p>
          <a:endParaRPr lang="en-US"/>
        </a:p>
      </dgm:t>
    </dgm:pt>
    <dgm:pt modelId="{B2EC103C-ECB7-4E1A-B603-79942F6C5E4B}" type="pres">
      <dgm:prSet presAssocID="{9122ABB6-18D4-4459-B4CF-AC8C21C9FE81}" presName="Name0" presStyleCnt="0">
        <dgm:presLayoutVars>
          <dgm:dir/>
          <dgm:animLvl val="lvl"/>
          <dgm:resizeHandles val="exact"/>
        </dgm:presLayoutVars>
      </dgm:prSet>
      <dgm:spPr/>
    </dgm:pt>
    <dgm:pt modelId="{8AB8569D-18F9-42DE-823D-522B03EE183B}" type="pres">
      <dgm:prSet presAssocID="{AF81848A-7A83-497E-86C2-A83D9C7B95D4}" presName="composite" presStyleCnt="0"/>
      <dgm:spPr/>
    </dgm:pt>
    <dgm:pt modelId="{D30B3EC1-0FE0-4DC8-A0F1-B2792E85F651}" type="pres">
      <dgm:prSet presAssocID="{AF81848A-7A83-497E-86C2-A83D9C7B95D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9CB88488-529C-4036-AE9E-55C56C8E6A26}" type="pres">
      <dgm:prSet presAssocID="{AF81848A-7A83-497E-86C2-A83D9C7B95D4}" presName="desTx" presStyleLbl="alignAccFollowNode1" presStyleIdx="0" presStyleCnt="3" custLinFactNeighborX="-3138" custLinFactNeighborY="-8276">
        <dgm:presLayoutVars>
          <dgm:bulletEnabled val="1"/>
        </dgm:presLayoutVars>
      </dgm:prSet>
      <dgm:spPr/>
    </dgm:pt>
    <dgm:pt modelId="{BCB2550E-7181-4354-A65C-E4E6FE5757FB}" type="pres">
      <dgm:prSet presAssocID="{5AD2BC67-E1A3-43DD-A3A6-7A082AB17C72}" presName="space" presStyleCnt="0"/>
      <dgm:spPr/>
    </dgm:pt>
    <dgm:pt modelId="{EE69FCC1-8376-425B-8CCA-B8D42D991038}" type="pres">
      <dgm:prSet presAssocID="{38A58F15-ED62-43DA-A834-A29C63025922}" presName="composite" presStyleCnt="0"/>
      <dgm:spPr/>
    </dgm:pt>
    <dgm:pt modelId="{37AE12FF-BA8D-4BA3-BF00-4EF75E899598}" type="pres">
      <dgm:prSet presAssocID="{38A58F15-ED62-43DA-A834-A29C6302592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FAC8B224-AF73-48BE-A25E-20782B54920C}" type="pres">
      <dgm:prSet presAssocID="{38A58F15-ED62-43DA-A834-A29C63025922}" presName="desTx" presStyleLbl="alignAccFollowNode1" presStyleIdx="1" presStyleCnt="3" custScaleX="94233" custScaleY="90353" custLinFactNeighborX="-1731" custLinFactNeighborY="-3367">
        <dgm:presLayoutVars>
          <dgm:bulletEnabled val="1"/>
        </dgm:presLayoutVars>
      </dgm:prSet>
      <dgm:spPr/>
    </dgm:pt>
    <dgm:pt modelId="{3C4CC90A-CAC8-48DC-9255-113AA7D75F8C}" type="pres">
      <dgm:prSet presAssocID="{3824A234-5AE5-4D41-8198-A5CDE76C2FAB}" presName="space" presStyleCnt="0"/>
      <dgm:spPr/>
    </dgm:pt>
    <dgm:pt modelId="{003F6B62-C519-4CDB-9AB6-45138A14E841}" type="pres">
      <dgm:prSet presAssocID="{C9704F7F-78A2-43EC-B12F-ECA5F5288344}" presName="composite" presStyleCnt="0"/>
      <dgm:spPr/>
    </dgm:pt>
    <dgm:pt modelId="{7CD6DD76-B8C3-4933-AFAE-FCE9B29B72DC}" type="pres">
      <dgm:prSet presAssocID="{C9704F7F-78A2-43EC-B12F-ECA5F52883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0A7FCCB-3049-454E-A8D6-EECE7310A301}" type="pres">
      <dgm:prSet presAssocID="{C9704F7F-78A2-43EC-B12F-ECA5F5288344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2D22517-FE8A-44E7-9FC6-DB41985DDFAC}" type="presOf" srcId="{AF81848A-7A83-497E-86C2-A83D9C7B95D4}" destId="{D30B3EC1-0FE0-4DC8-A0F1-B2792E85F651}" srcOrd="0" destOrd="0" presId="urn:microsoft.com/office/officeart/2005/8/layout/hList1"/>
    <dgm:cxn modelId="{31B76B1E-26D1-47B2-9F28-DD7791104F9B}" type="presOf" srcId="{9122ABB6-18D4-4459-B4CF-AC8C21C9FE81}" destId="{B2EC103C-ECB7-4E1A-B603-79942F6C5E4B}" srcOrd="0" destOrd="0" presId="urn:microsoft.com/office/officeart/2005/8/layout/hList1"/>
    <dgm:cxn modelId="{F4352A24-AF3F-4BAC-BEBB-525FAF6BBA8E}" srcId="{C9704F7F-78A2-43EC-B12F-ECA5F5288344}" destId="{38CE2D16-705A-457E-AB6C-299C6326290E}" srcOrd="0" destOrd="0" parTransId="{DD8BA1E4-9357-4F5C-B6C4-1E02923FA3DE}" sibTransId="{201E2CA6-5C92-4CFB-8A1A-9CDBD6685E2D}"/>
    <dgm:cxn modelId="{52D21036-C540-4192-AE4C-5743E861F60B}" srcId="{C9704F7F-78A2-43EC-B12F-ECA5F5288344}" destId="{60732324-5AE7-4918-97AD-2BF41F0432A0}" srcOrd="1" destOrd="0" parTransId="{EA0E7DD0-C0A1-4333-9C00-7313B9007BB9}" sibTransId="{98DBFF45-A62B-4E33-96FA-0273DAFAEECD}"/>
    <dgm:cxn modelId="{7CD53A3A-E476-4292-BEFA-DBBDC74B75CD}" srcId="{AF81848A-7A83-497E-86C2-A83D9C7B95D4}" destId="{60DAB3D9-EAC5-4B73-B5BB-FAFB6B35F4BA}" srcOrd="1" destOrd="0" parTransId="{95BDE96A-D1AF-4D95-94B9-64170231CE78}" sibTransId="{71D4CC69-A00C-4682-87B0-983B36D3F010}"/>
    <dgm:cxn modelId="{2CA64242-7B80-4BBF-92CE-092E222E7F8C}" srcId="{AF81848A-7A83-497E-86C2-A83D9C7B95D4}" destId="{14FD8EC8-5E37-41EE-8C1F-00D94F1359C0}" srcOrd="0" destOrd="0" parTransId="{486A4E00-CDB7-49CE-8E6F-72E0176E1F94}" sibTransId="{A5648FB8-B863-4954-AB7B-ADD45BEA9393}"/>
    <dgm:cxn modelId="{112B5C6E-E89A-4B33-A1CA-60782BFAC94B}" srcId="{38A58F15-ED62-43DA-A834-A29C63025922}" destId="{EF7E3718-AF52-4367-B17A-30DA2C7F4271}" srcOrd="0" destOrd="0" parTransId="{FA9E19C9-B2C6-4829-BEE2-EBEF99EC77D8}" sibTransId="{2FC80697-FC80-417F-BB0C-696F4D6DC972}"/>
    <dgm:cxn modelId="{E567496E-8BE7-4969-8AEF-51C77F9AAA32}" type="presOf" srcId="{7FA09F94-6701-4DAC-9F09-61195451F965}" destId="{FAC8B224-AF73-48BE-A25E-20782B54920C}" srcOrd="0" destOrd="1" presId="urn:microsoft.com/office/officeart/2005/8/layout/hList1"/>
    <dgm:cxn modelId="{A7949E57-2654-4481-995D-709CEBCF08F0}" type="presOf" srcId="{14FD8EC8-5E37-41EE-8C1F-00D94F1359C0}" destId="{9CB88488-529C-4036-AE9E-55C56C8E6A26}" srcOrd="0" destOrd="0" presId="urn:microsoft.com/office/officeart/2005/8/layout/hList1"/>
    <dgm:cxn modelId="{8262B080-097B-4461-B641-6CA403A1317F}" type="presOf" srcId="{38A58F15-ED62-43DA-A834-A29C63025922}" destId="{37AE12FF-BA8D-4BA3-BF00-4EF75E899598}" srcOrd="0" destOrd="0" presId="urn:microsoft.com/office/officeart/2005/8/layout/hList1"/>
    <dgm:cxn modelId="{5523DD84-C2E9-4A8A-B0EF-9C97E7F69FA5}" srcId="{9122ABB6-18D4-4459-B4CF-AC8C21C9FE81}" destId="{C9704F7F-78A2-43EC-B12F-ECA5F5288344}" srcOrd="2" destOrd="0" parTransId="{C51CA602-80C7-4DDB-A54A-A204AF4849C1}" sibTransId="{C0839A16-41A2-4F9C-BF49-2535625ABB50}"/>
    <dgm:cxn modelId="{1ECD8EAF-65B0-44CB-89F7-2B0AB44377C6}" srcId="{9122ABB6-18D4-4459-B4CF-AC8C21C9FE81}" destId="{38A58F15-ED62-43DA-A834-A29C63025922}" srcOrd="1" destOrd="0" parTransId="{541968CE-5CF2-45D3-97C9-0B5E68E307F9}" sibTransId="{3824A234-5AE5-4D41-8198-A5CDE76C2FAB}"/>
    <dgm:cxn modelId="{52AFB9B3-8367-41BD-8EF7-472933FB25C6}" type="presOf" srcId="{EF7E3718-AF52-4367-B17A-30DA2C7F4271}" destId="{FAC8B224-AF73-48BE-A25E-20782B54920C}" srcOrd="0" destOrd="0" presId="urn:microsoft.com/office/officeart/2005/8/layout/hList1"/>
    <dgm:cxn modelId="{ECE5CFC6-907E-478F-82C6-CACDE9A51567}" srcId="{9122ABB6-18D4-4459-B4CF-AC8C21C9FE81}" destId="{AF81848A-7A83-497E-86C2-A83D9C7B95D4}" srcOrd="0" destOrd="0" parTransId="{8BC5755B-399A-4A7A-986C-A41DC347214F}" sibTransId="{5AD2BC67-E1A3-43DD-A3A6-7A082AB17C72}"/>
    <dgm:cxn modelId="{A99C51C7-8C5C-4D9F-89D6-302CADE1AC07}" type="presOf" srcId="{60DAB3D9-EAC5-4B73-B5BB-FAFB6B35F4BA}" destId="{9CB88488-529C-4036-AE9E-55C56C8E6A26}" srcOrd="0" destOrd="1" presId="urn:microsoft.com/office/officeart/2005/8/layout/hList1"/>
    <dgm:cxn modelId="{201FE2C9-56A0-4EFF-AD6F-E7339CBF7C21}" type="presOf" srcId="{38CE2D16-705A-457E-AB6C-299C6326290E}" destId="{00A7FCCB-3049-454E-A8D6-EECE7310A301}" srcOrd="0" destOrd="0" presId="urn:microsoft.com/office/officeart/2005/8/layout/hList1"/>
    <dgm:cxn modelId="{FBEFBDD2-8250-4D39-A60B-5B590CBD95A6}" srcId="{38A58F15-ED62-43DA-A834-A29C63025922}" destId="{7FA09F94-6701-4DAC-9F09-61195451F965}" srcOrd="1" destOrd="0" parTransId="{58998C1D-DCB7-4F70-A86C-65C543BB547D}" sibTransId="{F1376283-FA55-486A-A3F4-18548DC06003}"/>
    <dgm:cxn modelId="{9662C1EA-AA99-4F4B-977E-BACE5FBD91CA}" type="presOf" srcId="{60732324-5AE7-4918-97AD-2BF41F0432A0}" destId="{00A7FCCB-3049-454E-A8D6-EECE7310A301}" srcOrd="0" destOrd="1" presId="urn:microsoft.com/office/officeart/2005/8/layout/hList1"/>
    <dgm:cxn modelId="{A8899BED-50ED-4517-A4BD-B774B77F3164}" type="presOf" srcId="{C9704F7F-78A2-43EC-B12F-ECA5F5288344}" destId="{7CD6DD76-B8C3-4933-AFAE-FCE9B29B72DC}" srcOrd="0" destOrd="0" presId="urn:microsoft.com/office/officeart/2005/8/layout/hList1"/>
    <dgm:cxn modelId="{A7E4BFF5-C1A8-4AC1-B6B5-E70EA6024D6B}" type="presParOf" srcId="{B2EC103C-ECB7-4E1A-B603-79942F6C5E4B}" destId="{8AB8569D-18F9-42DE-823D-522B03EE183B}" srcOrd="0" destOrd="0" presId="urn:microsoft.com/office/officeart/2005/8/layout/hList1"/>
    <dgm:cxn modelId="{5172C04A-A53D-466A-87A2-255409F26DA0}" type="presParOf" srcId="{8AB8569D-18F9-42DE-823D-522B03EE183B}" destId="{D30B3EC1-0FE0-4DC8-A0F1-B2792E85F651}" srcOrd="0" destOrd="0" presId="urn:microsoft.com/office/officeart/2005/8/layout/hList1"/>
    <dgm:cxn modelId="{E263A6B1-9CB4-4F9B-B33D-AC55C4976206}" type="presParOf" srcId="{8AB8569D-18F9-42DE-823D-522B03EE183B}" destId="{9CB88488-529C-4036-AE9E-55C56C8E6A26}" srcOrd="1" destOrd="0" presId="urn:microsoft.com/office/officeart/2005/8/layout/hList1"/>
    <dgm:cxn modelId="{FD386F2F-261E-4464-A8C1-8A76BA5556AE}" type="presParOf" srcId="{B2EC103C-ECB7-4E1A-B603-79942F6C5E4B}" destId="{BCB2550E-7181-4354-A65C-E4E6FE5757FB}" srcOrd="1" destOrd="0" presId="urn:microsoft.com/office/officeart/2005/8/layout/hList1"/>
    <dgm:cxn modelId="{E0E07234-C22A-4FEF-8AF8-150A1B9730E9}" type="presParOf" srcId="{B2EC103C-ECB7-4E1A-B603-79942F6C5E4B}" destId="{EE69FCC1-8376-425B-8CCA-B8D42D991038}" srcOrd="2" destOrd="0" presId="urn:microsoft.com/office/officeart/2005/8/layout/hList1"/>
    <dgm:cxn modelId="{4D9AD97A-04B1-4359-8FA4-49C7E6E77A2E}" type="presParOf" srcId="{EE69FCC1-8376-425B-8CCA-B8D42D991038}" destId="{37AE12FF-BA8D-4BA3-BF00-4EF75E899598}" srcOrd="0" destOrd="0" presId="urn:microsoft.com/office/officeart/2005/8/layout/hList1"/>
    <dgm:cxn modelId="{47E0B5E2-B143-44D0-9CED-46C5DEBF5E2E}" type="presParOf" srcId="{EE69FCC1-8376-425B-8CCA-B8D42D991038}" destId="{FAC8B224-AF73-48BE-A25E-20782B54920C}" srcOrd="1" destOrd="0" presId="urn:microsoft.com/office/officeart/2005/8/layout/hList1"/>
    <dgm:cxn modelId="{1DDD087D-B0CC-48CC-801D-DACD5F74C962}" type="presParOf" srcId="{B2EC103C-ECB7-4E1A-B603-79942F6C5E4B}" destId="{3C4CC90A-CAC8-48DC-9255-113AA7D75F8C}" srcOrd="3" destOrd="0" presId="urn:microsoft.com/office/officeart/2005/8/layout/hList1"/>
    <dgm:cxn modelId="{FD403B99-1338-40C5-A60E-4A4986E50D6A}" type="presParOf" srcId="{B2EC103C-ECB7-4E1A-B603-79942F6C5E4B}" destId="{003F6B62-C519-4CDB-9AB6-45138A14E841}" srcOrd="4" destOrd="0" presId="urn:microsoft.com/office/officeart/2005/8/layout/hList1"/>
    <dgm:cxn modelId="{1F42FDD5-0164-4AE8-957A-66B2D9EE376F}" type="presParOf" srcId="{003F6B62-C519-4CDB-9AB6-45138A14E841}" destId="{7CD6DD76-B8C3-4933-AFAE-FCE9B29B72DC}" srcOrd="0" destOrd="0" presId="urn:microsoft.com/office/officeart/2005/8/layout/hList1"/>
    <dgm:cxn modelId="{CBBD6294-D6B2-4D91-892C-EA7942BCF2EA}" type="presParOf" srcId="{003F6B62-C519-4CDB-9AB6-45138A14E841}" destId="{00A7FCCB-3049-454E-A8D6-EECE7310A30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F1947A5-8CB7-4784-AC37-E54C21E588B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90C1F68-D1E0-4E76-AC3D-2787165B0EC6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cs-CZ" dirty="0">
              <a:solidFill>
                <a:srgbClr val="307871"/>
              </a:solidFill>
            </a:rPr>
            <a:t>Daňový subjekt</a:t>
          </a:r>
        </a:p>
      </dgm:t>
    </dgm:pt>
    <dgm:pt modelId="{A9A5E481-D47D-4D0D-8CA8-B40A785AFA84}" type="parTrans" cxnId="{045236D9-CC96-4851-9B12-55D94F7552A8}">
      <dgm:prSet/>
      <dgm:spPr/>
      <dgm:t>
        <a:bodyPr/>
        <a:lstStyle/>
        <a:p>
          <a:endParaRPr lang="cs-CZ"/>
        </a:p>
      </dgm:t>
    </dgm:pt>
    <dgm:pt modelId="{91C7EFEB-91DC-4CE9-97F9-23BD1A32B34B}" type="sibTrans" cxnId="{045236D9-CC96-4851-9B12-55D94F7552A8}">
      <dgm:prSet/>
      <dgm:spPr/>
      <dgm:t>
        <a:bodyPr/>
        <a:lstStyle/>
        <a:p>
          <a:endParaRPr lang="cs-CZ"/>
        </a:p>
      </dgm:t>
    </dgm:pt>
    <dgm:pt modelId="{CA09F41D-F012-4E0E-989E-5EB1AE50302F}">
      <dgm:prSet phldrT="[Text]"/>
      <dgm:spPr/>
      <dgm:t>
        <a:bodyPr/>
        <a:lstStyle/>
        <a:p>
          <a:r>
            <a:rPr lang="cs-CZ" dirty="0"/>
            <a:t>Kdo je povinen hradit daň</a:t>
          </a:r>
        </a:p>
      </dgm:t>
    </dgm:pt>
    <dgm:pt modelId="{69DA0E3D-9577-48FC-8252-613B177E64E5}" type="parTrans" cxnId="{D7E4EDC5-22CF-460A-84C0-507B4C4AE03B}">
      <dgm:prSet/>
      <dgm:spPr/>
      <dgm:t>
        <a:bodyPr/>
        <a:lstStyle/>
        <a:p>
          <a:endParaRPr lang="cs-CZ"/>
        </a:p>
      </dgm:t>
    </dgm:pt>
    <dgm:pt modelId="{145D9D2F-9DC0-40E0-B9D1-7B2BC9BEA01E}" type="sibTrans" cxnId="{D7E4EDC5-22CF-460A-84C0-507B4C4AE03B}">
      <dgm:prSet/>
      <dgm:spPr/>
      <dgm:t>
        <a:bodyPr/>
        <a:lstStyle/>
        <a:p>
          <a:endParaRPr lang="cs-CZ"/>
        </a:p>
      </dgm:t>
    </dgm:pt>
    <dgm:pt modelId="{18CC1CAB-BE54-4C06-8900-9338752A5F0A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cs-CZ" dirty="0">
              <a:solidFill>
                <a:srgbClr val="307871"/>
              </a:solidFill>
            </a:rPr>
            <a:t>Předmět zdanění a základ daně</a:t>
          </a:r>
        </a:p>
      </dgm:t>
    </dgm:pt>
    <dgm:pt modelId="{C8E21E29-3D1E-4B09-836B-7D15D0AB8671}" type="parTrans" cxnId="{DC7E6D02-E3BF-441A-9AE9-C56606363F60}">
      <dgm:prSet/>
      <dgm:spPr/>
      <dgm:t>
        <a:bodyPr/>
        <a:lstStyle/>
        <a:p>
          <a:endParaRPr lang="cs-CZ"/>
        </a:p>
      </dgm:t>
    </dgm:pt>
    <dgm:pt modelId="{FE8730C8-B0D0-4D46-BAB2-675377699392}" type="sibTrans" cxnId="{DC7E6D02-E3BF-441A-9AE9-C56606363F60}">
      <dgm:prSet/>
      <dgm:spPr/>
      <dgm:t>
        <a:bodyPr/>
        <a:lstStyle/>
        <a:p>
          <a:endParaRPr lang="cs-CZ"/>
        </a:p>
      </dgm:t>
    </dgm:pt>
    <dgm:pt modelId="{4A2F7845-1DF6-49D4-90C4-A5ED793574B3}">
      <dgm:prSet phldrT="[Text]"/>
      <dgm:spPr/>
      <dgm:t>
        <a:bodyPr/>
        <a:lstStyle/>
        <a:p>
          <a:r>
            <a:rPr lang="cs-CZ" dirty="0"/>
            <a:t>Dle používaného algoritmu – dochází k výpočtu daně</a:t>
          </a:r>
        </a:p>
      </dgm:t>
    </dgm:pt>
    <dgm:pt modelId="{EFFCCE58-6BE9-4871-8D32-720D109ACDB4}" type="parTrans" cxnId="{E8F576DE-6353-4773-8CA1-1589177EE298}">
      <dgm:prSet/>
      <dgm:spPr/>
      <dgm:t>
        <a:bodyPr/>
        <a:lstStyle/>
        <a:p>
          <a:endParaRPr lang="cs-CZ"/>
        </a:p>
      </dgm:t>
    </dgm:pt>
    <dgm:pt modelId="{3B6FB28B-282E-48AE-8E69-ADC3EDDB28F3}" type="sibTrans" cxnId="{E8F576DE-6353-4773-8CA1-1589177EE298}">
      <dgm:prSet/>
      <dgm:spPr/>
      <dgm:t>
        <a:bodyPr/>
        <a:lstStyle/>
        <a:p>
          <a:endParaRPr lang="cs-CZ"/>
        </a:p>
      </dgm:t>
    </dgm:pt>
    <dgm:pt modelId="{6ECBE161-7A01-4A5B-930E-D113D02C6E6F}">
      <dgm:prSet phldrT="[Text]"/>
      <dgm:spPr/>
      <dgm:t>
        <a:bodyPr/>
        <a:lstStyle/>
        <a:p>
          <a:r>
            <a:rPr lang="cs-CZ" dirty="0"/>
            <a:t>Z čeho je daň vyměřována</a:t>
          </a:r>
        </a:p>
      </dgm:t>
    </dgm:pt>
    <dgm:pt modelId="{AFF3FAE9-F32C-4E91-AEC6-B0689E92EEC2}" type="parTrans" cxnId="{52AFA304-85D4-43BC-9193-46B87726A50A}">
      <dgm:prSet/>
      <dgm:spPr/>
      <dgm:t>
        <a:bodyPr/>
        <a:lstStyle/>
        <a:p>
          <a:endParaRPr lang="cs-CZ"/>
        </a:p>
      </dgm:t>
    </dgm:pt>
    <dgm:pt modelId="{2CB62DC1-0233-43F5-89ED-88D8BF498727}" type="sibTrans" cxnId="{52AFA304-85D4-43BC-9193-46B87726A50A}">
      <dgm:prSet/>
      <dgm:spPr/>
      <dgm:t>
        <a:bodyPr/>
        <a:lstStyle/>
        <a:p>
          <a:endParaRPr lang="cs-CZ"/>
        </a:p>
      </dgm:t>
    </dgm:pt>
    <dgm:pt modelId="{FBAAFCB6-42D4-4E28-A6AD-71CA296E50D6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cs-CZ" dirty="0">
              <a:solidFill>
                <a:srgbClr val="307871"/>
              </a:solidFill>
            </a:rPr>
            <a:t>Daňová sazba</a:t>
          </a:r>
        </a:p>
      </dgm:t>
    </dgm:pt>
    <dgm:pt modelId="{5AE13CEF-6E9C-44EA-B549-FDC354B9CFF6}" type="parTrans" cxnId="{DB673901-010E-4B6F-8504-8FDBCF2ACF2F}">
      <dgm:prSet/>
      <dgm:spPr/>
      <dgm:t>
        <a:bodyPr/>
        <a:lstStyle/>
        <a:p>
          <a:endParaRPr lang="cs-CZ"/>
        </a:p>
      </dgm:t>
    </dgm:pt>
    <dgm:pt modelId="{11389B7B-B2DF-43BF-BB76-DE6A3EE1AC44}" type="sibTrans" cxnId="{DB673901-010E-4B6F-8504-8FDBCF2ACF2F}">
      <dgm:prSet/>
      <dgm:spPr/>
      <dgm:t>
        <a:bodyPr/>
        <a:lstStyle/>
        <a:p>
          <a:endParaRPr lang="cs-CZ"/>
        </a:p>
      </dgm:t>
    </dgm:pt>
    <dgm:pt modelId="{4CD49797-0DE3-4B48-A49A-BF58F8E968FC}">
      <dgm:prSet phldrT="[Text]"/>
      <dgm:spPr/>
      <dgm:t>
        <a:bodyPr/>
        <a:lstStyle/>
        <a:p>
          <a:r>
            <a:rPr lang="cs-CZ" dirty="0"/>
            <a:t>Kdy (v jakých intervalech) se daň hradí</a:t>
          </a:r>
        </a:p>
      </dgm:t>
    </dgm:pt>
    <dgm:pt modelId="{8DD22DEF-EE3D-42D0-B15E-EF828B5E9F61}" type="parTrans" cxnId="{A661E783-AF60-4FDC-9638-4F5AFF798B38}">
      <dgm:prSet/>
      <dgm:spPr/>
      <dgm:t>
        <a:bodyPr/>
        <a:lstStyle/>
        <a:p>
          <a:endParaRPr lang="cs-CZ"/>
        </a:p>
      </dgm:t>
    </dgm:pt>
    <dgm:pt modelId="{34BD21A5-A8CF-4BF0-9E00-F68B4DCA9CC5}" type="sibTrans" cxnId="{A661E783-AF60-4FDC-9638-4F5AFF798B38}">
      <dgm:prSet/>
      <dgm:spPr/>
      <dgm:t>
        <a:bodyPr/>
        <a:lstStyle/>
        <a:p>
          <a:endParaRPr lang="cs-CZ"/>
        </a:p>
      </dgm:t>
    </dgm:pt>
    <dgm:pt modelId="{50375C28-7FE8-40ED-A265-72921C3EE5EC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cs-CZ" dirty="0">
              <a:solidFill>
                <a:srgbClr val="307871"/>
              </a:solidFill>
            </a:rPr>
            <a:t>Termín splatnosti  a způsob výběru daně</a:t>
          </a:r>
        </a:p>
      </dgm:t>
    </dgm:pt>
    <dgm:pt modelId="{FEDE41F3-EF73-4712-B8D0-DB8C37C4AA0E}" type="parTrans" cxnId="{3F7D57C4-226B-4D50-8FE0-B77CB7AA74CA}">
      <dgm:prSet/>
      <dgm:spPr/>
      <dgm:t>
        <a:bodyPr/>
        <a:lstStyle/>
        <a:p>
          <a:endParaRPr lang="cs-CZ"/>
        </a:p>
      </dgm:t>
    </dgm:pt>
    <dgm:pt modelId="{B02C5373-F1BD-4D2D-8569-DE11934393B7}" type="sibTrans" cxnId="{3F7D57C4-226B-4D50-8FE0-B77CB7AA74CA}">
      <dgm:prSet/>
      <dgm:spPr/>
      <dgm:t>
        <a:bodyPr/>
        <a:lstStyle/>
        <a:p>
          <a:endParaRPr lang="cs-CZ"/>
        </a:p>
      </dgm:t>
    </dgm:pt>
    <dgm:pt modelId="{EA11B74B-7810-4C38-B71A-85C75CBE25E9}" type="pres">
      <dgm:prSet presAssocID="{5F1947A5-8CB7-4784-AC37-E54C21E588B1}" presName="linear" presStyleCnt="0">
        <dgm:presLayoutVars>
          <dgm:animLvl val="lvl"/>
          <dgm:resizeHandles val="exact"/>
        </dgm:presLayoutVars>
      </dgm:prSet>
      <dgm:spPr/>
    </dgm:pt>
    <dgm:pt modelId="{17CB6E7A-EDEE-48E4-9EBC-1763F797684F}" type="pres">
      <dgm:prSet presAssocID="{D90C1F68-D1E0-4E76-AC3D-2787165B0EC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B502358-51BA-433A-B57F-2DE42CA6D8BA}" type="pres">
      <dgm:prSet presAssocID="{D90C1F68-D1E0-4E76-AC3D-2787165B0EC6}" presName="childText" presStyleLbl="revTx" presStyleIdx="0" presStyleCnt="4">
        <dgm:presLayoutVars>
          <dgm:bulletEnabled val="1"/>
        </dgm:presLayoutVars>
      </dgm:prSet>
      <dgm:spPr/>
    </dgm:pt>
    <dgm:pt modelId="{ACD7C1B5-43F2-49BB-B27F-24027C853A6D}" type="pres">
      <dgm:prSet presAssocID="{18CC1CAB-BE54-4C06-8900-9338752A5F0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A6C4704-30DD-4541-BC68-375DA8C355E8}" type="pres">
      <dgm:prSet presAssocID="{18CC1CAB-BE54-4C06-8900-9338752A5F0A}" presName="childText" presStyleLbl="revTx" presStyleIdx="1" presStyleCnt="4">
        <dgm:presLayoutVars>
          <dgm:bulletEnabled val="1"/>
        </dgm:presLayoutVars>
      </dgm:prSet>
      <dgm:spPr/>
    </dgm:pt>
    <dgm:pt modelId="{D2606B32-B108-432F-810D-4D9DB33E6002}" type="pres">
      <dgm:prSet presAssocID="{FBAAFCB6-42D4-4E28-A6AD-71CA296E50D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7C8907A-C94B-4E5A-B5EC-09C3655B30A1}" type="pres">
      <dgm:prSet presAssocID="{FBAAFCB6-42D4-4E28-A6AD-71CA296E50D6}" presName="childText" presStyleLbl="revTx" presStyleIdx="2" presStyleCnt="4">
        <dgm:presLayoutVars>
          <dgm:bulletEnabled val="1"/>
        </dgm:presLayoutVars>
      </dgm:prSet>
      <dgm:spPr/>
    </dgm:pt>
    <dgm:pt modelId="{B219BAF4-7942-4D08-8F4E-6F19C9BFDB72}" type="pres">
      <dgm:prSet presAssocID="{50375C28-7FE8-40ED-A265-72921C3EE5EC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39B74EA5-9F19-47F7-8391-6C3FC2B096DB}" type="pres">
      <dgm:prSet presAssocID="{50375C28-7FE8-40ED-A265-72921C3EE5EC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DB673901-010E-4B6F-8504-8FDBCF2ACF2F}" srcId="{5F1947A5-8CB7-4784-AC37-E54C21E588B1}" destId="{FBAAFCB6-42D4-4E28-A6AD-71CA296E50D6}" srcOrd="2" destOrd="0" parTransId="{5AE13CEF-6E9C-44EA-B549-FDC354B9CFF6}" sibTransId="{11389B7B-B2DF-43BF-BB76-DE6A3EE1AC44}"/>
    <dgm:cxn modelId="{DC7E6D02-E3BF-441A-9AE9-C56606363F60}" srcId="{5F1947A5-8CB7-4784-AC37-E54C21E588B1}" destId="{18CC1CAB-BE54-4C06-8900-9338752A5F0A}" srcOrd="1" destOrd="0" parTransId="{C8E21E29-3D1E-4B09-836B-7D15D0AB8671}" sibTransId="{FE8730C8-B0D0-4D46-BAB2-675377699392}"/>
    <dgm:cxn modelId="{52AFA304-85D4-43BC-9193-46B87726A50A}" srcId="{18CC1CAB-BE54-4C06-8900-9338752A5F0A}" destId="{6ECBE161-7A01-4A5B-930E-D113D02C6E6F}" srcOrd="0" destOrd="0" parTransId="{AFF3FAE9-F32C-4E91-AEC6-B0689E92EEC2}" sibTransId="{2CB62DC1-0233-43F5-89ED-88D8BF498727}"/>
    <dgm:cxn modelId="{2DBA6F11-DABF-4F3E-AF1B-F22E5624C3B7}" type="presOf" srcId="{4CD49797-0DE3-4B48-A49A-BF58F8E968FC}" destId="{39B74EA5-9F19-47F7-8391-6C3FC2B096DB}" srcOrd="0" destOrd="0" presId="urn:microsoft.com/office/officeart/2005/8/layout/vList2"/>
    <dgm:cxn modelId="{5218AD1B-17CE-4819-9523-025A14F112A6}" type="presOf" srcId="{6ECBE161-7A01-4A5B-930E-D113D02C6E6F}" destId="{BA6C4704-30DD-4541-BC68-375DA8C355E8}" srcOrd="0" destOrd="0" presId="urn:microsoft.com/office/officeart/2005/8/layout/vList2"/>
    <dgm:cxn modelId="{6E69955F-AFFC-4908-842F-DB3FD50B58DF}" type="presOf" srcId="{FBAAFCB6-42D4-4E28-A6AD-71CA296E50D6}" destId="{D2606B32-B108-432F-810D-4D9DB33E6002}" srcOrd="0" destOrd="0" presId="urn:microsoft.com/office/officeart/2005/8/layout/vList2"/>
    <dgm:cxn modelId="{6F56624B-4FAD-4351-BBD2-EF03EB8E5A2C}" type="presOf" srcId="{D90C1F68-D1E0-4E76-AC3D-2787165B0EC6}" destId="{17CB6E7A-EDEE-48E4-9EBC-1763F797684F}" srcOrd="0" destOrd="0" presId="urn:microsoft.com/office/officeart/2005/8/layout/vList2"/>
    <dgm:cxn modelId="{A9A7F56E-57B9-4569-95DE-A414ECBD7444}" type="presOf" srcId="{5F1947A5-8CB7-4784-AC37-E54C21E588B1}" destId="{EA11B74B-7810-4C38-B71A-85C75CBE25E9}" srcOrd="0" destOrd="0" presId="urn:microsoft.com/office/officeart/2005/8/layout/vList2"/>
    <dgm:cxn modelId="{D02CFD71-0CCA-4012-B544-AD7F6B1768E5}" type="presOf" srcId="{CA09F41D-F012-4E0E-989E-5EB1AE50302F}" destId="{0B502358-51BA-433A-B57F-2DE42CA6D8BA}" srcOrd="0" destOrd="0" presId="urn:microsoft.com/office/officeart/2005/8/layout/vList2"/>
    <dgm:cxn modelId="{A661E783-AF60-4FDC-9638-4F5AFF798B38}" srcId="{50375C28-7FE8-40ED-A265-72921C3EE5EC}" destId="{4CD49797-0DE3-4B48-A49A-BF58F8E968FC}" srcOrd="0" destOrd="0" parTransId="{8DD22DEF-EE3D-42D0-B15E-EF828B5E9F61}" sibTransId="{34BD21A5-A8CF-4BF0-9E00-F68B4DCA9CC5}"/>
    <dgm:cxn modelId="{C0717890-E9CE-4D44-8AD0-AF5DF9D23A67}" type="presOf" srcId="{18CC1CAB-BE54-4C06-8900-9338752A5F0A}" destId="{ACD7C1B5-43F2-49BB-B27F-24027C853A6D}" srcOrd="0" destOrd="0" presId="urn:microsoft.com/office/officeart/2005/8/layout/vList2"/>
    <dgm:cxn modelId="{3F7D57C4-226B-4D50-8FE0-B77CB7AA74CA}" srcId="{5F1947A5-8CB7-4784-AC37-E54C21E588B1}" destId="{50375C28-7FE8-40ED-A265-72921C3EE5EC}" srcOrd="3" destOrd="0" parTransId="{FEDE41F3-EF73-4712-B8D0-DB8C37C4AA0E}" sibTransId="{B02C5373-F1BD-4D2D-8569-DE11934393B7}"/>
    <dgm:cxn modelId="{D7E4EDC5-22CF-460A-84C0-507B4C4AE03B}" srcId="{D90C1F68-D1E0-4E76-AC3D-2787165B0EC6}" destId="{CA09F41D-F012-4E0E-989E-5EB1AE50302F}" srcOrd="0" destOrd="0" parTransId="{69DA0E3D-9577-48FC-8252-613B177E64E5}" sibTransId="{145D9D2F-9DC0-40E0-B9D1-7B2BC9BEA01E}"/>
    <dgm:cxn modelId="{045236D9-CC96-4851-9B12-55D94F7552A8}" srcId="{5F1947A5-8CB7-4784-AC37-E54C21E588B1}" destId="{D90C1F68-D1E0-4E76-AC3D-2787165B0EC6}" srcOrd="0" destOrd="0" parTransId="{A9A5E481-D47D-4D0D-8CA8-B40A785AFA84}" sibTransId="{91C7EFEB-91DC-4CE9-97F9-23BD1A32B34B}"/>
    <dgm:cxn modelId="{65FB6AD9-1192-4014-9417-1709101E7DFA}" type="presOf" srcId="{4A2F7845-1DF6-49D4-90C4-A5ED793574B3}" destId="{07C8907A-C94B-4E5A-B5EC-09C3655B30A1}" srcOrd="0" destOrd="0" presId="urn:microsoft.com/office/officeart/2005/8/layout/vList2"/>
    <dgm:cxn modelId="{E8F576DE-6353-4773-8CA1-1589177EE298}" srcId="{FBAAFCB6-42D4-4E28-A6AD-71CA296E50D6}" destId="{4A2F7845-1DF6-49D4-90C4-A5ED793574B3}" srcOrd="0" destOrd="0" parTransId="{EFFCCE58-6BE9-4871-8D32-720D109ACDB4}" sibTransId="{3B6FB28B-282E-48AE-8E69-ADC3EDDB28F3}"/>
    <dgm:cxn modelId="{927E9CE1-A1B8-40DB-B662-887259CD74E1}" type="presOf" srcId="{50375C28-7FE8-40ED-A265-72921C3EE5EC}" destId="{B219BAF4-7942-4D08-8F4E-6F19C9BFDB72}" srcOrd="0" destOrd="0" presId="urn:microsoft.com/office/officeart/2005/8/layout/vList2"/>
    <dgm:cxn modelId="{2F2E19F6-940C-4628-8CA8-73E528DA11F8}" type="presParOf" srcId="{EA11B74B-7810-4C38-B71A-85C75CBE25E9}" destId="{17CB6E7A-EDEE-48E4-9EBC-1763F797684F}" srcOrd="0" destOrd="0" presId="urn:microsoft.com/office/officeart/2005/8/layout/vList2"/>
    <dgm:cxn modelId="{6C8B6EEA-526B-48F4-81BC-6B6BD5A51211}" type="presParOf" srcId="{EA11B74B-7810-4C38-B71A-85C75CBE25E9}" destId="{0B502358-51BA-433A-B57F-2DE42CA6D8BA}" srcOrd="1" destOrd="0" presId="urn:microsoft.com/office/officeart/2005/8/layout/vList2"/>
    <dgm:cxn modelId="{0776F930-C1FF-4468-8256-E69D8AF25F37}" type="presParOf" srcId="{EA11B74B-7810-4C38-B71A-85C75CBE25E9}" destId="{ACD7C1B5-43F2-49BB-B27F-24027C853A6D}" srcOrd="2" destOrd="0" presId="urn:microsoft.com/office/officeart/2005/8/layout/vList2"/>
    <dgm:cxn modelId="{8AF479DA-E281-4648-8EE8-3278FB5D7F58}" type="presParOf" srcId="{EA11B74B-7810-4C38-B71A-85C75CBE25E9}" destId="{BA6C4704-30DD-4541-BC68-375DA8C355E8}" srcOrd="3" destOrd="0" presId="urn:microsoft.com/office/officeart/2005/8/layout/vList2"/>
    <dgm:cxn modelId="{D444D89A-2083-42C1-8CE3-AE1974561EDB}" type="presParOf" srcId="{EA11B74B-7810-4C38-B71A-85C75CBE25E9}" destId="{D2606B32-B108-432F-810D-4D9DB33E6002}" srcOrd="4" destOrd="0" presId="urn:microsoft.com/office/officeart/2005/8/layout/vList2"/>
    <dgm:cxn modelId="{9AC73017-E655-4D17-BD3C-544411F93944}" type="presParOf" srcId="{EA11B74B-7810-4C38-B71A-85C75CBE25E9}" destId="{07C8907A-C94B-4E5A-B5EC-09C3655B30A1}" srcOrd="5" destOrd="0" presId="urn:microsoft.com/office/officeart/2005/8/layout/vList2"/>
    <dgm:cxn modelId="{D8D523BE-DA0B-4555-8A4A-E9EA0C52235C}" type="presParOf" srcId="{EA11B74B-7810-4C38-B71A-85C75CBE25E9}" destId="{B219BAF4-7942-4D08-8F4E-6F19C9BFDB72}" srcOrd="6" destOrd="0" presId="urn:microsoft.com/office/officeart/2005/8/layout/vList2"/>
    <dgm:cxn modelId="{6A470ECB-113C-4ED4-A9B1-76EEC0553B4F}" type="presParOf" srcId="{EA11B74B-7810-4C38-B71A-85C75CBE25E9}" destId="{39B74EA5-9F19-47F7-8391-6C3FC2B096DB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49344-233B-4CB4-B323-F67460B89111}">
      <dsp:nvSpPr>
        <dsp:cNvPr id="0" name=""/>
        <dsp:cNvSpPr/>
      </dsp:nvSpPr>
      <dsp:spPr>
        <a:xfrm>
          <a:off x="3048000" y="1692963"/>
          <a:ext cx="2156482" cy="374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32"/>
              </a:lnTo>
              <a:lnTo>
                <a:pt x="2156482" y="187132"/>
              </a:lnTo>
              <a:lnTo>
                <a:pt x="2156482" y="374265"/>
              </a:lnTo>
            </a:path>
          </a:pathLst>
        </a:custGeom>
        <a:noFill/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90E589-DD5B-41D4-8BE3-E771B54ED6AA}">
      <dsp:nvSpPr>
        <dsp:cNvPr id="0" name=""/>
        <dsp:cNvSpPr/>
      </dsp:nvSpPr>
      <dsp:spPr>
        <a:xfrm>
          <a:off x="3002279" y="1692963"/>
          <a:ext cx="91440" cy="3742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4265"/>
              </a:lnTo>
            </a:path>
          </a:pathLst>
        </a:custGeom>
        <a:noFill/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1686A0-EED0-4E32-9954-EE4AA4103ADA}">
      <dsp:nvSpPr>
        <dsp:cNvPr id="0" name=""/>
        <dsp:cNvSpPr/>
      </dsp:nvSpPr>
      <dsp:spPr>
        <a:xfrm>
          <a:off x="891517" y="1692963"/>
          <a:ext cx="2156482" cy="374265"/>
        </a:xfrm>
        <a:custGeom>
          <a:avLst/>
          <a:gdLst/>
          <a:ahLst/>
          <a:cxnLst/>
          <a:rect l="0" t="0" r="0" b="0"/>
          <a:pathLst>
            <a:path>
              <a:moveTo>
                <a:pt x="2156482" y="0"/>
              </a:moveTo>
              <a:lnTo>
                <a:pt x="2156482" y="187132"/>
              </a:lnTo>
              <a:lnTo>
                <a:pt x="0" y="187132"/>
              </a:lnTo>
              <a:lnTo>
                <a:pt x="0" y="374265"/>
              </a:lnTo>
            </a:path>
          </a:pathLst>
        </a:custGeom>
        <a:noFill/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7DEA8D-E0ED-44B5-82A2-9AC863DDECB5}">
      <dsp:nvSpPr>
        <dsp:cNvPr id="0" name=""/>
        <dsp:cNvSpPr/>
      </dsp:nvSpPr>
      <dsp:spPr>
        <a:xfrm>
          <a:off x="2602445" y="801854"/>
          <a:ext cx="891108" cy="89110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5B642D-5ABB-42E7-8B23-553B9D53B2B0}">
      <dsp:nvSpPr>
        <dsp:cNvPr id="0" name=""/>
        <dsp:cNvSpPr/>
      </dsp:nvSpPr>
      <dsp:spPr>
        <a:xfrm>
          <a:off x="2602445" y="801854"/>
          <a:ext cx="891108" cy="89110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B9A263-24FF-4193-B5D7-F9D6F982817C}">
      <dsp:nvSpPr>
        <dsp:cNvPr id="0" name=""/>
        <dsp:cNvSpPr/>
      </dsp:nvSpPr>
      <dsp:spPr>
        <a:xfrm>
          <a:off x="2156891" y="962254"/>
          <a:ext cx="1782216" cy="57030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>
              <a:solidFill>
                <a:srgbClr val="307871"/>
              </a:solidFill>
            </a:rPr>
            <a:t>Fiskální</a:t>
          </a:r>
        </a:p>
      </dsp:txBody>
      <dsp:txXfrm>
        <a:off x="2156891" y="962254"/>
        <a:ext cx="1782216" cy="570309"/>
      </dsp:txXfrm>
    </dsp:sp>
    <dsp:sp modelId="{9B2FFF1A-8BDB-4D3F-A1E6-691FC4B848BA}">
      <dsp:nvSpPr>
        <dsp:cNvPr id="0" name=""/>
        <dsp:cNvSpPr/>
      </dsp:nvSpPr>
      <dsp:spPr>
        <a:xfrm>
          <a:off x="445963" y="2067228"/>
          <a:ext cx="891108" cy="89110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6F9372-14CF-4126-99A2-B36F006AEF39}">
      <dsp:nvSpPr>
        <dsp:cNvPr id="0" name=""/>
        <dsp:cNvSpPr/>
      </dsp:nvSpPr>
      <dsp:spPr>
        <a:xfrm>
          <a:off x="445963" y="2067228"/>
          <a:ext cx="891108" cy="89110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C25B9-6F9F-412F-9AF4-616F1EEAA680}">
      <dsp:nvSpPr>
        <dsp:cNvPr id="0" name=""/>
        <dsp:cNvSpPr/>
      </dsp:nvSpPr>
      <dsp:spPr>
        <a:xfrm>
          <a:off x="409" y="2227628"/>
          <a:ext cx="1782216" cy="57030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>
              <a:solidFill>
                <a:srgbClr val="307871"/>
              </a:solidFill>
            </a:rPr>
            <a:t>alokační</a:t>
          </a:r>
        </a:p>
      </dsp:txBody>
      <dsp:txXfrm>
        <a:off x="409" y="2227628"/>
        <a:ext cx="1782216" cy="570309"/>
      </dsp:txXfrm>
    </dsp:sp>
    <dsp:sp modelId="{86DF5847-9A0A-4174-9C69-7484456B054A}">
      <dsp:nvSpPr>
        <dsp:cNvPr id="0" name=""/>
        <dsp:cNvSpPr/>
      </dsp:nvSpPr>
      <dsp:spPr>
        <a:xfrm>
          <a:off x="2602445" y="2067228"/>
          <a:ext cx="891108" cy="89110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1502DE-8506-4855-A152-454767C23F9B}">
      <dsp:nvSpPr>
        <dsp:cNvPr id="0" name=""/>
        <dsp:cNvSpPr/>
      </dsp:nvSpPr>
      <dsp:spPr>
        <a:xfrm>
          <a:off x="2602445" y="2067228"/>
          <a:ext cx="891108" cy="89110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F19CB6-EC96-47A6-9996-892F21D60513}">
      <dsp:nvSpPr>
        <dsp:cNvPr id="0" name=""/>
        <dsp:cNvSpPr/>
      </dsp:nvSpPr>
      <dsp:spPr>
        <a:xfrm>
          <a:off x="2156891" y="2227628"/>
          <a:ext cx="1782216" cy="57030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>
              <a:solidFill>
                <a:srgbClr val="307871"/>
              </a:solidFill>
            </a:rPr>
            <a:t>redistribuční</a:t>
          </a:r>
        </a:p>
      </dsp:txBody>
      <dsp:txXfrm>
        <a:off x="2156891" y="2227628"/>
        <a:ext cx="1782216" cy="570309"/>
      </dsp:txXfrm>
    </dsp:sp>
    <dsp:sp modelId="{CF31A57E-4522-4AA1-A3B2-4DB947EEB3F8}">
      <dsp:nvSpPr>
        <dsp:cNvPr id="0" name=""/>
        <dsp:cNvSpPr/>
      </dsp:nvSpPr>
      <dsp:spPr>
        <a:xfrm>
          <a:off x="4758928" y="2067228"/>
          <a:ext cx="891108" cy="89110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2788A0-1591-4B29-8085-681137784F50}">
      <dsp:nvSpPr>
        <dsp:cNvPr id="0" name=""/>
        <dsp:cNvSpPr/>
      </dsp:nvSpPr>
      <dsp:spPr>
        <a:xfrm>
          <a:off x="4758928" y="2067228"/>
          <a:ext cx="891108" cy="89110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C5675D-0209-4EFB-9AA7-E4E32666047C}">
      <dsp:nvSpPr>
        <dsp:cNvPr id="0" name=""/>
        <dsp:cNvSpPr/>
      </dsp:nvSpPr>
      <dsp:spPr>
        <a:xfrm>
          <a:off x="4313373" y="2227628"/>
          <a:ext cx="1782216" cy="57030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>
              <a:solidFill>
                <a:srgbClr val="307871"/>
              </a:solidFill>
            </a:rPr>
            <a:t>stabilizační</a:t>
          </a:r>
        </a:p>
      </dsp:txBody>
      <dsp:txXfrm>
        <a:off x="4313373" y="2227628"/>
        <a:ext cx="1782216" cy="57030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0E4045-18F1-4C12-A710-37A1F43C0B71}">
      <dsp:nvSpPr>
        <dsp:cNvPr id="0" name=""/>
        <dsp:cNvSpPr/>
      </dsp:nvSpPr>
      <dsp:spPr>
        <a:xfrm>
          <a:off x="0" y="282082"/>
          <a:ext cx="8280920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20DA2D-4CE3-4B09-9FF3-84D511FDE53F}">
      <dsp:nvSpPr>
        <dsp:cNvPr id="0" name=""/>
        <dsp:cNvSpPr/>
      </dsp:nvSpPr>
      <dsp:spPr>
        <a:xfrm>
          <a:off x="396630" y="0"/>
          <a:ext cx="7884289" cy="861724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000" kern="1200" dirty="0">
              <a:solidFill>
                <a:srgbClr val="307871"/>
              </a:solidFill>
            </a:rPr>
            <a:t>Je algoritmus, prostřednictvím kterého se z (upraveného) základu daně stanoví velikost daně.</a:t>
          </a:r>
          <a:endParaRPr lang="cs-CZ" sz="2000" kern="1200" dirty="0">
            <a:solidFill>
              <a:srgbClr val="307871"/>
            </a:solidFill>
          </a:endParaRPr>
        </a:p>
      </dsp:txBody>
      <dsp:txXfrm>
        <a:off x="438696" y="42066"/>
        <a:ext cx="7800157" cy="777592"/>
      </dsp:txXfrm>
    </dsp:sp>
    <dsp:sp modelId="{C7E9A36B-FDEF-4790-88B3-5AF616FFA9E9}">
      <dsp:nvSpPr>
        <dsp:cNvPr id="0" name=""/>
        <dsp:cNvSpPr/>
      </dsp:nvSpPr>
      <dsp:spPr>
        <a:xfrm>
          <a:off x="0" y="1707016"/>
          <a:ext cx="8280920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2D9E55-CCAA-4178-8A6F-1749846A2761}">
      <dsp:nvSpPr>
        <dsp:cNvPr id="0" name=""/>
        <dsp:cNvSpPr/>
      </dsp:nvSpPr>
      <dsp:spPr>
        <a:xfrm>
          <a:off x="362284" y="1368923"/>
          <a:ext cx="7884657" cy="766953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000" kern="1200" dirty="0">
              <a:solidFill>
                <a:srgbClr val="307871"/>
              </a:solidFill>
            </a:rPr>
            <a:t>Většinou každý národní systém používá v rámci daňové soustavy několik typů daňových sazeb.</a:t>
          </a:r>
        </a:p>
      </dsp:txBody>
      <dsp:txXfrm>
        <a:off x="399724" y="1406363"/>
        <a:ext cx="7809777" cy="69207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A59F6F-EC16-46CB-883D-843BCF9C1BE3}">
      <dsp:nvSpPr>
        <dsp:cNvPr id="0" name=""/>
        <dsp:cNvSpPr/>
      </dsp:nvSpPr>
      <dsp:spPr>
        <a:xfrm>
          <a:off x="0" y="769522"/>
          <a:ext cx="6408712" cy="10983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C14659-6C8A-46D2-BB1A-B6504BE3FCA0}">
      <dsp:nvSpPr>
        <dsp:cNvPr id="0" name=""/>
        <dsp:cNvSpPr/>
      </dsp:nvSpPr>
      <dsp:spPr>
        <a:xfrm>
          <a:off x="305102" y="944428"/>
          <a:ext cx="6102039" cy="838611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564" tIns="0" rIns="1695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solidFill>
                <a:srgbClr val="307871"/>
              </a:solidFill>
            </a:rPr>
            <a:t>Zdanění příjmů fyzických osob</a:t>
          </a:r>
        </a:p>
      </dsp:txBody>
      <dsp:txXfrm>
        <a:off x="346040" y="985366"/>
        <a:ext cx="6020163" cy="756735"/>
      </dsp:txXfrm>
    </dsp:sp>
    <dsp:sp modelId="{6946BD5C-8E3E-45E2-BB49-FF78788E554F}">
      <dsp:nvSpPr>
        <dsp:cNvPr id="0" name=""/>
        <dsp:cNvSpPr/>
      </dsp:nvSpPr>
      <dsp:spPr>
        <a:xfrm>
          <a:off x="0" y="2138117"/>
          <a:ext cx="6408712" cy="11022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8B80F9-46CE-4F5B-88FF-C75FB6E02120}">
      <dsp:nvSpPr>
        <dsp:cNvPr id="0" name=""/>
        <dsp:cNvSpPr/>
      </dsp:nvSpPr>
      <dsp:spPr>
        <a:xfrm>
          <a:off x="320435" y="2272951"/>
          <a:ext cx="5888946" cy="824565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564" tIns="0" rIns="1695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solidFill>
                <a:srgbClr val="307871"/>
              </a:solidFill>
            </a:rPr>
            <a:t>Zdanění příjmů právnických osob</a:t>
          </a:r>
        </a:p>
      </dsp:txBody>
      <dsp:txXfrm>
        <a:off x="360687" y="2313203"/>
        <a:ext cx="5808442" cy="74406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D34A1-D9BB-49C2-ABB2-67B837DDB33C}">
      <dsp:nvSpPr>
        <dsp:cNvPr id="0" name=""/>
        <dsp:cNvSpPr/>
      </dsp:nvSpPr>
      <dsp:spPr>
        <a:xfrm>
          <a:off x="0" y="288033"/>
          <a:ext cx="78867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1963E-3DA8-4302-BE23-4FAE650A7C43}">
      <dsp:nvSpPr>
        <dsp:cNvPr id="0" name=""/>
        <dsp:cNvSpPr/>
      </dsp:nvSpPr>
      <dsp:spPr>
        <a:xfrm>
          <a:off x="394335" y="112900"/>
          <a:ext cx="5520690" cy="413280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cs-CZ" sz="1400" b="0" i="0" u="none" strike="noStrike" kern="1200" cap="none" normalizeH="0" baseline="0" dirty="0">
              <a:ln>
                <a:noFill/>
              </a:ln>
              <a:solidFill>
                <a:srgbClr val="307871"/>
              </a:solidFill>
              <a:effectLst/>
              <a:latin typeface="Times New Roman" pitchFamily="18" charset="0"/>
              <a:cs typeface="Times New Roman" pitchFamily="18" charset="0"/>
            </a:rPr>
            <a:t>1. (§ 6 ZDP) – příjmy ze závislé činnosti</a:t>
          </a:r>
          <a:endParaRPr lang="cs-CZ" sz="1400" kern="1200" dirty="0">
            <a:solidFill>
              <a:srgbClr val="307871"/>
            </a:solidFill>
          </a:endParaRPr>
        </a:p>
      </dsp:txBody>
      <dsp:txXfrm>
        <a:off x="414510" y="133075"/>
        <a:ext cx="5480340" cy="372930"/>
      </dsp:txXfrm>
    </dsp:sp>
    <dsp:sp modelId="{D1390DA1-20B6-43D1-AE48-299F2A8BF03F}">
      <dsp:nvSpPr>
        <dsp:cNvPr id="0" name=""/>
        <dsp:cNvSpPr/>
      </dsp:nvSpPr>
      <dsp:spPr>
        <a:xfrm>
          <a:off x="0" y="954580"/>
          <a:ext cx="78867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4308AA-6AB7-4599-8CD6-696B26687C7B}">
      <dsp:nvSpPr>
        <dsp:cNvPr id="0" name=""/>
        <dsp:cNvSpPr/>
      </dsp:nvSpPr>
      <dsp:spPr>
        <a:xfrm>
          <a:off x="394335" y="747940"/>
          <a:ext cx="5520690" cy="413280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cs-CZ" sz="1400" b="0" i="0" u="none" strike="noStrike" kern="1200" cap="none" normalizeH="0" baseline="0" dirty="0">
              <a:ln>
                <a:noFill/>
              </a:ln>
              <a:solidFill>
                <a:srgbClr val="307871"/>
              </a:solidFill>
              <a:effectLst/>
              <a:latin typeface="Times New Roman" pitchFamily="18" charset="0"/>
              <a:cs typeface="Times New Roman" pitchFamily="18" charset="0"/>
            </a:rPr>
            <a:t>2. (§ 7 ZDP) – příjmy ze samostatné činnosti</a:t>
          </a:r>
          <a:endParaRPr lang="cs-CZ" sz="1400" kern="1200" dirty="0">
            <a:solidFill>
              <a:srgbClr val="307871"/>
            </a:solidFill>
          </a:endParaRPr>
        </a:p>
      </dsp:txBody>
      <dsp:txXfrm>
        <a:off x="414510" y="768115"/>
        <a:ext cx="5480340" cy="372930"/>
      </dsp:txXfrm>
    </dsp:sp>
    <dsp:sp modelId="{F266D821-CEE9-4700-B00C-D7C3970CCB7C}">
      <dsp:nvSpPr>
        <dsp:cNvPr id="0" name=""/>
        <dsp:cNvSpPr/>
      </dsp:nvSpPr>
      <dsp:spPr>
        <a:xfrm>
          <a:off x="0" y="1589620"/>
          <a:ext cx="78867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DD5636-B848-4021-A80C-5C824FD118D3}">
      <dsp:nvSpPr>
        <dsp:cNvPr id="0" name=""/>
        <dsp:cNvSpPr/>
      </dsp:nvSpPr>
      <dsp:spPr>
        <a:xfrm>
          <a:off x="394335" y="1382980"/>
          <a:ext cx="5520690" cy="413280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cs-CZ" sz="1400" b="0" i="0" u="none" strike="noStrike" kern="1200" cap="none" normalizeH="0" baseline="0" dirty="0">
              <a:ln>
                <a:noFill/>
              </a:ln>
              <a:solidFill>
                <a:srgbClr val="307871"/>
              </a:solidFill>
              <a:effectLst/>
              <a:latin typeface="Times New Roman" pitchFamily="18" charset="0"/>
              <a:cs typeface="Times New Roman" pitchFamily="18" charset="0"/>
            </a:rPr>
            <a:t>3. (§ 8 ZDP) – příjmy z kapitálového majetku</a:t>
          </a:r>
          <a:endParaRPr lang="cs-CZ" sz="1400" kern="1200" dirty="0">
            <a:solidFill>
              <a:srgbClr val="307871"/>
            </a:solidFill>
          </a:endParaRPr>
        </a:p>
      </dsp:txBody>
      <dsp:txXfrm>
        <a:off x="414510" y="1403155"/>
        <a:ext cx="5480340" cy="372930"/>
      </dsp:txXfrm>
    </dsp:sp>
    <dsp:sp modelId="{4C5A56C9-D392-431F-90CC-6256B301A365}">
      <dsp:nvSpPr>
        <dsp:cNvPr id="0" name=""/>
        <dsp:cNvSpPr/>
      </dsp:nvSpPr>
      <dsp:spPr>
        <a:xfrm>
          <a:off x="0" y="2160241"/>
          <a:ext cx="78867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47B533-D7A7-4905-961E-F62D014C60D7}">
      <dsp:nvSpPr>
        <dsp:cNvPr id="0" name=""/>
        <dsp:cNvSpPr/>
      </dsp:nvSpPr>
      <dsp:spPr>
        <a:xfrm>
          <a:off x="394335" y="2018020"/>
          <a:ext cx="5520690" cy="413280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cs-CZ" sz="1400" b="0" i="0" u="none" strike="noStrike" kern="1200" cap="none" normalizeH="0" baseline="0" dirty="0">
              <a:ln>
                <a:noFill/>
              </a:ln>
              <a:solidFill>
                <a:srgbClr val="307871"/>
              </a:solidFill>
              <a:effectLst/>
              <a:latin typeface="Times New Roman" pitchFamily="18" charset="0"/>
              <a:cs typeface="Times New Roman" pitchFamily="18" charset="0"/>
            </a:rPr>
            <a:t>4. (§ 9 ZDP) – příjmy z nájmu</a:t>
          </a:r>
          <a:endParaRPr kumimoji="0" lang="cs-CZ" sz="1400" b="0" i="0" u="none" strike="noStrike" kern="1200" cap="none" normalizeH="0" baseline="0" dirty="0">
            <a:ln>
              <a:noFill/>
            </a:ln>
            <a:solidFill>
              <a:srgbClr val="307871"/>
            </a:solidFill>
            <a:effectLst/>
            <a:latin typeface="Arial" charset="0"/>
          </a:endParaRPr>
        </a:p>
      </dsp:txBody>
      <dsp:txXfrm>
        <a:off x="414510" y="2038195"/>
        <a:ext cx="5480340" cy="372930"/>
      </dsp:txXfrm>
    </dsp:sp>
    <dsp:sp modelId="{3CFD2690-E1D9-49DA-B473-2C0000CC405C}">
      <dsp:nvSpPr>
        <dsp:cNvPr id="0" name=""/>
        <dsp:cNvSpPr/>
      </dsp:nvSpPr>
      <dsp:spPr>
        <a:xfrm>
          <a:off x="0" y="2859700"/>
          <a:ext cx="78867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AC7641-0DCF-446C-A546-1075623D1DAD}">
      <dsp:nvSpPr>
        <dsp:cNvPr id="0" name=""/>
        <dsp:cNvSpPr/>
      </dsp:nvSpPr>
      <dsp:spPr>
        <a:xfrm>
          <a:off x="394335" y="2653060"/>
          <a:ext cx="5520690" cy="413280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cs-CZ" sz="1400" b="0" i="0" u="none" strike="noStrike" kern="1200" cap="none" normalizeH="0" baseline="0" dirty="0">
              <a:ln>
                <a:noFill/>
              </a:ln>
              <a:solidFill>
                <a:srgbClr val="307871"/>
              </a:solidFill>
              <a:effectLst/>
              <a:latin typeface="Times New Roman" pitchFamily="18" charset="0"/>
              <a:cs typeface="Times New Roman" pitchFamily="18" charset="0"/>
            </a:rPr>
            <a:t>5. (§ 10 ZDP) – ostatní příjmy</a:t>
          </a:r>
          <a:endParaRPr kumimoji="0" lang="cs-CZ" sz="1400" b="0" i="0" u="none" strike="noStrike" kern="1200" cap="none" normalizeH="0" baseline="0" dirty="0">
            <a:ln>
              <a:noFill/>
            </a:ln>
            <a:solidFill>
              <a:srgbClr val="307871"/>
            </a:solidFill>
            <a:effectLst/>
            <a:latin typeface="Arial" charset="0"/>
          </a:endParaRPr>
        </a:p>
      </dsp:txBody>
      <dsp:txXfrm>
        <a:off x="414510" y="2673235"/>
        <a:ext cx="5480340" cy="372930"/>
      </dsp:txXfrm>
    </dsp:sp>
    <dsp:sp modelId="{6D151A5C-A161-48F4-83AB-D6214ECA2C38}">
      <dsp:nvSpPr>
        <dsp:cNvPr id="0" name=""/>
        <dsp:cNvSpPr/>
      </dsp:nvSpPr>
      <dsp:spPr>
        <a:xfrm>
          <a:off x="0" y="3418002"/>
          <a:ext cx="78867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B8E0C6-D694-4FFA-B0A9-78E36E96E1D0}">
      <dsp:nvSpPr>
        <dsp:cNvPr id="0" name=""/>
        <dsp:cNvSpPr/>
      </dsp:nvSpPr>
      <dsp:spPr>
        <a:xfrm>
          <a:off x="394335" y="3288100"/>
          <a:ext cx="5520690" cy="41328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cs-CZ" sz="1600" b="0" i="0" u="none" strike="noStrike" kern="1200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rPr>
            <a:t>Celkový základ daně</a:t>
          </a:r>
          <a:endParaRPr kumimoji="0" lang="cs-CZ" sz="1600" b="0" i="0" u="none" strike="noStrike" kern="1200" cap="none" normalizeH="0" baseline="0" dirty="0">
            <a:ln>
              <a:noFill/>
            </a:ln>
            <a:solidFill>
              <a:srgbClr val="000000"/>
            </a:solidFill>
            <a:effectLst/>
            <a:latin typeface="Arial" charset="0"/>
          </a:endParaRPr>
        </a:p>
      </dsp:txBody>
      <dsp:txXfrm>
        <a:off x="414510" y="3308275"/>
        <a:ext cx="5480340" cy="37293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D7666C-1F3D-4D26-B12D-36E83C21C4D8}">
      <dsp:nvSpPr>
        <dsp:cNvPr id="0" name=""/>
        <dsp:cNvSpPr/>
      </dsp:nvSpPr>
      <dsp:spPr>
        <a:xfrm>
          <a:off x="0" y="71664"/>
          <a:ext cx="6329330" cy="514800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>
              <a:solidFill>
                <a:srgbClr val="000000"/>
              </a:solidFill>
            </a:rPr>
            <a:t>Standardní úlevy</a:t>
          </a:r>
        </a:p>
      </dsp:txBody>
      <dsp:txXfrm>
        <a:off x="25130" y="96794"/>
        <a:ext cx="6279070" cy="464540"/>
      </dsp:txXfrm>
    </dsp:sp>
    <dsp:sp modelId="{1070CC07-DDD2-4943-AF9C-909F1DA401A9}">
      <dsp:nvSpPr>
        <dsp:cNvPr id="0" name=""/>
        <dsp:cNvSpPr/>
      </dsp:nvSpPr>
      <dsp:spPr>
        <a:xfrm>
          <a:off x="105851" y="676563"/>
          <a:ext cx="8429256" cy="1088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altLang="cs-CZ" sz="1700" kern="1200" dirty="0">
              <a:solidFill>
                <a:srgbClr val="981E3A"/>
              </a:solidFill>
            </a:rPr>
            <a:t>souvisí bezprostředně s existencí poplatníka</a:t>
          </a:r>
          <a:endParaRPr lang="cs-CZ" sz="1700" kern="1200" dirty="0">
            <a:solidFill>
              <a:srgbClr val="981E3A"/>
            </a:solidFill>
          </a:endParaRP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altLang="cs-CZ" sz="1700" kern="1200" dirty="0">
              <a:solidFill>
                <a:srgbClr val="307871"/>
              </a:solidFill>
            </a:rPr>
            <a:t>vyjadřuje určitou hodnotu sociálních výdajů poplatníka a </a:t>
          </a:r>
          <a:r>
            <a:rPr lang="da-DK" sz="1700" kern="1200" dirty="0">
              <a:solidFill>
                <a:srgbClr val="307871"/>
              </a:solidFill>
            </a:rPr>
            <a:t>mohou i částečně kompenzovat určitý handicap</a:t>
          </a:r>
          <a:endParaRPr lang="cs-CZ" altLang="cs-CZ" sz="1700" kern="1200" dirty="0">
            <a:solidFill>
              <a:srgbClr val="307871"/>
            </a:solidFill>
          </a:endParaRP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altLang="cs-CZ" sz="1700" kern="1200" dirty="0">
              <a:solidFill>
                <a:srgbClr val="307871"/>
              </a:solidFill>
            </a:rPr>
            <a:t>vyživování dalších osob ve </a:t>
          </a:r>
          <a:r>
            <a:rPr lang="cs-CZ" altLang="cs-CZ" sz="1700" kern="1200" dirty="0" err="1">
              <a:solidFill>
                <a:srgbClr val="307871"/>
              </a:solidFill>
            </a:rPr>
            <a:t>společ</a:t>
          </a:r>
          <a:r>
            <a:rPr lang="cs-CZ" altLang="cs-CZ" sz="1700" kern="1200" dirty="0">
              <a:solidFill>
                <a:srgbClr val="307871"/>
              </a:solidFill>
            </a:rPr>
            <a:t>. domácnosti (druhého z manželů, dítěte…), invalidita</a:t>
          </a:r>
        </a:p>
      </dsp:txBody>
      <dsp:txXfrm>
        <a:off x="105851" y="676563"/>
        <a:ext cx="8429256" cy="1088137"/>
      </dsp:txXfrm>
    </dsp:sp>
    <dsp:sp modelId="{D65A910C-C673-4A1F-BD9D-44272A349C1C}">
      <dsp:nvSpPr>
        <dsp:cNvPr id="0" name=""/>
        <dsp:cNvSpPr/>
      </dsp:nvSpPr>
      <dsp:spPr>
        <a:xfrm>
          <a:off x="70294" y="1801551"/>
          <a:ext cx="6181483" cy="539556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>
              <a:solidFill>
                <a:srgbClr val="000000"/>
              </a:solidFill>
            </a:rPr>
            <a:t>Nestandardní úlevy</a:t>
          </a:r>
        </a:p>
      </dsp:txBody>
      <dsp:txXfrm>
        <a:off x="96633" y="1827890"/>
        <a:ext cx="6128805" cy="486878"/>
      </dsp:txXfrm>
    </dsp:sp>
    <dsp:sp modelId="{0BD6FB16-E9C9-44FA-B7FD-8A6AF41A3A10}">
      <dsp:nvSpPr>
        <dsp:cNvPr id="0" name=""/>
        <dsp:cNvSpPr/>
      </dsp:nvSpPr>
      <dsp:spPr>
        <a:xfrm>
          <a:off x="0" y="2466018"/>
          <a:ext cx="8640960" cy="1350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altLang="cs-CZ" sz="1700" b="0" kern="1200" dirty="0">
              <a:solidFill>
                <a:srgbClr val="981E3A"/>
              </a:solidFill>
            </a:rPr>
            <a:t>většinou sledují cíle vládních politik – záměrem je ovlivnit chování poplatníků daným směrem</a:t>
          </a:r>
          <a:endParaRPr lang="cs-CZ" sz="1700" b="0" kern="1200" dirty="0">
            <a:solidFill>
              <a:srgbClr val="981E3A"/>
            </a:solidFill>
          </a:endParaRP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altLang="cs-CZ" sz="1700" kern="1200" dirty="0">
              <a:solidFill>
                <a:srgbClr val="307871"/>
              </a:solidFill>
            </a:rPr>
            <a:t>podpora určit. druhu investování, pojištění, spoření 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altLang="cs-CZ" sz="1700" kern="1200" dirty="0">
              <a:solidFill>
                <a:srgbClr val="307871"/>
              </a:solidFill>
            </a:rPr>
            <a:t>odpočet úroků z hypoték,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altLang="cs-CZ" sz="1700" kern="1200" dirty="0">
              <a:solidFill>
                <a:srgbClr val="307871"/>
              </a:solidFill>
            </a:rPr>
            <a:t>poskytování darů na charitativní účely apod. </a:t>
          </a:r>
        </a:p>
      </dsp:txBody>
      <dsp:txXfrm>
        <a:off x="0" y="2466018"/>
        <a:ext cx="8640960" cy="13504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7259B-EF22-451D-AE4A-AFE82E88C073}">
      <dsp:nvSpPr>
        <dsp:cNvPr id="0" name=""/>
        <dsp:cNvSpPr/>
      </dsp:nvSpPr>
      <dsp:spPr>
        <a:xfrm>
          <a:off x="0" y="17419"/>
          <a:ext cx="7848872" cy="97344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000" kern="1200" dirty="0">
              <a:solidFill>
                <a:srgbClr val="307871"/>
              </a:solidFill>
            </a:rPr>
            <a:t>daně umožňují zmírnit rozdíly v důchodech jednotlivých subjektů</a:t>
          </a:r>
          <a:endParaRPr lang="cs-CZ" sz="2000" kern="1200" dirty="0">
            <a:solidFill>
              <a:srgbClr val="307871"/>
            </a:solidFill>
          </a:endParaRPr>
        </a:p>
      </dsp:txBody>
      <dsp:txXfrm>
        <a:off x="47519" y="64938"/>
        <a:ext cx="7753834" cy="878402"/>
      </dsp:txXfrm>
    </dsp:sp>
    <dsp:sp modelId="{7EC93841-2020-4BCE-862A-365BD3DE6E2F}">
      <dsp:nvSpPr>
        <dsp:cNvPr id="0" name=""/>
        <dsp:cNvSpPr/>
      </dsp:nvSpPr>
      <dsp:spPr>
        <a:xfrm>
          <a:off x="0" y="990859"/>
          <a:ext cx="7848872" cy="861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202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altLang="cs-CZ" sz="2000" kern="1200" dirty="0">
              <a:solidFill>
                <a:srgbClr val="307871"/>
              </a:solidFill>
            </a:rPr>
            <a:t>naplňuje se tak princip solidarity</a:t>
          </a:r>
          <a:endParaRPr lang="cs-CZ" sz="2000" kern="1200" dirty="0">
            <a:solidFill>
              <a:srgbClr val="307871"/>
            </a:solidFill>
          </a:endParaRPr>
        </a:p>
      </dsp:txBody>
      <dsp:txXfrm>
        <a:off x="0" y="990859"/>
        <a:ext cx="7848872" cy="861120"/>
      </dsp:txXfrm>
    </dsp:sp>
    <dsp:sp modelId="{E1998D88-5FD1-467D-BAD8-25F2E476DA1D}">
      <dsp:nvSpPr>
        <dsp:cNvPr id="0" name=""/>
        <dsp:cNvSpPr/>
      </dsp:nvSpPr>
      <dsp:spPr>
        <a:xfrm>
          <a:off x="0" y="1851980"/>
          <a:ext cx="7848872" cy="97344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000" kern="1200" dirty="0">
              <a:solidFill>
                <a:srgbClr val="307871"/>
              </a:solidFill>
            </a:rPr>
            <a:t>prostřednictvím transferů přesouvá příjmy od příjmově vyšších skupin k  příjmově chudším jedincům </a:t>
          </a:r>
          <a:endParaRPr lang="cs-CZ" sz="2000" kern="1200" dirty="0">
            <a:solidFill>
              <a:srgbClr val="307871"/>
            </a:solidFill>
          </a:endParaRPr>
        </a:p>
      </dsp:txBody>
      <dsp:txXfrm>
        <a:off x="47519" y="1899499"/>
        <a:ext cx="7753834" cy="878402"/>
      </dsp:txXfrm>
    </dsp:sp>
    <dsp:sp modelId="{75F9E686-8470-4588-BED1-50AEB10443A0}">
      <dsp:nvSpPr>
        <dsp:cNvPr id="0" name=""/>
        <dsp:cNvSpPr/>
      </dsp:nvSpPr>
      <dsp:spPr>
        <a:xfrm>
          <a:off x="0" y="2825420"/>
          <a:ext cx="7848872" cy="861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202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altLang="cs-CZ" sz="2000" kern="1200" dirty="0">
              <a:solidFill>
                <a:srgbClr val="307871"/>
              </a:solidFill>
            </a:rPr>
            <a:t>realizuje se tak sociální politika státu prostřednictvím výdajových programů</a:t>
          </a:r>
          <a:endParaRPr lang="cs-CZ" sz="2000" kern="1200" dirty="0">
            <a:solidFill>
              <a:srgbClr val="307871"/>
            </a:solidFill>
          </a:endParaRPr>
        </a:p>
      </dsp:txBody>
      <dsp:txXfrm>
        <a:off x="0" y="2825420"/>
        <a:ext cx="7848872" cy="8611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C58A05-6991-4D35-A332-A689366BB622}">
      <dsp:nvSpPr>
        <dsp:cNvPr id="0" name=""/>
        <dsp:cNvSpPr/>
      </dsp:nvSpPr>
      <dsp:spPr>
        <a:xfrm>
          <a:off x="0" y="268759"/>
          <a:ext cx="8280920" cy="529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AE72C7-8399-4A63-A28A-B039007769FD}">
      <dsp:nvSpPr>
        <dsp:cNvPr id="0" name=""/>
        <dsp:cNvSpPr/>
      </dsp:nvSpPr>
      <dsp:spPr>
        <a:xfrm>
          <a:off x="425076" y="4065"/>
          <a:ext cx="6407668" cy="57447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000" kern="1200" dirty="0">
              <a:solidFill>
                <a:srgbClr val="307871"/>
              </a:solidFill>
            </a:rPr>
            <a:t>daně přispívají ke zmírňování cyklických výkyvů v ekonomice</a:t>
          </a:r>
          <a:endParaRPr lang="cs-CZ" sz="2000" kern="1200" dirty="0">
            <a:solidFill>
              <a:srgbClr val="307871"/>
            </a:solidFill>
          </a:endParaRPr>
        </a:p>
      </dsp:txBody>
      <dsp:txXfrm>
        <a:off x="453119" y="32108"/>
        <a:ext cx="6351582" cy="518387"/>
      </dsp:txXfrm>
    </dsp:sp>
    <dsp:sp modelId="{640F804B-7CC6-49BA-B1BD-79ABE94EE5DF}">
      <dsp:nvSpPr>
        <dsp:cNvPr id="0" name=""/>
        <dsp:cNvSpPr/>
      </dsp:nvSpPr>
      <dsp:spPr>
        <a:xfrm>
          <a:off x="0" y="1394314"/>
          <a:ext cx="8280920" cy="529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FC005B-EFFF-4186-B1A7-25725ACE8F53}">
      <dsp:nvSpPr>
        <dsp:cNvPr id="0" name=""/>
        <dsp:cNvSpPr/>
      </dsp:nvSpPr>
      <dsp:spPr>
        <a:xfrm>
          <a:off x="376037" y="911359"/>
          <a:ext cx="7898743" cy="79291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000" kern="1200" dirty="0">
              <a:solidFill>
                <a:srgbClr val="307871"/>
              </a:solidFill>
            </a:rPr>
            <a:t>V období konjunktury (důchody i spotřeba rychle rostou) daně odčerpávají do veřejných rozpočtů vyšší díl </a:t>
          </a:r>
          <a:r>
            <a:rPr lang="cs-CZ" altLang="cs-CZ" sz="2000" kern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→ </a:t>
          </a:r>
          <a:r>
            <a:rPr lang="cs-CZ" altLang="cs-CZ" sz="2000" kern="1200" dirty="0">
              <a:solidFill>
                <a:srgbClr val="307871"/>
              </a:solidFill>
            </a:rPr>
            <a:t>pomáhají tak předcházet „přehřátí“ ekonomiky </a:t>
          </a:r>
          <a:endParaRPr lang="cs-CZ" sz="2000" kern="1200" dirty="0">
            <a:solidFill>
              <a:srgbClr val="307871"/>
            </a:solidFill>
          </a:endParaRPr>
        </a:p>
      </dsp:txBody>
      <dsp:txXfrm>
        <a:off x="414744" y="950066"/>
        <a:ext cx="7821329" cy="715500"/>
      </dsp:txXfrm>
    </dsp:sp>
    <dsp:sp modelId="{CB4E6D7C-B2A5-4CCA-9E73-5B0C184CCA3C}">
      <dsp:nvSpPr>
        <dsp:cNvPr id="0" name=""/>
        <dsp:cNvSpPr/>
      </dsp:nvSpPr>
      <dsp:spPr>
        <a:xfrm>
          <a:off x="0" y="2346874"/>
          <a:ext cx="8280920" cy="529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CC3B23-5147-4302-88A3-CCB614510BA6}">
      <dsp:nvSpPr>
        <dsp:cNvPr id="0" name=""/>
        <dsp:cNvSpPr/>
      </dsp:nvSpPr>
      <dsp:spPr>
        <a:xfrm>
          <a:off x="414046" y="2036914"/>
          <a:ext cx="5796644" cy="619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000" kern="1200" dirty="0">
              <a:solidFill>
                <a:srgbClr val="307871"/>
              </a:solidFill>
            </a:rPr>
            <a:t>v období stagnace pomáhají ekonomiku nastartovat. </a:t>
          </a:r>
        </a:p>
      </dsp:txBody>
      <dsp:txXfrm>
        <a:off x="444308" y="2067176"/>
        <a:ext cx="5736120" cy="5593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DD7225-9409-47DD-9640-9C1AC02DD373}">
      <dsp:nvSpPr>
        <dsp:cNvPr id="0" name=""/>
        <dsp:cNvSpPr/>
      </dsp:nvSpPr>
      <dsp:spPr>
        <a:xfrm>
          <a:off x="0" y="591220"/>
          <a:ext cx="799288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A5D6BA-D1F5-4FAB-9488-FC6F854B5208}">
      <dsp:nvSpPr>
        <dsp:cNvPr id="0" name=""/>
        <dsp:cNvSpPr/>
      </dsp:nvSpPr>
      <dsp:spPr>
        <a:xfrm>
          <a:off x="380130" y="65463"/>
          <a:ext cx="7610053" cy="820957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000" b="1" kern="1200" dirty="0">
              <a:solidFill>
                <a:srgbClr val="307871"/>
              </a:solidFill>
            </a:rPr>
            <a:t>u funkce alokační </a:t>
          </a:r>
          <a:r>
            <a:rPr lang="cs-CZ" altLang="cs-CZ" sz="2000" kern="1200" dirty="0">
              <a:solidFill>
                <a:srgbClr val="307871"/>
              </a:solidFill>
            </a:rPr>
            <a:t>získává prostředky pro financování oblastí trhem podceněných</a:t>
          </a:r>
          <a:endParaRPr lang="cs-CZ" sz="2000" kern="1200" dirty="0">
            <a:solidFill>
              <a:srgbClr val="307871"/>
            </a:solidFill>
          </a:endParaRPr>
        </a:p>
      </dsp:txBody>
      <dsp:txXfrm>
        <a:off x="420206" y="105539"/>
        <a:ext cx="7529901" cy="740805"/>
      </dsp:txXfrm>
    </dsp:sp>
    <dsp:sp modelId="{BECEA326-681C-4251-BE56-FB7B35FAC02E}">
      <dsp:nvSpPr>
        <dsp:cNvPr id="0" name=""/>
        <dsp:cNvSpPr/>
      </dsp:nvSpPr>
      <dsp:spPr>
        <a:xfrm>
          <a:off x="0" y="1895930"/>
          <a:ext cx="799288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8482A0-E355-42D5-B330-8FD6DC992F4F}">
      <dsp:nvSpPr>
        <dsp:cNvPr id="0" name=""/>
        <dsp:cNvSpPr/>
      </dsp:nvSpPr>
      <dsp:spPr>
        <a:xfrm>
          <a:off x="380520" y="1203220"/>
          <a:ext cx="7610408" cy="98791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000" b="1" kern="1200" dirty="0">
              <a:solidFill>
                <a:srgbClr val="307871"/>
              </a:solidFill>
            </a:rPr>
            <a:t>u funkce redistribuční </a:t>
          </a:r>
          <a:r>
            <a:rPr lang="cs-CZ" altLang="cs-CZ" sz="2000" kern="1200" dirty="0">
              <a:solidFill>
                <a:srgbClr val="307871"/>
              </a:solidFill>
            </a:rPr>
            <a:t>jde o získání financí pro méně příjmové skupiny obyvatelstva a uplatnění sociální politiky</a:t>
          </a:r>
          <a:endParaRPr lang="cs-CZ" sz="2000" kern="1200" dirty="0">
            <a:solidFill>
              <a:srgbClr val="307871"/>
            </a:solidFill>
          </a:endParaRPr>
        </a:p>
      </dsp:txBody>
      <dsp:txXfrm>
        <a:off x="428746" y="1251446"/>
        <a:ext cx="7513956" cy="891458"/>
      </dsp:txXfrm>
    </dsp:sp>
    <dsp:sp modelId="{464F2D51-19D8-45CA-8513-24D400D4CFDA}">
      <dsp:nvSpPr>
        <dsp:cNvPr id="0" name=""/>
        <dsp:cNvSpPr/>
      </dsp:nvSpPr>
      <dsp:spPr>
        <a:xfrm>
          <a:off x="0" y="2963923"/>
          <a:ext cx="799288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5AA042-3DCC-474F-B83B-211603956C54}">
      <dsp:nvSpPr>
        <dsp:cNvPr id="0" name=""/>
        <dsp:cNvSpPr/>
      </dsp:nvSpPr>
      <dsp:spPr>
        <a:xfrm>
          <a:off x="342811" y="2546495"/>
          <a:ext cx="7610408" cy="977997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000" b="1" kern="1200" dirty="0">
              <a:solidFill>
                <a:srgbClr val="307871"/>
              </a:solidFill>
            </a:rPr>
            <a:t>při stabilizační funkci </a:t>
          </a:r>
          <a:r>
            <a:rPr lang="cs-CZ" altLang="cs-CZ" sz="2000" kern="1200" dirty="0">
              <a:solidFill>
                <a:srgbClr val="307871"/>
              </a:solidFill>
            </a:rPr>
            <a:t>se regulují příjmy dle hospodářského cyklu</a:t>
          </a:r>
          <a:endParaRPr lang="cs-CZ" sz="2000" kern="1200" dirty="0">
            <a:solidFill>
              <a:srgbClr val="307871"/>
            </a:solidFill>
          </a:endParaRPr>
        </a:p>
      </dsp:txBody>
      <dsp:txXfrm>
        <a:off x="390553" y="2594237"/>
        <a:ext cx="7514924" cy="8825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03D4D0-6469-4AA9-8E8D-C06FA2B89BE7}">
      <dsp:nvSpPr>
        <dsp:cNvPr id="0" name=""/>
        <dsp:cNvSpPr/>
      </dsp:nvSpPr>
      <dsp:spPr>
        <a:xfrm>
          <a:off x="0" y="304004"/>
          <a:ext cx="76081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30787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42EF60-7CD5-4FB6-98B6-6CE7A4FF7621}">
      <dsp:nvSpPr>
        <dsp:cNvPr id="0" name=""/>
        <dsp:cNvSpPr/>
      </dsp:nvSpPr>
      <dsp:spPr>
        <a:xfrm>
          <a:off x="449353" y="92565"/>
          <a:ext cx="5325717" cy="472320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1299" tIns="0" rIns="20129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Nižší daně</a:t>
          </a:r>
        </a:p>
      </dsp:txBody>
      <dsp:txXfrm>
        <a:off x="472410" y="115622"/>
        <a:ext cx="5279603" cy="426206"/>
      </dsp:txXfrm>
    </dsp:sp>
    <dsp:sp modelId="{2BEF4124-DCB4-44F9-86AE-2674BFB83831}">
      <dsp:nvSpPr>
        <dsp:cNvPr id="0" name=""/>
        <dsp:cNvSpPr/>
      </dsp:nvSpPr>
      <dsp:spPr>
        <a:xfrm>
          <a:off x="0" y="1029764"/>
          <a:ext cx="76081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30787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D7F256-E787-4ABA-9D31-2BA837C77760}">
      <dsp:nvSpPr>
        <dsp:cNvPr id="0" name=""/>
        <dsp:cNvSpPr/>
      </dsp:nvSpPr>
      <dsp:spPr>
        <a:xfrm>
          <a:off x="380408" y="793604"/>
          <a:ext cx="5325717" cy="472320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1299" tIns="0" rIns="20129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800" kern="1200" dirty="0"/>
            <a:t>Jednoduchá a přehledná legislativa</a:t>
          </a:r>
        </a:p>
      </dsp:txBody>
      <dsp:txXfrm>
        <a:off x="403465" y="816661"/>
        <a:ext cx="5279603" cy="426206"/>
      </dsp:txXfrm>
    </dsp:sp>
    <dsp:sp modelId="{D8682083-3CF0-4974-BD65-A301C310F531}">
      <dsp:nvSpPr>
        <dsp:cNvPr id="0" name=""/>
        <dsp:cNvSpPr/>
      </dsp:nvSpPr>
      <dsp:spPr>
        <a:xfrm>
          <a:off x="0" y="1755524"/>
          <a:ext cx="76081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30787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978D11-20AD-4FF3-83F1-A77E65EC4FF4}">
      <dsp:nvSpPr>
        <dsp:cNvPr id="0" name=""/>
        <dsp:cNvSpPr/>
      </dsp:nvSpPr>
      <dsp:spPr>
        <a:xfrm>
          <a:off x="380408" y="1519364"/>
          <a:ext cx="5325717" cy="472320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1299" tIns="0" rIns="20129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800" kern="1200" dirty="0"/>
            <a:t>Výhodnější podnikatelské prostředí</a:t>
          </a:r>
        </a:p>
      </dsp:txBody>
      <dsp:txXfrm>
        <a:off x="403465" y="1542421"/>
        <a:ext cx="5279603" cy="426206"/>
      </dsp:txXfrm>
    </dsp:sp>
    <dsp:sp modelId="{3F68FFD0-E84F-4029-AC4D-A856A9882FB5}">
      <dsp:nvSpPr>
        <dsp:cNvPr id="0" name=""/>
        <dsp:cNvSpPr/>
      </dsp:nvSpPr>
      <dsp:spPr>
        <a:xfrm>
          <a:off x="0" y="2481283"/>
          <a:ext cx="76081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30787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BF288E-EE8E-4041-806E-8EDF2ECAE753}">
      <dsp:nvSpPr>
        <dsp:cNvPr id="0" name=""/>
        <dsp:cNvSpPr/>
      </dsp:nvSpPr>
      <dsp:spPr>
        <a:xfrm>
          <a:off x="380408" y="2245124"/>
          <a:ext cx="5325717" cy="472320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1299" tIns="0" rIns="20129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800" u="sng" kern="1200" dirty="0"/>
            <a:t>Anonymita vlastnictví</a:t>
          </a:r>
        </a:p>
      </dsp:txBody>
      <dsp:txXfrm>
        <a:off x="403465" y="2268181"/>
        <a:ext cx="5279603" cy="4262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718F44-519B-4EE5-9762-599424BD4E08}">
      <dsp:nvSpPr>
        <dsp:cNvPr id="0" name=""/>
        <dsp:cNvSpPr/>
      </dsp:nvSpPr>
      <dsp:spPr>
        <a:xfrm>
          <a:off x="0" y="392719"/>
          <a:ext cx="700844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A1DE27-6245-4804-8457-A1230B184E21}">
      <dsp:nvSpPr>
        <dsp:cNvPr id="0" name=""/>
        <dsp:cNvSpPr/>
      </dsp:nvSpPr>
      <dsp:spPr>
        <a:xfrm>
          <a:off x="350422" y="53239"/>
          <a:ext cx="4905908" cy="67896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432" tIns="0" rIns="185432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>
              <a:solidFill>
                <a:srgbClr val="000000"/>
              </a:solidFill>
            </a:rPr>
            <a:t>Zdanění příjmů</a:t>
          </a:r>
        </a:p>
      </dsp:txBody>
      <dsp:txXfrm>
        <a:off x="383566" y="86383"/>
        <a:ext cx="4839620" cy="612672"/>
      </dsp:txXfrm>
    </dsp:sp>
    <dsp:sp modelId="{179C6A3E-9BA4-4E3D-A675-7CAEBB93E799}">
      <dsp:nvSpPr>
        <dsp:cNvPr id="0" name=""/>
        <dsp:cNvSpPr/>
      </dsp:nvSpPr>
      <dsp:spPr>
        <a:xfrm>
          <a:off x="0" y="1435999"/>
          <a:ext cx="700844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11843D-3178-4DDF-8542-79FCDC12955A}">
      <dsp:nvSpPr>
        <dsp:cNvPr id="0" name=""/>
        <dsp:cNvSpPr/>
      </dsp:nvSpPr>
      <dsp:spPr>
        <a:xfrm>
          <a:off x="350422" y="1096519"/>
          <a:ext cx="4905908" cy="67896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432" tIns="0" rIns="185432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>
              <a:solidFill>
                <a:srgbClr val="000000"/>
              </a:solidFill>
            </a:rPr>
            <a:t>Zdanění spotřeby</a:t>
          </a:r>
        </a:p>
      </dsp:txBody>
      <dsp:txXfrm>
        <a:off x="383566" y="1129663"/>
        <a:ext cx="4839620" cy="612672"/>
      </dsp:txXfrm>
    </dsp:sp>
    <dsp:sp modelId="{9B7069A4-DD55-4BFE-8683-4409A6F531A4}">
      <dsp:nvSpPr>
        <dsp:cNvPr id="0" name=""/>
        <dsp:cNvSpPr/>
      </dsp:nvSpPr>
      <dsp:spPr>
        <a:xfrm>
          <a:off x="0" y="2479279"/>
          <a:ext cx="700844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57132-3617-42F3-81BE-3D790F0CA94B}">
      <dsp:nvSpPr>
        <dsp:cNvPr id="0" name=""/>
        <dsp:cNvSpPr/>
      </dsp:nvSpPr>
      <dsp:spPr>
        <a:xfrm>
          <a:off x="350422" y="2139800"/>
          <a:ext cx="4905908" cy="67896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432" tIns="0" rIns="185432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>
              <a:solidFill>
                <a:srgbClr val="000000"/>
              </a:solidFill>
            </a:rPr>
            <a:t>Sociální pojistné</a:t>
          </a:r>
        </a:p>
      </dsp:txBody>
      <dsp:txXfrm>
        <a:off x="383566" y="2172944"/>
        <a:ext cx="4839620" cy="6126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9BA910-520B-4EF7-BD0B-2530FE019A6A}">
      <dsp:nvSpPr>
        <dsp:cNvPr id="0" name=""/>
        <dsp:cNvSpPr/>
      </dsp:nvSpPr>
      <dsp:spPr>
        <a:xfrm>
          <a:off x="0" y="383930"/>
          <a:ext cx="8713787" cy="6347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99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C97C53-D77F-4635-B852-268ABD7E3125}">
      <dsp:nvSpPr>
        <dsp:cNvPr id="0" name=""/>
        <dsp:cNvSpPr/>
      </dsp:nvSpPr>
      <dsp:spPr>
        <a:xfrm>
          <a:off x="414415" y="8899"/>
          <a:ext cx="8296423" cy="803071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52" tIns="0" rIns="230552" bIns="0" numCol="1" spcCol="1270" anchor="ctr" anchorCtr="0">
          <a:noAutofit/>
        </a:bodyPr>
        <a:lstStyle/>
        <a:p>
          <a:pPr marL="0" lvl="0" indent="0" algn="ctr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800" b="1" kern="1200" dirty="0">
              <a:solidFill>
                <a:srgbClr val="307871"/>
              </a:solidFill>
            </a:rPr>
            <a:t>Daň je:</a:t>
          </a:r>
        </a:p>
        <a:p>
          <a:pPr marL="0" lvl="0" indent="0" algn="ctr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800" kern="1200" dirty="0">
              <a:solidFill>
                <a:srgbClr val="307871"/>
              </a:solidFill>
            </a:rPr>
            <a:t>Povinná,  neúčelová,  neekvivalentní, pravidelně se opakující a nenávratná.</a:t>
          </a:r>
        </a:p>
      </dsp:txBody>
      <dsp:txXfrm>
        <a:off x="453618" y="48102"/>
        <a:ext cx="8218017" cy="724665"/>
      </dsp:txXfrm>
    </dsp:sp>
    <dsp:sp modelId="{D8B2F76E-70B5-44C0-9C24-DE9CFCB38A1B}">
      <dsp:nvSpPr>
        <dsp:cNvPr id="0" name=""/>
        <dsp:cNvSpPr/>
      </dsp:nvSpPr>
      <dsp:spPr>
        <a:xfrm>
          <a:off x="0" y="1524176"/>
          <a:ext cx="8713787" cy="6347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99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2EE0E0-D4D3-4C65-A214-2C7977889145}">
      <dsp:nvSpPr>
        <dsp:cNvPr id="0" name=""/>
        <dsp:cNvSpPr/>
      </dsp:nvSpPr>
      <dsp:spPr>
        <a:xfrm>
          <a:off x="414840" y="1175238"/>
          <a:ext cx="8296810" cy="77697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52" tIns="0" rIns="230552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rgbClr val="307871"/>
              </a:solidFill>
            </a:rPr>
            <a:t>Daňová soustava: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rgbClr val="307871"/>
              </a:solidFill>
            </a:rPr>
            <a:t>souhrn všech daní, které se na daném území vybírají.</a:t>
          </a:r>
        </a:p>
      </dsp:txBody>
      <dsp:txXfrm>
        <a:off x="452769" y="1213167"/>
        <a:ext cx="8220952" cy="701120"/>
      </dsp:txXfrm>
    </dsp:sp>
    <dsp:sp modelId="{094D1A81-E632-4580-B11A-D6D752A05167}">
      <dsp:nvSpPr>
        <dsp:cNvPr id="0" name=""/>
        <dsp:cNvSpPr/>
      </dsp:nvSpPr>
      <dsp:spPr>
        <a:xfrm>
          <a:off x="0" y="2932708"/>
          <a:ext cx="8713787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99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5BF77B-0EEC-4842-99F3-A319D9009CE1}">
      <dsp:nvSpPr>
        <dsp:cNvPr id="0" name=""/>
        <dsp:cNvSpPr/>
      </dsp:nvSpPr>
      <dsp:spPr>
        <a:xfrm>
          <a:off x="414840" y="2315483"/>
          <a:ext cx="8296810" cy="1045265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52" tIns="0" rIns="230552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rgbClr val="307871"/>
              </a:solidFill>
            </a:rPr>
            <a:t>Daňový systém: 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rgbClr val="307871"/>
              </a:solidFill>
            </a:rPr>
            <a:t>systém nástrojů a metod, které instituce využívají ve vztahu k daňovým subjektům (zajišťují správu, výběr, vymáhání daní i kontrolu)</a:t>
          </a:r>
          <a:endParaRPr lang="cs-CZ" sz="1800" b="1" kern="1200" dirty="0">
            <a:solidFill>
              <a:srgbClr val="307871"/>
            </a:solidFill>
          </a:endParaRPr>
        </a:p>
      </dsp:txBody>
      <dsp:txXfrm>
        <a:off x="465866" y="2366509"/>
        <a:ext cx="8194758" cy="9432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0B3EC1-0FE0-4DC8-A0F1-B2792E85F651}">
      <dsp:nvSpPr>
        <dsp:cNvPr id="0" name=""/>
        <dsp:cNvSpPr/>
      </dsp:nvSpPr>
      <dsp:spPr>
        <a:xfrm>
          <a:off x="2433" y="84171"/>
          <a:ext cx="2372522" cy="777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Daně přímé</a:t>
          </a:r>
          <a:endParaRPr lang="en-US" sz="2700" kern="1200" dirty="0"/>
        </a:p>
      </dsp:txBody>
      <dsp:txXfrm>
        <a:off x="2433" y="84171"/>
        <a:ext cx="2372522" cy="777600"/>
      </dsp:txXfrm>
    </dsp:sp>
    <dsp:sp modelId="{9CB88488-529C-4036-AE9E-55C56C8E6A26}">
      <dsp:nvSpPr>
        <dsp:cNvPr id="0" name=""/>
        <dsp:cNvSpPr/>
      </dsp:nvSpPr>
      <dsp:spPr>
        <a:xfrm>
          <a:off x="0" y="763630"/>
          <a:ext cx="2372522" cy="118584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Z příjmů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Majetkové </a:t>
          </a:r>
          <a:endParaRPr lang="en-US" sz="2000" kern="1200" dirty="0"/>
        </a:p>
      </dsp:txBody>
      <dsp:txXfrm>
        <a:off x="0" y="763630"/>
        <a:ext cx="2372522" cy="1185840"/>
      </dsp:txXfrm>
    </dsp:sp>
    <dsp:sp modelId="{37AE12FF-BA8D-4BA3-BF00-4EF75E899598}">
      <dsp:nvSpPr>
        <dsp:cNvPr id="0" name=""/>
        <dsp:cNvSpPr/>
      </dsp:nvSpPr>
      <dsp:spPr>
        <a:xfrm>
          <a:off x="2707109" y="112770"/>
          <a:ext cx="2372522" cy="777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Daně nepřímé</a:t>
          </a:r>
          <a:endParaRPr lang="en-US" sz="2700" kern="1200" dirty="0"/>
        </a:p>
      </dsp:txBody>
      <dsp:txXfrm>
        <a:off x="2707109" y="112770"/>
        <a:ext cx="2372522" cy="777600"/>
      </dsp:txXfrm>
    </dsp:sp>
    <dsp:sp modelId="{FAC8B224-AF73-48BE-A25E-20782B54920C}">
      <dsp:nvSpPr>
        <dsp:cNvPr id="0" name=""/>
        <dsp:cNvSpPr/>
      </dsp:nvSpPr>
      <dsp:spPr>
        <a:xfrm>
          <a:off x="2734452" y="907642"/>
          <a:ext cx="2235699" cy="1071442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Univerzální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Selektivní </a:t>
          </a:r>
          <a:endParaRPr lang="en-US" sz="2000" kern="1200" dirty="0"/>
        </a:p>
      </dsp:txBody>
      <dsp:txXfrm>
        <a:off x="2734452" y="907642"/>
        <a:ext cx="2235699" cy="1071442"/>
      </dsp:txXfrm>
    </dsp:sp>
    <dsp:sp modelId="{7CD6DD76-B8C3-4933-AFAE-FCE9B29B72DC}">
      <dsp:nvSpPr>
        <dsp:cNvPr id="0" name=""/>
        <dsp:cNvSpPr/>
      </dsp:nvSpPr>
      <dsp:spPr>
        <a:xfrm>
          <a:off x="5411785" y="84171"/>
          <a:ext cx="2372522" cy="777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Ostatní</a:t>
          </a:r>
          <a:endParaRPr lang="en-US" sz="2700" kern="1200" dirty="0"/>
        </a:p>
      </dsp:txBody>
      <dsp:txXfrm>
        <a:off x="5411785" y="84171"/>
        <a:ext cx="2372522" cy="777600"/>
      </dsp:txXfrm>
    </dsp:sp>
    <dsp:sp modelId="{00A7FCCB-3049-454E-A8D6-EECE7310A301}">
      <dsp:nvSpPr>
        <dsp:cNvPr id="0" name=""/>
        <dsp:cNvSpPr/>
      </dsp:nvSpPr>
      <dsp:spPr>
        <a:xfrm>
          <a:off x="5411785" y="861771"/>
          <a:ext cx="2372522" cy="118584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Sociální pojištění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Poplatky</a:t>
          </a:r>
          <a:r>
            <a:rPr lang="cs-CZ" sz="2700" kern="1200" dirty="0"/>
            <a:t> </a:t>
          </a:r>
          <a:endParaRPr lang="en-US" sz="2700" kern="1200" dirty="0"/>
        </a:p>
      </dsp:txBody>
      <dsp:txXfrm>
        <a:off x="5411785" y="861771"/>
        <a:ext cx="2372522" cy="118584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CB6E7A-EDEE-48E4-9EBC-1763F797684F}">
      <dsp:nvSpPr>
        <dsp:cNvPr id="0" name=""/>
        <dsp:cNvSpPr/>
      </dsp:nvSpPr>
      <dsp:spPr>
        <a:xfrm>
          <a:off x="0" y="70051"/>
          <a:ext cx="7200800" cy="53820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>
              <a:solidFill>
                <a:srgbClr val="307871"/>
              </a:solidFill>
            </a:rPr>
            <a:t>Daňový subjekt</a:t>
          </a:r>
        </a:p>
      </dsp:txBody>
      <dsp:txXfrm>
        <a:off x="26273" y="96324"/>
        <a:ext cx="7148254" cy="485654"/>
      </dsp:txXfrm>
    </dsp:sp>
    <dsp:sp modelId="{0B502358-51BA-433A-B57F-2DE42CA6D8BA}">
      <dsp:nvSpPr>
        <dsp:cNvPr id="0" name=""/>
        <dsp:cNvSpPr/>
      </dsp:nvSpPr>
      <dsp:spPr>
        <a:xfrm>
          <a:off x="0" y="608252"/>
          <a:ext cx="7200800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25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 dirty="0"/>
            <a:t>Kdo je povinen hradit daň</a:t>
          </a:r>
        </a:p>
      </dsp:txBody>
      <dsp:txXfrm>
        <a:off x="0" y="608252"/>
        <a:ext cx="7200800" cy="380880"/>
      </dsp:txXfrm>
    </dsp:sp>
    <dsp:sp modelId="{ACD7C1B5-43F2-49BB-B27F-24027C853A6D}">
      <dsp:nvSpPr>
        <dsp:cNvPr id="0" name=""/>
        <dsp:cNvSpPr/>
      </dsp:nvSpPr>
      <dsp:spPr>
        <a:xfrm>
          <a:off x="0" y="989132"/>
          <a:ext cx="7200800" cy="53820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>
              <a:solidFill>
                <a:srgbClr val="307871"/>
              </a:solidFill>
            </a:rPr>
            <a:t>Předmět zdanění a základ daně</a:t>
          </a:r>
        </a:p>
      </dsp:txBody>
      <dsp:txXfrm>
        <a:off x="26273" y="1015405"/>
        <a:ext cx="7148254" cy="485654"/>
      </dsp:txXfrm>
    </dsp:sp>
    <dsp:sp modelId="{BA6C4704-30DD-4541-BC68-375DA8C355E8}">
      <dsp:nvSpPr>
        <dsp:cNvPr id="0" name=""/>
        <dsp:cNvSpPr/>
      </dsp:nvSpPr>
      <dsp:spPr>
        <a:xfrm>
          <a:off x="0" y="1527332"/>
          <a:ext cx="7200800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25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 dirty="0"/>
            <a:t>Z čeho je daň vyměřována</a:t>
          </a:r>
        </a:p>
      </dsp:txBody>
      <dsp:txXfrm>
        <a:off x="0" y="1527332"/>
        <a:ext cx="7200800" cy="380880"/>
      </dsp:txXfrm>
    </dsp:sp>
    <dsp:sp modelId="{D2606B32-B108-432F-810D-4D9DB33E6002}">
      <dsp:nvSpPr>
        <dsp:cNvPr id="0" name=""/>
        <dsp:cNvSpPr/>
      </dsp:nvSpPr>
      <dsp:spPr>
        <a:xfrm>
          <a:off x="0" y="1908212"/>
          <a:ext cx="7200800" cy="53820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>
              <a:solidFill>
                <a:srgbClr val="307871"/>
              </a:solidFill>
            </a:rPr>
            <a:t>Daňová sazba</a:t>
          </a:r>
        </a:p>
      </dsp:txBody>
      <dsp:txXfrm>
        <a:off x="26273" y="1934485"/>
        <a:ext cx="7148254" cy="485654"/>
      </dsp:txXfrm>
    </dsp:sp>
    <dsp:sp modelId="{07C8907A-C94B-4E5A-B5EC-09C3655B30A1}">
      <dsp:nvSpPr>
        <dsp:cNvPr id="0" name=""/>
        <dsp:cNvSpPr/>
      </dsp:nvSpPr>
      <dsp:spPr>
        <a:xfrm>
          <a:off x="0" y="2446412"/>
          <a:ext cx="7200800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25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 dirty="0"/>
            <a:t>Dle používaného algoritmu – dochází k výpočtu daně</a:t>
          </a:r>
        </a:p>
      </dsp:txBody>
      <dsp:txXfrm>
        <a:off x="0" y="2446412"/>
        <a:ext cx="7200800" cy="380880"/>
      </dsp:txXfrm>
    </dsp:sp>
    <dsp:sp modelId="{B219BAF4-7942-4D08-8F4E-6F19C9BFDB72}">
      <dsp:nvSpPr>
        <dsp:cNvPr id="0" name=""/>
        <dsp:cNvSpPr/>
      </dsp:nvSpPr>
      <dsp:spPr>
        <a:xfrm>
          <a:off x="0" y="2827292"/>
          <a:ext cx="7200800" cy="53820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>
              <a:solidFill>
                <a:srgbClr val="307871"/>
              </a:solidFill>
            </a:rPr>
            <a:t>Termín splatnosti  a způsob výběru daně</a:t>
          </a:r>
        </a:p>
      </dsp:txBody>
      <dsp:txXfrm>
        <a:off x="26273" y="2853565"/>
        <a:ext cx="7148254" cy="485654"/>
      </dsp:txXfrm>
    </dsp:sp>
    <dsp:sp modelId="{39B74EA5-9F19-47F7-8391-6C3FC2B096DB}">
      <dsp:nvSpPr>
        <dsp:cNvPr id="0" name=""/>
        <dsp:cNvSpPr/>
      </dsp:nvSpPr>
      <dsp:spPr>
        <a:xfrm>
          <a:off x="0" y="3365492"/>
          <a:ext cx="7200800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25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 dirty="0"/>
            <a:t>Kdy (v jakých intervalech) se daň hradí</a:t>
          </a:r>
        </a:p>
      </dsp:txBody>
      <dsp:txXfrm>
        <a:off x="0" y="3365492"/>
        <a:ext cx="7200800" cy="380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#4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09.02.2025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>
            <a:extLst>
              <a:ext uri="{FF2B5EF4-FFF2-40B4-BE49-F238E27FC236}">
                <a16:creationId xmlns:a16="http://schemas.microsoft.com/office/drawing/2014/main" id="{E6E007B6-0455-4E90-AF52-D1571C6129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>
            <a:extLst>
              <a:ext uri="{FF2B5EF4-FFF2-40B4-BE49-F238E27FC236}">
                <a16:creationId xmlns:a16="http://schemas.microsoft.com/office/drawing/2014/main" id="{AF27B6FB-D4FA-4D96-965A-3B7C5A7D39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MFCR</a:t>
            </a:r>
          </a:p>
        </p:txBody>
      </p:sp>
      <p:sp>
        <p:nvSpPr>
          <p:cNvPr id="31748" name="Zástupný symbol pro číslo snímku 3">
            <a:extLst>
              <a:ext uri="{FF2B5EF4-FFF2-40B4-BE49-F238E27FC236}">
                <a16:creationId xmlns:a16="http://schemas.microsoft.com/office/drawing/2014/main" id="{3DE63112-B553-4CA4-A9A5-AE29C61559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1EB29CA-0547-4B3B-8038-DC914F10A6FE}" type="slidenum">
              <a:rPr lang="cs-CZ" altLang="cs-CZ" sz="1200"/>
              <a:pPr/>
              <a:t>10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906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368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031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>
                <a:solidFill>
                  <a:srgbClr val="000000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307871"/>
                </a:solidFill>
              </a:defRPr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4008DE5-A60E-4243-8C9C-3A5FF532C2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876" y="91600"/>
            <a:ext cx="1311628" cy="109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AC670E1-A4E1-4EDA-B886-C2393FC4820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0B904EB-5A22-493F-99A3-F26BC6AF9EB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3BFEF0-D443-450D-BC7A-1F946F4E81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3C7902DF-D834-436C-8A8E-8BFF44616CE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14705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200150"/>
            <a:ext cx="4038600" cy="163949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2953942"/>
            <a:ext cx="4038600" cy="164068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13">
            <a:extLst>
              <a:ext uri="{FF2B5EF4-FFF2-40B4-BE49-F238E27FC236}">
                <a16:creationId xmlns:a16="http://schemas.microsoft.com/office/drawing/2014/main" id="{C91D1DD7-2EE7-456C-9CB4-B9514F9DC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471EA-E23F-46A4-AACF-7293EDBB0928}" type="datetime1">
              <a:rPr lang="cs-CZ"/>
              <a:pPr>
                <a:defRPr/>
              </a:pPr>
              <a:t>09.02.2025</a:t>
            </a:fld>
            <a:endParaRPr lang="cs-CZ"/>
          </a:p>
        </p:txBody>
      </p:sp>
      <p:sp>
        <p:nvSpPr>
          <p:cNvPr id="7" name="Zástupný symbol pro zápatí 2">
            <a:extLst>
              <a:ext uri="{FF2B5EF4-FFF2-40B4-BE49-F238E27FC236}">
                <a16:creationId xmlns:a16="http://schemas.microsoft.com/office/drawing/2014/main" id="{70C7970A-5572-485D-B8ED-694D205C2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2">
            <a:extLst>
              <a:ext uri="{FF2B5EF4-FFF2-40B4-BE49-F238E27FC236}">
                <a16:creationId xmlns:a16="http://schemas.microsoft.com/office/drawing/2014/main" id="{C493CDA8-7193-4D80-84B5-5E3B75848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06651F-0B1B-4847-8144-E404E649228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7822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Ekonomik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Dan%C4%9B" TargetMode="External"/><Relationship Id="rId5" Type="http://schemas.openxmlformats.org/officeDocument/2006/relationships/hyperlink" Target="http://cs.wikipedia.org/wiki/Ve%C5%99ejn%C3%A9_v%C3%BDdaje" TargetMode="External"/><Relationship Id="rId4" Type="http://schemas.openxmlformats.org/officeDocument/2006/relationships/hyperlink" Target="http://cs.wikipedia.org/wiki/Struktura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307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Daně a daňová politika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4. 3. 2025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Jana Janoušková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37D8CC9-8599-4194-B51D-CC030F9188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528" y="195486"/>
            <a:ext cx="2664000" cy="219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3490BC2E-8B7E-44B9-9ED6-5C27DAE39C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342900"/>
            <a:ext cx="6172200" cy="825104"/>
          </a:xfrm>
        </p:spPr>
        <p:txBody>
          <a:bodyPr/>
          <a:lstStyle/>
          <a:p>
            <a:pPr algn="ctr" eaLnBrk="1" hangingPunct="1"/>
            <a:r>
              <a:rPr lang="cs-CZ" altLang="cs-CZ" sz="1800" b="1">
                <a:solidFill>
                  <a:srgbClr val="008000"/>
                </a:solidFill>
                <a:latin typeface="Times New Roman" panose="02020603050405020304" pitchFamily="18" charset="0"/>
              </a:rPr>
              <a:t>Daňové příjmy vládního sektoru ve vybraných </a:t>
            </a:r>
            <a:br>
              <a:rPr lang="cs-CZ" altLang="cs-CZ" sz="1800" b="1">
                <a:solidFill>
                  <a:srgbClr val="008000"/>
                </a:solidFill>
                <a:latin typeface="Times New Roman" panose="02020603050405020304" pitchFamily="18" charset="0"/>
              </a:rPr>
            </a:br>
            <a:r>
              <a:rPr lang="cs-CZ" altLang="cs-CZ" sz="1800" b="1">
                <a:solidFill>
                  <a:srgbClr val="008000"/>
                </a:solidFill>
                <a:latin typeface="Times New Roman" panose="02020603050405020304" pitchFamily="18" charset="0"/>
              </a:rPr>
              <a:t>letech 1993 – 2023 (v mld. Kč)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E3AAE2C-E22E-49A0-841C-07CE35739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7541" y="4914900"/>
            <a:ext cx="2538413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750">
                <a:latin typeface="Times New Roman" panose="02020603050405020304" pitchFamily="18" charset="0"/>
              </a:rPr>
              <a:t>Pramen: www. MFCR.cz Fiskální výhled , vlastní propočty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C7EA6D2A-DD03-45D5-A6EF-9BDCC163FD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003546"/>
              </p:ext>
            </p:extLst>
          </p:nvPr>
        </p:nvGraphicFramePr>
        <p:xfrm>
          <a:off x="539552" y="1167594"/>
          <a:ext cx="7848872" cy="3564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180E998-9C77-49D3-90AF-1B8B79C55C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8756" y="394098"/>
            <a:ext cx="6172200" cy="411956"/>
          </a:xfrm>
        </p:spPr>
        <p:txBody>
          <a:bodyPr/>
          <a:lstStyle/>
          <a:p>
            <a:pPr algn="ctr" eaLnBrk="1" hangingPunct="1"/>
            <a:r>
              <a:rPr lang="cs-CZ" altLang="cs-CZ" sz="1800" b="1">
                <a:solidFill>
                  <a:srgbClr val="008000"/>
                </a:solidFill>
              </a:rPr>
              <a:t>Daňové příjmy vládního sektoru </a:t>
            </a:r>
            <a:r>
              <a:rPr lang="cs-CZ" altLang="cs-CZ" sz="1800" b="1">
                <a:solidFill>
                  <a:srgbClr val="008000"/>
                </a:solidFill>
                <a:latin typeface="Times New Roman" panose="02020603050405020304" pitchFamily="18" charset="0"/>
              </a:rPr>
              <a:t>ve vybraných </a:t>
            </a:r>
            <a:br>
              <a:rPr lang="cs-CZ" altLang="cs-CZ" sz="1800" b="1">
                <a:solidFill>
                  <a:srgbClr val="008000"/>
                </a:solidFill>
                <a:latin typeface="Times New Roman" panose="02020603050405020304" pitchFamily="18" charset="0"/>
              </a:rPr>
            </a:br>
            <a:r>
              <a:rPr lang="cs-CZ" altLang="cs-CZ" sz="1800" b="1">
                <a:solidFill>
                  <a:srgbClr val="008000"/>
                </a:solidFill>
                <a:latin typeface="Times New Roman" panose="02020603050405020304" pitchFamily="18" charset="0"/>
              </a:rPr>
              <a:t>letech 1993 – 2023 (</a:t>
            </a:r>
            <a:r>
              <a:rPr lang="cs-CZ" altLang="cs-CZ" sz="1800" b="1">
                <a:solidFill>
                  <a:srgbClr val="008000"/>
                </a:solidFill>
              </a:rPr>
              <a:t>v %</a:t>
            </a:r>
            <a:r>
              <a:rPr lang="cs-CZ" altLang="cs-CZ" sz="1800"/>
              <a:t> )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BFD71B9E-EDEB-4761-81C6-82542E065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7542" y="4602145"/>
            <a:ext cx="3982640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750">
                <a:latin typeface="Times New Roman" panose="02020603050405020304" pitchFamily="18" charset="0"/>
              </a:rPr>
              <a:t>Pozn.: Z důvodu velikosti tabulky některé roky jsou vynechány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750">
                <a:latin typeface="Times New Roman" panose="02020603050405020304" pitchFamily="18" charset="0"/>
              </a:rPr>
              <a:t>Pramen: vlastní propočty z dat MF ČR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750">
                <a:latin typeface="Times New Roman" panose="02020603050405020304" pitchFamily="18" charset="0"/>
              </a:rPr>
              <a:t>* DPH+spotřební daně+ostatní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EE4F49C6-92FB-4687-9A10-9309FE82DD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228684"/>
              </p:ext>
            </p:extLst>
          </p:nvPr>
        </p:nvGraphicFramePr>
        <p:xfrm>
          <a:off x="611560" y="1145380"/>
          <a:ext cx="8352928" cy="34425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8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1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2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25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25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25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25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5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253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253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83706">
                <a:tc>
                  <a:txBody>
                    <a:bodyPr/>
                    <a:lstStyle/>
                    <a:p>
                      <a:pPr algn="l" fontAlgn="b"/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1993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1994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1995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2000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2005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2010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2015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2020</a:t>
                      </a:r>
                      <a:endParaRPr lang="cs-C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>
                          <a:effectLst/>
                        </a:rPr>
                        <a:t>2021</a:t>
                      </a:r>
                      <a:endParaRPr lang="cs-C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2022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u="none" strike="noStrike" dirty="0">
                          <a:effectLst/>
                        </a:rPr>
                        <a:t>2023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129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>
                          <a:effectLst/>
                        </a:rPr>
                        <a:t>Daně na zboží a služby*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35,1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34,7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34,0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34,3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32,4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34,2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36,2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31,8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32,3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32,1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31,2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98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Sociální pojistné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33,6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36,4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37,7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39,9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39,3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42,8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42,7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44,4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46,4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45,4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45,3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84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DzPFO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7,6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12,2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13,4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13,6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13,4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10,9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10,6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14,6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10,4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10,2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10,8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84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DzPPO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18,0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14,3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13,0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10,5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13,7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10,8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10,1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8,6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10,4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11,9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12,4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824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>
                          <a:effectLst/>
                        </a:rPr>
                        <a:t>Daně z majetku 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5,7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2,4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1,7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1,2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1,3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0,4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0,5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0,5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0,5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0,4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84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Celkem</a:t>
                      </a:r>
                      <a:endParaRPr lang="cs-CZ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100,0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100,0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100,0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100,0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100,0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100,0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100,0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100,0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100,0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100,0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100,0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2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>
            <a:extLst>
              <a:ext uri="{FF2B5EF4-FFF2-40B4-BE49-F238E27FC236}">
                <a16:creationId xmlns:a16="http://schemas.microsoft.com/office/drawing/2014/main" id="{2AF6A248-4F1C-4BB1-9884-BEACD2E7B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141685"/>
            <a:ext cx="6172200" cy="53935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sz="2100" b="1" dirty="0">
                <a:solidFill>
                  <a:srgbClr val="008000"/>
                </a:solidFill>
              </a:rPr>
              <a:t>Daňové příjmy vládního sektoru </a:t>
            </a:r>
            <a:r>
              <a:rPr lang="cs-CZ" altLang="cs-CZ" sz="21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ve vybraných </a:t>
            </a:r>
            <a:br>
              <a:rPr lang="cs-CZ" altLang="cs-CZ" sz="2100" b="1" dirty="0">
                <a:solidFill>
                  <a:srgbClr val="008000"/>
                </a:solidFill>
                <a:latin typeface="Times New Roman" panose="02020603050405020304" pitchFamily="18" charset="0"/>
              </a:rPr>
            </a:br>
            <a:r>
              <a:rPr lang="cs-CZ" altLang="cs-CZ" sz="21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letech 1993 – 2023 (</a:t>
            </a:r>
            <a:r>
              <a:rPr lang="cs-CZ" altLang="cs-CZ" sz="2100" b="1" dirty="0">
                <a:solidFill>
                  <a:srgbClr val="008000"/>
                </a:solidFill>
              </a:rPr>
              <a:t>v %</a:t>
            </a:r>
            <a:r>
              <a:rPr lang="cs-CZ" altLang="cs-CZ" sz="2100" dirty="0"/>
              <a:t> )</a:t>
            </a:r>
            <a:endParaRPr lang="cs-CZ" sz="2100" dirty="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F918BFAA-1220-4FA8-8E01-85EDF9B03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7541" y="4914900"/>
            <a:ext cx="2538413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750">
                <a:latin typeface="Times New Roman" panose="02020603050405020304" pitchFamily="18" charset="0"/>
              </a:rPr>
              <a:t>Pramen: www. makroekonomická predikce, vlastní propočty</a:t>
            </a:r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A05A30B4-7209-4019-AF07-086694D48D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0346380"/>
              </p:ext>
            </p:extLst>
          </p:nvPr>
        </p:nvGraphicFramePr>
        <p:xfrm>
          <a:off x="323528" y="1113588"/>
          <a:ext cx="8568952" cy="3690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128">
            <a:extLst>
              <a:ext uri="{FF2B5EF4-FFF2-40B4-BE49-F238E27FC236}">
                <a16:creationId xmlns:a16="http://schemas.microsoft.com/office/drawing/2014/main" id="{2FB7DC1A-0B95-474D-8570-B810A405A307}"/>
              </a:ext>
            </a:extLst>
          </p:cNvPr>
          <p:cNvGraphicFramePr>
            <a:graphicFrameLocks noGrp="1" noChangeAspect="1"/>
          </p:cNvGraphicFramePr>
          <p:nvPr>
            <p:ph type="title"/>
          </p:nvPr>
        </p:nvGraphicFramePr>
        <p:xfrm>
          <a:off x="953691" y="84535"/>
          <a:ext cx="7047310" cy="2996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Graf" r:id="rId3" imgW="6115202" imgH="2600249" progId="Excel.Chart.8">
                  <p:embed/>
                </p:oleObj>
              </mc:Choice>
              <mc:Fallback>
                <p:oleObj name="Graf" r:id="rId3" imgW="6115202" imgH="2600249" progId="Excel.Chart.8">
                  <p:embed/>
                  <p:pic>
                    <p:nvPicPr>
                      <p:cNvPr id="34818" name="Object 128">
                        <a:extLst>
                          <a:ext uri="{FF2B5EF4-FFF2-40B4-BE49-F238E27FC236}">
                            <a16:creationId xmlns:a16="http://schemas.microsoft.com/office/drawing/2014/main" id="{2FB7DC1A-0B95-474D-8570-B810A405A3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3691" y="84535"/>
                        <a:ext cx="7047310" cy="29968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0" name="Zástupný symbol pro číslo snímku 7">
            <a:extLst>
              <a:ext uri="{FF2B5EF4-FFF2-40B4-BE49-F238E27FC236}">
                <a16:creationId xmlns:a16="http://schemas.microsoft.com/office/drawing/2014/main" id="{1054033F-40A1-4475-8540-EDAAB3E64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B44BA306-21BA-4E53-B7FA-25E98B45D696}" type="slidenum">
              <a:rPr lang="cs-CZ" altLang="cs-CZ" sz="90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13</a:t>
            </a:fld>
            <a:endParaRPr lang="cs-CZ" altLang="cs-CZ" sz="900">
              <a:latin typeface="Arial Black" panose="020B0A04020102020204" pitchFamily="34" charset="0"/>
            </a:endParaRPr>
          </a:p>
        </p:txBody>
      </p:sp>
      <p:sp>
        <p:nvSpPr>
          <p:cNvPr id="34821" name="Rectangle 3">
            <a:extLst>
              <a:ext uri="{FF2B5EF4-FFF2-40B4-BE49-F238E27FC236}">
                <a16:creationId xmlns:a16="http://schemas.microsoft.com/office/drawing/2014/main" id="{F0A7D9E6-6D01-424B-9A17-3B92742CD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608" y="4731990"/>
            <a:ext cx="26455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900" b="1" dirty="0">
                <a:latin typeface="Times New Roman" panose="02020603050405020304" pitchFamily="18" charset="0"/>
              </a:rPr>
              <a:t>Pramen: vlastní zpracování + ČSÚ, MFČR</a:t>
            </a:r>
          </a:p>
        </p:txBody>
      </p:sp>
      <p:sp>
        <p:nvSpPr>
          <p:cNvPr id="34822" name="Rectangle 4">
            <a:extLst>
              <a:ext uri="{FF2B5EF4-FFF2-40B4-BE49-F238E27FC236}">
                <a16:creationId xmlns:a16="http://schemas.microsoft.com/office/drawing/2014/main" id="{7E845D72-0220-4C88-BD76-F1595C522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1" y="1965603"/>
            <a:ext cx="184731" cy="369332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Times New Roman" panose="02020603050405020304" pitchFamily="18" charset="0"/>
            </a:endParaRPr>
          </a:p>
        </p:txBody>
      </p:sp>
      <p:sp>
        <p:nvSpPr>
          <p:cNvPr id="34823" name="Rectangle 5">
            <a:extLst>
              <a:ext uri="{FF2B5EF4-FFF2-40B4-BE49-F238E27FC236}">
                <a16:creationId xmlns:a16="http://schemas.microsoft.com/office/drawing/2014/main" id="{3D1A41C5-621F-47E1-B5C5-22B0220B2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1" y="1965603"/>
            <a:ext cx="184731" cy="369332"/>
          </a:xfrm>
          <a:prstGeom prst="rect">
            <a:avLst/>
          </a:prstGeom>
          <a:solidFill>
            <a:srgbClr val="99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Times New Roman" panose="02020603050405020304" pitchFamily="18" charset="0"/>
            </a:endParaRPr>
          </a:p>
        </p:txBody>
      </p:sp>
      <p:graphicFrame>
        <p:nvGraphicFramePr>
          <p:cNvPr id="126982" name="Group 6">
            <a:extLst>
              <a:ext uri="{FF2B5EF4-FFF2-40B4-BE49-F238E27FC236}">
                <a16:creationId xmlns:a16="http://schemas.microsoft.com/office/drawing/2014/main" id="{748D0B19-0AED-4694-8115-5800BAEEEA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77347"/>
              </p:ext>
            </p:extLst>
          </p:nvPr>
        </p:nvGraphicFramePr>
        <p:xfrm>
          <a:off x="683568" y="3219822"/>
          <a:ext cx="8136906" cy="1197397"/>
        </p:xfrm>
        <a:graphic>
          <a:graphicData uri="http://schemas.openxmlformats.org/drawingml/2006/table">
            <a:tbl>
              <a:tblPr/>
              <a:tblGrid>
                <a:gridCol w="542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0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4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25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7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93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0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2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255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255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402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108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255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4255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95187">
                <a:tc gridSpan="1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HDP v</a:t>
                      </a:r>
                      <a:r>
                        <a:rPr kumimoji="0" 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 </a:t>
                      </a:r>
                      <a:r>
                        <a:rPr kumimoji="0" 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ČR  [meziročně v %]</a:t>
                      </a:r>
                      <a:endParaRPr kumimoji="0" 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34300" marB="343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6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1994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1995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1996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1997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1998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1999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2000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2001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2002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2003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2004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2005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2006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2007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2008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53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2,2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5,9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4,3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-0,8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-1,0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0,5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2,9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3,1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2,0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2,9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2,8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6,0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6,4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6,5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3,5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8580" marR="68580" marT="34300" marB="343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5DC7F-B953-4D49-8CAB-4FB29AFAE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696744" cy="507703"/>
          </a:xfrm>
        </p:spPr>
        <p:txBody>
          <a:bodyPr/>
          <a:lstStyle/>
          <a:p>
            <a:r>
              <a:rPr lang="cs-CZ" altLang="cs-CZ" sz="2400" dirty="0">
                <a:solidFill>
                  <a:srgbClr val="006600"/>
                </a:solidFill>
              </a:rPr>
              <a:t>Výnos z daní FO je relativně stabilní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49B8EBA-B445-4469-BFF6-CF8CDD4FCF03}"/>
              </a:ext>
            </a:extLst>
          </p:cNvPr>
          <p:cNvSpPr txBox="1"/>
          <p:nvPr/>
        </p:nvSpPr>
        <p:spPr>
          <a:xfrm>
            <a:off x="107504" y="843558"/>
            <a:ext cx="8712968" cy="2529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dirty="0">
                <a:solidFill>
                  <a:srgbClr val="307871"/>
                </a:solidFill>
              </a:rPr>
              <a:t>Prudký pokles výnosů z korporativních daní ke konci 90. let souviselo: </a:t>
            </a:r>
          </a:p>
          <a:p>
            <a:pPr eaLnBrk="1" hangingPunct="1">
              <a:lnSpc>
                <a:spcPct val="80000"/>
              </a:lnSpc>
            </a:pPr>
            <a:endParaRPr lang="cs-CZ" altLang="cs-CZ" dirty="0">
              <a:solidFill>
                <a:srgbClr val="307871"/>
              </a:solidFill>
            </a:endParaRPr>
          </a:p>
          <a:p>
            <a:pPr marL="216000" indent="-2160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307871"/>
                </a:solidFill>
              </a:rPr>
              <a:t>s poklesem statutární sazby daně v tomto období (ze 45% na 39% v roce 1997),</a:t>
            </a:r>
          </a:p>
          <a:p>
            <a:pPr marL="216000" indent="-2160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dirty="0">
              <a:solidFill>
                <a:srgbClr val="307871"/>
              </a:solidFill>
            </a:endParaRPr>
          </a:p>
          <a:p>
            <a:pPr marL="216000" indent="-2160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307871"/>
                </a:solidFill>
              </a:rPr>
              <a:t>s hospodářskou recesí 1996 a 1997  </a:t>
            </a:r>
            <a:r>
              <a:rPr lang="cs-CZ" altLang="cs-CZ" dirty="0">
                <a:solidFill>
                  <a:srgbClr val="307871"/>
                </a:solidFill>
                <a:cs typeface="Times New Roman" panose="02020603050405020304" pitchFamily="18" charset="0"/>
              </a:rPr>
              <a:t>→ </a:t>
            </a:r>
            <a:r>
              <a:rPr lang="cs-CZ" altLang="cs-CZ" dirty="0">
                <a:solidFill>
                  <a:srgbClr val="307871"/>
                </a:solidFill>
              </a:rPr>
              <a:t>došlo k bankrotu bank a k likvidaci mnoha firem. Podniky, které se stabilizovaly si připsaly nízké zisky, popř. vykázaly ztrátu, kterou uplatnily v rámci snížení daňových základu v dalších letech.   </a:t>
            </a:r>
          </a:p>
          <a:p>
            <a:pPr marL="216000" indent="-216000" eaLnBrk="1" hangingPunct="1">
              <a:lnSpc>
                <a:spcPct val="80000"/>
              </a:lnSpc>
            </a:pPr>
            <a:endParaRPr lang="cs-CZ" altLang="cs-CZ" dirty="0">
              <a:solidFill>
                <a:srgbClr val="307871"/>
              </a:solidFill>
            </a:endParaRPr>
          </a:p>
          <a:p>
            <a:pPr marL="216000" indent="-2160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307871"/>
                </a:solidFill>
              </a:rPr>
              <a:t>Pak ale dochází k jevu opačnému  a to k nárůstu výnosu i přes další pozvolný pokles statutární daně. Po roce 1997 lze sledovat jasný trend růstu podílu daně z příjmů právnických osob, který souvisí s ozdravováním ekonomiky.</a:t>
            </a:r>
          </a:p>
        </p:txBody>
      </p:sp>
      <p:graphicFrame>
        <p:nvGraphicFramePr>
          <p:cNvPr id="7" name="Zástupný symbol pro obsah 3">
            <a:extLst>
              <a:ext uri="{FF2B5EF4-FFF2-40B4-BE49-F238E27FC236}">
                <a16:creationId xmlns:a16="http://schemas.microsoft.com/office/drawing/2014/main" id="{40D60D27-4345-4B6C-9089-3336E956D0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0839367"/>
              </p:ext>
            </p:extLst>
          </p:nvPr>
        </p:nvGraphicFramePr>
        <p:xfrm>
          <a:off x="251520" y="3579862"/>
          <a:ext cx="8568950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9150">
                  <a:extLst>
                    <a:ext uri="{9D8B030D-6E8A-4147-A177-3AD203B41FA5}">
                      <a16:colId xmlns:a16="http://schemas.microsoft.com/office/drawing/2014/main" val="960108072"/>
                    </a:ext>
                  </a:extLst>
                </a:gridCol>
                <a:gridCol w="659150">
                  <a:extLst>
                    <a:ext uri="{9D8B030D-6E8A-4147-A177-3AD203B41FA5}">
                      <a16:colId xmlns:a16="http://schemas.microsoft.com/office/drawing/2014/main" val="1755619283"/>
                    </a:ext>
                  </a:extLst>
                </a:gridCol>
                <a:gridCol w="659150">
                  <a:extLst>
                    <a:ext uri="{9D8B030D-6E8A-4147-A177-3AD203B41FA5}">
                      <a16:colId xmlns:a16="http://schemas.microsoft.com/office/drawing/2014/main" val="2806936332"/>
                    </a:ext>
                  </a:extLst>
                </a:gridCol>
                <a:gridCol w="659150">
                  <a:extLst>
                    <a:ext uri="{9D8B030D-6E8A-4147-A177-3AD203B41FA5}">
                      <a16:colId xmlns:a16="http://schemas.microsoft.com/office/drawing/2014/main" val="1683602513"/>
                    </a:ext>
                  </a:extLst>
                </a:gridCol>
                <a:gridCol w="659150">
                  <a:extLst>
                    <a:ext uri="{9D8B030D-6E8A-4147-A177-3AD203B41FA5}">
                      <a16:colId xmlns:a16="http://schemas.microsoft.com/office/drawing/2014/main" val="438855786"/>
                    </a:ext>
                  </a:extLst>
                </a:gridCol>
                <a:gridCol w="659150">
                  <a:extLst>
                    <a:ext uri="{9D8B030D-6E8A-4147-A177-3AD203B41FA5}">
                      <a16:colId xmlns:a16="http://schemas.microsoft.com/office/drawing/2014/main" val="2016637267"/>
                    </a:ext>
                  </a:extLst>
                </a:gridCol>
                <a:gridCol w="659150">
                  <a:extLst>
                    <a:ext uri="{9D8B030D-6E8A-4147-A177-3AD203B41FA5}">
                      <a16:colId xmlns:a16="http://schemas.microsoft.com/office/drawing/2014/main" val="331672530"/>
                    </a:ext>
                  </a:extLst>
                </a:gridCol>
                <a:gridCol w="659150">
                  <a:extLst>
                    <a:ext uri="{9D8B030D-6E8A-4147-A177-3AD203B41FA5}">
                      <a16:colId xmlns:a16="http://schemas.microsoft.com/office/drawing/2014/main" val="3460365601"/>
                    </a:ext>
                  </a:extLst>
                </a:gridCol>
                <a:gridCol w="659150">
                  <a:extLst>
                    <a:ext uri="{9D8B030D-6E8A-4147-A177-3AD203B41FA5}">
                      <a16:colId xmlns:a16="http://schemas.microsoft.com/office/drawing/2014/main" val="2166839919"/>
                    </a:ext>
                  </a:extLst>
                </a:gridCol>
                <a:gridCol w="659150">
                  <a:extLst>
                    <a:ext uri="{9D8B030D-6E8A-4147-A177-3AD203B41FA5}">
                      <a16:colId xmlns:a16="http://schemas.microsoft.com/office/drawing/2014/main" val="1101383269"/>
                    </a:ext>
                  </a:extLst>
                </a:gridCol>
                <a:gridCol w="659150">
                  <a:extLst>
                    <a:ext uri="{9D8B030D-6E8A-4147-A177-3AD203B41FA5}">
                      <a16:colId xmlns:a16="http://schemas.microsoft.com/office/drawing/2014/main" val="3132724263"/>
                    </a:ext>
                  </a:extLst>
                </a:gridCol>
                <a:gridCol w="659150">
                  <a:extLst>
                    <a:ext uri="{9D8B030D-6E8A-4147-A177-3AD203B41FA5}">
                      <a16:colId xmlns:a16="http://schemas.microsoft.com/office/drawing/2014/main" val="2476190229"/>
                    </a:ext>
                  </a:extLst>
                </a:gridCol>
                <a:gridCol w="659150">
                  <a:extLst>
                    <a:ext uri="{9D8B030D-6E8A-4147-A177-3AD203B41FA5}">
                      <a16:colId xmlns:a16="http://schemas.microsoft.com/office/drawing/2014/main" val="287253939"/>
                    </a:ext>
                  </a:extLst>
                </a:gridCol>
              </a:tblGrid>
              <a:tr h="5796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1993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1994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1995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1996-97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1998-99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2000 -03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2005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2006-7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 r. 2010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 r. 2024</a:t>
                      </a:r>
                    </a:p>
                  </a:txBody>
                  <a:tcPr marL="44450" marR="4445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702888"/>
                  </a:ext>
                </a:extLst>
              </a:tr>
              <a:tr h="4284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45 %</a:t>
                      </a:r>
                    </a:p>
                  </a:txBody>
                  <a:tcPr marL="44450" marR="4445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42 %</a:t>
                      </a:r>
                    </a:p>
                  </a:txBody>
                  <a:tcPr marL="44450" marR="4445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41 %</a:t>
                      </a:r>
                    </a:p>
                  </a:txBody>
                  <a:tcPr marL="44450" marR="4445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39 %</a:t>
                      </a:r>
                    </a:p>
                  </a:txBody>
                  <a:tcPr marL="44450" marR="4445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35 %</a:t>
                      </a:r>
                    </a:p>
                  </a:txBody>
                  <a:tcPr marL="44450" marR="4445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31 %</a:t>
                      </a:r>
                    </a:p>
                  </a:txBody>
                  <a:tcPr marL="44450" marR="4445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28 %</a:t>
                      </a:r>
                    </a:p>
                  </a:txBody>
                  <a:tcPr marL="44450" marR="4445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26 %</a:t>
                      </a:r>
                    </a:p>
                  </a:txBody>
                  <a:tcPr marL="44450" marR="4445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24 %</a:t>
                      </a:r>
                    </a:p>
                  </a:txBody>
                  <a:tcPr marL="44450" marR="4445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21 %</a:t>
                      </a:r>
                    </a:p>
                  </a:txBody>
                  <a:tcPr marL="44450" marR="4445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20 %</a:t>
                      </a:r>
                    </a:p>
                  </a:txBody>
                  <a:tcPr marL="44450" marR="4445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19 %</a:t>
                      </a:r>
                    </a:p>
                  </a:txBody>
                  <a:tcPr marL="44450" marR="4445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21 %</a:t>
                      </a:r>
                    </a:p>
                  </a:txBody>
                  <a:tcPr marL="44450" marR="4445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72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919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47F429-EF78-4D93-9F18-56F216318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8352928" cy="507703"/>
          </a:xfrm>
        </p:spPr>
        <p:txBody>
          <a:bodyPr/>
          <a:lstStyle/>
          <a:p>
            <a:pPr algn="ctr"/>
            <a:r>
              <a:rPr lang="cs-CZ" altLang="cs-CZ" sz="3200" b="1" dirty="0">
                <a:solidFill>
                  <a:srgbClr val="307871"/>
                </a:solidFill>
                <a:latin typeface="Californian FB" panose="0207040306080B030204" pitchFamily="18" charset="0"/>
              </a:rPr>
              <a:t>Základní funkce daní</a:t>
            </a:r>
            <a:endParaRPr lang="cs-CZ" sz="3200" dirty="0">
              <a:solidFill>
                <a:srgbClr val="307871"/>
              </a:solidFill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7DEE210-BEEC-46CE-8525-37792A5C39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7724492"/>
              </p:ext>
            </p:extLst>
          </p:nvPr>
        </p:nvGraphicFramePr>
        <p:xfrm>
          <a:off x="1524000" y="843558"/>
          <a:ext cx="6096000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0466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180062-769D-42D1-B90D-55E57E6EC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altLang="cs-CZ" sz="2400" b="1" dirty="0">
                <a:solidFill>
                  <a:srgbClr val="307871"/>
                </a:solidFill>
              </a:rPr>
              <a:t>Funkce alokační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00F4073-3E4E-402F-82A7-470551683899}"/>
              </a:ext>
            </a:extLst>
          </p:cNvPr>
          <p:cNvSpPr txBox="1"/>
          <p:nvPr/>
        </p:nvSpPr>
        <p:spPr>
          <a:xfrm>
            <a:off x="611560" y="843558"/>
            <a:ext cx="7848872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307871"/>
                </a:solidFill>
              </a:rPr>
              <a:t>Uplatňuje se při projevech neefektivnosti trhu v alokaci zdrojů,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rgbClr val="307871"/>
                </a:solidFill>
              </a:rPr>
              <a:t>vliv na umisťování prostředků do oblastí či odvětví, na kterých má stát zájem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altLang="cs-CZ" sz="2000" dirty="0">
                <a:solidFill>
                  <a:srgbClr val="307871"/>
                </a:solidFill>
              </a:rPr>
              <a:t>(např. prostřednictvím daňových úlev, či daňových prázdnin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altLang="cs-CZ" sz="2000" dirty="0">
                <a:solidFill>
                  <a:srgbClr val="307871"/>
                </a:solidFill>
              </a:rPr>
              <a:t> podmínkou poskytnutí je např. objem investic, nové technologie, vytvoření nových pracovních míst apod.).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cs-CZ" altLang="cs-CZ" sz="2000" dirty="0">
              <a:solidFill>
                <a:srgbClr val="307871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cs-CZ" altLang="cs-CZ" sz="2000" dirty="0">
              <a:solidFill>
                <a:srgbClr val="307871"/>
              </a:solidFill>
            </a:endParaRPr>
          </a:p>
          <a:p>
            <a:pPr eaLnBrk="1" hangingPunct="1"/>
            <a:r>
              <a:rPr lang="cs-CZ" altLang="cs-CZ" sz="2400" dirty="0">
                <a:solidFill>
                  <a:srgbClr val="307871"/>
                </a:solidFill>
              </a:rPr>
              <a:t>V případě, kdy daně plní tuto funkci, hovoříme o tzv. nepřímém financování nebo o daňové podpoře. </a:t>
            </a:r>
          </a:p>
        </p:txBody>
      </p:sp>
    </p:spTree>
    <p:extLst>
      <p:ext uri="{BB962C8B-B14F-4D97-AF65-F5344CB8AC3E}">
        <p14:creationId xmlns:p14="http://schemas.microsoft.com/office/powerpoint/2010/main" val="2094523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C11D3-E938-40C8-8101-04D03CE45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8136904" cy="50770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307871"/>
                </a:solidFill>
              </a:rPr>
              <a:t>Funkce redistribuční </a:t>
            </a:r>
            <a:r>
              <a:rPr lang="cs-CZ" dirty="0">
                <a:solidFill>
                  <a:srgbClr val="307871"/>
                </a:solidFill>
              </a:rPr>
              <a:t>- </a:t>
            </a:r>
            <a:r>
              <a:rPr lang="cs-CZ" altLang="cs-CZ" sz="1800" dirty="0">
                <a:solidFill>
                  <a:srgbClr val="307871"/>
                </a:solidFill>
              </a:rPr>
              <a:t>souvisí s rozdělováním důchodů ve společnosti</a:t>
            </a:r>
            <a:br>
              <a:rPr lang="cs-CZ" altLang="cs-CZ" sz="2400" dirty="0"/>
            </a:br>
            <a:br>
              <a:rPr lang="cs-CZ" altLang="cs-CZ" sz="2400" dirty="0"/>
            </a:b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AEB0F3D-9BB2-4DC4-948C-0EFF49E3C395}"/>
              </a:ext>
            </a:extLst>
          </p:cNvPr>
          <p:cNvSpPr txBox="1"/>
          <p:nvPr/>
        </p:nvSpPr>
        <p:spPr>
          <a:xfrm>
            <a:off x="467544" y="4227934"/>
            <a:ext cx="6318448" cy="840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endParaRPr lang="cs-CZ" altLang="cs-CZ" sz="1800" dirty="0"/>
          </a:p>
          <a:p>
            <a:pPr eaLnBrk="1" hangingPunct="1">
              <a:lnSpc>
                <a:spcPct val="90000"/>
              </a:lnSpc>
            </a:pPr>
            <a:endParaRPr lang="cs-CZ" altLang="cs-CZ" sz="1800" dirty="0"/>
          </a:p>
          <a:p>
            <a:pPr eaLnBrk="1" hangingPunct="1">
              <a:lnSpc>
                <a:spcPct val="90000"/>
              </a:lnSpc>
            </a:pPr>
            <a:endParaRPr lang="cs-CZ" altLang="cs-CZ" sz="1800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A2C0B314-EB0A-4848-91DE-60BFF2511A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5430871"/>
              </p:ext>
            </p:extLst>
          </p:nvPr>
        </p:nvGraphicFramePr>
        <p:xfrm>
          <a:off x="467544" y="1059582"/>
          <a:ext cx="7848872" cy="370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5972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F7F183-4382-4E42-94CC-1424527CE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848872" cy="507703"/>
          </a:xfrm>
        </p:spPr>
        <p:txBody>
          <a:bodyPr/>
          <a:lstStyle/>
          <a:p>
            <a:r>
              <a:rPr lang="cs-CZ" altLang="cs-CZ" sz="2400" b="1" dirty="0">
                <a:solidFill>
                  <a:srgbClr val="006600"/>
                </a:solidFill>
              </a:rPr>
              <a:t>Stabilizační funkce</a:t>
            </a:r>
            <a:r>
              <a:rPr lang="cs-CZ" altLang="cs-CZ" sz="2400" dirty="0">
                <a:solidFill>
                  <a:srgbClr val="006600"/>
                </a:solidFill>
              </a:rPr>
              <a:t> - </a:t>
            </a:r>
            <a:r>
              <a:rPr lang="cs-CZ" altLang="cs-CZ" sz="1800" dirty="0">
                <a:solidFill>
                  <a:srgbClr val="006600"/>
                </a:solidFill>
              </a:rPr>
              <a:t>je integrální součástí hospodářské politiky</a:t>
            </a:r>
            <a:endParaRPr lang="cs-CZ" sz="1800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BB73B80-95A5-43FA-96E0-32A6318119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7947565"/>
              </p:ext>
            </p:extLst>
          </p:nvPr>
        </p:nvGraphicFramePr>
        <p:xfrm>
          <a:off x="467544" y="771550"/>
          <a:ext cx="8280920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Group 59">
            <a:extLst>
              <a:ext uri="{FF2B5EF4-FFF2-40B4-BE49-F238E27FC236}">
                <a16:creationId xmlns:a16="http://schemas.microsoft.com/office/drawing/2014/main" id="{550A3588-72E3-4BEA-8471-6E1D74FB31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8611454"/>
              </p:ext>
            </p:extLst>
          </p:nvPr>
        </p:nvGraphicFramePr>
        <p:xfrm>
          <a:off x="107504" y="3795886"/>
          <a:ext cx="8892479" cy="1249680"/>
        </p:xfrm>
        <a:graphic>
          <a:graphicData uri="http://schemas.openxmlformats.org/drawingml/2006/table">
            <a:tbl>
              <a:tblPr/>
              <a:tblGrid>
                <a:gridCol w="59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28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1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58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59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97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43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128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959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928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8974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943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71573">
                <a:tc gridSpan="1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HDP v ČR  [meziročně v %]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57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1994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1995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1996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1997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1998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1999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2000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2001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2002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2003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2004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2005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2006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2007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2008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9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2,2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5,9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4,3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-0,8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-1,0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0,5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2,9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3,1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2,0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2,9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2,8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6,0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6,4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6,5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3,5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274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8F90BF8-382F-495A-A041-7D5D230FDA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7640502"/>
              </p:ext>
            </p:extLst>
          </p:nvPr>
        </p:nvGraphicFramePr>
        <p:xfrm>
          <a:off x="395536" y="1131590"/>
          <a:ext cx="7992888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0B819516-5597-4F5D-A5B3-162985712355}"/>
              </a:ext>
            </a:extLst>
          </p:cNvPr>
          <p:cNvSpPr txBox="1"/>
          <p:nvPr/>
        </p:nvSpPr>
        <p:spPr>
          <a:xfrm>
            <a:off x="395536" y="195486"/>
            <a:ext cx="82809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cs-CZ" altLang="cs-CZ" sz="2000" b="1" dirty="0">
                <a:solidFill>
                  <a:srgbClr val="307871"/>
                </a:solidFill>
              </a:rPr>
              <a:t>Fiskální funkce</a:t>
            </a:r>
            <a:r>
              <a:rPr lang="cs-CZ" altLang="cs-CZ" sz="2000" dirty="0">
                <a:solidFill>
                  <a:srgbClr val="307871"/>
                </a:solidFill>
              </a:rPr>
              <a:t> je historicky nejstarší a je obsažena ve všech třech výše uvedených funkcích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altLang="cs-CZ" sz="2000" dirty="0">
                <a:solidFill>
                  <a:srgbClr val="307871"/>
                </a:solidFill>
              </a:rPr>
              <a:t>je </a:t>
            </a:r>
            <a:r>
              <a:rPr lang="cs-CZ" altLang="cs-CZ" sz="2000" u="sng" dirty="0">
                <a:solidFill>
                  <a:srgbClr val="307871"/>
                </a:solidFill>
              </a:rPr>
              <a:t>primární funkcí zabezpečuje naplnění veřejného rozpočtu</a:t>
            </a:r>
          </a:p>
        </p:txBody>
      </p:sp>
    </p:spTree>
    <p:extLst>
      <p:ext uri="{BB962C8B-B14F-4D97-AF65-F5344CB8AC3E}">
        <p14:creationId xmlns:p14="http://schemas.microsoft.com/office/powerpoint/2010/main" val="3875241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987574"/>
            <a:ext cx="8136904" cy="35283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rgbClr val="006600"/>
                </a:solidFill>
              </a:rPr>
              <a:t>relativně samostatná součást hospodářské politiky státu 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b="1" dirty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rgbClr val="307871"/>
                </a:solidFill>
              </a:rPr>
              <a:t>ovlivňuje vývoj </a:t>
            </a:r>
            <a:r>
              <a:rPr lang="cs-CZ" altLang="cs-CZ" sz="2400" b="1" u="sng" dirty="0">
                <a:solidFill>
                  <a:srgbClr val="307871"/>
                </a:solidFill>
                <a:hlinkClick r:id="rId3" tooltip="Ekonomik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ekonomiky</a:t>
            </a:r>
            <a:endParaRPr lang="cs-CZ" altLang="cs-CZ" sz="2400" b="1" u="sng" dirty="0">
              <a:solidFill>
                <a:srgbClr val="307871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rgbClr val="307871"/>
                </a:solidFill>
              </a:rPr>
              <a:t>změnami výše a </a:t>
            </a:r>
            <a:r>
              <a:rPr lang="cs-CZ" altLang="cs-CZ" sz="2400" b="1" dirty="0">
                <a:solidFill>
                  <a:srgbClr val="307871"/>
                </a:solidFill>
                <a:hlinkClick r:id="rId4" tooltip="Struktur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struktury</a:t>
            </a:r>
            <a:r>
              <a:rPr lang="cs-CZ" altLang="cs-CZ" sz="2400" b="1" dirty="0">
                <a:solidFill>
                  <a:srgbClr val="307871"/>
                </a:solidFill>
              </a:rPr>
              <a:t> </a:t>
            </a:r>
            <a:r>
              <a:rPr lang="cs-CZ" altLang="cs-CZ" sz="2400" b="1" dirty="0">
                <a:solidFill>
                  <a:srgbClr val="307871"/>
                </a:solidFill>
                <a:hlinkClick r:id="rId5" tooltip="Veřejné výdaj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veřejných výdajů</a:t>
            </a:r>
            <a:r>
              <a:rPr lang="cs-CZ" altLang="cs-CZ" sz="2400" b="1" dirty="0">
                <a:solidFill>
                  <a:srgbClr val="307871"/>
                </a:solidFill>
              </a:rPr>
              <a:t> a </a:t>
            </a:r>
            <a:r>
              <a:rPr lang="cs-CZ" altLang="cs-CZ" sz="2400" b="1" dirty="0">
                <a:solidFill>
                  <a:srgbClr val="307871"/>
                </a:solidFill>
                <a:hlinkClick r:id="rId6" tooltip="Daně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daní</a:t>
            </a:r>
            <a:endParaRPr lang="cs-CZ" altLang="cs-CZ" sz="2400" b="1" dirty="0">
              <a:solidFill>
                <a:srgbClr val="307871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 dirty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rgbClr val="006600"/>
                </a:solidFill>
              </a:rPr>
              <a:t>je nástrojem aktivního zasahování státu do hospodářství</a:t>
            </a:r>
            <a:r>
              <a:rPr lang="cs-CZ" altLang="cs-CZ" sz="2400" dirty="0">
                <a:solidFill>
                  <a:schemeClr val="bg2"/>
                </a:solidFill>
              </a:rPr>
              <a:t>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(X </a:t>
            </a:r>
            <a:r>
              <a:rPr lang="cs-CZ" altLang="cs-CZ" sz="2400" dirty="0">
                <a:solidFill>
                  <a:srgbClr val="800000"/>
                </a:solidFill>
              </a:rPr>
              <a:t>monetární politika</a:t>
            </a:r>
            <a:r>
              <a:rPr lang="cs-CZ" altLang="cs-CZ" sz="2400" dirty="0"/>
              <a:t> - pečuje o stabilitu měny)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rgbClr val="307871"/>
                </a:solidFill>
              </a:rPr>
              <a:t>Rozpočtové hospodaření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rgbClr val="9F2B2B"/>
                </a:solidFill>
              </a:rPr>
              <a:t>Daňová politika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rgbClr val="307871"/>
                </a:solidFill>
              </a:rPr>
              <a:t>Výdajová politika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rgbClr val="307871"/>
                </a:solidFill>
              </a:rPr>
              <a:t>Deficit státního rozpočtu a státní dluh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864095"/>
          </a:xfrm>
          <a:prstGeom prst="rect">
            <a:avLst/>
          </a:prstGeom>
        </p:spPr>
        <p:txBody>
          <a:bodyPr/>
          <a:lstStyle/>
          <a:p>
            <a:r>
              <a:rPr lang="cs-CZ" altLang="cs-CZ" sz="2800" b="1" dirty="0">
                <a:solidFill>
                  <a:srgbClr val="307871"/>
                </a:solidFill>
              </a:rPr>
              <a:t>Fiskální politika státu</a:t>
            </a:r>
            <a:endParaRPr lang="cs-CZ" sz="2800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111848-6F32-41F9-B820-38765E40E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7"/>
            <a:ext cx="7920880" cy="504056"/>
          </a:xfrm>
        </p:spPr>
        <p:txBody>
          <a:bodyPr/>
          <a:lstStyle/>
          <a:p>
            <a:r>
              <a:rPr lang="cs-CZ" altLang="cs-CZ" sz="2400" b="1" dirty="0">
                <a:solidFill>
                  <a:srgbClr val="307871"/>
                </a:solidFill>
              </a:rPr>
              <a:t>Stabilizační funkce má  i mezinárodní rozměr</a:t>
            </a: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05912C1-28B2-43E5-A415-15C1C77F1C1A}"/>
              </a:ext>
            </a:extLst>
          </p:cNvPr>
          <p:cNvSpPr/>
          <p:nvPr/>
        </p:nvSpPr>
        <p:spPr>
          <a:xfrm>
            <a:off x="251520" y="771550"/>
            <a:ext cx="7632848" cy="12961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1800" dirty="0">
                <a:solidFill>
                  <a:srgbClr val="307871"/>
                </a:solidFill>
              </a:rPr>
              <a:t>Daňová opatření jednoho státu mohou nepříznivě ovlivňovat tržní prostředí v jiných zemích. Sníží-li jeden stát výrazně sazbu daně u významné ekonomické kategorie bude tato oblast lákat investory z jiné země.</a:t>
            </a:r>
            <a:r>
              <a:rPr lang="cs-CZ" altLang="cs-CZ" sz="1800" b="1" dirty="0">
                <a:solidFill>
                  <a:srgbClr val="307871"/>
                </a:solidFill>
              </a:rPr>
              <a:t> </a:t>
            </a:r>
            <a:br>
              <a:rPr lang="cs-CZ" altLang="cs-CZ" sz="1800" b="1" dirty="0">
                <a:solidFill>
                  <a:srgbClr val="307871"/>
                </a:solidFill>
              </a:rPr>
            </a:br>
            <a:r>
              <a:rPr lang="cs-CZ" altLang="cs-CZ" sz="1800" b="1" dirty="0">
                <a:solidFill>
                  <a:srgbClr val="307871"/>
                </a:solidFill>
              </a:rPr>
              <a:t>Dochází pak na mezinárodní úrovni k tzv. škodlivé daňové konkurenci.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90E3E4B-3DA9-4EFE-BA2A-ADF7161EF821}"/>
              </a:ext>
            </a:extLst>
          </p:cNvPr>
          <p:cNvSpPr txBox="1"/>
          <p:nvPr/>
        </p:nvSpPr>
        <p:spPr>
          <a:xfrm>
            <a:off x="251520" y="2150616"/>
            <a:ext cx="8640960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V boji proti tomuto jevu se brání EU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altLang="cs-CZ" sz="1800" dirty="0"/>
              <a:t>vzájemná koordinace a </a:t>
            </a:r>
            <a:r>
              <a:rPr lang="cs-CZ" altLang="cs-CZ" sz="1800" b="1" dirty="0"/>
              <a:t>harmonizace</a:t>
            </a:r>
            <a:r>
              <a:rPr lang="cs-CZ" altLang="cs-CZ" sz="1800" dirty="0"/>
              <a:t> daní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V 1. etapě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altLang="cs-CZ" sz="1800" dirty="0"/>
              <a:t> zejména  harmonizace </a:t>
            </a:r>
            <a:r>
              <a:rPr lang="cs-CZ" altLang="cs-CZ" sz="1800" b="1" dirty="0"/>
              <a:t>nepřímého zdanění</a:t>
            </a:r>
            <a:r>
              <a:rPr lang="cs-CZ" altLang="cs-CZ" sz="1800" dirty="0"/>
              <a:t> (</a:t>
            </a:r>
            <a:r>
              <a:rPr lang="cs-CZ" altLang="cs-CZ" sz="1800" b="1" dirty="0"/>
              <a:t>spotřební daně</a:t>
            </a:r>
            <a:r>
              <a:rPr lang="cs-CZ" altLang="cs-CZ" sz="1800" dirty="0"/>
              <a:t> a </a:t>
            </a:r>
            <a:r>
              <a:rPr lang="cs-CZ" altLang="cs-CZ" sz="1800" b="1" dirty="0"/>
              <a:t>DPH)</a:t>
            </a:r>
            <a:r>
              <a:rPr lang="cs-CZ" altLang="cs-CZ" sz="1800" dirty="0"/>
              <a:t>. </a:t>
            </a:r>
          </a:p>
          <a:p>
            <a:pPr marL="285750" indent="-285750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cs-CZ" altLang="cs-CZ" sz="1600" dirty="0">
                <a:solidFill>
                  <a:srgbClr val="307871"/>
                </a:solidFill>
              </a:rPr>
              <a:t>Tato výrazně odlišná míra i forma zdanění zboží a služeb by ohrožovala jeho volný pohyb.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V současné době se stávají  předmětem ostré daňové konkurence i </a:t>
            </a:r>
            <a:r>
              <a:rPr lang="cs-CZ" altLang="cs-CZ" sz="1800" b="1" dirty="0"/>
              <a:t>daně z příjmů</a:t>
            </a:r>
            <a:r>
              <a:rPr lang="cs-CZ" altLang="cs-CZ" sz="1800" dirty="0"/>
              <a:t> </a:t>
            </a:r>
            <a:r>
              <a:rPr lang="cs-CZ" altLang="cs-CZ" sz="1800" b="1" dirty="0"/>
              <a:t>právnických osob</a:t>
            </a:r>
            <a:r>
              <a:rPr lang="cs-CZ" altLang="cs-CZ" sz="1800" dirty="0"/>
              <a:t> (tzv. korporátní daně).  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solidFill>
                  <a:srgbClr val="307871"/>
                </a:solidFill>
              </a:rPr>
              <a:t>Nevýhodná daňová soustava může odrazovat vstupující zahraniční kapitál. V tomto směru se  přijímají různá opatření (např. opatření ohledně daňových prázdnin pro cizí subjekty, které mají stimulovat cizí podnikatele k investování v dané zemi).</a:t>
            </a:r>
          </a:p>
        </p:txBody>
      </p:sp>
    </p:spTree>
    <p:extLst>
      <p:ext uri="{BB962C8B-B14F-4D97-AF65-F5344CB8AC3E}">
        <p14:creationId xmlns:p14="http://schemas.microsoft.com/office/powerpoint/2010/main" val="1275767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426D5F-A007-4761-BE71-06AE3F8D3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7"/>
            <a:ext cx="7488832" cy="432048"/>
          </a:xfrm>
        </p:spPr>
        <p:txBody>
          <a:bodyPr/>
          <a:lstStyle/>
          <a:p>
            <a:r>
              <a:rPr lang="cs-CZ" altLang="cs-CZ" dirty="0">
                <a:solidFill>
                  <a:srgbClr val="307871"/>
                </a:solidFill>
              </a:rPr>
              <a:t>Daňové ráje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51AE8FFF-097A-4E23-ABA5-CD0B5AA001FA}"/>
              </a:ext>
            </a:extLst>
          </p:cNvPr>
          <p:cNvSpPr txBox="1">
            <a:spLocks noChangeArrowheads="1"/>
          </p:cNvSpPr>
          <p:nvPr/>
        </p:nvSpPr>
        <p:spPr>
          <a:xfrm>
            <a:off x="251520" y="699542"/>
            <a:ext cx="8229600" cy="46704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000" dirty="0"/>
              <a:t>označují zemi, ve které jsou poskytovány určité výhody zahraniční společnosti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u="sng" dirty="0">
                <a:solidFill>
                  <a:srgbClr val="307871"/>
                </a:solidFill>
              </a:rPr>
              <a:t>Důvod: </a:t>
            </a:r>
            <a:endParaRPr lang="cs-CZ" altLang="cs-CZ" dirty="0">
              <a:solidFill>
                <a:srgbClr val="307871"/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C5E82F0-FAD2-4971-A2E5-945F9227F1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8923644"/>
              </p:ext>
            </p:extLst>
          </p:nvPr>
        </p:nvGraphicFramePr>
        <p:xfrm>
          <a:off x="395536" y="1707654"/>
          <a:ext cx="7608168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30778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531A9D-B259-4C95-8ED4-090ED3445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307871"/>
                </a:solidFill>
              </a:rPr>
              <a:t>Daňové ráje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C377F7B-13D9-48D4-B28D-989F4577D63F}"/>
              </a:ext>
            </a:extLst>
          </p:cNvPr>
          <p:cNvSpPr txBox="1"/>
          <p:nvPr/>
        </p:nvSpPr>
        <p:spPr>
          <a:xfrm>
            <a:off x="251520" y="1059582"/>
            <a:ext cx="835292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307871"/>
                </a:solidFill>
              </a:rPr>
              <a:t>Mezi daňové ráje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dirty="0">
                <a:solidFill>
                  <a:srgbClr val="307871"/>
                </a:solidFill>
              </a:rPr>
              <a:t>ostrovní státy jako Seychely, Marshallovy ostrovy nebo Britské panenské ostrovy, Kajmanské ostrovy. </a:t>
            </a:r>
          </a:p>
          <a:p>
            <a:endParaRPr lang="cs-CZ" dirty="0">
              <a:solidFill>
                <a:srgbClr val="307871"/>
              </a:solidFill>
            </a:endParaRPr>
          </a:p>
          <a:p>
            <a:r>
              <a:rPr lang="cs-CZ" dirty="0">
                <a:solidFill>
                  <a:srgbClr val="307871"/>
                </a:solidFill>
              </a:rPr>
              <a:t>Nemusí jít ale vždy jen o tyto destinace.</a:t>
            </a:r>
          </a:p>
          <a:p>
            <a:endParaRPr lang="cs-CZ" dirty="0">
              <a:solidFill>
                <a:srgbClr val="307871"/>
              </a:solidFill>
            </a:endParaRPr>
          </a:p>
          <a:p>
            <a:r>
              <a:rPr lang="cs-CZ" dirty="0">
                <a:solidFill>
                  <a:srgbClr val="307871"/>
                </a:solidFill>
              </a:rPr>
              <a:t>V rámci Evropy to jsou např. Nizozemí, Kypr, Malta.</a:t>
            </a:r>
          </a:p>
          <a:p>
            <a:endParaRPr lang="cs-CZ" dirty="0">
              <a:solidFill>
                <a:srgbClr val="307871"/>
              </a:solidFill>
            </a:endParaRPr>
          </a:p>
          <a:p>
            <a:r>
              <a:rPr lang="cs-CZ" dirty="0">
                <a:solidFill>
                  <a:srgbClr val="307871"/>
                </a:solidFill>
              </a:rPr>
              <a:t>Vybrané státy USA</a:t>
            </a:r>
          </a:p>
          <a:p>
            <a:endParaRPr lang="cs-CZ" dirty="0">
              <a:solidFill>
                <a:srgbClr val="307871"/>
              </a:solidFill>
            </a:endParaRPr>
          </a:p>
          <a:p>
            <a:r>
              <a:rPr lang="cs-CZ" dirty="0">
                <a:solidFill>
                  <a:srgbClr val="307871"/>
                </a:solidFill>
              </a:rPr>
              <a:t>OECD </a:t>
            </a:r>
            <a:r>
              <a:rPr lang="pl-PL" dirty="0">
                <a:solidFill>
                  <a:srgbClr val="307871"/>
                </a:solidFill>
              </a:rPr>
              <a:t>seznam rozdělený na tři tzv. Listiny (černá, šedá a bílá). </a:t>
            </a:r>
          </a:p>
          <a:p>
            <a:r>
              <a:rPr lang="pl-PL" dirty="0">
                <a:solidFill>
                  <a:srgbClr val="307871"/>
                </a:solidFill>
              </a:rPr>
              <a:t>A</a:t>
            </a:r>
            <a:r>
              <a:rPr lang="cs-CZ" dirty="0" err="1">
                <a:solidFill>
                  <a:srgbClr val="307871"/>
                </a:solidFill>
              </a:rPr>
              <a:t>plikace</a:t>
            </a:r>
            <a:r>
              <a:rPr lang="cs-CZ" dirty="0">
                <a:solidFill>
                  <a:srgbClr val="307871"/>
                </a:solidFill>
              </a:rPr>
              <a:t> pravidel pro výměnu daňových informací.</a:t>
            </a:r>
          </a:p>
        </p:txBody>
      </p:sp>
    </p:spTree>
    <p:extLst>
      <p:ext uri="{BB962C8B-B14F-4D97-AF65-F5344CB8AC3E}">
        <p14:creationId xmlns:p14="http://schemas.microsoft.com/office/powerpoint/2010/main" val="39194315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9AAE1A-420F-4FE5-AC08-FE14E9CB5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1993 – Daňová reforma – nová daňová soustava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F8F5385-0069-421A-8921-242C1DE75079}"/>
              </a:ext>
            </a:extLst>
          </p:cNvPr>
          <p:cNvSpPr txBox="1"/>
          <p:nvPr/>
        </p:nvSpPr>
        <p:spPr>
          <a:xfrm>
            <a:off x="467544" y="915566"/>
            <a:ext cx="59766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</a:rPr>
              <a:t>Systém založený na </a:t>
            </a:r>
            <a:r>
              <a:rPr lang="cs-CZ" altLang="cs-CZ" sz="2000" b="1" dirty="0">
                <a:solidFill>
                  <a:srgbClr val="307871"/>
                </a:solidFill>
              </a:rPr>
              <a:t>třech hlavních pilířích:</a:t>
            </a:r>
            <a:endParaRPr lang="cs-CZ" sz="2000" dirty="0">
              <a:solidFill>
                <a:srgbClr val="30787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8B1E7DA-89AE-40C2-8A23-6944113FE7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9082583"/>
              </p:ext>
            </p:extLst>
          </p:nvPr>
        </p:nvGraphicFramePr>
        <p:xfrm>
          <a:off x="611560" y="1491630"/>
          <a:ext cx="7008440" cy="311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2196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BD53A-8296-4103-BEC6-58A0D3A48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altLang="cs-CZ" sz="2400" dirty="0">
                <a:solidFill>
                  <a:srgbClr val="307871"/>
                </a:solidFill>
              </a:rPr>
              <a:t>Obecně se pro mezinárodní srovnání používá ukazatel: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E3D6F49-36E6-4882-A6F1-B91C60C39741}"/>
              </a:ext>
            </a:extLst>
          </p:cNvPr>
          <p:cNvSpPr txBox="1"/>
          <p:nvPr/>
        </p:nvSpPr>
        <p:spPr>
          <a:xfrm>
            <a:off x="1115616" y="987574"/>
            <a:ext cx="734481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solidFill>
                  <a:srgbClr val="307871"/>
                </a:solidFill>
              </a:rPr>
              <a:t>Daňová kvóta (jednoduchá a složená):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>
              <a:solidFill>
                <a:srgbClr val="307871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solidFill>
                  <a:srgbClr val="307871"/>
                </a:solidFill>
              </a:rPr>
              <a:t>    </a:t>
            </a:r>
            <a:r>
              <a:rPr lang="cs-CZ" altLang="cs-CZ" sz="2400" u="sng" dirty="0">
                <a:solidFill>
                  <a:srgbClr val="307871"/>
                </a:solidFill>
              </a:rPr>
              <a:t>daňové příjmy veřejných rozpočtů</a:t>
            </a:r>
            <a:r>
              <a:rPr lang="cs-CZ" altLang="cs-CZ" sz="2400" dirty="0">
                <a:solidFill>
                  <a:srgbClr val="307871"/>
                </a:solidFill>
              </a:rPr>
              <a:t>   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solidFill>
                  <a:srgbClr val="307871"/>
                </a:solidFill>
              </a:rPr>
              <a:t> hrubý domácí produkt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>
              <a:solidFill>
                <a:srgbClr val="307871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solidFill>
                  <a:srgbClr val="307871"/>
                </a:solidFill>
              </a:rPr>
              <a:t> </a:t>
            </a:r>
            <a:r>
              <a:rPr lang="cs-CZ" altLang="cs-CZ" sz="2400" u="sng" dirty="0">
                <a:solidFill>
                  <a:srgbClr val="307871"/>
                </a:solidFill>
              </a:rPr>
              <a:t>daňové příjmy veřejných rozpočtů </a:t>
            </a:r>
            <a:r>
              <a:rPr lang="cs-CZ" sz="2400" u="sng" dirty="0"/>
              <a:t>+ </a:t>
            </a:r>
            <a:r>
              <a:rPr lang="cs-CZ" altLang="cs-CZ" sz="2400" u="sng" dirty="0">
                <a:solidFill>
                  <a:srgbClr val="307871"/>
                </a:solidFill>
              </a:rPr>
              <a:t>sociální pojistné</a:t>
            </a:r>
            <a:r>
              <a:rPr lang="cs-CZ" altLang="cs-CZ" sz="2400" dirty="0">
                <a:solidFill>
                  <a:srgbClr val="307871"/>
                </a:solidFill>
              </a:rPr>
              <a:t>   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solidFill>
                  <a:srgbClr val="307871"/>
                </a:solidFill>
              </a:rPr>
              <a:t> hrubý domácí produkt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>
              <a:solidFill>
                <a:schemeClr val="accent6">
                  <a:lumMod val="75000"/>
                </a:schemeClr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solidFill>
                  <a:srgbClr val="C00000"/>
                </a:solidFill>
              </a:rPr>
              <a:t>Zopakovat </a:t>
            </a:r>
            <a:r>
              <a:rPr lang="cs-CZ" altLang="cs-CZ" sz="2400" dirty="0">
                <a:solidFill>
                  <a:srgbClr val="C00000"/>
                </a:solidFill>
                <a:sym typeface="Wingdings" pitchFamily="2" charset="2"/>
              </a:rPr>
              <a:t></a:t>
            </a:r>
            <a:endParaRPr lang="cs-CZ" altLang="cs-CZ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0001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C019D2-94C7-41FC-AA3C-ABFD56B9C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8064896" cy="507703"/>
          </a:xfrm>
        </p:spPr>
        <p:txBody>
          <a:bodyPr/>
          <a:lstStyle/>
          <a:p>
            <a:r>
              <a:rPr lang="cs-CZ" altLang="cs-CZ" sz="2000" dirty="0">
                <a:solidFill>
                  <a:srgbClr val="006600"/>
                </a:solidFill>
              </a:rPr>
              <a:t>Vývoj daňové kvóty ČR dle rozpočtové skladby (v % nominálního HDP)</a:t>
            </a:r>
            <a:br>
              <a:rPr lang="cs-CZ" altLang="cs-CZ" sz="2000" dirty="0">
                <a:solidFill>
                  <a:srgbClr val="006600"/>
                </a:solidFill>
              </a:rPr>
            </a:br>
            <a:endParaRPr lang="cs-CZ" sz="2000" dirty="0"/>
          </a:p>
        </p:txBody>
      </p:sp>
      <p:graphicFrame>
        <p:nvGraphicFramePr>
          <p:cNvPr id="3" name="Zástupný symbol pro obsah 3">
            <a:extLst>
              <a:ext uri="{FF2B5EF4-FFF2-40B4-BE49-F238E27FC236}">
                <a16:creationId xmlns:a16="http://schemas.microsoft.com/office/drawing/2014/main" id="{613DE2FD-CCB9-4BE1-8846-AC2756B903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7405346"/>
              </p:ext>
            </p:extLst>
          </p:nvPr>
        </p:nvGraphicFramePr>
        <p:xfrm>
          <a:off x="467544" y="843558"/>
          <a:ext cx="8229600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94251525-589E-456F-B522-21DDDC2D7F11}"/>
              </a:ext>
            </a:extLst>
          </p:cNvPr>
          <p:cNvSpPr txBox="1"/>
          <p:nvPr/>
        </p:nvSpPr>
        <p:spPr>
          <a:xfrm>
            <a:off x="179512" y="4371950"/>
            <a:ext cx="849694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sz="1400" dirty="0">
                <a:solidFill>
                  <a:srgbClr val="000000"/>
                </a:solidFill>
              </a:rPr>
              <a:t>zdroj:  https://www.mfcr.cz/cs/o-ministerstvu/vzdelavani/rozpocet-v-kostce</a:t>
            </a:r>
            <a:endParaRPr lang="cs-CZ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0827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  <a:prstGeom prst="rect">
            <a:avLst/>
          </a:prstGeom>
        </p:spPr>
        <p:txBody>
          <a:bodyPr/>
          <a:lstStyle/>
          <a:p>
            <a:r>
              <a:rPr lang="cs-CZ" altLang="cs-CZ" sz="2400" dirty="0">
                <a:solidFill>
                  <a:srgbClr val="307871"/>
                </a:solidFill>
              </a:rPr>
              <a:t>Daň - zákonem určená platba do veřejného rozpočtu</a:t>
            </a:r>
            <a:endParaRPr lang="cs-CZ" dirty="0">
              <a:solidFill>
                <a:srgbClr val="307871"/>
              </a:solidFill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84D6F2F0-E42B-4984-A8FC-3BFE4D4EC9B7}"/>
              </a:ext>
            </a:extLst>
          </p:cNvPr>
          <p:cNvGraphicFramePr/>
          <p:nvPr/>
        </p:nvGraphicFramePr>
        <p:xfrm>
          <a:off x="107504" y="915567"/>
          <a:ext cx="8713787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5414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1CAA4-06BD-422F-9F27-01042E88B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76064"/>
          </a:xfrm>
        </p:spPr>
        <p:txBody>
          <a:bodyPr/>
          <a:lstStyle/>
          <a:p>
            <a:pPr lvl="0"/>
            <a:r>
              <a:rPr lang="cs-CZ" dirty="0">
                <a:solidFill>
                  <a:srgbClr val="307871"/>
                </a:solidFill>
              </a:rPr>
              <a:t>Daně přímé </a:t>
            </a:r>
            <a:r>
              <a:rPr lang="cs-CZ" altLang="en-US" sz="2400" dirty="0">
                <a:solidFill>
                  <a:srgbClr val="307871"/>
                </a:solidFill>
              </a:rPr>
              <a:t>- </a:t>
            </a:r>
            <a:r>
              <a:rPr lang="pl-PL" altLang="en-US" sz="2400" dirty="0">
                <a:solidFill>
                  <a:srgbClr val="307871"/>
                </a:solidFill>
              </a:rPr>
              <a:t>Třídění daní podle vazby na důchod</a:t>
            </a:r>
            <a:endParaRPr lang="en-US" dirty="0">
              <a:solidFill>
                <a:srgbClr val="307871"/>
              </a:solidFill>
            </a:endParaRPr>
          </a:p>
        </p:txBody>
      </p:sp>
      <p:graphicFrame>
        <p:nvGraphicFramePr>
          <p:cNvPr id="3" name="Zástupný symbol pro obsah 5">
            <a:extLst>
              <a:ext uri="{FF2B5EF4-FFF2-40B4-BE49-F238E27FC236}">
                <a16:creationId xmlns:a16="http://schemas.microsoft.com/office/drawing/2014/main" id="{D02591A4-B962-48EF-95F1-81254A986E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6216076"/>
              </p:ext>
            </p:extLst>
          </p:nvPr>
        </p:nvGraphicFramePr>
        <p:xfrm>
          <a:off x="395535" y="944024"/>
          <a:ext cx="7786742" cy="21317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6AA8CE46-4806-453D-8660-2128EB569137}"/>
              </a:ext>
            </a:extLst>
          </p:cNvPr>
          <p:cNvSpPr txBox="1"/>
          <p:nvPr/>
        </p:nvSpPr>
        <p:spPr>
          <a:xfrm>
            <a:off x="323528" y="3291830"/>
            <a:ext cx="856895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6000" indent="-216000">
              <a:buClrTx/>
              <a:buSzTx/>
              <a:buFont typeface="Arial" panose="020B0604020202020204" pitchFamily="34" charset="0"/>
              <a:buChar char="•"/>
            </a:pPr>
            <a:r>
              <a:rPr lang="cs-CZ" altLang="en-US" sz="1800" b="1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Daně přímé </a:t>
            </a:r>
            <a:r>
              <a:rPr lang="cs-CZ" altLang="en-US" sz="1800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poplatník platí na úkor svého důchodu a předpokládá se, že je nelze přenést na jiný subjekt</a:t>
            </a:r>
          </a:p>
          <a:p>
            <a:pPr marL="216000" indent="-216000">
              <a:buClrTx/>
              <a:buSzTx/>
              <a:buFont typeface="Arial" panose="020B0604020202020204" pitchFamily="34" charset="0"/>
              <a:buChar char="•"/>
            </a:pPr>
            <a:endParaRPr lang="cs-CZ" altLang="en-US" sz="1800" dirty="0">
              <a:solidFill>
                <a:srgbClr val="CC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>
              <a:buClrTx/>
              <a:buSzTx/>
              <a:buFont typeface="Arial" panose="020B0604020202020204" pitchFamily="34" charset="0"/>
              <a:buChar char="•"/>
            </a:pPr>
            <a:r>
              <a:rPr lang="cs-CZ" altLang="en-US" sz="1800" b="1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Daně nepřímé </a:t>
            </a:r>
            <a:r>
              <a:rPr lang="cs-CZ" altLang="en-US" sz="1800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plátce, který daň odvádí ji neplatí z vlastního důchodu, ale přenáší ji na jiný subjekt (zahrne ji do ceny zboží a služeb)</a:t>
            </a:r>
          </a:p>
        </p:txBody>
      </p:sp>
    </p:spTree>
    <p:extLst>
      <p:ext uri="{BB962C8B-B14F-4D97-AF65-F5344CB8AC3E}">
        <p14:creationId xmlns:p14="http://schemas.microsoft.com/office/powerpoint/2010/main" val="580234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6CFA84-3C9D-4471-832D-5DDEAC8C2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Daňová terminologie</a:t>
            </a:r>
          </a:p>
        </p:txBody>
      </p:sp>
      <p:graphicFrame>
        <p:nvGraphicFramePr>
          <p:cNvPr id="21" name="Diagram 20">
            <a:extLst>
              <a:ext uri="{FF2B5EF4-FFF2-40B4-BE49-F238E27FC236}">
                <a16:creationId xmlns:a16="http://schemas.microsoft.com/office/drawing/2014/main" id="{E9EC9370-D39F-4C80-9A5C-1EEEC5A25C46}"/>
              </a:ext>
            </a:extLst>
          </p:cNvPr>
          <p:cNvGraphicFramePr/>
          <p:nvPr/>
        </p:nvGraphicFramePr>
        <p:xfrm>
          <a:off x="395536" y="843558"/>
          <a:ext cx="720080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20711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8F952C-3433-40AA-9ABC-DFA0DBB39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Sazba daně</a:t>
            </a:r>
          </a:p>
        </p:txBody>
      </p:sp>
      <p:graphicFrame>
        <p:nvGraphicFramePr>
          <p:cNvPr id="6" name="Zástupný symbol pro obsah 3">
            <a:extLst>
              <a:ext uri="{FF2B5EF4-FFF2-40B4-BE49-F238E27FC236}">
                <a16:creationId xmlns:a16="http://schemas.microsoft.com/office/drawing/2014/main" id="{C280497B-1E26-43ED-8DC3-EFC002E7269D}"/>
              </a:ext>
            </a:extLst>
          </p:cNvPr>
          <p:cNvGraphicFramePr>
            <a:graphicFrameLocks/>
          </p:cNvGraphicFramePr>
          <p:nvPr/>
        </p:nvGraphicFramePr>
        <p:xfrm>
          <a:off x="251520" y="987574"/>
          <a:ext cx="8280920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9947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958065-D93C-48EE-B1FA-A3A3F9D85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dirty="0">
                <a:solidFill>
                  <a:srgbClr val="307871"/>
                </a:solidFill>
              </a:rPr>
              <a:t>Slovo fiskální pochází z lat.  </a:t>
            </a:r>
            <a:r>
              <a:rPr lang="cs-CZ" altLang="cs-CZ" sz="2400" i="1" dirty="0" err="1">
                <a:solidFill>
                  <a:srgbClr val="307871"/>
                </a:solidFill>
              </a:rPr>
              <a:t>fiscus</a:t>
            </a:r>
            <a:r>
              <a:rPr lang="cs-CZ" altLang="cs-CZ" sz="2400" dirty="0">
                <a:solidFill>
                  <a:srgbClr val="307871"/>
                </a:solidFill>
              </a:rPr>
              <a:t> 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567321D-790B-4C98-AA26-F00974619B3F}"/>
              </a:ext>
            </a:extLst>
          </p:cNvPr>
          <p:cNvSpPr txBox="1"/>
          <p:nvPr/>
        </p:nvSpPr>
        <p:spPr>
          <a:xfrm>
            <a:off x="395536" y="987574"/>
            <a:ext cx="835292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2400" dirty="0">
                <a:solidFill>
                  <a:srgbClr val="307871"/>
                </a:solidFill>
              </a:rPr>
              <a:t>Státní pokladna </a:t>
            </a:r>
            <a:r>
              <a:rPr lang="cs-CZ" altLang="cs-CZ" sz="2400" dirty="0">
                <a:solidFill>
                  <a:srgbClr val="307871"/>
                </a:solidFill>
                <a:sym typeface="Wingdings" panose="05000000000000000000" pitchFamily="2" charset="2"/>
              </a:rPr>
              <a:t></a:t>
            </a:r>
            <a:r>
              <a:rPr lang="cs-CZ" altLang="cs-CZ" sz="2400" dirty="0">
                <a:solidFill>
                  <a:srgbClr val="307871"/>
                </a:solidFill>
              </a:rPr>
              <a:t> vyjadřuje spojitost s daněmi,</a:t>
            </a:r>
          </a:p>
          <a:p>
            <a:pPr eaLnBrk="1" hangingPunct="1"/>
            <a:endParaRPr lang="cs-CZ" altLang="cs-CZ" sz="2400" dirty="0">
              <a:solidFill>
                <a:srgbClr val="307871"/>
              </a:solidFill>
            </a:endParaRPr>
          </a:p>
          <a:p>
            <a:pPr eaLnBrk="1" hangingPunct="1"/>
            <a:r>
              <a:rPr lang="cs-CZ" altLang="cs-CZ" sz="2400" dirty="0">
                <a:solidFill>
                  <a:srgbClr val="307871"/>
                </a:solidFill>
              </a:rPr>
              <a:t>daně původně </a:t>
            </a:r>
            <a:r>
              <a:rPr lang="cs-CZ" altLang="cs-CZ" sz="2400" dirty="0">
                <a:solidFill>
                  <a:srgbClr val="307871"/>
                </a:solidFill>
                <a:sym typeface="Wingdings" panose="05000000000000000000" pitchFamily="2" charset="2"/>
              </a:rPr>
              <a:t></a:t>
            </a:r>
            <a:r>
              <a:rPr lang="cs-CZ" altLang="cs-CZ" sz="2400" dirty="0">
                <a:solidFill>
                  <a:srgbClr val="307871"/>
                </a:solidFill>
              </a:rPr>
              <a:t> k pokrytí potřeb panovnického dvora a armády, </a:t>
            </a:r>
          </a:p>
          <a:p>
            <a:pPr eaLnBrk="1" hangingPunct="1"/>
            <a:endParaRPr lang="cs-CZ" altLang="cs-CZ" sz="2400" dirty="0">
              <a:solidFill>
                <a:srgbClr val="307871"/>
              </a:solidFill>
            </a:endParaRPr>
          </a:p>
          <a:p>
            <a:pPr eaLnBrk="1" hangingPunct="1"/>
            <a:r>
              <a:rPr lang="cs-CZ" altLang="cs-CZ" sz="2400" dirty="0">
                <a:solidFill>
                  <a:srgbClr val="307871"/>
                </a:solidFill>
              </a:rPr>
              <a:t>později </a:t>
            </a:r>
            <a:r>
              <a:rPr lang="cs-CZ" altLang="cs-CZ" sz="2400" dirty="0">
                <a:solidFill>
                  <a:srgbClr val="307871"/>
                </a:solidFill>
                <a:sym typeface="Wingdings" panose="05000000000000000000" pitchFamily="2" charset="2"/>
              </a:rPr>
              <a:t> </a:t>
            </a:r>
            <a:r>
              <a:rPr lang="cs-CZ" altLang="cs-CZ" sz="2400" dirty="0">
                <a:solidFill>
                  <a:srgbClr val="307871"/>
                </a:solidFill>
              </a:rPr>
              <a:t> financování veřejně prospěšných staveb (silnice, průplavy, železnice, školy atd.) a financování veřejných statků (bezpečnost a policie, zdravotnictví, školství, ochrana prostředí a další).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 dirty="0">
              <a:solidFill>
                <a:srgbClr val="307871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C00000"/>
                </a:solidFill>
              </a:rPr>
              <a:t>18. století - roste rozsah funkcí státu - roste i míra zdanění </a:t>
            </a:r>
          </a:p>
        </p:txBody>
      </p:sp>
    </p:spTree>
    <p:extLst>
      <p:ext uri="{BB962C8B-B14F-4D97-AF65-F5344CB8AC3E}">
        <p14:creationId xmlns:p14="http://schemas.microsoft.com/office/powerpoint/2010/main" val="12616244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525CED-D3B6-4A21-94AE-E96D3EA2B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Daňová sazba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16BC69D-641D-4475-899E-D5B31F678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1131590"/>
            <a:ext cx="2160240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</a:rPr>
              <a:t>jednotná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1C1402-82B7-4053-BF8E-8E31D087F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3363838"/>
            <a:ext cx="2160000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</a:rPr>
              <a:t>diferencovaná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C3FCF73-6BCB-43B4-B7D2-E84E46B5C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3768" y="1923678"/>
            <a:ext cx="3428301" cy="914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</a:rPr>
              <a:t>DAŇOVÁ SAZBA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68C9DB-6599-49C1-BAB0-05331E285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168" y="1131590"/>
            <a:ext cx="2160000" cy="43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</a:rPr>
              <a:t>pevná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D937E3-EA68-42DC-AAED-6F441DE75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152" y="3363838"/>
            <a:ext cx="2376000" cy="4320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</a:rPr>
              <a:t>relativní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D56C10-D432-4BB7-9DDD-87FC722FF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096" y="4155926"/>
            <a:ext cx="1476000" cy="43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003300"/>
                </a:solidFill>
                <a:latin typeface="Times New Roman" panose="02020603050405020304" pitchFamily="18" charset="0"/>
              </a:rPr>
              <a:t>lineární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CFA69C-1373-4894-885C-3F431F5CB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6296" y="4155926"/>
            <a:ext cx="1440000" cy="43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003300"/>
                </a:solidFill>
                <a:latin typeface="Times New Roman" panose="02020603050405020304" pitchFamily="18" charset="0"/>
              </a:rPr>
              <a:t>progresivní</a:t>
            </a:r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874179FA-0569-4572-8091-D9F626CD3C9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19672" y="1563638"/>
            <a:ext cx="864096" cy="7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6B6036A5-5B31-4266-A962-F4B53C6F53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35696" y="2372710"/>
            <a:ext cx="639490" cy="9561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302CFA6B-4ECA-4A6D-8184-3E4F4C3B2F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0152" y="1563638"/>
            <a:ext cx="1224136" cy="8327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DAD8AA16-4FD5-4A47-92BC-845029748A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28184" y="3795886"/>
            <a:ext cx="864096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384AD2A7-573B-435A-9285-FD1E85347B7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2280" y="3795886"/>
            <a:ext cx="1080120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CCA13E1B-E6D6-44D3-8A2E-F10A3CAECA27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5940152" y="2427734"/>
            <a:ext cx="1188000" cy="936104"/>
          </a:xfrm>
          <a:prstGeom prst="straightConnector1">
            <a:avLst/>
          </a:prstGeom>
          <a:ln>
            <a:solidFill>
              <a:srgbClr val="981E3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8459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B4FAA4-9995-401D-A182-E34E27405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altLang="cs-CZ" sz="2400" dirty="0">
                <a:solidFill>
                  <a:srgbClr val="307871"/>
                </a:solidFill>
              </a:rPr>
              <a:t>Zákon o daních  z příjmů – 586/92 Sb. upravuje:</a:t>
            </a:r>
            <a:br>
              <a:rPr lang="cs-CZ" altLang="cs-CZ" sz="2400" dirty="0">
                <a:solidFill>
                  <a:srgbClr val="003300"/>
                </a:solidFill>
              </a:rPr>
            </a:br>
            <a:endParaRPr lang="cs-CZ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1A81C02-8622-4CD4-A571-7E3B84877DFA}"/>
              </a:ext>
            </a:extLst>
          </p:cNvPr>
          <p:cNvGraphicFramePr/>
          <p:nvPr/>
        </p:nvGraphicFramePr>
        <p:xfrm>
          <a:off x="395536" y="483518"/>
          <a:ext cx="64087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98605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B59B1-1814-469B-836D-126EA8C58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Daň z příjmů fyzických osob:</a:t>
            </a:r>
            <a:endParaRPr lang="cs-CZ" dirty="0">
              <a:solidFill>
                <a:srgbClr val="307871"/>
              </a:solidFill>
            </a:endParaRPr>
          </a:p>
        </p:txBody>
      </p:sp>
      <p:graphicFrame>
        <p:nvGraphicFramePr>
          <p:cNvPr id="3" name="Zástupný symbol pro obsah 3">
            <a:extLst>
              <a:ext uri="{FF2B5EF4-FFF2-40B4-BE49-F238E27FC236}">
                <a16:creationId xmlns:a16="http://schemas.microsoft.com/office/drawing/2014/main" id="{E73AEBF4-722A-4C4F-8543-3668827844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8344190"/>
              </p:ext>
            </p:extLst>
          </p:nvPr>
        </p:nvGraphicFramePr>
        <p:xfrm>
          <a:off x="611560" y="771549"/>
          <a:ext cx="7886700" cy="3960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02713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402ACB-21B5-4056-923F-DC6786D89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altLang="cs-CZ" sz="2400" b="1" dirty="0">
                <a:solidFill>
                  <a:srgbClr val="307871"/>
                </a:solidFill>
              </a:rPr>
              <a:t>Vývoj sazby daně z příjmů FO (viz § 16 ZDP)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CBADB7C-7585-449C-BA62-49DBF7DCB809}"/>
              </a:ext>
            </a:extLst>
          </p:cNvPr>
          <p:cNvSpPr txBox="1"/>
          <p:nvPr/>
        </p:nvSpPr>
        <p:spPr>
          <a:xfrm>
            <a:off x="251520" y="987574"/>
            <a:ext cx="8712968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cs-CZ" altLang="cs-CZ" sz="1800" dirty="0">
                <a:solidFill>
                  <a:srgbClr val="FF6600"/>
                </a:solidFill>
                <a:latin typeface="+mj-lt"/>
              </a:rPr>
              <a:t>2008 - </a:t>
            </a:r>
            <a:r>
              <a:rPr lang="cs-CZ" altLang="cs-CZ" sz="1800" dirty="0">
                <a:solidFill>
                  <a:srgbClr val="307871"/>
                </a:solidFill>
                <a:latin typeface="+mj-lt"/>
              </a:rPr>
              <a:t>Jednotná sazba daně z příjmů pro fyzické osoby 15 %</a:t>
            </a:r>
          </a:p>
          <a:p>
            <a:pPr>
              <a:defRPr/>
            </a:pPr>
            <a:r>
              <a:rPr lang="cs-CZ" sz="1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2013 -</a:t>
            </a:r>
            <a:r>
              <a:rPr lang="cs-CZ" sz="1800" dirty="0">
                <a:solidFill>
                  <a:srgbClr val="307871"/>
                </a:solidFill>
                <a:latin typeface="+mj-lt"/>
              </a:rPr>
              <a:t> solidární sazba daně ve výši 7 % </a:t>
            </a:r>
            <a:r>
              <a:rPr lang="cs-CZ" sz="1800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→ </a:t>
            </a:r>
            <a:r>
              <a:rPr lang="pl-PL" sz="1800" dirty="0">
                <a:solidFill>
                  <a:srgbClr val="307871"/>
                </a:solidFill>
                <a:latin typeface="+mj-lt"/>
              </a:rPr>
              <a:t>v reakci na ekonomickou krizi</a:t>
            </a:r>
            <a:r>
              <a:rPr lang="cs-CZ" sz="1800" dirty="0">
                <a:solidFill>
                  <a:srgbClr val="307871"/>
                </a:solidFill>
                <a:latin typeface="+mj-lt"/>
              </a:rPr>
              <a:t>.  </a:t>
            </a:r>
          </a:p>
          <a:p>
            <a:pPr>
              <a:defRPr/>
            </a:pPr>
            <a:endParaRPr lang="cs-CZ" sz="1800" dirty="0">
              <a:latin typeface="+mj-lt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1800" b="1" u="sng" dirty="0">
                <a:solidFill>
                  <a:srgbClr val="307871"/>
                </a:solidFill>
                <a:latin typeface="+mj-lt"/>
              </a:rPr>
              <a:t>Od r. 2021 jsou v ČR zavedeny dvě sazby a to:</a:t>
            </a:r>
          </a:p>
          <a:p>
            <a:pPr>
              <a:defRPr/>
            </a:pPr>
            <a:r>
              <a:rPr lang="cs-CZ" sz="1800" dirty="0">
                <a:solidFill>
                  <a:srgbClr val="307871"/>
                </a:solidFill>
                <a:latin typeface="+mj-lt"/>
              </a:rPr>
              <a:t>15 % pro část základu daně do 48násobku průměrné mzdy a</a:t>
            </a:r>
          </a:p>
          <a:p>
            <a:pPr>
              <a:defRPr/>
            </a:pPr>
            <a:r>
              <a:rPr lang="cs-CZ" sz="1800" dirty="0">
                <a:solidFill>
                  <a:srgbClr val="307871"/>
                </a:solidFill>
                <a:latin typeface="+mj-lt"/>
              </a:rPr>
              <a:t>23 % pro část základu daně přesahující 48násobek průměrné mzdy.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1800" dirty="0">
                <a:solidFill>
                  <a:srgbClr val="307871"/>
                </a:solidFill>
                <a:latin typeface="+mj-lt"/>
              </a:rPr>
              <a:t>(Zavedení druhé sazby daně z příjmů 23 % nově nahrazuje dosavadní (tj. do r. 2020 včetně) 7% solidární zdanění vysokých příjmů).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800" dirty="0">
              <a:latin typeface="+mj-lt"/>
            </a:endParaRPr>
          </a:p>
          <a:p>
            <a:pPr>
              <a:defRPr/>
            </a:pPr>
            <a:r>
              <a:rPr lang="cs-CZ" sz="2000" b="1" u="sng" dirty="0">
                <a:solidFill>
                  <a:srgbClr val="307871"/>
                </a:solidFill>
              </a:rPr>
              <a:t>Od r. 2024 zůstávají v ČR dvě sazby a to:</a:t>
            </a:r>
          </a:p>
          <a:p>
            <a:pPr>
              <a:defRPr/>
            </a:pPr>
            <a:r>
              <a:rPr lang="cs-CZ" sz="2000" dirty="0">
                <a:solidFill>
                  <a:srgbClr val="307871"/>
                </a:solidFill>
              </a:rPr>
              <a:t>15 % pro část základu daně do 36násobku průměrné mzdy a</a:t>
            </a:r>
          </a:p>
          <a:p>
            <a:pPr>
              <a:defRPr/>
            </a:pPr>
            <a:r>
              <a:rPr lang="cs-CZ" sz="2000" dirty="0">
                <a:solidFill>
                  <a:srgbClr val="307871"/>
                </a:solidFill>
              </a:rPr>
              <a:t>23 % pro část základu daně přesahující 36násobek průměrné mzdy. </a:t>
            </a: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3085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D031C-E104-4F0B-8B96-026738F39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altLang="cs-CZ" sz="2400" dirty="0">
                <a:solidFill>
                  <a:srgbClr val="307871"/>
                </a:solidFill>
              </a:rPr>
              <a:t>Sazba daně z příjmů fyzických osob 1993 - 2007</a:t>
            </a:r>
            <a:endParaRPr lang="cs-CZ" dirty="0">
              <a:solidFill>
                <a:srgbClr val="307871"/>
              </a:solidFill>
            </a:endParaRPr>
          </a:p>
        </p:txBody>
      </p:sp>
      <p:graphicFrame>
        <p:nvGraphicFramePr>
          <p:cNvPr id="3" name="Group 3">
            <a:extLst>
              <a:ext uri="{FF2B5EF4-FFF2-40B4-BE49-F238E27FC236}">
                <a16:creationId xmlns:a16="http://schemas.microsoft.com/office/drawing/2014/main" id="{895FD22E-02E5-48A2-B530-CCCBA5A02408}"/>
              </a:ext>
            </a:extLst>
          </p:cNvPr>
          <p:cNvGraphicFramePr>
            <a:graphicFrameLocks/>
          </p:cNvGraphicFramePr>
          <p:nvPr/>
        </p:nvGraphicFramePr>
        <p:xfrm>
          <a:off x="35496" y="843558"/>
          <a:ext cx="9000999" cy="3876641"/>
        </p:xfrm>
        <a:graphic>
          <a:graphicData uri="http://schemas.openxmlformats.org/drawingml/2006/table">
            <a:tbl>
              <a:tblPr/>
              <a:tblGrid>
                <a:gridCol w="1680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3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62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94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81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657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rok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1993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rok 2005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rok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2006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-7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základ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daně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daň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základ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daně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daň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áklad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daně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aň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0-60 000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0-109 200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81E3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0 - 121 200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981E3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81E3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12 %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981E3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60 000-120 000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9 000 + 20%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109 200-218 400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16380+20%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121 200 - 218 400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14 544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Kč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81E3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81E3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981E3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120 000-180 000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21 000+25%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218 400-331 200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38 220+25%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218 400 - 331 200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33 012 Kč + 25 %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180 000-540 000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36 000+32%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331 200 a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výše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66 420+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81E3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32%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981E3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331 200 a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více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61 212 Kč + 32 %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8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540 000- 1 080 000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151 200+40%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--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--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8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1 080 000 a výše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367 200+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81E3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47%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981E3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--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--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8902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0F871-9041-4C92-9FF4-2124881A9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dirty="0">
                <a:solidFill>
                  <a:srgbClr val="307871"/>
                </a:solidFill>
              </a:rPr>
              <a:t>Zdanění FO v ČR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F09A077-8797-4890-8382-2A0B09E10D49}"/>
              </a:ext>
            </a:extLst>
          </p:cNvPr>
          <p:cNvSpPr txBox="1"/>
          <p:nvPr/>
        </p:nvSpPr>
        <p:spPr>
          <a:xfrm>
            <a:off x="467544" y="1203598"/>
            <a:ext cx="806489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altLang="cs-CZ" sz="2000" dirty="0">
                <a:solidFill>
                  <a:srgbClr val="307871"/>
                </a:solidFill>
              </a:rPr>
              <a:t>snižování daně z příjmů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altLang="cs-CZ" sz="2000" dirty="0">
                <a:solidFill>
                  <a:srgbClr val="307871"/>
                </a:solidFill>
              </a:rPr>
              <a:t>posun v rámci jednotlivých daňových pásem.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altLang="cs-CZ" sz="2000" dirty="0">
                <a:solidFill>
                  <a:srgbClr val="307871"/>
                </a:solidFill>
              </a:rPr>
              <a:t>pravidelně do roku 2000 (v letech 2001 - 2003 ke změně nedošlo) byly valorizovány odčitatelné položky ze základu daně.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altLang="cs-CZ" sz="2000" dirty="0">
              <a:solidFill>
                <a:srgbClr val="30787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altLang="cs-CZ" sz="2000" dirty="0">
              <a:solidFill>
                <a:srgbClr val="307871"/>
              </a:solidFill>
            </a:endParaRPr>
          </a:p>
          <a:p>
            <a:br>
              <a:rPr lang="cs-CZ" altLang="cs-CZ" sz="2000" dirty="0">
                <a:solidFill>
                  <a:srgbClr val="307871"/>
                </a:solidFill>
              </a:rPr>
            </a:br>
            <a:r>
              <a:rPr lang="cs-CZ" altLang="cs-CZ" sz="2000" b="1" dirty="0">
                <a:solidFill>
                  <a:srgbClr val="307871"/>
                </a:solidFill>
              </a:rPr>
              <a:t>2004</a:t>
            </a:r>
            <a:r>
              <a:rPr lang="cs-CZ" altLang="cs-CZ" sz="2000" dirty="0">
                <a:solidFill>
                  <a:srgbClr val="307871"/>
                </a:solidFill>
              </a:rPr>
              <a:t> - pouze valorizace </a:t>
            </a:r>
            <a:r>
              <a:rPr lang="cs-CZ" altLang="cs-CZ" sz="2000" dirty="0" err="1">
                <a:solidFill>
                  <a:srgbClr val="307871"/>
                </a:solidFill>
              </a:rPr>
              <a:t>odčitat</a:t>
            </a:r>
            <a:r>
              <a:rPr lang="cs-CZ" altLang="cs-CZ" sz="2000" dirty="0">
                <a:solidFill>
                  <a:srgbClr val="307871"/>
                </a:solidFill>
              </a:rPr>
              <a:t>. položky na dítě (23 520 Kč  na 25 560 Kč)</a:t>
            </a:r>
            <a:br>
              <a:rPr lang="cs-CZ" altLang="cs-CZ" sz="2000" dirty="0">
                <a:solidFill>
                  <a:srgbClr val="307871"/>
                </a:solidFill>
              </a:rPr>
            </a:br>
            <a:r>
              <a:rPr lang="cs-CZ" altLang="cs-CZ" sz="2000" b="1" dirty="0">
                <a:solidFill>
                  <a:srgbClr val="307871"/>
                </a:solidFill>
              </a:rPr>
              <a:t>2005</a:t>
            </a:r>
            <a:r>
              <a:rPr lang="cs-CZ" altLang="cs-CZ" sz="2000" dirty="0">
                <a:solidFill>
                  <a:srgbClr val="307871"/>
                </a:solidFill>
              </a:rPr>
              <a:t> položka zrušena – nahrazena slevou na dani (+ daňový bonus)</a:t>
            </a:r>
            <a:endParaRPr lang="cs-CZ" sz="2000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6883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0F46CE-C5AB-4F70-8814-98159DB38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6600"/>
                </a:solidFill>
              </a:rPr>
              <a:t>Daňové odpočty</a:t>
            </a:r>
            <a:endParaRPr lang="cs-CZ" dirty="0"/>
          </a:p>
        </p:txBody>
      </p:sp>
      <p:graphicFrame>
        <p:nvGraphicFramePr>
          <p:cNvPr id="3" name="Zástupný symbol pro obsah 3">
            <a:extLst>
              <a:ext uri="{FF2B5EF4-FFF2-40B4-BE49-F238E27FC236}">
                <a16:creationId xmlns:a16="http://schemas.microsoft.com/office/drawing/2014/main" id="{63502744-252E-4B37-8758-81A7173755AE}"/>
              </a:ext>
            </a:extLst>
          </p:cNvPr>
          <p:cNvGraphicFramePr>
            <a:graphicFrameLocks/>
          </p:cNvGraphicFramePr>
          <p:nvPr/>
        </p:nvGraphicFramePr>
        <p:xfrm>
          <a:off x="395536" y="843558"/>
          <a:ext cx="864096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83819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99CF03-7194-4015-988B-9C72ABA30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1" dirty="0">
                <a:solidFill>
                  <a:srgbClr val="307871"/>
                </a:solidFill>
              </a:rPr>
              <a:t>Daňové odpočty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3A1EBE-72F7-46B2-9DF9-4600CF0229B3}"/>
              </a:ext>
            </a:extLst>
          </p:cNvPr>
          <p:cNvSpPr txBox="1"/>
          <p:nvPr/>
        </p:nvSpPr>
        <p:spPr>
          <a:xfrm>
            <a:off x="179512" y="1275606"/>
            <a:ext cx="8568952" cy="2160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cs-CZ" sz="2400" u="sng" dirty="0">
                <a:solidFill>
                  <a:srgbClr val="006600"/>
                </a:solidFill>
              </a:rPr>
              <a:t>Tyto odečty mohou mít dvě formy:</a:t>
            </a:r>
          </a:p>
          <a:p>
            <a:pPr marL="342900" indent="-342900"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endParaRPr lang="cs-CZ" sz="2400" u="sng" dirty="0">
              <a:solidFill>
                <a:srgbClr val="006600"/>
              </a:solidFill>
            </a:endParaRPr>
          </a:p>
          <a:p>
            <a:pPr marL="342900" indent="-342900"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cs-CZ" sz="2400" dirty="0"/>
              <a:t>a to formu nezdanitelné části ze základu daně, to znamená, že pouze snižují základ daně </a:t>
            </a:r>
          </a:p>
          <a:p>
            <a:pPr marL="342900" indent="-342900"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endParaRPr lang="cs-CZ" sz="2400" dirty="0"/>
          </a:p>
          <a:p>
            <a:pPr marL="342900" indent="-342900"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cs-CZ" sz="2400" dirty="0"/>
              <a:t>nebo formu slev na dani, které snižují konečnou daňovou povinnost. 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6594052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AEB45-A110-466C-81AA-AFA1DDE5C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altLang="cs-CZ" sz="2400" b="1" dirty="0" err="1">
                <a:solidFill>
                  <a:srgbClr val="307871"/>
                </a:solidFill>
              </a:rPr>
              <a:t>Splitting</a:t>
            </a:r>
            <a:r>
              <a:rPr lang="cs-CZ" altLang="cs-CZ" sz="2400" b="1" dirty="0">
                <a:solidFill>
                  <a:srgbClr val="307871"/>
                </a:solidFill>
              </a:rPr>
              <a:t> - </a:t>
            </a:r>
            <a:r>
              <a:rPr lang="cs-CZ" altLang="cs-CZ" sz="2400" dirty="0">
                <a:solidFill>
                  <a:srgbClr val="307871"/>
                </a:solidFill>
              </a:rPr>
              <a:t>určitý druh daňové úlevy 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C4A71C1-02E2-4038-A7B5-52D2A45F2C8C}"/>
              </a:ext>
            </a:extLst>
          </p:cNvPr>
          <p:cNvSpPr txBox="1"/>
          <p:nvPr/>
        </p:nvSpPr>
        <p:spPr>
          <a:xfrm>
            <a:off x="251520" y="789654"/>
            <a:ext cx="82809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2400" dirty="0">
                <a:solidFill>
                  <a:srgbClr val="307871"/>
                </a:solidFill>
              </a:rPr>
              <a:t>sumarizace všech příjmů, a to buď manželů nebo všech výdělečných členů domácnosti (plný </a:t>
            </a:r>
            <a:r>
              <a:rPr lang="cs-CZ" altLang="cs-CZ" sz="2400" dirty="0" err="1">
                <a:solidFill>
                  <a:srgbClr val="307871"/>
                </a:solidFill>
              </a:rPr>
              <a:t>splitting</a:t>
            </a:r>
            <a:r>
              <a:rPr lang="cs-CZ" altLang="cs-CZ" sz="2400" dirty="0">
                <a:solidFill>
                  <a:srgbClr val="307871"/>
                </a:solidFill>
              </a:rPr>
              <a:t>) </a:t>
            </a:r>
            <a:r>
              <a:rPr lang="cs-CZ" altLang="cs-CZ" sz="2400" dirty="0">
                <a:solidFill>
                  <a:srgbClr val="307871"/>
                </a:solidFill>
                <a:sym typeface="Wingdings" panose="05000000000000000000" pitchFamily="2" charset="2"/>
              </a:rPr>
              <a:t></a:t>
            </a:r>
            <a:r>
              <a:rPr lang="cs-CZ" altLang="cs-CZ" sz="2400" dirty="0">
                <a:solidFill>
                  <a:srgbClr val="307871"/>
                </a:solidFill>
              </a:rPr>
              <a:t> následné rozdělení podle daného </a:t>
            </a:r>
            <a:r>
              <a:rPr lang="cs-CZ" altLang="cs-CZ" sz="2400" dirty="0" err="1">
                <a:solidFill>
                  <a:srgbClr val="307871"/>
                </a:solidFill>
              </a:rPr>
              <a:t>kriteria</a:t>
            </a:r>
            <a:r>
              <a:rPr lang="cs-CZ" altLang="cs-CZ" sz="2400" dirty="0">
                <a:solidFill>
                  <a:srgbClr val="307871"/>
                </a:solidFill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307871"/>
                </a:solidFill>
              </a:rPr>
              <a:t>	(počet všech členů domácnosti,  počet výdělečně činných).</a:t>
            </a:r>
          </a:p>
          <a:p>
            <a:pPr eaLnBrk="1" hangingPunct="1"/>
            <a:endParaRPr lang="cs-CZ" altLang="cs-CZ" sz="2400" dirty="0">
              <a:solidFill>
                <a:srgbClr val="307871"/>
              </a:solidFill>
            </a:endParaRPr>
          </a:p>
          <a:p>
            <a:pPr eaLnBrk="1" hangingPunct="1"/>
            <a:r>
              <a:rPr lang="cs-CZ" altLang="cs-CZ" sz="2400" dirty="0">
                <a:solidFill>
                  <a:srgbClr val="307871"/>
                </a:solidFill>
              </a:rPr>
              <a:t>manželský </a:t>
            </a:r>
            <a:r>
              <a:rPr lang="cs-CZ" altLang="cs-CZ" sz="2400" dirty="0" err="1">
                <a:solidFill>
                  <a:srgbClr val="307871"/>
                </a:solidFill>
              </a:rPr>
              <a:t>splitting</a:t>
            </a:r>
            <a:r>
              <a:rPr lang="cs-CZ" altLang="cs-CZ" sz="2400" dirty="0">
                <a:solidFill>
                  <a:srgbClr val="307871"/>
                </a:solidFill>
              </a:rPr>
              <a:t> je uplatňován např. ve Francii</a:t>
            </a:r>
          </a:p>
          <a:p>
            <a:pPr eaLnBrk="1" hangingPunct="1"/>
            <a:endParaRPr lang="cs-CZ" altLang="cs-CZ" sz="2400" dirty="0">
              <a:solidFill>
                <a:srgbClr val="307871"/>
              </a:solidFill>
            </a:endParaRPr>
          </a:p>
          <a:p>
            <a:pPr eaLnBrk="1" hangingPunct="1"/>
            <a:r>
              <a:rPr lang="cs-CZ" altLang="cs-CZ" sz="2400" dirty="0">
                <a:solidFill>
                  <a:srgbClr val="307871"/>
                </a:solidFill>
              </a:rPr>
              <a:t>v ČR byl </a:t>
            </a:r>
            <a:r>
              <a:rPr lang="cs-CZ" altLang="cs-CZ" sz="2400" dirty="0" err="1">
                <a:solidFill>
                  <a:srgbClr val="307871"/>
                </a:solidFill>
              </a:rPr>
              <a:t>splitting</a:t>
            </a:r>
            <a:r>
              <a:rPr lang="cs-CZ" altLang="cs-CZ" sz="2400" dirty="0">
                <a:solidFill>
                  <a:srgbClr val="307871"/>
                </a:solidFill>
              </a:rPr>
              <a:t> zaveden v r. 2005 v podobě společného zdanění manželů a následně zrušen v r. 2008. </a:t>
            </a:r>
          </a:p>
        </p:txBody>
      </p:sp>
    </p:spTree>
    <p:extLst>
      <p:ext uri="{BB962C8B-B14F-4D97-AF65-F5344CB8AC3E}">
        <p14:creationId xmlns:p14="http://schemas.microsoft.com/office/powerpoint/2010/main" val="14698925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3">
            <a:extLst>
              <a:ext uri="{FF2B5EF4-FFF2-40B4-BE49-F238E27FC236}">
                <a16:creationId xmlns:a16="http://schemas.microsoft.com/office/drawing/2014/main" id="{DBDBBFB9-ACEF-4D59-AC76-7153EB31897B}"/>
              </a:ext>
            </a:extLst>
          </p:cNvPr>
          <p:cNvGraphicFramePr>
            <a:graphicFrameLocks noGrp="1"/>
          </p:cNvGraphicFramePr>
          <p:nvPr/>
        </p:nvGraphicFramePr>
        <p:xfrm>
          <a:off x="107504" y="843559"/>
          <a:ext cx="8784976" cy="410445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106914337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61586392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2228341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80681742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62602726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26210789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245659800"/>
                    </a:ext>
                  </a:extLst>
                </a:gridCol>
              </a:tblGrid>
              <a:tr h="560662">
                <a:tc>
                  <a:txBody>
                    <a:bodyPr/>
                    <a:lstStyle/>
                    <a:p>
                      <a:endParaRPr lang="cs-CZ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+mj-lt"/>
                        </a:rPr>
                        <a:t>Nezdanitelná položka 2005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+mj-lt"/>
                        </a:rPr>
                        <a:t>Sleva</a:t>
                      </a:r>
                    </a:p>
                    <a:p>
                      <a:pPr algn="ctr"/>
                      <a:r>
                        <a:rPr lang="cs-CZ" sz="1600" dirty="0">
                          <a:latin typeface="+mj-lt"/>
                        </a:rPr>
                        <a:t>2006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Sleva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Sleva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Sleva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Sleva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2012 - 20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029825"/>
                  </a:ext>
                </a:extLst>
              </a:tr>
              <a:tr h="457009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poplatník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38 040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7 200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24 840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24 840</a:t>
                      </a:r>
                      <a:endParaRPr kumimoji="0" lang="cs-CZ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23 640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24 840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5129162"/>
                  </a:ext>
                </a:extLst>
              </a:tr>
              <a:tr h="464551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manžel/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latin typeface="+mn-lt"/>
                        </a:rPr>
                        <a:t>ka</a:t>
                      </a:r>
                      <a:endParaRPr lang="cs-CZ" sz="16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21 720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4 200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24 840</a:t>
                      </a:r>
                      <a:endParaRPr kumimoji="0" lang="cs-CZ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24 840</a:t>
                      </a:r>
                      <a:endParaRPr kumimoji="0" lang="cs-CZ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24 840</a:t>
                      </a:r>
                      <a:endParaRPr kumimoji="0" lang="cs-CZ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24 840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1159681"/>
                  </a:ext>
                </a:extLst>
              </a:tr>
              <a:tr h="5038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invalidita I. a II. st.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7 140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1 500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2 520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2 520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2 520</a:t>
                      </a:r>
                      <a:endParaRPr kumimoji="0" lang="cs-CZ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2 520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1960823"/>
                  </a:ext>
                </a:extLst>
              </a:tr>
              <a:tr h="5038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invalidita III. stupně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14 280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3 000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5 040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5 040</a:t>
                      </a:r>
                      <a:endParaRPr kumimoji="0" lang="cs-CZ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5 040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5 040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0209171"/>
                  </a:ext>
                </a:extLst>
              </a:tr>
              <a:tr h="7662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držitel průkazu ZTP/P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50 040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9 600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16 140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16 140</a:t>
                      </a:r>
                      <a:endParaRPr kumimoji="0" lang="cs-CZ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16 140</a:t>
                      </a:r>
                      <a:endParaRPr kumimoji="0" lang="cs-CZ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16 140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3770583"/>
                  </a:ext>
                </a:extLst>
              </a:tr>
              <a:tr h="3877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student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11 400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2 400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4 020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4 020</a:t>
                      </a:r>
                      <a:endParaRPr kumimoji="0" lang="cs-CZ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4 020</a:t>
                      </a:r>
                      <a:endParaRPr kumimoji="0" lang="cs-CZ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4 020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5521958"/>
                  </a:ext>
                </a:extLst>
              </a:tr>
              <a:tr h="4420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dítě sleva/bonus</a:t>
                      </a:r>
                    </a:p>
                  </a:txBody>
                  <a:tcPr marL="68569" marR="6856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6 000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6 000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10 680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rgbClr val="C00000"/>
                          </a:solidFill>
                          <a:latin typeface="+mn-lt"/>
                        </a:rPr>
                        <a:t>11 604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</a:rPr>
                        <a:t>11 604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rgbClr val="C00000"/>
                          </a:solidFill>
                          <a:latin typeface="+mn-lt"/>
                        </a:rPr>
                        <a:t>13 404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2440286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B720905F-09C1-4A3E-BED9-D95DAE3C91FF}"/>
              </a:ext>
            </a:extLst>
          </p:cNvPr>
          <p:cNvSpPr txBox="1"/>
          <p:nvPr/>
        </p:nvSpPr>
        <p:spPr>
          <a:xfrm>
            <a:off x="179512" y="1"/>
            <a:ext cx="835292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sz="1600" dirty="0"/>
              <a:t>Snížení slevy na poplatníka  - 23 640 - jen pro 2011 – tzv. povodňová daň</a:t>
            </a:r>
            <a:br>
              <a:rPr lang="cs-CZ" altLang="cs-CZ" sz="1600" dirty="0"/>
            </a:br>
            <a:r>
              <a:rPr lang="cs-CZ" altLang="cs-CZ" sz="1600" dirty="0"/>
              <a:t>Od r. 2015 – sleva na druhé a další dítě zvýšena (</a:t>
            </a:r>
            <a:r>
              <a:rPr lang="cs-CZ" sz="1600" dirty="0"/>
              <a:t>13 404 / 15 804 / 17 004 Kč)</a:t>
            </a:r>
            <a:br>
              <a:rPr lang="cs-CZ" sz="1600" dirty="0"/>
            </a:br>
            <a:r>
              <a:rPr lang="cs-CZ" sz="1600" dirty="0"/>
              <a:t>Školkovné od r. 2014 ve výši minimální mzdy</a:t>
            </a:r>
            <a:br>
              <a:rPr lang="cs-CZ" sz="1400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047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9B9612-163E-4B42-B3E2-E2A4AB750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1" dirty="0">
                <a:solidFill>
                  <a:srgbClr val="006600"/>
                </a:solidFill>
              </a:rPr>
              <a:t>Fiskální politika: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C1D49B8-F399-47DB-B6B8-D788CE3DBD65}"/>
              </a:ext>
            </a:extLst>
          </p:cNvPr>
          <p:cNvSpPr txBox="1"/>
          <p:nvPr/>
        </p:nvSpPr>
        <p:spPr>
          <a:xfrm>
            <a:off x="539552" y="843558"/>
            <a:ext cx="7128792" cy="349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sz="1800" b="1" dirty="0">
                <a:solidFill>
                  <a:srgbClr val="006600"/>
                </a:solidFill>
                <a:cs typeface="Arial" charset="0"/>
              </a:rPr>
              <a:t>→</a:t>
            </a:r>
            <a:r>
              <a:rPr lang="cs-CZ" altLang="cs-CZ" sz="1800" dirty="0">
                <a:solidFill>
                  <a:srgbClr val="006600"/>
                </a:solidFill>
              </a:rPr>
              <a:t> soubor postupů a nástrojů, jimiž vláda ovlivňuje chod ekonomiky prostřednictvím příjmů a výdajů státního rozpočtu s cílem:</a:t>
            </a:r>
          </a:p>
          <a:p>
            <a:endParaRPr lang="cs-CZ" altLang="cs-CZ" sz="1800" dirty="0">
              <a:solidFill>
                <a:srgbClr val="006600"/>
              </a:solidFill>
            </a:endParaRPr>
          </a:p>
          <a:p>
            <a:pPr marL="285750" indent="-28575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800" dirty="0"/>
              <a:t>Vytvářet předpoklady pro dosahování trvalého ekonomického růstu</a:t>
            </a:r>
          </a:p>
          <a:p>
            <a:pPr marL="285750" indent="-28575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cs-CZ" altLang="cs-CZ" sz="1800" dirty="0"/>
          </a:p>
          <a:p>
            <a:pPr marL="285750" indent="-28575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800" dirty="0"/>
              <a:t>Zvyšování konkurenceschopnosti</a:t>
            </a:r>
          </a:p>
          <a:p>
            <a:pPr marL="285750" indent="-28575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cs-CZ" altLang="cs-CZ" sz="1800" dirty="0"/>
          </a:p>
          <a:p>
            <a:pPr marL="285750" indent="-28575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800" dirty="0"/>
              <a:t>Podpořit růst zaměstnanosti</a:t>
            </a:r>
          </a:p>
          <a:p>
            <a:pPr marL="285750" indent="-28575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cs-CZ" altLang="cs-CZ" sz="1800" dirty="0"/>
          </a:p>
          <a:p>
            <a:pPr marL="285750" indent="-28575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800" dirty="0"/>
              <a:t>Zmírnit inflační tlaky v ekonomice</a:t>
            </a:r>
          </a:p>
          <a:p>
            <a:endParaRPr lang="cs-CZ" altLang="cs-CZ" sz="1800" dirty="0">
              <a:solidFill>
                <a:srgbClr val="006600"/>
              </a:solidFill>
            </a:endParaRPr>
          </a:p>
          <a:p>
            <a:endParaRPr lang="cs-CZ" dirty="0">
              <a:solidFill>
                <a:srgbClr val="0066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335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D59B1D-782B-42D0-B98F-89076ADA8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Vývoj slev na dani:</a:t>
            </a:r>
          </a:p>
        </p:txBody>
      </p:sp>
      <p:graphicFrame>
        <p:nvGraphicFramePr>
          <p:cNvPr id="3" name="Zástupný symbol pro obsah 2">
            <a:extLst>
              <a:ext uri="{FF2B5EF4-FFF2-40B4-BE49-F238E27FC236}">
                <a16:creationId xmlns:a16="http://schemas.microsoft.com/office/drawing/2014/main" id="{5ED7ECB5-072D-46A9-901E-73DFB4AACB34}"/>
              </a:ext>
            </a:extLst>
          </p:cNvPr>
          <p:cNvGraphicFramePr>
            <a:graphicFrameLocks/>
          </p:cNvGraphicFramePr>
          <p:nvPr/>
        </p:nvGraphicFramePr>
        <p:xfrm>
          <a:off x="395536" y="843559"/>
          <a:ext cx="8568951" cy="299691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878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3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3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3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7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Sleva na: 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2021</a:t>
                      </a:r>
                      <a:endParaRPr lang="cs-CZ" sz="180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30787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2022-23</a:t>
                      </a:r>
                      <a:endParaRPr lang="cs-CZ" sz="180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30787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8569" marR="685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poplatníka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27 840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981E3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30 840</a:t>
                      </a:r>
                    </a:p>
                  </a:txBody>
                  <a:tcPr marL="68569" marR="685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981E3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30 840</a:t>
                      </a:r>
                    </a:p>
                  </a:txBody>
                  <a:tcPr marL="68569" marR="685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druhého z manželů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24 840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24 840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24 840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invaliditu I. a II. stupně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2 520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2 520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2 520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invaliditu III. stupně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5 040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5 040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5 040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držitele průkazu ZTP/P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16 140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16 140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16 140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studenta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4 020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4 020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marL="68569" marR="6856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69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daňové zvýhodnění na vyživované dítě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Dle počtu dětí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Dle počtu dětí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Dle počtu dětí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69" marR="6856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71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Za umístění dítěte (tzv. </a:t>
                      </a:r>
                      <a:r>
                        <a:rPr lang="cs-CZ" sz="1800" b="0" dirty="0" err="1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školkovné</a:t>
                      </a: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6" marR="457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Dle výše min. mzdy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6" marR="4571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</a:rPr>
                        <a:t>Dle výše min. mzdy</a:t>
                      </a:r>
                      <a:endParaRPr lang="cs-CZ" sz="1800" b="0" dirty="0">
                        <a:solidFill>
                          <a:srgbClr val="30787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16" marR="4571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30787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-----</a:t>
                      </a:r>
                    </a:p>
                  </a:txBody>
                  <a:tcPr marL="45716" marR="4571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B5D7D45A-5185-4BEF-BAE1-DD3BE7666053}"/>
              </a:ext>
            </a:extLst>
          </p:cNvPr>
          <p:cNvSpPr txBox="1"/>
          <p:nvPr/>
        </p:nvSpPr>
        <p:spPr>
          <a:xfrm>
            <a:off x="179512" y="4083918"/>
            <a:ext cx="87849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981E3A"/>
                </a:solidFill>
                <a:latin typeface="+mn-lt"/>
              </a:rPr>
              <a:t>Sleva na manžela - </a:t>
            </a:r>
            <a:r>
              <a:rPr lang="en-US" dirty="0" err="1">
                <a:solidFill>
                  <a:srgbClr val="981E3A"/>
                </a:solidFill>
                <a:latin typeface="+mn-lt"/>
              </a:rPr>
              <a:t>nemá</a:t>
            </a:r>
            <a:r>
              <a:rPr lang="en-US" dirty="0">
                <a:solidFill>
                  <a:srgbClr val="981E3A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981E3A"/>
                </a:solidFill>
                <a:latin typeface="+mn-lt"/>
              </a:rPr>
              <a:t>příjmy</a:t>
            </a:r>
            <a:r>
              <a:rPr lang="en-US" dirty="0">
                <a:solidFill>
                  <a:srgbClr val="981E3A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981E3A"/>
                </a:solidFill>
                <a:latin typeface="+mn-lt"/>
              </a:rPr>
              <a:t>vyšší</a:t>
            </a:r>
            <a:r>
              <a:rPr lang="en-US" dirty="0">
                <a:solidFill>
                  <a:srgbClr val="981E3A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981E3A"/>
                </a:solidFill>
                <a:latin typeface="+mn-lt"/>
              </a:rPr>
              <a:t>než</a:t>
            </a:r>
            <a:r>
              <a:rPr lang="en-US" dirty="0">
                <a:solidFill>
                  <a:srgbClr val="981E3A"/>
                </a:solidFill>
                <a:latin typeface="+mn-lt"/>
              </a:rPr>
              <a:t> 68 000</a:t>
            </a:r>
            <a:r>
              <a:rPr lang="cs-CZ" dirty="0">
                <a:solidFill>
                  <a:srgbClr val="981E3A"/>
                </a:solidFill>
                <a:latin typeface="+mn-lt"/>
              </a:rPr>
              <a:t>Kč/</a:t>
            </a:r>
            <a:r>
              <a:rPr lang="en-US" dirty="0" err="1">
                <a:solidFill>
                  <a:srgbClr val="981E3A"/>
                </a:solidFill>
                <a:latin typeface="+mn-lt"/>
              </a:rPr>
              <a:t>rok</a:t>
            </a:r>
            <a:r>
              <a:rPr lang="en-US" dirty="0">
                <a:solidFill>
                  <a:srgbClr val="981E3A"/>
                </a:solidFill>
                <a:latin typeface="+mn-lt"/>
              </a:rPr>
              <a:t>. </a:t>
            </a:r>
            <a:endParaRPr lang="cs-CZ" dirty="0">
              <a:solidFill>
                <a:srgbClr val="981E3A"/>
              </a:solidFill>
              <a:latin typeface="+mn-lt"/>
            </a:endParaRPr>
          </a:p>
          <a:p>
            <a:pPr>
              <a:defRPr/>
            </a:pPr>
            <a:r>
              <a:rPr lang="en-US" dirty="0" err="1">
                <a:solidFill>
                  <a:srgbClr val="981E3A"/>
                </a:solidFill>
                <a:latin typeface="+mn-lt"/>
              </a:rPr>
              <a:t>Nově</a:t>
            </a:r>
            <a:r>
              <a:rPr lang="en-US" dirty="0">
                <a:solidFill>
                  <a:srgbClr val="981E3A"/>
                </a:solidFill>
                <a:latin typeface="+mn-lt"/>
              </a:rPr>
              <a:t> →</a:t>
            </a:r>
            <a:r>
              <a:rPr lang="cs-CZ" dirty="0">
                <a:solidFill>
                  <a:srgbClr val="981E3A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981E3A"/>
                </a:solidFill>
                <a:latin typeface="+mn-lt"/>
              </a:rPr>
              <a:t>uplatnit</a:t>
            </a:r>
            <a:r>
              <a:rPr lang="en-US" dirty="0">
                <a:solidFill>
                  <a:srgbClr val="981E3A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981E3A"/>
                </a:solidFill>
                <a:latin typeface="+mn-lt"/>
              </a:rPr>
              <a:t>výhradně</a:t>
            </a:r>
            <a:r>
              <a:rPr lang="en-US" dirty="0">
                <a:solidFill>
                  <a:srgbClr val="981E3A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981E3A"/>
                </a:solidFill>
                <a:latin typeface="+mn-lt"/>
              </a:rPr>
              <a:t>na</a:t>
            </a:r>
            <a:r>
              <a:rPr lang="en-US" dirty="0">
                <a:solidFill>
                  <a:srgbClr val="981E3A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981E3A"/>
                </a:solidFill>
                <a:latin typeface="+mn-lt"/>
              </a:rPr>
              <a:t>manžela</a:t>
            </a:r>
            <a:r>
              <a:rPr lang="en-US" dirty="0">
                <a:solidFill>
                  <a:srgbClr val="981E3A"/>
                </a:solidFill>
                <a:latin typeface="+mn-lt"/>
              </a:rPr>
              <a:t>/</a:t>
            </a:r>
            <a:r>
              <a:rPr lang="en-US" dirty="0" err="1">
                <a:solidFill>
                  <a:srgbClr val="981E3A"/>
                </a:solidFill>
                <a:latin typeface="+mn-lt"/>
              </a:rPr>
              <a:t>manželku</a:t>
            </a:r>
            <a:r>
              <a:rPr lang="en-US" dirty="0">
                <a:solidFill>
                  <a:srgbClr val="981E3A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981E3A"/>
                </a:solidFill>
                <a:latin typeface="+mn-lt"/>
              </a:rPr>
              <a:t>pečující</a:t>
            </a:r>
            <a:r>
              <a:rPr lang="en-US" dirty="0">
                <a:solidFill>
                  <a:srgbClr val="981E3A"/>
                </a:solidFill>
                <a:latin typeface="+mn-lt"/>
              </a:rPr>
              <a:t> o </a:t>
            </a:r>
            <a:r>
              <a:rPr lang="en-US" dirty="0" err="1">
                <a:solidFill>
                  <a:srgbClr val="981E3A"/>
                </a:solidFill>
                <a:latin typeface="+mn-lt"/>
              </a:rPr>
              <a:t>dítě</a:t>
            </a:r>
            <a:r>
              <a:rPr lang="en-US" dirty="0">
                <a:solidFill>
                  <a:srgbClr val="981E3A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981E3A"/>
                </a:solidFill>
                <a:latin typeface="+mn-lt"/>
              </a:rPr>
              <a:t>pouze</a:t>
            </a:r>
            <a:r>
              <a:rPr lang="en-US" dirty="0">
                <a:solidFill>
                  <a:srgbClr val="981E3A"/>
                </a:solidFill>
                <a:latin typeface="+mn-lt"/>
              </a:rPr>
              <a:t> do </a:t>
            </a:r>
            <a:r>
              <a:rPr lang="cs-CZ" dirty="0">
                <a:solidFill>
                  <a:srgbClr val="981E3A"/>
                </a:solidFill>
                <a:latin typeface="+mn-lt"/>
              </a:rPr>
              <a:t>věku </a:t>
            </a:r>
            <a:r>
              <a:rPr lang="en-US" dirty="0">
                <a:solidFill>
                  <a:srgbClr val="981E3A"/>
                </a:solidFill>
                <a:latin typeface="+mn-lt"/>
              </a:rPr>
              <a:t>3 let.</a:t>
            </a:r>
          </a:p>
        </p:txBody>
      </p:sp>
    </p:spTree>
    <p:extLst>
      <p:ext uri="{BB962C8B-B14F-4D97-AF65-F5344CB8AC3E}">
        <p14:creationId xmlns:p14="http://schemas.microsoft.com/office/powerpoint/2010/main" val="2002493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ACF1AF6-CD69-4EE4-878C-130A87CA7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123478"/>
            <a:ext cx="6408712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altLang="cs-CZ" sz="2800" dirty="0">
                <a:solidFill>
                  <a:srgbClr val="003300"/>
                </a:solidFill>
              </a:rPr>
              <a:t>Soustava veřejných příjmů ČR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7979A3F-D85B-4215-B3A4-85F7C3C50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1347614"/>
            <a:ext cx="2448743" cy="1302618"/>
          </a:xfrm>
          <a:prstGeom prst="rect">
            <a:avLst/>
          </a:prstGeom>
          <a:solidFill>
            <a:schemeClr val="bg2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cs-CZ" altLang="cs-CZ" sz="2400" b="1" dirty="0">
                <a:solidFill>
                  <a:srgbClr val="003300"/>
                </a:solidFill>
              </a:rPr>
              <a:t>Úvěrové</a:t>
            </a:r>
          </a:p>
          <a:p>
            <a:pPr>
              <a:buFontTx/>
              <a:buChar char="•"/>
              <a:defRPr/>
            </a:pPr>
            <a:r>
              <a:rPr lang="cs-CZ" altLang="cs-CZ" dirty="0">
                <a:solidFill>
                  <a:srgbClr val="003300"/>
                </a:solidFill>
              </a:rPr>
              <a:t>státní půjčky</a:t>
            </a:r>
          </a:p>
          <a:p>
            <a:pPr>
              <a:buFontTx/>
              <a:buChar char="•"/>
              <a:defRPr/>
            </a:pPr>
            <a:r>
              <a:rPr lang="cs-CZ" altLang="cs-CZ" dirty="0">
                <a:solidFill>
                  <a:srgbClr val="003300"/>
                </a:solidFill>
              </a:rPr>
              <a:t>vydané státní cenné</a:t>
            </a:r>
          </a:p>
          <a:p>
            <a:pPr>
              <a:defRPr/>
            </a:pPr>
            <a:r>
              <a:rPr lang="cs-CZ" altLang="cs-CZ" dirty="0">
                <a:solidFill>
                  <a:srgbClr val="003300"/>
                </a:solidFill>
              </a:rPr>
              <a:t> papíry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554459-A1FB-4606-9172-383BB5D6B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2120" y="1275606"/>
            <a:ext cx="2514600" cy="5762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altLang="cs-CZ" sz="2400" b="1" dirty="0">
                <a:solidFill>
                  <a:srgbClr val="003300"/>
                </a:solidFill>
              </a:rPr>
              <a:t>Neúvěrové</a:t>
            </a:r>
            <a:endParaRPr lang="cs-CZ" altLang="cs-CZ" sz="2400" dirty="0">
              <a:solidFill>
                <a:srgbClr val="003300"/>
              </a:solidFill>
            </a:endParaRP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98EA309B-093D-4972-93BA-CBB092035D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1720" y="843558"/>
            <a:ext cx="2520950" cy="433387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DA046082-D496-42C8-8B27-2AA83129BB9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7984" y="843558"/>
            <a:ext cx="2305050" cy="433387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4145BD0-194F-41F9-9835-A0B894841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776" y="3003798"/>
            <a:ext cx="2880320" cy="1839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cs-CZ" altLang="cs-CZ" sz="2400" b="1" dirty="0">
                <a:solidFill>
                  <a:srgbClr val="003300"/>
                </a:solidFill>
              </a:rPr>
              <a:t>Nedaňové</a:t>
            </a:r>
            <a:r>
              <a:rPr lang="cs-CZ" altLang="cs-CZ" sz="2800" b="1" dirty="0">
                <a:solidFill>
                  <a:srgbClr val="003300"/>
                </a:solidFill>
              </a:rPr>
              <a:t> </a:t>
            </a:r>
          </a:p>
          <a:p>
            <a:pPr>
              <a:buFontTx/>
              <a:buChar char="•"/>
              <a:defRPr/>
            </a:pPr>
            <a:r>
              <a:rPr lang="cs-CZ" altLang="cs-CZ" dirty="0">
                <a:solidFill>
                  <a:srgbClr val="003300"/>
                </a:solidFill>
              </a:rPr>
              <a:t> povinné příspěvky</a:t>
            </a:r>
          </a:p>
          <a:p>
            <a:pPr>
              <a:defRPr/>
            </a:pPr>
            <a:r>
              <a:rPr lang="cs-CZ" altLang="cs-CZ" dirty="0">
                <a:solidFill>
                  <a:srgbClr val="003300"/>
                </a:solidFill>
              </a:rPr>
              <a:t>  do stát. fondů</a:t>
            </a:r>
          </a:p>
          <a:p>
            <a:pPr>
              <a:buFontTx/>
              <a:buChar char="•"/>
              <a:defRPr/>
            </a:pPr>
            <a:r>
              <a:rPr lang="cs-CZ" altLang="cs-CZ" dirty="0">
                <a:solidFill>
                  <a:srgbClr val="003300"/>
                </a:solidFill>
              </a:rPr>
              <a:t> poplatky</a:t>
            </a:r>
          </a:p>
          <a:p>
            <a:pPr>
              <a:buFontTx/>
              <a:buChar char="•"/>
              <a:defRPr/>
            </a:pPr>
            <a:r>
              <a:rPr lang="cs-CZ" altLang="cs-CZ" dirty="0">
                <a:solidFill>
                  <a:srgbClr val="003300"/>
                </a:solidFill>
              </a:rPr>
              <a:t> místní poplatky</a:t>
            </a:r>
          </a:p>
          <a:p>
            <a:pPr>
              <a:buFontTx/>
              <a:buChar char="•"/>
              <a:defRPr/>
            </a:pPr>
            <a:r>
              <a:rPr lang="cs-CZ" altLang="cs-CZ" dirty="0">
                <a:solidFill>
                  <a:srgbClr val="003300"/>
                </a:solidFill>
              </a:rPr>
              <a:t> ostatní příjmy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390EB663-AFF0-4352-ABB7-768430D1B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4208" y="3075806"/>
            <a:ext cx="2449513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altLang="cs-CZ" sz="2800" b="1">
                <a:solidFill>
                  <a:srgbClr val="003300"/>
                </a:solidFill>
              </a:rPr>
              <a:t>Daňové</a:t>
            </a:r>
          </a:p>
        </p:txBody>
      </p:sp>
      <p:sp>
        <p:nvSpPr>
          <p:cNvPr id="9" name="Line 9">
            <a:extLst>
              <a:ext uri="{FF2B5EF4-FFF2-40B4-BE49-F238E27FC236}">
                <a16:creationId xmlns:a16="http://schemas.microsoft.com/office/drawing/2014/main" id="{BF557C65-C600-499A-9D6B-5E49FEE54D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39952" y="1851670"/>
            <a:ext cx="2808287" cy="107950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10">
            <a:extLst>
              <a:ext uri="{FF2B5EF4-FFF2-40B4-BE49-F238E27FC236}">
                <a16:creationId xmlns:a16="http://schemas.microsoft.com/office/drawing/2014/main" id="{AE7A7738-30CB-4979-A397-E82A1994081E}"/>
              </a:ext>
            </a:extLst>
          </p:cNvPr>
          <p:cNvSpPr>
            <a:spLocks noChangeShapeType="1"/>
          </p:cNvSpPr>
          <p:nvPr/>
        </p:nvSpPr>
        <p:spPr bwMode="auto">
          <a:xfrm>
            <a:off x="6948264" y="1851670"/>
            <a:ext cx="792163" cy="1152525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007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32F180B-D216-43CB-85D1-0D37D02CC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2741" y="188218"/>
            <a:ext cx="3744913" cy="7921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altLang="cs-CZ" sz="2800" b="1" dirty="0">
                <a:solidFill>
                  <a:srgbClr val="307871"/>
                </a:solidFill>
              </a:rPr>
              <a:t>Daňová soustava ČR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7CC9E3-CEB2-4494-BEC1-355ECF8B0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2715766"/>
            <a:ext cx="2232371" cy="12961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cs-CZ" altLang="cs-CZ" sz="2400" b="1" dirty="0">
                <a:solidFill>
                  <a:srgbClr val="003300"/>
                </a:solidFill>
              </a:rPr>
              <a:t>Z příjmů</a:t>
            </a:r>
          </a:p>
          <a:p>
            <a:pPr eaLnBrk="1" hangingPunct="1">
              <a:buFontTx/>
              <a:buChar char="•"/>
              <a:defRPr/>
            </a:pPr>
            <a:r>
              <a:rPr lang="cs-CZ" altLang="cs-CZ" sz="2000" b="1" dirty="0"/>
              <a:t> </a:t>
            </a:r>
            <a:r>
              <a:rPr lang="cs-CZ" altLang="cs-CZ" sz="2000" b="1" dirty="0">
                <a:solidFill>
                  <a:srgbClr val="000000"/>
                </a:solidFill>
              </a:rPr>
              <a:t>fyzických osob</a:t>
            </a:r>
          </a:p>
          <a:p>
            <a:pPr eaLnBrk="1" hangingPunct="1">
              <a:buFontTx/>
              <a:buChar char="•"/>
              <a:defRPr/>
            </a:pPr>
            <a:r>
              <a:rPr lang="cs-CZ" altLang="cs-CZ" sz="2000" b="1" dirty="0">
                <a:solidFill>
                  <a:srgbClr val="000000"/>
                </a:solidFill>
              </a:rPr>
              <a:t> právnických  os</a:t>
            </a:r>
            <a:r>
              <a:rPr lang="cs-CZ" altLang="cs-CZ" sz="2000" b="1" dirty="0"/>
              <a:t>ob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5615D8-A50C-49E3-A903-309222B77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2715766"/>
            <a:ext cx="2376264" cy="12961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cs-CZ" altLang="cs-CZ" sz="2400" b="1" dirty="0">
                <a:solidFill>
                  <a:srgbClr val="000000"/>
                </a:solidFill>
              </a:rPr>
              <a:t>Majetkové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000" b="1" dirty="0">
                <a:solidFill>
                  <a:srgbClr val="000000"/>
                </a:solidFill>
              </a:rPr>
              <a:t> z nemovitých věcí</a:t>
            </a:r>
          </a:p>
          <a:p>
            <a:pPr eaLnBrk="1" hangingPunct="1">
              <a:buFontTx/>
              <a:buChar char="•"/>
              <a:defRPr/>
            </a:pPr>
            <a:r>
              <a:rPr lang="cs-CZ" altLang="cs-CZ" sz="2000" b="1" dirty="0">
                <a:solidFill>
                  <a:srgbClr val="000000"/>
                </a:solidFill>
              </a:rPr>
              <a:t> </a:t>
            </a:r>
            <a:r>
              <a:rPr lang="cs-CZ" altLang="cs-CZ" sz="2000" b="1" dirty="0">
                <a:solidFill>
                  <a:srgbClr val="981E3A"/>
                </a:solidFill>
              </a:rPr>
              <a:t>silniční</a:t>
            </a:r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86266D7E-EDF4-40A3-B586-BAA52F084013}"/>
              </a:ext>
            </a:extLst>
          </p:cNvPr>
          <p:cNvSpPr>
            <a:spLocks/>
          </p:cNvSpPr>
          <p:nvPr/>
        </p:nvSpPr>
        <p:spPr bwMode="auto">
          <a:xfrm>
            <a:off x="1907704" y="987574"/>
            <a:ext cx="2813050" cy="446088"/>
          </a:xfrm>
          <a:custGeom>
            <a:avLst/>
            <a:gdLst>
              <a:gd name="T0" fmla="*/ 2147483646 w 1772"/>
              <a:gd name="T1" fmla="*/ 0 h 281"/>
              <a:gd name="T2" fmla="*/ 0 w 1772"/>
              <a:gd name="T3" fmla="*/ 2147483646 h 281"/>
              <a:gd name="T4" fmla="*/ 0 60000 65536"/>
              <a:gd name="T5" fmla="*/ 0 60000 65536"/>
              <a:gd name="T6" fmla="*/ 0 w 1772"/>
              <a:gd name="T7" fmla="*/ 0 h 281"/>
              <a:gd name="T8" fmla="*/ 1772 w 1772"/>
              <a:gd name="T9" fmla="*/ 281 h 28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72" h="281">
                <a:moveTo>
                  <a:pt x="1772" y="0"/>
                </a:moveTo>
                <a:lnTo>
                  <a:pt x="0" y="281"/>
                </a:lnTo>
              </a:path>
            </a:pathLst>
          </a:cu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Line 7">
            <a:extLst>
              <a:ext uri="{FF2B5EF4-FFF2-40B4-BE49-F238E27FC236}">
                <a16:creationId xmlns:a16="http://schemas.microsoft.com/office/drawing/2014/main" id="{EA04D628-77F9-4BA5-A53D-8D6B8905C6C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016" y="987574"/>
            <a:ext cx="1873250" cy="360362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8BF00FA9-067E-4791-85E4-49CA36045D4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9632" y="2283718"/>
            <a:ext cx="0" cy="358775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A78C3AEE-11F6-4FE3-BEB2-66CA2BE005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9632" y="2283718"/>
            <a:ext cx="2449512" cy="358775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B1DA6D71-9FD9-4310-9E8B-0631270B2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304" y="2355726"/>
            <a:ext cx="1224136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cs-CZ" altLang="cs-CZ" b="1" dirty="0">
                <a:solidFill>
                  <a:srgbClr val="003300"/>
                </a:solidFill>
              </a:rPr>
              <a:t>DPH</a:t>
            </a: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A337C332-1291-4EA4-A298-8E5A3A55F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304" y="3363838"/>
            <a:ext cx="1224136" cy="7207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cs-CZ" altLang="cs-CZ" b="1" dirty="0">
                <a:solidFill>
                  <a:srgbClr val="003300"/>
                </a:solidFill>
              </a:rPr>
              <a:t>Spotřeb. </a:t>
            </a:r>
          </a:p>
          <a:p>
            <a:pPr algn="ctr" eaLnBrk="1" hangingPunct="1">
              <a:defRPr/>
            </a:pPr>
            <a:r>
              <a:rPr lang="cs-CZ" altLang="cs-CZ" b="1" dirty="0">
                <a:solidFill>
                  <a:srgbClr val="003300"/>
                </a:solidFill>
              </a:rPr>
              <a:t>daň</a:t>
            </a:r>
          </a:p>
        </p:txBody>
      </p:sp>
      <p:sp>
        <p:nvSpPr>
          <p:cNvPr id="11" name="Oval 13">
            <a:extLst>
              <a:ext uri="{FF2B5EF4-FFF2-40B4-BE49-F238E27FC236}">
                <a16:creationId xmlns:a16="http://schemas.microsoft.com/office/drawing/2014/main" id="{BD737384-69E9-4AE2-B9A4-A712F003F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1347614"/>
            <a:ext cx="1885950" cy="914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cs-CZ" altLang="cs-CZ" sz="2800" b="1" dirty="0">
                <a:solidFill>
                  <a:srgbClr val="003300"/>
                </a:solidFill>
              </a:rPr>
              <a:t>Přímé</a:t>
            </a:r>
          </a:p>
        </p:txBody>
      </p:sp>
      <p:sp>
        <p:nvSpPr>
          <p:cNvPr id="12" name="Oval 14">
            <a:extLst>
              <a:ext uri="{FF2B5EF4-FFF2-40B4-BE49-F238E27FC236}">
                <a16:creationId xmlns:a16="http://schemas.microsoft.com/office/drawing/2014/main" id="{2622D179-E748-44BC-9D1E-6DB3BBA88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176" y="1203598"/>
            <a:ext cx="1885950" cy="914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cs-CZ" altLang="cs-CZ" sz="2800" b="1" dirty="0">
                <a:solidFill>
                  <a:srgbClr val="003300"/>
                </a:solidFill>
              </a:rPr>
              <a:t>Nepřímé</a:t>
            </a:r>
          </a:p>
        </p:txBody>
      </p:sp>
      <p:sp>
        <p:nvSpPr>
          <p:cNvPr id="13" name="Freeform 15">
            <a:extLst>
              <a:ext uri="{FF2B5EF4-FFF2-40B4-BE49-F238E27FC236}">
                <a16:creationId xmlns:a16="http://schemas.microsoft.com/office/drawing/2014/main" id="{BE706FE9-7C9A-4B21-A6DE-31FB95151B26}"/>
              </a:ext>
            </a:extLst>
          </p:cNvPr>
          <p:cNvSpPr>
            <a:spLocks/>
          </p:cNvSpPr>
          <p:nvPr/>
        </p:nvSpPr>
        <p:spPr bwMode="auto">
          <a:xfrm>
            <a:off x="7083738" y="2203363"/>
            <a:ext cx="12470" cy="2537756"/>
          </a:xfrm>
          <a:custGeom>
            <a:avLst/>
            <a:gdLst>
              <a:gd name="T0" fmla="*/ 2147483646 w 22"/>
              <a:gd name="T1" fmla="*/ 0 h 2183"/>
              <a:gd name="T2" fmla="*/ 0 w 22"/>
              <a:gd name="T3" fmla="*/ 2147483646 h 2183"/>
              <a:gd name="T4" fmla="*/ 0 60000 65536"/>
              <a:gd name="T5" fmla="*/ 0 60000 65536"/>
              <a:gd name="T6" fmla="*/ 0 w 22"/>
              <a:gd name="T7" fmla="*/ 0 h 2183"/>
              <a:gd name="T8" fmla="*/ 22 w 22"/>
              <a:gd name="T9" fmla="*/ 2183 h 2183"/>
              <a:gd name="connsiteX0" fmla="*/ 719 w 4282"/>
              <a:gd name="connsiteY0" fmla="*/ 0 h 10000"/>
              <a:gd name="connsiteX1" fmla="*/ 3563 w 4282"/>
              <a:gd name="connsiteY1" fmla="*/ 10000 h 10000"/>
              <a:gd name="connsiteX0" fmla="*/ 2007 w 6370"/>
              <a:gd name="connsiteY0" fmla="*/ 0 h 10033"/>
              <a:gd name="connsiteX1" fmla="*/ 4364 w 6370"/>
              <a:gd name="connsiteY1" fmla="*/ 10033 h 10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370" h="10033">
                <a:moveTo>
                  <a:pt x="2007" y="0"/>
                </a:moveTo>
                <a:cubicBezTo>
                  <a:pt x="-5777" y="3333"/>
                  <a:pt x="12148" y="6700"/>
                  <a:pt x="4364" y="10033"/>
                </a:cubicBezTo>
              </a:path>
            </a:pathLst>
          </a:cu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17">
            <a:extLst>
              <a:ext uri="{FF2B5EF4-FFF2-40B4-BE49-F238E27FC236}">
                <a16:creationId xmlns:a16="http://schemas.microsoft.com/office/drawing/2014/main" id="{827B337B-8AE7-4F7E-A8A2-A4989C74A20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2280" y="2715766"/>
            <a:ext cx="144462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18">
            <a:extLst>
              <a:ext uri="{FF2B5EF4-FFF2-40B4-BE49-F238E27FC236}">
                <a16:creationId xmlns:a16="http://schemas.microsoft.com/office/drawing/2014/main" id="{0D88428A-9F78-48CB-BE66-1766B96DD846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2280" y="3795886"/>
            <a:ext cx="144462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Line 19">
            <a:extLst>
              <a:ext uri="{FF2B5EF4-FFF2-40B4-BE49-F238E27FC236}">
                <a16:creationId xmlns:a16="http://schemas.microsoft.com/office/drawing/2014/main" id="{1B64116E-FB00-4D9D-85B1-A0EE21EEE926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2280" y="4731990"/>
            <a:ext cx="144462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Rectangle 21">
            <a:extLst>
              <a:ext uri="{FF2B5EF4-FFF2-40B4-BE49-F238E27FC236}">
                <a16:creationId xmlns:a16="http://schemas.microsoft.com/office/drawing/2014/main" id="{5C566B23-C395-4723-885E-9D03D5CEF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304" y="4299942"/>
            <a:ext cx="1224136" cy="7207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cs-CZ" altLang="cs-CZ" b="1" dirty="0" err="1">
                <a:solidFill>
                  <a:srgbClr val="003300"/>
                </a:solidFill>
              </a:rPr>
              <a:t>Energet</a:t>
            </a:r>
            <a:r>
              <a:rPr lang="cs-CZ" altLang="cs-CZ" b="1" dirty="0">
                <a:solidFill>
                  <a:srgbClr val="003300"/>
                </a:solidFill>
              </a:rPr>
              <a:t>. </a:t>
            </a:r>
          </a:p>
          <a:p>
            <a:pPr algn="ctr" eaLnBrk="1" hangingPunct="1">
              <a:defRPr/>
            </a:pPr>
            <a:r>
              <a:rPr lang="cs-CZ" altLang="cs-CZ" b="1" dirty="0">
                <a:solidFill>
                  <a:srgbClr val="003300"/>
                </a:solidFill>
              </a:rPr>
              <a:t>daň</a:t>
            </a:r>
          </a:p>
        </p:txBody>
      </p:sp>
    </p:spTree>
    <p:extLst>
      <p:ext uri="{BB962C8B-B14F-4D97-AF65-F5344CB8AC3E}">
        <p14:creationId xmlns:p14="http://schemas.microsoft.com/office/powerpoint/2010/main" val="3138948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>
            <a:extLst>
              <a:ext uri="{FF2B5EF4-FFF2-40B4-BE49-F238E27FC236}">
                <a16:creationId xmlns:a16="http://schemas.microsoft.com/office/drawing/2014/main" id="{843BA524-21A4-4219-96BA-A96E70DD017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457201"/>
            <a:ext cx="8147248" cy="18985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altLang="cs-CZ" sz="3200" dirty="0">
                <a:solidFill>
                  <a:srgbClr val="006600"/>
                </a:solidFill>
              </a:rPr>
              <a:t>Energetické (ekologické) daně - od r. 2008</a:t>
            </a:r>
            <a:br>
              <a:rPr lang="cs-CZ" altLang="cs-CZ" dirty="0">
                <a:solidFill>
                  <a:srgbClr val="006600"/>
                </a:solidFill>
              </a:rPr>
            </a:br>
            <a:r>
              <a:rPr lang="cs-CZ" altLang="cs-CZ" sz="2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altLang="cs-CZ" sz="2400" dirty="0"/>
              <a:t>Daň ze zemního plynu a dalších plynů</a:t>
            </a:r>
            <a:br>
              <a:rPr lang="cs-CZ" altLang="cs-CZ" sz="2400" dirty="0"/>
            </a:br>
            <a:r>
              <a:rPr lang="cs-CZ" altLang="cs-CZ" sz="2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altLang="cs-CZ" sz="2400" dirty="0"/>
              <a:t>Daň z pevných paliv</a:t>
            </a:r>
            <a:br>
              <a:rPr lang="cs-CZ" altLang="cs-CZ" sz="2400" dirty="0"/>
            </a:br>
            <a:r>
              <a:rPr lang="cs-CZ" altLang="cs-CZ" sz="2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altLang="cs-CZ" sz="2400" dirty="0"/>
              <a:t>Daň z elektřiny</a:t>
            </a:r>
            <a:endParaRPr lang="cs-CZ" altLang="cs-CZ" dirty="0">
              <a:solidFill>
                <a:srgbClr val="0066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464057-9A2D-4561-8FF7-90F57D25F30D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3147814"/>
            <a:ext cx="8352928" cy="12241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  <a:defRPr/>
            </a:pPr>
            <a:r>
              <a:rPr lang="cs-CZ" altLang="en-US" dirty="0">
                <a:solidFill>
                  <a:srgbClr val="435E40"/>
                </a:solidFill>
              </a:rPr>
              <a:t>Daň z hazardních her s platností od r. 2017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en-US" sz="2000" dirty="0"/>
              <a:t>(Souběžně došlo ke zrušení zákona o loteriích a jiných podobných hrách.)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251284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FE425E-A805-44BE-B1DF-85A92C35B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 dirty="0">
                <a:solidFill>
                  <a:srgbClr val="307871"/>
                </a:solidFill>
              </a:rPr>
              <a:t>Daňové příjmy</a:t>
            </a:r>
            <a:endParaRPr lang="cs-CZ" sz="2800" dirty="0">
              <a:solidFill>
                <a:srgbClr val="307871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7EDEB2F-EF52-48CD-8AFA-F568AA3E458C}"/>
              </a:ext>
            </a:extLst>
          </p:cNvPr>
          <p:cNvSpPr txBox="1"/>
          <p:nvPr/>
        </p:nvSpPr>
        <p:spPr>
          <a:xfrm>
            <a:off x="611560" y="1131590"/>
            <a:ext cx="734481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altLang="cs-CZ" sz="2400" b="1" dirty="0">
                <a:solidFill>
                  <a:srgbClr val="307871"/>
                </a:solidFill>
              </a:rPr>
              <a:t>jsou nejvýznamnějším a největším finančním příjmem veřejného rozpočtu</a:t>
            </a:r>
          </a:p>
          <a:p>
            <a:pPr algn="ctr"/>
            <a:endParaRPr lang="cs-CZ" altLang="cs-CZ" sz="2400" b="1" dirty="0">
              <a:solidFill>
                <a:srgbClr val="307871"/>
              </a:solidFill>
            </a:endParaRPr>
          </a:p>
          <a:p>
            <a:pPr algn="ctr"/>
            <a:endParaRPr lang="cs-CZ" altLang="cs-CZ" sz="2400" b="1" dirty="0">
              <a:solidFill>
                <a:srgbClr val="307871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C00000"/>
                </a:solidFill>
              </a:rPr>
              <a:t>Podílejí se na celkových příjmech veřejného rozpočtu cca ………. %!!!!</a:t>
            </a:r>
          </a:p>
          <a:p>
            <a:pPr algn="ctr" eaLnBrk="1" hangingPunct="1"/>
            <a:endParaRPr lang="cs-CZ" altLang="cs-CZ" sz="2400" b="1" dirty="0"/>
          </a:p>
          <a:p>
            <a:endParaRPr lang="cs-CZ" altLang="cs-CZ" b="1" dirty="0"/>
          </a:p>
          <a:p>
            <a:endParaRPr lang="cs-CZ" altLang="cs-CZ" sz="1800" b="1" dirty="0"/>
          </a:p>
          <a:p>
            <a:endParaRPr lang="cs-CZ" altLang="cs-CZ" b="1" dirty="0"/>
          </a:p>
          <a:p>
            <a:r>
              <a:rPr lang="cs-CZ" altLang="cs-CZ" sz="1800" b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108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E310F860-72EF-4255-B352-EF28DE1965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342901"/>
            <a:ext cx="6172200" cy="716756"/>
          </a:xfrm>
        </p:spPr>
        <p:txBody>
          <a:bodyPr/>
          <a:lstStyle/>
          <a:p>
            <a:pPr algn="ctr"/>
            <a:r>
              <a:rPr lang="cs-CZ" altLang="cs-CZ" sz="2100" b="1">
                <a:solidFill>
                  <a:srgbClr val="008000"/>
                </a:solidFill>
                <a:latin typeface="Times New Roman" panose="02020603050405020304" pitchFamily="18" charset="0"/>
              </a:rPr>
              <a:t>Daňové příjmy vládního sektoru ve vybraných </a:t>
            </a:r>
            <a:br>
              <a:rPr lang="cs-CZ" altLang="cs-CZ" sz="2100" b="1">
                <a:solidFill>
                  <a:srgbClr val="008000"/>
                </a:solidFill>
                <a:latin typeface="Times New Roman" panose="02020603050405020304" pitchFamily="18" charset="0"/>
              </a:rPr>
            </a:br>
            <a:r>
              <a:rPr lang="cs-CZ" altLang="cs-CZ" sz="2100" b="1">
                <a:solidFill>
                  <a:srgbClr val="008000"/>
                </a:solidFill>
                <a:latin typeface="Times New Roman" panose="02020603050405020304" pitchFamily="18" charset="0"/>
              </a:rPr>
              <a:t>letech 1993 – 2023 (v mld. Kč)</a:t>
            </a:r>
            <a:endParaRPr lang="cs-CZ" altLang="cs-CZ" sz="2100"/>
          </a:p>
        </p:txBody>
      </p:sp>
      <p:sp>
        <p:nvSpPr>
          <p:cNvPr id="29699" name="Obdélník 4">
            <a:extLst>
              <a:ext uri="{FF2B5EF4-FFF2-40B4-BE49-F238E27FC236}">
                <a16:creationId xmlns:a16="http://schemas.microsoft.com/office/drawing/2014/main" id="{5F99EC3C-3983-4BE3-B622-B413A40AA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6160" y="4731544"/>
            <a:ext cx="3429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600">
                <a:latin typeface="Times New Roman" panose="02020603050405020304" pitchFamily="18" charset="0"/>
              </a:rPr>
              <a:t>Pozn.: Z důvodu velikosti tabulky některé roky jsou vynechány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600">
                <a:latin typeface="Times New Roman" panose="02020603050405020304" pitchFamily="18" charset="0"/>
              </a:rPr>
              <a:t>Pramen: vlastní propočty z dat MF ČR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600">
                <a:latin typeface="Times New Roman" panose="02020603050405020304" pitchFamily="18" charset="0"/>
              </a:rPr>
              <a:t>* DPH+spotřební daně+ostatní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58E5B338-4F71-4B6B-8106-83A33B6B8D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150810"/>
              </p:ext>
            </p:extLst>
          </p:nvPr>
        </p:nvGraphicFramePr>
        <p:xfrm>
          <a:off x="683568" y="1275160"/>
          <a:ext cx="7848875" cy="3312814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264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56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14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85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85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85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855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855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985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630516">
                <a:tc>
                  <a:txBody>
                    <a:bodyPr/>
                    <a:lstStyle/>
                    <a:p>
                      <a:pPr algn="l" fontAlgn="b"/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1993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1994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1995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2000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2005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2010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2015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2020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2021</a:t>
                      </a:r>
                      <a:endParaRPr lang="cs-CZ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2022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2023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358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>
                          <a:effectLst/>
                        </a:rPr>
                        <a:t>Daně na zboží a služby*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137,8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154,9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173,6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247,6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343,0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441,0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562,0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651,0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705,0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u="none" strike="noStrike" dirty="0">
                        <a:effectLst/>
                      </a:endParaRPr>
                    </a:p>
                    <a:p>
                      <a:pPr algn="ctr" fontAlgn="ctr"/>
                      <a:endParaRPr lang="cs-CZ" sz="12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767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u="none" strike="noStrike" dirty="0">
                        <a:effectLst/>
                      </a:endParaRPr>
                    </a:p>
                    <a:p>
                      <a:pPr algn="ctr" fontAlgn="ctr"/>
                      <a:endParaRPr lang="cs-CZ" sz="12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806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42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Sociální pojistné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132,1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162,3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192,5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287,4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416,0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578,0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663,0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909,0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1013,0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1084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2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1169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07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DzPFO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29,7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54,5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68,6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98,3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142,0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131,0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165,0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299,0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228,0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243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278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07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DzPPO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70,9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63,8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66,5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75,8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145,0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127,0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157,0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177,0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228,0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284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320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112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>
                          <a:effectLst/>
                        </a:rPr>
                        <a:t>Daně z majetku 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22,5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10,5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10,0</a:t>
                      </a:r>
                      <a:endParaRPr lang="cs-CZ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12,1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13,0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16,0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6,0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11,0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11,0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11,0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11,0</a:t>
                      </a:r>
                      <a:endParaRPr lang="cs-CZ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258">
                <a:tc>
                  <a:txBody>
                    <a:bodyPr/>
                    <a:lstStyle/>
                    <a:p>
                      <a:pPr algn="l" fontAlgn="b"/>
                      <a:endParaRPr lang="cs-CZ" sz="1200" b="1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Celkem</a:t>
                      </a:r>
                      <a:endParaRPr lang="cs-CZ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393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446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511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721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1059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1293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1553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2047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2185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2390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2584</a:t>
                      </a:r>
                      <a:endParaRPr lang="cs-CZ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SLU">
  <a:themeElements>
    <a:clrScheme name="SLU-text">
      <a:dk1>
        <a:srgbClr val="981E3A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2465</TotalTime>
  <Words>2602</Words>
  <Application>Microsoft Office PowerPoint</Application>
  <PresentationFormat>Předvádění na obrazovce (16:9)</PresentationFormat>
  <Paragraphs>703</Paragraphs>
  <Slides>40</Slides>
  <Notes>6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50" baseType="lpstr">
      <vt:lpstr>Arial</vt:lpstr>
      <vt:lpstr>Arial Black</vt:lpstr>
      <vt:lpstr>Arial Narrow</vt:lpstr>
      <vt:lpstr>Calibri</vt:lpstr>
      <vt:lpstr>Californian FB</vt:lpstr>
      <vt:lpstr>Enriqueta</vt:lpstr>
      <vt:lpstr>Times New Roman</vt:lpstr>
      <vt:lpstr>Wingdings</vt:lpstr>
      <vt:lpstr>SLU</vt:lpstr>
      <vt:lpstr>Graf</vt:lpstr>
      <vt:lpstr> Daně a daňová politika ČR</vt:lpstr>
      <vt:lpstr>Fiskální politika státu</vt:lpstr>
      <vt:lpstr>Slovo fiskální pochází z lat.  fiscus </vt:lpstr>
      <vt:lpstr>Fiskální politika:</vt:lpstr>
      <vt:lpstr>Prezentace aplikace PowerPoint</vt:lpstr>
      <vt:lpstr>Prezentace aplikace PowerPoint</vt:lpstr>
      <vt:lpstr>Prezentace aplikace PowerPoint</vt:lpstr>
      <vt:lpstr>Daňové příjmy</vt:lpstr>
      <vt:lpstr>Daňové příjmy vládního sektoru ve vybraných  letech 1993 – 2023 (v mld. Kč)</vt:lpstr>
      <vt:lpstr>Daňové příjmy vládního sektoru ve vybraných  letech 1993 – 2023 (v mld. Kč)</vt:lpstr>
      <vt:lpstr>Daňové příjmy vládního sektoru ve vybraných  letech 1993 – 2023 (v % )</vt:lpstr>
      <vt:lpstr>Daňové příjmy vládního sektoru ve vybraných  letech 1993 – 2023 (v % )</vt:lpstr>
      <vt:lpstr>Prezentace aplikace PowerPoint</vt:lpstr>
      <vt:lpstr>Výnos z daní FO je relativně stabilní</vt:lpstr>
      <vt:lpstr>Základní funkce daní</vt:lpstr>
      <vt:lpstr>Funkce alokační</vt:lpstr>
      <vt:lpstr>Funkce redistribuční - souvisí s rozdělováním důchodů ve společnosti  </vt:lpstr>
      <vt:lpstr>Stabilizační funkce - je integrální součástí hospodářské politiky</vt:lpstr>
      <vt:lpstr>Prezentace aplikace PowerPoint</vt:lpstr>
      <vt:lpstr>Stabilizační funkce má  i mezinárodní rozměr</vt:lpstr>
      <vt:lpstr>Daňové ráje</vt:lpstr>
      <vt:lpstr>Daňové ráje</vt:lpstr>
      <vt:lpstr>1993 – Daňová reforma – nová daňová soustava</vt:lpstr>
      <vt:lpstr>Obecně se pro mezinárodní srovnání používá ukazatel:</vt:lpstr>
      <vt:lpstr>Vývoj daňové kvóty ČR dle rozpočtové skladby (v % nominálního HDP) </vt:lpstr>
      <vt:lpstr>Daň - zákonem určená platba do veřejného rozpočtu</vt:lpstr>
      <vt:lpstr>Daně přímé - Třídění daní podle vazby na důchod</vt:lpstr>
      <vt:lpstr>Daňová terminologie</vt:lpstr>
      <vt:lpstr>Sazba daně</vt:lpstr>
      <vt:lpstr>Daňová sazba</vt:lpstr>
      <vt:lpstr>Zákon o daních  z příjmů – 586/92 Sb. upravuje: </vt:lpstr>
      <vt:lpstr>Daň z příjmů fyzických osob:</vt:lpstr>
      <vt:lpstr>Vývoj sazby daně z příjmů FO (viz § 16 ZDP)</vt:lpstr>
      <vt:lpstr>Sazba daně z příjmů fyzických osob 1993 - 2007</vt:lpstr>
      <vt:lpstr>Zdanění FO v ČR</vt:lpstr>
      <vt:lpstr>Daňové odpočty</vt:lpstr>
      <vt:lpstr>Daňové odpočty</vt:lpstr>
      <vt:lpstr>Splitting - určitý druh daňové úlevy </vt:lpstr>
      <vt:lpstr>Prezentace aplikace PowerPoint</vt:lpstr>
      <vt:lpstr>Vývoj slev na dani: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Jana Janoušková</cp:lastModifiedBy>
  <cp:revision>80</cp:revision>
  <dcterms:created xsi:type="dcterms:W3CDTF">2016-07-06T15:42:34Z</dcterms:created>
  <dcterms:modified xsi:type="dcterms:W3CDTF">2025-02-09T20:54:56Z</dcterms:modified>
</cp:coreProperties>
</file>