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304" r:id="rId4"/>
    <p:sldId id="266" r:id="rId5"/>
    <p:sldId id="299" r:id="rId6"/>
    <p:sldId id="269" r:id="rId7"/>
    <p:sldId id="311" r:id="rId8"/>
    <p:sldId id="310" r:id="rId9"/>
    <p:sldId id="312" r:id="rId10"/>
    <p:sldId id="289" r:id="rId11"/>
    <p:sldId id="313" r:id="rId12"/>
    <p:sldId id="307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B2B"/>
    <a:srgbClr val="307871"/>
    <a:srgbClr val="981E3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0" autoAdjust="0"/>
  </p:normalViewPr>
  <p:slideViewPr>
    <p:cSldViewPr>
      <p:cViewPr varScale="1">
        <p:scale>
          <a:sx n="80" d="100"/>
          <a:sy n="80" d="100"/>
        </p:scale>
        <p:origin x="96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F03CE-53CD-4AC4-96DF-2315CD4917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D2FC1B1-DC85-426D-9562-673AC46F55AB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altLang="cs-CZ" dirty="0">
              <a:solidFill>
                <a:srgbClr val="307871"/>
              </a:solidFill>
            </a:rPr>
            <a:t>Pokud dva daňoví poplatníci dosahují stejného příjmu, měli by také oba platit stejnou daň. </a:t>
          </a:r>
          <a:endParaRPr lang="cs-CZ" dirty="0">
            <a:solidFill>
              <a:srgbClr val="307871"/>
            </a:solidFill>
          </a:endParaRPr>
        </a:p>
      </dgm:t>
    </dgm:pt>
    <dgm:pt modelId="{A6DB0435-75BA-4E99-AAC7-CA5CC7CD64F4}" type="parTrans" cxnId="{2162BAE9-803C-43A0-AF7B-6B88DB67CC64}">
      <dgm:prSet/>
      <dgm:spPr/>
      <dgm:t>
        <a:bodyPr/>
        <a:lstStyle/>
        <a:p>
          <a:endParaRPr lang="cs-CZ"/>
        </a:p>
      </dgm:t>
    </dgm:pt>
    <dgm:pt modelId="{5B522F68-CF62-4061-B86D-C86C02B745DC}" type="sibTrans" cxnId="{2162BAE9-803C-43A0-AF7B-6B88DB67CC64}">
      <dgm:prSet/>
      <dgm:spPr/>
      <dgm:t>
        <a:bodyPr/>
        <a:lstStyle/>
        <a:p>
          <a:endParaRPr lang="cs-CZ"/>
        </a:p>
      </dgm:t>
    </dgm:pt>
    <dgm:pt modelId="{C54AD11E-45ED-4C3A-9B85-B9B88F1E2D8E}">
      <dgm:prSet phldrT="[Text]" phldr="1"/>
      <dgm:spPr/>
      <dgm:t>
        <a:bodyPr/>
        <a:lstStyle/>
        <a:p>
          <a:endParaRPr lang="cs-CZ" dirty="0"/>
        </a:p>
      </dgm:t>
    </dgm:pt>
    <dgm:pt modelId="{3E695BF4-B3AE-4991-9DD6-5120C1F1D60D}" type="parTrans" cxnId="{2BAE916E-9272-415C-B0B1-408FA2CC961E}">
      <dgm:prSet/>
      <dgm:spPr/>
      <dgm:t>
        <a:bodyPr/>
        <a:lstStyle/>
        <a:p>
          <a:endParaRPr lang="cs-CZ"/>
        </a:p>
      </dgm:t>
    </dgm:pt>
    <dgm:pt modelId="{B81DB294-0914-4F40-8E3B-6BC6675F6F33}" type="sibTrans" cxnId="{2BAE916E-9272-415C-B0B1-408FA2CC961E}">
      <dgm:prSet/>
      <dgm:spPr/>
      <dgm:t>
        <a:bodyPr/>
        <a:lstStyle/>
        <a:p>
          <a:endParaRPr lang="cs-CZ"/>
        </a:p>
      </dgm:t>
    </dgm:pt>
    <dgm:pt modelId="{C104CBE4-7CEA-4CE8-826C-603C0DDB4844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cs-CZ" altLang="cs-CZ" dirty="0">
              <a:solidFill>
                <a:srgbClr val="307871"/>
              </a:solidFill>
            </a:rPr>
            <a:t>Každá daňová úleva představuje snížení daňového výnosu financujícího veřejné výdaje </a:t>
          </a:r>
          <a:r>
            <a: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→</a:t>
          </a:r>
          <a:r>
            <a:rPr lang="cs-CZ" alt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altLang="cs-CZ" dirty="0">
              <a:solidFill>
                <a:srgbClr val="307871"/>
              </a:solidFill>
            </a:rPr>
            <a:t>tedy z určitého úhlu pohledu veřejným statkem, který někteří spotřebovávají, jiní nikoliv.</a:t>
          </a:r>
          <a:endParaRPr lang="cs-CZ" dirty="0">
            <a:solidFill>
              <a:srgbClr val="307871"/>
            </a:solidFill>
          </a:endParaRPr>
        </a:p>
      </dgm:t>
    </dgm:pt>
    <dgm:pt modelId="{E9D52DF4-F0A7-495C-8769-B2BC9FD4E746}" type="sibTrans" cxnId="{1A977A8A-1D59-4E5E-A467-F0A101D49A9A}">
      <dgm:prSet/>
      <dgm:spPr/>
      <dgm:t>
        <a:bodyPr/>
        <a:lstStyle/>
        <a:p>
          <a:endParaRPr lang="cs-CZ"/>
        </a:p>
      </dgm:t>
    </dgm:pt>
    <dgm:pt modelId="{3DA75683-FC47-4345-B0EB-7FAB6A490BAE}" type="parTrans" cxnId="{1A977A8A-1D59-4E5E-A467-F0A101D49A9A}">
      <dgm:prSet/>
      <dgm:spPr/>
      <dgm:t>
        <a:bodyPr/>
        <a:lstStyle/>
        <a:p>
          <a:endParaRPr lang="cs-CZ"/>
        </a:p>
      </dgm:t>
    </dgm:pt>
    <dgm:pt modelId="{B708C10D-F576-4777-BB56-65D50D5413D1}" type="pres">
      <dgm:prSet presAssocID="{881F03CE-53CD-4AC4-96DF-2315CD4917B3}" presName="linear" presStyleCnt="0">
        <dgm:presLayoutVars>
          <dgm:animLvl val="lvl"/>
          <dgm:resizeHandles val="exact"/>
        </dgm:presLayoutVars>
      </dgm:prSet>
      <dgm:spPr/>
    </dgm:pt>
    <dgm:pt modelId="{C4A748F4-7161-4C6F-91DD-296386F5FB4E}" type="pres">
      <dgm:prSet presAssocID="{ED2FC1B1-DC85-426D-9562-673AC46F55AB}" presName="parentText" presStyleLbl="node1" presStyleIdx="0" presStyleCnt="2" custScaleY="61555" custLinFactNeighborY="6073">
        <dgm:presLayoutVars>
          <dgm:chMax val="0"/>
          <dgm:bulletEnabled val="1"/>
        </dgm:presLayoutVars>
      </dgm:prSet>
      <dgm:spPr/>
    </dgm:pt>
    <dgm:pt modelId="{C5668351-7FD6-4430-85EF-9F7EFC165446}" type="pres">
      <dgm:prSet presAssocID="{ED2FC1B1-DC85-426D-9562-673AC46F55AB}" presName="childText" presStyleLbl="revTx" presStyleIdx="0" presStyleCnt="1">
        <dgm:presLayoutVars>
          <dgm:bulletEnabled val="1"/>
        </dgm:presLayoutVars>
      </dgm:prSet>
      <dgm:spPr/>
    </dgm:pt>
    <dgm:pt modelId="{36FE82F7-76F5-4785-8270-DCEC48667F2E}" type="pres">
      <dgm:prSet presAssocID="{C104CBE4-7CEA-4CE8-826C-603C0DDB4844}" presName="parentText" presStyleLbl="node1" presStyleIdx="1" presStyleCnt="2" custScaleY="59219" custLinFactY="5393" custLinFactNeighborX="-10243" custLinFactNeighborY="100000">
        <dgm:presLayoutVars>
          <dgm:chMax val="0"/>
          <dgm:bulletEnabled val="1"/>
        </dgm:presLayoutVars>
      </dgm:prSet>
      <dgm:spPr/>
    </dgm:pt>
  </dgm:ptLst>
  <dgm:cxnLst>
    <dgm:cxn modelId="{2BAE916E-9272-415C-B0B1-408FA2CC961E}" srcId="{ED2FC1B1-DC85-426D-9562-673AC46F55AB}" destId="{C54AD11E-45ED-4C3A-9B85-B9B88F1E2D8E}" srcOrd="0" destOrd="0" parTransId="{3E695BF4-B3AE-4991-9DD6-5120C1F1D60D}" sibTransId="{B81DB294-0914-4F40-8E3B-6BC6675F6F33}"/>
    <dgm:cxn modelId="{88E93254-1B77-4585-BD4D-70BCD3A2FD1F}" type="presOf" srcId="{ED2FC1B1-DC85-426D-9562-673AC46F55AB}" destId="{C4A748F4-7161-4C6F-91DD-296386F5FB4E}" srcOrd="0" destOrd="0" presId="urn:microsoft.com/office/officeart/2005/8/layout/vList2"/>
    <dgm:cxn modelId="{0ADA7D58-7D13-4815-A773-F43B2BF52F52}" type="presOf" srcId="{C54AD11E-45ED-4C3A-9B85-B9B88F1E2D8E}" destId="{C5668351-7FD6-4430-85EF-9F7EFC165446}" srcOrd="0" destOrd="0" presId="urn:microsoft.com/office/officeart/2005/8/layout/vList2"/>
    <dgm:cxn modelId="{F102E378-93AF-4063-86C7-08CB6F917092}" type="presOf" srcId="{881F03CE-53CD-4AC4-96DF-2315CD4917B3}" destId="{B708C10D-F576-4777-BB56-65D50D5413D1}" srcOrd="0" destOrd="0" presId="urn:microsoft.com/office/officeart/2005/8/layout/vList2"/>
    <dgm:cxn modelId="{1A977A8A-1D59-4E5E-A467-F0A101D49A9A}" srcId="{881F03CE-53CD-4AC4-96DF-2315CD4917B3}" destId="{C104CBE4-7CEA-4CE8-826C-603C0DDB4844}" srcOrd="1" destOrd="0" parTransId="{3DA75683-FC47-4345-B0EB-7FAB6A490BAE}" sibTransId="{E9D52DF4-F0A7-495C-8769-B2BC9FD4E746}"/>
    <dgm:cxn modelId="{6BE3E78D-F3A1-4783-94DE-82AC00FBB04D}" type="presOf" srcId="{C104CBE4-7CEA-4CE8-826C-603C0DDB4844}" destId="{36FE82F7-76F5-4785-8270-DCEC48667F2E}" srcOrd="0" destOrd="0" presId="urn:microsoft.com/office/officeart/2005/8/layout/vList2"/>
    <dgm:cxn modelId="{2162BAE9-803C-43A0-AF7B-6B88DB67CC64}" srcId="{881F03CE-53CD-4AC4-96DF-2315CD4917B3}" destId="{ED2FC1B1-DC85-426D-9562-673AC46F55AB}" srcOrd="0" destOrd="0" parTransId="{A6DB0435-75BA-4E99-AAC7-CA5CC7CD64F4}" sibTransId="{5B522F68-CF62-4061-B86D-C86C02B745DC}"/>
    <dgm:cxn modelId="{25BD1DD5-5D09-46A9-849C-268ACF64D98F}" type="presParOf" srcId="{B708C10D-F576-4777-BB56-65D50D5413D1}" destId="{C4A748F4-7161-4C6F-91DD-296386F5FB4E}" srcOrd="0" destOrd="0" presId="urn:microsoft.com/office/officeart/2005/8/layout/vList2"/>
    <dgm:cxn modelId="{4303C9AA-32B3-4297-971E-2D5516D90B77}" type="presParOf" srcId="{B708C10D-F576-4777-BB56-65D50D5413D1}" destId="{C5668351-7FD6-4430-85EF-9F7EFC165446}" srcOrd="1" destOrd="0" presId="urn:microsoft.com/office/officeart/2005/8/layout/vList2"/>
    <dgm:cxn modelId="{07B9AC77-F983-4AD5-A754-9276DADFE7F0}" type="presParOf" srcId="{B708C10D-F576-4777-BB56-65D50D5413D1}" destId="{36FE82F7-76F5-4785-8270-DCEC48667F2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748F4-7161-4C6F-91DD-296386F5FB4E}">
      <dsp:nvSpPr>
        <dsp:cNvPr id="0" name=""/>
        <dsp:cNvSpPr/>
      </dsp:nvSpPr>
      <dsp:spPr>
        <a:xfrm>
          <a:off x="0" y="36003"/>
          <a:ext cx="8640960" cy="78429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altLang="cs-CZ" sz="1800" kern="1200" dirty="0">
              <a:solidFill>
                <a:srgbClr val="307871"/>
              </a:solidFill>
            </a:rPr>
            <a:t>Pokud dva daňoví poplatníci dosahují stejného příjmu, měli by také oba platit stejnou daň. </a:t>
          </a:r>
          <a:endParaRPr lang="cs-CZ" sz="1800" kern="1200" dirty="0">
            <a:solidFill>
              <a:srgbClr val="307871"/>
            </a:solidFill>
          </a:endParaRPr>
        </a:p>
      </dsp:txBody>
      <dsp:txXfrm>
        <a:off x="38286" y="74289"/>
        <a:ext cx="8564388" cy="707718"/>
      </dsp:txXfrm>
    </dsp:sp>
    <dsp:sp modelId="{C5668351-7FD6-4430-85EF-9F7EFC165446}">
      <dsp:nvSpPr>
        <dsp:cNvPr id="0" name=""/>
        <dsp:cNvSpPr/>
      </dsp:nvSpPr>
      <dsp:spPr>
        <a:xfrm>
          <a:off x="0" y="796157"/>
          <a:ext cx="864096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1400" kern="1200" dirty="0"/>
        </a:p>
      </dsp:txBody>
      <dsp:txXfrm>
        <a:off x="0" y="796157"/>
        <a:ext cx="8640960" cy="397440"/>
      </dsp:txXfrm>
    </dsp:sp>
    <dsp:sp modelId="{36FE82F7-76F5-4785-8270-DCEC48667F2E}">
      <dsp:nvSpPr>
        <dsp:cNvPr id="0" name=""/>
        <dsp:cNvSpPr/>
      </dsp:nvSpPr>
      <dsp:spPr>
        <a:xfrm>
          <a:off x="0" y="1205464"/>
          <a:ext cx="8640960" cy="75452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altLang="cs-CZ" sz="1800" kern="1200" dirty="0">
              <a:solidFill>
                <a:srgbClr val="307871"/>
              </a:solidFill>
            </a:rPr>
            <a:t>Každá daňová úleva představuje snížení daňového výnosu financujícího veřejné výdaje </a:t>
          </a:r>
          <a:r>
            <a:rPr lang="cs-CZ" altLang="cs-CZ" sz="1800" kern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→</a:t>
          </a:r>
          <a:r>
            <a:rPr lang="cs-CZ" altLang="cs-C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altLang="cs-CZ" sz="1800" kern="1200" dirty="0">
              <a:solidFill>
                <a:srgbClr val="307871"/>
              </a:solidFill>
            </a:rPr>
            <a:t>tedy z určitého úhlu pohledu veřejným statkem, který někteří spotřebovávají, jiní nikoliv.</a:t>
          </a:r>
          <a:endParaRPr lang="cs-CZ" sz="1800" kern="1200" dirty="0">
            <a:solidFill>
              <a:srgbClr val="307871"/>
            </a:solidFill>
          </a:endParaRPr>
        </a:p>
      </dsp:txBody>
      <dsp:txXfrm>
        <a:off x="36833" y="1242297"/>
        <a:ext cx="8567294" cy="680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647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407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7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419622"/>
            <a:ext cx="5112568" cy="14401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Důchodové daně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Teoretický základ zdanění důchodů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4357700"/>
            <a:ext cx="2717494" cy="490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Jana Janoušková,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Efektivní sazba daně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428596" y="785800"/>
                <a:ext cx="7239748" cy="28578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  <a:defRPr/>
                </a:pPr>
                <a:r>
                  <a:rPr lang="cs-CZ" altLang="cs-CZ" dirty="0"/>
                  <a:t>Efektivní daňová sazba je v podstatě průměrná daňová sazba a v souvislosti s osobní důchodovou daní je definována jako procentní podíl daňové povinnosti k hrubému příjmu.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altLang="cs-CZ" dirty="0"/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altLang="cs-CZ" dirty="0"/>
                  <a:t>Efektivní daňová sazba ETR (v procentech):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 algn="ctr">
                  <a:lnSpc>
                    <a:spcPct val="80000"/>
                  </a:lnSpc>
                  <a:defRPr/>
                </a:pP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𝐸𝑇𝑅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cs-CZ" sz="1600" dirty="0"/>
                  <a:t> 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Kde: 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T je daňová povinnost,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Y je hrubý příjem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96" y="785800"/>
                <a:ext cx="7239748" cy="2857834"/>
              </a:xfrm>
              <a:prstGeom prst="rect">
                <a:avLst/>
              </a:prstGeom>
              <a:blipFill>
                <a:blip r:embed="rId3"/>
                <a:stretch>
                  <a:fillRect l="-673" t="-31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Efektivní sazba daně a odvodů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428596" y="785800"/>
                <a:ext cx="7239748" cy="34751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  <a:defRPr/>
                </a:pPr>
                <a:r>
                  <a:rPr lang="cs-CZ" altLang="cs-CZ" dirty="0"/>
                  <a:t>Zároveň je možné efektivní daňovou sazbu definovat i následujícím vzorcem, kde do ukazatele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𝐸𝑇𝑅</m:t>
                        </m:r>
                      </m:e>
                      <m:sub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𝑆𝐼</m:t>
                        </m:r>
                      </m:sub>
                    </m:sSub>
                  </m:oMath>
                </a14:m>
                <a:r>
                  <a:rPr lang="cs-CZ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dirty="0"/>
                  <a:t>jsou do daňové povinnosti přiřazovány i platby sociálního pojištění hrazené zaměstnancem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altLang="cs-CZ" dirty="0"/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altLang="cs-CZ" dirty="0"/>
                  <a:t>Efektivní sazba daně a odvodů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𝐸𝑇𝑅</m:t>
                        </m:r>
                      </m:e>
                      <m:sub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𝑆𝐼</m:t>
                        </m:r>
                      </m:sub>
                    </m:sSub>
                  </m:oMath>
                </a14:m>
                <a:r>
                  <a:rPr lang="cs-CZ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dirty="0"/>
                  <a:t>(v procentech):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 algn="ctr">
                  <a:lnSpc>
                    <a:spcPct val="80000"/>
                  </a:lnSpc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𝐸𝑇𝑅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𝑆𝐼</m:t>
                        </m:r>
                      </m:sub>
                    </m:sSub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𝑆𝐼</m:t>
                        </m:r>
                      </m:num>
                      <m:den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den>
                    </m:f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∗100 </m:t>
                    </m:r>
                  </m:oMath>
                </a14:m>
                <a:r>
                  <a:rPr lang="cs-CZ" sz="1600" dirty="0"/>
                  <a:t> 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Kde: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T je daňová povinnost, 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SI jsou odvody na zdravotní a sociální pojištění hrazené zaměstnancem, 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cs-CZ" sz="1600" dirty="0"/>
                  <a:t>Y je hrubý příjem</a:t>
                </a:r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  <a:p>
                <a:pPr>
                  <a:lnSpc>
                    <a:spcPct val="80000"/>
                  </a:lnSpc>
                  <a:defRPr/>
                </a:pPr>
                <a:endParaRPr lang="cs-CZ" sz="16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96" y="785800"/>
                <a:ext cx="7239748" cy="3475182"/>
              </a:xfrm>
              <a:prstGeom prst="rect">
                <a:avLst/>
              </a:prstGeom>
              <a:blipFill>
                <a:blip r:embed="rId3"/>
                <a:stretch>
                  <a:fillRect l="-673" t="-2632" r="-14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18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0F0D0-FC14-0A9B-155A-7D8A400BD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ABE5319-F648-9372-D3E8-04AC341A427C}"/>
              </a:ext>
            </a:extLst>
          </p:cNvPr>
          <p:cNvSpPr txBox="1"/>
          <p:nvPr/>
        </p:nvSpPr>
        <p:spPr>
          <a:xfrm>
            <a:off x="251520" y="703189"/>
            <a:ext cx="86915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dirty="0"/>
              <a:t>Hrubá mzda zaměstnance je 25 000 Kč, uplatňuje pouze slevu na poplatníka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C0965F5-9B80-7405-0421-59B67523C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613332"/>
              </p:ext>
            </p:extLst>
          </p:nvPr>
        </p:nvGraphicFramePr>
        <p:xfrm>
          <a:off x="467544" y="1127914"/>
          <a:ext cx="6768752" cy="348699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386619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5034544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Hrubá mzda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25 000 Kč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184637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Zdravotní pojištění …4,5 %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1 125 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70783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Sociální pojištění …7,1 %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1 775 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0561107"/>
                  </a:ext>
                </a:extLst>
              </a:tr>
              <a:tr h="116839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Daň z příjmu fyzických osob (15 %)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3 750  </a:t>
                      </a:r>
                      <a:br>
                        <a:rPr lang="cs-CZ" sz="1400" kern="100" dirty="0">
                          <a:effectLst/>
                        </a:rPr>
                      </a:b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19084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Sleva na poplatníka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1400" kern="100" dirty="0">
                          <a:effectLst/>
                        </a:rPr>
                        <a:t>2 570 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275785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Daň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 1 180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27315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Čistá mzda obdržená na účet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20 920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93952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Daňové zatížení     1180/25000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4,72 %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49178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453390" indent="-226695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0" kern="100" dirty="0">
                          <a:effectLst/>
                        </a:rPr>
                        <a:t>Daňové a odvodové zatížení   (1125 + 1775 + 1180)/25000</a:t>
                      </a:r>
                      <a:endParaRPr lang="cs-CZ" sz="1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kern="100" dirty="0">
                          <a:effectLst/>
                        </a:rPr>
                        <a:t>16,32 %</a:t>
                      </a:r>
                      <a:endParaRPr lang="cs-C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5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34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alt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Důchodové daně – </a:t>
            </a:r>
            <a:r>
              <a:rPr lang="cs-CZ" altLang="cs-CZ" sz="2400" dirty="0">
                <a:solidFill>
                  <a:schemeClr val="accent6">
                    <a:lumMod val="75000"/>
                  </a:schemeClr>
                </a:solidFill>
              </a:rPr>
              <a:t>byly zavedeny v r. 1993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Důchodové daně jsou součástí každého soudobého daňového systému a představují podstatný výnos veřejných rozpočtů.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 účely teorie i praxe se rozdělují na: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osobní důchodové daně (daně z příjmů jednotlivců),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daně ze zisku firem (korporativní daně).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Obě důchodové daně se od sebe liší, a to zejména konstrukcí výpočtu daně a daňovými sazbami.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ČR jsou obě důchodové daně upraveny stejným </a:t>
            </a:r>
            <a:r>
              <a:rPr lang="cs-CZ" alt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zákonem o daních z příjmů.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dirty="0"/>
              <a:t>Osobní důchodová daň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 ČR se jedná o daň z příjmů fyzických osob.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Konstrukce této daně je poměrně velmi složitá.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Je pro každého občana nejviditelnější a politické reprezentace s ní spojují největší očekávání.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Proto jakékoliv změny v její konstrukci jsou pociťovány a lze předpokládat, že mohou mít rozsáhlé dopady na ekonomické rozhodování jednotlivců, na jejich ochotu pracovat, podnikat, ale také na strukturu jejich spotřeby a v neposlední řadě i na jejich politické preference.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085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Osobní důchodová daň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81098" y="771550"/>
            <a:ext cx="7215238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dirty="0"/>
              <a:t>Jedním z úkolů této daně je zohledňovat sociální postavení poplatníka. 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dirty="0"/>
              <a:t>Má umožnit </a:t>
            </a:r>
            <a:r>
              <a:rPr lang="cs-CZ" altLang="cs-CZ" dirty="0">
                <a:solidFill>
                  <a:schemeClr val="accent6">
                    <a:lumMod val="75000"/>
                  </a:schemeClr>
                </a:solidFill>
              </a:rPr>
              <a:t>redistribuci </a:t>
            </a:r>
            <a:r>
              <a:rPr lang="cs-CZ" altLang="cs-CZ" dirty="0"/>
              <a:t>vytvořeného důchodu od osob s vyššími příjmy osobám s nižšími příjmy a napomáhat principu vertikální spravedlnosti.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dirty="0"/>
              <a:t>K tomu je zapotřebí zabezpečit jednotnou základnu zdanění a zajistit </a:t>
            </a:r>
            <a:r>
              <a:rPr lang="cs-CZ" altLang="cs-CZ" dirty="0">
                <a:solidFill>
                  <a:schemeClr val="accent6">
                    <a:lumMod val="75000"/>
                  </a:schemeClr>
                </a:solidFill>
              </a:rPr>
              <a:t>progresivitu zdanění formou</a:t>
            </a:r>
            <a:r>
              <a:rPr lang="cs-CZ" altLang="cs-CZ" dirty="0"/>
              <a:t>: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altLang="cs-CZ" dirty="0"/>
              <a:t>progresivní sazby daně,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altLang="cs-CZ" dirty="0"/>
              <a:t>nebo formou odečitatelných položek, které snižují základ daně (ze kterého se pak po tomto snížení počítá daň),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altLang="cs-CZ" dirty="0"/>
              <a:t>slev na dani, které snižují již konečnou vypočítanou daňovou povinnost,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cs-CZ" altLang="cs-CZ" dirty="0"/>
              <a:t>popř. kombinací výše uvedených možností.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důchodová daň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307871"/>
                </a:solidFill>
              </a:rPr>
              <a:t>je daní univerzální, která sumarizuje rozdílné formy důchodů poplatníka ze všech zdrojů (ze zaměstnání, podnikatelské činnosti, z vlastnictví majetku) a svojí jednotnou zákonnou úpravou dopadá na tyto různé druhy příjmů jednotně.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307871"/>
                </a:solidFill>
              </a:rPr>
              <a:t>je daní tokovou, je konstruována na přírůstkovém principu a postihuje tak změny v příjmech poplatníka za určité daňové období. </a:t>
            </a:r>
          </a:p>
          <a:p>
            <a:endParaRPr lang="cs-CZ" sz="2000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Zdaňuje se čistý důchod poplatníka, to znamená, že hrubý důchod se sníží o výdaje spojené s jeho dosažením.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307871"/>
                </a:solidFill>
              </a:rPr>
              <a:t>V rámci daňové legislativy je vymezeno, které výdaje jsou daňově uznatelné a které ne.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6">
                    <a:lumMod val="75000"/>
                  </a:schemeClr>
                </a:solidFill>
              </a:rPr>
              <a:t>Rovná daň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771550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všechny subjekty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dirty="0"/>
              <a:t>zdaněny vždy stejnou relativní sazbou daně.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Její základní myšlenkou je: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cs-CZ" altLang="cs-CZ" dirty="0"/>
              <a:t>nejen snižování a narovnání daňové sazby </a:t>
            </a:r>
            <a:r>
              <a:rPr lang="cs-CZ" altLang="cs-CZ" dirty="0">
                <a:solidFill>
                  <a:schemeClr val="accent6">
                    <a:lumMod val="75000"/>
                  </a:schemeClr>
                </a:solidFill>
              </a:rPr>
              <a:t>ale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cs-CZ" altLang="cs-CZ" dirty="0"/>
              <a:t>rozšiřování daňové základny zrušením celé řady různých výjimek, osvobození, daňových úlev a slev atd., které mimo přílišnou komplikovanost (včetně častých legislativních změn) narušují princip horizontální spravedlnosti.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endParaRPr lang="cs-CZ" alt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BCE510-7E28-483A-AE9C-95FF8D2CBA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0072332"/>
              </p:ext>
            </p:extLst>
          </p:nvPr>
        </p:nvGraphicFramePr>
        <p:xfrm>
          <a:off x="251520" y="2859782"/>
          <a:ext cx="8640960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6">
                    <a:lumMod val="75000"/>
                  </a:schemeClr>
                </a:solidFill>
              </a:rPr>
              <a:t>Rovná daň ≠ jednotná sazba !!!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915566"/>
            <a:ext cx="849694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Rovná daň je širší pojem a cílem je zjednodušený daňový základ.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Naopak lze si představit variantu zachovávající progresivní zdanění s více daňovými pásmy.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v této modifikaci může zůstat zachován princip horizontální spravedlnosti, neboť těžiště celého mechanismu spočívá právě v daňovém základu.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Teoreticky myšlenku rovné daně zpracovali počátkem 80. let ekonomové Stanfordské univerzity Robert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Hall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a Alvin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Rabushka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(2007) a zveřejnili ve své práci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flat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tax.</a:t>
            </a:r>
          </a:p>
        </p:txBody>
      </p:sp>
    </p:spTree>
    <p:extLst>
      <p:ext uri="{BB962C8B-B14F-4D97-AF65-F5344CB8AC3E}">
        <p14:creationId xmlns:p14="http://schemas.microsoft.com/office/powerpoint/2010/main" val="847460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26AFA-34D3-4922-6F65-1519FB580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6455F-4A10-926C-9D9A-EA44F866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Negativní důchodová daň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0142AA9-DE6D-6FD7-0167-FECF698033E1}"/>
              </a:ext>
            </a:extLst>
          </p:cNvPr>
          <p:cNvSpPr txBox="1"/>
          <p:nvPr/>
        </p:nvSpPr>
        <p:spPr>
          <a:xfrm>
            <a:off x="251520" y="915566"/>
            <a:ext cx="849694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Každý jednotlivec má mít státem garantovaný určitý minimální příjem, přičemž motivační prostředí ke zvyšování vlastního příjmu zůstává zachováno.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Daň platí pouze ti poplatníci, jejichž příjmy přesahují garantovaný důchod.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Poplatníci, kteří tento důchod nemají, daň neplatí nebo dokonce dostávají od státu peněžní dávku ve formě negativní daně (transfer).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Zavedení negativní daně by mělo zjednodušit sociální systém, snížit počet sociálních dávek, odstranit souběh placení daně a pobírání dávek a více motivovat k práci.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9F2B2B"/>
                </a:solidFill>
              </a:rPr>
              <a:t>Koncept byl navržen v roce 1962 nositelem Nobelovy ceny za ekonomii </a:t>
            </a:r>
            <a:r>
              <a:rPr lang="cs-CZ" dirty="0" err="1">
                <a:solidFill>
                  <a:srgbClr val="9F2B2B"/>
                </a:solidFill>
              </a:rPr>
              <a:t>Miltonem</a:t>
            </a:r>
            <a:r>
              <a:rPr lang="cs-CZ" dirty="0">
                <a:solidFill>
                  <a:srgbClr val="9F2B2B"/>
                </a:solidFill>
              </a:rPr>
              <a:t> </a:t>
            </a:r>
            <a:r>
              <a:rPr lang="cs-CZ" dirty="0" err="1">
                <a:solidFill>
                  <a:srgbClr val="9F2B2B"/>
                </a:solidFill>
              </a:rPr>
              <a:t>Friedmanem</a:t>
            </a:r>
            <a:r>
              <a:rPr lang="cs-CZ" dirty="0">
                <a:solidFill>
                  <a:srgbClr val="9F2B2B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68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26AFA-34D3-4922-6F65-1519FB580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6455F-4A10-926C-9D9A-EA44F866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důchodová daň - příklad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0142AA9-DE6D-6FD7-0167-FECF698033E1}"/>
              </a:ext>
            </a:extLst>
          </p:cNvPr>
          <p:cNvSpPr txBox="1"/>
          <p:nvPr/>
        </p:nvSpPr>
        <p:spPr>
          <a:xfrm>
            <a:off x="251520" y="1059582"/>
            <a:ext cx="856895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Příjem podléhá paušální sazbě 20 % a existují odpočty 20 000 USD na dospělou osobu a 7 000 USD na vyživovanou osobu (dítě), ty představují garantovaný příjem pro danou rodinu.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 takovém systému by čtyřčlenná rodina, která vydělává 54 000 USD ročně, neplatila žádnou daň.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Čtyřčlenná rodina, která vydělává 74 000 USD ročně, by platila daň ve výši 20 % × (74 000 - 54 000) = 4 000 USD.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Čtyřčlenné rodiny s příjmy nižšími než 54 000 USD ročně by však využily </a:t>
            </a:r>
            <a:r>
              <a:rPr lang="cs-CZ" b="1" dirty="0"/>
              <a:t>negativní důchodovou daň </a:t>
            </a:r>
            <a:r>
              <a:rPr lang="cs-CZ" dirty="0"/>
              <a:t>(to znamená, že rodina by dostala peníze od státu, místo aby je státu zaplatila). </a:t>
            </a:r>
          </a:p>
        </p:txBody>
      </p:sp>
    </p:spTree>
    <p:extLst>
      <p:ext uri="{BB962C8B-B14F-4D97-AF65-F5344CB8AC3E}">
        <p14:creationId xmlns:p14="http://schemas.microsoft.com/office/powerpoint/2010/main" val="279578876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2904</TotalTime>
  <Words>975</Words>
  <Application>Microsoft Office PowerPoint</Application>
  <PresentationFormat>Předvádění na obrazovce (16:9)</PresentationFormat>
  <Paragraphs>122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Wingdings</vt:lpstr>
      <vt:lpstr>SLU</vt:lpstr>
      <vt:lpstr>Důchodové daně  </vt:lpstr>
      <vt:lpstr>Důchodové daně – byly zavedeny v r. 1993</vt:lpstr>
      <vt:lpstr>Osobní důchodová daň</vt:lpstr>
      <vt:lpstr>Osobní důchodová daň</vt:lpstr>
      <vt:lpstr>Osobní důchodová daň</vt:lpstr>
      <vt:lpstr>Rovná daň</vt:lpstr>
      <vt:lpstr>Rovná daň ≠ jednotná sazba !!!</vt:lpstr>
      <vt:lpstr>Negativní důchodová daň</vt:lpstr>
      <vt:lpstr>Negativní důchodová daň - příklad</vt:lpstr>
      <vt:lpstr>Efektivní sazba daně</vt:lpstr>
      <vt:lpstr>Efektivní sazba daně a odvodů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Janoušková</cp:lastModifiedBy>
  <cp:revision>152</cp:revision>
  <dcterms:created xsi:type="dcterms:W3CDTF">2016-07-06T15:42:34Z</dcterms:created>
  <dcterms:modified xsi:type="dcterms:W3CDTF">2024-03-19T18:09:27Z</dcterms:modified>
</cp:coreProperties>
</file>