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7" r:id="rId3"/>
    <p:sldId id="267" r:id="rId4"/>
    <p:sldId id="314" r:id="rId5"/>
    <p:sldId id="318" r:id="rId6"/>
    <p:sldId id="323" r:id="rId7"/>
    <p:sldId id="266" r:id="rId8"/>
    <p:sldId id="320" r:id="rId9"/>
    <p:sldId id="322" r:id="rId10"/>
    <p:sldId id="304" r:id="rId11"/>
    <p:sldId id="299" r:id="rId12"/>
    <p:sldId id="316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30" autoAdjust="0"/>
  </p:normalViewPr>
  <p:slideViewPr>
    <p:cSldViewPr>
      <p:cViewPr varScale="1">
        <p:scale>
          <a:sx n="80" d="100"/>
          <a:sy n="80" d="100"/>
        </p:scale>
        <p:origin x="88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GRAFY\Graf%20min%20a%20pr&#367;m.mzda%20v%20&#268;R%20a%20EU%20(automaticky%20ulo&#382;eno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rgbClr val="307871"/>
                </a:solidFill>
              </a:rPr>
              <a:t>M</a:t>
            </a:r>
            <a:r>
              <a:rPr lang="cs-CZ" dirty="0" err="1">
                <a:solidFill>
                  <a:srgbClr val="307871"/>
                </a:solidFill>
              </a:rPr>
              <a:t>inimum</a:t>
            </a:r>
            <a:r>
              <a:rPr lang="cs-CZ" dirty="0">
                <a:solidFill>
                  <a:srgbClr val="307871"/>
                </a:solidFill>
              </a:rPr>
              <a:t> </a:t>
            </a:r>
            <a:r>
              <a:rPr lang="cs-CZ" dirty="0" err="1">
                <a:solidFill>
                  <a:srgbClr val="307871"/>
                </a:solidFill>
              </a:rPr>
              <a:t>wages</a:t>
            </a:r>
            <a:r>
              <a:rPr lang="cs-CZ" dirty="0">
                <a:solidFill>
                  <a:srgbClr val="307871"/>
                </a:solidFill>
              </a:rPr>
              <a:t> 2024</a:t>
            </a:r>
            <a:endParaRPr lang="en-US" dirty="0">
              <a:solidFill>
                <a:srgbClr val="30787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30787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1B8-4A24-ADDE-51E4E19A25B4}"/>
              </c:ext>
            </c:extLst>
          </c:dPt>
          <c:cat>
            <c:strRef>
              <c:f>List2!$A$3:$A$24</c:f>
              <c:strCache>
                <c:ptCount val="22"/>
                <c:pt idx="0">
                  <c:v>Luxembourg</c:v>
                </c:pt>
                <c:pt idx="1">
                  <c:v>Ireland</c:v>
                </c:pt>
                <c:pt idx="2">
                  <c:v>Netherlands</c:v>
                </c:pt>
                <c:pt idx="3">
                  <c:v>Germany</c:v>
                </c:pt>
                <c:pt idx="4">
                  <c:v>Belgium</c:v>
                </c:pt>
                <c:pt idx="5">
                  <c:v>France</c:v>
                </c:pt>
                <c:pt idx="6">
                  <c:v>Spain</c:v>
                </c:pt>
                <c:pt idx="7">
                  <c:v>Slovenia</c:v>
                </c:pt>
                <c:pt idx="8">
                  <c:v>Cyprus</c:v>
                </c:pt>
                <c:pt idx="9">
                  <c:v>Poland</c:v>
                </c:pt>
                <c:pt idx="10">
                  <c:v>Portugal</c:v>
                </c:pt>
                <c:pt idx="11">
                  <c:v>Malta</c:v>
                </c:pt>
                <c:pt idx="12">
                  <c:v>Lithuania</c:v>
                </c:pt>
                <c:pt idx="13">
                  <c:v>Greece</c:v>
                </c:pt>
                <c:pt idx="14">
                  <c:v>Croatia</c:v>
                </c:pt>
                <c:pt idx="15">
                  <c:v>Estonia</c:v>
                </c:pt>
                <c:pt idx="16">
                  <c:v>Czechia</c:v>
                </c:pt>
                <c:pt idx="17">
                  <c:v>Slovakia</c:v>
                </c:pt>
                <c:pt idx="18">
                  <c:v>Latvia</c:v>
                </c:pt>
                <c:pt idx="19">
                  <c:v>Hungary</c:v>
                </c:pt>
                <c:pt idx="20">
                  <c:v>Romania</c:v>
                </c:pt>
                <c:pt idx="21">
                  <c:v>Bulgaria</c:v>
                </c:pt>
              </c:strCache>
            </c:strRef>
          </c:cat>
          <c:val>
            <c:numRef>
              <c:f>List2!$B$3:$B$24</c:f>
              <c:numCache>
                <c:formatCode>General</c:formatCode>
                <c:ptCount val="22"/>
                <c:pt idx="0">
                  <c:v>2571</c:v>
                </c:pt>
                <c:pt idx="1">
                  <c:v>2164</c:v>
                </c:pt>
                <c:pt idx="2">
                  <c:v>2070</c:v>
                </c:pt>
                <c:pt idx="3">
                  <c:v>2054</c:v>
                </c:pt>
                <c:pt idx="4">
                  <c:v>1994</c:v>
                </c:pt>
                <c:pt idx="5">
                  <c:v>1767</c:v>
                </c:pt>
                <c:pt idx="6">
                  <c:v>1323</c:v>
                </c:pt>
                <c:pt idx="7">
                  <c:v>1254</c:v>
                </c:pt>
                <c:pt idx="8">
                  <c:v>1000</c:v>
                </c:pt>
                <c:pt idx="9">
                  <c:v>978</c:v>
                </c:pt>
                <c:pt idx="10">
                  <c:v>957</c:v>
                </c:pt>
                <c:pt idx="11">
                  <c:v>925</c:v>
                </c:pt>
                <c:pt idx="12">
                  <c:v>924</c:v>
                </c:pt>
                <c:pt idx="13">
                  <c:v>910</c:v>
                </c:pt>
                <c:pt idx="14">
                  <c:v>840</c:v>
                </c:pt>
                <c:pt idx="15">
                  <c:v>820</c:v>
                </c:pt>
                <c:pt idx="16">
                  <c:v>765</c:v>
                </c:pt>
                <c:pt idx="17">
                  <c:v>750</c:v>
                </c:pt>
                <c:pt idx="18">
                  <c:v>700</c:v>
                </c:pt>
                <c:pt idx="19">
                  <c:v>696</c:v>
                </c:pt>
                <c:pt idx="20">
                  <c:v>663</c:v>
                </c:pt>
                <c:pt idx="21">
                  <c:v>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B8-4A24-ADDE-51E4E19A25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0767087"/>
        <c:axId val="1120767503"/>
      </c:barChart>
      <c:catAx>
        <c:axId val="1120767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20767503"/>
        <c:crosses val="autoZero"/>
        <c:auto val="1"/>
        <c:lblAlgn val="ctr"/>
        <c:lblOffset val="100"/>
        <c:noMultiLvlLbl val="0"/>
      </c:catAx>
      <c:valAx>
        <c:axId val="1120767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20767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1E66CF-C391-47F2-A5F6-E227ABE7A55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870DE7-D2E3-4D32-9A9B-6F0D7462F70B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dirty="0">
              <a:solidFill>
                <a:schemeClr val="accent6">
                  <a:lumMod val="75000"/>
                </a:schemeClr>
              </a:solidFill>
            </a:rPr>
            <a:t>Smyslem je podpora sociálně ekonomické motivace osob s nižší kvalifikací. </a:t>
          </a:r>
          <a:endParaRPr lang="cs-CZ" dirty="0"/>
        </a:p>
      </dgm:t>
    </dgm:pt>
    <dgm:pt modelId="{9993FBC9-304B-4ECD-8990-449AB9CC0134}" type="parTrans" cxnId="{A0370471-D6F5-46B3-9C8E-BBD05CFCE3C0}">
      <dgm:prSet/>
      <dgm:spPr/>
      <dgm:t>
        <a:bodyPr/>
        <a:lstStyle/>
        <a:p>
          <a:endParaRPr lang="cs-CZ"/>
        </a:p>
      </dgm:t>
    </dgm:pt>
    <dgm:pt modelId="{CA403738-D3B9-4557-A6C4-9BCA1D0F52C5}" type="sibTrans" cxnId="{A0370471-D6F5-46B3-9C8E-BBD05CFCE3C0}">
      <dgm:prSet/>
      <dgm:spPr/>
      <dgm:t>
        <a:bodyPr/>
        <a:lstStyle/>
        <a:p>
          <a:endParaRPr lang="cs-CZ"/>
        </a:p>
      </dgm:t>
    </dgm:pt>
    <dgm:pt modelId="{D169B037-244C-46FC-B015-69D0D2A9F7B5}">
      <dgm:prSet phldrT="[Text]" phldr="1"/>
      <dgm:spPr/>
      <dgm:t>
        <a:bodyPr/>
        <a:lstStyle/>
        <a:p>
          <a:endParaRPr lang="cs-CZ" dirty="0"/>
        </a:p>
      </dgm:t>
    </dgm:pt>
    <dgm:pt modelId="{39BC548D-A010-4C1E-8FAD-AFBCC3331247}" type="parTrans" cxnId="{B5027F08-4196-4DE9-AAB3-55232793778C}">
      <dgm:prSet/>
      <dgm:spPr/>
      <dgm:t>
        <a:bodyPr/>
        <a:lstStyle/>
        <a:p>
          <a:endParaRPr lang="cs-CZ"/>
        </a:p>
      </dgm:t>
    </dgm:pt>
    <dgm:pt modelId="{4E601575-0E9A-4FED-8868-484884C7B126}" type="sibTrans" cxnId="{B5027F08-4196-4DE9-AAB3-55232793778C}">
      <dgm:prSet/>
      <dgm:spPr/>
      <dgm:t>
        <a:bodyPr/>
        <a:lstStyle/>
        <a:p>
          <a:endParaRPr lang="cs-CZ"/>
        </a:p>
      </dgm:t>
    </dgm:pt>
    <dgm:pt modelId="{16CDC846-40EF-4AF4-9A62-B3DED77B6873}">
      <dgm:prSet phldrT="[Text]"/>
      <dgm:spPr>
        <a:solidFill>
          <a:schemeClr val="accent3">
            <a:lumMod val="20000"/>
            <a:lumOff val="80000"/>
          </a:schemeClr>
        </a:solidFill>
        <a:ln>
          <a:solidFill>
            <a:schemeClr val="bg1"/>
          </a:solidFill>
        </a:ln>
      </dgm:spPr>
      <dgm:t>
        <a:bodyPr/>
        <a:lstStyle/>
        <a:p>
          <a:pPr rtl="0"/>
          <a:r>
            <a:rPr lang="cs-CZ" dirty="0">
              <a:solidFill>
                <a:schemeClr val="accent6">
                  <a:lumMod val="75000"/>
                </a:schemeClr>
              </a:solidFill>
            </a:rPr>
            <a:t>Ochrana určitých skupin pracujících:</a:t>
          </a:r>
          <a:endParaRPr lang="cs-CZ" dirty="0"/>
        </a:p>
      </dgm:t>
    </dgm:pt>
    <dgm:pt modelId="{5B141227-59C8-46B9-B97C-1A0FB1DAAF3B}" type="parTrans" cxnId="{58BDEDC7-D546-41ED-83AA-DC236B23D670}">
      <dgm:prSet/>
      <dgm:spPr/>
      <dgm:t>
        <a:bodyPr/>
        <a:lstStyle/>
        <a:p>
          <a:endParaRPr lang="cs-CZ"/>
        </a:p>
      </dgm:t>
    </dgm:pt>
    <dgm:pt modelId="{EE96A2DD-EC83-471E-B9EC-DCACAFCEB543}" type="sibTrans" cxnId="{58BDEDC7-D546-41ED-83AA-DC236B23D670}">
      <dgm:prSet/>
      <dgm:spPr/>
      <dgm:t>
        <a:bodyPr/>
        <a:lstStyle/>
        <a:p>
          <a:endParaRPr lang="cs-CZ"/>
        </a:p>
      </dgm:t>
    </dgm:pt>
    <dgm:pt modelId="{2A4B8FA1-E714-41B8-8CBA-CC7A58D53477}">
      <dgm:prSet phldrT="[Text]"/>
      <dgm:spPr/>
      <dgm:t>
        <a:bodyPr/>
        <a:lstStyle/>
        <a:p>
          <a:pPr rtl="0"/>
          <a:r>
            <a:rPr lang="cs-CZ" dirty="0"/>
            <a:t>regionální vysoká nezaměstnanost</a:t>
          </a:r>
        </a:p>
      </dgm:t>
    </dgm:pt>
    <dgm:pt modelId="{430E42B6-8DB4-44A7-BCB7-4E244B648668}" type="parTrans" cxnId="{486F74DA-9195-487D-A7BF-D9B9DE93A945}">
      <dgm:prSet/>
      <dgm:spPr/>
      <dgm:t>
        <a:bodyPr/>
        <a:lstStyle/>
        <a:p>
          <a:endParaRPr lang="cs-CZ"/>
        </a:p>
      </dgm:t>
    </dgm:pt>
    <dgm:pt modelId="{280AFE4E-9079-43F1-A8E2-4F60D32E4685}" type="sibTrans" cxnId="{486F74DA-9195-487D-A7BF-D9B9DE93A945}">
      <dgm:prSet/>
      <dgm:spPr/>
      <dgm:t>
        <a:bodyPr/>
        <a:lstStyle/>
        <a:p>
          <a:endParaRPr lang="cs-CZ"/>
        </a:p>
      </dgm:t>
    </dgm:pt>
    <dgm:pt modelId="{BA336DB2-49AE-4BD5-B350-18F74E8D20A5}">
      <dgm:prSet/>
      <dgm:spPr/>
      <dgm:t>
        <a:bodyPr/>
        <a:lstStyle/>
        <a:p>
          <a:pPr rtl="0"/>
          <a:r>
            <a:rPr lang="cs-CZ"/>
            <a:t>ženy s malými dětmi</a:t>
          </a:r>
          <a:endParaRPr lang="cs-CZ" dirty="0"/>
        </a:p>
      </dgm:t>
    </dgm:pt>
    <dgm:pt modelId="{7088EBA7-9529-4B81-8093-3981F23F6B8B}" type="parTrans" cxnId="{19063066-B092-4B1D-A937-758C4C65315C}">
      <dgm:prSet/>
      <dgm:spPr/>
      <dgm:t>
        <a:bodyPr/>
        <a:lstStyle/>
        <a:p>
          <a:endParaRPr lang="cs-CZ"/>
        </a:p>
      </dgm:t>
    </dgm:pt>
    <dgm:pt modelId="{0FA7D34C-FC27-4AFF-BBFF-AAD233EA6D66}" type="sibTrans" cxnId="{19063066-B092-4B1D-A937-758C4C65315C}">
      <dgm:prSet/>
      <dgm:spPr/>
      <dgm:t>
        <a:bodyPr/>
        <a:lstStyle/>
        <a:p>
          <a:endParaRPr lang="cs-CZ"/>
        </a:p>
      </dgm:t>
    </dgm:pt>
    <dgm:pt modelId="{C395CD53-EECB-44F8-926F-7A766553099E}">
      <dgm:prSet/>
      <dgm:spPr/>
      <dgm:t>
        <a:bodyPr/>
        <a:lstStyle/>
        <a:p>
          <a:pPr rtl="0"/>
          <a:r>
            <a:rPr lang="cs-CZ"/>
            <a:t>příslušníci etnických skupin</a:t>
          </a:r>
          <a:endParaRPr lang="cs-CZ" dirty="0"/>
        </a:p>
      </dgm:t>
    </dgm:pt>
    <dgm:pt modelId="{4E27FA44-E744-496D-BE8B-023B7B2DF7B7}" type="parTrans" cxnId="{D52DA206-2C5B-45D0-8DBE-AE971627E6C3}">
      <dgm:prSet/>
      <dgm:spPr/>
      <dgm:t>
        <a:bodyPr/>
        <a:lstStyle/>
        <a:p>
          <a:endParaRPr lang="cs-CZ"/>
        </a:p>
      </dgm:t>
    </dgm:pt>
    <dgm:pt modelId="{03BB9127-9D4F-4725-9F02-797BA2F7DF5C}" type="sibTrans" cxnId="{D52DA206-2C5B-45D0-8DBE-AE971627E6C3}">
      <dgm:prSet/>
      <dgm:spPr/>
      <dgm:t>
        <a:bodyPr/>
        <a:lstStyle/>
        <a:p>
          <a:endParaRPr lang="cs-CZ"/>
        </a:p>
      </dgm:t>
    </dgm:pt>
    <dgm:pt modelId="{D17A8A09-A888-4D9A-AED2-F2397CFFC0BA}">
      <dgm:prSet/>
      <dgm:spPr/>
      <dgm:t>
        <a:bodyPr/>
        <a:lstStyle/>
        <a:p>
          <a:pPr rtl="0"/>
          <a:r>
            <a:rPr lang="cs-CZ"/>
            <a:t>lidé bez pracovní zkušenosti </a:t>
          </a:r>
          <a:endParaRPr lang="cs-CZ" dirty="0"/>
        </a:p>
      </dgm:t>
    </dgm:pt>
    <dgm:pt modelId="{D06E40AE-771E-43A6-B78E-134E8401CE60}" type="parTrans" cxnId="{FE83B654-F03E-4C75-B2A3-25DB700F22B8}">
      <dgm:prSet/>
      <dgm:spPr/>
      <dgm:t>
        <a:bodyPr/>
        <a:lstStyle/>
        <a:p>
          <a:endParaRPr lang="cs-CZ"/>
        </a:p>
      </dgm:t>
    </dgm:pt>
    <dgm:pt modelId="{F862397F-8780-4C32-8F8F-ABC9C8B4FF7A}" type="sibTrans" cxnId="{FE83B654-F03E-4C75-B2A3-25DB700F22B8}">
      <dgm:prSet/>
      <dgm:spPr/>
      <dgm:t>
        <a:bodyPr/>
        <a:lstStyle/>
        <a:p>
          <a:endParaRPr lang="cs-CZ"/>
        </a:p>
      </dgm:t>
    </dgm:pt>
    <dgm:pt modelId="{F96669F6-3A40-4FB3-BD9A-C58E33DDEE54}">
      <dgm:prSet/>
      <dgm:spPr/>
      <dgm:t>
        <a:bodyPr/>
        <a:lstStyle/>
        <a:p>
          <a:pPr rtl="0"/>
          <a:r>
            <a:rPr lang="cs-CZ" dirty="0"/>
            <a:t>fyzicky či mentálně postiženi</a:t>
          </a:r>
        </a:p>
      </dgm:t>
    </dgm:pt>
    <dgm:pt modelId="{036A3D31-F3D4-4689-8C69-A38D539B9D99}" type="parTrans" cxnId="{FAF1AEA6-04A0-4522-9DBC-40FDEEAF71DB}">
      <dgm:prSet/>
      <dgm:spPr/>
      <dgm:t>
        <a:bodyPr/>
        <a:lstStyle/>
        <a:p>
          <a:endParaRPr lang="cs-CZ"/>
        </a:p>
      </dgm:t>
    </dgm:pt>
    <dgm:pt modelId="{8AAE449A-293C-4672-A3DA-9651190E7F20}" type="sibTrans" cxnId="{FAF1AEA6-04A0-4522-9DBC-40FDEEAF71DB}">
      <dgm:prSet/>
      <dgm:spPr/>
      <dgm:t>
        <a:bodyPr/>
        <a:lstStyle/>
        <a:p>
          <a:endParaRPr lang="cs-CZ"/>
        </a:p>
      </dgm:t>
    </dgm:pt>
    <dgm:pt modelId="{8DC9212E-6023-434E-8C30-4BF84DA2F65F}">
      <dgm:prSet/>
      <dgm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algn="ctr" rtl="0"/>
          <a:r>
            <a:rPr lang="cs-CZ" dirty="0">
              <a:solidFill>
                <a:schemeClr val="accent2">
                  <a:lumMod val="75000"/>
                </a:schemeClr>
              </a:solidFill>
            </a:rPr>
            <a:t>Je zpravidla stanovena v takové výši, aby kryla výdaje na </a:t>
          </a:r>
          <a:r>
            <a:rPr lang="cs-CZ" b="1" i="0" dirty="0">
              <a:solidFill>
                <a:schemeClr val="accent2">
                  <a:lumMod val="75000"/>
                </a:schemeClr>
              </a:solidFill>
            </a:rPr>
            <a:t>základní společensky uznané minimální životní potřeby</a:t>
          </a:r>
          <a:r>
            <a:rPr lang="cs-CZ" i="0" dirty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cs-CZ" dirty="0">
              <a:solidFill>
                <a:schemeClr val="accent2">
                  <a:lumMod val="75000"/>
                </a:schemeClr>
              </a:solidFill>
            </a:rPr>
            <a:t>samotného pracovníka, nikoli jeho rodiny. </a:t>
          </a:r>
        </a:p>
      </dgm:t>
    </dgm:pt>
    <dgm:pt modelId="{F374D30F-D69D-43E2-A4AD-13A9E3DD08D6}" type="parTrans" cxnId="{10EEF63D-51FF-4E4C-8864-15AB5673B830}">
      <dgm:prSet/>
      <dgm:spPr/>
      <dgm:t>
        <a:bodyPr/>
        <a:lstStyle/>
        <a:p>
          <a:endParaRPr lang="cs-CZ"/>
        </a:p>
      </dgm:t>
    </dgm:pt>
    <dgm:pt modelId="{2740DBE5-AF67-4D71-8142-30FB3BDCAB02}" type="sibTrans" cxnId="{10EEF63D-51FF-4E4C-8864-15AB5673B830}">
      <dgm:prSet/>
      <dgm:spPr/>
      <dgm:t>
        <a:bodyPr/>
        <a:lstStyle/>
        <a:p>
          <a:endParaRPr lang="cs-CZ"/>
        </a:p>
      </dgm:t>
    </dgm:pt>
    <dgm:pt modelId="{CD4BF60E-0B65-4BA2-ABBC-1B3CBC86A7DF}" type="pres">
      <dgm:prSet presAssocID="{F91E66CF-C391-47F2-A5F6-E227ABE7A557}" presName="linear" presStyleCnt="0">
        <dgm:presLayoutVars>
          <dgm:animLvl val="lvl"/>
          <dgm:resizeHandles val="exact"/>
        </dgm:presLayoutVars>
      </dgm:prSet>
      <dgm:spPr/>
    </dgm:pt>
    <dgm:pt modelId="{C3A9703C-965F-48DC-8C8D-667417943323}" type="pres">
      <dgm:prSet presAssocID="{E8870DE7-D2E3-4D32-9A9B-6F0D7462F70B}" presName="parentText" presStyleLbl="node1" presStyleIdx="0" presStyleCnt="3" custScaleX="87907" custLinFactNeighborX="-10833" custLinFactNeighborY="-29738">
        <dgm:presLayoutVars>
          <dgm:chMax val="0"/>
          <dgm:bulletEnabled val="1"/>
        </dgm:presLayoutVars>
      </dgm:prSet>
      <dgm:spPr/>
    </dgm:pt>
    <dgm:pt modelId="{0FFCB3C8-B465-437A-9701-1D04AC03FBD1}" type="pres">
      <dgm:prSet presAssocID="{E8870DE7-D2E3-4D32-9A9B-6F0D7462F70B}" presName="childText" presStyleLbl="revTx" presStyleIdx="0" presStyleCnt="2">
        <dgm:presLayoutVars>
          <dgm:bulletEnabled val="1"/>
        </dgm:presLayoutVars>
      </dgm:prSet>
      <dgm:spPr/>
    </dgm:pt>
    <dgm:pt modelId="{8BE81CB0-958D-47B3-9429-EB61F1ECBDE6}" type="pres">
      <dgm:prSet presAssocID="{16CDC846-40EF-4AF4-9A62-B3DED77B6873}" presName="parentText" presStyleLbl="node1" presStyleIdx="1" presStyleCnt="3" custScaleX="78333" custLinFactNeighborX="-10833" custLinFactNeighborY="-21865">
        <dgm:presLayoutVars>
          <dgm:chMax val="0"/>
          <dgm:bulletEnabled val="1"/>
        </dgm:presLayoutVars>
      </dgm:prSet>
      <dgm:spPr/>
    </dgm:pt>
    <dgm:pt modelId="{3689E394-AE5B-41F3-A503-1590803B7CC8}" type="pres">
      <dgm:prSet presAssocID="{16CDC846-40EF-4AF4-9A62-B3DED77B6873}" presName="childText" presStyleLbl="revTx" presStyleIdx="1" presStyleCnt="2">
        <dgm:presLayoutVars>
          <dgm:bulletEnabled val="1"/>
        </dgm:presLayoutVars>
      </dgm:prSet>
      <dgm:spPr/>
    </dgm:pt>
    <dgm:pt modelId="{5C8A4E9B-5FB9-4C0F-A7A6-7EE226C0045E}" type="pres">
      <dgm:prSet presAssocID="{8DC9212E-6023-434E-8C30-4BF84DA2F65F}" presName="parentText" presStyleLbl="node1" presStyleIdx="2" presStyleCnt="3" custLinFactNeighborY="7871">
        <dgm:presLayoutVars>
          <dgm:chMax val="0"/>
          <dgm:bulletEnabled val="1"/>
        </dgm:presLayoutVars>
      </dgm:prSet>
      <dgm:spPr/>
    </dgm:pt>
  </dgm:ptLst>
  <dgm:cxnLst>
    <dgm:cxn modelId="{D8EF3500-EA55-44F8-B524-6E2F9C60B95F}" type="presOf" srcId="{D169B037-244C-46FC-B015-69D0D2A9F7B5}" destId="{0FFCB3C8-B465-437A-9701-1D04AC03FBD1}" srcOrd="0" destOrd="0" presId="urn:microsoft.com/office/officeart/2005/8/layout/vList2"/>
    <dgm:cxn modelId="{D52DA206-2C5B-45D0-8DBE-AE971627E6C3}" srcId="{16CDC846-40EF-4AF4-9A62-B3DED77B6873}" destId="{C395CD53-EECB-44F8-926F-7A766553099E}" srcOrd="2" destOrd="0" parTransId="{4E27FA44-E744-496D-BE8B-023B7B2DF7B7}" sibTransId="{03BB9127-9D4F-4725-9F02-797BA2F7DF5C}"/>
    <dgm:cxn modelId="{B5027F08-4196-4DE9-AAB3-55232793778C}" srcId="{E8870DE7-D2E3-4D32-9A9B-6F0D7462F70B}" destId="{D169B037-244C-46FC-B015-69D0D2A9F7B5}" srcOrd="0" destOrd="0" parTransId="{39BC548D-A010-4C1E-8FAD-AFBCC3331247}" sibTransId="{4E601575-0E9A-4FED-8868-484884C7B126}"/>
    <dgm:cxn modelId="{5B67EC12-69F1-4EE4-A0BE-4A8CE5A6CCD0}" type="presOf" srcId="{BA336DB2-49AE-4BD5-B350-18F74E8D20A5}" destId="{3689E394-AE5B-41F3-A503-1590803B7CC8}" srcOrd="0" destOrd="1" presId="urn:microsoft.com/office/officeart/2005/8/layout/vList2"/>
    <dgm:cxn modelId="{3FD41222-2E8D-4237-A118-9305AE440920}" type="presOf" srcId="{F96669F6-3A40-4FB3-BD9A-C58E33DDEE54}" destId="{3689E394-AE5B-41F3-A503-1590803B7CC8}" srcOrd="0" destOrd="4" presId="urn:microsoft.com/office/officeart/2005/8/layout/vList2"/>
    <dgm:cxn modelId="{10EEF63D-51FF-4E4C-8864-15AB5673B830}" srcId="{F91E66CF-C391-47F2-A5F6-E227ABE7A557}" destId="{8DC9212E-6023-434E-8C30-4BF84DA2F65F}" srcOrd="2" destOrd="0" parTransId="{F374D30F-D69D-43E2-A4AD-13A9E3DD08D6}" sibTransId="{2740DBE5-AF67-4D71-8142-30FB3BDCAB02}"/>
    <dgm:cxn modelId="{19063066-B092-4B1D-A937-758C4C65315C}" srcId="{16CDC846-40EF-4AF4-9A62-B3DED77B6873}" destId="{BA336DB2-49AE-4BD5-B350-18F74E8D20A5}" srcOrd="1" destOrd="0" parTransId="{7088EBA7-9529-4B81-8093-3981F23F6B8B}" sibTransId="{0FA7D34C-FC27-4AFF-BBFF-AAD233EA6D66}"/>
    <dgm:cxn modelId="{A0370471-D6F5-46B3-9C8E-BBD05CFCE3C0}" srcId="{F91E66CF-C391-47F2-A5F6-E227ABE7A557}" destId="{E8870DE7-D2E3-4D32-9A9B-6F0D7462F70B}" srcOrd="0" destOrd="0" parTransId="{9993FBC9-304B-4ECD-8990-449AB9CC0134}" sibTransId="{CA403738-D3B9-4557-A6C4-9BCA1D0F52C5}"/>
    <dgm:cxn modelId="{FE83B654-F03E-4C75-B2A3-25DB700F22B8}" srcId="{16CDC846-40EF-4AF4-9A62-B3DED77B6873}" destId="{D17A8A09-A888-4D9A-AED2-F2397CFFC0BA}" srcOrd="3" destOrd="0" parTransId="{D06E40AE-771E-43A6-B78E-134E8401CE60}" sibTransId="{F862397F-8780-4C32-8F8F-ABC9C8B4FF7A}"/>
    <dgm:cxn modelId="{FCB84D59-0B6F-47B1-BEE8-FFBAC5C5D0EB}" type="presOf" srcId="{F91E66CF-C391-47F2-A5F6-E227ABE7A557}" destId="{CD4BF60E-0B65-4BA2-ABBC-1B3CBC86A7DF}" srcOrd="0" destOrd="0" presId="urn:microsoft.com/office/officeart/2005/8/layout/vList2"/>
    <dgm:cxn modelId="{712F5DA3-59B3-4FEA-8A15-919C64538A29}" type="presOf" srcId="{16CDC846-40EF-4AF4-9A62-B3DED77B6873}" destId="{8BE81CB0-958D-47B3-9429-EB61F1ECBDE6}" srcOrd="0" destOrd="0" presId="urn:microsoft.com/office/officeart/2005/8/layout/vList2"/>
    <dgm:cxn modelId="{25A0D7A4-5128-4818-9159-821CF27D0367}" type="presOf" srcId="{2A4B8FA1-E714-41B8-8CBA-CC7A58D53477}" destId="{3689E394-AE5B-41F3-A503-1590803B7CC8}" srcOrd="0" destOrd="0" presId="urn:microsoft.com/office/officeart/2005/8/layout/vList2"/>
    <dgm:cxn modelId="{FAF1AEA6-04A0-4522-9DBC-40FDEEAF71DB}" srcId="{16CDC846-40EF-4AF4-9A62-B3DED77B6873}" destId="{F96669F6-3A40-4FB3-BD9A-C58E33DDEE54}" srcOrd="4" destOrd="0" parTransId="{036A3D31-F3D4-4689-8C69-A38D539B9D99}" sibTransId="{8AAE449A-293C-4672-A3DA-9651190E7F20}"/>
    <dgm:cxn modelId="{58BDEDC7-D546-41ED-83AA-DC236B23D670}" srcId="{F91E66CF-C391-47F2-A5F6-E227ABE7A557}" destId="{16CDC846-40EF-4AF4-9A62-B3DED77B6873}" srcOrd="1" destOrd="0" parTransId="{5B141227-59C8-46B9-B97C-1A0FB1DAAF3B}" sibTransId="{EE96A2DD-EC83-471E-B9EC-DCACAFCEB543}"/>
    <dgm:cxn modelId="{C07053D1-DBCC-4F2D-B112-EB3D4A4ABB79}" type="presOf" srcId="{E8870DE7-D2E3-4D32-9A9B-6F0D7462F70B}" destId="{C3A9703C-965F-48DC-8C8D-667417943323}" srcOrd="0" destOrd="0" presId="urn:microsoft.com/office/officeart/2005/8/layout/vList2"/>
    <dgm:cxn modelId="{486F74DA-9195-487D-A7BF-D9B9DE93A945}" srcId="{16CDC846-40EF-4AF4-9A62-B3DED77B6873}" destId="{2A4B8FA1-E714-41B8-8CBA-CC7A58D53477}" srcOrd="0" destOrd="0" parTransId="{430E42B6-8DB4-44A7-BCB7-4E244B648668}" sibTransId="{280AFE4E-9079-43F1-A8E2-4F60D32E4685}"/>
    <dgm:cxn modelId="{FA6B9FE3-6195-4DCB-8BD8-EF72970C37F6}" type="presOf" srcId="{C395CD53-EECB-44F8-926F-7A766553099E}" destId="{3689E394-AE5B-41F3-A503-1590803B7CC8}" srcOrd="0" destOrd="2" presId="urn:microsoft.com/office/officeart/2005/8/layout/vList2"/>
    <dgm:cxn modelId="{9F22A0E7-5F20-4395-AD67-92BF32031927}" type="presOf" srcId="{D17A8A09-A888-4D9A-AED2-F2397CFFC0BA}" destId="{3689E394-AE5B-41F3-A503-1590803B7CC8}" srcOrd="0" destOrd="3" presId="urn:microsoft.com/office/officeart/2005/8/layout/vList2"/>
    <dgm:cxn modelId="{CFC401F5-0C10-4E4C-8B72-5D06DB383D15}" type="presOf" srcId="{8DC9212E-6023-434E-8C30-4BF84DA2F65F}" destId="{5C8A4E9B-5FB9-4C0F-A7A6-7EE226C0045E}" srcOrd="0" destOrd="0" presId="urn:microsoft.com/office/officeart/2005/8/layout/vList2"/>
    <dgm:cxn modelId="{1AFCFDF6-6BC1-4308-9EB0-D5553228428E}" type="presParOf" srcId="{CD4BF60E-0B65-4BA2-ABBC-1B3CBC86A7DF}" destId="{C3A9703C-965F-48DC-8C8D-667417943323}" srcOrd="0" destOrd="0" presId="urn:microsoft.com/office/officeart/2005/8/layout/vList2"/>
    <dgm:cxn modelId="{25E41095-8226-48BD-AE8F-073D228A7513}" type="presParOf" srcId="{CD4BF60E-0B65-4BA2-ABBC-1B3CBC86A7DF}" destId="{0FFCB3C8-B465-437A-9701-1D04AC03FBD1}" srcOrd="1" destOrd="0" presId="urn:microsoft.com/office/officeart/2005/8/layout/vList2"/>
    <dgm:cxn modelId="{E8A3F98B-9E7F-4B18-88DE-6AC75B367F96}" type="presParOf" srcId="{CD4BF60E-0B65-4BA2-ABBC-1B3CBC86A7DF}" destId="{8BE81CB0-958D-47B3-9429-EB61F1ECBDE6}" srcOrd="2" destOrd="0" presId="urn:microsoft.com/office/officeart/2005/8/layout/vList2"/>
    <dgm:cxn modelId="{8520DB6E-5FB1-46C3-A664-0AA0327F474F}" type="presParOf" srcId="{CD4BF60E-0B65-4BA2-ABBC-1B3CBC86A7DF}" destId="{3689E394-AE5B-41F3-A503-1590803B7CC8}" srcOrd="3" destOrd="0" presId="urn:microsoft.com/office/officeart/2005/8/layout/vList2"/>
    <dgm:cxn modelId="{11E58AC9-4308-40DA-82FC-2241507B67AF}" type="presParOf" srcId="{CD4BF60E-0B65-4BA2-ABBC-1B3CBC86A7DF}" destId="{5C8A4E9B-5FB9-4C0F-A7A6-7EE226C0045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9703C-965F-48DC-8C8D-667417943323}">
      <dsp:nvSpPr>
        <dsp:cNvPr id="0" name=""/>
        <dsp:cNvSpPr/>
      </dsp:nvSpPr>
      <dsp:spPr>
        <a:xfrm>
          <a:off x="0" y="0"/>
          <a:ext cx="7596008" cy="722474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accent6">
                  <a:lumMod val="75000"/>
                </a:schemeClr>
              </a:solidFill>
            </a:rPr>
            <a:t>Smyslem je podpora sociálně ekonomické motivace osob s nižší kvalifikací. </a:t>
          </a:r>
          <a:endParaRPr lang="cs-CZ" sz="1900" kern="1200" dirty="0"/>
        </a:p>
      </dsp:txBody>
      <dsp:txXfrm>
        <a:off x="35268" y="35268"/>
        <a:ext cx="7525472" cy="651938"/>
      </dsp:txXfrm>
    </dsp:sp>
    <dsp:sp modelId="{0FFCB3C8-B465-437A-9701-1D04AC03FBD1}">
      <dsp:nvSpPr>
        <dsp:cNvPr id="0" name=""/>
        <dsp:cNvSpPr/>
      </dsp:nvSpPr>
      <dsp:spPr>
        <a:xfrm>
          <a:off x="0" y="816043"/>
          <a:ext cx="864096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1500" kern="1200" dirty="0"/>
        </a:p>
      </dsp:txBody>
      <dsp:txXfrm>
        <a:off x="0" y="816043"/>
        <a:ext cx="8640960" cy="314640"/>
      </dsp:txXfrm>
    </dsp:sp>
    <dsp:sp modelId="{8BE81CB0-958D-47B3-9429-EB61F1ECBDE6}">
      <dsp:nvSpPr>
        <dsp:cNvPr id="0" name=""/>
        <dsp:cNvSpPr/>
      </dsp:nvSpPr>
      <dsp:spPr>
        <a:xfrm>
          <a:off x="43" y="864098"/>
          <a:ext cx="6768723" cy="722474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accent6">
                  <a:lumMod val="75000"/>
                </a:schemeClr>
              </a:solidFill>
            </a:rPr>
            <a:t>Ochrana určitých skupin pracujících:</a:t>
          </a:r>
          <a:endParaRPr lang="cs-CZ" sz="1900" kern="1200" dirty="0"/>
        </a:p>
      </dsp:txBody>
      <dsp:txXfrm>
        <a:off x="35311" y="899366"/>
        <a:ext cx="6698187" cy="651938"/>
      </dsp:txXfrm>
    </dsp:sp>
    <dsp:sp modelId="{3689E394-AE5B-41F3-A503-1590803B7CC8}">
      <dsp:nvSpPr>
        <dsp:cNvPr id="0" name=""/>
        <dsp:cNvSpPr/>
      </dsp:nvSpPr>
      <dsp:spPr>
        <a:xfrm>
          <a:off x="0" y="1853158"/>
          <a:ext cx="8640960" cy="1219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 dirty="0"/>
            <a:t>regionální vysoká nezaměstnanost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ženy s malými dětmi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příslušníci etnických skupin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lidé bez pracovní zkušenosti </a:t>
          </a:r>
          <a:endParaRPr lang="cs-CZ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 dirty="0"/>
            <a:t>fyzicky či mentálně postiženi</a:t>
          </a:r>
        </a:p>
      </dsp:txBody>
      <dsp:txXfrm>
        <a:off x="0" y="1853158"/>
        <a:ext cx="8640960" cy="1219230"/>
      </dsp:txXfrm>
    </dsp:sp>
    <dsp:sp modelId="{5C8A4E9B-5FB9-4C0F-A7A6-7EE226C0045E}">
      <dsp:nvSpPr>
        <dsp:cNvPr id="0" name=""/>
        <dsp:cNvSpPr/>
      </dsp:nvSpPr>
      <dsp:spPr>
        <a:xfrm>
          <a:off x="0" y="3165957"/>
          <a:ext cx="8640960" cy="722474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accent2">
                  <a:lumMod val="75000"/>
                </a:schemeClr>
              </a:solidFill>
            </a:rPr>
            <a:t>Je zpravidla stanovena v takové výši, aby kryla výdaje na </a:t>
          </a:r>
          <a:r>
            <a:rPr lang="cs-CZ" sz="1900" b="1" i="0" kern="1200" dirty="0">
              <a:solidFill>
                <a:schemeClr val="accent2">
                  <a:lumMod val="75000"/>
                </a:schemeClr>
              </a:solidFill>
            </a:rPr>
            <a:t>základní společensky uznané minimální životní potřeby</a:t>
          </a:r>
          <a:r>
            <a:rPr lang="cs-CZ" sz="1900" i="0" kern="1200" dirty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cs-CZ" sz="1900" kern="1200" dirty="0">
              <a:solidFill>
                <a:schemeClr val="accent2">
                  <a:lumMod val="75000"/>
                </a:schemeClr>
              </a:solidFill>
            </a:rPr>
            <a:t>samotného pracovníka, nikoli jeho rodiny. </a:t>
          </a:r>
        </a:p>
      </dsp:txBody>
      <dsp:txXfrm>
        <a:off x="35268" y="3201225"/>
        <a:ext cx="8570424" cy="651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635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666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Minimální mzda</a:t>
            </a:r>
          </a:p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Zákonné pojištění zaměstnavatele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16216" y="4357700"/>
            <a:ext cx="2429462" cy="490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Jana Janoušková, 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/>
          <a:lstStyle/>
          <a:p>
            <a:r>
              <a:rPr lang="cs-CZ" dirty="0"/>
              <a:t>Past nezaměstnanosti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8146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Minimální mzda X sociální dávky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 případě přijetí zaměstnání za nízkou mzdu jsou </a:t>
            </a:r>
            <a:r>
              <a:rPr lang="cs-CZ" u="sng" dirty="0"/>
              <a:t>lidé znevýhodněni</a:t>
            </a:r>
            <a:r>
              <a:rPr lang="cs-CZ" dirty="0"/>
              <a:t>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dirty="0"/>
              <a:t>ztrátou volného času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dirty="0"/>
              <a:t>zvýšenými výdaji na cestu do zaměstnání, na stravování a výchovu dětí,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dirty="0"/>
              <a:t>komplikacemi, které mohou souviset s nejistým zaměstnáním, z dočasné ztráty sociálních dávek, větším denním stresu souvisejícím s adaptací na pracovní podmínky,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dirty="0"/>
              <a:t>omezením možností lepší pracovní nabídky.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Dávky v nezaměstnanosti by ale neměly demotivovat lidi od hledání práce! </a:t>
            </a:r>
          </a:p>
        </p:txBody>
      </p:sp>
    </p:spTree>
    <p:extLst>
      <p:ext uri="{BB962C8B-B14F-4D97-AF65-F5344CB8AC3E}">
        <p14:creationId xmlns:p14="http://schemas.microsoft.com/office/powerpoint/2010/main" val="220855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2200" dirty="0"/>
              <a:t>Zákonné pojištění odpovědnosti zaměstnavatele za pracovní úrazy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771550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Vyhláška MF č. 125/1993 Sb., </a:t>
            </a:r>
            <a:r>
              <a:rPr lang="cs-CZ" dirty="0">
                <a:solidFill>
                  <a:srgbClr val="307871"/>
                </a:solidFill>
              </a:rPr>
              <a:t>kterou se stanoví podmínky a sazby zákonného pojištění odpovědnosti organizace za škodu při pracovním úrazu nebo nemoci z povolání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07871"/>
                </a:solidFill>
              </a:rPr>
              <a:t>Zaměstnavatel zaměstnávající alespoň jednoho zaměstnance je ze zákona odpovědný za škodu, kterou si zaměstnanec způsobí při pracovním úrazu, popř. za nemoc z povolání a  k poškození zdraví dojde při plnění pracovních úkolů.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dirty="0">
              <a:solidFill>
                <a:srgbClr val="30787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07871"/>
                </a:solidFill>
              </a:rPr>
              <a:t>Zákonné pojištění vzniká dnem vzniku prvního pracovněprávního vztahu u zaměstnavatele a trvá po dobu existence zaměstnavatele.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dirty="0">
              <a:solidFill>
                <a:srgbClr val="30787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307871"/>
                </a:solidFill>
              </a:rPr>
              <a:t>Zaměstnavatel má právo, aby za něho pojišťovna nahradila škodu, která vznikla zaměstnanci při pracovním úrazu nebo nemoci z povolání, v rozsahu, v jakém za ni zaměstnavatel odpovídá podle zákoníku práce.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1800" dirty="0">
                <a:solidFill>
                  <a:srgbClr val="307871"/>
                </a:solidFill>
              </a:rPr>
              <a:t>Sazby pojistného se odvíjí od převažující činnosti viz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 příloha č. 2 vyhlášky</a:t>
            </a:r>
            <a:endParaRPr lang="cs-CZ" sz="1800" dirty="0"/>
          </a:p>
        </p:txBody>
      </p:sp>
      <p:sp>
        <p:nvSpPr>
          <p:cNvPr id="3" name="Obdélník 2"/>
          <p:cNvSpPr/>
          <p:nvPr/>
        </p:nvSpPr>
        <p:spPr>
          <a:xfrm>
            <a:off x="323528" y="699542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solidFill>
                <a:srgbClr val="30787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/>
              <a:t>Sazby jsou udány v promile (‰) z vyměřovacího základu (tj. z hrubé mzdy).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/>
              <a:t>Pojistné na zákonné pojištění je podnikatel povinen si vypočítat a odvést na příslušný účet pojišťovny sám.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/>
              <a:t>Počítá se ze souhrnu vyměřovacích základů za uplynulé  kalendářní čtvrtletí všech zaměstnanců, které v tomto období zaměstnavatel zaměstnává.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dirty="0"/>
              <a:t>Splatnost pojistného - platí se vždy předem do konce prvního měsíce pojišťovaného čtvrtletí  a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minimální pojistné za kalendářní čtvrtletí je 100 Kč. </a:t>
            </a:r>
          </a:p>
        </p:txBody>
      </p:sp>
    </p:spTree>
    <p:extLst>
      <p:ext uri="{BB962C8B-B14F-4D97-AF65-F5344CB8AC3E}">
        <p14:creationId xmlns:p14="http://schemas.microsoft.com/office/powerpoint/2010/main" val="9776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CB843-6BCE-423B-9167-139F44B64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992888" cy="507703"/>
          </a:xfrm>
        </p:spPr>
        <p:txBody>
          <a:bodyPr/>
          <a:lstStyle/>
          <a:p>
            <a:r>
              <a:rPr lang="cs-CZ" altLang="cs-CZ" sz="2400" b="1" dirty="0">
                <a:solidFill>
                  <a:srgbClr val="307871"/>
                </a:solidFill>
              </a:rPr>
              <a:t>Minimální mzda – práh nejnižší ceny práce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F9DFF92-B663-4748-9696-3E5603EC90B9}"/>
              </a:ext>
            </a:extLst>
          </p:cNvPr>
          <p:cNvSpPr txBox="1"/>
          <p:nvPr/>
        </p:nvSpPr>
        <p:spPr>
          <a:xfrm>
            <a:off x="251520" y="1059582"/>
            <a:ext cx="820891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Vznikla jako způsob ochrany zaměstnance před možným úsilím zaměstnavatele stlačit mzdu pod sociálně únosnou míru </a:t>
            </a:r>
          </a:p>
          <a:p>
            <a:pPr eaLnBrk="1" hangingPunct="1"/>
            <a:endParaRPr lang="cs-CZ" altLang="cs-CZ" sz="2400" dirty="0">
              <a:solidFill>
                <a:srgbClr val="307871"/>
              </a:solidFill>
            </a:endParaRPr>
          </a:p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Japonsko </a:t>
            </a: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→</a:t>
            </a:r>
            <a:r>
              <a:rPr lang="cs-CZ" altLang="cs-CZ" sz="2400" dirty="0">
                <a:solidFill>
                  <a:srgbClr val="307871"/>
                </a:solidFill>
              </a:rPr>
              <a:t> 1865 </a:t>
            </a:r>
          </a:p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Nový Zéland </a:t>
            </a: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→</a:t>
            </a:r>
            <a:r>
              <a:rPr lang="cs-CZ" altLang="cs-CZ" sz="2400" dirty="0">
                <a:solidFill>
                  <a:srgbClr val="307871"/>
                </a:solidFill>
              </a:rPr>
              <a:t> 1894 </a:t>
            </a:r>
          </a:p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Mexiko </a:t>
            </a: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→ poprvé</a:t>
            </a:r>
            <a:r>
              <a:rPr lang="cs-CZ" altLang="cs-CZ" sz="2400" dirty="0">
                <a:solidFill>
                  <a:srgbClr val="307871"/>
                </a:solidFill>
              </a:rPr>
              <a:t> formou ústavního zákona </a:t>
            </a: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→</a:t>
            </a:r>
            <a:r>
              <a:rPr lang="cs-CZ" altLang="cs-CZ" sz="2400" dirty="0">
                <a:solidFill>
                  <a:srgbClr val="307871"/>
                </a:solidFill>
              </a:rPr>
              <a:t> 1917</a:t>
            </a:r>
          </a:p>
          <a:p>
            <a:pPr eaLnBrk="1" hangingPunct="1"/>
            <a:r>
              <a:rPr lang="cs-CZ" altLang="cs-CZ" sz="2400" dirty="0">
                <a:solidFill>
                  <a:srgbClr val="307871"/>
                </a:solidFill>
              </a:rPr>
              <a:t>Československo </a:t>
            </a:r>
            <a:r>
              <a:rPr lang="cs-CZ" altLang="cs-CZ" sz="2400" dirty="0">
                <a:solidFill>
                  <a:srgbClr val="307871"/>
                </a:solidFill>
                <a:cs typeface="Arial" panose="020B0604020202020204" pitchFamily="34" charset="0"/>
              </a:rPr>
              <a:t>→ 1919</a:t>
            </a:r>
          </a:p>
        </p:txBody>
      </p:sp>
    </p:spTree>
    <p:extLst>
      <p:ext uri="{BB962C8B-B14F-4D97-AF65-F5344CB8AC3E}">
        <p14:creationId xmlns:p14="http://schemas.microsoft.com/office/powerpoint/2010/main" val="310345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/>
          <a:lstStyle/>
          <a:p>
            <a:r>
              <a:rPr lang="cs-CZ" alt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Minimální mzda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558CEC0-C988-425E-B6BE-6671F8D849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038087"/>
              </p:ext>
            </p:extLst>
          </p:nvPr>
        </p:nvGraphicFramePr>
        <p:xfrm>
          <a:off x="251520" y="843558"/>
          <a:ext cx="864096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34926" cy="507703"/>
          </a:xfrm>
        </p:spPr>
        <p:txBody>
          <a:bodyPr/>
          <a:lstStyle/>
          <a:p>
            <a:r>
              <a:rPr lang="cs-CZ" altLang="cs-CZ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Minimální mzda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987574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Minimální mzda je nejnižší přípustná výše odměny za práci v pracovněprávním vztahu.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Její základní právní úprava je stanovena zákoníkem práce (zákon č. 262/2006 Sb., ve znění pozdějších předpisů).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Minimální mzda se vztahuje na všechny zaměstnance v pracovním poměru nebo právním vztahu založeném dohodami o pracích konaných mimo pracovní poměr (dohoda o provedení práce a dohoda o pracovní činnosti).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Nerozlišuje se, jde-li o pracovní poměr na dobu určitou či neurčitou nebo o souběžné pracovní poměry. </a:t>
            </a:r>
          </a:p>
        </p:txBody>
      </p:sp>
    </p:spTree>
    <p:extLst>
      <p:ext uri="{BB962C8B-B14F-4D97-AF65-F5344CB8AC3E}">
        <p14:creationId xmlns:p14="http://schemas.microsoft.com/office/powerpoint/2010/main" val="170368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48CD4-D96F-4AAC-B7A1-93BC2639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altLang="cs-CZ" sz="1800" b="1" dirty="0">
                <a:solidFill>
                  <a:srgbClr val="307871"/>
                </a:solidFill>
              </a:rPr>
              <a:t>Dávky v nezaměstnanosti by ale neměly demotivovat lidi od hledání práce</a:t>
            </a:r>
            <a:endParaRPr lang="cs-CZ" sz="1800" dirty="0">
              <a:solidFill>
                <a:srgbClr val="307871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F8B9244-AF3F-4174-8A6A-96D6E9A6D4AD}"/>
              </a:ext>
            </a:extLst>
          </p:cNvPr>
          <p:cNvSpPr txBox="1"/>
          <p:nvPr/>
        </p:nvSpPr>
        <p:spPr>
          <a:xfrm>
            <a:off x="467544" y="1131590"/>
            <a:ext cx="7776864" cy="1426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 přes dílčí zvýšení však stále nenaplňuje česká minimální mzda podmínky charty EU, která svým usnesením doporučuje pohyb min. mzdy na úrovni </a:t>
            </a:r>
            <a:r>
              <a:rPr lang="cs-CZ" altLang="cs-CZ" sz="2000" u="sng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dvou třetin průměrné mzdy</a:t>
            </a:r>
            <a:r>
              <a:rPr lang="cs-CZ" altLang="cs-CZ" sz="20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06951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8C2F5A-88F2-402D-A585-4616E3A9B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95486"/>
            <a:ext cx="6552728" cy="507703"/>
          </a:xfrm>
        </p:spPr>
        <p:txBody>
          <a:bodyPr/>
          <a:lstStyle/>
          <a:p>
            <a:r>
              <a:rPr lang="cs-CZ" dirty="0"/>
              <a:t>Vývoj minimální a průměrné mzdy v ČR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7D8D915-26B1-486C-B617-C80A605A9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131590"/>
            <a:ext cx="7704856" cy="3528392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CAE46A9-52BE-4164-93DF-62A95D0B3462}"/>
              </a:ext>
            </a:extLst>
          </p:cNvPr>
          <p:cNvSpPr txBox="1"/>
          <p:nvPr/>
        </p:nvSpPr>
        <p:spPr>
          <a:xfrm>
            <a:off x="467544" y="4868736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altLang="cs-CZ" sz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www.mpsv.cz</a:t>
            </a:r>
            <a:r>
              <a:rPr lang="cs-CZ" altLang="cs-CZ" sz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vlastní zpracování</a:t>
            </a:r>
          </a:p>
        </p:txBody>
      </p:sp>
    </p:spTree>
    <p:extLst>
      <p:ext uri="{BB962C8B-B14F-4D97-AF65-F5344CB8AC3E}">
        <p14:creationId xmlns:p14="http://schemas.microsoft.com/office/powerpoint/2010/main" val="585384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Vývoj minimální mzdy</a:t>
            </a:r>
            <a:endParaRPr lang="en-US" dirty="0">
              <a:solidFill>
                <a:srgbClr val="30787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81098" y="771550"/>
            <a:ext cx="7215238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cs-CZ" altLang="cs-CZ" dirty="0"/>
              <a:t>1. 8. 2013   - Minimální  mzda 8 500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2015 - Minimální  mzda 9 200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2016 - Minimální  mzda 9 900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2017 - Minimální  mzda 11 000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2018 - Minimální  mzda 12 200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2019 - Minimální  mzda 13 350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2020 - Minimální  mzda 14 600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2021 – Minimální mzda 15 200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2022 – Minimální mzda 16 200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2023 – Minimální mzda 17 300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2024 – Minimální mzda 18 900</a:t>
            </a:r>
          </a:p>
          <a:p>
            <a:pPr>
              <a:spcBef>
                <a:spcPct val="20000"/>
              </a:spcBef>
            </a:pPr>
            <a:r>
              <a:rPr lang="cs-CZ" altLang="cs-CZ" dirty="0"/>
              <a:t>leden 2025 – Minimální mzda 20 800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72CCCD-A9E4-4EEA-837A-EAFE0F40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 dirty="0">
                <a:solidFill>
                  <a:srgbClr val="307871"/>
                </a:solidFill>
              </a:rPr>
              <a:t>Minimální mzda v EU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599C06-62AF-4B1A-9424-2D3D5DEF70D3}"/>
              </a:ext>
            </a:extLst>
          </p:cNvPr>
          <p:cNvSpPr txBox="1"/>
          <p:nvPr/>
        </p:nvSpPr>
        <p:spPr>
          <a:xfrm>
            <a:off x="395536" y="1005098"/>
            <a:ext cx="82809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/>
            <a:r>
              <a:rPr lang="cs-CZ" altLang="cs-CZ" dirty="0">
                <a:latin typeface="Garamond" panose="02020404030301010803" pitchFamily="18" charset="0"/>
              </a:rPr>
              <a:t>Nejvyšší je v Lucembursku </a:t>
            </a:r>
          </a:p>
          <a:p>
            <a:pPr marL="342900" indent="-342900"/>
            <a:r>
              <a:rPr lang="cs-CZ" altLang="cs-CZ" dirty="0">
                <a:latin typeface="Garamond" panose="02020404030301010803" pitchFamily="18" charset="0"/>
              </a:rPr>
              <a:t>a nejnižší např. Bulharsko, Rumunsko, Litva ……a ČR</a:t>
            </a:r>
          </a:p>
          <a:p>
            <a:pPr marL="342900" indent="-342900">
              <a:buNone/>
            </a:pPr>
            <a:endParaRPr lang="cs-CZ" altLang="cs-CZ" dirty="0"/>
          </a:p>
          <a:p>
            <a:pPr marL="342900" indent="-342900">
              <a:buNone/>
            </a:pPr>
            <a:r>
              <a:rPr lang="cs-CZ" altLang="cs-CZ" b="1" dirty="0">
                <a:solidFill>
                  <a:srgbClr val="307871"/>
                </a:solidFill>
              </a:rPr>
              <a:t>Minimální mzda není legislativně ošetřena:</a:t>
            </a:r>
            <a:r>
              <a:rPr lang="cs-CZ" altLang="cs-CZ" b="1" dirty="0">
                <a:solidFill>
                  <a:srgbClr val="307871"/>
                </a:solidFill>
                <a:latin typeface="Garamond" panose="02020404030301010803" pitchFamily="18" charset="0"/>
              </a:rPr>
              <a:t> </a:t>
            </a:r>
          </a:p>
          <a:p>
            <a:pPr marL="342900" indent="-342900"/>
            <a:r>
              <a:rPr lang="cs-CZ" altLang="cs-CZ" dirty="0">
                <a:latin typeface="Garamond" panose="02020404030301010803" pitchFamily="18" charset="0"/>
              </a:rPr>
              <a:t>Dánsko, Italie, Rakousko, Finsko, Švédsko</a:t>
            </a:r>
          </a:p>
          <a:p>
            <a:pPr marL="342900" indent="-342900"/>
            <a:endParaRPr lang="cs-CZ" altLang="cs-CZ" dirty="0">
              <a:latin typeface="Garamond" panose="02020404030301010803" pitchFamily="18" charset="0"/>
            </a:endParaRPr>
          </a:p>
          <a:p>
            <a:pPr marL="342900" indent="-342900"/>
            <a:endParaRPr lang="cs-CZ" altLang="cs-CZ" dirty="0">
              <a:latin typeface="Garamond" panose="02020404030301010803" pitchFamily="18" charset="0"/>
            </a:endParaRPr>
          </a:p>
          <a:p>
            <a:pPr marL="342900"/>
            <a:r>
              <a:rPr lang="cs-CZ" altLang="cs-CZ" dirty="0">
                <a:latin typeface="Garamond" panose="02020404030301010803" pitchFamily="18" charset="0"/>
              </a:rPr>
              <a:t>Minimální mzdy jsou v těchto zemích dohodnuty mezi sociálními partnery v diferencovaných odvětvových (sektorových) kolektivních smlouvách. </a:t>
            </a:r>
          </a:p>
        </p:txBody>
      </p:sp>
    </p:spTree>
    <p:extLst>
      <p:ext uri="{BB962C8B-B14F-4D97-AF65-F5344CB8AC3E}">
        <p14:creationId xmlns:p14="http://schemas.microsoft.com/office/powerpoint/2010/main" val="4205497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4644008" y="4876006"/>
            <a:ext cx="2520280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altLang="cs-CZ" sz="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Eurostat</a:t>
            </a:r>
            <a:endParaRPr lang="cs-CZ" altLang="cs-CZ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Minimální mzda EU 2024</a:t>
            </a: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FDD7B3AA-B036-4388-971A-811A79DA3E0A}"/>
              </a:ext>
            </a:extLst>
          </p:cNvPr>
          <p:cNvGraphicFramePr>
            <a:graphicFrameLocks/>
          </p:cNvGraphicFramePr>
          <p:nvPr/>
        </p:nvGraphicFramePr>
        <p:xfrm>
          <a:off x="3203848" y="771550"/>
          <a:ext cx="568863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3B8ABA73-F162-43B4-A073-CC522DF03763}"/>
              </a:ext>
            </a:extLst>
          </p:cNvPr>
          <p:cNvGraphicFramePr>
            <a:graphicFrameLocks noGrp="1"/>
          </p:cNvGraphicFramePr>
          <p:nvPr/>
        </p:nvGraphicFramePr>
        <p:xfrm>
          <a:off x="179512" y="699542"/>
          <a:ext cx="2520280" cy="412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4181">
                  <a:extLst>
                    <a:ext uri="{9D8B030D-6E8A-4147-A177-3AD203B41FA5}">
                      <a16:colId xmlns:a16="http://schemas.microsoft.com/office/drawing/2014/main" val="1524032045"/>
                    </a:ext>
                  </a:extLst>
                </a:gridCol>
                <a:gridCol w="896099">
                  <a:extLst>
                    <a:ext uri="{9D8B030D-6E8A-4147-A177-3AD203B41FA5}">
                      <a16:colId xmlns:a16="http://schemas.microsoft.com/office/drawing/2014/main" val="1265056040"/>
                    </a:ext>
                  </a:extLst>
                </a:gridCol>
              </a:tblGrid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>
                          <a:solidFill>
                            <a:srgbClr val="307871"/>
                          </a:solidFill>
                          <a:effectLst/>
                        </a:rPr>
                        <a:t>Luxemburg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2571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505060742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Ireland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2164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410701084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Netherlands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2070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215268821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>
                          <a:solidFill>
                            <a:srgbClr val="307871"/>
                          </a:solidFill>
                          <a:effectLst/>
                        </a:rPr>
                        <a:t>Germany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2054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10873904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Belgium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1994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354895004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>
                          <a:solidFill>
                            <a:srgbClr val="307871"/>
                          </a:solidFill>
                          <a:effectLst/>
                        </a:rPr>
                        <a:t>France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1767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1901700150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Spain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1323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148479685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Slovenia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1254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171202716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Cyprus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1000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326981908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Poland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978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4260884813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>
                          <a:solidFill>
                            <a:srgbClr val="307871"/>
                          </a:solidFill>
                          <a:effectLst/>
                        </a:rPr>
                        <a:t>Portugal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957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714768493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>
                          <a:solidFill>
                            <a:srgbClr val="307871"/>
                          </a:solidFill>
                          <a:effectLst/>
                        </a:rPr>
                        <a:t>Malta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925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768345621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Lithuania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924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1908372432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Greece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910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1108343134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Croatia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840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2869249777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Estonia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820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37603942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Czechia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765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16278619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>
                          <a:solidFill>
                            <a:srgbClr val="307871"/>
                          </a:solidFill>
                          <a:effectLst/>
                        </a:rPr>
                        <a:t>Slovakia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750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551708218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Latvia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700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705529786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Hungary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696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1943809675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Romania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>
                          <a:solidFill>
                            <a:srgbClr val="307871"/>
                          </a:solidFill>
                          <a:effectLst/>
                        </a:rPr>
                        <a:t>663</a:t>
                      </a:r>
                      <a:endParaRPr lang="cs-CZ" sz="1200" b="0" i="0" u="none" strike="noStrike" baseline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4120135584"/>
                  </a:ext>
                </a:extLst>
              </a:tr>
              <a:tr h="1800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baseline="0" dirty="0" err="1">
                          <a:solidFill>
                            <a:srgbClr val="307871"/>
                          </a:solidFill>
                          <a:effectLst/>
                        </a:rPr>
                        <a:t>Bulgaria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baseline="0" dirty="0">
                          <a:solidFill>
                            <a:srgbClr val="307871"/>
                          </a:solidFill>
                          <a:effectLst/>
                        </a:rPr>
                        <a:t>477</a:t>
                      </a:r>
                      <a:endParaRPr lang="cs-CZ" sz="1200" b="0" i="0" u="none" strike="noStrike" baseline="0" dirty="0">
                        <a:solidFill>
                          <a:srgbClr val="30787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83" marR="4783" marT="4783" marB="0" anchor="b"/>
                </a:tc>
                <a:extLst>
                  <a:ext uri="{0D108BD9-81ED-4DB2-BD59-A6C34878D82A}">
                    <a16:rowId xmlns:a16="http://schemas.microsoft.com/office/drawing/2014/main" val="3688097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50030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3063</TotalTime>
  <Words>748</Words>
  <Application>Microsoft Office PowerPoint</Application>
  <PresentationFormat>Předvádění na obrazovce (16:9)</PresentationFormat>
  <Paragraphs>131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Comic Sans MS</vt:lpstr>
      <vt:lpstr>Enriqueta</vt:lpstr>
      <vt:lpstr>Garamond</vt:lpstr>
      <vt:lpstr>Times New Roman</vt:lpstr>
      <vt:lpstr>Wingdings</vt:lpstr>
      <vt:lpstr>SLU</vt:lpstr>
      <vt:lpstr>Prezentace aplikace PowerPoint</vt:lpstr>
      <vt:lpstr>Minimální mzda – práh nejnižší ceny práce</vt:lpstr>
      <vt:lpstr>Minimální mzda</vt:lpstr>
      <vt:lpstr>Minimální mzda</vt:lpstr>
      <vt:lpstr>Dávky v nezaměstnanosti by ale neměly demotivovat lidi od hledání práce</vt:lpstr>
      <vt:lpstr>Vývoj minimální a průměrné mzdy v ČR</vt:lpstr>
      <vt:lpstr>Vývoj minimální mzdy</vt:lpstr>
      <vt:lpstr>Minimální mzda v EU</vt:lpstr>
      <vt:lpstr>Minimální mzda EU 2024</vt:lpstr>
      <vt:lpstr>Past nezaměstnanosti</vt:lpstr>
      <vt:lpstr>Zákonné pojištění odpovědnosti zaměstnavatele za pracovní úrazy</vt:lpstr>
      <vt:lpstr>Sazby pojistného se odvíjí od převažující činnosti viz příloha č. 2 vyhlášky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Janoušková</cp:lastModifiedBy>
  <cp:revision>166</cp:revision>
  <dcterms:created xsi:type="dcterms:W3CDTF">2016-07-06T15:42:34Z</dcterms:created>
  <dcterms:modified xsi:type="dcterms:W3CDTF">2025-02-11T21:15:58Z</dcterms:modified>
</cp:coreProperties>
</file>