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6" r:id="rId3"/>
    <p:sldId id="275" r:id="rId4"/>
    <p:sldId id="499" r:id="rId5"/>
    <p:sldId id="272" r:id="rId6"/>
    <p:sldId id="264" r:id="rId7"/>
    <p:sldId id="281" r:id="rId8"/>
    <p:sldId id="282" r:id="rId9"/>
    <p:sldId id="28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c0003" initials="r" lastIdx="1" clrIdx="0">
    <p:extLst>
      <p:ext uri="{19B8F6BF-5375-455C-9EA6-DF929625EA0E}">
        <p15:presenceInfo xmlns:p15="http://schemas.microsoft.com/office/powerpoint/2012/main" userId="ruc000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7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86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12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19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053" y="123478"/>
            <a:ext cx="1051427" cy="820114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7488832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87BC814-D898-415A-8D85-9E6C87B4CD51}"/>
              </a:ext>
            </a:extLst>
          </p:cNvPr>
          <p:cNvSpPr txBox="1">
            <a:spLocks/>
          </p:cNvSpPr>
          <p:nvPr/>
        </p:nvSpPr>
        <p:spPr>
          <a:xfrm>
            <a:off x="395536" y="483518"/>
            <a:ext cx="6840760" cy="410445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</a:t>
            </a:r>
            <a:r>
              <a:rPr lang="en-US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hodnocení investic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64096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hodnocení investic slouží k určení a vyhodnocení, zda se nám projekt vyplatí či nikoliv. </a:t>
            </a:r>
          </a:p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metod hodnocení výhodnosti investic na základě předem daných parametrů: 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čisté současné hodnoty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vnitřního výnosového procenta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indexu ziskovosti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doby splatnosti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průměrné výnosnosti k účetní hodnotě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76064"/>
          </a:xfrm>
        </p:spPr>
        <p:txBody>
          <a:bodyPr/>
          <a:lstStyle/>
          <a:p>
            <a:r>
              <a:rPr lang="cs-CZ" dirty="0"/>
              <a:t>Metody hodnocení investic</a:t>
            </a:r>
          </a:p>
        </p:txBody>
      </p:sp>
    </p:spTree>
    <p:extLst>
      <p:ext uri="{BB962C8B-B14F-4D97-AF65-F5344CB8AC3E}">
        <p14:creationId xmlns:p14="http://schemas.microsoft.com/office/powerpoint/2010/main" val="128680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51470"/>
            <a:ext cx="7992888" cy="504341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čisté současné hodnoty</a:t>
            </a:r>
            <a:r>
              <a:rPr lang="en-US" sz="2500" b="1" dirty="0">
                <a:solidFill>
                  <a:schemeClr val="bg1"/>
                </a:solidFill>
              </a:rPr>
              <a:t>,</a:t>
            </a:r>
            <a:r>
              <a:rPr lang="cs-CZ" sz="2500" b="1" dirty="0">
                <a:solidFill>
                  <a:schemeClr val="bg1"/>
                </a:solidFill>
              </a:rPr>
              <a:t> NPV </a:t>
            </a:r>
            <a:r>
              <a:rPr lang="en-US" sz="2500" b="1" dirty="0">
                <a:solidFill>
                  <a:schemeClr val="bg1"/>
                </a:solidFill>
              </a:rPr>
              <a:t>(</a:t>
            </a:r>
            <a:r>
              <a:rPr lang="cs-CZ" sz="2500" b="1" dirty="0">
                <a:solidFill>
                  <a:schemeClr val="bg1"/>
                </a:solidFill>
              </a:rPr>
              <a:t>Net</a:t>
            </a:r>
            <a:r>
              <a:rPr lang="en-US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Present</a:t>
            </a:r>
            <a:r>
              <a:rPr lang="cs-CZ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Value</a:t>
            </a:r>
            <a:r>
              <a:rPr lang="en-US" sz="2500" b="1" dirty="0">
                <a:solidFill>
                  <a:schemeClr val="bg1"/>
                </a:solidFill>
              </a:rPr>
              <a:t>)</a:t>
            </a:r>
            <a:endParaRPr lang="cs-CZ" sz="2500" b="1" dirty="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3BC0145-6C8A-49DD-B6A0-A72A2E6C4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699542"/>
            <a:ext cx="5464013" cy="334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45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793173"/>
                <a:ext cx="8928992" cy="2354641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Čistá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současná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hodnota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(NPV) je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rozdíl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mezi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peněžních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příjmů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peněžních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výdajů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za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určité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časové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období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Metoda NPV je založena na výpočtu čisté současné hodnoty, což je současná hodnota budoucích hotovostních toků mínus vstupní investice</a:t>
                </a:r>
              </a:p>
              <a:p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NPV se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používá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kapitálovém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rozpočtování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investičním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plánování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analýze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ziskovosti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předpokládané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investice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nebo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projektu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cs-CZ" sz="16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NPV je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výsledkem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výpočtů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které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zjišťují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současnou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hodnotu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budoucího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toku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plateb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pomocí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správné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diskontní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sazby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Obecně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platí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že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projekty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kladnou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NPV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stojí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za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realizaci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zatímco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projekty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zápornou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NPV </a:t>
                </a:r>
                <a:r>
                  <a:rPr lang="en-US" sz="16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nikoliv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Vzorec: 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𝑁𝑃𝑉</m:t>
                    </m:r>
                    <m:r>
                      <a:rPr lang="cs-CZ" sz="20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0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2000" b="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cs-CZ" sz="2000" b="0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sz="2000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sz="2000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sz="200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000" b="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cs-CZ" sz="2000" b="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r>
                              <a:rPr lang="cs-CZ" sz="2000" b="0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(1+</m:t>
                            </m:r>
                            <m:r>
                              <a:rPr lang="cs-CZ" sz="2000" b="0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  <m:sSup>
                              <m:sSupPr>
                                <m:ctrlPr>
                                  <a:rPr lang="cs-CZ" sz="200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000" b="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cs-CZ" sz="2000" b="0" i="1" smtClean="0">
                                    <a:solidFill>
                                      <a:srgbClr val="30787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cs-CZ" sz="20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1600" baseline="-250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vstupní investice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1600" baseline="-250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1....n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hotovostní toky plynoucí z investice v jednotlivých letech její existence</a:t>
                </a:r>
              </a:p>
              <a:p>
                <a:pPr marL="0" indent="0">
                  <a:buNone/>
                </a:pP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alternativní náklady</a:t>
                </a:r>
                <a:r>
                  <a:rPr lang="en-US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cs-CZ" sz="16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počet let existence investice</a:t>
                </a:r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cs-CZ" altLang="cs-CZ" sz="1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793173"/>
                <a:ext cx="8928992" cy="2354641"/>
              </a:xfrm>
              <a:prstGeom prst="rect">
                <a:avLst/>
              </a:prstGeom>
              <a:blipFill>
                <a:blip r:embed="rId4"/>
                <a:stretch>
                  <a:fillRect l="-410" t="-777" b="-68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4169284" y="3170908"/>
          <a:ext cx="3557724" cy="683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5" imgW="2641600" imgH="457200" progId="Equation.3">
                  <p:embed/>
                </p:oleObj>
              </mc:Choice>
              <mc:Fallback>
                <p:oleObj name="Rovnice" r:id="rId5" imgW="2641600" imgH="457200" progId="Equation.3">
                  <p:embed/>
                  <p:pic>
                    <p:nvPicPr>
                      <p:cNvPr id="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9284" y="3170908"/>
                        <a:ext cx="3557724" cy="68379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Nadpis 5">
            <a:extLst>
              <a:ext uri="{FF2B5EF4-FFF2-40B4-BE49-F238E27FC236}">
                <a16:creationId xmlns:a16="http://schemas.microsoft.com/office/drawing/2014/main" id="{E3D53311-7D95-4991-996D-0F38A0478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87047"/>
            <a:ext cx="7992888" cy="504341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čisté současné hodnoty</a:t>
            </a:r>
            <a:r>
              <a:rPr lang="en-US" sz="2500" b="1" dirty="0">
                <a:solidFill>
                  <a:schemeClr val="bg1"/>
                </a:solidFill>
              </a:rPr>
              <a:t>,</a:t>
            </a:r>
            <a:r>
              <a:rPr lang="cs-CZ" sz="2500" b="1" dirty="0">
                <a:solidFill>
                  <a:schemeClr val="bg1"/>
                </a:solidFill>
              </a:rPr>
              <a:t> NPV </a:t>
            </a:r>
            <a:r>
              <a:rPr lang="en-US" sz="2500" b="1" dirty="0">
                <a:solidFill>
                  <a:schemeClr val="bg1"/>
                </a:solidFill>
              </a:rPr>
              <a:t>(</a:t>
            </a:r>
            <a:r>
              <a:rPr lang="cs-CZ" sz="2500" b="1" dirty="0">
                <a:solidFill>
                  <a:schemeClr val="bg1"/>
                </a:solidFill>
              </a:rPr>
              <a:t>Net</a:t>
            </a:r>
            <a:r>
              <a:rPr lang="en-US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Present</a:t>
            </a:r>
            <a:r>
              <a:rPr lang="cs-CZ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Value</a:t>
            </a:r>
            <a:r>
              <a:rPr lang="en-US" sz="2500" b="1" dirty="0">
                <a:solidFill>
                  <a:schemeClr val="bg1"/>
                </a:solidFill>
              </a:rPr>
              <a:t>)</a:t>
            </a:r>
            <a:endParaRPr lang="cs-CZ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47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cs typeface="Times New Roman" panose="02020603050405020304" pitchFamily="18" charset="0"/>
              </a:rPr>
              <a:t>Proč používat metodu NPV?</a:t>
            </a:r>
          </a:p>
          <a:p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bere v úvahu veškeré hotovostní toky</a:t>
            </a:r>
          </a:p>
          <a:p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bere v úvahu časovou hodnotu peněz a pracuje s alternativními náklady</a:t>
            </a:r>
          </a:p>
          <a:p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závěry metody NPV lze přijmout vždy bez výhrady</a:t>
            </a:r>
            <a:endParaRPr lang="en-US" sz="20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Výše uvedeným maximalizuje tržní hodnotu firmy či bohatství investora</a:t>
            </a:r>
          </a:p>
          <a:p>
            <a:pPr marL="0" indent="0">
              <a:buNone/>
            </a:pPr>
            <a:endParaRPr lang="cs-CZ" sz="20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cs typeface="Times New Roman" panose="02020603050405020304" pitchFamily="18" charset="0"/>
              </a:rPr>
              <a:t>Jediná nevýhoda, stejná i pro ostatní metody: </a:t>
            </a:r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musíme odhadnout výši hotovostních toků</a:t>
            </a:r>
            <a:r>
              <a:rPr lang="en-US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a alternativních nákladů, a tím pádem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307871"/>
                </a:solidFill>
                <a:cs typeface="Times New Roman" panose="02020603050405020304" pitchFamily="18" charset="0"/>
              </a:rPr>
              <a:t>nepřesný odhad = nepřesné zhodnocení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Nadpis 5">
            <a:extLst>
              <a:ext uri="{FF2B5EF4-FFF2-40B4-BE49-F238E27FC236}">
                <a16:creationId xmlns:a16="http://schemas.microsoft.com/office/drawing/2014/main" id="{4E26DE7E-A9EE-45E2-AEBF-E8A8E4A50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02573"/>
            <a:ext cx="7992888" cy="504341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čisté současné hodnoty</a:t>
            </a:r>
            <a:r>
              <a:rPr lang="en-US" sz="2500" b="1" dirty="0">
                <a:solidFill>
                  <a:schemeClr val="bg1"/>
                </a:solidFill>
              </a:rPr>
              <a:t>,</a:t>
            </a:r>
            <a:r>
              <a:rPr lang="cs-CZ" sz="2500" b="1" dirty="0">
                <a:solidFill>
                  <a:schemeClr val="bg1"/>
                </a:solidFill>
              </a:rPr>
              <a:t> NPV </a:t>
            </a:r>
            <a:r>
              <a:rPr lang="en-US" sz="2500" b="1" dirty="0">
                <a:solidFill>
                  <a:schemeClr val="bg1"/>
                </a:solidFill>
              </a:rPr>
              <a:t>(</a:t>
            </a:r>
            <a:r>
              <a:rPr lang="cs-CZ" sz="2500" b="1" dirty="0">
                <a:solidFill>
                  <a:schemeClr val="bg1"/>
                </a:solidFill>
              </a:rPr>
              <a:t>Net</a:t>
            </a:r>
            <a:r>
              <a:rPr lang="en-US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Present</a:t>
            </a:r>
            <a:r>
              <a:rPr lang="cs-CZ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Value</a:t>
            </a:r>
            <a:r>
              <a:rPr lang="en-US" sz="2500" b="1" dirty="0">
                <a:solidFill>
                  <a:schemeClr val="bg1"/>
                </a:solidFill>
              </a:rPr>
              <a:t>)</a:t>
            </a:r>
            <a:endParaRPr lang="cs-CZ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86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536" y="2414105"/>
            <a:ext cx="7992888" cy="14194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Metoda čisté současné hodnoty říká, že projekt má být přijat tehdy, jestliže je jeho čistá současná hodnota větší než nula. </a:t>
            </a:r>
            <a:endParaRPr lang="cs-CZ" alt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23528" y="741570"/>
            <a:ext cx="75608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Čistou současnou hodnotu tedy získáme, jestliže odečteme od současné hodnoty předpokládaných budoucích hotovostních toků vstupní požadovanou investici.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23528" y="3614241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Podmínkou přijetí investičního projektu tedy je, aby diskontované peněžní příjmy převyšovaly kapitálové výdaje. </a:t>
            </a:r>
            <a:endParaRPr lang="cs-CZ" sz="2000" dirty="0">
              <a:solidFill>
                <a:srgbClr val="30787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635896" y="3195092"/>
                <a:ext cx="11345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195092"/>
                <a:ext cx="113454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3059832" y="1466817"/>
                <a:ext cx="2740494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>
                          <a:latin typeface="Cambria Math" panose="02040503050406030204" pitchFamily="18" charset="0"/>
                        </a:rPr>
                        <m:t>+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466817"/>
                <a:ext cx="2740494" cy="8485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>
            <a:extLst>
              <a:ext uri="{FF2B5EF4-FFF2-40B4-BE49-F238E27FC236}">
                <a16:creationId xmlns:a16="http://schemas.microsoft.com/office/drawing/2014/main" id="{3EAC17C6-D9DA-4402-9D32-AB64FC4C4308}"/>
              </a:ext>
            </a:extLst>
          </p:cNvPr>
          <p:cNvSpPr txBox="1"/>
          <p:nvPr/>
        </p:nvSpPr>
        <p:spPr>
          <a:xfrm>
            <a:off x="323528" y="4381896"/>
            <a:ext cx="8208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porovnávaní více investic volíme tu s vyšší NPV</a:t>
            </a:r>
            <a:endParaRPr lang="en-GB" sz="2000" dirty="0"/>
          </a:p>
        </p:txBody>
      </p:sp>
      <p:sp>
        <p:nvSpPr>
          <p:cNvPr id="13" name="Nadpis 5">
            <a:extLst>
              <a:ext uri="{FF2B5EF4-FFF2-40B4-BE49-F238E27FC236}">
                <a16:creationId xmlns:a16="http://schemas.microsoft.com/office/drawing/2014/main" id="{4F66D239-1FC0-4187-ADB3-5D7014BB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02573"/>
            <a:ext cx="7992888" cy="504341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čisté současné hodnoty</a:t>
            </a:r>
            <a:r>
              <a:rPr lang="en-US" sz="2500" b="1" dirty="0">
                <a:solidFill>
                  <a:schemeClr val="bg1"/>
                </a:solidFill>
              </a:rPr>
              <a:t>,</a:t>
            </a:r>
            <a:r>
              <a:rPr lang="cs-CZ" sz="2500" b="1" dirty="0">
                <a:solidFill>
                  <a:schemeClr val="bg1"/>
                </a:solidFill>
              </a:rPr>
              <a:t> NPV </a:t>
            </a:r>
            <a:r>
              <a:rPr lang="en-US" sz="2500" b="1" dirty="0">
                <a:solidFill>
                  <a:schemeClr val="bg1"/>
                </a:solidFill>
              </a:rPr>
              <a:t>(</a:t>
            </a:r>
            <a:r>
              <a:rPr lang="cs-CZ" sz="2500" b="1" dirty="0">
                <a:solidFill>
                  <a:schemeClr val="bg1"/>
                </a:solidFill>
              </a:rPr>
              <a:t>Net</a:t>
            </a:r>
            <a:r>
              <a:rPr lang="en-US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Present</a:t>
            </a:r>
            <a:r>
              <a:rPr lang="cs-CZ" sz="2500" b="1" dirty="0">
                <a:solidFill>
                  <a:schemeClr val="bg1"/>
                </a:solidFill>
              </a:rPr>
              <a:t> </a:t>
            </a:r>
            <a:r>
              <a:rPr lang="cs-CZ" sz="2500" b="1" dirty="0" err="1">
                <a:solidFill>
                  <a:schemeClr val="bg1"/>
                </a:solidFill>
              </a:rPr>
              <a:t>Value</a:t>
            </a:r>
            <a:r>
              <a:rPr lang="en-US" sz="2500" b="1" dirty="0">
                <a:solidFill>
                  <a:schemeClr val="bg1"/>
                </a:solidFill>
              </a:rPr>
              <a:t>)</a:t>
            </a:r>
            <a:endParaRPr lang="cs-CZ" sz="2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5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520" y="995341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Index ziskovosti (PI) představuje poměr mezi současnou hodnotou budoucích hotovostních toků z projektu a vstupní investicí. 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endParaRPr lang="cs-CZ" alt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331640" y="1736506"/>
                <a:ext cx="5760640" cy="898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𝑧𝑖𝑠𝑘𝑜𝑣𝑜𝑠𝑡𝑖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  <m:r>
                            <a:rPr lang="cs-CZ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736506"/>
                <a:ext cx="5760640" cy="8983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/>
          <p:cNvSpPr/>
          <p:nvPr/>
        </p:nvSpPr>
        <p:spPr>
          <a:xfrm>
            <a:off x="395536" y="256701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alternativní náklady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1,2, ...n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	... hotovostní tok v roce 1, 2 ...n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... hotovostní tok v roce 0 v tomto případě vždy jako kladné číslo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5940152" y="4227934"/>
                <a:ext cx="9101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𝑃𝐼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227934"/>
                <a:ext cx="91012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467544" y="422793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Projekt přijímáme, vyjde-li hodnota vyšší než 1</a:t>
            </a:r>
            <a:r>
              <a:rPr lang="en-US" sz="2000" dirty="0"/>
              <a:t>,</a:t>
            </a:r>
            <a:endParaRPr lang="cs-CZ" sz="2000" dirty="0"/>
          </a:p>
        </p:txBody>
      </p:sp>
      <p:sp>
        <p:nvSpPr>
          <p:cNvPr id="11" name="Nadpis 5">
            <a:extLst>
              <a:ext uri="{FF2B5EF4-FFF2-40B4-BE49-F238E27FC236}">
                <a16:creationId xmlns:a16="http://schemas.microsoft.com/office/drawing/2014/main" id="{BB7E0A4C-5B68-403D-90F9-E1957732A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1469"/>
            <a:ext cx="7848872" cy="843557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indexu rentability</a:t>
            </a:r>
            <a:r>
              <a:rPr lang="en-US" sz="2500" b="1" dirty="0">
                <a:solidFill>
                  <a:schemeClr val="bg1"/>
                </a:solidFill>
              </a:rPr>
              <a:t> (</a:t>
            </a:r>
            <a:r>
              <a:rPr lang="cs-CZ" sz="2500" b="1" dirty="0">
                <a:solidFill>
                  <a:schemeClr val="bg1"/>
                </a:solidFill>
              </a:rPr>
              <a:t>ziskovosti)</a:t>
            </a:r>
            <a:r>
              <a:rPr lang="en-US" sz="2500" b="1" dirty="0">
                <a:solidFill>
                  <a:schemeClr val="bg1"/>
                </a:solidFill>
              </a:rPr>
              <a:t>, </a:t>
            </a:r>
            <a:br>
              <a:rPr lang="en-US" sz="2500" b="1" dirty="0">
                <a:solidFill>
                  <a:schemeClr val="bg1"/>
                </a:solidFill>
              </a:rPr>
            </a:br>
            <a:r>
              <a:rPr lang="cs-CZ" sz="2500" b="1" dirty="0">
                <a:solidFill>
                  <a:schemeClr val="bg1"/>
                </a:solidFill>
              </a:rPr>
              <a:t>PI (profi</a:t>
            </a:r>
            <a:r>
              <a:rPr lang="en-US" sz="2500" b="1" dirty="0" err="1">
                <a:solidFill>
                  <a:schemeClr val="bg1"/>
                </a:solidFill>
              </a:rPr>
              <a:t>tability</a:t>
            </a:r>
            <a:r>
              <a:rPr lang="en-US" sz="2500" b="1" dirty="0">
                <a:solidFill>
                  <a:schemeClr val="bg1"/>
                </a:solidFill>
              </a:rPr>
              <a:t> index</a:t>
            </a:r>
            <a:r>
              <a:rPr lang="cs-CZ" sz="25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212D766-A7A0-4CB2-9F58-6E88E2F484A8}"/>
              </a:ext>
            </a:extLst>
          </p:cNvPr>
          <p:cNvSpPr txBox="1"/>
          <p:nvPr/>
        </p:nvSpPr>
        <p:spPr>
          <a:xfrm>
            <a:off x="431728" y="4642270"/>
            <a:ext cx="78562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zh-CN" sz="2000" kern="0" dirty="0"/>
              <a:t>V případě porovnávání více investic volíme tu s vyšším PI.</a:t>
            </a:r>
          </a:p>
        </p:txBody>
      </p:sp>
    </p:spTree>
    <p:extLst>
      <p:ext uri="{BB962C8B-B14F-4D97-AF65-F5344CB8AC3E}">
        <p14:creationId xmlns:p14="http://schemas.microsoft.com/office/powerpoint/2010/main" val="3836698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9512" y="987574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zh-CN" sz="1800" b="1" kern="0" dirty="0">
                <a:latin typeface="+mj-lt"/>
              </a:rPr>
              <a:t>Možný problém: </a:t>
            </a:r>
            <a:r>
              <a:rPr lang="cs-CZ" sz="1800" dirty="0">
                <a:latin typeface="+mj-lt"/>
              </a:rPr>
              <a:t>V případě navzájem se vylučujících projektů – metoda indexu rentability může stanovit nesprávné pořadí projektů podle jejich výhodnosti, a to zejména v případě většího rozdílu mezi vstupními investicemi C</a:t>
            </a:r>
            <a:r>
              <a:rPr lang="cs-CZ" sz="1800" baseline="-25000" dirty="0">
                <a:latin typeface="+mj-lt"/>
              </a:rPr>
              <a:t>0</a:t>
            </a:r>
            <a:r>
              <a:rPr lang="cs-CZ" sz="1800" dirty="0">
                <a:latin typeface="+mj-lt"/>
              </a:rPr>
              <a:t> u jednotlivých projektů (tento údaj se používá ve jmenovateli indexu a může zkreslit výsledek – viz příklad)</a:t>
            </a:r>
            <a:endParaRPr lang="sk-SK" sz="1800" dirty="0"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Metoda PI je vnímána pouze jako doplňková k metodě NPV. </a:t>
            </a:r>
            <a:r>
              <a:rPr lang="cs-CZ" altLang="cs-CZ" dirty="0">
                <a:latin typeface="+mj-lt"/>
              </a:rPr>
              <a:t>U navzájem nezávislých projektů nevzniká žádná komplikace. Pokud platí, že NPV &gt; 0, pak i PI &gt; 1. 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Problém u vzájemně se vylučujících projektů: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187624" y="3068406"/>
          <a:ext cx="6480719" cy="943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817">
                  <a:extLst>
                    <a:ext uri="{9D8B030D-6E8A-4147-A177-3AD203B41FA5}">
                      <a16:colId xmlns:a16="http://schemas.microsoft.com/office/drawing/2014/main" val="2995535829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3673202253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235397209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685926604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1669900488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144482046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992382348"/>
                    </a:ext>
                  </a:extLst>
                </a:gridCol>
              </a:tblGrid>
              <a:tr h="2695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Projekt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</a:t>
                      </a:r>
                      <a:r>
                        <a:rPr lang="cs-CZ" sz="1200" baseline="-250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</a:t>
                      </a:r>
                      <a:r>
                        <a:rPr lang="cs-CZ" sz="12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</a:t>
                      </a:r>
                      <a:r>
                        <a:rPr lang="cs-CZ" sz="12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NPV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983589"/>
                  </a:ext>
                </a:extLst>
              </a:tr>
              <a:tr h="269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-100.000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125.000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11.607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10692"/>
                  </a:ext>
                </a:extLst>
              </a:tr>
              <a:tr h="404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-1.000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1.250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dirty="0"/>
                        <a:t>2,58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1.580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91654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23528" y="401191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Dle PI přijímáme projekt B, ale NPV směřuje k projektu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Důvod rozporu – nízká vstupní investice projektu B</a:t>
            </a:r>
          </a:p>
        </p:txBody>
      </p:sp>
      <p:sp>
        <p:nvSpPr>
          <p:cNvPr id="9" name="Nadpis 5">
            <a:extLst>
              <a:ext uri="{FF2B5EF4-FFF2-40B4-BE49-F238E27FC236}">
                <a16:creationId xmlns:a16="http://schemas.microsoft.com/office/drawing/2014/main" id="{D8B74EBD-900D-44C6-93D2-955237947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51469"/>
            <a:ext cx="7632848" cy="843557"/>
          </a:xfrm>
          <a:solidFill>
            <a:srgbClr val="307871"/>
          </a:solidFill>
        </p:spPr>
        <p:txBody>
          <a:bodyPr/>
          <a:lstStyle/>
          <a:p>
            <a:r>
              <a:rPr lang="cs-CZ" sz="2500" b="1" dirty="0">
                <a:solidFill>
                  <a:schemeClr val="bg1"/>
                </a:solidFill>
              </a:rPr>
              <a:t>Metoda indexu rentability</a:t>
            </a:r>
            <a:r>
              <a:rPr lang="en-US" sz="2500" b="1" dirty="0">
                <a:solidFill>
                  <a:schemeClr val="bg1"/>
                </a:solidFill>
              </a:rPr>
              <a:t> (</a:t>
            </a:r>
            <a:r>
              <a:rPr lang="cs-CZ" sz="2500" b="1" dirty="0">
                <a:solidFill>
                  <a:schemeClr val="bg1"/>
                </a:solidFill>
              </a:rPr>
              <a:t>ziskovosti)</a:t>
            </a:r>
            <a:r>
              <a:rPr lang="en-US" sz="2500" b="1" dirty="0">
                <a:solidFill>
                  <a:schemeClr val="bg1"/>
                </a:solidFill>
              </a:rPr>
              <a:t>, </a:t>
            </a:r>
            <a:br>
              <a:rPr lang="en-US" sz="2500" b="1" dirty="0">
                <a:solidFill>
                  <a:schemeClr val="bg1"/>
                </a:solidFill>
              </a:rPr>
            </a:br>
            <a:r>
              <a:rPr lang="cs-CZ" sz="2500" b="1" dirty="0">
                <a:solidFill>
                  <a:schemeClr val="bg1"/>
                </a:solidFill>
              </a:rPr>
              <a:t>PI (profi</a:t>
            </a:r>
            <a:r>
              <a:rPr lang="en-US" sz="2500" b="1" dirty="0" err="1">
                <a:solidFill>
                  <a:schemeClr val="bg1"/>
                </a:solidFill>
              </a:rPr>
              <a:t>tability</a:t>
            </a:r>
            <a:r>
              <a:rPr lang="en-US" sz="2500" b="1" dirty="0">
                <a:solidFill>
                  <a:schemeClr val="bg1"/>
                </a:solidFill>
              </a:rPr>
              <a:t> index</a:t>
            </a:r>
            <a:r>
              <a:rPr lang="cs-CZ" sz="2500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2949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6" y="786393"/>
            <a:ext cx="5328592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>
                <a:solidFill>
                  <a:srgbClr val="307871"/>
                </a:solidFill>
              </a:rPr>
              <a:t> </a:t>
            </a:r>
            <a:r>
              <a:rPr lang="pl-PL" sz="4000" b="1" dirty="0">
                <a:solidFill>
                  <a:srgbClr val="307871"/>
                </a:solidFill>
              </a:rPr>
              <a:t>Děkuji za pozornost!</a:t>
            </a:r>
            <a:br>
              <a:rPr lang="cs-CZ" sz="4000" b="1" dirty="0">
                <a:solidFill>
                  <a:srgbClr val="307871"/>
                </a:solidFill>
              </a:rPr>
            </a:br>
            <a:br>
              <a:rPr lang="cs-CZ" sz="4000" b="1" dirty="0">
                <a:solidFill>
                  <a:srgbClr val="307871"/>
                </a:solidFill>
              </a:rPr>
            </a:br>
            <a:br>
              <a:rPr lang="cs-CZ" sz="4000" b="1" dirty="0">
                <a:solidFill>
                  <a:srgbClr val="307871"/>
                </a:solidFill>
              </a:rPr>
            </a:br>
            <a:endParaRPr lang="cs-CZ" sz="4000" b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A10F195-A3FE-40BB-91AB-AD5E3E73C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182437"/>
            <a:ext cx="3475021" cy="373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290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665</Words>
  <Application>Microsoft Office PowerPoint</Application>
  <PresentationFormat>Předvádění na obrazovce (16:9)</PresentationFormat>
  <Paragraphs>84</Paragraphs>
  <Slides>9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Enriqueta</vt:lpstr>
      <vt:lpstr>Times New Roman</vt:lpstr>
      <vt:lpstr>SLU</vt:lpstr>
      <vt:lpstr>Rovnice</vt:lpstr>
      <vt:lpstr>Prezentace aplikace PowerPoint</vt:lpstr>
      <vt:lpstr>Metody hodnocení investic</vt:lpstr>
      <vt:lpstr>Metoda čisté současné hodnoty, NPV (Net Present Value)</vt:lpstr>
      <vt:lpstr>Metoda čisté současné hodnoty, NPV (Net Present Value)</vt:lpstr>
      <vt:lpstr>Metoda čisté současné hodnoty, NPV (Net Present Value)</vt:lpstr>
      <vt:lpstr>Metoda čisté současné hodnoty, NPV (Net Present Value)</vt:lpstr>
      <vt:lpstr>Metoda indexu rentability (ziskovosti),  PI (profitability index)</vt:lpstr>
      <vt:lpstr>Metoda indexu rentability (ziskovosti),  PI (profitability index)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Tetiana Konieva</cp:lastModifiedBy>
  <cp:revision>199</cp:revision>
  <dcterms:created xsi:type="dcterms:W3CDTF">2016-07-06T15:42:34Z</dcterms:created>
  <dcterms:modified xsi:type="dcterms:W3CDTF">2024-04-21T17:52:25Z</dcterms:modified>
</cp:coreProperties>
</file>