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56" r:id="rId5"/>
    <p:sldId id="265" r:id="rId6"/>
    <p:sldId id="266" r:id="rId7"/>
    <p:sldId id="270" r:id="rId8"/>
    <p:sldId id="267" r:id="rId9"/>
    <p:sldId id="263" r:id="rId10"/>
    <p:sldId id="268" r:id="rId11"/>
    <p:sldId id="269" r:id="rId12"/>
    <p:sldId id="271" r:id="rId13"/>
    <p:sldId id="272" r:id="rId14"/>
    <p:sldId id="274" r:id="rId15"/>
    <p:sldId id="275" r:id="rId16"/>
    <p:sldId id="276" r:id="rId17"/>
    <p:sldId id="277" r:id="rId18"/>
    <p:sldId id="278" r:id="rId19"/>
    <p:sldId id="279" r:id="rId20"/>
    <p:sldId id="281" r:id="rId21"/>
    <p:sldId id="280" r:id="rId2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7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image" Target="../media/image6.gif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image" Target="../media/image6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8C488E-6542-4839-B309-08D0FFFF865F}" type="doc">
      <dgm:prSet loTypeId="urn:microsoft.com/office/officeart/2005/8/layout/matrix1" loCatId="matrix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56DBF67E-BFC3-4E02-B0A5-B0E893890109}">
      <dgm:prSet phldrT="[Text]"/>
      <dgm:spPr/>
      <dgm:t>
        <a:bodyPr/>
        <a:lstStyle/>
        <a:p>
          <a:r>
            <a:rPr lang="cs-CZ" dirty="0"/>
            <a:t>Finanční ukazatele</a:t>
          </a:r>
        </a:p>
      </dgm:t>
    </dgm:pt>
    <dgm:pt modelId="{D6379612-7476-4B38-9CBB-770B067CC165}" type="parTrans" cxnId="{E9028EC4-E0A4-451C-83FF-4FD714D4A337}">
      <dgm:prSet/>
      <dgm:spPr/>
      <dgm:t>
        <a:bodyPr/>
        <a:lstStyle/>
        <a:p>
          <a:endParaRPr lang="cs-CZ"/>
        </a:p>
      </dgm:t>
    </dgm:pt>
    <dgm:pt modelId="{E2CFD94B-B61E-4ABD-846E-B33CDCAEDBA4}" type="sibTrans" cxnId="{E9028EC4-E0A4-451C-83FF-4FD714D4A337}">
      <dgm:prSet/>
      <dgm:spPr/>
      <dgm:t>
        <a:bodyPr/>
        <a:lstStyle/>
        <a:p>
          <a:endParaRPr lang="cs-CZ"/>
        </a:p>
      </dgm:t>
    </dgm:pt>
    <dgm:pt modelId="{582954E6-5335-4E28-8496-FA740BFF75CE}">
      <dgm:prSet phldrT="[Text]"/>
      <dgm:spPr/>
      <dgm:t>
        <a:bodyPr/>
        <a:lstStyle/>
        <a:p>
          <a:r>
            <a:rPr lang="cs-CZ" dirty="0"/>
            <a:t>Splňují daný účel</a:t>
          </a:r>
        </a:p>
      </dgm:t>
    </dgm:pt>
    <dgm:pt modelId="{36B7B550-B026-476E-99C3-7647CC0CA34F}" type="parTrans" cxnId="{38EA313A-7D12-41F2-83EB-7550E6DD8767}">
      <dgm:prSet/>
      <dgm:spPr/>
      <dgm:t>
        <a:bodyPr/>
        <a:lstStyle/>
        <a:p>
          <a:endParaRPr lang="cs-CZ"/>
        </a:p>
      </dgm:t>
    </dgm:pt>
    <dgm:pt modelId="{D479F174-FBBA-482B-90F8-3A2CD456AB59}" type="sibTrans" cxnId="{38EA313A-7D12-41F2-83EB-7550E6DD8767}">
      <dgm:prSet/>
      <dgm:spPr/>
      <dgm:t>
        <a:bodyPr/>
        <a:lstStyle/>
        <a:p>
          <a:endParaRPr lang="cs-CZ"/>
        </a:p>
      </dgm:t>
    </dgm:pt>
    <dgm:pt modelId="{DC7E2AD1-0AEB-4B82-B72F-5AEE2454E6CB}">
      <dgm:prSet phldrT="[Text]"/>
      <dgm:spPr/>
      <dgm:t>
        <a:bodyPr/>
        <a:lstStyle/>
        <a:p>
          <a:r>
            <a:rPr lang="cs-CZ" dirty="0"/>
            <a:t>Mají potřebnou vypovídací schopnost</a:t>
          </a:r>
        </a:p>
      </dgm:t>
    </dgm:pt>
    <dgm:pt modelId="{B0D10433-DF7D-43CE-BFDC-1C9A61CCC158}" type="parTrans" cxnId="{A6EA46F2-E851-48B5-9B8B-8CE33C7925D2}">
      <dgm:prSet/>
      <dgm:spPr/>
      <dgm:t>
        <a:bodyPr/>
        <a:lstStyle/>
        <a:p>
          <a:endParaRPr lang="cs-CZ"/>
        </a:p>
      </dgm:t>
    </dgm:pt>
    <dgm:pt modelId="{348654AF-3773-4E5B-BBCA-265527E4259B}" type="sibTrans" cxnId="{A6EA46F2-E851-48B5-9B8B-8CE33C7925D2}">
      <dgm:prSet/>
      <dgm:spPr/>
      <dgm:t>
        <a:bodyPr/>
        <a:lstStyle/>
        <a:p>
          <a:endParaRPr lang="cs-CZ"/>
        </a:p>
      </dgm:t>
    </dgm:pt>
    <dgm:pt modelId="{36D5E20F-5892-43F8-BD25-0AB7D56598B3}">
      <dgm:prSet phldrT="[Text]"/>
      <dgm:spPr/>
      <dgm:t>
        <a:bodyPr anchor="t"/>
        <a:lstStyle/>
        <a:p>
          <a:r>
            <a:rPr lang="cs-CZ" dirty="0"/>
            <a:t>Stabilní pro konkrétní období</a:t>
          </a:r>
        </a:p>
      </dgm:t>
    </dgm:pt>
    <dgm:pt modelId="{190F3AD5-05A5-4668-9A81-E77F88247B42}" type="parTrans" cxnId="{D49CA1A1-F183-4770-977A-F2311A95647A}">
      <dgm:prSet/>
      <dgm:spPr/>
      <dgm:t>
        <a:bodyPr/>
        <a:lstStyle/>
        <a:p>
          <a:endParaRPr lang="cs-CZ"/>
        </a:p>
      </dgm:t>
    </dgm:pt>
    <dgm:pt modelId="{B1AD331B-80B8-4392-9886-DE365A46085E}" type="sibTrans" cxnId="{D49CA1A1-F183-4770-977A-F2311A95647A}">
      <dgm:prSet/>
      <dgm:spPr/>
      <dgm:t>
        <a:bodyPr/>
        <a:lstStyle/>
        <a:p>
          <a:endParaRPr lang="cs-CZ"/>
        </a:p>
      </dgm:t>
    </dgm:pt>
    <dgm:pt modelId="{390FE103-8543-4DDD-A9B4-DF661F037953}">
      <dgm:prSet phldrT="[Text]"/>
      <dgm:spPr/>
      <dgm:t>
        <a:bodyPr/>
        <a:lstStyle/>
        <a:p>
          <a:r>
            <a:rPr lang="cs-CZ" dirty="0"/>
            <a:t>Citlivé na změny v trendech</a:t>
          </a:r>
        </a:p>
        <a:p>
          <a:endParaRPr lang="cs-CZ" dirty="0"/>
        </a:p>
      </dgm:t>
    </dgm:pt>
    <dgm:pt modelId="{0490FA62-B5D5-4831-9D60-F798503F5A31}" type="parTrans" cxnId="{DD8CED09-F901-4A35-8A27-DC5AB5E6E70E}">
      <dgm:prSet/>
      <dgm:spPr/>
      <dgm:t>
        <a:bodyPr/>
        <a:lstStyle/>
        <a:p>
          <a:endParaRPr lang="cs-CZ"/>
        </a:p>
      </dgm:t>
    </dgm:pt>
    <dgm:pt modelId="{C53C13F5-CAA9-4AA5-B887-6B710217FE4D}" type="sibTrans" cxnId="{DD8CED09-F901-4A35-8A27-DC5AB5E6E70E}">
      <dgm:prSet/>
      <dgm:spPr/>
      <dgm:t>
        <a:bodyPr/>
        <a:lstStyle/>
        <a:p>
          <a:endParaRPr lang="cs-CZ"/>
        </a:p>
      </dgm:t>
    </dgm:pt>
    <dgm:pt modelId="{7B5C74C1-D409-4913-BD8E-4B78C2D2B0C6}" type="pres">
      <dgm:prSet presAssocID="{CB8C488E-6542-4839-B309-08D0FFFF865F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7FE0FF2-EC58-4A89-9B94-637AC39808F2}" type="pres">
      <dgm:prSet presAssocID="{CB8C488E-6542-4839-B309-08D0FFFF865F}" presName="matrix" presStyleCnt="0"/>
      <dgm:spPr/>
    </dgm:pt>
    <dgm:pt modelId="{488B51F0-3210-46EA-A0B5-495FA7E2FC20}" type="pres">
      <dgm:prSet presAssocID="{CB8C488E-6542-4839-B309-08D0FFFF865F}" presName="tile1" presStyleLbl="node1" presStyleIdx="0" presStyleCnt="4" custScaleX="99074" custScaleY="106221" custLinFactNeighborX="0" custLinFactNeighborY="-835"/>
      <dgm:spPr/>
    </dgm:pt>
    <dgm:pt modelId="{7B680773-BF82-4B80-A519-11F7908D2CDE}" type="pres">
      <dgm:prSet presAssocID="{CB8C488E-6542-4839-B309-08D0FFFF865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F845F3B4-1B13-4834-9F2E-A47AA95B6A45}" type="pres">
      <dgm:prSet presAssocID="{CB8C488E-6542-4839-B309-08D0FFFF865F}" presName="tile2" presStyleLbl="node1" presStyleIdx="1" presStyleCnt="4"/>
      <dgm:spPr/>
    </dgm:pt>
    <dgm:pt modelId="{368ABB2F-982A-42F4-AC4C-F936F6428BA7}" type="pres">
      <dgm:prSet presAssocID="{CB8C488E-6542-4839-B309-08D0FFFF865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E536128-A1E7-4C2E-B3CE-0FFB6881D33B}" type="pres">
      <dgm:prSet presAssocID="{CB8C488E-6542-4839-B309-08D0FFFF865F}" presName="tile3" presStyleLbl="node1" presStyleIdx="2" presStyleCnt="4"/>
      <dgm:spPr/>
    </dgm:pt>
    <dgm:pt modelId="{89BBB622-AAAE-4EE3-9D47-B6D763A0743B}" type="pres">
      <dgm:prSet presAssocID="{CB8C488E-6542-4839-B309-08D0FFFF865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C6B5557-33D6-430C-8983-85B27BFFC098}" type="pres">
      <dgm:prSet presAssocID="{CB8C488E-6542-4839-B309-08D0FFFF865F}" presName="tile4" presStyleLbl="node1" presStyleIdx="3" presStyleCnt="4"/>
      <dgm:spPr/>
    </dgm:pt>
    <dgm:pt modelId="{E82ABAE1-F12B-4400-ABB8-BB3AB4637B37}" type="pres">
      <dgm:prSet presAssocID="{CB8C488E-6542-4839-B309-08D0FFFF865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719040E1-0FF4-41A1-A42D-A17D3316A063}" type="pres">
      <dgm:prSet presAssocID="{CB8C488E-6542-4839-B309-08D0FFFF865F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CFF2B400-D2A3-4361-960D-3E6F91E680AD}" type="presOf" srcId="{CB8C488E-6542-4839-B309-08D0FFFF865F}" destId="{7B5C74C1-D409-4913-BD8E-4B78C2D2B0C6}" srcOrd="0" destOrd="0" presId="urn:microsoft.com/office/officeart/2005/8/layout/matrix1"/>
    <dgm:cxn modelId="{B796C000-CABA-4693-95EC-3349A52061E8}" type="presOf" srcId="{DC7E2AD1-0AEB-4B82-B72F-5AEE2454E6CB}" destId="{368ABB2F-982A-42F4-AC4C-F936F6428BA7}" srcOrd="1" destOrd="0" presId="urn:microsoft.com/office/officeart/2005/8/layout/matrix1"/>
    <dgm:cxn modelId="{7479A008-30B2-453C-8BA1-9E3860327F83}" type="presOf" srcId="{390FE103-8543-4DDD-A9B4-DF661F037953}" destId="{E82ABAE1-F12B-4400-ABB8-BB3AB4637B37}" srcOrd="1" destOrd="0" presId="urn:microsoft.com/office/officeart/2005/8/layout/matrix1"/>
    <dgm:cxn modelId="{DD8CED09-F901-4A35-8A27-DC5AB5E6E70E}" srcId="{56DBF67E-BFC3-4E02-B0A5-B0E893890109}" destId="{390FE103-8543-4DDD-A9B4-DF661F037953}" srcOrd="3" destOrd="0" parTransId="{0490FA62-B5D5-4831-9D60-F798503F5A31}" sibTransId="{C53C13F5-CAA9-4AA5-B887-6B710217FE4D}"/>
    <dgm:cxn modelId="{FAB2FD37-BDCA-4154-8B34-D642C9B3BC74}" type="presOf" srcId="{56DBF67E-BFC3-4E02-B0A5-B0E893890109}" destId="{719040E1-0FF4-41A1-A42D-A17D3316A063}" srcOrd="0" destOrd="0" presId="urn:microsoft.com/office/officeart/2005/8/layout/matrix1"/>
    <dgm:cxn modelId="{38EA313A-7D12-41F2-83EB-7550E6DD8767}" srcId="{56DBF67E-BFC3-4E02-B0A5-B0E893890109}" destId="{582954E6-5335-4E28-8496-FA740BFF75CE}" srcOrd="0" destOrd="0" parTransId="{36B7B550-B026-476E-99C3-7647CC0CA34F}" sibTransId="{D479F174-FBBA-482B-90F8-3A2CD456AB59}"/>
    <dgm:cxn modelId="{88EC4E77-C415-4714-950D-1519F7439EF9}" type="presOf" srcId="{36D5E20F-5892-43F8-BD25-0AB7D56598B3}" destId="{89BBB622-AAAE-4EE3-9D47-B6D763A0743B}" srcOrd="1" destOrd="0" presId="urn:microsoft.com/office/officeart/2005/8/layout/matrix1"/>
    <dgm:cxn modelId="{A7C89A98-6139-4417-97EC-A70ADF677707}" type="presOf" srcId="{DC7E2AD1-0AEB-4B82-B72F-5AEE2454E6CB}" destId="{F845F3B4-1B13-4834-9F2E-A47AA95B6A45}" srcOrd="0" destOrd="0" presId="urn:microsoft.com/office/officeart/2005/8/layout/matrix1"/>
    <dgm:cxn modelId="{D49CA1A1-F183-4770-977A-F2311A95647A}" srcId="{56DBF67E-BFC3-4E02-B0A5-B0E893890109}" destId="{36D5E20F-5892-43F8-BD25-0AB7D56598B3}" srcOrd="2" destOrd="0" parTransId="{190F3AD5-05A5-4668-9A81-E77F88247B42}" sibTransId="{B1AD331B-80B8-4392-9886-DE365A46085E}"/>
    <dgm:cxn modelId="{025018AA-A3DD-4FAD-8D44-E9C1677175EB}" type="presOf" srcId="{582954E6-5335-4E28-8496-FA740BFF75CE}" destId="{488B51F0-3210-46EA-A0B5-495FA7E2FC20}" srcOrd="0" destOrd="0" presId="urn:microsoft.com/office/officeart/2005/8/layout/matrix1"/>
    <dgm:cxn modelId="{E9028EC4-E0A4-451C-83FF-4FD714D4A337}" srcId="{CB8C488E-6542-4839-B309-08D0FFFF865F}" destId="{56DBF67E-BFC3-4E02-B0A5-B0E893890109}" srcOrd="0" destOrd="0" parTransId="{D6379612-7476-4B38-9CBB-770B067CC165}" sibTransId="{E2CFD94B-B61E-4ABD-846E-B33CDCAEDBA4}"/>
    <dgm:cxn modelId="{F493DDC8-608D-4037-9359-E91362129B07}" type="presOf" srcId="{36D5E20F-5892-43F8-BD25-0AB7D56598B3}" destId="{0E536128-A1E7-4C2E-B3CE-0FFB6881D33B}" srcOrd="0" destOrd="0" presId="urn:microsoft.com/office/officeart/2005/8/layout/matrix1"/>
    <dgm:cxn modelId="{2745B8E7-1FAA-4B94-9BEC-9438AC3EE441}" type="presOf" srcId="{390FE103-8543-4DDD-A9B4-DF661F037953}" destId="{EC6B5557-33D6-430C-8983-85B27BFFC098}" srcOrd="0" destOrd="0" presId="urn:microsoft.com/office/officeart/2005/8/layout/matrix1"/>
    <dgm:cxn modelId="{A6EA46F2-E851-48B5-9B8B-8CE33C7925D2}" srcId="{56DBF67E-BFC3-4E02-B0A5-B0E893890109}" destId="{DC7E2AD1-0AEB-4B82-B72F-5AEE2454E6CB}" srcOrd="1" destOrd="0" parTransId="{B0D10433-DF7D-43CE-BFDC-1C9A61CCC158}" sibTransId="{348654AF-3773-4E5B-BBCA-265527E4259B}"/>
    <dgm:cxn modelId="{1735FCFE-56D2-4A23-B7C4-F30BDACF77DE}" type="presOf" srcId="{582954E6-5335-4E28-8496-FA740BFF75CE}" destId="{7B680773-BF82-4B80-A519-11F7908D2CDE}" srcOrd="1" destOrd="0" presId="urn:microsoft.com/office/officeart/2005/8/layout/matrix1"/>
    <dgm:cxn modelId="{B7F043FC-7132-4BB3-BB6F-40B6422082CD}" type="presParOf" srcId="{7B5C74C1-D409-4913-BD8E-4B78C2D2B0C6}" destId="{D7FE0FF2-EC58-4A89-9B94-637AC39808F2}" srcOrd="0" destOrd="0" presId="urn:microsoft.com/office/officeart/2005/8/layout/matrix1"/>
    <dgm:cxn modelId="{4FDA495A-414C-4A1D-9B26-14D7B01EE5E6}" type="presParOf" srcId="{D7FE0FF2-EC58-4A89-9B94-637AC39808F2}" destId="{488B51F0-3210-46EA-A0B5-495FA7E2FC20}" srcOrd="0" destOrd="0" presId="urn:microsoft.com/office/officeart/2005/8/layout/matrix1"/>
    <dgm:cxn modelId="{10C9CE5C-FDAC-42CD-B70B-FB0C366C505B}" type="presParOf" srcId="{D7FE0FF2-EC58-4A89-9B94-637AC39808F2}" destId="{7B680773-BF82-4B80-A519-11F7908D2CDE}" srcOrd="1" destOrd="0" presId="urn:microsoft.com/office/officeart/2005/8/layout/matrix1"/>
    <dgm:cxn modelId="{1E3B03C3-244B-4456-B4DD-636003336ACD}" type="presParOf" srcId="{D7FE0FF2-EC58-4A89-9B94-637AC39808F2}" destId="{F845F3B4-1B13-4834-9F2E-A47AA95B6A45}" srcOrd="2" destOrd="0" presId="urn:microsoft.com/office/officeart/2005/8/layout/matrix1"/>
    <dgm:cxn modelId="{0E29895F-22EA-49CF-8C67-13B91E281C0F}" type="presParOf" srcId="{D7FE0FF2-EC58-4A89-9B94-637AC39808F2}" destId="{368ABB2F-982A-42F4-AC4C-F936F6428BA7}" srcOrd="3" destOrd="0" presId="urn:microsoft.com/office/officeart/2005/8/layout/matrix1"/>
    <dgm:cxn modelId="{36CC22CE-B4D9-435C-95CE-46565979C0A8}" type="presParOf" srcId="{D7FE0FF2-EC58-4A89-9B94-637AC39808F2}" destId="{0E536128-A1E7-4C2E-B3CE-0FFB6881D33B}" srcOrd="4" destOrd="0" presId="urn:microsoft.com/office/officeart/2005/8/layout/matrix1"/>
    <dgm:cxn modelId="{93A97EA9-686B-4B21-8E35-6C74648374C7}" type="presParOf" srcId="{D7FE0FF2-EC58-4A89-9B94-637AC39808F2}" destId="{89BBB622-AAAE-4EE3-9D47-B6D763A0743B}" srcOrd="5" destOrd="0" presId="urn:microsoft.com/office/officeart/2005/8/layout/matrix1"/>
    <dgm:cxn modelId="{89A8BF12-DE48-46F5-9A50-831C826E368B}" type="presParOf" srcId="{D7FE0FF2-EC58-4A89-9B94-637AC39808F2}" destId="{EC6B5557-33D6-430C-8983-85B27BFFC098}" srcOrd="6" destOrd="0" presId="urn:microsoft.com/office/officeart/2005/8/layout/matrix1"/>
    <dgm:cxn modelId="{CA465274-642A-4CA9-A6A4-B00C1913D2CC}" type="presParOf" srcId="{D7FE0FF2-EC58-4A89-9B94-637AC39808F2}" destId="{E82ABAE1-F12B-4400-ABB8-BB3AB4637B37}" srcOrd="7" destOrd="0" presId="urn:microsoft.com/office/officeart/2005/8/layout/matrix1"/>
    <dgm:cxn modelId="{04730D04-376B-4B4C-A329-E24B00164742}" type="presParOf" srcId="{7B5C74C1-D409-4913-BD8E-4B78C2D2B0C6}" destId="{719040E1-0FF4-41A1-A42D-A17D3316A06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CA953F-9271-44F8-9529-C26D147EBD94}" type="doc">
      <dgm:prSet loTypeId="urn:microsoft.com/office/officeart/2005/8/layout/vList5" loCatId="list" qsTypeId="urn:microsoft.com/office/officeart/2005/8/quickstyle/3d2" qsCatId="3D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62788988-6285-4FE7-9984-F5BF9548C469}">
      <dgm:prSet/>
      <dgm:spPr/>
      <dgm:t>
        <a:bodyPr/>
        <a:lstStyle/>
        <a:p>
          <a:pPr rtl="0"/>
          <a:r>
            <a:rPr lang="cs-CZ" dirty="0"/>
            <a:t>Okamžitá likvidita (L1) =  </a:t>
          </a:r>
          <a:r>
            <a:rPr lang="cs-CZ" dirty="0" err="1"/>
            <a:t>pohot</a:t>
          </a:r>
          <a:r>
            <a:rPr lang="cs-CZ" dirty="0"/>
            <a:t>. peněžní prostředky / krátkodobé cizí zdroje</a:t>
          </a:r>
        </a:p>
      </dgm:t>
    </dgm:pt>
    <dgm:pt modelId="{BFFE870C-547D-43E3-AC0A-C7C765AF35EA}" type="parTrans" cxnId="{8CB60052-30F2-44CD-9259-FD0BBA47D1C5}">
      <dgm:prSet/>
      <dgm:spPr/>
      <dgm:t>
        <a:bodyPr/>
        <a:lstStyle/>
        <a:p>
          <a:endParaRPr lang="cs-CZ"/>
        </a:p>
      </dgm:t>
    </dgm:pt>
    <dgm:pt modelId="{017D0303-09DC-4F01-8A8A-ED5BC23ABF00}" type="sibTrans" cxnId="{8CB60052-30F2-44CD-9259-FD0BBA47D1C5}">
      <dgm:prSet/>
      <dgm:spPr/>
      <dgm:t>
        <a:bodyPr/>
        <a:lstStyle/>
        <a:p>
          <a:endParaRPr lang="cs-CZ"/>
        </a:p>
      </dgm:t>
    </dgm:pt>
    <dgm:pt modelId="{C4F2F9D6-3C34-4FB7-A122-B57210B4900A}">
      <dgm:prSet/>
      <dgm:spPr/>
      <dgm:t>
        <a:bodyPr/>
        <a:lstStyle/>
        <a:p>
          <a:pPr rtl="0"/>
          <a:r>
            <a:rPr lang="cs-CZ" dirty="0"/>
            <a:t>Pohotová likvidita (L2) =      (OA-zásoby)/krátkodobé cizí zdroje</a:t>
          </a:r>
        </a:p>
      </dgm:t>
    </dgm:pt>
    <dgm:pt modelId="{DDD09AA1-8EE0-4F11-9AA3-28399B580599}" type="parTrans" cxnId="{4DD11C3D-A2E7-456D-9EE4-548B58085B9B}">
      <dgm:prSet/>
      <dgm:spPr/>
      <dgm:t>
        <a:bodyPr/>
        <a:lstStyle/>
        <a:p>
          <a:endParaRPr lang="cs-CZ"/>
        </a:p>
      </dgm:t>
    </dgm:pt>
    <dgm:pt modelId="{FACCE1CB-65D2-45B0-A7D7-11FDEC7F7C4C}" type="sibTrans" cxnId="{4DD11C3D-A2E7-456D-9EE4-548B58085B9B}">
      <dgm:prSet/>
      <dgm:spPr/>
      <dgm:t>
        <a:bodyPr/>
        <a:lstStyle/>
        <a:p>
          <a:endParaRPr lang="cs-CZ"/>
        </a:p>
      </dgm:t>
    </dgm:pt>
    <dgm:pt modelId="{A7C19FE1-176E-42ED-9309-006AD2EB7223}">
      <dgm:prSet/>
      <dgm:spPr/>
      <dgm:t>
        <a:bodyPr/>
        <a:lstStyle/>
        <a:p>
          <a:pPr rtl="0"/>
          <a:r>
            <a:rPr lang="cs-CZ" dirty="0"/>
            <a:t>Běžná likvidita (L3) =        oběžná aktiva/krátkodobé cizí zdroje</a:t>
          </a:r>
        </a:p>
      </dgm:t>
    </dgm:pt>
    <dgm:pt modelId="{1F59BD4E-5A03-41BD-B8C8-D5BC5087FE18}" type="parTrans" cxnId="{4A70E877-8548-4C16-9085-EA6D4D751D68}">
      <dgm:prSet/>
      <dgm:spPr/>
      <dgm:t>
        <a:bodyPr/>
        <a:lstStyle/>
        <a:p>
          <a:endParaRPr lang="cs-CZ"/>
        </a:p>
      </dgm:t>
    </dgm:pt>
    <dgm:pt modelId="{4D94E78F-DE33-42F1-BB0E-893C32978228}" type="sibTrans" cxnId="{4A70E877-8548-4C16-9085-EA6D4D751D68}">
      <dgm:prSet/>
      <dgm:spPr/>
      <dgm:t>
        <a:bodyPr/>
        <a:lstStyle/>
        <a:p>
          <a:endParaRPr lang="cs-CZ"/>
        </a:p>
      </dgm:t>
    </dgm:pt>
    <dgm:pt modelId="{BA36F1A3-3FE9-48BC-9816-D4663BC135D3}" type="pres">
      <dgm:prSet presAssocID="{07CA953F-9271-44F8-9529-C26D147EBD94}" presName="Name0" presStyleCnt="0">
        <dgm:presLayoutVars>
          <dgm:dir/>
          <dgm:animLvl val="lvl"/>
          <dgm:resizeHandles val="exact"/>
        </dgm:presLayoutVars>
      </dgm:prSet>
      <dgm:spPr/>
    </dgm:pt>
    <dgm:pt modelId="{494C833D-0909-44B6-8B51-AB166C8778BF}" type="pres">
      <dgm:prSet presAssocID="{62788988-6285-4FE7-9984-F5BF9548C469}" presName="linNode" presStyleCnt="0"/>
      <dgm:spPr/>
    </dgm:pt>
    <dgm:pt modelId="{A5CC122B-7157-4B8D-9B9D-6D9C4375EAD5}" type="pres">
      <dgm:prSet presAssocID="{62788988-6285-4FE7-9984-F5BF9548C469}" presName="parentText" presStyleLbl="node1" presStyleIdx="0" presStyleCnt="3" custScaleX="277778">
        <dgm:presLayoutVars>
          <dgm:chMax val="1"/>
          <dgm:bulletEnabled val="1"/>
        </dgm:presLayoutVars>
      </dgm:prSet>
      <dgm:spPr/>
    </dgm:pt>
    <dgm:pt modelId="{43D03C56-43F9-4A06-8802-EE5CF0429F00}" type="pres">
      <dgm:prSet presAssocID="{017D0303-09DC-4F01-8A8A-ED5BC23ABF00}" presName="sp" presStyleCnt="0"/>
      <dgm:spPr/>
    </dgm:pt>
    <dgm:pt modelId="{F2AB26B5-A436-4289-BE6D-95DB558EBACE}" type="pres">
      <dgm:prSet presAssocID="{C4F2F9D6-3C34-4FB7-A122-B57210B4900A}" presName="linNode" presStyleCnt="0"/>
      <dgm:spPr/>
    </dgm:pt>
    <dgm:pt modelId="{1A173EA1-C2D2-401F-AA5D-61B2A8C063E8}" type="pres">
      <dgm:prSet presAssocID="{C4F2F9D6-3C34-4FB7-A122-B57210B4900A}" presName="parentText" presStyleLbl="node1" presStyleIdx="1" presStyleCnt="3" custScaleX="277778">
        <dgm:presLayoutVars>
          <dgm:chMax val="1"/>
          <dgm:bulletEnabled val="1"/>
        </dgm:presLayoutVars>
      </dgm:prSet>
      <dgm:spPr/>
    </dgm:pt>
    <dgm:pt modelId="{AA9175D3-7E22-44A5-8F6B-44A6F567ED1F}" type="pres">
      <dgm:prSet presAssocID="{FACCE1CB-65D2-45B0-A7D7-11FDEC7F7C4C}" presName="sp" presStyleCnt="0"/>
      <dgm:spPr/>
    </dgm:pt>
    <dgm:pt modelId="{D096AD8E-7329-4607-AC17-5E2262124DB7}" type="pres">
      <dgm:prSet presAssocID="{A7C19FE1-176E-42ED-9309-006AD2EB7223}" presName="linNode" presStyleCnt="0"/>
      <dgm:spPr/>
    </dgm:pt>
    <dgm:pt modelId="{BB3E33EE-B6DF-4933-BB0E-6E3F8F6A658C}" type="pres">
      <dgm:prSet presAssocID="{A7C19FE1-176E-42ED-9309-006AD2EB7223}" presName="parentText" presStyleLbl="node1" presStyleIdx="2" presStyleCnt="3" custScaleX="277778">
        <dgm:presLayoutVars>
          <dgm:chMax val="1"/>
          <dgm:bulletEnabled val="1"/>
        </dgm:presLayoutVars>
      </dgm:prSet>
      <dgm:spPr/>
    </dgm:pt>
  </dgm:ptLst>
  <dgm:cxnLst>
    <dgm:cxn modelId="{FA473130-1390-4134-9837-E698C61D1692}" type="presOf" srcId="{A7C19FE1-176E-42ED-9309-006AD2EB7223}" destId="{BB3E33EE-B6DF-4933-BB0E-6E3F8F6A658C}" srcOrd="0" destOrd="0" presId="urn:microsoft.com/office/officeart/2005/8/layout/vList5"/>
    <dgm:cxn modelId="{4DD11C3D-A2E7-456D-9EE4-548B58085B9B}" srcId="{07CA953F-9271-44F8-9529-C26D147EBD94}" destId="{C4F2F9D6-3C34-4FB7-A122-B57210B4900A}" srcOrd="1" destOrd="0" parTransId="{DDD09AA1-8EE0-4F11-9AA3-28399B580599}" sibTransId="{FACCE1CB-65D2-45B0-A7D7-11FDEC7F7C4C}"/>
    <dgm:cxn modelId="{758C2C66-F23C-47D3-9954-B827560BAF02}" type="presOf" srcId="{62788988-6285-4FE7-9984-F5BF9548C469}" destId="{A5CC122B-7157-4B8D-9B9D-6D9C4375EAD5}" srcOrd="0" destOrd="0" presId="urn:microsoft.com/office/officeart/2005/8/layout/vList5"/>
    <dgm:cxn modelId="{8CB60052-30F2-44CD-9259-FD0BBA47D1C5}" srcId="{07CA953F-9271-44F8-9529-C26D147EBD94}" destId="{62788988-6285-4FE7-9984-F5BF9548C469}" srcOrd="0" destOrd="0" parTransId="{BFFE870C-547D-43E3-AC0A-C7C765AF35EA}" sibTransId="{017D0303-09DC-4F01-8A8A-ED5BC23ABF00}"/>
    <dgm:cxn modelId="{9A526A55-0466-49D4-A745-13CF5F677E61}" type="presOf" srcId="{C4F2F9D6-3C34-4FB7-A122-B57210B4900A}" destId="{1A173EA1-C2D2-401F-AA5D-61B2A8C063E8}" srcOrd="0" destOrd="0" presId="urn:microsoft.com/office/officeart/2005/8/layout/vList5"/>
    <dgm:cxn modelId="{4A70E877-8548-4C16-9085-EA6D4D751D68}" srcId="{07CA953F-9271-44F8-9529-C26D147EBD94}" destId="{A7C19FE1-176E-42ED-9309-006AD2EB7223}" srcOrd="2" destOrd="0" parTransId="{1F59BD4E-5A03-41BD-B8C8-D5BC5087FE18}" sibTransId="{4D94E78F-DE33-42F1-BB0E-893C32978228}"/>
    <dgm:cxn modelId="{F14DB8A8-1448-41F3-82A6-F5CCB4125371}" type="presOf" srcId="{07CA953F-9271-44F8-9529-C26D147EBD94}" destId="{BA36F1A3-3FE9-48BC-9816-D4663BC135D3}" srcOrd="0" destOrd="0" presId="urn:microsoft.com/office/officeart/2005/8/layout/vList5"/>
    <dgm:cxn modelId="{04C1737D-A07F-4446-BA08-2CCA137F3F1E}" type="presParOf" srcId="{BA36F1A3-3FE9-48BC-9816-D4663BC135D3}" destId="{494C833D-0909-44B6-8B51-AB166C8778BF}" srcOrd="0" destOrd="0" presId="urn:microsoft.com/office/officeart/2005/8/layout/vList5"/>
    <dgm:cxn modelId="{4C4B7455-B871-45C4-ABA7-966780D06248}" type="presParOf" srcId="{494C833D-0909-44B6-8B51-AB166C8778BF}" destId="{A5CC122B-7157-4B8D-9B9D-6D9C4375EAD5}" srcOrd="0" destOrd="0" presId="urn:microsoft.com/office/officeart/2005/8/layout/vList5"/>
    <dgm:cxn modelId="{5E661573-8BD5-43DD-A962-9D3E27C7B59F}" type="presParOf" srcId="{BA36F1A3-3FE9-48BC-9816-D4663BC135D3}" destId="{43D03C56-43F9-4A06-8802-EE5CF0429F00}" srcOrd="1" destOrd="0" presId="urn:microsoft.com/office/officeart/2005/8/layout/vList5"/>
    <dgm:cxn modelId="{EDAEF2D5-88A4-495D-9B13-F10AE7717335}" type="presParOf" srcId="{BA36F1A3-3FE9-48BC-9816-D4663BC135D3}" destId="{F2AB26B5-A436-4289-BE6D-95DB558EBACE}" srcOrd="2" destOrd="0" presId="urn:microsoft.com/office/officeart/2005/8/layout/vList5"/>
    <dgm:cxn modelId="{CB4F813C-27BE-4480-B611-A2D73F7A32B7}" type="presParOf" srcId="{F2AB26B5-A436-4289-BE6D-95DB558EBACE}" destId="{1A173EA1-C2D2-401F-AA5D-61B2A8C063E8}" srcOrd="0" destOrd="0" presId="urn:microsoft.com/office/officeart/2005/8/layout/vList5"/>
    <dgm:cxn modelId="{39E2481C-410A-48E8-ABC3-FA3276CC3C1B}" type="presParOf" srcId="{BA36F1A3-3FE9-48BC-9816-D4663BC135D3}" destId="{AA9175D3-7E22-44A5-8F6B-44A6F567ED1F}" srcOrd="3" destOrd="0" presId="urn:microsoft.com/office/officeart/2005/8/layout/vList5"/>
    <dgm:cxn modelId="{80FEE65D-ADD2-46BE-BC02-A00B5365D5C1}" type="presParOf" srcId="{BA36F1A3-3FE9-48BC-9816-D4663BC135D3}" destId="{D096AD8E-7329-4607-AC17-5E2262124DB7}" srcOrd="4" destOrd="0" presId="urn:microsoft.com/office/officeart/2005/8/layout/vList5"/>
    <dgm:cxn modelId="{374B73E9-B672-46B7-A945-7C0766A89B5F}" type="presParOf" srcId="{D096AD8E-7329-4607-AC17-5E2262124DB7}" destId="{BB3E33EE-B6DF-4933-BB0E-6E3F8F6A658C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906BCB-95A5-4524-A9B2-9B0E8AD0C1AC}" type="doc">
      <dgm:prSet loTypeId="urn:microsoft.com/office/officeart/2005/8/layout/hList7#1" loCatId="list" qsTypeId="urn:microsoft.com/office/officeart/2005/8/quickstyle/3d2" qsCatId="3D" csTypeId="urn:microsoft.com/office/officeart/2005/8/colors/accent0_1" csCatId="mainScheme" phldr="1"/>
      <dgm:spPr/>
    </dgm:pt>
    <dgm:pt modelId="{56D383E2-7A9E-4E83-9E53-FD1C6EFE9E84}">
      <dgm:prSet phldrT="[Text]"/>
      <dgm:spPr/>
      <dgm:t>
        <a:bodyPr/>
        <a:lstStyle/>
        <a:p>
          <a:r>
            <a:rPr lang="cs-CZ" dirty="0"/>
            <a:t>L1</a:t>
          </a:r>
        </a:p>
        <a:p>
          <a:r>
            <a:rPr lang="cs-CZ" dirty="0"/>
            <a:t>0,2 až 1,0</a:t>
          </a:r>
        </a:p>
      </dgm:t>
    </dgm:pt>
    <dgm:pt modelId="{4B66E768-8B1D-4134-AD54-8944BC865DF2}" type="parTrans" cxnId="{ECCDA873-6F7B-4EB0-9F92-C6ED01465F1A}">
      <dgm:prSet/>
      <dgm:spPr/>
      <dgm:t>
        <a:bodyPr/>
        <a:lstStyle/>
        <a:p>
          <a:endParaRPr lang="cs-CZ"/>
        </a:p>
      </dgm:t>
    </dgm:pt>
    <dgm:pt modelId="{F85D05AC-96E3-4A2D-8AD9-DB63A28867C2}" type="sibTrans" cxnId="{ECCDA873-6F7B-4EB0-9F92-C6ED01465F1A}">
      <dgm:prSet/>
      <dgm:spPr/>
      <dgm:t>
        <a:bodyPr/>
        <a:lstStyle/>
        <a:p>
          <a:endParaRPr lang="cs-CZ"/>
        </a:p>
      </dgm:t>
    </dgm:pt>
    <dgm:pt modelId="{4CB27131-3485-4391-88EB-EC20BE3BD7A9}">
      <dgm:prSet phldrT="[Text]"/>
      <dgm:spPr/>
      <dgm:t>
        <a:bodyPr/>
        <a:lstStyle/>
        <a:p>
          <a:pPr algn="ctr"/>
          <a:r>
            <a:rPr lang="cs-CZ" dirty="0"/>
            <a:t>L2</a:t>
          </a:r>
        </a:p>
        <a:p>
          <a:pPr algn="l"/>
          <a:r>
            <a:rPr lang="cs-CZ" dirty="0"/>
            <a:t>1,0 až 1,5</a:t>
          </a:r>
        </a:p>
      </dgm:t>
    </dgm:pt>
    <dgm:pt modelId="{8E0E388F-5ABB-402D-A8F7-116F04397006}" type="parTrans" cxnId="{0DF31AB6-6BA9-4DEC-B2BD-59C0BE12145A}">
      <dgm:prSet/>
      <dgm:spPr/>
      <dgm:t>
        <a:bodyPr/>
        <a:lstStyle/>
        <a:p>
          <a:endParaRPr lang="cs-CZ"/>
        </a:p>
      </dgm:t>
    </dgm:pt>
    <dgm:pt modelId="{EEDBC401-6589-4766-9F9A-956E3479D2FB}" type="sibTrans" cxnId="{0DF31AB6-6BA9-4DEC-B2BD-59C0BE12145A}">
      <dgm:prSet/>
      <dgm:spPr/>
      <dgm:t>
        <a:bodyPr/>
        <a:lstStyle/>
        <a:p>
          <a:endParaRPr lang="cs-CZ"/>
        </a:p>
      </dgm:t>
    </dgm:pt>
    <dgm:pt modelId="{2AD3F934-12F8-4BB2-8943-8BEB19FBADAF}">
      <dgm:prSet phldrT="[Text]"/>
      <dgm:spPr/>
      <dgm:t>
        <a:bodyPr/>
        <a:lstStyle/>
        <a:p>
          <a:r>
            <a:rPr lang="cs-CZ" dirty="0"/>
            <a:t>L3</a:t>
          </a:r>
        </a:p>
        <a:p>
          <a:r>
            <a:rPr lang="cs-CZ" dirty="0"/>
            <a:t>1,5  až 2,0</a:t>
          </a:r>
        </a:p>
      </dgm:t>
    </dgm:pt>
    <dgm:pt modelId="{984B359E-19B8-4975-B32D-28DE8C9DE54A}" type="parTrans" cxnId="{0AEA1AF5-2CBC-4A36-A502-D43E581E895D}">
      <dgm:prSet/>
      <dgm:spPr/>
      <dgm:t>
        <a:bodyPr/>
        <a:lstStyle/>
        <a:p>
          <a:endParaRPr lang="cs-CZ"/>
        </a:p>
      </dgm:t>
    </dgm:pt>
    <dgm:pt modelId="{D3303A7A-86CE-470A-80E4-3B0AA75742A0}" type="sibTrans" cxnId="{0AEA1AF5-2CBC-4A36-A502-D43E581E895D}">
      <dgm:prSet/>
      <dgm:spPr/>
      <dgm:t>
        <a:bodyPr/>
        <a:lstStyle/>
        <a:p>
          <a:endParaRPr lang="cs-CZ"/>
        </a:p>
      </dgm:t>
    </dgm:pt>
    <dgm:pt modelId="{BEBFB6B5-153E-402B-9308-99B70127B690}" type="pres">
      <dgm:prSet presAssocID="{E9906BCB-95A5-4524-A9B2-9B0E8AD0C1AC}" presName="Name0" presStyleCnt="0">
        <dgm:presLayoutVars>
          <dgm:dir/>
          <dgm:resizeHandles val="exact"/>
        </dgm:presLayoutVars>
      </dgm:prSet>
      <dgm:spPr/>
    </dgm:pt>
    <dgm:pt modelId="{1C755499-05AF-4450-B64E-9C979DEB3DBE}" type="pres">
      <dgm:prSet presAssocID="{E9906BCB-95A5-4524-A9B2-9B0E8AD0C1AC}" presName="fgShape" presStyleLbl="fgShp" presStyleIdx="0" presStyleCnt="1"/>
      <dgm:spPr/>
    </dgm:pt>
    <dgm:pt modelId="{FD5B510C-FA93-4035-BDD9-EB2E84D4E59E}" type="pres">
      <dgm:prSet presAssocID="{E9906BCB-95A5-4524-A9B2-9B0E8AD0C1AC}" presName="linComp" presStyleCnt="0"/>
      <dgm:spPr/>
    </dgm:pt>
    <dgm:pt modelId="{CD266210-EF35-4881-850F-3FF20922831C}" type="pres">
      <dgm:prSet presAssocID="{56D383E2-7A9E-4E83-9E53-FD1C6EFE9E84}" presName="compNode" presStyleCnt="0"/>
      <dgm:spPr/>
    </dgm:pt>
    <dgm:pt modelId="{DB3CBD36-C38E-494C-8F55-7798BD303073}" type="pres">
      <dgm:prSet presAssocID="{56D383E2-7A9E-4E83-9E53-FD1C6EFE9E84}" presName="bkgdShape" presStyleLbl="node1" presStyleIdx="0" presStyleCnt="3"/>
      <dgm:spPr/>
    </dgm:pt>
    <dgm:pt modelId="{96432633-6E07-4436-B412-7EEB47BB2D4C}" type="pres">
      <dgm:prSet presAssocID="{56D383E2-7A9E-4E83-9E53-FD1C6EFE9E84}" presName="nodeTx" presStyleLbl="node1" presStyleIdx="0" presStyleCnt="3">
        <dgm:presLayoutVars>
          <dgm:bulletEnabled val="1"/>
        </dgm:presLayoutVars>
      </dgm:prSet>
      <dgm:spPr/>
    </dgm:pt>
    <dgm:pt modelId="{EE042E48-E1B8-4090-86F4-2BCCBE732A4E}" type="pres">
      <dgm:prSet presAssocID="{56D383E2-7A9E-4E83-9E53-FD1C6EFE9E84}" presName="invisiNode" presStyleLbl="node1" presStyleIdx="0" presStyleCnt="3"/>
      <dgm:spPr/>
    </dgm:pt>
    <dgm:pt modelId="{A4C0BE7E-41A5-4030-9EFA-0723A46525D5}" type="pres">
      <dgm:prSet presAssocID="{56D383E2-7A9E-4E83-9E53-FD1C6EFE9E84}" presName="imagNod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A97199B-EF9D-4BEB-9AED-59E809B21CB0}" type="pres">
      <dgm:prSet presAssocID="{F85D05AC-96E3-4A2D-8AD9-DB63A28867C2}" presName="sibTrans" presStyleLbl="sibTrans2D1" presStyleIdx="0" presStyleCnt="0"/>
      <dgm:spPr/>
    </dgm:pt>
    <dgm:pt modelId="{CB54472C-2DF5-42F0-9AFA-71810385F43A}" type="pres">
      <dgm:prSet presAssocID="{4CB27131-3485-4391-88EB-EC20BE3BD7A9}" presName="compNode" presStyleCnt="0"/>
      <dgm:spPr/>
    </dgm:pt>
    <dgm:pt modelId="{C070B65B-3050-4EC6-BB8D-CE3D9125F287}" type="pres">
      <dgm:prSet presAssocID="{4CB27131-3485-4391-88EB-EC20BE3BD7A9}" presName="bkgdShape" presStyleLbl="node1" presStyleIdx="1" presStyleCnt="3"/>
      <dgm:spPr/>
    </dgm:pt>
    <dgm:pt modelId="{8B7D623E-6245-4E96-9CD3-E3E0141341EB}" type="pres">
      <dgm:prSet presAssocID="{4CB27131-3485-4391-88EB-EC20BE3BD7A9}" presName="nodeTx" presStyleLbl="node1" presStyleIdx="1" presStyleCnt="3">
        <dgm:presLayoutVars>
          <dgm:bulletEnabled val="1"/>
        </dgm:presLayoutVars>
      </dgm:prSet>
      <dgm:spPr/>
    </dgm:pt>
    <dgm:pt modelId="{8886E286-9620-4199-AA49-B58367E1BE2E}" type="pres">
      <dgm:prSet presAssocID="{4CB27131-3485-4391-88EB-EC20BE3BD7A9}" presName="invisiNode" presStyleLbl="node1" presStyleIdx="1" presStyleCnt="3"/>
      <dgm:spPr/>
    </dgm:pt>
    <dgm:pt modelId="{84DF9A2D-AEF1-42B8-94A8-138C48F2BD37}" type="pres">
      <dgm:prSet presAssocID="{4CB27131-3485-4391-88EB-EC20BE3BD7A9}" presName="imagNode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08333593-34B5-4F21-95E7-35CA5701654C}" type="pres">
      <dgm:prSet presAssocID="{EEDBC401-6589-4766-9F9A-956E3479D2FB}" presName="sibTrans" presStyleLbl="sibTrans2D1" presStyleIdx="0" presStyleCnt="0"/>
      <dgm:spPr/>
    </dgm:pt>
    <dgm:pt modelId="{8771002D-FA81-47C5-9273-E758AC4B6264}" type="pres">
      <dgm:prSet presAssocID="{2AD3F934-12F8-4BB2-8943-8BEB19FBADAF}" presName="compNode" presStyleCnt="0"/>
      <dgm:spPr/>
    </dgm:pt>
    <dgm:pt modelId="{9CFE3821-D29A-4E29-8E6A-8C26C172A341}" type="pres">
      <dgm:prSet presAssocID="{2AD3F934-12F8-4BB2-8943-8BEB19FBADAF}" presName="bkgdShape" presStyleLbl="node1" presStyleIdx="2" presStyleCnt="3"/>
      <dgm:spPr/>
    </dgm:pt>
    <dgm:pt modelId="{44C40E81-99FA-4188-82EB-83CE74E087AB}" type="pres">
      <dgm:prSet presAssocID="{2AD3F934-12F8-4BB2-8943-8BEB19FBADAF}" presName="nodeTx" presStyleLbl="node1" presStyleIdx="2" presStyleCnt="3">
        <dgm:presLayoutVars>
          <dgm:bulletEnabled val="1"/>
        </dgm:presLayoutVars>
      </dgm:prSet>
      <dgm:spPr/>
    </dgm:pt>
    <dgm:pt modelId="{534595D0-921A-44B8-9528-EF496CAE5638}" type="pres">
      <dgm:prSet presAssocID="{2AD3F934-12F8-4BB2-8943-8BEB19FBADAF}" presName="invisiNode" presStyleLbl="node1" presStyleIdx="2" presStyleCnt="3"/>
      <dgm:spPr/>
    </dgm:pt>
    <dgm:pt modelId="{E7ADE878-CC38-4061-9FD4-4AEAD1BCECB1}" type="pres">
      <dgm:prSet presAssocID="{2AD3F934-12F8-4BB2-8943-8BEB19FBADAF}" presName="imagNode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189DE008-4EE9-47F5-B61B-C8A3AF5B1F5E}" type="presOf" srcId="{2AD3F934-12F8-4BB2-8943-8BEB19FBADAF}" destId="{9CFE3821-D29A-4E29-8E6A-8C26C172A341}" srcOrd="0" destOrd="0" presId="urn:microsoft.com/office/officeart/2005/8/layout/hList7#1"/>
    <dgm:cxn modelId="{5030E13A-00E0-4838-B51B-B5BF558C9443}" type="presOf" srcId="{EEDBC401-6589-4766-9F9A-956E3479D2FB}" destId="{08333593-34B5-4F21-95E7-35CA5701654C}" srcOrd="0" destOrd="0" presId="urn:microsoft.com/office/officeart/2005/8/layout/hList7#1"/>
    <dgm:cxn modelId="{5FF7DB5C-A0ED-44B6-9F1D-9B9211C011B3}" type="presOf" srcId="{2AD3F934-12F8-4BB2-8943-8BEB19FBADAF}" destId="{44C40E81-99FA-4188-82EB-83CE74E087AB}" srcOrd="1" destOrd="0" presId="urn:microsoft.com/office/officeart/2005/8/layout/hList7#1"/>
    <dgm:cxn modelId="{6B9DD368-E8D8-4A94-81C2-92DB2298511D}" type="presOf" srcId="{F85D05AC-96E3-4A2D-8AD9-DB63A28867C2}" destId="{7A97199B-EF9D-4BEB-9AED-59E809B21CB0}" srcOrd="0" destOrd="0" presId="urn:microsoft.com/office/officeart/2005/8/layout/hList7#1"/>
    <dgm:cxn modelId="{ECCDA873-6F7B-4EB0-9F92-C6ED01465F1A}" srcId="{E9906BCB-95A5-4524-A9B2-9B0E8AD0C1AC}" destId="{56D383E2-7A9E-4E83-9E53-FD1C6EFE9E84}" srcOrd="0" destOrd="0" parTransId="{4B66E768-8B1D-4134-AD54-8944BC865DF2}" sibTransId="{F85D05AC-96E3-4A2D-8AD9-DB63A28867C2}"/>
    <dgm:cxn modelId="{A55B1F56-D270-4F84-A37F-D425A457101F}" type="presOf" srcId="{E9906BCB-95A5-4524-A9B2-9B0E8AD0C1AC}" destId="{BEBFB6B5-153E-402B-9308-99B70127B690}" srcOrd="0" destOrd="0" presId="urn:microsoft.com/office/officeart/2005/8/layout/hList7#1"/>
    <dgm:cxn modelId="{557A6987-23ED-4214-A43F-AD724C7C04F0}" type="presOf" srcId="{4CB27131-3485-4391-88EB-EC20BE3BD7A9}" destId="{8B7D623E-6245-4E96-9CD3-E3E0141341EB}" srcOrd="1" destOrd="0" presId="urn:microsoft.com/office/officeart/2005/8/layout/hList7#1"/>
    <dgm:cxn modelId="{0DF31AB6-6BA9-4DEC-B2BD-59C0BE12145A}" srcId="{E9906BCB-95A5-4524-A9B2-9B0E8AD0C1AC}" destId="{4CB27131-3485-4391-88EB-EC20BE3BD7A9}" srcOrd="1" destOrd="0" parTransId="{8E0E388F-5ABB-402D-A8F7-116F04397006}" sibTransId="{EEDBC401-6589-4766-9F9A-956E3479D2FB}"/>
    <dgm:cxn modelId="{877563CE-A2C3-4A5B-A44F-412B6B5927A4}" type="presOf" srcId="{56D383E2-7A9E-4E83-9E53-FD1C6EFE9E84}" destId="{DB3CBD36-C38E-494C-8F55-7798BD303073}" srcOrd="0" destOrd="0" presId="urn:microsoft.com/office/officeart/2005/8/layout/hList7#1"/>
    <dgm:cxn modelId="{DF60D9D2-6839-4239-8CD0-138F90EAC77E}" type="presOf" srcId="{4CB27131-3485-4391-88EB-EC20BE3BD7A9}" destId="{C070B65B-3050-4EC6-BB8D-CE3D9125F287}" srcOrd="0" destOrd="0" presId="urn:microsoft.com/office/officeart/2005/8/layout/hList7#1"/>
    <dgm:cxn modelId="{B9EF7EE0-280C-4224-BA38-9BC6608FB7C9}" type="presOf" srcId="{56D383E2-7A9E-4E83-9E53-FD1C6EFE9E84}" destId="{96432633-6E07-4436-B412-7EEB47BB2D4C}" srcOrd="1" destOrd="0" presId="urn:microsoft.com/office/officeart/2005/8/layout/hList7#1"/>
    <dgm:cxn modelId="{0AEA1AF5-2CBC-4A36-A502-D43E581E895D}" srcId="{E9906BCB-95A5-4524-A9B2-9B0E8AD0C1AC}" destId="{2AD3F934-12F8-4BB2-8943-8BEB19FBADAF}" srcOrd="2" destOrd="0" parTransId="{984B359E-19B8-4975-B32D-28DE8C9DE54A}" sibTransId="{D3303A7A-86CE-470A-80E4-3B0AA75742A0}"/>
    <dgm:cxn modelId="{DAE9C0AD-FBCC-431E-8069-F93A63419DCA}" type="presParOf" srcId="{BEBFB6B5-153E-402B-9308-99B70127B690}" destId="{1C755499-05AF-4450-B64E-9C979DEB3DBE}" srcOrd="0" destOrd="0" presId="urn:microsoft.com/office/officeart/2005/8/layout/hList7#1"/>
    <dgm:cxn modelId="{42D22960-32CB-4355-886E-55FD6F661EEA}" type="presParOf" srcId="{BEBFB6B5-153E-402B-9308-99B70127B690}" destId="{FD5B510C-FA93-4035-BDD9-EB2E84D4E59E}" srcOrd="1" destOrd="0" presId="urn:microsoft.com/office/officeart/2005/8/layout/hList7#1"/>
    <dgm:cxn modelId="{BF7A6F92-E6E3-4B28-AC20-CD08F7CC2A4F}" type="presParOf" srcId="{FD5B510C-FA93-4035-BDD9-EB2E84D4E59E}" destId="{CD266210-EF35-4881-850F-3FF20922831C}" srcOrd="0" destOrd="0" presId="urn:microsoft.com/office/officeart/2005/8/layout/hList7#1"/>
    <dgm:cxn modelId="{3599F144-9722-44AD-9E93-649591EE1AAB}" type="presParOf" srcId="{CD266210-EF35-4881-850F-3FF20922831C}" destId="{DB3CBD36-C38E-494C-8F55-7798BD303073}" srcOrd="0" destOrd="0" presId="urn:microsoft.com/office/officeart/2005/8/layout/hList7#1"/>
    <dgm:cxn modelId="{394AA443-F104-4B57-AA97-39F2AC415921}" type="presParOf" srcId="{CD266210-EF35-4881-850F-3FF20922831C}" destId="{96432633-6E07-4436-B412-7EEB47BB2D4C}" srcOrd="1" destOrd="0" presId="urn:microsoft.com/office/officeart/2005/8/layout/hList7#1"/>
    <dgm:cxn modelId="{07C591D0-3EFF-465C-9091-D9594C4B4091}" type="presParOf" srcId="{CD266210-EF35-4881-850F-3FF20922831C}" destId="{EE042E48-E1B8-4090-86F4-2BCCBE732A4E}" srcOrd="2" destOrd="0" presId="urn:microsoft.com/office/officeart/2005/8/layout/hList7#1"/>
    <dgm:cxn modelId="{EC975B4F-ADDB-4A27-9C56-C7F7BADF2E31}" type="presParOf" srcId="{CD266210-EF35-4881-850F-3FF20922831C}" destId="{A4C0BE7E-41A5-4030-9EFA-0723A46525D5}" srcOrd="3" destOrd="0" presId="urn:microsoft.com/office/officeart/2005/8/layout/hList7#1"/>
    <dgm:cxn modelId="{7220602F-580B-4BDA-8587-1495B90CBF17}" type="presParOf" srcId="{FD5B510C-FA93-4035-BDD9-EB2E84D4E59E}" destId="{7A97199B-EF9D-4BEB-9AED-59E809B21CB0}" srcOrd="1" destOrd="0" presId="urn:microsoft.com/office/officeart/2005/8/layout/hList7#1"/>
    <dgm:cxn modelId="{DD4CAA57-F84D-4ED5-8774-5B7F3EA1033D}" type="presParOf" srcId="{FD5B510C-FA93-4035-BDD9-EB2E84D4E59E}" destId="{CB54472C-2DF5-42F0-9AFA-71810385F43A}" srcOrd="2" destOrd="0" presId="urn:microsoft.com/office/officeart/2005/8/layout/hList7#1"/>
    <dgm:cxn modelId="{85404FB4-7B0E-4F80-9311-6EB2D2651124}" type="presParOf" srcId="{CB54472C-2DF5-42F0-9AFA-71810385F43A}" destId="{C070B65B-3050-4EC6-BB8D-CE3D9125F287}" srcOrd="0" destOrd="0" presId="urn:microsoft.com/office/officeart/2005/8/layout/hList7#1"/>
    <dgm:cxn modelId="{FFF0D685-5225-45B4-8348-1CF01B7EE141}" type="presParOf" srcId="{CB54472C-2DF5-42F0-9AFA-71810385F43A}" destId="{8B7D623E-6245-4E96-9CD3-E3E0141341EB}" srcOrd="1" destOrd="0" presId="urn:microsoft.com/office/officeart/2005/8/layout/hList7#1"/>
    <dgm:cxn modelId="{26FF3F1B-22C4-44D9-B19F-1658A6BBB3A8}" type="presParOf" srcId="{CB54472C-2DF5-42F0-9AFA-71810385F43A}" destId="{8886E286-9620-4199-AA49-B58367E1BE2E}" srcOrd="2" destOrd="0" presId="urn:microsoft.com/office/officeart/2005/8/layout/hList7#1"/>
    <dgm:cxn modelId="{E59D6740-3666-4124-B416-4883AE6F295D}" type="presParOf" srcId="{CB54472C-2DF5-42F0-9AFA-71810385F43A}" destId="{84DF9A2D-AEF1-42B8-94A8-138C48F2BD37}" srcOrd="3" destOrd="0" presId="urn:microsoft.com/office/officeart/2005/8/layout/hList7#1"/>
    <dgm:cxn modelId="{2959CBA1-FC5E-40C5-847D-9E474E74D19F}" type="presParOf" srcId="{FD5B510C-FA93-4035-BDD9-EB2E84D4E59E}" destId="{08333593-34B5-4F21-95E7-35CA5701654C}" srcOrd="3" destOrd="0" presId="urn:microsoft.com/office/officeart/2005/8/layout/hList7#1"/>
    <dgm:cxn modelId="{20F38EF6-D6B5-4273-97CC-D19AB68D9CC1}" type="presParOf" srcId="{FD5B510C-FA93-4035-BDD9-EB2E84D4E59E}" destId="{8771002D-FA81-47C5-9273-E758AC4B6264}" srcOrd="4" destOrd="0" presId="urn:microsoft.com/office/officeart/2005/8/layout/hList7#1"/>
    <dgm:cxn modelId="{FB592206-9EEF-4050-8CB7-2CFC24CA80CA}" type="presParOf" srcId="{8771002D-FA81-47C5-9273-E758AC4B6264}" destId="{9CFE3821-D29A-4E29-8E6A-8C26C172A341}" srcOrd="0" destOrd="0" presId="urn:microsoft.com/office/officeart/2005/8/layout/hList7#1"/>
    <dgm:cxn modelId="{37DD3853-A6F2-4065-A9AF-A454EB87BA2C}" type="presParOf" srcId="{8771002D-FA81-47C5-9273-E758AC4B6264}" destId="{44C40E81-99FA-4188-82EB-83CE74E087AB}" srcOrd="1" destOrd="0" presId="urn:microsoft.com/office/officeart/2005/8/layout/hList7#1"/>
    <dgm:cxn modelId="{B776E15C-03C7-4967-9501-861B107F1197}" type="presParOf" srcId="{8771002D-FA81-47C5-9273-E758AC4B6264}" destId="{534595D0-921A-44B8-9528-EF496CAE5638}" srcOrd="2" destOrd="0" presId="urn:microsoft.com/office/officeart/2005/8/layout/hList7#1"/>
    <dgm:cxn modelId="{4C6979DD-28A1-4B12-8CFB-20C1CFDA6B55}" type="presParOf" srcId="{8771002D-FA81-47C5-9273-E758AC4B6264}" destId="{E7ADE878-CC38-4061-9FD4-4AEAD1BCECB1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8B51F0-3210-46EA-A0B5-495FA7E2FC20}">
      <dsp:nvSpPr>
        <dsp:cNvPr id="0" name=""/>
        <dsp:cNvSpPr/>
      </dsp:nvSpPr>
      <dsp:spPr>
        <a:xfrm rot="16200000">
          <a:off x="675203" y="-688953"/>
          <a:ext cx="1997965" cy="3317366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Splňují daný účel</a:t>
          </a:r>
        </a:p>
      </dsp:txBody>
      <dsp:txXfrm rot="5400000">
        <a:off x="15502" y="-29253"/>
        <a:ext cx="3317366" cy="1498474"/>
      </dsp:txXfrm>
    </dsp:sp>
    <dsp:sp modelId="{F845F3B4-1B13-4834-9F2E-A47AA95B6A45}">
      <dsp:nvSpPr>
        <dsp:cNvPr id="0" name=""/>
        <dsp:cNvSpPr/>
      </dsp:nvSpPr>
      <dsp:spPr>
        <a:xfrm>
          <a:off x="3348372" y="29253"/>
          <a:ext cx="3348372" cy="1880951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Mají potřebnou vypovídací schopnost</a:t>
          </a:r>
        </a:p>
      </dsp:txBody>
      <dsp:txXfrm>
        <a:off x="3348372" y="29253"/>
        <a:ext cx="3348372" cy="1410713"/>
      </dsp:txXfrm>
    </dsp:sp>
    <dsp:sp modelId="{0E536128-A1E7-4C2E-B3CE-0FFB6881D33B}">
      <dsp:nvSpPr>
        <dsp:cNvPr id="0" name=""/>
        <dsp:cNvSpPr/>
      </dsp:nvSpPr>
      <dsp:spPr>
        <a:xfrm rot="10800000">
          <a:off x="0" y="1910204"/>
          <a:ext cx="3348372" cy="1880951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Stabilní pro konkrétní období</a:t>
          </a:r>
        </a:p>
      </dsp:txBody>
      <dsp:txXfrm rot="10800000">
        <a:off x="0" y="2380442"/>
        <a:ext cx="3348372" cy="1410713"/>
      </dsp:txXfrm>
    </dsp:sp>
    <dsp:sp modelId="{EC6B5557-33D6-430C-8983-85B27BFFC098}">
      <dsp:nvSpPr>
        <dsp:cNvPr id="0" name=""/>
        <dsp:cNvSpPr/>
      </dsp:nvSpPr>
      <dsp:spPr>
        <a:xfrm rot="5400000">
          <a:off x="4082082" y="1176494"/>
          <a:ext cx="1880951" cy="3348372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Citlivé na změny v trendech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400" kern="1200" dirty="0"/>
        </a:p>
      </dsp:txBody>
      <dsp:txXfrm rot="-5400000">
        <a:off x="3348372" y="2380442"/>
        <a:ext cx="3348372" cy="1410713"/>
      </dsp:txXfrm>
    </dsp:sp>
    <dsp:sp modelId="{719040E1-0FF4-41A1-A42D-A17D3316A063}">
      <dsp:nvSpPr>
        <dsp:cNvPr id="0" name=""/>
        <dsp:cNvSpPr/>
      </dsp:nvSpPr>
      <dsp:spPr>
        <a:xfrm>
          <a:off x="2343860" y="1410713"/>
          <a:ext cx="2009023" cy="940475"/>
        </a:xfrm>
        <a:prstGeom prst="round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Finanční ukazatele</a:t>
          </a:r>
        </a:p>
      </dsp:txBody>
      <dsp:txXfrm>
        <a:off x="2389770" y="1456623"/>
        <a:ext cx="1917203" cy="8486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CC122B-7157-4B8D-9B9D-6D9C4375EAD5}">
      <dsp:nvSpPr>
        <dsp:cNvPr id="0" name=""/>
        <dsp:cNvSpPr/>
      </dsp:nvSpPr>
      <dsp:spPr>
        <a:xfrm>
          <a:off x="1506" y="1895"/>
          <a:ext cx="3084675" cy="125085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Okamžitá likvidita (L1) =  </a:t>
          </a:r>
          <a:r>
            <a:rPr lang="cs-CZ" sz="2100" kern="1200" dirty="0" err="1"/>
            <a:t>pohot</a:t>
          </a:r>
          <a:r>
            <a:rPr lang="cs-CZ" sz="2100" kern="1200" dirty="0"/>
            <a:t>. peněžní prostředky / krátkodobé cizí zdroje</a:t>
          </a:r>
        </a:p>
      </dsp:txBody>
      <dsp:txXfrm>
        <a:off x="62568" y="62957"/>
        <a:ext cx="2962551" cy="1128729"/>
      </dsp:txXfrm>
    </dsp:sp>
    <dsp:sp modelId="{1A173EA1-C2D2-401F-AA5D-61B2A8C063E8}">
      <dsp:nvSpPr>
        <dsp:cNvPr id="0" name=""/>
        <dsp:cNvSpPr/>
      </dsp:nvSpPr>
      <dsp:spPr>
        <a:xfrm>
          <a:off x="1506" y="1315291"/>
          <a:ext cx="3084675" cy="125085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Pohotová likvidita (L2) =      (OA-zásoby)/krátkodobé cizí zdroje</a:t>
          </a:r>
        </a:p>
      </dsp:txBody>
      <dsp:txXfrm>
        <a:off x="62568" y="1376353"/>
        <a:ext cx="2962551" cy="1128729"/>
      </dsp:txXfrm>
    </dsp:sp>
    <dsp:sp modelId="{BB3E33EE-B6DF-4933-BB0E-6E3F8F6A658C}">
      <dsp:nvSpPr>
        <dsp:cNvPr id="0" name=""/>
        <dsp:cNvSpPr/>
      </dsp:nvSpPr>
      <dsp:spPr>
        <a:xfrm>
          <a:off x="1506" y="2628688"/>
          <a:ext cx="3084675" cy="125085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Běžná likvidita (L3) =        oběžná aktiva/krátkodobé cizí zdroje</a:t>
          </a:r>
        </a:p>
      </dsp:txBody>
      <dsp:txXfrm>
        <a:off x="62568" y="2689750"/>
        <a:ext cx="2962551" cy="11287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3CBD36-C38E-494C-8F55-7798BD303073}">
      <dsp:nvSpPr>
        <dsp:cNvPr id="0" name=""/>
        <dsp:cNvSpPr/>
      </dsp:nvSpPr>
      <dsp:spPr>
        <a:xfrm>
          <a:off x="609" y="0"/>
          <a:ext cx="948988" cy="21034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L1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0,2 až 1,0</a:t>
          </a:r>
        </a:p>
      </dsp:txBody>
      <dsp:txXfrm>
        <a:off x="609" y="841375"/>
        <a:ext cx="948988" cy="841375"/>
      </dsp:txXfrm>
    </dsp:sp>
    <dsp:sp modelId="{A4C0BE7E-41A5-4030-9EFA-0723A46525D5}">
      <dsp:nvSpPr>
        <dsp:cNvPr id="0" name=""/>
        <dsp:cNvSpPr/>
      </dsp:nvSpPr>
      <dsp:spPr>
        <a:xfrm>
          <a:off x="124881" y="126206"/>
          <a:ext cx="700444" cy="70044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70B65B-3050-4EC6-BB8D-CE3D9125F287}">
      <dsp:nvSpPr>
        <dsp:cNvPr id="0" name=""/>
        <dsp:cNvSpPr/>
      </dsp:nvSpPr>
      <dsp:spPr>
        <a:xfrm>
          <a:off x="978067" y="0"/>
          <a:ext cx="948988" cy="21034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L2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1,0 až 1,5</a:t>
          </a:r>
        </a:p>
      </dsp:txBody>
      <dsp:txXfrm>
        <a:off x="978067" y="841375"/>
        <a:ext cx="948988" cy="841375"/>
      </dsp:txXfrm>
    </dsp:sp>
    <dsp:sp modelId="{84DF9A2D-AEF1-42B8-94A8-138C48F2BD37}">
      <dsp:nvSpPr>
        <dsp:cNvPr id="0" name=""/>
        <dsp:cNvSpPr/>
      </dsp:nvSpPr>
      <dsp:spPr>
        <a:xfrm>
          <a:off x="1102339" y="126206"/>
          <a:ext cx="700444" cy="700444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FE3821-D29A-4E29-8E6A-8C26C172A341}">
      <dsp:nvSpPr>
        <dsp:cNvPr id="0" name=""/>
        <dsp:cNvSpPr/>
      </dsp:nvSpPr>
      <dsp:spPr>
        <a:xfrm>
          <a:off x="1955525" y="0"/>
          <a:ext cx="948988" cy="21034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L3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1,5  až 2,0</a:t>
          </a:r>
        </a:p>
      </dsp:txBody>
      <dsp:txXfrm>
        <a:off x="1955525" y="841375"/>
        <a:ext cx="948988" cy="841375"/>
      </dsp:txXfrm>
    </dsp:sp>
    <dsp:sp modelId="{E7ADE878-CC38-4061-9FD4-4AEAD1BCECB1}">
      <dsp:nvSpPr>
        <dsp:cNvPr id="0" name=""/>
        <dsp:cNvSpPr/>
      </dsp:nvSpPr>
      <dsp:spPr>
        <a:xfrm>
          <a:off x="2079797" y="126206"/>
          <a:ext cx="700444" cy="700444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755499-05AF-4450-B64E-9C979DEB3DBE}">
      <dsp:nvSpPr>
        <dsp:cNvPr id="0" name=""/>
        <dsp:cNvSpPr/>
      </dsp:nvSpPr>
      <dsp:spPr>
        <a:xfrm>
          <a:off x="116204" y="1682750"/>
          <a:ext cx="2672714" cy="315515"/>
        </a:xfrm>
        <a:prstGeom prst="leftRightArrow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27.04.2024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8.jpg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0.jpg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image" Target="../media/image9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Poměrová analýza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Poměrová analýza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Interpretace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48263" y="4227934"/>
            <a:ext cx="2024008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v podnikání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328592" cy="507703"/>
          </a:xfrm>
        </p:spPr>
        <p:txBody>
          <a:bodyPr/>
          <a:lstStyle/>
          <a:p>
            <a:r>
              <a:rPr lang="cs-CZ" dirty="0"/>
              <a:t>Rentabilita vlastního kapitálu - ROE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6436" y="915566"/>
            <a:ext cx="77048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defTabSz="762000">
              <a:spcBef>
                <a:spcPct val="20000"/>
              </a:spcBef>
              <a:buFontTx/>
              <a:buChar char="•"/>
            </a:pPr>
            <a:r>
              <a:rPr lang="cs-CZ" dirty="0">
                <a:latin typeface="Times New Roman" pitchFamily="18" charset="0"/>
              </a:rPr>
              <a:t>Měřením ROE vyjadřujeme výnosnost kapitálu vloženého vlastníky podniku. </a:t>
            </a:r>
          </a:p>
          <a:p>
            <a:pPr marL="342900" indent="-342900" algn="just" defTabSz="762000">
              <a:spcBef>
                <a:spcPct val="20000"/>
              </a:spcBef>
              <a:buFontTx/>
              <a:buChar char="•"/>
            </a:pPr>
            <a:endParaRPr lang="cs-CZ" dirty="0">
              <a:latin typeface="Times New Roman" pitchFamily="18" charset="0"/>
            </a:endParaRPr>
          </a:p>
          <a:p>
            <a:pPr marL="342900" indent="-342900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marL="342900" indent="-342900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marL="285750" indent="-285750" algn="just" defTabSz="7620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</a:rPr>
              <a:t>Jde o ukazatel, pomocí kterého mohou investoři zjistit, zda je jejich kapitál reprodukován s náležitou intenzitou odpovídající riziku investice.</a:t>
            </a:r>
          </a:p>
          <a:p>
            <a:pPr marL="285750" indent="-285750" algn="just" defTabSz="7620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</a:rPr>
              <a:t>Je-li hodnota ukazatele trvale nižší než </a:t>
            </a:r>
            <a:r>
              <a:rPr lang="cs-CZ" b="1" dirty="0">
                <a:latin typeface="Times New Roman" pitchFamily="18" charset="0"/>
              </a:rPr>
              <a:t>výnosnost cenných papírů garantovaných státem</a:t>
            </a:r>
            <a:r>
              <a:rPr lang="cs-CZ" dirty="0">
                <a:latin typeface="Times New Roman" pitchFamily="18" charset="0"/>
              </a:rPr>
              <a:t>, je podnik fakticky odsouzen k zániku, neboť investoři nebudou do takovéto investice vkládat své prostředky.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259632" y="1461921"/>
            <a:ext cx="6168355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defTabSz="762000"/>
            <a:r>
              <a:rPr lang="cs-CZ" sz="2800" b="1" dirty="0">
                <a:latin typeface="Times New Roman" pitchFamily="18" charset="0"/>
              </a:rPr>
              <a:t>ROE = zisk po zdanění / vlastní kapitál</a:t>
            </a:r>
          </a:p>
        </p:txBody>
      </p:sp>
      <p:pic>
        <p:nvPicPr>
          <p:cNvPr id="5" name="Obrázek 4" descr="Money Profit Currency · Free image on Pixabay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507854"/>
            <a:ext cx="1365612" cy="1365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22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ale Sign Sell · Free image on Pixabay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291830"/>
            <a:ext cx="1313304" cy="131330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Rentabilita tržeb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729115"/>
            <a:ext cx="756084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Jde o poměry, které v čitateli zahrnují hospodářský výsledek v různých podobách a ve jmenovateli obsahují tržby, opět různým způsobem upravené.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ctr"/>
            <a:r>
              <a:rPr lang="cs-CZ" sz="2400" b="1" dirty="0"/>
              <a:t>      ROS = EAT / tržby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Tyto ukazatele vyjadřují </a:t>
            </a:r>
            <a:r>
              <a:rPr lang="cs-CZ" i="1" dirty="0"/>
              <a:t>schopnost podniku dosahovat zisku při dané úrovni tržeb, tedy kolik dokáže podniku vyprodukovat efektu na 1 Kč tržeb</a:t>
            </a:r>
            <a:r>
              <a:rPr lang="cs-CZ" dirty="0"/>
              <a:t>. Tomuto ukazatele se v praxi někdy také říká </a:t>
            </a:r>
            <a:r>
              <a:rPr lang="cs-CZ" b="1" dirty="0"/>
              <a:t>ziskové rozpětí</a:t>
            </a:r>
            <a:r>
              <a:rPr lang="cs-CZ" dirty="0"/>
              <a:t> a slouží k vyjádření ziskové marže. </a:t>
            </a:r>
          </a:p>
          <a:p>
            <a:pPr algn="ctr">
              <a:buNone/>
            </a:pPr>
            <a:endParaRPr lang="cs-CZ" sz="1600" dirty="0"/>
          </a:p>
          <a:p>
            <a:pPr algn="just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25603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zadluženosti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23528" y="1059582"/>
            <a:ext cx="748883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just" defTabSz="762000">
              <a:spcBef>
                <a:spcPct val="20000"/>
              </a:spcBef>
            </a:pPr>
            <a:r>
              <a:rPr lang="cs-CZ" dirty="0">
                <a:latin typeface="Times New Roman" pitchFamily="18" charset="0"/>
              </a:rPr>
              <a:t>Pojmem </a:t>
            </a:r>
            <a:r>
              <a:rPr lang="cs-CZ" b="1" dirty="0">
                <a:latin typeface="Times New Roman" pitchFamily="18" charset="0"/>
              </a:rPr>
              <a:t>zadluženost</a:t>
            </a:r>
            <a:r>
              <a:rPr lang="cs-CZ" dirty="0">
                <a:latin typeface="Times New Roman" pitchFamily="18" charset="0"/>
              </a:rPr>
              <a:t> vyjadřujeme skutečnost, že podnik používá k financování svých aktiv a činnosti cizí zdroje. Právě používání cizích zdrojů ovlivňuje výnosnost kapitálu akcionářů a riziko.</a:t>
            </a:r>
          </a:p>
          <a:p>
            <a:pPr marL="342900" indent="-342900" algn="just" defTabSz="762000">
              <a:spcBef>
                <a:spcPct val="20000"/>
              </a:spcBef>
            </a:pPr>
            <a:r>
              <a:rPr lang="cs-CZ" dirty="0">
                <a:latin typeface="Times New Roman" pitchFamily="18" charset="0"/>
              </a:rPr>
              <a:t>Základním ukazatelem zadluženosti je ukazatel nazývaný </a:t>
            </a:r>
            <a:r>
              <a:rPr lang="cs-CZ" b="1" dirty="0">
                <a:latin typeface="Times New Roman" pitchFamily="18" charset="0"/>
              </a:rPr>
              <a:t>ukazatel věřitelského rizika</a:t>
            </a:r>
            <a:r>
              <a:rPr lang="cs-CZ" dirty="0">
                <a:latin typeface="Times New Roman" pitchFamily="18" charset="0"/>
              </a:rPr>
              <a:t>:</a:t>
            </a:r>
          </a:p>
          <a:p>
            <a:pPr marL="342900" indent="-342900"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marL="342900" indent="-342900"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marL="342900" indent="-342900"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marL="342900" indent="-342900" algn="just" defTabSz="762000">
              <a:spcBef>
                <a:spcPct val="20000"/>
              </a:spcBef>
            </a:pPr>
            <a:r>
              <a:rPr lang="cs-CZ" dirty="0">
                <a:latin typeface="Times New Roman" pitchFamily="18" charset="0"/>
              </a:rPr>
              <a:t>Čím vyšší je hodnota tohoto ukazatele, tím vyšší je zadluženost podniku a tím vyšší je i finanční riziko.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87624" y="2787774"/>
            <a:ext cx="6552728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defTabSz="762000"/>
            <a:r>
              <a:rPr lang="cs-CZ" b="1" dirty="0">
                <a:latin typeface="Times New Roman" pitchFamily="18" charset="0"/>
              </a:rPr>
              <a:t>Ukazatel věřitel. rizika = celkové závazky / celková aktiva</a:t>
            </a:r>
          </a:p>
        </p:txBody>
      </p:sp>
      <p:pic>
        <p:nvPicPr>
          <p:cNvPr id="5" name="Picture 6" descr="C:\Documents and Settings\Petra\Local Settings\Temporary Internet Files\Content.IE5\RJ1YI6JB\MCj02403950000[1].wmf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172400" y="3492910"/>
            <a:ext cx="662259" cy="11645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538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VI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VI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VI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  <p:bldP spid="4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zadluženosti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1131590"/>
            <a:ext cx="839949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 defTabSz="762000">
              <a:spcBef>
                <a:spcPct val="20000"/>
              </a:spcBef>
            </a:pPr>
            <a:r>
              <a:rPr lang="cs-CZ" dirty="0">
                <a:latin typeface="Times New Roman" pitchFamily="18" charset="0"/>
              </a:rPr>
              <a:t>Dalším ukazatelem je ukazatel poměru vlastního jmění k celkovým aktivům, což je doplňkový ukazatel k ukazateli věřitelského rizika a jejich součet by se měl rovnat 1.</a:t>
            </a:r>
          </a:p>
          <a:p>
            <a:pPr marL="342900" indent="-342900"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marL="342900" indent="-342900"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algn="just" defTabSz="762000">
              <a:spcBef>
                <a:spcPct val="20000"/>
              </a:spcBef>
            </a:pPr>
            <a:r>
              <a:rPr lang="cs-CZ" dirty="0">
                <a:latin typeface="Times New Roman" pitchFamily="18" charset="0"/>
              </a:rPr>
              <a:t>Tento ukazatel vyjadřuje proporci, v níž jsou aktiva podniku financována penězi akcionářů.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55576" y="1995686"/>
            <a:ext cx="7775596" cy="493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defTabSz="762000"/>
            <a:r>
              <a:rPr lang="cs-CZ" sz="2600" b="1" dirty="0" err="1">
                <a:latin typeface="Times New Roman" pitchFamily="18" charset="0"/>
              </a:rPr>
              <a:t>Equity</a:t>
            </a:r>
            <a:r>
              <a:rPr lang="cs-CZ" sz="2600" b="1" dirty="0">
                <a:latin typeface="Times New Roman" pitchFamily="18" charset="0"/>
              </a:rPr>
              <a:t> ratio = vlastní kapitál / celková aktiva</a:t>
            </a:r>
          </a:p>
        </p:txBody>
      </p:sp>
      <p:pic>
        <p:nvPicPr>
          <p:cNvPr id="5" name="Picture 6" descr="C:\Documents and Settings\Petra\Local Settings\Temporary Internet Files\Content.IE5\GDYZSHY3\MCj02999810000[1].wmf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812360" y="3723878"/>
            <a:ext cx="993114" cy="992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8475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VI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VI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utoUpdateAnimBg="0"/>
      <p:bldP spid="4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zadluženosti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323528" y="2643758"/>
            <a:ext cx="8229600" cy="2076768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Udává, kolikrát je zisk vyšší než úroky.</a:t>
            </a:r>
          </a:p>
          <a:p>
            <a:r>
              <a:rPr lang="cs-CZ" dirty="0"/>
              <a:t>Úrokové krytí ukazuje, jak velký je bezpečnostní polštář pro věřitele.</a:t>
            </a:r>
          </a:p>
          <a:p>
            <a:pPr algn="just"/>
            <a:r>
              <a:rPr lang="cs-CZ" dirty="0"/>
              <a:t>Podmínka vysoké úrovně úrokového krytí je logická, neboť podniky, které dosahují vyššího růstu tržeb, jsou schopny v mnohem větším rozsahu využívat cizí kapitál, protože budou schopny platit fixní částku úroku. </a:t>
            </a:r>
          </a:p>
        </p:txBody>
      </p:sp>
      <p:graphicFrame>
        <p:nvGraphicFramePr>
          <p:cNvPr id="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966753"/>
              </p:ext>
            </p:extLst>
          </p:nvPr>
        </p:nvGraphicFramePr>
        <p:xfrm>
          <a:off x="683569" y="1347614"/>
          <a:ext cx="5400600" cy="832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Rovnice" r:id="rId3" imgW="2781300" imgH="431800" progId="Equation.3">
                  <p:embed/>
                </p:oleObj>
              </mc:Choice>
              <mc:Fallback>
                <p:oleObj name="Rovnice" r:id="rId3" imgW="2781300" imgH="431800" progId="Equation.3">
                  <p:embed/>
                  <p:pic>
                    <p:nvPicPr>
                      <p:cNvPr id="49153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9" y="1347614"/>
                        <a:ext cx="5400600" cy="8322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Obrázek 4" descr="Thirty 30 Percent · Free image on Pixabay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324355"/>
            <a:ext cx="1289298" cy="1289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7499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zadluženosti</a:t>
            </a:r>
          </a:p>
        </p:txBody>
      </p:sp>
      <p:graphicFrame>
        <p:nvGraphicFramePr>
          <p:cNvPr id="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652974"/>
              </p:ext>
            </p:extLst>
          </p:nvPr>
        </p:nvGraphicFramePr>
        <p:xfrm>
          <a:off x="539552" y="1203598"/>
          <a:ext cx="7200800" cy="674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Rovnice" r:id="rId3" imgW="4406760" imgH="419040" progId="Equation.3">
                  <p:embed/>
                </p:oleObj>
              </mc:Choice>
              <mc:Fallback>
                <p:oleObj name="Rovnice" r:id="rId3" imgW="4406760" imgH="419040" progId="Equation.3">
                  <p:embed/>
                  <p:pic>
                    <p:nvPicPr>
                      <p:cNvPr id="3072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203598"/>
                        <a:ext cx="7200800" cy="67404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395536" y="2243524"/>
            <a:ext cx="7200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Porovnání s ROA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Platí, že je-li rentabilita vyšší než maximální úroková míra, existují podmínky pro další zadlužování firmy.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 opačném případě se další zadlužování nedoporučuje z důvodu zvyšování rizika insolventnosti.</a:t>
            </a:r>
          </a:p>
        </p:txBody>
      </p:sp>
      <p:pic>
        <p:nvPicPr>
          <p:cNvPr id="5" name="Obrázek 4" descr="Higher rates: ARMs making a comeback - Mortgagefit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651870"/>
            <a:ext cx="1520957" cy="1140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219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aktivity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3699" y="843558"/>
            <a:ext cx="732112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algn="just" defTabSz="762000">
              <a:spcBef>
                <a:spcPct val="20000"/>
              </a:spcBef>
            </a:pPr>
            <a:r>
              <a:rPr lang="cs-CZ" b="1" dirty="0">
                <a:latin typeface="Times New Roman" pitchFamily="18" charset="0"/>
              </a:rPr>
              <a:t>Ukazatele aktivity </a:t>
            </a:r>
            <a:r>
              <a:rPr lang="cs-CZ" dirty="0">
                <a:latin typeface="Times New Roman" pitchFamily="18" charset="0"/>
              </a:rPr>
              <a:t>jsou ukazatele, které bezprostředně souvisí s ukazateli rentability. Jde o ukazatele relativní vázanosti kapitálu v jednotlivých formách aktiv. Někdy bývají tyto ukazatele nazývány jako ukazatele rychlosti nebo doby obratu.</a:t>
            </a:r>
          </a:p>
          <a:p>
            <a:pPr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algn="just" defTabSz="762000">
              <a:spcBef>
                <a:spcPct val="20000"/>
              </a:spcBef>
            </a:pPr>
            <a:r>
              <a:rPr lang="cs-CZ" dirty="0">
                <a:latin typeface="Times New Roman" pitchFamily="18" charset="0"/>
              </a:rPr>
              <a:t>Doba obratu závazků by měla být delší než doba obratu pohledávek, aby vznikl dodavatelský úvěr (bez poplatků možnost využít prostředky z obchodně úvěrových vztahů)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406826"/>
              </p:ext>
            </p:extLst>
          </p:nvPr>
        </p:nvGraphicFramePr>
        <p:xfrm>
          <a:off x="899592" y="2225733"/>
          <a:ext cx="6480720" cy="1116076"/>
        </p:xfrm>
        <a:graphic>
          <a:graphicData uri="http://schemas.openxmlformats.org/drawingml/2006/table">
            <a:tbl>
              <a:tblPr firstRow="1" firstCol="1">
                <a:tableStyleId>{2D5ABB26-0587-4C30-8999-92F81FD0307C}</a:tableStyleId>
              </a:tblPr>
              <a:tblGrid>
                <a:gridCol w="6480720">
                  <a:extLst>
                    <a:ext uri="{9D8B030D-6E8A-4147-A177-3AD203B41FA5}">
                      <a16:colId xmlns:a16="http://schemas.microsoft.com/office/drawing/2014/main" val="1605622777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Obratovost pohledávek = tržby / pohledávky</a:t>
                      </a:r>
                      <a:endParaRPr lang="cs-CZ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5833239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Obrátka pohledávek = 365 / obratovost pohledávek (ve dnech)</a:t>
                      </a:r>
                      <a:endParaRPr lang="cs-CZ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70585983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effectLst/>
                        </a:rPr>
                        <a:t>Obratovost závazků = tržby / závazky</a:t>
                      </a:r>
                      <a:endParaRPr lang="cs-CZ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07889358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Obrátka závazků = 365 / obratovost závazků (ve dnech)</a:t>
                      </a:r>
                      <a:endParaRPr lang="cs-CZ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22269851"/>
                  </a:ext>
                </a:extLst>
              </a:tr>
            </a:tbl>
          </a:graphicData>
        </a:graphic>
      </p:graphicFrame>
      <p:pic>
        <p:nvPicPr>
          <p:cNvPr id="8" name="Obrázek 7" descr="Building a better national innovation system through ...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225733"/>
            <a:ext cx="1594508" cy="1275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510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Z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ZD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/>
              <a:t>Vypovídací schopnost poměrových ukazatelů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51520" y="915566"/>
            <a:ext cx="734481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just" defTabSz="762000">
              <a:spcBef>
                <a:spcPct val="96000"/>
              </a:spcBef>
              <a:spcAft>
                <a:spcPct val="24000"/>
              </a:spcAft>
              <a:buFontTx/>
              <a:buChar char="•"/>
            </a:pPr>
            <a:r>
              <a:rPr kumimoji="1" lang="cs-CZ" dirty="0">
                <a:latin typeface="Times New Roman" pitchFamily="18" charset="0"/>
              </a:rPr>
              <a:t>Je téměř vyloučené, aby podnik byl mimořádně dobrý ve všech ukazatelích. Nejčastěji se různým způsobem kombinují dobré a horší výsledky v různých oblastech. </a:t>
            </a:r>
          </a:p>
          <a:p>
            <a:pPr marL="342900" indent="-342900" algn="just" defTabSz="762000">
              <a:spcBef>
                <a:spcPct val="96000"/>
              </a:spcBef>
              <a:spcAft>
                <a:spcPct val="24000"/>
              </a:spcAft>
              <a:buFontTx/>
              <a:buChar char="•"/>
            </a:pPr>
            <a:r>
              <a:rPr kumimoji="1" lang="cs-CZ" dirty="0">
                <a:latin typeface="Times New Roman" pitchFamily="18" charset="0"/>
              </a:rPr>
              <a:t>Určitá hodnota ukazatele nic nevypovídá o tom, zda je situace v podniku v dané chvíli dobrá nebo ne. </a:t>
            </a:r>
          </a:p>
          <a:p>
            <a:pPr marL="342900" indent="-342900" algn="just" defTabSz="762000">
              <a:spcBef>
                <a:spcPct val="96000"/>
              </a:spcBef>
              <a:spcAft>
                <a:spcPct val="24000"/>
              </a:spcAft>
              <a:buFontTx/>
              <a:buChar char="•"/>
            </a:pPr>
            <a:r>
              <a:rPr kumimoji="1" lang="cs-CZ" dirty="0">
                <a:latin typeface="Times New Roman" pitchFamily="18" charset="0"/>
              </a:rPr>
              <a:t>Je otázkou, zda má smysl počítat všechny poměrové ukazatele také pro velké firmy. </a:t>
            </a:r>
          </a:p>
          <a:p>
            <a:pPr marL="342900" indent="-342900" algn="just" defTabSz="762000">
              <a:spcBef>
                <a:spcPct val="96000"/>
              </a:spcBef>
              <a:spcAft>
                <a:spcPct val="24000"/>
              </a:spcAft>
              <a:buFontTx/>
              <a:buChar char="•"/>
            </a:pPr>
            <a:r>
              <a:rPr kumimoji="1" lang="cs-CZ" dirty="0">
                <a:latin typeface="Times New Roman" pitchFamily="18" charset="0"/>
              </a:rPr>
              <a:t>Poměrové ukazatele lze účelově vylepšovat. </a:t>
            </a:r>
          </a:p>
        </p:txBody>
      </p:sp>
      <p:pic>
        <p:nvPicPr>
          <p:cNvPr id="4" name="Obrázek 3" descr="Blog: When 'Dis' doesn't come in the way of their 'ability ...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560762"/>
            <a:ext cx="1947685" cy="109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68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VI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VI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VI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SVIS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2267744" y="2067694"/>
            <a:ext cx="26613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>
                <a:solidFill>
                  <a:srgbClr val="307871"/>
                </a:solidFill>
              </a:rPr>
              <a:t>Děkuji za pozornost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271" y="2513460"/>
            <a:ext cx="2500037" cy="156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578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finanční ukazatele</a:t>
            </a:r>
          </a:p>
        </p:txBody>
      </p:sp>
      <p:graphicFrame>
        <p:nvGraphicFramePr>
          <p:cNvPr id="3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2828636"/>
              </p:ext>
            </p:extLst>
          </p:nvPr>
        </p:nvGraphicFramePr>
        <p:xfrm>
          <a:off x="611560" y="843558"/>
          <a:ext cx="6696744" cy="3761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ázek 3" descr="Clipart - Request box"/>
          <p:cNvPicPr>
            <a:picLocks noChangeAspect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8011" y="2899472"/>
            <a:ext cx="1705989" cy="170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54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Poměrová analýza podle skupin uživatelů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938"/>
              </p:ext>
            </p:extLst>
          </p:nvPr>
        </p:nvGraphicFramePr>
        <p:xfrm>
          <a:off x="467544" y="1203598"/>
          <a:ext cx="7920879" cy="309634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640293">
                  <a:extLst>
                    <a:ext uri="{9D8B030D-6E8A-4147-A177-3AD203B41FA5}">
                      <a16:colId xmlns:a16="http://schemas.microsoft.com/office/drawing/2014/main" val="997178488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val="3381237455"/>
                    </a:ext>
                  </a:extLst>
                </a:gridCol>
                <a:gridCol w="2640293">
                  <a:extLst>
                    <a:ext uri="{9D8B030D-6E8A-4147-A177-3AD203B41FA5}">
                      <a16:colId xmlns:a16="http://schemas.microsoft.com/office/drawing/2014/main" val="2255461133"/>
                    </a:ext>
                  </a:extLst>
                </a:gridCol>
              </a:tblGrid>
              <a:tr h="481653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Manažer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Vlastník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Věřitel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72790019"/>
                  </a:ext>
                </a:extLst>
              </a:tr>
              <a:tr h="653673">
                <a:tc>
                  <a:txBody>
                    <a:bodyPr/>
                    <a:lstStyle/>
                    <a:p>
                      <a:r>
                        <a:rPr lang="cs-CZ" dirty="0"/>
                        <a:t>likvidita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rentabilita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likvidita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07310"/>
                  </a:ext>
                </a:extLst>
              </a:tr>
              <a:tr h="653673">
                <a:tc>
                  <a:txBody>
                    <a:bodyPr/>
                    <a:lstStyle/>
                    <a:p>
                      <a:r>
                        <a:rPr lang="cs-CZ" dirty="0"/>
                        <a:t>rentabilita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Tržní ukazatele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zadluženost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76123"/>
                  </a:ext>
                </a:extLst>
              </a:tr>
              <a:tr h="653673"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peníze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rentabilita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410244"/>
                  </a:ext>
                </a:extLst>
              </a:tr>
              <a:tr h="653673">
                <a:tc>
                  <a:txBody>
                    <a:bodyPr/>
                    <a:lstStyle/>
                    <a:p>
                      <a:r>
                        <a:rPr lang="cs-CZ" dirty="0"/>
                        <a:t>zadluženost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aktivita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3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07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Rady pro práci s přímou analýzou</a:t>
            </a: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0" y="843558"/>
            <a:ext cx="8229600" cy="41576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buFont typeface="Arial" panose="020B0604020202020204" pitchFamily="34" charset="0"/>
              <a:buChar char="•"/>
            </a:pPr>
            <a:r>
              <a:rPr lang="cs-CZ" altLang="cs-CZ" sz="2200" dirty="0"/>
              <a:t>Finanční poměry zřídka dávají odpovědi, ale pomáhají klást správné otázky.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altLang="cs-CZ" sz="2200" dirty="0"/>
              <a:t>Pro finanční poměry neplatí žádná mezinárodní norma. Trocha přemýšlení a zdravý rozum mají větší cenu než slepá aplikace vzorců.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altLang="cs-CZ" sz="2200" dirty="0"/>
              <a:t>Vybírejte si. Různé poměry často říkají totéž.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cs-CZ" altLang="cs-CZ" sz="2200" dirty="0"/>
              <a:t>K odhadu finanční pozice společnosti potřebujete nějaký referenční bod. Je užitečné porovnávat finanční poměry společnosti s těmito poměry v předcházejících letech a s poměry jiných firem ve stejném oboru. </a:t>
            </a:r>
          </a:p>
          <a:p>
            <a:pPr algn="just"/>
            <a:endParaRPr lang="cs-CZ" altLang="cs-CZ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7308" y="2139702"/>
            <a:ext cx="1466692" cy="156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929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Likvidita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1195989"/>
            <a:ext cx="7488832" cy="2899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defTabSz="762000">
              <a:spcBef>
                <a:spcPct val="20000"/>
              </a:spcBef>
            </a:pPr>
            <a:r>
              <a:rPr lang="cs-CZ" sz="2400" dirty="0">
                <a:latin typeface="Times New Roman" pitchFamily="18" charset="0"/>
              </a:rPr>
              <a:t>Pojem</a:t>
            </a:r>
            <a:r>
              <a:rPr lang="cs-CZ" sz="2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cs-CZ" sz="2400" b="1" dirty="0">
                <a:latin typeface="Times New Roman" pitchFamily="18" charset="0"/>
              </a:rPr>
              <a:t>likvidita</a:t>
            </a:r>
            <a:r>
              <a:rPr lang="cs-CZ" sz="2400" dirty="0">
                <a:latin typeface="Times New Roman" pitchFamily="18" charset="0"/>
              </a:rPr>
              <a:t> se používá ve vztahu:</a:t>
            </a:r>
          </a:p>
          <a:p>
            <a:pPr marL="342900" indent="-342900" algn="just" defTabSz="762000">
              <a:spcBef>
                <a:spcPct val="20000"/>
              </a:spcBef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likvidita určité složky majetku</a:t>
            </a:r>
            <a:r>
              <a:rPr lang="cs-CZ" sz="2400" dirty="0">
                <a:latin typeface="Times New Roman" pitchFamily="18" charset="0"/>
              </a:rPr>
              <a:t> - jde o vyjádření vlastnosti dané složky majetku jak rychle a bez velké ztráty hodnoty se dokáže přeměnit na peněžní hotovost. </a:t>
            </a:r>
          </a:p>
          <a:p>
            <a:pPr marL="342900" indent="-342900" algn="just" defTabSz="762000">
              <a:spcBef>
                <a:spcPct val="20000"/>
              </a:spcBef>
              <a:buFontTx/>
              <a:buChar char="•"/>
            </a:pPr>
            <a:endParaRPr lang="cs-CZ" sz="2400" dirty="0">
              <a:latin typeface="Times New Roman" pitchFamily="18" charset="0"/>
            </a:endParaRPr>
          </a:p>
          <a:p>
            <a:pPr marL="342900" indent="-342900" algn="just" defTabSz="762000">
              <a:spcBef>
                <a:spcPct val="20000"/>
              </a:spcBef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likvidita podniku</a:t>
            </a:r>
            <a:r>
              <a:rPr lang="cs-CZ" sz="2400" dirty="0">
                <a:latin typeface="Times New Roman" pitchFamily="18" charset="0"/>
              </a:rPr>
              <a:t> - jde o vyjádření schopnosti podniku uhradit včas své platební závazky. </a:t>
            </a:r>
          </a:p>
        </p:txBody>
      </p:sp>
      <p:pic>
        <p:nvPicPr>
          <p:cNvPr id="4" name="Obrázek 3" descr="Interview 1065 – Financial Survival: The Liquidity Crisis ...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3460244"/>
            <a:ext cx="12700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471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/>
              <a:t>Ukazatele likvidity a jejich interpretace</a:t>
            </a:r>
          </a:p>
        </p:txBody>
      </p:sp>
      <p:graphicFrame>
        <p:nvGraphicFramePr>
          <p:cNvPr id="3" name="Zástupný symbol pro obsah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8749195"/>
              </p:ext>
            </p:extLst>
          </p:nvPr>
        </p:nvGraphicFramePr>
        <p:xfrm>
          <a:off x="539552" y="843558"/>
          <a:ext cx="3087688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obsah 9"/>
          <p:cNvSpPr txBox="1">
            <a:spLocks/>
          </p:cNvSpPr>
          <p:nvPr/>
        </p:nvSpPr>
        <p:spPr>
          <a:xfrm>
            <a:off x="3799156" y="843560"/>
            <a:ext cx="3725172" cy="388077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U </a:t>
            </a:r>
            <a:r>
              <a:rPr lang="cs-CZ" sz="2000" b="1" dirty="0"/>
              <a:t>doporučovaných hodnot </a:t>
            </a:r>
            <a:r>
              <a:rPr lang="cs-CZ" sz="2000" dirty="0"/>
              <a:t>se literatury rozcházejí, ale v zásadě lze říci, že pro:</a:t>
            </a:r>
          </a:p>
          <a:p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262799566"/>
              </p:ext>
            </p:extLst>
          </p:nvPr>
        </p:nvGraphicFramePr>
        <p:xfrm>
          <a:off x="4283968" y="2164851"/>
          <a:ext cx="2905124" cy="2103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4879274" y="379588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800" dirty="0"/>
              <a:t>Likvidita</a:t>
            </a:r>
          </a:p>
        </p:txBody>
      </p:sp>
      <p:pic>
        <p:nvPicPr>
          <p:cNvPr id="7" name="Obrázek 6" descr="Liquidity Ratios | Boundless Accounti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1419622"/>
            <a:ext cx="1574800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5CC122B-7157-4B8D-9B9D-6D9C4375EA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graphicEl>
                                              <a:dgm id="{A5CC122B-7157-4B8D-9B9D-6D9C4375EA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1A173EA1-C2D2-401F-AA5D-61B2A8C063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graphicEl>
                                              <a:dgm id="{1A173EA1-C2D2-401F-AA5D-61B2A8C063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B3E33EE-B6DF-4933-BB0E-6E3F8F6A65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graphicEl>
                                              <a:dgm id="{BB3E33EE-B6DF-4933-BB0E-6E3F8F6A65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one"/>
        </p:bldSub>
      </p:bldGraphic>
      <p:bldP spid="4" grpId="0" build="p"/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Čistý pracovní kapitál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5536" y="1140589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Čistý pracovní kapitál</a:t>
            </a:r>
            <a:r>
              <a:rPr lang="cs-CZ" sz="2000" dirty="0"/>
              <a:t> je část oběžných aktiv, která je financována </a:t>
            </a:r>
            <a:r>
              <a:rPr lang="cs-CZ" sz="2000" b="1" dirty="0">
                <a:solidFill>
                  <a:srgbClr val="307871"/>
                </a:solidFill>
              </a:rPr>
              <a:t>dlouhodobými finančními zdroji </a:t>
            </a:r>
            <a:r>
              <a:rPr lang="cs-CZ" sz="2000" dirty="0"/>
              <a:t>a podnik s ní může </a:t>
            </a:r>
            <a:r>
              <a:rPr lang="cs-CZ" sz="2000" b="1" dirty="0">
                <a:solidFill>
                  <a:srgbClr val="307871"/>
                </a:solidFill>
              </a:rPr>
              <a:t>volně</a:t>
            </a:r>
            <a:r>
              <a:rPr lang="cs-CZ" sz="2000" dirty="0"/>
              <a:t> disponovat při realizaci svých záměrů.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Pracovní kapitál však můžeme také chápat jako část prostředků, které by podniku dovolily v omezeném rozsahu pokračovat v jeho činnosti, pokud by byl nucen splatit převážnou část nebo všechny své krátkodobé závazky – jde tedy o </a:t>
            </a:r>
            <a:r>
              <a:rPr lang="cs-CZ" sz="2000" b="1" dirty="0">
                <a:solidFill>
                  <a:srgbClr val="307871"/>
                </a:solidFill>
              </a:rPr>
              <a:t>finanční polštář </a:t>
            </a:r>
            <a:r>
              <a:rPr lang="cs-CZ" sz="2000" dirty="0"/>
              <a:t>pro případ nouze. </a:t>
            </a:r>
          </a:p>
        </p:txBody>
      </p:sp>
      <p:pic>
        <p:nvPicPr>
          <p:cNvPr id="4" name="Picture 2" descr="C:\Documents and Settings\Petra\Local Settings\Temporary Internet Files\Content.IE5\XN2JJUO2\MCj04118520000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660232" y="3723878"/>
            <a:ext cx="2033246" cy="134618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79168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Ukazatele rentability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8" y="915566"/>
            <a:ext cx="7560840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762000">
              <a:spcBef>
                <a:spcPct val="20000"/>
              </a:spcBef>
            </a:pPr>
            <a:r>
              <a:rPr lang="cs-CZ" b="1" dirty="0">
                <a:latin typeface="Times New Roman" pitchFamily="18" charset="0"/>
              </a:rPr>
              <a:t>RENTABILITA</a:t>
            </a:r>
            <a:r>
              <a:rPr lang="cs-CZ" dirty="0">
                <a:latin typeface="Times New Roman" pitchFamily="18" charset="0"/>
              </a:rPr>
              <a:t> je měřítkem schopnosti podniku vytvářet nové zdroje, dosahovat zisku použitím investovaného kapitálu.</a:t>
            </a:r>
          </a:p>
          <a:p>
            <a:pPr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marL="342900" indent="-342900" algn="just" defTabSz="762000">
              <a:spcBef>
                <a:spcPct val="20000"/>
              </a:spcBef>
            </a:pPr>
            <a:r>
              <a:rPr lang="cs-CZ" dirty="0">
                <a:latin typeface="Times New Roman" pitchFamily="18" charset="0"/>
              </a:rPr>
              <a:t>Ke zjišťovaní rentability jsou používány v praxi nejvíce tyto ukazatele:</a:t>
            </a:r>
          </a:p>
          <a:p>
            <a:pPr marL="342900" indent="-342900" algn="just" defTabSz="762000">
              <a:spcBef>
                <a:spcPct val="20000"/>
              </a:spcBef>
              <a:buFontTx/>
              <a:buChar char="•"/>
            </a:pPr>
            <a:r>
              <a:rPr lang="cs-CZ" dirty="0">
                <a:latin typeface="Times New Roman" pitchFamily="18" charset="0"/>
              </a:rPr>
              <a:t>ukazatel rentability celkového vloženého kapitálu (ROA)</a:t>
            </a:r>
          </a:p>
          <a:p>
            <a:pPr marL="342900" indent="-342900" algn="just" defTabSz="762000">
              <a:spcBef>
                <a:spcPct val="20000"/>
              </a:spcBef>
              <a:buFontTx/>
              <a:buChar char="•"/>
            </a:pPr>
            <a:r>
              <a:rPr lang="cs-CZ" dirty="0">
                <a:latin typeface="Times New Roman" pitchFamily="18" charset="0"/>
              </a:rPr>
              <a:t>ukazatel rentability vlastního kapitálu (ROE)</a:t>
            </a:r>
          </a:p>
          <a:p>
            <a:pPr marL="342900" indent="-342900" algn="just" defTabSz="762000">
              <a:spcBef>
                <a:spcPct val="20000"/>
              </a:spcBef>
              <a:buFontTx/>
              <a:buChar char="•"/>
            </a:pPr>
            <a:r>
              <a:rPr lang="cs-CZ" dirty="0">
                <a:latin typeface="Times New Roman" pitchFamily="18" charset="0"/>
              </a:rPr>
              <a:t>rentabilita odbytu (ROS)</a:t>
            </a:r>
          </a:p>
          <a:p>
            <a:pPr marL="342900" indent="-342900" algn="just" defTabSz="762000">
              <a:spcBef>
                <a:spcPct val="20000"/>
              </a:spcBef>
              <a:buFontTx/>
              <a:buChar char="•"/>
            </a:pPr>
            <a:r>
              <a:rPr lang="cs-CZ" dirty="0">
                <a:latin typeface="Times New Roman" pitchFamily="18" charset="0"/>
              </a:rPr>
              <a:t>rentabilita nákladů (ROC)</a:t>
            </a:r>
          </a:p>
          <a:p>
            <a:pPr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algn="just" defTabSz="762000">
              <a:spcBef>
                <a:spcPct val="20000"/>
              </a:spcBef>
            </a:pPr>
            <a:r>
              <a:rPr lang="cs-CZ" dirty="0">
                <a:latin typeface="Times New Roman" pitchFamily="18" charset="0"/>
              </a:rPr>
              <a:t>Obecně je tedy rentabilita vyjadřována poměrem zisku (EAT nebo EBIT) k částce vloženého kapitálu (A, E, S, C apod.)</a:t>
            </a:r>
          </a:p>
          <a:p>
            <a:pPr marL="342900" indent="-342900"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</p:txBody>
      </p:sp>
      <p:pic>
        <p:nvPicPr>
          <p:cNvPr id="4" name="Obrázek 3" descr="Opinion Forum » Change Your Performance Mindset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6345" y="2283718"/>
            <a:ext cx="1476046" cy="101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145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dirty="0"/>
              <a:t>Rentabilita celkového vloženého kapitálu - ROA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987574"/>
            <a:ext cx="76328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defTabSz="762000">
              <a:spcBef>
                <a:spcPct val="20000"/>
              </a:spcBef>
              <a:buFontTx/>
              <a:buChar char="•"/>
            </a:pPr>
            <a:r>
              <a:rPr lang="cs-CZ" dirty="0">
                <a:latin typeface="Times New Roman" pitchFamily="18" charset="0"/>
              </a:rPr>
              <a:t>Měřením ROA vyjadřujeme celkovou efektivnost firmy, její výdělkovou schopnost, nebo také produkční sílu.</a:t>
            </a:r>
          </a:p>
          <a:p>
            <a:pPr marL="342900" indent="-342900"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marL="342900" indent="-342900"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marL="342900" indent="-342900" algn="just" defTabSz="762000">
              <a:spcBef>
                <a:spcPct val="20000"/>
              </a:spcBef>
            </a:pPr>
            <a:endParaRPr lang="cs-CZ" dirty="0">
              <a:latin typeface="Times New Roman" pitchFamily="18" charset="0"/>
            </a:endParaRPr>
          </a:p>
          <a:p>
            <a:pPr marL="285750" indent="-285750" algn="just" defTabSz="7620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dirty="0">
                <a:latin typeface="Times New Roman" pitchFamily="18" charset="0"/>
              </a:rPr>
              <a:t>Odráží celkovou výnosnost kapitálu bez ohledu na to, z jakých zdrojů byly podnikatelské činnosti financovány. </a:t>
            </a:r>
          </a:p>
          <a:p>
            <a:pPr marL="285750" indent="-285750" algn="just" defTabSz="7620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307871"/>
                </a:solidFill>
                <a:latin typeface="Times New Roman" pitchFamily="18" charset="0"/>
              </a:rPr>
              <a:t>Finanční struktura </a:t>
            </a:r>
            <a:r>
              <a:rPr lang="cs-CZ" dirty="0">
                <a:latin typeface="Times New Roman" pitchFamily="18" charset="0"/>
              </a:rPr>
              <a:t>je v tomto případě tedy </a:t>
            </a:r>
            <a:r>
              <a:rPr lang="cs-CZ" b="1" dirty="0">
                <a:latin typeface="Times New Roman" pitchFamily="18" charset="0"/>
              </a:rPr>
              <a:t>irelevantní</a:t>
            </a:r>
            <a:r>
              <a:rPr lang="cs-CZ" dirty="0">
                <a:latin typeface="Times New Roman" pitchFamily="18" charset="0"/>
              </a:rPr>
              <a:t>, hodnotí se schopnost reprodukce kapitálu.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47664" y="1795860"/>
            <a:ext cx="5904656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defTabSz="762000"/>
            <a:r>
              <a:rPr lang="cs-CZ" sz="2800" b="1" dirty="0">
                <a:latin typeface="Times New Roman" pitchFamily="18" charset="0"/>
              </a:rPr>
              <a:t>ROA = zisk / celkový vložený kapitál</a:t>
            </a:r>
          </a:p>
        </p:txBody>
      </p:sp>
      <p:pic>
        <p:nvPicPr>
          <p:cNvPr id="5" name="Obrázek 4" descr="Happy Business Man Profit Vector Clipart image - Free ..."/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651870"/>
            <a:ext cx="1419622" cy="141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29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K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e84f35-634c-4b6d-9d14-2f446a0989d8">
      <Terms xmlns="http://schemas.microsoft.com/office/infopath/2007/PartnerControls"/>
    </lcf76f155ced4ddcb4097134ff3c332f>
    <TaxCatchAll xmlns="72721b38-28c8-4b9b-bc5b-83b7e069eb5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EF055260BDF654D8EDFCCF2A02A9508" ma:contentTypeVersion="13" ma:contentTypeDescription="Vytvoří nový dokument" ma:contentTypeScope="" ma:versionID="a1c9eb57aede88589d10a254775906fd">
  <xsd:schema xmlns:xsd="http://www.w3.org/2001/XMLSchema" xmlns:xs="http://www.w3.org/2001/XMLSchema" xmlns:p="http://schemas.microsoft.com/office/2006/metadata/properties" xmlns:ns2="6fe84f35-634c-4b6d-9d14-2f446a0989d8" xmlns:ns3="72721b38-28c8-4b9b-bc5b-83b7e069eb50" targetNamespace="http://schemas.microsoft.com/office/2006/metadata/properties" ma:root="true" ma:fieldsID="db65682f3bd2ad04f8be5f9bc2544a9c" ns2:_="" ns3:_="">
    <xsd:import namespace="6fe84f35-634c-4b6d-9d14-2f446a0989d8"/>
    <xsd:import namespace="72721b38-28c8-4b9b-bc5b-83b7e069e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e84f35-634c-4b6d-9d14-2f446a0989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Značky obrázků" ma:readOnly="false" ma:fieldId="{5cf76f15-5ced-4ddc-b409-7134ff3c332f}" ma:taxonomyMulti="true" ma:sspId="bce56c0d-8add-4fe5-85a8-9b3e3d2b7a8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721b38-28c8-4b9b-bc5b-83b7e069eb50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7e44da7a-b4e4-40f3-8b62-465d32d98f8d}" ma:internalName="TaxCatchAll" ma:showField="CatchAllData" ma:web="72721b38-28c8-4b9b-bc5b-83b7e069e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FAB774-44B4-4751-9771-D179BAA93C9D}">
  <ds:schemaRefs>
    <ds:schemaRef ds:uri="http://schemas.microsoft.com/office/2006/metadata/properties"/>
    <ds:schemaRef ds:uri="http://schemas.microsoft.com/office/infopath/2007/PartnerControls"/>
    <ds:schemaRef ds:uri="6fe84f35-634c-4b6d-9d14-2f446a0989d8"/>
    <ds:schemaRef ds:uri="72721b38-28c8-4b9b-bc5b-83b7e069eb50"/>
  </ds:schemaRefs>
</ds:datastoreItem>
</file>

<file path=customXml/itemProps2.xml><?xml version="1.0" encoding="utf-8"?>
<ds:datastoreItem xmlns:ds="http://schemas.openxmlformats.org/officeDocument/2006/customXml" ds:itemID="{B4CA36F0-7FD4-45DC-AC30-7B581081F00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E150C2-15F4-46D6-B4DC-B77E44159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e84f35-634c-4b6d-9d14-2f446a0989d8"/>
    <ds:schemaRef ds:uri="72721b38-28c8-4b9b-bc5b-83b7e069e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3232</TotalTime>
  <Words>996</Words>
  <Application>Microsoft Office PowerPoint</Application>
  <PresentationFormat>Předvádění na obrazovce (16:9)</PresentationFormat>
  <Paragraphs>125</Paragraphs>
  <Slides>18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SLU</vt:lpstr>
      <vt:lpstr>Rovnice</vt:lpstr>
      <vt:lpstr>Poměrová analýza </vt:lpstr>
      <vt:lpstr>Požadavky na finanční ukazatele</vt:lpstr>
      <vt:lpstr>Poměrová analýza podle skupin uživatelů</vt:lpstr>
      <vt:lpstr>Rady pro práci s přímou analýzou</vt:lpstr>
      <vt:lpstr>Likvidita</vt:lpstr>
      <vt:lpstr>Ukazatele likvidity a jejich interpretace</vt:lpstr>
      <vt:lpstr>Čistý pracovní kapitál</vt:lpstr>
      <vt:lpstr>Ukazatele rentability</vt:lpstr>
      <vt:lpstr>Rentabilita celkového vloženého kapitálu - ROA</vt:lpstr>
      <vt:lpstr>Rentabilita vlastního kapitálu - ROE</vt:lpstr>
      <vt:lpstr>Rentabilita tržeb</vt:lpstr>
      <vt:lpstr>Ukazatele zadluženosti</vt:lpstr>
      <vt:lpstr>Ukazatele zadluženosti</vt:lpstr>
      <vt:lpstr>Ukazatele zadluženosti</vt:lpstr>
      <vt:lpstr>Ukazatele zadluženosti</vt:lpstr>
      <vt:lpstr>Ukazatele aktivity</vt:lpstr>
      <vt:lpstr>Vypovídací schopnost poměrových ukazatelů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Tetiana Konieva</cp:lastModifiedBy>
  <cp:revision>64</cp:revision>
  <dcterms:created xsi:type="dcterms:W3CDTF">2016-07-06T15:42:34Z</dcterms:created>
  <dcterms:modified xsi:type="dcterms:W3CDTF">2024-04-27T19:12:22Z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0x0101008EF055260BDF654D8EDFCCF2A02A9508</vt:lpwstr>
  </property>
</Properties>
</file>