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29" r:id="rId3"/>
    <p:sldId id="330" r:id="rId4"/>
    <p:sldId id="331" r:id="rId5"/>
    <p:sldId id="353" r:id="rId6"/>
    <p:sldId id="332" r:id="rId7"/>
    <p:sldId id="333" r:id="rId8"/>
    <p:sldId id="350" r:id="rId9"/>
    <p:sldId id="334" r:id="rId10"/>
    <p:sldId id="335" r:id="rId11"/>
    <p:sldId id="351" r:id="rId12"/>
    <p:sldId id="352" r:id="rId13"/>
    <p:sldId id="336" r:id="rId14"/>
    <p:sldId id="338" r:id="rId15"/>
    <p:sldId id="339" r:id="rId16"/>
    <p:sldId id="347" r:id="rId17"/>
    <p:sldId id="340" r:id="rId18"/>
    <p:sldId id="341" r:id="rId19"/>
    <p:sldId id="342" r:id="rId20"/>
    <p:sldId id="343" r:id="rId21"/>
    <p:sldId id="344" r:id="rId22"/>
    <p:sldId id="346" r:id="rId23"/>
    <p:sldId id="348" r:id="rId24"/>
    <p:sldId id="291" r:id="rId25"/>
    <p:sldId id="295" r:id="rId26"/>
  </p:sldIdLst>
  <p:sldSz cx="9144000" cy="5143500" type="screen16x9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871"/>
    <a:srgbClr val="000000"/>
    <a:srgbClr val="981E3A"/>
    <a:srgbClr val="9F2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A2C2EC-02D1-45BE-B2E9-3575D82216E5}" type="datetimeFigureOut">
              <a:rPr lang="cs-CZ" smtClean="0"/>
              <a:t>12.04.2024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B78EF-36C3-4138-A357-245E0C698D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5267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97986-0C26-47DE-8982-7AD2B6842259}" type="datetimeFigureOut">
              <a:rPr lang="cs-CZ" smtClean="0"/>
              <a:t>12.04.2024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4000A-37E1-4D72-B31A-77993FD77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7445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162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7117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353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7545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555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49372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14262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25989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76404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3535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4212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2378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1149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0786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2706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019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1755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1210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2257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175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ní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880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- obec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996" y="226939"/>
            <a:ext cx="956040" cy="745712"/>
          </a:xfrm>
          <a:prstGeom prst="rect">
            <a:avLst/>
          </a:prstGeom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4536504" cy="507703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>
            <a:lvl1pPr algn="l">
              <a:defRPr sz="2400"/>
            </a:lvl1pPr>
          </a:lstStyle>
          <a:p>
            <a:pPr algn="l"/>
            <a:r>
              <a:rPr lang="cs-CZ" sz="2400" dirty="0">
                <a:solidFill>
                  <a:srgbClr val="981E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Název listu</a:t>
            </a: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251520" y="699542"/>
            <a:ext cx="7416824" cy="0"/>
          </a:xfrm>
          <a:prstGeom prst="line">
            <a:avLst/>
          </a:prstGeom>
          <a:ln w="9525" cmpd="sng">
            <a:solidFill>
              <a:srgbClr val="307871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251520" y="4731990"/>
            <a:ext cx="8660516" cy="0"/>
          </a:xfrm>
          <a:prstGeom prst="line">
            <a:avLst/>
          </a:prstGeom>
          <a:ln w="9525" cmpd="sng">
            <a:solidFill>
              <a:srgbClr val="307871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236240" y="4731990"/>
            <a:ext cx="2895600" cy="273844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307871"/>
                </a:solidFill>
              </a:defRPr>
            </a:lvl1pPr>
          </a:lstStyle>
          <a:p>
            <a:r>
              <a:rPr lang="cs-CZ" altLang="cs-CZ">
                <a:cs typeface="Times New Roman" panose="02020603050405020304" pitchFamily="18" charset="0"/>
              </a:rPr>
              <a:t>Prostor pro doplňující informace, poznámky</a:t>
            </a:r>
            <a:endParaRPr lang="cs-CZ" altLang="cs-CZ" dirty="0">
              <a:cs typeface="Times New Roman" panose="02020603050405020304" pitchFamily="18" charset="0"/>
            </a:endParaRPr>
          </a:p>
        </p:txBody>
      </p:sp>
      <p:sp>
        <p:nvSpPr>
          <p:cNvPr id="20" name="Zástupný symbol pro číslo snímku 19"/>
          <p:cNvSpPr>
            <a:spLocks noGrp="1"/>
          </p:cNvSpPr>
          <p:nvPr>
            <p:ph type="sldNum" sz="quarter" idx="12"/>
          </p:nvPr>
        </p:nvSpPr>
        <p:spPr>
          <a:xfrm>
            <a:off x="7812360" y="4731990"/>
            <a:ext cx="1080120" cy="27384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60808B9-4D1F-4069-9EB9-CD8802008F4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60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820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84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3" y="555525"/>
            <a:ext cx="1699500" cy="1325611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251520" y="267494"/>
            <a:ext cx="5616624" cy="4608512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251520" y="1131590"/>
            <a:ext cx="5616624" cy="216024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cs-CZ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Přímé zahraniční investice</a:t>
            </a:r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6956047" y="3723878"/>
            <a:ext cx="2016224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altLang="cs-CZ" sz="900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FIU/MFM</a:t>
            </a:r>
          </a:p>
          <a:p>
            <a:pPr algn="r"/>
            <a:r>
              <a:rPr lang="cs-CZ" altLang="cs-CZ" sz="900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Ing. Jana Šimáková, Ph.D.</a:t>
            </a:r>
          </a:p>
          <a:p>
            <a:pPr algn="r"/>
            <a:r>
              <a:rPr lang="pl-PL" altLang="cs-CZ" sz="900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Katedra financí a účetnictví</a:t>
            </a:r>
          </a:p>
        </p:txBody>
      </p:sp>
    </p:spTree>
    <p:extLst>
      <p:ext uri="{BB962C8B-B14F-4D97-AF65-F5344CB8AC3E}">
        <p14:creationId xmlns:p14="http://schemas.microsoft.com/office/powerpoint/2010/main" val="280633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000" dirty="0"/>
              <a:t>V rámci směru rozšiřování ekonomických aktivit prostřednictvím PZI je rozlišujeme na:</a:t>
            </a:r>
          </a:p>
          <a:p>
            <a:pPr lvl="1"/>
            <a:r>
              <a:rPr lang="cs-CZ" sz="1600" dirty="0"/>
              <a:t>horizontální</a:t>
            </a:r>
          </a:p>
          <a:p>
            <a:pPr lvl="2"/>
            <a:r>
              <a:rPr lang="cs-CZ" sz="1200" dirty="0"/>
              <a:t>Horizontální investice jsou realizované ve stejném odvětví ekonomických aktivit jako má MNC, jedná se tedy v podstatě o geografickou diverzifikaci výroby. Jelikož u horizontálních PZI je zachováno odvětví činnosti investora, jsou všechny procesy relativně jednoduše aplikovatelné do zahraničí. Horizontální PZI je tedy ve většině případů méně riziková. </a:t>
            </a:r>
          </a:p>
          <a:p>
            <a:pPr lvl="1"/>
            <a:r>
              <a:rPr lang="cs-CZ" sz="1600" dirty="0"/>
              <a:t>vertikální</a:t>
            </a:r>
          </a:p>
          <a:p>
            <a:pPr lvl="2"/>
            <a:r>
              <a:rPr lang="cs-CZ" sz="1200" dirty="0"/>
              <a:t>Vertikální investice chápeme jako PZI ve výrobě produktů, které svým charakterem navazují na domácí produkci. Zpětná vertikální investice znamená, že v rámci PZI jsou vyráběny vstupy pro MNC. Naopak vertikální investice vpřed je využívána pro výrobu konečného produktu ze vstupů vyrobených v MNC. Při efektivní koordinaci činností MNC s jejími PZI je možné mít prospěch z transferových cen, vysokých ziskových marží, znační tržní síle nebo lepšímu systému kontroly kvality. </a:t>
            </a:r>
          </a:p>
          <a:p>
            <a:pPr lvl="1"/>
            <a:r>
              <a:rPr lang="cs-CZ" sz="1600" dirty="0"/>
              <a:t>konglomerátní</a:t>
            </a:r>
          </a:p>
          <a:p>
            <a:pPr lvl="2"/>
            <a:r>
              <a:rPr lang="cs-CZ" sz="1200" dirty="0"/>
              <a:t>Konglomerátní investice je realizovaná ve zcela odlišném odvětví, které spíše přispívá k diverzifikaci ekonomických aktivit a je založena na využití ziskového potenciálu hostitelské země. U konglomerátních investic je ve většině případů obtížné aplikovat výrobní procesy z domácí výroby a proto jsou většinou nejrizikovější.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Směr PZI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96155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4C36D-375B-498B-AB96-CC83383EC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b="1" dirty="0">
              <a:solidFill>
                <a:srgbClr val="307871"/>
              </a:solidFill>
            </a:endParaRP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E8959CE-93A9-4BCC-A2ED-663AF1DDFAA3}"/>
              </a:ext>
            </a:extLst>
          </p:cNvPr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30C3748-4F49-43D2-9F7D-736052487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55524"/>
            <a:ext cx="5192076" cy="483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556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4C36D-375B-498B-AB96-CC83383EC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b="1" dirty="0">
              <a:solidFill>
                <a:srgbClr val="307871"/>
              </a:solidFill>
            </a:endParaRP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E8959CE-93A9-4BCC-A2ED-663AF1DDFAA3}"/>
              </a:ext>
            </a:extLst>
          </p:cNvPr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CF659A4-7335-4D07-B116-81AB831D2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0"/>
            <a:ext cx="4773883" cy="503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5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43508" y="703189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teorie životního cyklu produktu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teorie internalizace 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eklektické paradigma (paradigma OLI)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Paradigma charakterizuje specifické výhody, jimiž investor disponuje v dané oblasti ekonomických aktivit. MNC obvykle zvažují PZI, protože mohou zlepšit ziskovost podniku a tedy zvýšit bohatství akcionářů.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Dle paradigma OLI, které se zabývá důvody k PZI, se tyto výhody dělí na:</a:t>
            </a:r>
          </a:p>
          <a:p>
            <a:pPr lvl="2"/>
            <a:r>
              <a:rPr lang="cs-CZ" sz="1200" dirty="0"/>
              <a:t>„O“ </a:t>
            </a:r>
            <a:r>
              <a:rPr lang="cs-CZ" sz="1200" dirty="0" err="1"/>
              <a:t>owner-specific</a:t>
            </a:r>
            <a:r>
              <a:rPr lang="cs-CZ" sz="1200" dirty="0"/>
              <a:t> </a:t>
            </a:r>
          </a:p>
          <a:p>
            <a:pPr lvl="2"/>
            <a:r>
              <a:rPr lang="cs-CZ" sz="1200" dirty="0"/>
              <a:t>„L“ </a:t>
            </a:r>
            <a:r>
              <a:rPr lang="cs-CZ" sz="1200" dirty="0" err="1"/>
              <a:t>location-specific</a:t>
            </a:r>
            <a:r>
              <a:rPr lang="cs-CZ" sz="1200" dirty="0"/>
              <a:t> </a:t>
            </a:r>
          </a:p>
          <a:p>
            <a:pPr lvl="2"/>
            <a:r>
              <a:rPr lang="cs-CZ" sz="1200" dirty="0"/>
              <a:t>„I“ </a:t>
            </a:r>
            <a:r>
              <a:rPr lang="cs-CZ" sz="1200" dirty="0" err="1"/>
              <a:t>internalization</a:t>
            </a:r>
            <a:r>
              <a:rPr lang="cs-CZ" sz="1200" dirty="0"/>
              <a:t> </a:t>
            </a:r>
            <a:endParaRPr lang="cs-CZ" sz="1600" dirty="0"/>
          </a:p>
          <a:p>
            <a:pPr>
              <a:buClr>
                <a:srgbClr val="307871"/>
              </a:buClr>
            </a:pPr>
            <a:endParaRPr lang="cs-CZ" sz="20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Teorie PZI</a:t>
            </a: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1996200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 sz="2000" dirty="0"/>
          </a:p>
          <a:p>
            <a:r>
              <a:rPr lang="cs-CZ" sz="2000" dirty="0"/>
              <a:t>Mezi výnosové motivy pro PZI můžeme zařadit:</a:t>
            </a:r>
          </a:p>
          <a:p>
            <a:pPr lvl="1"/>
            <a:r>
              <a:rPr lang="cs-CZ" sz="1600" dirty="0"/>
              <a:t>získání nových zdrojů poptávky</a:t>
            </a:r>
          </a:p>
          <a:p>
            <a:pPr lvl="1"/>
            <a:r>
              <a:rPr lang="cs-CZ" sz="1600" dirty="0"/>
              <a:t>vstup na trh, kde je možné realizovat nadprůměrný výnos</a:t>
            </a:r>
          </a:p>
          <a:p>
            <a:pPr lvl="1"/>
            <a:r>
              <a:rPr lang="cs-CZ" sz="1600" dirty="0"/>
              <a:t>využití monopolního postavení</a:t>
            </a:r>
          </a:p>
          <a:p>
            <a:pPr lvl="1"/>
            <a:r>
              <a:rPr lang="cs-CZ" sz="1600" dirty="0"/>
              <a:t>reakce na obchodní restrikce</a:t>
            </a:r>
          </a:p>
          <a:p>
            <a:pPr lvl="1"/>
            <a:r>
              <a:rPr lang="cs-CZ" sz="1600" dirty="0"/>
              <a:t>mezinárodní diverzifikace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Výnosové motivy PZI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1903189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703189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endParaRPr lang="cs-CZ" sz="2000" dirty="0"/>
          </a:p>
          <a:p>
            <a:pPr lvl="0"/>
            <a:r>
              <a:rPr lang="cs-CZ" sz="2000" dirty="0"/>
              <a:t>získání nových zdrojů poptávky </a:t>
            </a:r>
          </a:p>
          <a:p>
            <a:pPr marL="457200" lvl="1" indent="0">
              <a:buNone/>
            </a:pPr>
            <a:r>
              <a:rPr lang="cs-CZ" sz="1600" dirty="0"/>
              <a:t>=►založit novou dceřinou společnost nebo získat konkurenta na novém trhu (akvizice),</a:t>
            </a:r>
          </a:p>
          <a:p>
            <a:pPr lvl="0"/>
            <a:endParaRPr lang="cs-CZ" sz="2000" dirty="0"/>
          </a:p>
          <a:p>
            <a:pPr lvl="0"/>
            <a:r>
              <a:rPr lang="cs-CZ" sz="2000" dirty="0"/>
              <a:t>vstup na trh, kde je možné realizovat nadprůměrný výnos </a:t>
            </a:r>
          </a:p>
          <a:p>
            <a:pPr marL="457200" lvl="1" indent="0">
              <a:buNone/>
            </a:pPr>
            <a:r>
              <a:rPr lang="cs-CZ" sz="1600" dirty="0"/>
              <a:t>=► získat konkurenta, který ovládá místní trh,</a:t>
            </a:r>
          </a:p>
          <a:p>
            <a:pPr lvl="0"/>
            <a:endParaRPr lang="cs-CZ" sz="2000" dirty="0"/>
          </a:p>
          <a:p>
            <a:pPr lvl="0"/>
            <a:r>
              <a:rPr lang="cs-CZ" sz="2000" dirty="0"/>
              <a:t>využití monopolního postavení </a:t>
            </a:r>
          </a:p>
          <a:p>
            <a:pPr marL="457200" lvl="1" indent="0">
              <a:buNone/>
            </a:pPr>
            <a:r>
              <a:rPr lang="cs-CZ" sz="1600" dirty="0"/>
              <a:t>=► založit dceřinou společnost na trhu, kde konkurence nemůže vyrábět totožný výrobek a prodávat dané produkty v této zemi,</a:t>
            </a:r>
          </a:p>
          <a:p>
            <a:pPr>
              <a:buClr>
                <a:srgbClr val="307871"/>
              </a:buClr>
            </a:pPr>
            <a:endParaRPr lang="cs-CZ" sz="20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704856" cy="507703"/>
          </a:xfrm>
        </p:spPr>
        <p:txBody>
          <a:bodyPr/>
          <a:lstStyle/>
          <a:p>
            <a:r>
              <a:rPr lang="cs-CZ" b="1" dirty="0"/>
              <a:t>Příklady PZI z hlediska různých výnosových motivů (1)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1430893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703189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endParaRPr lang="cs-CZ" sz="2000" dirty="0"/>
          </a:p>
          <a:p>
            <a:pPr lvl="0"/>
            <a:r>
              <a:rPr lang="cs-CZ" sz="2000" dirty="0"/>
              <a:t>eliminace obchodních omezení </a:t>
            </a:r>
          </a:p>
          <a:p>
            <a:pPr marL="457200" lvl="1" indent="0">
              <a:buNone/>
            </a:pPr>
            <a:r>
              <a:rPr lang="cs-CZ" sz="1600" dirty="0"/>
              <a:t>=►založit dceřinou společnost na trhu, kde by obchodní restrikce negativně ovlivnily objem exportu MNC z její domácí země,</a:t>
            </a:r>
          </a:p>
          <a:p>
            <a:pPr lvl="0"/>
            <a:endParaRPr lang="cs-CZ" sz="2000" dirty="0"/>
          </a:p>
          <a:p>
            <a:pPr lvl="0"/>
            <a:r>
              <a:rPr lang="cs-CZ" sz="2000" dirty="0"/>
              <a:t>mezinárodní diverzifikace</a:t>
            </a:r>
          </a:p>
          <a:p>
            <a:pPr marL="457200" lvl="1" indent="0">
              <a:buNone/>
            </a:pPr>
            <a:r>
              <a:rPr lang="cs-CZ" sz="1600" dirty="0"/>
              <a:t>=► zřídit dceřiné společnosti na trzích, jejichž obchodní cykly se liší od těch, v nichž je umístěn MNC a další její dceřiné společnosti.</a:t>
            </a:r>
          </a:p>
          <a:p>
            <a:pPr>
              <a:buClr>
                <a:srgbClr val="307871"/>
              </a:buClr>
            </a:pPr>
            <a:endParaRPr lang="cs-CZ" sz="20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704856" cy="507703"/>
          </a:xfrm>
        </p:spPr>
        <p:txBody>
          <a:bodyPr/>
          <a:lstStyle/>
          <a:p>
            <a:r>
              <a:rPr lang="cs-CZ" b="1" dirty="0"/>
              <a:t>Příklady PZI z hlediska různých výnosových motivů (2)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2536252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 sz="2000" dirty="0"/>
          </a:p>
          <a:p>
            <a:r>
              <a:rPr lang="cs-CZ" sz="2000" dirty="0"/>
              <a:t>Mezi nákladové motivy řadíme zejména: </a:t>
            </a:r>
          </a:p>
          <a:p>
            <a:pPr lvl="1"/>
            <a:r>
              <a:rPr lang="cs-CZ" sz="1600" dirty="0"/>
              <a:t>prospěch z úspor z rozsahu</a:t>
            </a:r>
          </a:p>
          <a:p>
            <a:pPr lvl="1"/>
            <a:r>
              <a:rPr lang="cs-CZ" sz="1600" dirty="0"/>
              <a:t>využití zahraničních výrobních faktorů</a:t>
            </a:r>
          </a:p>
          <a:p>
            <a:pPr lvl="1"/>
            <a:r>
              <a:rPr lang="cs-CZ" sz="1600" dirty="0"/>
              <a:t>využití zahraničních surovin</a:t>
            </a:r>
          </a:p>
          <a:p>
            <a:pPr lvl="1"/>
            <a:r>
              <a:rPr lang="cs-CZ" sz="1600" dirty="0"/>
              <a:t>využití zahraniční technologie</a:t>
            </a:r>
          </a:p>
          <a:p>
            <a:pPr lvl="1"/>
            <a:r>
              <a:rPr lang="cs-CZ" sz="1600" dirty="0"/>
              <a:t>reakce na změny devizových kurzů</a:t>
            </a:r>
          </a:p>
          <a:p>
            <a:pPr>
              <a:buClr>
                <a:srgbClr val="307871"/>
              </a:buClr>
            </a:pPr>
            <a:endParaRPr lang="cs-CZ" sz="20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Nákladové motivy PZI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3361786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endParaRPr lang="cs-CZ" sz="2000" dirty="0"/>
          </a:p>
          <a:p>
            <a:pPr lvl="0"/>
            <a:r>
              <a:rPr lang="cs-CZ" sz="2000" dirty="0"/>
              <a:t>využití úspor z rozsahu </a:t>
            </a:r>
          </a:p>
          <a:p>
            <a:pPr marL="457200" lvl="1" indent="0">
              <a:buNone/>
            </a:pPr>
            <a:r>
              <a:rPr lang="cs-CZ" sz="1600" dirty="0"/>
              <a:t>=►založit dceřinou společnost na novém trhu, který umožňuje velkovýrobu a nemá omezení ve vývoze produktů do jiných zemí,</a:t>
            </a:r>
          </a:p>
          <a:p>
            <a:pPr lvl="0"/>
            <a:endParaRPr lang="cs-CZ" sz="2000" dirty="0"/>
          </a:p>
          <a:p>
            <a:pPr lvl="0"/>
            <a:r>
              <a:rPr lang="cs-CZ" sz="2000" dirty="0"/>
              <a:t>využití zahraničních výrobních faktorů </a:t>
            </a:r>
          </a:p>
          <a:p>
            <a:pPr marL="457200" lvl="1" indent="0">
              <a:buNone/>
            </a:pPr>
            <a:r>
              <a:rPr lang="cs-CZ" sz="1600" dirty="0"/>
              <a:t>=► založit dceřinou společnost na trhu, který má relativně nízké náklady na práci nebo půdu a prodat hotový výrobek do zemí, kde jsou výrobní náklady vyšší,</a:t>
            </a:r>
          </a:p>
          <a:p>
            <a:pPr lvl="0"/>
            <a:endParaRPr lang="cs-CZ" sz="2000" dirty="0"/>
          </a:p>
          <a:p>
            <a:pPr lvl="0"/>
            <a:r>
              <a:rPr lang="cs-CZ" sz="2000" dirty="0"/>
              <a:t>využití zahraničních surovin </a:t>
            </a:r>
          </a:p>
          <a:p>
            <a:pPr marL="457200" lvl="1" indent="0">
              <a:buNone/>
            </a:pPr>
            <a:r>
              <a:rPr lang="cs-CZ" sz="1600" dirty="0"/>
              <a:t>=► založit dceřinou společnost na trhu, kde jsou suroviny levné i dostupná a prodat hotový výrobek do zemí, kde jsou suroviny dražší, </a:t>
            </a:r>
          </a:p>
          <a:p>
            <a:pPr>
              <a:buClr>
                <a:srgbClr val="307871"/>
              </a:buClr>
            </a:pPr>
            <a:endParaRPr lang="cs-CZ" sz="20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8352928" cy="507703"/>
          </a:xfrm>
        </p:spPr>
        <p:txBody>
          <a:bodyPr/>
          <a:lstStyle/>
          <a:p>
            <a:r>
              <a:rPr lang="cs-CZ" b="1" dirty="0"/>
              <a:t>Příklady PZI z hlediska různých nákladových motivů (1)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1409928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endParaRPr lang="cs-CZ" sz="2000" dirty="0"/>
          </a:p>
          <a:p>
            <a:pPr lvl="0"/>
            <a:r>
              <a:rPr lang="cs-CZ" sz="2000" dirty="0"/>
              <a:t>využití zahraniční technologie </a:t>
            </a:r>
          </a:p>
          <a:p>
            <a:pPr marL="457200" lvl="1" indent="0">
              <a:buNone/>
            </a:pPr>
            <a:r>
              <a:rPr lang="cs-CZ" sz="1600" dirty="0"/>
              <a:t>=► podílejte se na joint venture, abyste se seznámili s výrobním procesem nebo jinými operacemi a využijte to v jiných dceřiných společnostech, </a:t>
            </a:r>
          </a:p>
          <a:p>
            <a:pPr lvl="0"/>
            <a:endParaRPr lang="cs-CZ" sz="2000" dirty="0"/>
          </a:p>
          <a:p>
            <a:pPr lvl="0"/>
            <a:r>
              <a:rPr lang="cs-CZ" sz="2000" dirty="0"/>
              <a:t>reakce na změny devizových kurzů </a:t>
            </a:r>
          </a:p>
          <a:p>
            <a:pPr marL="457200" lvl="1" indent="0">
              <a:buNone/>
            </a:pPr>
            <a:r>
              <a:rPr lang="cs-CZ" sz="1600" dirty="0"/>
              <a:t>=► založit dceřinou společnost na novém trhu, kde je místní měna slabá, ale očekává se, že bude v průběhu času posilovat.</a:t>
            </a:r>
          </a:p>
          <a:p>
            <a:pPr>
              <a:buClr>
                <a:srgbClr val="307871"/>
              </a:buClr>
            </a:pPr>
            <a:endParaRPr lang="cs-CZ" sz="20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8208912" cy="507703"/>
          </a:xfrm>
        </p:spPr>
        <p:txBody>
          <a:bodyPr/>
          <a:lstStyle/>
          <a:p>
            <a:r>
              <a:rPr lang="cs-CZ" b="1"/>
              <a:t>Příklady strategie PZI </a:t>
            </a:r>
            <a:r>
              <a:rPr lang="cs-CZ" b="1" dirty="0"/>
              <a:t>z hlediska různých nákladových motivů (2)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330843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makroekonomická podstata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kdy je chápeme jako zdroj financování ekonomického růstu a faktor ovlivňující klíčové makroekonomické proměnné jako čistý export, devizový kurz nebo nezaměstnanost. 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mikroekonomická podstata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atribut finančního rozhodování na podnikové úrovni.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MNC běžně využívají zahraničních obchodních příležitostí tím, že se podílejí na přímých zahraničních investicích prostřednictvím nákupu nemovitostí v zahraničí, zapojením se do společných podniků se zahraničními firmami, akvizici zahraniční firmy či založením nové zahraniční dceřiné společnosti.</a:t>
            </a:r>
            <a:endParaRPr lang="cs-CZ" sz="20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Podstata přímých zahraničních investic (PZI)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3137641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Osobní motivy manažerů se mohou vyskytnout zejména v případě zastupitelského konfliktu, kdy manažeři sledují výši kompenzace za zahraniční expanzi MNC. 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V případě, že manažeři na vysokých postech mají ve svém osobním portfoliu akcie MNC, pak mohou také preferovat PZI v důsledku záměrného snižování rizika jejich portfolia mezinárodní diverzifikací.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Tato situace sice vede ke stabilizaci cen akcií MNC, avšak nevede ke splnění základního cíle MNC, což je maximalizace jejich cen a tedy maximalizace majetku akcionáře. </a:t>
            </a:r>
          </a:p>
          <a:p>
            <a:pPr>
              <a:buClr>
                <a:srgbClr val="307871"/>
              </a:buClr>
            </a:pPr>
            <a:endParaRPr lang="cs-CZ" sz="20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Osobní motivy manažerů pro PZI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3057384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2000" dirty="0"/>
              <a:t>Hostitelská země musí zvážit výhody a nevýhody jednotlivých druhů PZI.</a:t>
            </a:r>
          </a:p>
          <a:p>
            <a:r>
              <a:rPr lang="cs-CZ" sz="2000" dirty="0"/>
              <a:t>Na základě důkladné analýzy pak může:</a:t>
            </a:r>
          </a:p>
          <a:p>
            <a:pPr lvl="1"/>
            <a:r>
              <a:rPr lang="cs-CZ" sz="1600" dirty="0"/>
              <a:t>poskytnout pobídky k podpoře vybraných forem PZI </a:t>
            </a:r>
          </a:p>
          <a:p>
            <a:pPr lvl="1"/>
            <a:r>
              <a:rPr lang="cs-CZ" sz="1600" dirty="0"/>
              <a:t>nastavit bariéry bránící jiným formám PZI</a:t>
            </a:r>
          </a:p>
          <a:p>
            <a:endParaRPr lang="cs-CZ" sz="2000" dirty="0"/>
          </a:p>
          <a:p>
            <a:r>
              <a:rPr lang="cs-CZ" sz="2000" dirty="0"/>
              <a:t>Vlády jednotlivých zemí podporují zejména PZI řešící problémy jako nezaměstnanost či nedostatek technologií. </a:t>
            </a:r>
          </a:p>
          <a:p>
            <a:endParaRPr lang="cs-CZ" sz="2000" dirty="0"/>
          </a:p>
          <a:p>
            <a:r>
              <a:rPr lang="cs-CZ" sz="2000" dirty="0"/>
              <a:t>Vlády obvykle nastavují limity a bariéry pro PZI, které by mohly negativně ovlivnit místní podniky, spotřebitele a ekonomické podmínky.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Přímé zahraniční investice z pohledu hostitelské země</a:t>
            </a:r>
            <a:br>
              <a:rPr lang="cs-CZ" b="1" dirty="0"/>
            </a:b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932949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daňové úlevy na příjmech z nich získaných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zdarma poskytnutá půdu, nemovitosti a budovy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půjčky s nízkými úroky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dotované energie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snížené ekologické předpisy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Příklady pobídek ze strany hostitelské vlády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2802965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r>
              <a:rPr lang="cs-CZ" sz="2000" dirty="0"/>
              <a:t>ochranné bariéry</a:t>
            </a:r>
          </a:p>
          <a:p>
            <a:r>
              <a:rPr lang="cs-CZ" sz="2000" dirty="0"/>
              <a:t>administrativní bariéry</a:t>
            </a:r>
          </a:p>
          <a:p>
            <a:r>
              <a:rPr lang="cs-CZ" sz="2000" dirty="0"/>
              <a:t>bariéry v odvětví</a:t>
            </a:r>
          </a:p>
          <a:p>
            <a:r>
              <a:rPr lang="cs-CZ" sz="2000" dirty="0"/>
              <a:t>environmentální bariéry</a:t>
            </a:r>
          </a:p>
          <a:p>
            <a:r>
              <a:rPr lang="cs-CZ" sz="2000" dirty="0"/>
              <a:t>sociální bariéry</a:t>
            </a:r>
          </a:p>
          <a:p>
            <a:r>
              <a:rPr lang="cs-CZ" sz="2000" dirty="0"/>
              <a:t>kulturní bariéry</a:t>
            </a:r>
          </a:p>
          <a:p>
            <a:r>
              <a:rPr lang="cs-CZ" sz="2000" dirty="0"/>
              <a:t>jazykové bariéry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8064896" cy="507703"/>
          </a:xfrm>
        </p:spPr>
        <p:txBody>
          <a:bodyPr/>
          <a:lstStyle/>
          <a:p>
            <a:r>
              <a:rPr lang="cs-CZ" b="1" dirty="0"/>
              <a:t>Příklady bariér ze strany hostitelské vlády a země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949723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1" y="195486"/>
            <a:ext cx="7590555" cy="507703"/>
          </a:xfrm>
        </p:spPr>
        <p:txBody>
          <a:bodyPr/>
          <a:lstStyle/>
          <a:p>
            <a:r>
              <a:rPr lang="cs-CZ" b="1" dirty="0">
                <a:solidFill>
                  <a:srgbClr val="307871"/>
                </a:solidFill>
              </a:rPr>
              <a:t>Struktura kapitálových toků (mld. USD)</a:t>
            </a:r>
            <a:endParaRPr lang="en-US" b="1" dirty="0">
              <a:solidFill>
                <a:srgbClr val="307871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56" y="759196"/>
            <a:ext cx="7344816" cy="3909449"/>
          </a:xfrm>
          <a:prstGeom prst="rect">
            <a:avLst/>
          </a:prstGeom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2B16779B-F8A3-4763-B80D-02E4A86D5A7C}"/>
              </a:ext>
            </a:extLst>
          </p:cNvPr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37874099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1400" dirty="0"/>
          </a:p>
          <a:p>
            <a:pPr marL="0" indent="0">
              <a:buClr>
                <a:srgbClr val="307871"/>
              </a:buClr>
              <a:buNone/>
            </a:pPr>
            <a:endParaRPr lang="cs-CZ" sz="1400" dirty="0"/>
          </a:p>
          <a:p>
            <a:pPr marL="0" indent="0">
              <a:buClr>
                <a:srgbClr val="307871"/>
              </a:buClr>
              <a:buNone/>
            </a:pPr>
            <a:endParaRPr lang="cs-CZ" sz="1400" dirty="0"/>
          </a:p>
          <a:p>
            <a:pPr marL="0" indent="0">
              <a:buClr>
                <a:srgbClr val="307871"/>
              </a:buClr>
              <a:buNone/>
            </a:pPr>
            <a:endParaRPr lang="cs-CZ" sz="1400" dirty="0"/>
          </a:p>
          <a:p>
            <a:pPr marL="0" indent="0">
              <a:buClr>
                <a:srgbClr val="307871"/>
              </a:buClr>
              <a:buNone/>
            </a:pPr>
            <a:endParaRPr lang="cs-CZ" sz="1400" dirty="0"/>
          </a:p>
          <a:p>
            <a:pPr marL="0" indent="0">
              <a:buClr>
                <a:srgbClr val="307871"/>
              </a:buClr>
              <a:buNone/>
            </a:pPr>
            <a:endParaRPr lang="cs-CZ" sz="1400" dirty="0"/>
          </a:p>
          <a:p>
            <a:pPr marL="0" indent="0" algn="ctr">
              <a:buClr>
                <a:srgbClr val="307871"/>
              </a:buClr>
              <a:buNone/>
            </a:pPr>
            <a:r>
              <a:rPr lang="cs-CZ" altLang="cs-CZ" sz="2400" dirty="0"/>
              <a:t>Děkuji za pozornost </a:t>
            </a:r>
            <a:r>
              <a:rPr lang="cs-CZ" altLang="cs-CZ" sz="2400" dirty="0">
                <a:sym typeface="Wingdings" panose="05000000000000000000" pitchFamily="2" charset="2"/>
              </a:rPr>
              <a:t></a:t>
            </a:r>
            <a:endParaRPr lang="cs-CZ" altLang="cs-CZ" sz="2400" dirty="0"/>
          </a:p>
          <a:p>
            <a:pPr marL="0" indent="0">
              <a:buClr>
                <a:srgbClr val="307871"/>
              </a:buClr>
              <a:buNone/>
            </a:pPr>
            <a:endParaRPr lang="cs-CZ" sz="14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5904656" cy="50770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cs-CZ" sz="12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560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r>
              <a:rPr lang="cs-CZ" sz="2000" dirty="0"/>
              <a:t>PZI mohou být obecně definovány jako investice zahrnující dlouhodobý vztah a odrážející trvalý zájem a kontrolu, která je vykonávána rezidentem jiné ekonomiky (přímý investor nebo zahraniční mateřská společnost), než ve které se nachází předmět jeho zájmu (zahraniční pobočka, dceřiná společnost). </a:t>
            </a:r>
          </a:p>
          <a:p>
            <a:pPr>
              <a:buClr>
                <a:srgbClr val="307871"/>
              </a:buClr>
            </a:pPr>
            <a:r>
              <a:rPr lang="cs-CZ" sz="2000" dirty="0"/>
              <a:t>Dle mezinárodní úmluvy je PZI taková přeshraniční investice, která odráží záměr rezidenta jedné ekonomiky (přímý investor) získat trvalou účast v subjektu (podnik přímé investice), který je rezidentem v ekonomice jiné než ekonomika přímého investora. (Tahle definice je však v některých aspektech nejasná.) </a:t>
            </a:r>
          </a:p>
          <a:p>
            <a:pPr>
              <a:buClr>
                <a:srgbClr val="307871"/>
              </a:buClr>
            </a:pPr>
            <a:endParaRPr lang="cs-CZ" sz="1800" b="1" dirty="0"/>
          </a:p>
          <a:p>
            <a:pPr>
              <a:buClr>
                <a:srgbClr val="307871"/>
              </a:buClr>
            </a:pPr>
            <a:r>
              <a:rPr lang="cs-CZ" sz="1800" b="1" dirty="0"/>
              <a:t>Dle doporučení OECD a MMF lze PZI v případě akciových společností chápat jako zahraniční investici, kdy MNC vlastní 10 % a více kmenových akcií a náleží ji tomu odpovídající hlasovací práva a rozhodovací pravomoci. </a:t>
            </a:r>
          </a:p>
          <a:p>
            <a:pPr>
              <a:buClr>
                <a:srgbClr val="307871"/>
              </a:buClr>
            </a:pPr>
            <a:endParaRPr lang="cs-CZ" sz="20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Definice PZI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1238311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Hranice 10 % zajištuje, že zahraniční investor má reálné možnosti ovlivnit rozhodování a řízení společnosti, kterou spoluvlastní.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Většinové vlastnictví proto pro přímou zahraniční investici není vyžadováno. 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PZI tedy zahrnuje přímo i nepřímo vlastněné afilace (sloučení podniku) a ty se dělí podle podílu investora na základním kapitálu nebo hlasovacích právech na:</a:t>
            </a:r>
          </a:p>
          <a:p>
            <a:pPr lvl="1"/>
            <a:r>
              <a:rPr lang="cs-CZ" sz="1600" dirty="0"/>
              <a:t>Dceřiné společnosti (více než 50% podíl),</a:t>
            </a:r>
          </a:p>
          <a:p>
            <a:pPr lvl="1"/>
            <a:r>
              <a:rPr lang="cs-CZ" sz="1600" dirty="0"/>
              <a:t>Přidružené společnosti (10% - 50% podíl),</a:t>
            </a:r>
          </a:p>
          <a:p>
            <a:pPr lvl="1"/>
            <a:r>
              <a:rPr lang="cs-CZ" sz="1600" dirty="0"/>
              <a:t>Pobočky (100 % vlastněná trvalá zastoupení nebo kanceláře přímého investora, pozemky a stavby přímo vlastněné nerezidentem, mobilní zařízení operující v ekonomice alespoň 1 rok).</a:t>
            </a:r>
          </a:p>
          <a:p>
            <a:pPr>
              <a:buClr>
                <a:srgbClr val="307871"/>
              </a:buClr>
            </a:pPr>
            <a:endParaRPr lang="cs-CZ" sz="20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Podstata hranice 10</a:t>
            </a:r>
            <a:r>
              <a:rPr lang="cs-CZ" b="1"/>
              <a:t>% vlastnictví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1544931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ED73C4-C896-4335-8569-B751EC21C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853E385-6547-441F-B711-2875609B9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9524"/>
            <a:ext cx="7272808" cy="501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34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Investice do již založených společností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Fúze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Akvizice</a:t>
            </a:r>
          </a:p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Založení nové společnosti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Investice na zelené louce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Možnosti realizace PZI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1416262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b="1" dirty="0"/>
          </a:p>
          <a:p>
            <a:pPr>
              <a:buClr>
                <a:srgbClr val="307871"/>
              </a:buClr>
            </a:pPr>
            <a:r>
              <a:rPr lang="cs-CZ" sz="2000" b="1" dirty="0"/>
              <a:t>Akvizice a fúze</a:t>
            </a:r>
            <a:r>
              <a:rPr lang="cs-CZ" sz="2000" dirty="0"/>
              <a:t>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Vhodnost zejména kvůli rychlosti, protože v rámci PZI je pořízena již fungující společnost, která již má určité postavení na trhu, vazby na obchodní partnery, značku, management i zaměstnance.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V tomto případě však může následovat zdlouhavý proces případné restrukturalizace.</a:t>
            </a:r>
          </a:p>
          <a:p>
            <a:pPr lvl="1">
              <a:buClr>
                <a:srgbClr val="307871"/>
              </a:buClr>
            </a:pPr>
            <a:endParaRPr lang="cs-CZ" sz="1600" dirty="0"/>
          </a:p>
          <a:p>
            <a:pPr>
              <a:buClr>
                <a:srgbClr val="307871"/>
              </a:buClr>
            </a:pPr>
            <a:r>
              <a:rPr lang="cs-CZ" sz="2000" b="1" dirty="0"/>
              <a:t>Investice na zelené louce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Vhodnost zejména v odvětvích, kde je specifická technologie výroby, či výrobní proces. 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Jedná se o vybudování zcela nového podniku, což sice představuje dlouhodobý proces avšak ten je plně v kompetenci MNC.</a:t>
            </a:r>
          </a:p>
          <a:p>
            <a:pPr>
              <a:buClr>
                <a:srgbClr val="307871"/>
              </a:buClr>
            </a:pPr>
            <a:endParaRPr lang="cs-CZ" sz="20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Vhodnost realizace PZI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426134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96B0A-D6A9-4806-A08F-1ADF07D85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344816" cy="507703"/>
          </a:xfrm>
        </p:spPr>
        <p:txBody>
          <a:bodyPr/>
          <a:lstStyle/>
          <a:p>
            <a:endParaRPr lang="cs-CZ" b="1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84341433-49BF-4DBA-BC98-45FC08A5C444}"/>
              </a:ext>
            </a:extLst>
          </p:cNvPr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DBF7F1F-D9CE-49AB-B625-682952B4D5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25" t="29001" r="12988" b="22000"/>
          <a:stretch/>
        </p:blipFill>
        <p:spPr>
          <a:xfrm>
            <a:off x="92516" y="123478"/>
            <a:ext cx="8819207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27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8856984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rgbClr val="307871"/>
              </a:buClr>
            </a:pPr>
            <a:endParaRPr lang="cs-CZ" sz="2000" dirty="0"/>
          </a:p>
          <a:p>
            <a:pPr>
              <a:buClr>
                <a:srgbClr val="307871"/>
              </a:buClr>
            </a:pPr>
            <a:r>
              <a:rPr lang="cs-CZ" sz="2000" dirty="0"/>
              <a:t>Za součást PZI je považován</a:t>
            </a:r>
          </a:p>
          <a:p>
            <a:pPr lvl="1">
              <a:buClr>
                <a:srgbClr val="307871"/>
              </a:buClr>
            </a:pPr>
            <a:r>
              <a:rPr lang="cs-CZ" sz="1600" dirty="0"/>
              <a:t>podíl na základním kapitálu</a:t>
            </a:r>
          </a:p>
          <a:p>
            <a:pPr lvl="2">
              <a:buClr>
                <a:srgbClr val="307871"/>
              </a:buClr>
            </a:pPr>
            <a:r>
              <a:rPr lang="cs-CZ" sz="1200" dirty="0"/>
              <a:t>Základní kapitál je chápan jako vklad nerezidenta do základního (vlastního) kapitálu společnosti. </a:t>
            </a:r>
          </a:p>
          <a:p>
            <a:pPr lvl="1">
              <a:buClr>
                <a:srgbClr val="307871"/>
              </a:buClr>
            </a:pPr>
            <a:endParaRPr lang="cs-CZ" sz="1600" dirty="0"/>
          </a:p>
          <a:p>
            <a:pPr lvl="1">
              <a:buClr>
                <a:srgbClr val="307871"/>
              </a:buClr>
            </a:pPr>
            <a:r>
              <a:rPr lang="cs-CZ" sz="1600" dirty="0"/>
              <a:t>reinvestovaný zisk </a:t>
            </a:r>
          </a:p>
          <a:p>
            <a:pPr lvl="2">
              <a:buClr>
                <a:srgbClr val="307871"/>
              </a:buClr>
            </a:pPr>
            <a:r>
              <a:rPr lang="cs-CZ" sz="1200" dirty="0"/>
              <a:t>Reinvestovaný zisk v rámci PZI představuje podíl přímého investora (v poměru k přímé majetkové účasti) na hospodářském výsledku nerozděleného formou dividend.</a:t>
            </a:r>
            <a:endParaRPr lang="cs-CZ" sz="1600" dirty="0"/>
          </a:p>
          <a:p>
            <a:pPr lvl="1">
              <a:buClr>
                <a:srgbClr val="307871"/>
              </a:buClr>
            </a:pPr>
            <a:endParaRPr lang="cs-CZ" sz="1600" dirty="0"/>
          </a:p>
          <a:p>
            <a:pPr lvl="1">
              <a:buClr>
                <a:srgbClr val="307871"/>
              </a:buClr>
            </a:pPr>
            <a:r>
              <a:rPr lang="cs-CZ" sz="1600" dirty="0"/>
              <a:t>ostatní kapitál</a:t>
            </a:r>
          </a:p>
          <a:p>
            <a:pPr lvl="2">
              <a:buClr>
                <a:srgbClr val="307871"/>
              </a:buClr>
            </a:pPr>
            <a:r>
              <a:rPr lang="cs-CZ" sz="1200" dirty="0"/>
              <a:t>ostatní kapitál zahrnuje přijaté a poskytnuté úvěry včetně dluhových cenných papírů a dodavatelských úvěrů mezi přímými investory a jejich afilovanými podniky a ostatními podniky ve skupině.</a:t>
            </a:r>
          </a:p>
          <a:p>
            <a:pPr>
              <a:buClr>
                <a:srgbClr val="307871"/>
              </a:buClr>
            </a:pPr>
            <a:endParaRPr lang="cs-CZ" sz="2000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16824" cy="507703"/>
          </a:xfrm>
        </p:spPr>
        <p:txBody>
          <a:bodyPr/>
          <a:lstStyle/>
          <a:p>
            <a:r>
              <a:rPr lang="cs-CZ" b="1" dirty="0"/>
              <a:t>Součásti PZI</a:t>
            </a:r>
            <a:endParaRPr lang="en-US" b="1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524" y="4731990"/>
            <a:ext cx="856895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200" dirty="0">
                <a:solidFill>
                  <a:srgbClr val="307871"/>
                </a:solidFill>
                <a:latin typeface="Enriqueta" panose="02000000000000000000" pitchFamily="2" charset="0"/>
              </a:rPr>
              <a:t>FIU/MFM Přímé zahraniční investice</a:t>
            </a:r>
          </a:p>
        </p:txBody>
      </p:sp>
    </p:spTree>
    <p:extLst>
      <p:ext uri="{BB962C8B-B14F-4D97-AF65-F5344CB8AC3E}">
        <p14:creationId xmlns:p14="http://schemas.microsoft.com/office/powerpoint/2010/main" val="2573734785"/>
      </p:ext>
    </p:extLst>
  </p:cSld>
  <p:clrMapOvr>
    <a:masterClrMapping/>
  </p:clrMapOvr>
</p:sld>
</file>

<file path=ppt/theme/theme1.xml><?xml version="1.0" encoding="utf-8"?>
<a:theme xmlns:a="http://schemas.openxmlformats.org/drawingml/2006/main" name="SLU">
  <a:themeElements>
    <a:clrScheme name="OPF">
      <a:dk1>
        <a:srgbClr val="307871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LU-pismo_Time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5905</TotalTime>
  <Words>1570</Words>
  <Application>Microsoft Office PowerPoint</Application>
  <PresentationFormat>Předvádění na obrazovce (16:9)</PresentationFormat>
  <Paragraphs>205</Paragraphs>
  <Slides>25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Arial</vt:lpstr>
      <vt:lpstr>Calibri</vt:lpstr>
      <vt:lpstr>Enriqueta</vt:lpstr>
      <vt:lpstr>Times New Roman</vt:lpstr>
      <vt:lpstr>Wingdings</vt:lpstr>
      <vt:lpstr>SLU</vt:lpstr>
      <vt:lpstr>Přímé zahraniční investice</vt:lpstr>
      <vt:lpstr>Podstata přímých zahraničních investic (PZI)</vt:lpstr>
      <vt:lpstr>Definice PZI</vt:lpstr>
      <vt:lpstr>Podstata hranice 10% vlastnictví</vt:lpstr>
      <vt:lpstr>Prezentace aplikace PowerPoint</vt:lpstr>
      <vt:lpstr>Možnosti realizace PZI</vt:lpstr>
      <vt:lpstr>Vhodnost realizace PZI</vt:lpstr>
      <vt:lpstr>Prezentace aplikace PowerPoint</vt:lpstr>
      <vt:lpstr>Součásti PZI</vt:lpstr>
      <vt:lpstr>Směr PZI</vt:lpstr>
      <vt:lpstr>Prezentace aplikace PowerPoint</vt:lpstr>
      <vt:lpstr>Prezentace aplikace PowerPoint</vt:lpstr>
      <vt:lpstr>Teorie PZI </vt:lpstr>
      <vt:lpstr>Výnosové motivy PZI</vt:lpstr>
      <vt:lpstr>Příklady PZI z hlediska různých výnosových motivů (1)</vt:lpstr>
      <vt:lpstr>Příklady PZI z hlediska různých výnosových motivů (2)</vt:lpstr>
      <vt:lpstr>Nákladové motivy PZI</vt:lpstr>
      <vt:lpstr>Příklady PZI z hlediska různých nákladových motivů (1)</vt:lpstr>
      <vt:lpstr>Příklady strategie PZI z hlediska různých nákladových motivů (2)</vt:lpstr>
      <vt:lpstr>Osobní motivy manažerů pro PZI</vt:lpstr>
      <vt:lpstr>Přímé zahraniční investice z pohledu hostitelské země </vt:lpstr>
      <vt:lpstr>Příklady pobídek ze strany hostitelské vlády</vt:lpstr>
      <vt:lpstr>Příklady bariér ze strany hostitelské vlády a země</vt:lpstr>
      <vt:lpstr>Struktura kapitálových toků (mld. USD)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</dc:title>
  <dc:creator>Václav Minařík</dc:creator>
  <cp:lastModifiedBy>Jana Šimáková</cp:lastModifiedBy>
  <cp:revision>184</cp:revision>
  <cp:lastPrinted>2017-02-22T12:09:42Z</cp:lastPrinted>
  <dcterms:created xsi:type="dcterms:W3CDTF">2016-07-06T15:42:34Z</dcterms:created>
  <dcterms:modified xsi:type="dcterms:W3CDTF">2024-04-12T06:00:01Z</dcterms:modified>
</cp:coreProperties>
</file>