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84" r:id="rId20"/>
    <p:sldId id="285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58BCB2"/>
    <a:srgbClr val="3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717" autoAdjust="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22800" y="932400"/>
            <a:ext cx="6818400" cy="2880000"/>
          </a:xfrm>
          <a:noFill/>
        </p:spPr>
        <p:txBody>
          <a:bodyPr anchor="t" anchorCtr="0">
            <a:noAutofit/>
          </a:bodyPr>
          <a:lstStyle>
            <a:lvl1pPr algn="l"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Presentation title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350800" y="4100400"/>
            <a:ext cx="5184000" cy="1054800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Presentation subtitle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14" name="Zástupný symbol pro text 2"/>
          <p:cNvSpPr>
            <a:spLocks noGrp="1"/>
          </p:cNvSpPr>
          <p:nvPr>
            <p:ph type="body" idx="10" hasCustomPrompt="1"/>
          </p:nvPr>
        </p:nvSpPr>
        <p:spPr>
          <a:xfrm>
            <a:off x="7824192" y="4964142"/>
            <a:ext cx="4140000" cy="1537200"/>
          </a:xfrm>
        </p:spPr>
        <p:txBody>
          <a:bodyPr/>
          <a:lstStyle>
            <a:lvl1pPr marL="0" indent="0" algn="r">
              <a:buNone/>
              <a:defRPr sz="1800" b="0">
                <a:solidFill>
                  <a:srgbClr val="30787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David </a:t>
            </a:r>
            <a:r>
              <a:rPr lang="en-US" noProof="0" dirty="0" err="1"/>
              <a:t>Bartl</a:t>
            </a:r>
            <a:endParaRPr lang="en-US" noProof="0" dirty="0"/>
          </a:p>
          <a:p>
            <a:pPr lvl="0"/>
            <a:r>
              <a:rPr lang="en-US" noProof="0" dirty="0"/>
              <a:t>Subject title</a:t>
            </a:r>
          </a:p>
          <a:p>
            <a:pPr lvl="0"/>
            <a:r>
              <a:rPr lang="en-US" noProof="0" dirty="0"/>
              <a:t>Subject code</a:t>
            </a:r>
          </a:p>
        </p:txBody>
      </p:sp>
    </p:spTree>
    <p:extLst>
      <p:ext uri="{BB962C8B-B14F-4D97-AF65-F5344CB8AC3E}">
        <p14:creationId xmlns:p14="http://schemas.microsoft.com/office/powerpoint/2010/main" val="3779831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7" name="Přímá spojnice 6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679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plně 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985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 of the le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12" name="Nadpis 6"/>
          <p:cNvSpPr txBox="1">
            <a:spLocks/>
          </p:cNvSpPr>
          <p:nvPr userDrawn="1"/>
        </p:nvSpPr>
        <p:spPr>
          <a:xfrm>
            <a:off x="252000" y="450000"/>
            <a:ext cx="9720000" cy="4608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kern="1200">
                <a:solidFill>
                  <a:srgbClr val="30787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dirty="0"/>
              <a:t>Outline of the lecture</a:t>
            </a:r>
          </a:p>
        </p:txBody>
      </p:sp>
    </p:spTree>
    <p:extLst>
      <p:ext uri="{BB962C8B-B14F-4D97-AF65-F5344CB8AC3E}">
        <p14:creationId xmlns:p14="http://schemas.microsoft.com/office/powerpoint/2010/main" val="2243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defRPr lang="cs-CZ"/>
            </a:lvl1pPr>
          </a:lstStyle>
          <a:p>
            <a:pPr marL="0" lvl="0"/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367200" y="1296000"/>
            <a:ext cx="11397600" cy="5040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6400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&amp;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5855" y="1294257"/>
            <a:ext cx="11397600" cy="504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675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noProof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66000" y="720000"/>
            <a:ext cx="4352400" cy="1332000"/>
          </a:xfrm>
        </p:spPr>
        <p:txBody>
          <a:bodyPr anchor="t" anchorCtr="0"/>
          <a:lstStyle>
            <a:lvl1pPr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Chapter title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84400" y="2628000"/>
            <a:ext cx="5940000" cy="385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666000" y="2052000"/>
            <a:ext cx="4352400" cy="41760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noProof="0" dirty="0"/>
              <a:t>Text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1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 dirty="0"/>
              <a:t>Kliknutím na ikonu přidáte obrázek.</a:t>
            </a:r>
            <a:endParaRPr lang="en-GB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984000" y="1620000"/>
            <a:ext cx="3240000" cy="36000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4" name="Přímá spojnice 13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7688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36000" y="1620000"/>
            <a:ext cx="540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0" name="Přímá spojnice 9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59710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>
            <a:spLocks noGrp="1"/>
          </p:cNvSpPr>
          <p:nvPr>
            <p:ph sz="half" idx="10"/>
          </p:nvPr>
        </p:nvSpPr>
        <p:spPr>
          <a:xfrm>
            <a:off x="936000" y="1620000"/>
            <a:ext cx="540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36000" y="961200"/>
            <a:ext cx="5400000" cy="658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984000" y="961200"/>
            <a:ext cx="3240000" cy="658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2"/>
          </p:nvPr>
        </p:nvSpPr>
        <p:spPr>
          <a:xfrm>
            <a:off x="6984000" y="1619998"/>
            <a:ext cx="3240000" cy="360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 dirty="0"/>
          </a:p>
        </p:txBody>
      </p:sp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13" name="Přímá spojnice 12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Nadpis 11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081623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6"/>
          <p:cNvSpPr>
            <a:spLocks noGrp="1"/>
          </p:cNvSpPr>
          <p:nvPr>
            <p:ph type="title"/>
          </p:nvPr>
        </p:nvSpPr>
        <p:spPr>
          <a:xfrm>
            <a:off x="252000" y="450000"/>
            <a:ext cx="9720000" cy="460800"/>
          </a:xfrm>
        </p:spPr>
        <p:txBody>
          <a:bodyPr/>
          <a:lstStyle>
            <a:lvl1pPr>
              <a:defRPr sz="2800">
                <a:solidFill>
                  <a:srgbClr val="307871"/>
                </a:solidFill>
              </a:defRPr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0477" y="266400"/>
            <a:ext cx="1476000" cy="1136491"/>
          </a:xfrm>
          <a:prstGeom prst="rect">
            <a:avLst/>
          </a:prstGeom>
        </p:spPr>
      </p:pic>
      <p:cxnSp>
        <p:nvCxnSpPr>
          <p:cNvPr id="8" name="Přímá spojnice 7"/>
          <p:cNvCxnSpPr/>
          <p:nvPr userDrawn="1"/>
        </p:nvCxnSpPr>
        <p:spPr>
          <a:xfrm>
            <a:off x="252000" y="936000"/>
            <a:ext cx="99720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>
            <a:off x="252000" y="6336000"/>
            <a:ext cx="11685600" cy="0"/>
          </a:xfrm>
          <a:prstGeom prst="line">
            <a:avLst/>
          </a:prstGeom>
          <a:ln w="15875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58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GB" noProof="0" dirty="0" err="1"/>
              <a:t>Kliknutím</a:t>
            </a:r>
            <a:r>
              <a:rPr lang="en-GB" noProof="0" dirty="0"/>
              <a:t> </a:t>
            </a:r>
            <a:r>
              <a:rPr lang="en-GB" noProof="0" dirty="0" err="1"/>
              <a:t>lze</a:t>
            </a:r>
            <a:r>
              <a:rPr lang="en-GB" noProof="0" dirty="0"/>
              <a:t> </a:t>
            </a:r>
            <a:r>
              <a:rPr lang="en-GB" noProof="0" dirty="0" err="1"/>
              <a:t>upravit</a:t>
            </a:r>
            <a:r>
              <a:rPr lang="en-GB" noProof="0" dirty="0"/>
              <a:t> </a:t>
            </a:r>
            <a:r>
              <a:rPr lang="en-GB" noProof="0" dirty="0" err="1"/>
              <a:t>styl</a:t>
            </a:r>
            <a:r>
              <a:rPr lang="en-GB" noProof="0" dirty="0"/>
              <a:t>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GB" noProof="0" dirty="0" err="1"/>
              <a:t>Upravte</a:t>
            </a:r>
            <a:r>
              <a:rPr lang="en-GB" noProof="0" dirty="0"/>
              <a:t> </a:t>
            </a:r>
            <a:r>
              <a:rPr lang="en-GB" noProof="0" dirty="0" err="1"/>
              <a:t>styly</a:t>
            </a:r>
            <a:r>
              <a:rPr lang="en-GB" noProof="0" dirty="0"/>
              <a:t> </a:t>
            </a:r>
            <a:r>
              <a:rPr lang="en-GB" noProof="0" dirty="0" err="1"/>
              <a:t>předlohy</a:t>
            </a:r>
            <a:r>
              <a:rPr lang="en-GB" noProof="0" dirty="0"/>
              <a:t> </a:t>
            </a:r>
            <a:r>
              <a:rPr lang="en-GB" noProof="0" dirty="0" err="1"/>
              <a:t>textu</a:t>
            </a:r>
            <a:r>
              <a:rPr lang="en-GB" noProof="0" dirty="0"/>
              <a:t>.</a:t>
            </a:r>
          </a:p>
          <a:p>
            <a:pPr lvl="1"/>
            <a:r>
              <a:rPr lang="en-GB" noProof="0" dirty="0" err="1"/>
              <a:t>Druhá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2"/>
            <a:r>
              <a:rPr lang="en-GB" noProof="0" dirty="0" err="1"/>
              <a:t>Třetí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3"/>
            <a:r>
              <a:rPr lang="en-GB" noProof="0" dirty="0" err="1"/>
              <a:t>Čtvrtá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  <a:p>
            <a:pPr lvl="4"/>
            <a:r>
              <a:rPr lang="en-GB" noProof="0" dirty="0" err="1"/>
              <a:t>Pátá</a:t>
            </a:r>
            <a:r>
              <a:rPr lang="en-GB" noProof="0" dirty="0"/>
              <a:t> </a:t>
            </a:r>
            <a:r>
              <a:rPr lang="en-GB" noProof="0" dirty="0" err="1"/>
              <a:t>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21876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56" r:id="rId5"/>
    <p:sldLayoutId id="2147483657" r:id="rId6"/>
    <p:sldLayoutId id="2147483652" r:id="rId7"/>
    <p:sldLayoutId id="2147483653" r:id="rId8"/>
    <p:sldLayoutId id="2147483654" r:id="rId9"/>
    <p:sldLayoutId id="2147483655" r:id="rId10"/>
    <p:sldLayoutId id="214748365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rgbClr val="30787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Statistics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Lecture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GB" b="1" dirty="0"/>
              <a:t>David Bartl</a:t>
            </a:r>
          </a:p>
          <a:p>
            <a:r>
              <a:rPr lang="en-GB" dirty="0"/>
              <a:t>Statistics</a:t>
            </a:r>
          </a:p>
          <a:p>
            <a:r>
              <a:rPr lang="en-GB" dirty="0"/>
              <a:t>INM/BASTA</a:t>
            </a:r>
          </a:p>
        </p:txBody>
      </p:sp>
    </p:spTree>
    <p:extLst>
      <p:ext uri="{BB962C8B-B14F-4D97-AF65-F5344CB8AC3E}">
        <p14:creationId xmlns:p14="http://schemas.microsoft.com/office/powerpoint/2010/main" val="2890312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 The number of crimes in the City of XYZ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u="sng" dirty="0"/>
              <a:t>Bad news:</a:t>
            </a:r>
            <a:r>
              <a:rPr lang="en-GB" dirty="0"/>
              <a:t>	The number of crimes increased by 300 % and by 400 %</a:t>
            </a:r>
          </a:p>
          <a:p>
            <a:pPr>
              <a:lnSpc>
                <a:spcPct val="150000"/>
              </a:lnSpc>
            </a:pPr>
            <a:r>
              <a:rPr lang="en-GB" u="sng" dirty="0"/>
              <a:t>Good news:</a:t>
            </a:r>
            <a:r>
              <a:rPr lang="en-GB" dirty="0"/>
              <a:t>	The crime growth rate decreased by 50 %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2254245" y="1811508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254245" y="2351508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2254245" y="2891508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2254245" y="3431508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254245" y="4511508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2254245" y="3971508"/>
            <a:ext cx="64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534245" y="37915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1000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34245" y="27115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3000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1534245" y="32515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2000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556617" y="1631508"/>
            <a:ext cx="697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5000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534245" y="21715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4000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941339" y="43315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dirty="0"/>
              <a:t>0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2974245" y="3971508"/>
            <a:ext cx="720000" cy="540000"/>
          </a:xfrm>
          <a:prstGeom prst="rect">
            <a:avLst/>
          </a:prstGeom>
          <a:pattFill prst="wdDn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Obdélník 21"/>
          <p:cNvSpPr/>
          <p:nvPr/>
        </p:nvSpPr>
        <p:spPr>
          <a:xfrm>
            <a:off x="5134245" y="2891508"/>
            <a:ext cx="720000" cy="1620000"/>
          </a:xfrm>
          <a:prstGeom prst="rect">
            <a:avLst/>
          </a:prstGeom>
          <a:pattFill prst="wdDn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Obdélník 22"/>
          <p:cNvSpPr/>
          <p:nvPr/>
        </p:nvSpPr>
        <p:spPr>
          <a:xfrm>
            <a:off x="7294245" y="2351508"/>
            <a:ext cx="720000" cy="2160000"/>
          </a:xfrm>
          <a:prstGeom prst="rect">
            <a:avLst/>
          </a:prstGeom>
          <a:pattFill prst="wdDnDiag">
            <a:fgClr>
              <a:srgbClr val="FFC000"/>
            </a:fgClr>
            <a:bgClr>
              <a:schemeClr val="bg1"/>
            </a:bgClr>
          </a:patt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5134245" y="25207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3000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7294245" y="19807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4000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2974245" y="36007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1000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974245" y="4510039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2001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5134245" y="45115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2002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294245" y="4511508"/>
            <a:ext cx="72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2003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8734245" y="451150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year</a:t>
            </a:r>
          </a:p>
        </p:txBody>
      </p:sp>
    </p:spTree>
    <p:extLst>
      <p:ext uri="{BB962C8B-B14F-4D97-AF65-F5344CB8AC3E}">
        <p14:creationId xmlns:p14="http://schemas.microsoft.com/office/powerpoint/2010/main" val="1387253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Median salaries in various professions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	</a:t>
            </a:r>
            <a:r>
              <a:rPr lang="en-GB" b="1" dirty="0"/>
              <a:t>profession</a:t>
            </a:r>
            <a:r>
              <a:rPr lang="en-GB" dirty="0"/>
              <a:t>			</a:t>
            </a:r>
            <a:r>
              <a:rPr lang="en-GB" b="1" dirty="0"/>
              <a:t>median salary (in CZK per month)</a:t>
            </a:r>
          </a:p>
          <a:p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	physicians			43 174</a:t>
            </a:r>
          </a:p>
          <a:p>
            <a:pPr>
              <a:lnSpc>
                <a:spcPct val="150000"/>
              </a:lnSpc>
            </a:pPr>
            <a:r>
              <a:rPr lang="en-GB" dirty="0"/>
              <a:t>	lawyers			41 725</a:t>
            </a:r>
          </a:p>
          <a:p>
            <a:pPr>
              <a:lnSpc>
                <a:spcPct val="150000"/>
              </a:lnSpc>
            </a:pPr>
            <a:r>
              <a:rPr lang="en-GB" dirty="0"/>
              <a:t>	programmers			41 164</a:t>
            </a:r>
          </a:p>
          <a:p>
            <a:pPr>
              <a:lnSpc>
                <a:spcPct val="150000"/>
              </a:lnSpc>
            </a:pPr>
            <a:r>
              <a:rPr lang="en-GB" dirty="0"/>
              <a:t>	scientists			34 342</a:t>
            </a:r>
          </a:p>
          <a:p>
            <a:pPr>
              <a:lnSpc>
                <a:spcPct val="150000"/>
              </a:lnSpc>
            </a:pPr>
            <a:r>
              <a:rPr lang="en-GB" dirty="0"/>
              <a:t>	teachers			26 168</a:t>
            </a:r>
          </a:p>
        </p:txBody>
      </p:sp>
    </p:spTree>
    <p:extLst>
      <p:ext uri="{BB962C8B-B14F-4D97-AF65-F5344CB8AC3E}">
        <p14:creationId xmlns:p14="http://schemas.microsoft.com/office/powerpoint/2010/main" val="1421611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history of statistics in ancient times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“Statistics” in ancient Egypt, Mesopotamia, China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The oldest “statistics” – the description of a state – the depiction of the given geographical, economic, and political </a:t>
            </a:r>
            <a:r>
              <a:rPr lang="en-GB" u="sng" dirty="0"/>
              <a:t>state</a:t>
            </a:r>
            <a:r>
              <a:rPr lang="en-GB" dirty="0"/>
              <a:t> (situation)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One of the first works on the theory of the state:</a:t>
            </a:r>
            <a:br>
              <a:rPr lang="en-GB" dirty="0"/>
            </a:br>
            <a:r>
              <a:rPr lang="en-GB" dirty="0"/>
              <a:t>Francesco Sansovino: </a:t>
            </a:r>
            <a:br>
              <a:rPr lang="en-GB" dirty="0"/>
            </a:br>
            <a:r>
              <a:rPr lang="en-GB" dirty="0"/>
              <a:t>„</a:t>
            </a:r>
            <a:r>
              <a:rPr lang="en-GB" i="1" dirty="0"/>
              <a:t>del Governo et Administratione di diversi Regni, et Republichi</a:t>
            </a:r>
            <a:r>
              <a:rPr lang="en-GB" dirty="0"/>
              <a:t>“</a:t>
            </a:r>
            <a:br>
              <a:rPr lang="en-GB" dirty="0"/>
            </a:br>
            <a:r>
              <a:rPr lang="en-GB" dirty="0"/>
              <a:t>Italy, 1583</a:t>
            </a:r>
          </a:p>
        </p:txBody>
      </p:sp>
    </p:spTree>
    <p:extLst>
      <p:ext uri="{BB962C8B-B14F-4D97-AF65-F5344CB8AC3E}">
        <p14:creationId xmlns:p14="http://schemas.microsoft.com/office/powerpoint/2010/main" val="439809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modern history of statistics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Adolphe Quételet (1796–1874), a Belgian astronomer, mathematician, statistician, and sociologist: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introduced the concept of “homme moyen”, an average man, a prototype the Nature strives for, but is unreal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the foundation of modern statistics: the concept of the normal distribution, </a:t>
            </a:r>
            <a:br>
              <a:rPr lang="en-GB" dirty="0"/>
            </a:br>
            <a:r>
              <a:rPr lang="en-GB" dirty="0"/>
              <a:t>mean and variance</a:t>
            </a:r>
          </a:p>
        </p:txBody>
      </p:sp>
    </p:spTree>
    <p:extLst>
      <p:ext uri="{BB962C8B-B14F-4D97-AF65-F5344CB8AC3E}">
        <p14:creationId xmlns:p14="http://schemas.microsoft.com/office/powerpoint/2010/main" val="324953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modern history of statistics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and 19</a:t>
            </a:r>
            <a:r>
              <a:rPr lang="en-GB" baseline="30000" dirty="0"/>
              <a:t>th</a:t>
            </a:r>
            <a:r>
              <a:rPr lang="en-GB" dirty="0"/>
              <a:t> century – foundations for further development of statistics: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Italians (three brothers)</a:t>
            </a:r>
            <a:br>
              <a:rPr lang="en-GB" dirty="0"/>
            </a:br>
            <a:r>
              <a:rPr lang="en-GB" dirty="0"/>
              <a:t>  —  Jacob Bernoulli</a:t>
            </a:r>
            <a:br>
              <a:rPr lang="en-GB" dirty="0"/>
            </a:br>
            <a:r>
              <a:rPr lang="en-GB" dirty="0"/>
              <a:t>  —  Daniel Bernoulli</a:t>
            </a:r>
            <a:br>
              <a:rPr lang="en-GB" dirty="0"/>
            </a:br>
            <a:r>
              <a:rPr lang="en-GB" dirty="0"/>
              <a:t>  —  Nicolas Bernoulli</a:t>
            </a:r>
            <a:br>
              <a:rPr lang="en-GB" dirty="0"/>
            </a:b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French</a:t>
            </a:r>
            <a:br>
              <a:rPr lang="en-GB" dirty="0"/>
            </a:br>
            <a:r>
              <a:rPr lang="en-GB" dirty="0"/>
              <a:t>  —  Joseph-Louis Lagrange, comte de l’Empire</a:t>
            </a:r>
            <a:br>
              <a:rPr lang="en-GB" dirty="0"/>
            </a:br>
            <a:r>
              <a:rPr lang="en-GB" dirty="0"/>
              <a:t>  —  Pierre-Simon de Laplace</a:t>
            </a:r>
          </a:p>
        </p:txBody>
      </p:sp>
    </p:spTree>
    <p:extLst>
      <p:ext uri="{BB962C8B-B14F-4D97-AF65-F5344CB8AC3E}">
        <p14:creationId xmlns:p14="http://schemas.microsoft.com/office/powerpoint/2010/main" val="30920098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modern history of statistics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18</a:t>
            </a:r>
            <a:r>
              <a:rPr lang="en-GB" baseline="30000" dirty="0"/>
              <a:t>th</a:t>
            </a:r>
            <a:r>
              <a:rPr lang="en-GB" dirty="0"/>
              <a:t> and 19</a:t>
            </a:r>
            <a:r>
              <a:rPr lang="en-GB" baseline="30000" dirty="0"/>
              <a:t>th</a:t>
            </a:r>
            <a:r>
              <a:rPr lang="en-GB" dirty="0"/>
              <a:t> century – foundations for further development of statistics: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Swiss</a:t>
            </a:r>
            <a:br>
              <a:rPr lang="en-GB" dirty="0"/>
            </a:br>
            <a:r>
              <a:rPr lang="en-GB" dirty="0"/>
              <a:t>  —  Leonhard Euler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German</a:t>
            </a:r>
            <a:br>
              <a:rPr lang="en-GB" dirty="0"/>
            </a:br>
            <a:r>
              <a:rPr lang="en-GB" dirty="0"/>
              <a:t>  —  Carl Friedrich Gauss   (Johann Carl Friedrich Gauß)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The catchword of statistics:</a:t>
            </a:r>
          </a:p>
          <a:p>
            <a:pPr algn="ctr">
              <a:lnSpc>
                <a:spcPct val="200000"/>
              </a:lnSpc>
            </a:pPr>
            <a:r>
              <a:rPr lang="en-GB" dirty="0"/>
              <a:t>POPULATION = the collection of everything</a:t>
            </a:r>
          </a:p>
        </p:txBody>
      </p:sp>
    </p:spTree>
    <p:extLst>
      <p:ext uri="{BB962C8B-B14F-4D97-AF65-F5344CB8AC3E}">
        <p14:creationId xmlns:p14="http://schemas.microsoft.com/office/powerpoint/2010/main" val="359476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modern history of statistics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The beginning of the 20</a:t>
            </a:r>
            <a:r>
              <a:rPr lang="en-GB" baseline="30000" dirty="0"/>
              <a:t>th</a:t>
            </a:r>
            <a:r>
              <a:rPr lang="en-GB" dirty="0"/>
              <a:t> and 19</a:t>
            </a:r>
            <a:r>
              <a:rPr lang="en-GB" baseline="30000" dirty="0"/>
              <a:t>th</a:t>
            </a:r>
            <a:r>
              <a:rPr lang="en-GB" dirty="0"/>
              <a:t> century – inductive statistics: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earlier: 	a description of every detail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now:	conclusions about the population based on the sample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The catchword of modern statistics:</a:t>
            </a:r>
          </a:p>
          <a:p>
            <a:pPr algn="ctr">
              <a:lnSpc>
                <a:spcPct val="150000"/>
              </a:lnSpc>
            </a:pPr>
            <a:r>
              <a:rPr lang="en-GB" dirty="0"/>
              <a:t>SAMPLE</a:t>
            </a:r>
          </a:p>
        </p:txBody>
      </p:sp>
    </p:spTree>
    <p:extLst>
      <p:ext uri="{BB962C8B-B14F-4D97-AF65-F5344CB8AC3E}">
        <p14:creationId xmlns:p14="http://schemas.microsoft.com/office/powerpoint/2010/main" val="1307034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modern history of statistics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Founders of modern statistics: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Russians</a:t>
            </a:r>
            <a:br>
              <a:rPr lang="en-GB" dirty="0"/>
            </a:br>
            <a:r>
              <a:rPr lang="en-GB" dirty="0"/>
              <a:t>  —  Pafnuty Lvovich Chebyshev</a:t>
            </a:r>
            <a:br>
              <a:rPr lang="en-GB" dirty="0"/>
            </a:br>
            <a:r>
              <a:rPr lang="en-GB" dirty="0"/>
              <a:t>  —  Aleksandr Mikhailovich Lyapunov</a:t>
            </a:r>
            <a:br>
              <a:rPr lang="en-GB" dirty="0"/>
            </a:br>
            <a:r>
              <a:rPr lang="en-GB" dirty="0"/>
              <a:t>  —  Andrey Andreyevich Markov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British / English</a:t>
            </a:r>
            <a:br>
              <a:rPr lang="en-GB" dirty="0"/>
            </a:br>
            <a:r>
              <a:rPr lang="en-GB" dirty="0"/>
              <a:t>  —  Ronald Fisher</a:t>
            </a:r>
            <a:br>
              <a:rPr lang="en-GB" dirty="0"/>
            </a:br>
            <a:r>
              <a:rPr lang="en-GB" dirty="0"/>
              <a:t>  —  Karl Pearson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Polish</a:t>
            </a:r>
            <a:br>
              <a:rPr lang="en-GB" dirty="0"/>
            </a:br>
            <a:r>
              <a:rPr lang="en-GB" dirty="0"/>
              <a:t>  —  Jerzy Neyman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1005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Historical conclusion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dirty="0"/>
              <a:t>Correct understanding of statistical concepts and methods </a:t>
            </a:r>
            <a:br>
              <a:rPr lang="en-GB" dirty="0"/>
            </a:br>
            <a:r>
              <a:rPr lang="en-GB" dirty="0"/>
              <a:t>is a prerequisite for successful work of any specialist in economy.</a:t>
            </a:r>
          </a:p>
        </p:txBody>
      </p:sp>
    </p:spTree>
    <p:extLst>
      <p:ext uri="{BB962C8B-B14F-4D97-AF65-F5344CB8AC3E}">
        <p14:creationId xmlns:p14="http://schemas.microsoft.com/office/powerpoint/2010/main" val="3873645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Statistics and computers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Czech Statistical Office</a:t>
            </a:r>
          </a:p>
          <a:p>
            <a:r>
              <a:rPr lang="en-GB" dirty="0"/>
              <a:t>  →   https://</a:t>
            </a:r>
            <a:r>
              <a:rPr lang="en-GB" u="sng" dirty="0"/>
              <a:t>www.czso.cz</a:t>
            </a:r>
            <a:r>
              <a:rPr lang="en-GB" dirty="0"/>
              <a:t>/</a:t>
            </a:r>
          </a:p>
          <a:p>
            <a:endParaRPr lang="en-GB" dirty="0"/>
          </a:p>
          <a:p>
            <a:r>
              <a:rPr lang="en-GB" dirty="0"/>
              <a:t>Eurostat</a:t>
            </a:r>
          </a:p>
          <a:p>
            <a:r>
              <a:rPr lang="en-GB" dirty="0"/>
              <a:t>  →   https://</a:t>
            </a:r>
            <a:r>
              <a:rPr lang="en-GB" u="sng" dirty="0"/>
              <a:t>ec.europa.eu/eurostat</a:t>
            </a:r>
            <a:r>
              <a:rPr lang="en-GB" dirty="0"/>
              <a:t>/</a:t>
            </a:r>
          </a:p>
          <a:p>
            <a:endParaRPr lang="en-GB" dirty="0"/>
          </a:p>
          <a:p>
            <a:r>
              <a:rPr lang="en-GB" dirty="0"/>
              <a:t>Electronic textbooks of statistics</a:t>
            </a:r>
          </a:p>
          <a:p>
            <a:r>
              <a:rPr lang="en-GB" dirty="0"/>
              <a:t>  →   </a:t>
            </a:r>
            <a:r>
              <a:rPr lang="en-GB" b="1" dirty="0"/>
              <a:t>www.statsoft.com/textbook	</a:t>
            </a:r>
            <a:r>
              <a:rPr lang="en-GB" dirty="0"/>
              <a:t>  →  http://</a:t>
            </a:r>
            <a:r>
              <a:rPr lang="en-GB" b="1" dirty="0"/>
              <a:t>onlinestatbook.com</a:t>
            </a:r>
            <a:r>
              <a:rPr lang="en-GB" dirty="0"/>
              <a:t>/</a:t>
            </a:r>
          </a:p>
          <a:p>
            <a:pPr>
              <a:spcBef>
                <a:spcPts val="600"/>
              </a:spcBef>
            </a:pPr>
            <a:r>
              <a:rPr lang="en-GB" b="1" dirty="0"/>
              <a:t>						  </a:t>
            </a:r>
            <a:r>
              <a:rPr lang="en-GB" dirty="0"/>
              <a:t>→  https://</a:t>
            </a:r>
            <a:r>
              <a:rPr lang="en-GB" b="1" dirty="0"/>
              <a:t>freetextbook.org</a:t>
            </a:r>
            <a:r>
              <a:rPr lang="en-GB" dirty="0"/>
              <a:t>/</a:t>
            </a:r>
            <a:endParaRPr lang="en-GB" b="1" dirty="0"/>
          </a:p>
          <a:p>
            <a:pPr>
              <a:spcBef>
                <a:spcPts val="1200"/>
              </a:spcBef>
            </a:pPr>
            <a:r>
              <a:rPr lang="en-GB" dirty="0"/>
              <a:t>Software:		Specialized statistical software:</a:t>
            </a:r>
          </a:p>
          <a:p>
            <a:r>
              <a:rPr lang="en-GB" dirty="0"/>
              <a:t>  —  Excel		  —  SPSS		  —  </a:t>
            </a:r>
            <a:r>
              <a:rPr lang="en-GB" b="1" dirty="0" err="1"/>
              <a:t>gretl</a:t>
            </a:r>
            <a:r>
              <a:rPr lang="en-GB" dirty="0"/>
              <a:t>   =	</a:t>
            </a:r>
            <a:r>
              <a:rPr lang="en-US" dirty="0"/>
              <a:t>Gnu Regression,</a:t>
            </a:r>
            <a:endParaRPr lang="en-GB" dirty="0"/>
          </a:p>
          <a:p>
            <a:r>
              <a:rPr lang="en-GB" dirty="0"/>
              <a:t>			  —  </a:t>
            </a:r>
            <a:r>
              <a:rPr lang="en-GB" dirty="0" err="1"/>
              <a:t>Statgraphics</a:t>
            </a:r>
            <a:r>
              <a:rPr lang="en-GB" dirty="0"/>
              <a:t>			</a:t>
            </a:r>
            <a:r>
              <a:rPr lang="en-US" dirty="0"/>
              <a:t>Econometrics and</a:t>
            </a:r>
            <a:endParaRPr lang="en-GB" dirty="0"/>
          </a:p>
          <a:p>
            <a:r>
              <a:rPr lang="en-GB" dirty="0"/>
              <a:t>			  —  </a:t>
            </a:r>
            <a:r>
              <a:rPr lang="en-GB" dirty="0" err="1"/>
              <a:t>Statistica</a:t>
            </a:r>
            <a:r>
              <a:rPr lang="en-GB" dirty="0"/>
              <a:t>			</a:t>
            </a:r>
            <a:r>
              <a:rPr lang="en-US" dirty="0"/>
              <a:t>Time-series Library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930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Reading list</a:t>
            </a:r>
          </a:p>
          <a:p>
            <a:endParaRPr lang="en-GB" dirty="0"/>
          </a:p>
          <a:p>
            <a:r>
              <a:rPr lang="en-GB" dirty="0"/>
              <a:t>What is statistics?</a:t>
            </a:r>
          </a:p>
          <a:p>
            <a:endParaRPr lang="en-GB" dirty="0"/>
          </a:p>
          <a:p>
            <a:r>
              <a:rPr lang="en-GB" dirty="0"/>
              <a:t>Why statistics “lie”</a:t>
            </a:r>
          </a:p>
          <a:p>
            <a:endParaRPr lang="en-GB" dirty="0"/>
          </a:p>
          <a:p>
            <a:r>
              <a:rPr lang="en-GB" dirty="0"/>
              <a:t>Some history of statistics in ancient times</a:t>
            </a:r>
          </a:p>
          <a:p>
            <a:endParaRPr lang="en-GB" dirty="0"/>
          </a:p>
          <a:p>
            <a:r>
              <a:rPr lang="en-GB" dirty="0"/>
              <a:t>Why statistics is useful in business</a:t>
            </a:r>
          </a:p>
          <a:p>
            <a:endParaRPr lang="en-GB" dirty="0"/>
          </a:p>
          <a:p>
            <a:r>
              <a:rPr lang="en-GB" dirty="0"/>
              <a:t>How to use a computer in statistics</a:t>
            </a:r>
          </a:p>
        </p:txBody>
      </p:sp>
    </p:spTree>
    <p:extLst>
      <p:ext uri="{BB962C8B-B14F-4D97-AF65-F5344CB8AC3E}">
        <p14:creationId xmlns:p14="http://schemas.microsoft.com/office/powerpoint/2010/main" val="6681531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purpose of statistics is to present data in a comprehensive form.</a:t>
            </a:r>
          </a:p>
          <a:p>
            <a:endParaRPr lang="en-GB" dirty="0"/>
          </a:p>
          <a:p>
            <a:r>
              <a:rPr lang="en-GB" dirty="0"/>
              <a:t>The goal is to analyse the information and reveal relations hidden in the data.</a:t>
            </a:r>
          </a:p>
          <a:p>
            <a:endParaRPr lang="en-GB" dirty="0"/>
          </a:p>
          <a:p>
            <a:r>
              <a:rPr lang="en-GB" dirty="0"/>
              <a:t>There are two approaches:</a:t>
            </a:r>
          </a:p>
          <a:p>
            <a:endParaRPr lang="en-GB" dirty="0"/>
          </a:p>
          <a:p>
            <a:r>
              <a:rPr lang="en-GB" dirty="0"/>
              <a:t>  —  Descriptive statistics (categorization, characteristics)</a:t>
            </a:r>
            <a:br>
              <a:rPr lang="en-GB" dirty="0"/>
            </a:br>
            <a:r>
              <a:rPr lang="en-GB" dirty="0"/>
              <a:t>	–  we shall deal with it now</a:t>
            </a:r>
          </a:p>
          <a:p>
            <a:endParaRPr lang="en-GB" dirty="0"/>
          </a:p>
          <a:p>
            <a:r>
              <a:rPr lang="en-GB" dirty="0"/>
              <a:t>  —  Inductive statistics (assumptions about the origin of the data, </a:t>
            </a:r>
            <a:br>
              <a:rPr lang="en-GB" dirty="0"/>
            </a:br>
            <a:r>
              <a:rPr lang="en-GB" dirty="0"/>
              <a:t>	probability distributions)</a:t>
            </a:r>
          </a:p>
          <a:p>
            <a:r>
              <a:rPr lang="en-GB" dirty="0"/>
              <a:t>	–  we shall deal with it later</a:t>
            </a:r>
          </a:p>
        </p:txBody>
      </p:sp>
    </p:spTree>
    <p:extLst>
      <p:ext uri="{BB962C8B-B14F-4D97-AF65-F5344CB8AC3E}">
        <p14:creationId xmlns:p14="http://schemas.microsoft.com/office/powerpoint/2010/main" val="8049656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— Data unit — Data item — Observation — Dataset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Data</a:t>
            </a:r>
            <a:r>
              <a:rPr lang="en-GB" dirty="0"/>
              <a:t>	—	(plural) — measurements and observations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Data unit</a:t>
            </a:r>
            <a:r>
              <a:rPr lang="en-GB" dirty="0"/>
              <a:t>	—	one entity (e.g. a person) in the </a:t>
            </a:r>
            <a:r>
              <a:rPr lang="en-GB" i="1" dirty="0"/>
              <a:t>population</a:t>
            </a:r>
            <a:r>
              <a:rPr lang="en-GB" dirty="0"/>
              <a:t>, under study, </a:t>
            </a:r>
            <a:br>
              <a:rPr lang="en-GB" dirty="0"/>
            </a:br>
            <a:r>
              <a:rPr lang="en-GB" dirty="0"/>
              <a:t>about which the data are collected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Data item</a:t>
            </a:r>
            <a:r>
              <a:rPr lang="en-GB" dirty="0"/>
              <a:t>	—	a characteristics (an attribute) of a data unit </a:t>
            </a:r>
            <a:br>
              <a:rPr lang="en-GB" dirty="0"/>
            </a:br>
            <a:r>
              <a:rPr lang="en-GB" dirty="0"/>
              <a:t>(e.g. the date of birth, gender, income, …), also called a </a:t>
            </a:r>
            <a:r>
              <a:rPr lang="en-GB" b="1" dirty="0"/>
              <a:t>variable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Observation</a:t>
            </a:r>
            <a:r>
              <a:rPr lang="en-GB" dirty="0"/>
              <a:t>	—	an occurrence of a specific data item recorded about a data unit, </a:t>
            </a:r>
            <a:br>
              <a:rPr lang="en-GB" dirty="0"/>
            </a:br>
            <a:r>
              <a:rPr lang="en-GB" dirty="0"/>
              <a:t>also called a </a:t>
            </a:r>
            <a:r>
              <a:rPr lang="en-GB" b="1" dirty="0"/>
              <a:t>datum</a:t>
            </a:r>
            <a:r>
              <a:rPr lang="en-GB" dirty="0"/>
              <a:t> (singular of “data”)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Dataset</a:t>
            </a:r>
            <a:r>
              <a:rPr lang="en-GB" dirty="0"/>
              <a:t>	—	a complete collection of all observations</a:t>
            </a:r>
          </a:p>
        </p:txBody>
      </p:sp>
    </p:spTree>
    <p:extLst>
      <p:ext uri="{BB962C8B-B14F-4D97-AF65-F5344CB8AC3E}">
        <p14:creationId xmlns:p14="http://schemas.microsoft.com/office/powerpoint/2010/main" val="38665056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unit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GB" u="sng" dirty="0"/>
              <a:t>Examples of statistical units: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inhabitants of a country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houses in a country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flats in a country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customers of a supermarket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employers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employees of a company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organizations of a given type (such as supermarkets)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students of a 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electors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products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events (accidents, coin tosses, rolling a dice)</a:t>
            </a:r>
          </a:p>
        </p:txBody>
      </p:sp>
    </p:spTree>
    <p:extLst>
      <p:ext uri="{BB962C8B-B14F-4D97-AF65-F5344CB8AC3E}">
        <p14:creationId xmlns:p14="http://schemas.microsoft.com/office/powerpoint/2010/main" val="2893231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unit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dirty="0"/>
              <a:t>A statistical unit is determined from three points of view at least: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merit viewpoint (e.g. a male university student)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spatial viewpoint (e.g. a university student in Karviná)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time viewpoint (e.g. this year a first-year student)</a:t>
            </a:r>
          </a:p>
        </p:txBody>
      </p:sp>
    </p:spTree>
    <p:extLst>
      <p:ext uri="{BB962C8B-B14F-4D97-AF65-F5344CB8AC3E}">
        <p14:creationId xmlns:p14="http://schemas.microsoft.com/office/powerpoint/2010/main" val="37374318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Statistical unit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GB" dirty="0"/>
              <a:t>A census example: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merit viewpoint:		all persons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spatial viewpoint:		who are present in the territory of the Czech republic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time viewpoint:		at the crucial moment</a:t>
            </a:r>
          </a:p>
          <a:p>
            <a:pPr>
              <a:lnSpc>
                <a:spcPct val="125000"/>
              </a:lnSpc>
            </a:pPr>
            <a:r>
              <a:rPr lang="en-GB" dirty="0"/>
              <a:t>				(the midnight between </a:t>
            </a:r>
            <a:br>
              <a:rPr lang="en-GB" dirty="0"/>
            </a:br>
            <a:r>
              <a:rPr lang="en-GB" dirty="0"/>
              <a:t>				 Friday 25</a:t>
            </a:r>
            <a:r>
              <a:rPr lang="en-GB" baseline="30000" dirty="0"/>
              <a:t>th</a:t>
            </a:r>
            <a:r>
              <a:rPr lang="en-GB" dirty="0"/>
              <a:t> March 2011 and </a:t>
            </a:r>
            <a:br>
              <a:rPr lang="en-GB" dirty="0"/>
            </a:br>
            <a:r>
              <a:rPr lang="en-GB" dirty="0"/>
              <a:t>				 Saturday 26</a:t>
            </a:r>
            <a:r>
              <a:rPr lang="en-GB" baseline="30000" dirty="0"/>
              <a:t>th</a:t>
            </a:r>
            <a:r>
              <a:rPr lang="en-GB" dirty="0"/>
              <a:t> March 2011)</a:t>
            </a:r>
          </a:p>
        </p:txBody>
      </p:sp>
    </p:spTree>
    <p:extLst>
      <p:ext uri="{BB962C8B-B14F-4D97-AF65-F5344CB8AC3E}">
        <p14:creationId xmlns:p14="http://schemas.microsoft.com/office/powerpoint/2010/main" val="3274479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Population — Sample — Data item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Population</a:t>
            </a:r>
            <a:r>
              <a:rPr lang="en-GB" dirty="0"/>
              <a:t>	—	a collection of all data units of the same (merit, spatial and time) specification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Sample</a:t>
            </a:r>
            <a:r>
              <a:rPr lang="en-GB" dirty="0"/>
              <a:t>	—	a selected subset of the population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r>
              <a:rPr lang="en-GB" b="1" dirty="0"/>
              <a:t>Data item</a:t>
            </a:r>
            <a:r>
              <a:rPr lang="en-GB" dirty="0"/>
              <a:t>	—	a property or an attribute of a data unit of the population</a:t>
            </a:r>
          </a:p>
          <a:p>
            <a:pPr marL="2250000" indent="-2250000">
              <a:lnSpc>
                <a:spcPct val="150000"/>
              </a:lnSpc>
              <a:spcAft>
                <a:spcPts val="1000"/>
              </a:spcAft>
              <a:tabLst>
                <a:tab pos="2160000" algn="r"/>
              </a:tabLst>
            </a:pPr>
            <a:endParaRPr lang="en-GB" dirty="0"/>
          </a:p>
          <a:p>
            <a:pPr>
              <a:spcAft>
                <a:spcPts val="1000"/>
              </a:spcAft>
            </a:pPr>
            <a:r>
              <a:rPr lang="en-GB" u="sng" dirty="0"/>
              <a:t>Data items</a:t>
            </a:r>
            <a:r>
              <a:rPr lang="en-GB" dirty="0"/>
              <a:t> – </a:t>
            </a:r>
            <a:r>
              <a:rPr lang="en-GB" b="1" dirty="0"/>
              <a:t>statistical variables</a:t>
            </a:r>
            <a:r>
              <a:rPr lang="en-GB" dirty="0"/>
              <a:t> – are:</a:t>
            </a:r>
          </a:p>
          <a:p>
            <a:pPr>
              <a:spcAft>
                <a:spcPts val="1000"/>
              </a:spcAft>
            </a:pPr>
            <a:r>
              <a:rPr lang="en-GB" dirty="0"/>
              <a:t>  —  </a:t>
            </a:r>
            <a:r>
              <a:rPr lang="en-GB" b="1" dirty="0"/>
              <a:t>qualitative</a:t>
            </a:r>
            <a:r>
              <a:rPr lang="en-GB" dirty="0"/>
              <a:t> (categorical), such as the gender, colour, taste, satisfaction</a:t>
            </a:r>
          </a:p>
          <a:p>
            <a:pPr>
              <a:spcAft>
                <a:spcPts val="1000"/>
              </a:spcAft>
            </a:pPr>
            <a:r>
              <a:rPr lang="en-GB" dirty="0"/>
              <a:t>  —  </a:t>
            </a:r>
            <a:r>
              <a:rPr lang="en-GB" b="1" dirty="0"/>
              <a:t>quantitative</a:t>
            </a:r>
            <a:r>
              <a:rPr lang="en-GB" dirty="0"/>
              <a:t> (numerical), such as the revenue, price, number of customers</a:t>
            </a:r>
          </a:p>
        </p:txBody>
      </p:sp>
    </p:spTree>
    <p:extLst>
      <p:ext uri="{BB962C8B-B14F-4D97-AF65-F5344CB8AC3E}">
        <p14:creationId xmlns:p14="http://schemas.microsoft.com/office/powerpoint/2010/main" val="27325995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Qualitative data items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/>
              <a:t>Qualitative (categorical) data items</a:t>
            </a:r>
            <a:r>
              <a:rPr lang="en-GB" dirty="0"/>
              <a:t> – </a:t>
            </a:r>
            <a:r>
              <a:rPr lang="en-GB" b="1" dirty="0"/>
              <a:t>qualitative statistical variables</a:t>
            </a:r>
            <a:r>
              <a:rPr lang="en-GB" dirty="0"/>
              <a:t> – are:</a:t>
            </a:r>
          </a:p>
          <a:p>
            <a:endParaRPr lang="en-GB" dirty="0"/>
          </a:p>
          <a:p>
            <a:r>
              <a:rPr lang="en-GB" dirty="0"/>
              <a:t>  —  nominal – only the name, such as:</a:t>
            </a:r>
          </a:p>
          <a:p>
            <a:r>
              <a:rPr lang="en-GB" dirty="0"/>
              <a:t>			—  gender (male, female)</a:t>
            </a:r>
          </a:p>
          <a:p>
            <a:r>
              <a:rPr lang="en-GB" dirty="0"/>
              <a:t>			—  colour (blue, red, yellow, green, white, black, …)</a:t>
            </a:r>
          </a:p>
          <a:p>
            <a:endParaRPr lang="en-GB" dirty="0"/>
          </a:p>
          <a:p>
            <a:r>
              <a:rPr lang="en-GB" dirty="0"/>
              <a:t>  —  ordinal – the values can be compared and ordered, such as</a:t>
            </a:r>
          </a:p>
          <a:p>
            <a:r>
              <a:rPr lang="en-GB" dirty="0"/>
              <a:t>			—  satisfaction:</a:t>
            </a:r>
          </a:p>
          <a:p>
            <a:pPr>
              <a:lnSpc>
                <a:spcPct val="150000"/>
              </a:lnSpc>
            </a:pPr>
            <a:r>
              <a:rPr lang="en-GB" dirty="0"/>
              <a:t>				terrible  &lt;  poor  &lt;  not bad  &lt;  good  &lt;  excellent</a:t>
            </a:r>
          </a:p>
          <a:p>
            <a:pPr>
              <a:lnSpc>
                <a:spcPct val="200000"/>
              </a:lnSpc>
            </a:pPr>
            <a:r>
              <a:rPr lang="en-GB" dirty="0"/>
              <a:t>			—  knowledge:</a:t>
            </a:r>
          </a:p>
          <a:p>
            <a:pPr>
              <a:lnSpc>
                <a:spcPct val="150000"/>
              </a:lnSpc>
            </a:pPr>
            <a:r>
              <a:rPr lang="en-GB" dirty="0"/>
              <a:t>				basic  &lt;  advanced  &lt;  expert</a:t>
            </a:r>
          </a:p>
        </p:txBody>
      </p:sp>
    </p:spTree>
    <p:extLst>
      <p:ext uri="{BB962C8B-B14F-4D97-AF65-F5344CB8AC3E}">
        <p14:creationId xmlns:p14="http://schemas.microsoft.com/office/powerpoint/2010/main" val="22930116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Quantitative data items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text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u="sng" dirty="0"/>
                  <a:t>Quantitative (numerical) data items</a:t>
                </a:r>
                <a:r>
                  <a:rPr lang="en-GB" dirty="0"/>
                  <a:t> – </a:t>
                </a:r>
                <a:r>
                  <a:rPr lang="en-GB" b="1" dirty="0"/>
                  <a:t>quantitative statistical variables</a:t>
                </a:r>
                <a:r>
                  <a:rPr lang="en-GB" dirty="0"/>
                  <a:t> – are:</a:t>
                </a:r>
              </a:p>
              <a:p>
                <a:endParaRPr lang="en-GB" dirty="0"/>
              </a:p>
              <a:p>
                <a:r>
                  <a:rPr lang="en-GB" dirty="0"/>
                  <a:t>  —  discrete – only finite or countably infinite distinct values, such as:</a:t>
                </a:r>
              </a:p>
              <a:p>
                <a:r>
                  <a:rPr lang="en-GB" dirty="0"/>
                  <a:t>			—  the number of customers per day (0, 1, 2, 3, …)</a:t>
                </a:r>
              </a:p>
              <a:p>
                <a:r>
                  <a:rPr lang="en-GB" dirty="0"/>
                  <a:t>			—  the result of rolling a dice (1, 2, 3, 4, 5, 6)</a:t>
                </a:r>
              </a:p>
              <a:p>
                <a:endParaRPr lang="en-GB" dirty="0"/>
              </a:p>
              <a:p>
                <a:r>
                  <a:rPr lang="en-GB" dirty="0"/>
                  <a:t>  —  continuous – values from an interval (bounded or unbounded), such as</a:t>
                </a:r>
              </a:p>
              <a:p>
                <a:r>
                  <a:rPr lang="en-GB" dirty="0"/>
                  <a:t>			—  time between two events 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0,+∞</m:t>
                        </m:r>
                      </m:e>
                    </m:d>
                  </m:oMath>
                </a14:m>
                <a:r>
                  <a:rPr lang="en-GB" dirty="0"/>
                  <a:t>)</a:t>
                </a:r>
              </a:p>
              <a:p>
                <a:r>
                  <a:rPr lang="en-GB" dirty="0"/>
                  <a:t>			—  unit price of goods 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0,+∞</m:t>
                        </m:r>
                      </m:e>
                    </m:d>
                  </m:oMath>
                </a14:m>
                <a:r>
                  <a:rPr lang="en-GB" dirty="0"/>
                  <a:t>)</a:t>
                </a:r>
              </a:p>
              <a:p>
                <a:r>
                  <a:rPr lang="en-GB" dirty="0"/>
                  <a:t>			—  the proportion of indefectible products (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0, 1</m:t>
                        </m:r>
                      </m:e>
                    </m:d>
                  </m:oMath>
                </a14:m>
                <a:r>
                  <a:rPr lang="en-GB" dirty="0"/>
                  <a:t>)</a:t>
                </a:r>
              </a:p>
            </p:txBody>
          </p:sp>
        </mc:Choice>
        <mc:Fallback xmlns="">
          <p:sp>
            <p:nvSpPr>
              <p:cNvPr id="3" name="Zástupný symbol pro tex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802" t="-8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12311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items = Variables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960000" y="1800000"/>
            <a:ext cx="36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Variable</a:t>
            </a:r>
            <a:r>
              <a:rPr lang="en-GB" sz="2400" dirty="0"/>
              <a:t> = data item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40000" y="3240000"/>
            <a:ext cx="36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Quantitative</a:t>
            </a:r>
            <a:r>
              <a:rPr lang="en-GB" sz="2400" dirty="0"/>
              <a:t> = numerical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60000" y="3240000"/>
            <a:ext cx="36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Qualitative</a:t>
            </a:r>
            <a:r>
              <a:rPr lang="en-GB" sz="2400" dirty="0"/>
              <a:t> = categorical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00000" y="5039999"/>
            <a:ext cx="18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Ordinal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00000" y="5039999"/>
            <a:ext cx="18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Nominal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300000" y="5039999"/>
            <a:ext cx="18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Discrete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9000000" y="5039999"/>
            <a:ext cx="1800000" cy="54000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none" rtlCol="0" anchor="ctr" anchorCtr="1">
            <a:noAutofit/>
          </a:bodyPr>
          <a:lstStyle/>
          <a:p>
            <a:pPr algn="ctr"/>
            <a:r>
              <a:rPr lang="en-GB" sz="2400" u="sng" dirty="0"/>
              <a:t>Continuous</a:t>
            </a:r>
          </a:p>
        </p:txBody>
      </p:sp>
      <p:cxnSp>
        <p:nvCxnSpPr>
          <p:cNvPr id="12" name="Přímá spojnice 11"/>
          <p:cNvCxnSpPr>
            <a:stCxn id="3" idx="2"/>
            <a:endCxn id="6" idx="0"/>
          </p:cNvCxnSpPr>
          <p:nvPr/>
        </p:nvCxnSpPr>
        <p:spPr>
          <a:xfrm flipH="1">
            <a:off x="3060000" y="2340000"/>
            <a:ext cx="2700000" cy="900000"/>
          </a:xfrm>
          <a:prstGeom prst="line">
            <a:avLst/>
          </a:prstGeom>
          <a:ln w="158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stCxn id="3" idx="2"/>
            <a:endCxn id="5" idx="0"/>
          </p:cNvCxnSpPr>
          <p:nvPr/>
        </p:nvCxnSpPr>
        <p:spPr>
          <a:xfrm>
            <a:off x="5760000" y="2340000"/>
            <a:ext cx="2880000" cy="900000"/>
          </a:xfrm>
          <a:prstGeom prst="line">
            <a:avLst/>
          </a:prstGeom>
          <a:ln w="158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5" idx="2"/>
            <a:endCxn id="10" idx="0"/>
          </p:cNvCxnSpPr>
          <p:nvPr/>
        </p:nvCxnSpPr>
        <p:spPr>
          <a:xfrm>
            <a:off x="8640000" y="3780000"/>
            <a:ext cx="1260000" cy="1259999"/>
          </a:xfrm>
          <a:prstGeom prst="line">
            <a:avLst/>
          </a:prstGeom>
          <a:ln w="158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>
            <a:stCxn id="5" idx="2"/>
            <a:endCxn id="9" idx="0"/>
          </p:cNvCxnSpPr>
          <p:nvPr/>
        </p:nvCxnSpPr>
        <p:spPr>
          <a:xfrm flipH="1">
            <a:off x="7200000" y="3780000"/>
            <a:ext cx="1440000" cy="1259999"/>
          </a:xfrm>
          <a:prstGeom prst="line">
            <a:avLst/>
          </a:prstGeom>
          <a:ln w="158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stCxn id="6" idx="2"/>
            <a:endCxn id="7" idx="0"/>
          </p:cNvCxnSpPr>
          <p:nvPr/>
        </p:nvCxnSpPr>
        <p:spPr>
          <a:xfrm flipH="1">
            <a:off x="1800000" y="3780000"/>
            <a:ext cx="1260000" cy="1259999"/>
          </a:xfrm>
          <a:prstGeom prst="line">
            <a:avLst/>
          </a:prstGeom>
          <a:ln w="158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>
            <a:stCxn id="6" idx="2"/>
            <a:endCxn id="8" idx="0"/>
          </p:cNvCxnSpPr>
          <p:nvPr/>
        </p:nvCxnSpPr>
        <p:spPr>
          <a:xfrm>
            <a:off x="3060000" y="3780000"/>
            <a:ext cx="1440000" cy="1259999"/>
          </a:xfrm>
          <a:prstGeom prst="line">
            <a:avLst/>
          </a:prstGeom>
          <a:ln w="15875" cap="rnd"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808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Example: a Dataset  where Statistical units = employees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240754"/>
              </p:ext>
            </p:extLst>
          </p:nvPr>
        </p:nvGraphicFramePr>
        <p:xfrm>
          <a:off x="1080000" y="1152000"/>
          <a:ext cx="7560060" cy="5039601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540060">
                  <a:extLst>
                    <a:ext uri="{9D8B030D-6E8A-4147-A177-3AD203B41FA5}">
                      <a16:colId xmlns:a16="http://schemas.microsoft.com/office/drawing/2014/main" val="319995095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84783830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62625489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615343801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72600366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4072174939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669653384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3653678132"/>
                    </a:ext>
                  </a:extLst>
                </a:gridCol>
              </a:tblGrid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ID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Gender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noProof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Age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Marital Status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Education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Position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Salary per Year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Evaluation</a:t>
                      </a:r>
                      <a:endParaRPr lang="en-GB" sz="10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946476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5060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divorced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secondary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258800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6767314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1030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divorced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university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manager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630000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6196421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3049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operator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436600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2114472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5047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240600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371935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5061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241800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3025573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5087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secondary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239500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—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40670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5133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secondary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241100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437533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5177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secondary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239600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918109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3030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operator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422600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4744361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3014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university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operator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303600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605753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5012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223100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806677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5056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divorced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225200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0059007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5101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unmarried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224600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867854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5106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226100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7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6754353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5146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224900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7281643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5153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divorced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secondary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224500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114740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5189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224600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9494462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5196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222800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3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435435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1031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university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manager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429000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—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370952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5016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divorced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secondary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administrative officer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259000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960790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5021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220200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—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635797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5062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221400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995660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5107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divorced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220500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3199399"/>
                  </a:ext>
                </a:extLst>
              </a:tr>
              <a:tr h="194366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5154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F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widowed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219200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731796"/>
                  </a:ext>
                </a:extLst>
              </a:tr>
              <a:tr h="18045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5195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</a:t>
                      </a: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married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primary+vocational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worker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219400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u="none" strike="noStrike" noProof="0" dirty="0">
                          <a:effectLst/>
                        </a:rPr>
                        <a:t>6</a:t>
                      </a:r>
                      <a:endParaRPr lang="en-GB" sz="1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25200" anchor="b">
                    <a:lnL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30787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10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15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list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/>
              <a:t>Compulsory:</a:t>
            </a:r>
            <a:endParaRPr lang="en-GB" dirty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KELLER, Gerald:  </a:t>
            </a:r>
            <a:r>
              <a:rPr lang="en-GB" i="1" dirty="0"/>
              <a:t>Statistics for Management and Economics.</a:t>
            </a:r>
            <a:r>
              <a:rPr lang="en-GB" dirty="0"/>
              <a:t>  11</a:t>
            </a:r>
            <a:r>
              <a:rPr lang="en-GB" baseline="30000" dirty="0"/>
              <a:t>th</a:t>
            </a:r>
            <a:r>
              <a:rPr lang="en-GB" dirty="0"/>
              <a:t> Edition.  Cengage Learning, 2017.  ISBN 978-1-337-09345-3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SIEGEL, Andrew:  </a:t>
            </a:r>
            <a:r>
              <a:rPr lang="en-GB" i="1" dirty="0"/>
              <a:t>Practical Business Statistics. </a:t>
            </a:r>
            <a:r>
              <a:rPr lang="en-GB" dirty="0"/>
              <a:t> 7</a:t>
            </a:r>
            <a:r>
              <a:rPr lang="en-GB" baseline="30000" dirty="0"/>
              <a:t>th</a:t>
            </a:r>
            <a:r>
              <a:rPr lang="en-GB" dirty="0"/>
              <a:t> Edition.  </a:t>
            </a:r>
            <a:br>
              <a:rPr lang="en-GB" dirty="0"/>
            </a:br>
            <a:r>
              <a:rPr lang="en-GB" dirty="0"/>
              <a:t>Academic Press, 2016.  ISBN 978-0-12-804250-2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r>
              <a:rPr lang="en-GB" u="sng" dirty="0"/>
              <a:t>Recommended:</a:t>
            </a:r>
            <a:endParaRPr lang="en-GB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www.statsoft.com/textbook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dirty="0"/>
              <a:t>http://</a:t>
            </a:r>
            <a:r>
              <a:rPr lang="en-GB" b="1" dirty="0"/>
              <a:t>onlinestatbook.com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865724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list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/>
              <a:t>Free Online Textbooks:</a:t>
            </a:r>
            <a:endParaRPr lang="en-GB" dirty="0"/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Many textbooks on statistics and other disciplines can be found at</a:t>
            </a:r>
            <a:br>
              <a:rPr lang="en-GB" dirty="0"/>
            </a:br>
            <a:r>
              <a:rPr lang="en-GB" dirty="0"/>
              <a:t>https://</a:t>
            </a:r>
            <a:r>
              <a:rPr lang="en-GB" b="1" dirty="0"/>
              <a:t>freetextbook.org</a:t>
            </a:r>
            <a:r>
              <a:rPr lang="en-GB" dirty="0"/>
              <a:t>/</a:t>
            </a:r>
          </a:p>
          <a:p>
            <a:pPr>
              <a:spcBef>
                <a:spcPts val="600"/>
              </a:spcBef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Online Statistics Education: An Interactive Multimedia Course of Study</a:t>
            </a:r>
            <a:br>
              <a:rPr lang="en-GB" dirty="0"/>
            </a:br>
            <a:r>
              <a:rPr lang="en-GB" dirty="0"/>
              <a:t>http://</a:t>
            </a:r>
            <a:r>
              <a:rPr lang="en-GB" b="1" dirty="0"/>
              <a:t>onlinestatbook.com</a:t>
            </a:r>
            <a:r>
              <a:rPr lang="en-GB" dirty="0"/>
              <a:t>/</a:t>
            </a:r>
          </a:p>
          <a:p>
            <a:pPr>
              <a:spcBef>
                <a:spcPts val="600"/>
              </a:spcBef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Electronic Statistics Textbook by StatSoft, Inc. (2013)</a:t>
            </a:r>
            <a:br>
              <a:rPr lang="en-GB" dirty="0"/>
            </a:br>
            <a:r>
              <a:rPr lang="en-GB" b="1" dirty="0"/>
              <a:t>www.statsoft.com/textbook</a:t>
            </a:r>
          </a:p>
          <a:p>
            <a:pPr>
              <a:spcBef>
                <a:spcPts val="600"/>
              </a:spcBef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The printed version of the latter textbook:</a:t>
            </a:r>
            <a:br>
              <a:rPr lang="en-GB" dirty="0"/>
            </a:br>
            <a:r>
              <a:rPr lang="en-GB" dirty="0"/>
              <a:t>HILL, T.  &amp;  LEWICKI, P.  (2007).  </a:t>
            </a:r>
            <a:r>
              <a:rPr lang="en-GB" i="1" dirty="0"/>
              <a:t>STATISTICS: Methods and Applications.</a:t>
            </a:r>
            <a:r>
              <a:rPr lang="en-GB" dirty="0"/>
              <a:t>  StatSoft, Tulsa, OK.</a:t>
            </a:r>
          </a:p>
        </p:txBody>
      </p:sp>
    </p:spTree>
    <p:extLst>
      <p:ext uri="{BB962C8B-B14F-4D97-AF65-F5344CB8AC3E}">
        <p14:creationId xmlns:p14="http://schemas.microsoft.com/office/powerpoint/2010/main" val="84873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list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GB" u="sng" dirty="0"/>
              <a:t>Recommended: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ÖZDEMIR, Durmuş:  </a:t>
            </a:r>
            <a:r>
              <a:rPr lang="en-GB" i="1" dirty="0"/>
              <a:t>Applied Statistics for Economics and Business.</a:t>
            </a:r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>2</a:t>
            </a:r>
            <a:r>
              <a:rPr lang="en-GB" baseline="30000" dirty="0"/>
              <a:t>nd</a:t>
            </a:r>
            <a:r>
              <a:rPr lang="en-GB" dirty="0"/>
              <a:t> Edition.  Springer, 2016.  </a:t>
            </a:r>
            <a:br>
              <a:rPr lang="en-GB" dirty="0"/>
            </a:br>
            <a:r>
              <a:rPr lang="en-GB" dirty="0"/>
              <a:t>ISBN 978-3-319-26495-0 (hardcover).  ISBN 978-3-319-79962-9 (softcover).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UBØE, Jan:  </a:t>
            </a:r>
            <a:r>
              <a:rPr lang="en-GB" i="1" dirty="0"/>
              <a:t>Introductory Statistics for Business and Economics: </a:t>
            </a:r>
            <a:br>
              <a:rPr lang="en-GB" i="1" dirty="0"/>
            </a:br>
            <a:r>
              <a:rPr lang="en-GB" i="1" dirty="0"/>
              <a:t>Theory, Exercises and Solutions.</a:t>
            </a:r>
            <a:r>
              <a:rPr lang="en-GB" dirty="0"/>
              <a:t>  1</a:t>
            </a:r>
            <a:r>
              <a:rPr lang="en-GB" baseline="30000" dirty="0"/>
              <a:t>st</a:t>
            </a:r>
            <a:r>
              <a:rPr lang="en-GB" dirty="0"/>
              <a:t> Edition. Springer, 2017.  </a:t>
            </a:r>
            <a:br>
              <a:rPr lang="en-GB" dirty="0"/>
            </a:br>
            <a:r>
              <a:rPr lang="en-GB" dirty="0"/>
              <a:t>ISBN 978-3-319-70935-2 (hardcover).  ISBN 978-3-319-89016-6 (softcover).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QUIRK, Thomas:  </a:t>
            </a:r>
            <a:r>
              <a:rPr lang="en-GB" i="1" dirty="0"/>
              <a:t>Excel 2016 for Business Statistics: </a:t>
            </a:r>
            <a:br>
              <a:rPr lang="en-GB" i="1" dirty="0"/>
            </a:br>
            <a:r>
              <a:rPr lang="en-GB" i="1" dirty="0"/>
              <a:t>A Guide to Solving Practical Problems.</a:t>
            </a:r>
            <a:r>
              <a:rPr lang="en-GB" dirty="0"/>
              <a:t>  1</a:t>
            </a:r>
            <a:r>
              <a:rPr lang="en-GB" baseline="30000" dirty="0"/>
              <a:t>st</a:t>
            </a:r>
            <a:r>
              <a:rPr lang="en-GB" dirty="0"/>
              <a:t> Edition.  Springer, 2016.  </a:t>
            </a:r>
            <a:br>
              <a:rPr lang="en-GB" dirty="0"/>
            </a:br>
            <a:r>
              <a:rPr lang="en-GB" dirty="0"/>
              <a:t>ISBN 978-3-319-38958-5 (softcover).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HERKENHOFF, Linda,  FOGLI, John:  </a:t>
            </a:r>
            <a:br>
              <a:rPr lang="en-GB" dirty="0"/>
            </a:br>
            <a:r>
              <a:rPr lang="en-GB" i="1" dirty="0"/>
              <a:t>Applied Statistics for Business and Management using Microsoft Excel.</a:t>
            </a:r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>1</a:t>
            </a:r>
            <a:r>
              <a:rPr lang="en-GB" baseline="30000" dirty="0"/>
              <a:t>st</a:t>
            </a:r>
            <a:r>
              <a:rPr lang="en-GB" dirty="0"/>
              <a:t> Edition.  Springer, 2013.  ISBN 978-1-4614-8422-6 (softcover).</a:t>
            </a:r>
          </a:p>
        </p:txBody>
      </p:sp>
    </p:spTree>
    <p:extLst>
      <p:ext uri="{BB962C8B-B14F-4D97-AF65-F5344CB8AC3E}">
        <p14:creationId xmlns:p14="http://schemas.microsoft.com/office/powerpoint/2010/main" val="2202343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list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u="sng" dirty="0"/>
              <a:t>Optional: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ANDERSON, D. R.,  SWEENEY, D. J.,  WILLIAMS, Th. A.,  FREEMAN, J.,  SHOESMITH, E.:  </a:t>
            </a:r>
            <a:r>
              <a:rPr lang="en-GB" i="1" dirty="0"/>
              <a:t>Statistics for Business and Economics.</a:t>
            </a:r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>Cengage Learning, 2017.  ISBN 978-1-4737-2656-7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DANIEL, W. W.,  TERREL, J.:  </a:t>
            </a:r>
            <a:r>
              <a:rPr lang="en-GB" i="1" dirty="0"/>
              <a:t>Business Statistics for Management and Economics. </a:t>
            </a:r>
            <a:r>
              <a:rPr lang="en-GB" dirty="0"/>
              <a:t> Houghton Mifflin, 1995.  ISBN 0-395-73717-6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WOOLDRIDGE, J. M.:  </a:t>
            </a:r>
            <a:r>
              <a:rPr lang="en-GB" i="1" dirty="0"/>
              <a:t>Introductory Econometrics: A Modern Approach.</a:t>
            </a:r>
            <a:r>
              <a:rPr lang="en-GB" dirty="0"/>
              <a:t>  </a:t>
            </a:r>
            <a:br>
              <a:rPr lang="en-GB" dirty="0"/>
            </a:br>
            <a:r>
              <a:rPr lang="en-GB" dirty="0"/>
              <a:t>Mason, OH: Thomson/South-Western, 2006.  ISBN 0-324-28978-2</a:t>
            </a:r>
          </a:p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VAN MATRE, J. G.,  GILBREATH, G. H.:  </a:t>
            </a:r>
            <a:r>
              <a:rPr lang="en-GB" i="1" dirty="0"/>
              <a:t>Statistics for Business and Economics.</a:t>
            </a:r>
            <a:r>
              <a:rPr lang="en-GB" dirty="0"/>
              <a:t>  BPI/IRWIN, Homewood, 1997.  ISBN 0-256-03719-1</a:t>
            </a:r>
          </a:p>
        </p:txBody>
      </p:sp>
    </p:spTree>
    <p:extLst>
      <p:ext uri="{BB962C8B-B14F-4D97-AF65-F5344CB8AC3E}">
        <p14:creationId xmlns:p14="http://schemas.microsoft.com/office/powerpoint/2010/main" val="3382165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statistics?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word “statistics” has two meanings: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Statistics is a table, graph, or any numerical information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Statistics is a collection of methods and procedures dealing </a:t>
            </a:r>
            <a:br>
              <a:rPr lang="en-GB" b="1" dirty="0"/>
            </a:br>
            <a:r>
              <a:rPr lang="en-GB" b="1" dirty="0"/>
              <a:t>with information, and with numerical information in particular</a:t>
            </a:r>
          </a:p>
          <a:p>
            <a:pPr>
              <a:lnSpc>
                <a:spcPct val="150000"/>
              </a:lnSpc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The word “statistic” has a special meaning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Statistic is a random variable:</a:t>
            </a:r>
            <a:br>
              <a:rPr lang="en-GB" dirty="0"/>
            </a:br>
            <a:r>
              <a:rPr lang="en-GB" dirty="0"/>
              <a:t>  —  a function of the random sample </a:t>
            </a:r>
            <a:br>
              <a:rPr lang="en-GB" dirty="0"/>
            </a:br>
            <a:r>
              <a:rPr lang="en-GB" dirty="0"/>
              <a:t>  —  a formula or an algebraic expression</a:t>
            </a:r>
          </a:p>
        </p:txBody>
      </p:sp>
    </p:spTree>
    <p:extLst>
      <p:ext uri="{BB962C8B-B14F-4D97-AF65-F5344CB8AC3E}">
        <p14:creationId xmlns:p14="http://schemas.microsoft.com/office/powerpoint/2010/main" val="37156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statistics for us?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The statistics is a collection, or a system, of methods and procedures dealing with numerical (quantitative) and non-numerical (qualitative) information.  In particular, statistics deals with: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collection</a:t>
            </a:r>
            <a:r>
              <a:rPr lang="en-GB" dirty="0"/>
              <a:t> of the information (census, poll, questionnaires, interviews)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description</a:t>
            </a:r>
            <a:r>
              <a:rPr lang="en-GB" dirty="0"/>
              <a:t> of the information (structuration, storage in the computer)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analysis</a:t>
            </a:r>
            <a:r>
              <a:rPr lang="en-GB" dirty="0"/>
              <a:t> of the information (by using statistical methods)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b="1" dirty="0"/>
              <a:t>evaluation</a:t>
            </a:r>
            <a:r>
              <a:rPr lang="en-GB" dirty="0"/>
              <a:t> of the information (explanation, interpretation and presentation)</a:t>
            </a:r>
          </a:p>
        </p:txBody>
      </p:sp>
    </p:spTree>
    <p:extLst>
      <p:ext uri="{BB962C8B-B14F-4D97-AF65-F5344CB8AC3E}">
        <p14:creationId xmlns:p14="http://schemas.microsoft.com/office/powerpoint/2010/main" val="4011322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Statistics lie…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“</a:t>
            </a:r>
            <a:r>
              <a:rPr lang="en-GB" i="1" dirty="0"/>
              <a:t>Statistics is a particularly cunning form of a lie.</a:t>
            </a:r>
            <a:r>
              <a:rPr lang="en-GB" dirty="0"/>
              <a:t>”</a:t>
            </a:r>
          </a:p>
          <a:p>
            <a:pPr algn="r"/>
            <a:r>
              <a:rPr lang="en-GB" dirty="0"/>
              <a:t>—  an unknown English lord</a:t>
            </a:r>
          </a:p>
          <a:p>
            <a:endParaRPr lang="en-GB" dirty="0"/>
          </a:p>
          <a:p>
            <a:r>
              <a:rPr lang="en-GB" dirty="0"/>
              <a:t>“</a:t>
            </a:r>
            <a:r>
              <a:rPr lang="en-GB" i="1" dirty="0"/>
              <a:t>There are three kinds of lies: lies, damned lies, and statistics.</a:t>
            </a:r>
            <a:r>
              <a:rPr lang="en-GB" dirty="0"/>
              <a:t>”</a:t>
            </a:r>
          </a:p>
          <a:p>
            <a:pPr algn="r"/>
            <a:r>
              <a:rPr lang="en-GB" dirty="0"/>
              <a:t>—  of unknown origin / Mark Twain (?)</a:t>
            </a:r>
          </a:p>
          <a:p>
            <a:endParaRPr lang="en-GB" dirty="0"/>
          </a:p>
          <a:p>
            <a:r>
              <a:rPr lang="en-GB" dirty="0"/>
              <a:t>“</a:t>
            </a:r>
            <a:r>
              <a:rPr lang="en-GB" i="1" dirty="0"/>
              <a:t>The only statistics you can trust are the ones you have falsified yourself.</a:t>
            </a:r>
            <a:r>
              <a:rPr lang="en-GB" dirty="0"/>
              <a:t>”</a:t>
            </a:r>
          </a:p>
          <a:p>
            <a:r>
              <a:rPr lang="en-GB" dirty="0"/>
              <a:t>“</a:t>
            </a:r>
            <a:r>
              <a:rPr lang="en-GB" i="1" dirty="0"/>
              <a:t>I only believe in statistics that I doctored myself.</a:t>
            </a:r>
            <a:r>
              <a:rPr lang="en-GB" dirty="0"/>
              <a:t>”</a:t>
            </a:r>
          </a:p>
          <a:p>
            <a:pPr algn="r"/>
            <a:r>
              <a:rPr lang="en-GB" dirty="0"/>
              <a:t>—  Sir Winston Churchill</a:t>
            </a:r>
          </a:p>
          <a:p>
            <a:endParaRPr lang="en-GB" dirty="0"/>
          </a:p>
          <a:p>
            <a:r>
              <a:rPr lang="en-GB" dirty="0"/>
              <a:t>“</a:t>
            </a:r>
            <a:r>
              <a:rPr lang="en-GB" i="1" dirty="0"/>
              <a:t>The statistics is boring, but provides valuable information.</a:t>
            </a:r>
            <a:r>
              <a:rPr lang="en-GB" dirty="0"/>
              <a:t>”</a:t>
            </a:r>
          </a:p>
          <a:p>
            <a:pPr algn="r"/>
            <a:r>
              <a:rPr lang="en-GB" dirty="0"/>
              <a:t>—  a song by Zdeněk Svěrák and Jaroslav Uhlíř</a:t>
            </a:r>
          </a:p>
        </p:txBody>
      </p:sp>
    </p:spTree>
    <p:extLst>
      <p:ext uri="{BB962C8B-B14F-4D97-AF65-F5344CB8AC3E}">
        <p14:creationId xmlns:p14="http://schemas.microsoft.com/office/powerpoint/2010/main" val="34915463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zor.potx" id="{03D10032-7B47-4BC7-8D74-6E131F1ED24C}" vid="{FD6A47A2-2BEE-4AE2-8DFB-5A4C359AB07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Vzor</Template>
  <TotalTime>1929</TotalTime>
  <Words>2246</Words>
  <Application>Microsoft Office PowerPoint</Application>
  <PresentationFormat>Širokoúhlá obrazovka</PresentationFormat>
  <Paragraphs>456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Cambria Math</vt:lpstr>
      <vt:lpstr>Motiv Office</vt:lpstr>
      <vt:lpstr>Statistics  Lecture 1</vt:lpstr>
      <vt:lpstr>Prezentace aplikace PowerPoint</vt:lpstr>
      <vt:lpstr>Reading list</vt:lpstr>
      <vt:lpstr>Reading list</vt:lpstr>
      <vt:lpstr>Reading list</vt:lpstr>
      <vt:lpstr>Reading list</vt:lpstr>
      <vt:lpstr>What is statistics?</vt:lpstr>
      <vt:lpstr>What is statistics for us?</vt:lpstr>
      <vt:lpstr>Statistics lie…</vt:lpstr>
      <vt:lpstr>Example:  The number of crimes in the City of XYZ</vt:lpstr>
      <vt:lpstr>Median salaries in various professions</vt:lpstr>
      <vt:lpstr>Some history of statistics in ancient times</vt:lpstr>
      <vt:lpstr>Some modern history of statistics</vt:lpstr>
      <vt:lpstr>Some modern history of statistics</vt:lpstr>
      <vt:lpstr>Some modern history of statistics</vt:lpstr>
      <vt:lpstr>Some modern history of statistics</vt:lpstr>
      <vt:lpstr>Some modern history of statistics</vt:lpstr>
      <vt:lpstr>Historical conclusion</vt:lpstr>
      <vt:lpstr>Statistics and computers</vt:lpstr>
      <vt:lpstr>Statistics</vt:lpstr>
      <vt:lpstr>Data — Data unit — Data item — Observation — Dataset</vt:lpstr>
      <vt:lpstr>Statistical unit</vt:lpstr>
      <vt:lpstr>Statistical unit</vt:lpstr>
      <vt:lpstr>Statistical unit</vt:lpstr>
      <vt:lpstr>Population — Sample — Data item</vt:lpstr>
      <vt:lpstr>Qualitative data items</vt:lpstr>
      <vt:lpstr>Quantitative data items </vt:lpstr>
      <vt:lpstr>Data items = Variables</vt:lpstr>
      <vt:lpstr>Example: a Dataset  where Statistical units = employees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 Lecture 1</dc:title>
  <dc:creator>bar0245</dc:creator>
  <cp:lastModifiedBy>Radmila Krkošková</cp:lastModifiedBy>
  <cp:revision>74</cp:revision>
  <dcterms:created xsi:type="dcterms:W3CDTF">2019-10-22T19:50:44Z</dcterms:created>
  <dcterms:modified xsi:type="dcterms:W3CDTF">2024-01-23T13:10:08Z</dcterms:modified>
</cp:coreProperties>
</file>