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7" r:id="rId10"/>
    <p:sldId id="270" r:id="rId11"/>
    <p:sldId id="272" r:id="rId12"/>
    <p:sldId id="271" r:id="rId13"/>
    <p:sldId id="273" r:id="rId14"/>
    <p:sldId id="275" r:id="rId15"/>
    <p:sldId id="274" r:id="rId16"/>
    <p:sldId id="278" r:id="rId17"/>
    <p:sldId id="279" r:id="rId18"/>
    <p:sldId id="281" r:id="rId19"/>
    <p:sldId id="269" r:id="rId20"/>
    <p:sldId id="282" r:id="rId21"/>
    <p:sldId id="283" r:id="rId22"/>
    <p:sldId id="280" r:id="rId23"/>
    <p:sldId id="276" r:id="rId24"/>
    <p:sldId id="268" r:id="rId25"/>
    <p:sldId id="284" r:id="rId26"/>
    <p:sldId id="286" r:id="rId27"/>
    <p:sldId id="288" r:id="rId28"/>
    <p:sldId id="289" r:id="rId29"/>
    <p:sldId id="290" r:id="rId30"/>
    <p:sldId id="287" r:id="rId31"/>
    <p:sldId id="291" r:id="rId32"/>
    <p:sldId id="292" r:id="rId33"/>
    <p:sldId id="297" r:id="rId34"/>
    <p:sldId id="293" r:id="rId35"/>
    <p:sldId id="295" r:id="rId36"/>
    <p:sldId id="299" r:id="rId37"/>
    <p:sldId id="300" r:id="rId38"/>
    <p:sldId id="301" r:id="rId39"/>
    <p:sldId id="285" r:id="rId40"/>
    <p:sldId id="304" r:id="rId41"/>
    <p:sldId id="302" r:id="rId42"/>
    <p:sldId id="305" r:id="rId43"/>
    <p:sldId id="306" r:id="rId44"/>
    <p:sldId id="308" r:id="rId45"/>
    <p:sldId id="309" r:id="rId46"/>
    <p:sldId id="310" r:id="rId47"/>
    <p:sldId id="311" r:id="rId48"/>
    <p:sldId id="312" r:id="rId49"/>
    <p:sldId id="313" r:id="rId50"/>
    <p:sldId id="314" r:id="rId51"/>
    <p:sldId id="315" r:id="rId52"/>
    <p:sldId id="316" r:id="rId53"/>
    <p:sldId id="317" r:id="rId54"/>
    <p:sldId id="318" r:id="rId55"/>
    <p:sldId id="320" r:id="rId56"/>
    <p:sldId id="322" r:id="rId57"/>
    <p:sldId id="321" r:id="rId58"/>
    <p:sldId id="323" r:id="rId59"/>
    <p:sldId id="324" r:id="rId60"/>
    <p:sldId id="325" r:id="rId61"/>
    <p:sldId id="326" r:id="rId62"/>
    <p:sldId id="335" r:id="rId63"/>
    <p:sldId id="327" r:id="rId64"/>
    <p:sldId id="329" r:id="rId65"/>
    <p:sldId id="330" r:id="rId66"/>
    <p:sldId id="331" r:id="rId67"/>
    <p:sldId id="332" r:id="rId68"/>
    <p:sldId id="333" r:id="rId69"/>
    <p:sldId id="334" r:id="rId70"/>
    <p:sldId id="336" r:id="rId71"/>
    <p:sldId id="337" r:id="rId72"/>
    <p:sldId id="371" r:id="rId73"/>
    <p:sldId id="372" r:id="rId74"/>
    <p:sldId id="338" r:id="rId75"/>
    <p:sldId id="339" r:id="rId76"/>
    <p:sldId id="340" r:id="rId77"/>
    <p:sldId id="357" r:id="rId78"/>
    <p:sldId id="341" r:id="rId79"/>
    <p:sldId id="366" r:id="rId80"/>
    <p:sldId id="342" r:id="rId81"/>
    <p:sldId id="347" r:id="rId82"/>
    <p:sldId id="348" r:id="rId83"/>
    <p:sldId id="368" r:id="rId84"/>
    <p:sldId id="367" r:id="rId85"/>
    <p:sldId id="369" r:id="rId86"/>
    <p:sldId id="370" r:id="rId87"/>
    <p:sldId id="343" r:id="rId88"/>
    <p:sldId id="345" r:id="rId89"/>
    <p:sldId id="346" r:id="rId90"/>
    <p:sldId id="350" r:id="rId91"/>
    <p:sldId id="353" r:id="rId92"/>
    <p:sldId id="354" r:id="rId93"/>
    <p:sldId id="358" r:id="rId94"/>
    <p:sldId id="356" r:id="rId95"/>
    <p:sldId id="364" r:id="rId96"/>
    <p:sldId id="365" r:id="rId9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58BCB2"/>
    <a:srgbClr val="3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332" autoAdjust="0"/>
  </p:normalViewPr>
  <p:slideViewPr>
    <p:cSldViewPr snapToGrid="0">
      <p:cViewPr varScale="1">
        <p:scale>
          <a:sx n="86" d="100"/>
          <a:sy n="86" d="100"/>
        </p:scale>
        <p:origin x="562"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7" name="Obdélník 6"/>
          <p:cNvSpPr/>
          <p:nvPr userDrawn="1"/>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hasCustomPrompt="1"/>
          </p:nvPr>
        </p:nvSpPr>
        <p:spPr>
          <a:xfrm>
            <a:off x="622800" y="932400"/>
            <a:ext cx="6818400" cy="2880000"/>
          </a:xfrm>
          <a:noFill/>
        </p:spPr>
        <p:txBody>
          <a:bodyPr anchor="t" anchorCtr="0">
            <a:noAutofit/>
          </a:bodyPr>
          <a:lstStyle>
            <a:lvl1pPr algn="l">
              <a:defRPr sz="3600" baseline="0">
                <a:solidFill>
                  <a:schemeClr val="bg1"/>
                </a:solidFill>
              </a:defRPr>
            </a:lvl1pPr>
          </a:lstStyle>
          <a:p>
            <a:r>
              <a:rPr lang="en-GB" noProof="0" dirty="0"/>
              <a:t>Presentation title</a:t>
            </a:r>
          </a:p>
        </p:txBody>
      </p:sp>
      <p:sp>
        <p:nvSpPr>
          <p:cNvPr id="3" name="Podnadpis 2"/>
          <p:cNvSpPr>
            <a:spLocks noGrp="1"/>
          </p:cNvSpPr>
          <p:nvPr>
            <p:ph type="subTitle" idx="1" hasCustomPrompt="1"/>
          </p:nvPr>
        </p:nvSpPr>
        <p:spPr>
          <a:xfrm>
            <a:off x="2350800" y="4100400"/>
            <a:ext cx="5184000" cy="10548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Presentation subtitle</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14" name="Zástupný symbol pro text 2"/>
          <p:cNvSpPr>
            <a:spLocks noGrp="1"/>
          </p:cNvSpPr>
          <p:nvPr>
            <p:ph type="body" idx="10" hasCustomPrompt="1"/>
          </p:nvPr>
        </p:nvSpPr>
        <p:spPr>
          <a:xfrm>
            <a:off x="7824192" y="4964142"/>
            <a:ext cx="4140000" cy="1537200"/>
          </a:xfrm>
        </p:spPr>
        <p:txBody>
          <a:bodyPr/>
          <a:lstStyle>
            <a:lvl1pPr marL="0" indent="0" algn="r">
              <a:buNone/>
              <a:defRPr sz="1800" b="0">
                <a:solidFill>
                  <a:srgbClr val="307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David </a:t>
            </a:r>
            <a:r>
              <a:rPr lang="en-US" noProof="0" dirty="0" err="1"/>
              <a:t>Bartl</a:t>
            </a:r>
            <a:endParaRPr lang="en-US" noProof="0" dirty="0"/>
          </a:p>
          <a:p>
            <a:pPr lvl="0"/>
            <a:r>
              <a:rPr lang="en-US" noProof="0" dirty="0"/>
              <a:t>Subject title</a:t>
            </a:r>
          </a:p>
          <a:p>
            <a:pPr lvl="0"/>
            <a:r>
              <a:rPr lang="en-US" noProof="0" dirty="0"/>
              <a:t>Subject code</a:t>
            </a:r>
          </a:p>
        </p:txBody>
      </p:sp>
    </p:spTree>
    <p:extLst>
      <p:ext uri="{BB962C8B-B14F-4D97-AF65-F5344CB8AC3E}">
        <p14:creationId xmlns:p14="http://schemas.microsoft.com/office/powerpoint/2010/main" val="377983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7" name="Přímá spojnice 6"/>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9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plně 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5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of the lecture">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12" name="Nadpis 6"/>
          <p:cNvSpPr txBox="1">
            <a:spLocks/>
          </p:cNvSpPr>
          <p:nvPr userDrawn="1"/>
        </p:nvSpPr>
        <p:spPr>
          <a:xfrm>
            <a:off x="252000" y="450000"/>
            <a:ext cx="9720000" cy="460800"/>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a:lstStyle>
          <a:p>
            <a:r>
              <a:rPr lang="en-GB" dirty="0"/>
              <a:t>Outline of the lecture</a:t>
            </a:r>
          </a:p>
        </p:txBody>
      </p:sp>
    </p:spTree>
    <p:extLst>
      <p:ext uri="{BB962C8B-B14F-4D97-AF65-F5344CB8AC3E}">
        <p14:creationId xmlns:p14="http://schemas.microsoft.com/office/powerpoint/2010/main" val="224323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mp; Text">
    <p:spTree>
      <p:nvGrpSpPr>
        <p:cNvPr id="1" name=""/>
        <p:cNvGrpSpPr/>
        <p:nvPr/>
      </p:nvGrpSpPr>
      <p:grpSpPr>
        <a:xfrm>
          <a:off x="0" y="0"/>
          <a:ext cx="0" cy="0"/>
          <a:chOff x="0" y="0"/>
          <a:chExt cx="0" cy="0"/>
        </a:xfrm>
      </p:grpSpPr>
      <p:sp>
        <p:nvSpPr>
          <p:cNvPr id="14" name="Nadpis 13"/>
          <p:cNvSpPr>
            <a:spLocks noGrp="1"/>
          </p:cNvSpPr>
          <p:nvPr>
            <p:ph type="title"/>
          </p:nvPr>
        </p:nvSpPr>
        <p:spPr>
          <a:xfrm>
            <a:off x="252000" y="450000"/>
            <a:ext cx="9720000" cy="460800"/>
          </a:xfrm>
        </p:spPr>
        <p:txBody>
          <a:bodyPr vert="horz" lIns="91440" tIns="45720" rIns="91440" bIns="45720" rtlCol="0" anchor="t" anchorCtr="0">
            <a:noAutofit/>
          </a:bodyPr>
          <a:lstStyle>
            <a:lvl1pPr>
              <a:defRPr lang="cs-CZ"/>
            </a:lvl1pPr>
          </a:lstStyle>
          <a:p>
            <a:pPr marL="0" lvl="0"/>
            <a:r>
              <a:rPr lang="cs-CZ" noProof="0"/>
              <a:t>Kliknutím lze upravit styl.</a:t>
            </a:r>
            <a:endParaRPr lang="en-GB" noProof="0" dirty="0"/>
          </a:p>
        </p:txBody>
      </p:sp>
      <p:sp>
        <p:nvSpPr>
          <p:cNvPr id="3" name="Zástupný symbol pro text 2"/>
          <p:cNvSpPr>
            <a:spLocks noGrp="1"/>
          </p:cNvSpPr>
          <p:nvPr>
            <p:ph type="body" idx="1" hasCustomPrompt="1"/>
          </p:nvPr>
        </p:nvSpPr>
        <p:spPr>
          <a:xfrm>
            <a:off x="367200" y="1296000"/>
            <a:ext cx="11397600" cy="50400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Text</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0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mp; Obsah">
    <p:spTree>
      <p:nvGrpSpPr>
        <p:cNvPr id="1" name=""/>
        <p:cNvGrpSpPr/>
        <p:nvPr/>
      </p:nvGrpSpPr>
      <p:grpSpPr>
        <a:xfrm>
          <a:off x="0" y="0"/>
          <a:ext cx="0" cy="0"/>
          <a:chOff x="0" y="0"/>
          <a:chExt cx="0" cy="0"/>
        </a:xfrm>
      </p:grpSpPr>
      <p:sp>
        <p:nvSpPr>
          <p:cNvPr id="7"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Tree>
    <p:extLst>
      <p:ext uri="{BB962C8B-B14F-4D97-AF65-F5344CB8AC3E}">
        <p14:creationId xmlns:p14="http://schemas.microsoft.com/office/powerpoint/2010/main" val="236755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userDrawn="1"/>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title" hasCustomPrompt="1"/>
          </p:nvPr>
        </p:nvSpPr>
        <p:spPr>
          <a:xfrm>
            <a:off x="666000" y="720000"/>
            <a:ext cx="4352400" cy="1332000"/>
          </a:xfrm>
        </p:spPr>
        <p:txBody>
          <a:bodyPr anchor="t" anchorCtr="0"/>
          <a:lstStyle>
            <a:lvl1pPr>
              <a:defRPr sz="3600" baseline="0">
                <a:solidFill>
                  <a:schemeClr val="bg1"/>
                </a:solidFill>
              </a:defRPr>
            </a:lvl1pPr>
          </a:lstStyle>
          <a:p>
            <a:r>
              <a:rPr lang="en-GB" noProof="0" dirty="0"/>
              <a:t>Chapter title</a:t>
            </a:r>
          </a:p>
        </p:txBody>
      </p:sp>
      <p:sp>
        <p:nvSpPr>
          <p:cNvPr id="3" name="Zástupný symbol pro obsah 2"/>
          <p:cNvSpPr>
            <a:spLocks noGrp="1"/>
          </p:cNvSpPr>
          <p:nvPr>
            <p:ph idx="1"/>
          </p:nvPr>
        </p:nvSpPr>
        <p:spPr>
          <a:xfrm>
            <a:off x="5684400" y="2628000"/>
            <a:ext cx="5940000" cy="3852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4" name="Zástupný symbol pro text 3"/>
          <p:cNvSpPr>
            <a:spLocks noGrp="1"/>
          </p:cNvSpPr>
          <p:nvPr>
            <p:ph type="body" sz="half" idx="2" hasCustomPrompt="1"/>
          </p:nvPr>
        </p:nvSpPr>
        <p:spPr>
          <a:xfrm>
            <a:off x="666000" y="2052000"/>
            <a:ext cx="4352400" cy="4176000"/>
          </a:xfrm>
        </p:spPr>
        <p:txBody>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a:t>Text</a:t>
            </a:r>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spTree>
    <p:extLst>
      <p:ext uri="{BB962C8B-B14F-4D97-AF65-F5344CB8AC3E}">
        <p14:creationId xmlns:p14="http://schemas.microsoft.com/office/powerpoint/2010/main" val="235815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936000" y="1620000"/>
            <a:ext cx="5400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noProof="0" dirty="0"/>
              <a:t>Kliknutím na ikonu přidáte obrázek.</a:t>
            </a:r>
            <a:endParaRPr lang="en-GB" noProof="0" dirty="0"/>
          </a:p>
        </p:txBody>
      </p:sp>
      <p:sp>
        <p:nvSpPr>
          <p:cNvPr id="4" name="Zástupný symbol pro text 3"/>
          <p:cNvSpPr>
            <a:spLocks noGrp="1"/>
          </p:cNvSpPr>
          <p:nvPr>
            <p:ph type="body" sz="half" idx="2"/>
          </p:nvPr>
        </p:nvSpPr>
        <p:spPr>
          <a:xfrm>
            <a:off x="6984000" y="1620000"/>
            <a:ext cx="3240000" cy="360000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noProof="0"/>
              <a:t>Upravte styly předlohy textu.</a:t>
            </a:r>
          </a:p>
        </p:txBody>
      </p:sp>
      <p:pic>
        <p:nvPicPr>
          <p:cNvPr id="13" name="Obráze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4" name="Přímá spojnice 13"/>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spTree>
    <p:extLst>
      <p:ext uri="{BB962C8B-B14F-4D97-AF65-F5344CB8AC3E}">
        <p14:creationId xmlns:p14="http://schemas.microsoft.com/office/powerpoint/2010/main" val="67688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936000" y="1620000"/>
            <a:ext cx="5400000" cy="360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4" name="Zástupný symbol pro obsah 3"/>
          <p:cNvSpPr>
            <a:spLocks noGrp="1"/>
          </p:cNvSpPr>
          <p:nvPr>
            <p:ph sz="half" idx="2"/>
          </p:nvPr>
        </p:nvSpPr>
        <p:spPr>
          <a:xfrm>
            <a:off x="6984000" y="1619998"/>
            <a:ext cx="3240000" cy="3600000"/>
          </a:xfrm>
        </p:spPr>
        <p:txBody>
          <a:body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spTree>
    <p:extLst>
      <p:ext uri="{BB962C8B-B14F-4D97-AF65-F5344CB8AC3E}">
        <p14:creationId xmlns:p14="http://schemas.microsoft.com/office/powerpoint/2010/main" val="59710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Zástupný symbol pro obsah 2"/>
          <p:cNvSpPr>
            <a:spLocks noGrp="1"/>
          </p:cNvSpPr>
          <p:nvPr>
            <p:ph sz="half" idx="10"/>
          </p:nvPr>
        </p:nvSpPr>
        <p:spPr>
          <a:xfrm>
            <a:off x="936000" y="1620000"/>
            <a:ext cx="5400000" cy="3600000"/>
          </a:xfrm>
        </p:spPr>
        <p:txBody>
          <a:bodyPr/>
          <a:lstStyle>
            <a:lvl1pPr>
              <a:defRPr sz="2400"/>
            </a:lvl1pPr>
            <a:lvl2pPr>
              <a:defRPr sz="2000"/>
            </a:lvl2pPr>
            <a:lvl3pPr>
              <a:defRPr sz="1800"/>
            </a:lvl3pPr>
            <a:lvl4pPr>
              <a:defRPr sz="1600"/>
            </a:lvl4pPr>
            <a:lvl5pPr>
              <a:defRPr sz="1600"/>
            </a:lvl5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3" name="Zástupný symbol pro text 2"/>
          <p:cNvSpPr>
            <a:spLocks noGrp="1"/>
          </p:cNvSpPr>
          <p:nvPr>
            <p:ph type="body" idx="1"/>
          </p:nvPr>
        </p:nvSpPr>
        <p:spPr>
          <a:xfrm>
            <a:off x="936000" y="961200"/>
            <a:ext cx="5400000" cy="658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Upravte styly předlohy textu.</a:t>
            </a:r>
          </a:p>
        </p:txBody>
      </p:sp>
      <p:sp>
        <p:nvSpPr>
          <p:cNvPr id="5" name="Zástupný symbol pro text 4"/>
          <p:cNvSpPr>
            <a:spLocks noGrp="1"/>
          </p:cNvSpPr>
          <p:nvPr>
            <p:ph type="body" sz="quarter" idx="3"/>
          </p:nvPr>
        </p:nvSpPr>
        <p:spPr>
          <a:xfrm>
            <a:off x="6984000" y="961200"/>
            <a:ext cx="3240000" cy="65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a:t>Upravte styly předlohy textu.</a:t>
            </a:r>
          </a:p>
        </p:txBody>
      </p:sp>
      <p:sp>
        <p:nvSpPr>
          <p:cNvPr id="11" name="Zástupný symbol pro obsah 3"/>
          <p:cNvSpPr>
            <a:spLocks noGrp="1"/>
          </p:cNvSpPr>
          <p:nvPr>
            <p:ph sz="half" idx="2"/>
          </p:nvPr>
        </p:nvSpPr>
        <p:spPr>
          <a:xfrm>
            <a:off x="6984000" y="1619998"/>
            <a:ext cx="3240000" cy="3600000"/>
          </a:xfrm>
        </p:spPr>
        <p:txBody>
          <a:bodyPr/>
          <a:lstStyle>
            <a:lvl1pPr>
              <a:defRPr sz="2400"/>
            </a:lvl1pPr>
            <a:lvl2pPr>
              <a:defRPr sz="2000"/>
            </a:lvl2pPr>
            <a:lvl3pPr>
              <a:defRPr sz="1800"/>
            </a:lvl3pPr>
            <a:lvl4pPr>
              <a:defRPr sz="1600"/>
            </a:lvl4pPr>
            <a:lvl5pPr>
              <a:defRPr sz="1600"/>
            </a:lvl5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3" name="Přímá spojnice 12"/>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spTree>
    <p:extLst>
      <p:ext uri="{BB962C8B-B14F-4D97-AF65-F5344CB8AC3E}">
        <p14:creationId xmlns:p14="http://schemas.microsoft.com/office/powerpoint/2010/main" val="1081623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6"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a:t>Kliknutím lze upravit styl.</a:t>
            </a:r>
            <a:endParaRPr lang="en-GB" noProof="0"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8" name="Přímá spojnice 7"/>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8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t" anchorCtr="0">
            <a:noAutofit/>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err="1"/>
              <a:t>Upravte</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a:p>
            <a:pPr lvl="2"/>
            <a:r>
              <a:rPr lang="en-GB" noProof="0" dirty="0" err="1"/>
              <a:t>Třetí</a:t>
            </a:r>
            <a:r>
              <a:rPr lang="en-GB" noProof="0" dirty="0"/>
              <a:t> </a:t>
            </a:r>
            <a:r>
              <a:rPr lang="en-GB" noProof="0" dirty="0" err="1"/>
              <a:t>úroveň</a:t>
            </a:r>
            <a:endParaRPr lang="en-GB" noProof="0" dirty="0"/>
          </a:p>
          <a:p>
            <a:pPr lvl="3"/>
            <a:r>
              <a:rPr lang="en-GB" noProof="0" dirty="0" err="1"/>
              <a:t>Čtvrtá</a:t>
            </a:r>
            <a:r>
              <a:rPr lang="en-GB" noProof="0" dirty="0"/>
              <a:t> </a:t>
            </a:r>
            <a:r>
              <a:rPr lang="en-GB" noProof="0" dirty="0" err="1"/>
              <a:t>úroveň</a:t>
            </a:r>
            <a:endParaRPr lang="en-GB" noProof="0" dirty="0"/>
          </a:p>
          <a:p>
            <a:pPr lvl="4"/>
            <a:r>
              <a:rPr lang="en-GB" noProof="0" dirty="0" err="1"/>
              <a:t>Pátá</a:t>
            </a:r>
            <a:r>
              <a:rPr lang="en-GB" noProof="0" dirty="0"/>
              <a:t> </a:t>
            </a:r>
            <a:r>
              <a:rPr lang="en-GB" noProof="0" dirty="0" err="1"/>
              <a:t>úroveň</a:t>
            </a:r>
            <a:endParaRPr lang="en-GB" noProof="0" dirty="0"/>
          </a:p>
        </p:txBody>
      </p:sp>
    </p:spTree>
    <p:extLst>
      <p:ext uri="{BB962C8B-B14F-4D97-AF65-F5344CB8AC3E}">
        <p14:creationId xmlns:p14="http://schemas.microsoft.com/office/powerpoint/2010/main" val="421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6" r:id="rId5"/>
    <p:sldLayoutId id="2147483657" r:id="rId6"/>
    <p:sldLayoutId id="2147483652" r:id="rId7"/>
    <p:sldLayoutId id="2147483653" r:id="rId8"/>
    <p:sldLayoutId id="2147483654" r:id="rId9"/>
    <p:sldLayoutId id="2147483655" r:id="rId10"/>
    <p:sldLayoutId id="2147483658" r:id="rId11"/>
  </p:sldLayoutIdLst>
  <p:txStyles>
    <p:title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9.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Statistics</a:t>
            </a:r>
            <a:br>
              <a:rPr lang="en-GB" dirty="0"/>
            </a:br>
            <a:br>
              <a:rPr lang="en-GB" dirty="0"/>
            </a:br>
            <a:r>
              <a:rPr lang="en-GB" dirty="0"/>
              <a:t>Lecture 4 &amp; 5</a:t>
            </a:r>
          </a:p>
        </p:txBody>
      </p:sp>
      <p:sp>
        <p:nvSpPr>
          <p:cNvPr id="3" name="Podnadpis 2"/>
          <p:cNvSpPr>
            <a:spLocks noGrp="1"/>
          </p:cNvSpPr>
          <p:nvPr>
            <p:ph type="subTitle" idx="1"/>
          </p:nvPr>
        </p:nvSpPr>
        <p:spPr/>
        <p:txBody>
          <a:bodyPr/>
          <a:lstStyle/>
          <a:p>
            <a:r>
              <a:rPr lang="en-GB" dirty="0"/>
              <a:t>Random variable</a:t>
            </a:r>
          </a:p>
        </p:txBody>
      </p:sp>
      <p:sp>
        <p:nvSpPr>
          <p:cNvPr id="4" name="Zástupný symbol pro text 3"/>
          <p:cNvSpPr>
            <a:spLocks noGrp="1"/>
          </p:cNvSpPr>
          <p:nvPr>
            <p:ph type="body" idx="10"/>
          </p:nvPr>
        </p:nvSpPr>
        <p:spPr/>
        <p:txBody>
          <a:bodyPr/>
          <a:lstStyle/>
          <a:p>
            <a:r>
              <a:rPr lang="en-GB" b="1" dirty="0"/>
              <a:t>David Bartl</a:t>
            </a:r>
          </a:p>
          <a:p>
            <a:r>
              <a:rPr lang="en-GB" dirty="0"/>
              <a:t>Statistics</a:t>
            </a:r>
          </a:p>
          <a:p>
            <a:r>
              <a:rPr lang="en-GB" dirty="0"/>
              <a:t>INM/BASTA</a:t>
            </a:r>
          </a:p>
        </p:txBody>
      </p:sp>
    </p:spTree>
    <p:extLst>
      <p:ext uri="{BB962C8B-B14F-4D97-AF65-F5344CB8AC3E}">
        <p14:creationId xmlns:p14="http://schemas.microsoft.com/office/powerpoint/2010/main" val="79732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We shall assume in particular that exactly one the three case arises:</a:t>
                </a:r>
              </a:p>
              <a:p>
                <a:pPr>
                  <a:lnSpc>
                    <a:spcPct val="200000"/>
                  </a:lnSpc>
                </a:pPr>
                <a:r>
                  <a:rPr lang="en-GB" dirty="0"/>
                  <a:t>     I.	the sample space  </a:t>
                </a:r>
                <a14:m>
                  <m:oMath xmlns:m="http://schemas.openxmlformats.org/officeDocument/2006/math">
                    <m:r>
                      <m:rPr>
                        <m:sty m:val="p"/>
                      </m:rPr>
                      <a:rPr lang="en-GB">
                        <a:latin typeface="Cambria Math" panose="02040503050406030204" pitchFamily="18" charset="0"/>
                      </a:rPr>
                      <m:t>Ω</m:t>
                    </m:r>
                  </m:oMath>
                </a14:m>
                <a:r>
                  <a:rPr lang="en-GB" dirty="0"/>
                  <a:t>  is finite</a:t>
                </a:r>
              </a:p>
              <a:p>
                <a:pPr>
                  <a:lnSpc>
                    <a:spcPct val="150000"/>
                  </a:lnSpc>
                </a:pPr>
                <a:r>
                  <a:rPr lang="en-GB" dirty="0"/>
                  <a:t>     II.	the sample space  </a:t>
                </a:r>
                <a14:m>
                  <m:oMath xmlns:m="http://schemas.openxmlformats.org/officeDocument/2006/math">
                    <m:r>
                      <m:rPr>
                        <m:sty m:val="p"/>
                      </m:rPr>
                      <a:rPr lang="en-GB">
                        <a:latin typeface="Cambria Math" panose="02040503050406030204" pitchFamily="18" charset="0"/>
                      </a:rPr>
                      <m:t>Ω</m:t>
                    </m:r>
                  </m:oMath>
                </a14:m>
                <a:r>
                  <a:rPr lang="en-GB" dirty="0"/>
                  <a:t>  is countably infinite</a:t>
                </a:r>
              </a:p>
              <a:p>
                <a:pPr>
                  <a:lnSpc>
                    <a:spcPct val="150000"/>
                  </a:lnSpc>
                </a:pPr>
                <a:r>
                  <a:rPr lang="en-GB" dirty="0"/>
                  <a:t>     III.	the sample space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endParaRPr lang="en-GB" dirty="0"/>
              </a:p>
              <a:p>
                <a:pPr>
                  <a:lnSpc>
                    <a:spcPct val="150000"/>
                  </a:lnSpc>
                </a:pPr>
                <a:endParaRPr lang="en-GB" dirty="0"/>
              </a:p>
              <a:p>
                <a:pPr>
                  <a:lnSpc>
                    <a:spcPct val="150000"/>
                  </a:lnSpc>
                </a:pPr>
                <a:r>
                  <a:rPr lang="en-GB" dirty="0"/>
                  <a:t>Each of the cases is discussed in detail below.</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93514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u="sng" dirty="0"/>
                  <a:t>Case I</a:t>
                </a:r>
                <a:r>
                  <a:rPr lang="en-GB" dirty="0"/>
                  <a:t>:  The sample space  </a:t>
                </a:r>
                <a14:m>
                  <m:oMath xmlns:m="http://schemas.openxmlformats.org/officeDocument/2006/math">
                    <m:r>
                      <m:rPr>
                        <m:sty m:val="p"/>
                      </m:rPr>
                      <a:rPr lang="en-GB">
                        <a:latin typeface="Cambria Math" panose="02040503050406030204" pitchFamily="18" charset="0"/>
                      </a:rPr>
                      <m:t>Ω</m:t>
                    </m:r>
                  </m:oMath>
                </a14:m>
                <a:r>
                  <a:rPr lang="en-GB" dirty="0"/>
                  <a:t>  is finite, such as</a:t>
                </a:r>
              </a:p>
              <a:p>
                <a:pPr>
                  <a:lnSpc>
                    <a:spcPct val="150000"/>
                  </a:lnSpc>
                </a:pPr>
                <a:r>
                  <a:rPr lang="en-GB" dirty="0"/>
                  <a:t>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m:rPr>
                            <m:nor/>
                          </m:rPr>
                          <a:rPr lang="en-GB">
                            <a:latin typeface="Cambria Math" panose="02040503050406030204" pitchFamily="18" charset="0"/>
                          </a:rPr>
                          <m:t>heads</m:t>
                        </m:r>
                        <m:r>
                          <a:rPr lang="en-GB" i="1">
                            <a:latin typeface="Cambria Math" panose="02040503050406030204" pitchFamily="18" charset="0"/>
                          </a:rPr>
                          <m:t>,</m:t>
                        </m:r>
                        <m:r>
                          <m:rPr>
                            <m:nor/>
                          </m:rPr>
                          <a:rPr lang="en-GB">
                            <a:latin typeface="Cambria Math" panose="02040503050406030204" pitchFamily="18" charset="0"/>
                          </a:rPr>
                          <m:t>tails</m:t>
                        </m:r>
                      </m:e>
                    </m:d>
                  </m:oMath>
                </a14:m>
                <a:r>
                  <a:rPr lang="en-GB" dirty="0"/>
                  <a:t>		</a:t>
                </a:r>
                <a:r>
                  <a:rPr lang="en-GB" sz="1800" dirty="0"/>
                  <a:t>(when tossing a coin)</a:t>
                </a:r>
                <a:endParaRPr lang="en-GB" dirty="0"/>
              </a:p>
              <a:p>
                <a:pPr>
                  <a:lnSpc>
                    <a:spcPct val="150000"/>
                  </a:lnSpc>
                </a:pPr>
                <a:r>
                  <a:rPr lang="en-GB" dirty="0"/>
                  <a:t>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m:rPr>
                            <m:nor/>
                          </m:rPr>
                          <a:rPr lang="en-GB">
                            <a:latin typeface="Cambria Math" panose="02040503050406030204" pitchFamily="18" charset="0"/>
                          </a:rPr>
                          <m:t>up</m:t>
                        </m:r>
                        <m:r>
                          <a:rPr lang="en-GB" i="1">
                            <a:latin typeface="Cambria Math" panose="02040503050406030204" pitchFamily="18" charset="0"/>
                          </a:rPr>
                          <m:t>,</m:t>
                        </m:r>
                        <m:r>
                          <m:rPr>
                            <m:nor/>
                          </m:rPr>
                          <a:rPr lang="en-GB">
                            <a:latin typeface="Cambria Math" panose="02040503050406030204" pitchFamily="18" charset="0"/>
                          </a:rPr>
                          <m:t>down</m:t>
                        </m:r>
                      </m:e>
                    </m:d>
                  </m:oMath>
                </a14:m>
                <a:r>
                  <a:rPr lang="en-GB" dirty="0"/>
                  <a:t>		</a:t>
                </a:r>
                <a:r>
                  <a:rPr lang="en-GB" sz="1800" dirty="0"/>
                  <a:t>(when tossing a tack)</a:t>
                </a:r>
                <a:endParaRPr lang="en-GB" dirty="0"/>
              </a:p>
              <a:p>
                <a:pPr>
                  <a:lnSpc>
                    <a:spcPct val="150000"/>
                  </a:lnSpc>
                </a:pPr>
                <a:r>
                  <a:rPr lang="en-GB" dirty="0"/>
                  <a:t>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1, 2, 3, 4, 5, 6</m:t>
                        </m:r>
                      </m:e>
                    </m:d>
                  </m:oMath>
                </a14:m>
                <a:r>
                  <a:rPr lang="en-GB" dirty="0"/>
                  <a:t>		</a:t>
                </a:r>
                <a:r>
                  <a:rPr lang="en-GB" sz="1800" dirty="0"/>
                  <a:t>(when rolling a dice)</a:t>
                </a:r>
                <a:endParaRPr lang="en-GB" dirty="0"/>
              </a:p>
              <a:p>
                <a:pPr>
                  <a:lnSpc>
                    <a:spcPct val="150000"/>
                  </a:lnSpc>
                </a:pPr>
                <a:r>
                  <a:rPr lang="en-GB" dirty="0"/>
                  <a:t>		Etc.</a:t>
                </a:r>
              </a:p>
              <a:p>
                <a:pPr>
                  <a:lnSpc>
                    <a:spcPct val="150000"/>
                  </a:lnSpc>
                </a:pPr>
                <a:r>
                  <a:rPr lang="en-GB" dirty="0"/>
                  <a:t>We may assume in general that</a:t>
                </a:r>
              </a:p>
              <a:p>
                <a:pPr>
                  <a:lnSpc>
                    <a:spcPct val="200000"/>
                  </a:lnSpc>
                </a:pPr>
                <a:r>
                  <a:rPr lang="en-GB" dirty="0"/>
                  <a:t>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endParaRPr lang="en-GB" dirty="0"/>
              </a:p>
              <a:p>
                <a:pPr>
                  <a:lnSpc>
                    <a:spcPct val="200000"/>
                  </a:lnSpc>
                </a:pPr>
                <a:r>
                  <a:rPr lang="en-GB" dirty="0"/>
                  <a:t>where  </a:t>
                </a:r>
                <a14:m>
                  <m:oMath xmlns:m="http://schemas.openxmlformats.org/officeDocument/2006/math">
                    <m:r>
                      <a:rPr lang="en-GB" b="0" i="1" smtClean="0">
                        <a:latin typeface="Cambria Math" panose="02040503050406030204" pitchFamily="18" charset="0"/>
                      </a:rPr>
                      <m:t>𝑁</m:t>
                    </m:r>
                  </m:oMath>
                </a14:m>
                <a:r>
                  <a:rPr lang="en-GB" dirty="0"/>
                  <a:t>  is the number of elements of the sample space  </a:t>
                </a:r>
                <a14:m>
                  <m:oMath xmlns:m="http://schemas.openxmlformats.org/officeDocument/2006/math">
                    <m:r>
                      <m:rPr>
                        <m:sty m:val="p"/>
                      </m:rPr>
                      <a:rPr lang="en-GB" b="0" i="0" smtClean="0">
                        <a:latin typeface="Cambria Math" panose="02040503050406030204" pitchFamily="18" charset="0"/>
                      </a:rPr>
                      <m:t>Ω</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48771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u="sng" dirty="0"/>
                  <a:t>Case II</a:t>
                </a:r>
                <a:r>
                  <a:rPr lang="en-GB" dirty="0"/>
                  <a:t>:  The sample space  </a:t>
                </a:r>
                <a14:m>
                  <m:oMath xmlns:m="http://schemas.openxmlformats.org/officeDocument/2006/math">
                    <m:r>
                      <m:rPr>
                        <m:sty m:val="p"/>
                      </m:rPr>
                      <a:rPr lang="en-GB">
                        <a:latin typeface="Cambria Math" panose="02040503050406030204" pitchFamily="18" charset="0"/>
                      </a:rPr>
                      <m:t>Ω</m:t>
                    </m:r>
                  </m:oMath>
                </a14:m>
                <a:r>
                  <a:rPr lang="en-GB" dirty="0"/>
                  <a:t>  is countably infinite, such as</a:t>
                </a:r>
              </a:p>
              <a:p>
                <a:pPr>
                  <a:lnSpc>
                    <a:spcPct val="150000"/>
                  </a:lnSpc>
                </a:pPr>
                <a:r>
                  <a:rPr lang="en-GB" dirty="0"/>
                  <a:t>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 4, 5,…</m:t>
                        </m:r>
                      </m:e>
                    </m:d>
                  </m:oMath>
                </a14:m>
                <a:endParaRPr lang="en-GB" dirty="0"/>
              </a:p>
              <a:p>
                <a:pPr>
                  <a:lnSpc>
                    <a:spcPct val="150000"/>
                  </a:lnSpc>
                </a:pPr>
                <a:r>
                  <a:rPr lang="en-GB" dirty="0"/>
                  <a:t>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={0, 1, 2, 3, 4, 5,…}</m:t>
                    </m:r>
                  </m:oMath>
                </a14:m>
                <a:endParaRPr lang="en-GB" dirty="0"/>
              </a:p>
              <a:p>
                <a:pPr>
                  <a:lnSpc>
                    <a:spcPct val="150000"/>
                  </a:lnSpc>
                </a:pPr>
                <a:r>
                  <a:rPr lang="en-GB" dirty="0"/>
                  <a:t>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…,−3,−2,−1, 0,+1,+2,+3,…</m:t>
                        </m:r>
                      </m:e>
                    </m:d>
                  </m:oMath>
                </a14:m>
                <a:endParaRPr lang="en-GB" dirty="0"/>
              </a:p>
              <a:p>
                <a:pPr>
                  <a:lnSpc>
                    <a:spcPct val="150000"/>
                  </a:lnSpc>
                </a:pPr>
                <a:r>
                  <a:rPr lang="en-GB" dirty="0"/>
                  <a:t>		Etc.</a:t>
                </a:r>
              </a:p>
              <a:p>
                <a:endParaRPr lang="en-GB" dirty="0"/>
              </a:p>
              <a:p>
                <a:pPr>
                  <a:lnSpc>
                    <a:spcPct val="150000"/>
                  </a:lnSpc>
                </a:pPr>
                <a:r>
                  <a:rPr lang="en-GB" dirty="0"/>
                  <a:t>To illustrate the second example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0, 1, 2,…</m:t>
                        </m:r>
                      </m:e>
                    </m:d>
                  </m:oMath>
                </a14:m>
                <a:r>
                  <a:rPr lang="en-GB" dirty="0"/>
                  <a:t>), </a:t>
                </a:r>
                <a:br>
                  <a:rPr lang="en-GB" dirty="0"/>
                </a:br>
                <a:r>
                  <a:rPr lang="en-GB" dirty="0"/>
                  <a:t>consider the next random experiment:</a:t>
                </a:r>
              </a:p>
              <a:p>
                <a:pPr>
                  <a:lnSpc>
                    <a:spcPct val="200000"/>
                  </a:lnSpc>
                </a:pPr>
                <a:r>
                  <a:rPr lang="en-GB" dirty="0"/>
                  <a:t>Tossing a coin, count the number of “heads” until the first “tails” occur.</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43399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u="sng" dirty="0"/>
                  <a:t>Cases I &amp; II</a:t>
                </a:r>
                <a:r>
                  <a:rPr lang="en-GB" dirty="0"/>
                  <a:t>:  If the sample space is finite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a:t>)  or </a:t>
                </a:r>
                <a:br>
                  <a:rPr lang="en-GB" dirty="0"/>
                </a:br>
                <a:r>
                  <a:rPr lang="en-GB" dirty="0"/>
                  <a:t>countable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e>
                    </m:d>
                  </m:oMath>
                </a14:m>
                <a:r>
                  <a:rPr lang="en-GB" dirty="0"/>
                  <a:t>)  we assume that the event space  </a:t>
                </a:r>
                <a14:m>
                  <m:oMath xmlns:m="http://schemas.openxmlformats.org/officeDocument/2006/math">
                    <m:r>
                      <a:rPr lang="en-GB" b="0" i="1" smtClean="0">
                        <a:latin typeface="Cambria Math" panose="02040503050406030204" pitchFamily="18" charset="0"/>
                      </a:rPr>
                      <m:t>ℱ</m:t>
                    </m:r>
                  </m:oMath>
                </a14:m>
                <a:r>
                  <a:rPr lang="en-GB" dirty="0"/>
                  <a:t>  is </a:t>
                </a:r>
                <a:br>
                  <a:rPr lang="en-GB" dirty="0"/>
                </a:br>
                <a:r>
                  <a:rPr lang="en-GB" dirty="0"/>
                  <a:t>the collection of all subsets of the sample space, i.e.  </a:t>
                </a:r>
                <a14:m>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m:rPr>
                            <m:sty m:val="p"/>
                          </m:rPr>
                          <a:rPr lang="en-GB" b="0" i="0" smtClean="0">
                            <a:latin typeface="Cambria Math" panose="02040503050406030204" pitchFamily="18" charset="0"/>
                          </a:rPr>
                          <m:t>Ω</m:t>
                        </m:r>
                      </m:sup>
                    </m:sSup>
                  </m:oMath>
                </a14:m>
                <a:r>
                  <a:rPr lang="en-GB" dirty="0"/>
                  <a:t>,  i.e.</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e>
                      </m:d>
                    </m:oMath>
                  </m:oMathPara>
                </a14:m>
                <a:endParaRPr lang="en-GB" dirty="0"/>
              </a:p>
              <a:p>
                <a:pPr>
                  <a:lnSpc>
                    <a:spcPct val="150000"/>
                  </a:lnSpc>
                </a:pPr>
                <a:endParaRPr lang="en-GB" dirty="0"/>
              </a:p>
              <a:p>
                <a:pPr>
                  <a:lnSpc>
                    <a:spcPct val="150000"/>
                  </a:lnSpc>
                </a:pPr>
                <a:r>
                  <a:rPr lang="en-GB" dirty="0"/>
                  <a:t>Then there exists a </a:t>
                </a:r>
                <a:r>
                  <a:rPr lang="en-GB" b="1" dirty="0"/>
                  <a:t>probability mass function</a:t>
                </a:r>
                <a:r>
                  <a:rPr lang="en-GB" dirty="0"/>
                  <a:t> of the given probability  </a:t>
                </a:r>
                <a14:m>
                  <m:oMath xmlns:m="http://schemas.openxmlformats.org/officeDocument/2006/math">
                    <m:r>
                      <a:rPr lang="en-GB" i="1" smtClean="0">
                        <a:latin typeface="Cambria Math" panose="02040503050406030204" pitchFamily="18" charset="0"/>
                      </a:rPr>
                      <m:t>𝑃</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340026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Probability mass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Given the probability space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the </a:t>
                </a:r>
                <a:r>
                  <a:rPr lang="en-GB" b="1" dirty="0"/>
                  <a:t>probability mass function</a:t>
                </a:r>
                <a:r>
                  <a:rPr lang="en-GB" dirty="0"/>
                  <a:t> </a:t>
                </a:r>
                <a:br>
                  <a:rPr lang="en-GB" dirty="0"/>
                </a:br>
                <a:r>
                  <a:rPr lang="en-GB" dirty="0"/>
                  <a:t>of the probability measure  </a:t>
                </a:r>
                <a14:m>
                  <m:oMath xmlns:m="http://schemas.openxmlformats.org/officeDocument/2006/math">
                    <m:r>
                      <a:rPr lang="en-GB" i="1" smtClean="0">
                        <a:latin typeface="Cambria Math" panose="02040503050406030204" pitchFamily="18" charset="0"/>
                      </a:rPr>
                      <m:t>𝑃</m:t>
                    </m:r>
                  </m:oMath>
                </a14:m>
                <a:r>
                  <a:rPr lang="en-GB" dirty="0"/>
                  <a:t>  is a function</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a:p>
                <a:pPr>
                  <a:lnSpc>
                    <a:spcPct val="150000"/>
                  </a:lnSpc>
                </a:pPr>
                <a:r>
                  <a:rPr lang="en-GB" dirty="0"/>
                  <a:t>such that it holds</a:t>
                </a:r>
              </a:p>
              <a:p>
                <a:pPr>
                  <a:lnSpc>
                    <a:spcPct val="12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a:rPr lang="en-GB" b="0" i="1" smtClean="0">
                              <a:latin typeface="Cambria Math" panose="02040503050406030204" pitchFamily="18" charset="0"/>
                            </a:rPr>
                            <m:t>𝐸</m:t>
                          </m: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event</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164040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Probability mass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In the cases I &amp; II, when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finite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i="1">
                            <a:latin typeface="Cambria Math" panose="02040503050406030204" pitchFamily="18" charset="0"/>
                          </a:rPr>
                          <m:t>𝑁</m:t>
                        </m:r>
                      </m:e>
                    </m:d>
                  </m:oMath>
                </a14:m>
                <a:r>
                  <a:rPr lang="en-GB" dirty="0"/>
                  <a:t>)  or </a:t>
                </a:r>
                <a:br>
                  <a:rPr lang="en-GB" dirty="0"/>
                </a:br>
                <a:r>
                  <a:rPr lang="en-GB" dirty="0"/>
                  <a:t>countable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m:t>
                        </m:r>
                      </m:e>
                    </m:d>
                  </m:oMath>
                </a14:m>
                <a:r>
                  <a:rPr lang="en-GB" dirty="0"/>
                  <a:t>), and  </a:t>
                </a:r>
                <a14:m>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m:rPr>
                            <m:sty m:val="p"/>
                          </m:rPr>
                          <a:rPr lang="en-GB" b="0" i="0" smtClean="0">
                            <a:latin typeface="Cambria Math" panose="02040503050406030204" pitchFamily="18" charset="0"/>
                          </a:rPr>
                          <m:t>Ω</m:t>
                        </m:r>
                      </m:sup>
                    </m:sSup>
                  </m:oMath>
                </a14:m>
                <a:r>
                  <a:rPr lang="en-GB" dirty="0"/>
                  <a:t>,  the probability mass function  </a:t>
                </a:r>
                <a:br>
                  <a:rPr lang="en-GB" dirty="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clearly exists.  It is enough to put</a:t>
                </a:r>
              </a:p>
              <a:p>
                <a:pPr>
                  <a:lnSpc>
                    <a:spcPct val="20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𝜔</m:t>
                              </m:r>
                            </m:e>
                          </m:d>
                        </m:e>
                      </m:d>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oMath>
                  </m:oMathPara>
                </a14:m>
                <a:endParaRPr lang="en-GB" dirty="0"/>
              </a:p>
              <a:p>
                <a:pPr>
                  <a:lnSpc>
                    <a:spcPct val="150000"/>
                  </a:lnSpc>
                </a:pPr>
                <a:r>
                  <a:rPr lang="en-GB" dirty="0"/>
                  <a:t>Then</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𝐸</m:t>
                          </m:r>
                        </m:e>
                      </m:d>
                      <m:r>
                        <a:rPr lang="en-GB" i="1">
                          <a:latin typeface="Cambria Math" panose="02040503050406030204" pitchFamily="18" charset="0"/>
                        </a:rPr>
                        <m:t>=</m:t>
                      </m:r>
                      <m:nary>
                        <m:naryPr>
                          <m:chr m:val="∑"/>
                          <m:supHide m:val="on"/>
                          <m:ctrlPr>
                            <a:rPr lang="en-GB" i="1">
                              <a:latin typeface="Cambria Math" panose="02040503050406030204" pitchFamily="18" charset="0"/>
                            </a:rPr>
                          </m:ctrlPr>
                        </m:naryPr>
                        <m:sub>
                          <m:r>
                            <a:rPr lang="en-GB" i="1">
                              <a:latin typeface="Cambria Math" panose="02040503050406030204" pitchFamily="18" charset="0"/>
                            </a:rPr>
                            <m:t>𝜔</m:t>
                          </m:r>
                          <m:r>
                            <a:rPr lang="en-GB" i="1">
                              <a:latin typeface="Cambria Math" panose="02040503050406030204" pitchFamily="18" charset="0"/>
                            </a:rPr>
                            <m:t>∈</m:t>
                          </m:r>
                          <m:r>
                            <a:rPr lang="en-GB" i="1">
                              <a:latin typeface="Cambria Math" panose="02040503050406030204" pitchFamily="18" charset="0"/>
                            </a:rPr>
                            <m:t>𝐸</m:t>
                          </m:r>
                        </m:sub>
                        <m:sup/>
                        <m:e>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𝜔</m:t>
                              </m:r>
                            </m:e>
                          </m:d>
                        </m:e>
                      </m:nary>
                      <m:r>
                        <a:rPr lang="en-GB" i="1">
                          <a:latin typeface="Cambria Math" panose="02040503050406030204" pitchFamily="18" charset="0"/>
                        </a:rPr>
                        <m:t>  </m:t>
                      </m:r>
                      <m:r>
                        <m:rPr>
                          <m:nor/>
                        </m:rPr>
                        <a:rPr lang="en-GB">
                          <a:latin typeface="Cambria Math" panose="02040503050406030204" pitchFamily="18" charset="0"/>
                        </a:rPr>
                        <m:t>for</m:t>
                      </m:r>
                      <m:r>
                        <m:rPr>
                          <m:nor/>
                        </m:rPr>
                        <a:rPr lang="en-GB">
                          <a:latin typeface="Cambria Math" panose="02040503050406030204" pitchFamily="18" charset="0"/>
                        </a:rPr>
                        <m:t> </m:t>
                      </m:r>
                      <m:r>
                        <m:rPr>
                          <m:nor/>
                        </m:rPr>
                        <a:rPr lang="en-GB">
                          <a:latin typeface="Cambria Math" panose="02040503050406030204" pitchFamily="18" charset="0"/>
                        </a:rPr>
                        <m:t>every</m:t>
                      </m:r>
                      <m:r>
                        <m:rPr>
                          <m:nor/>
                        </m:rPr>
                        <a:rPr lang="en-GB">
                          <a:latin typeface="Cambria Math" panose="02040503050406030204" pitchFamily="18" charset="0"/>
                        </a:rPr>
                        <m:t> </m:t>
                      </m:r>
                      <m:r>
                        <m:rPr>
                          <m:nor/>
                        </m:rPr>
                        <a:rPr lang="en-GB">
                          <a:latin typeface="Cambria Math" panose="02040503050406030204" pitchFamily="18" charset="0"/>
                        </a:rPr>
                        <m:t>event</m:t>
                      </m:r>
                      <m:r>
                        <a:rPr lang="en-GB" i="1">
                          <a:latin typeface="Cambria Math" panose="02040503050406030204" pitchFamily="18" charset="0"/>
                        </a:rPr>
                        <m:t> </m:t>
                      </m:r>
                      <m:r>
                        <a:rPr lang="en-GB" i="1">
                          <a:latin typeface="Cambria Math" panose="02040503050406030204" pitchFamily="18" charset="0"/>
                        </a:rPr>
                        <m:t>𝐸</m:t>
                      </m:r>
                      <m:r>
                        <a:rPr lang="en-GB" i="1">
                          <a:latin typeface="Cambria Math" panose="02040503050406030204" pitchFamily="18" charset="0"/>
                        </a:rPr>
                        <m:t>∈</m:t>
                      </m:r>
                      <m:r>
                        <a:rPr lang="en-GB" i="1">
                          <a:latin typeface="Cambria Math" panose="02040503050406030204" pitchFamily="18" charset="0"/>
                        </a:rPr>
                        <m:t>ℱ</m:t>
                      </m:r>
                    </m:oMath>
                  </m:oMathPara>
                </a14:m>
                <a:endParaRPr lang="en-GB" dirty="0"/>
              </a:p>
              <a:p>
                <a:pPr>
                  <a:lnSpc>
                    <a:spcPct val="150000"/>
                  </a:lnSpc>
                </a:pPr>
                <a:r>
                  <a:rPr lang="en-GB" dirty="0"/>
                  <a:t>Notice also that</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0, 1</m:t>
                          </m:r>
                        </m:e>
                      </m:d>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130794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In the cases I &amp; II, when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finite or countable and  </a:t>
                </a:r>
                <a14:m>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m:rPr>
                            <m:sty m:val="p"/>
                          </m:rPr>
                          <a:rPr lang="en-GB" b="0" i="0" smtClean="0">
                            <a:latin typeface="Cambria Math" panose="02040503050406030204" pitchFamily="18" charset="0"/>
                          </a:rPr>
                          <m:t>Ω</m:t>
                        </m:r>
                      </m:sup>
                    </m:sSup>
                  </m:oMath>
                </a14:m>
                <a:r>
                  <a:rPr lang="en-GB" dirty="0"/>
                  <a:t>,  the probability mass function  </a:t>
                </a:r>
                <a14:m>
                  <m:oMath xmlns:m="http://schemas.openxmlformats.org/officeDocument/2006/math">
                    <m:r>
                      <a:rPr lang="en-GB" i="1" smtClean="0">
                        <a:latin typeface="Cambria Math" panose="02040503050406030204" pitchFamily="18" charset="0"/>
                      </a:rPr>
                      <m:t>𝑝</m:t>
                    </m:r>
                  </m:oMath>
                </a14:m>
                <a:r>
                  <a:rPr lang="en-GB" dirty="0"/>
                  <a:t>  is also the density function of the probability  </a:t>
                </a:r>
                <a14:m>
                  <m:oMath xmlns:m="http://schemas.openxmlformats.org/officeDocument/2006/math">
                    <m:r>
                      <a:rPr lang="en-GB" i="1" smtClean="0">
                        <a:latin typeface="Cambria Math" panose="02040503050406030204" pitchFamily="18" charset="0"/>
                      </a:rPr>
                      <m:t>𝑃</m:t>
                    </m:r>
                  </m:oMath>
                </a14:m>
                <a:r>
                  <a:rPr lang="en-GB" dirty="0"/>
                  <a:t>  with respect to the counting measure.</a:t>
                </a:r>
              </a:p>
              <a:p>
                <a:pPr>
                  <a:lnSpc>
                    <a:spcPct val="150000"/>
                  </a:lnSpc>
                </a:pPr>
                <a:endParaRPr lang="en-GB" dirty="0"/>
              </a:p>
              <a:p>
                <a:pPr>
                  <a:lnSpc>
                    <a:spcPct val="150000"/>
                  </a:lnSpc>
                </a:pPr>
                <a:r>
                  <a:rPr lang="en-GB" dirty="0"/>
                  <a:t>The counting measure  </a:t>
                </a:r>
                <a14:m>
                  <m:oMath xmlns:m="http://schemas.openxmlformats.org/officeDocument/2006/math">
                    <m:r>
                      <a:rPr lang="en-GB" b="0" i="1" smtClean="0">
                        <a:latin typeface="Cambria Math" panose="02040503050406030204" pitchFamily="18" charset="0"/>
                      </a:rPr>
                      <m:t>𝛼</m:t>
                    </m:r>
                  </m:oMath>
                </a14:m>
                <a:r>
                  <a:rPr lang="en-GB" dirty="0"/>
                  <a:t>  is a function such that  </a:t>
                </a:r>
                <a14:m>
                  <m:oMath xmlns:m="http://schemas.openxmlformats.org/officeDocument/2006/math">
                    <m:r>
                      <a:rPr lang="en-GB" b="0" i="1" smtClean="0">
                        <a:latin typeface="Cambria Math" panose="02040503050406030204" pitchFamily="18" charset="0"/>
                      </a:rPr>
                      <m:t>𝛼</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𝐸</m:t>
                        </m:r>
                      </m:e>
                    </m:d>
                  </m:oMath>
                </a14:m>
                <a:r>
                  <a:rPr lang="en-GB" dirty="0"/>
                  <a:t>,  the number of elements of the set  </a:t>
                </a:r>
                <a14:m>
                  <m:oMath xmlns:m="http://schemas.openxmlformats.org/officeDocument/2006/math">
                    <m:r>
                      <a:rPr lang="en-GB" i="1" smtClean="0">
                        <a:latin typeface="Cambria Math" panose="02040503050406030204" pitchFamily="18" charset="0"/>
                      </a:rPr>
                      <m:t>𝐸</m:t>
                    </m:r>
                  </m:oMath>
                </a14:m>
                <a:r>
                  <a:rPr lang="en-GB" dirty="0"/>
                  <a:t>  if the set  </a:t>
                </a:r>
                <a14:m>
                  <m:oMath xmlns:m="http://schemas.openxmlformats.org/officeDocument/2006/math">
                    <m:r>
                      <a:rPr lang="en-GB" i="1" smtClean="0">
                        <a:latin typeface="Cambria Math" panose="02040503050406030204" pitchFamily="18" charset="0"/>
                      </a:rPr>
                      <m:t>𝐸</m:t>
                    </m:r>
                  </m:oMath>
                </a14:m>
                <a:r>
                  <a:rPr lang="en-GB" dirty="0"/>
                  <a:t>  is finite, or  </a:t>
                </a:r>
                <a14:m>
                  <m:oMath xmlns:m="http://schemas.openxmlformats.org/officeDocument/2006/math">
                    <m:r>
                      <a:rPr lang="en-GB" b="0" i="1" smtClean="0">
                        <a:latin typeface="Cambria Math" panose="02040503050406030204" pitchFamily="18" charset="0"/>
                      </a:rPr>
                      <m:t>𝛼</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oMath>
                </a14:m>
                <a:r>
                  <a:rPr lang="en-GB" dirty="0"/>
                  <a:t>  if the set  </a:t>
                </a:r>
                <a14:m>
                  <m:oMath xmlns:m="http://schemas.openxmlformats.org/officeDocument/2006/math">
                    <m:r>
                      <a:rPr lang="en-GB" i="1" smtClean="0">
                        <a:latin typeface="Cambria Math" panose="02040503050406030204" pitchFamily="18" charset="0"/>
                      </a:rPr>
                      <m:t>𝐸</m:t>
                    </m:r>
                  </m:oMath>
                </a14:m>
                <a:r>
                  <a:rPr lang="en-GB" dirty="0"/>
                  <a:t>  is infinite.</a:t>
                </a:r>
              </a:p>
              <a:p>
                <a:pPr>
                  <a:lnSpc>
                    <a:spcPct val="150000"/>
                  </a:lnSpc>
                </a:pPr>
                <a:r>
                  <a:rPr lang="en-GB" dirty="0"/>
                  <a:t>Then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a:rPr lang="en-GB" b="0" i="1" smtClean="0">
                              <a:latin typeface="Cambria Math" panose="02040503050406030204" pitchFamily="18" charset="0"/>
                            </a:rPr>
                            <m:t>𝐸</m:t>
                          </m: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r>
                            <a:rPr lang="en-GB" b="0" i="1" smtClean="0">
                              <a:latin typeface="Cambria Math" panose="02040503050406030204" pitchFamily="18" charset="0"/>
                            </a:rPr>
                            <m:t>𝐸</m:t>
                          </m: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𝛼</m:t>
                          </m:r>
                        </m:e>
                      </m:nary>
                    </m:oMath>
                  </m:oMathPara>
                </a14:m>
                <a:endParaRPr lang="en-GB" dirty="0"/>
              </a:p>
              <a:p>
                <a:pPr>
                  <a:lnSpc>
                    <a:spcPct val="200000"/>
                  </a:lnSpc>
                </a:pPr>
                <a:r>
                  <a:rPr lang="en-GB" dirty="0"/>
                  <a:t>(The integral on the right-hand side is the Lebesgue integral.)</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1138"/>
                </a:stretch>
              </a:blipFill>
            </p:spPr>
            <p:txBody>
              <a:bodyPr/>
              <a:lstStyle/>
              <a:p>
                <a:r>
                  <a:rPr lang="en-GB">
                    <a:noFill/>
                  </a:rPr>
                  <a:t> </a:t>
                </a:r>
              </a:p>
            </p:txBody>
          </p:sp>
        </mc:Fallback>
      </mc:AlternateContent>
    </p:spTree>
    <p:extLst>
      <p:ext uri="{BB962C8B-B14F-4D97-AF65-F5344CB8AC3E}">
        <p14:creationId xmlns:p14="http://schemas.microsoft.com/office/powerpoint/2010/main" val="351263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Recall that, in the cases I &amp; II, when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finite or countable, </a:t>
                </a:r>
                <a:br>
                  <a:rPr lang="en-GB" dirty="0"/>
                </a:br>
                <a:r>
                  <a:rPr lang="en-GB" dirty="0"/>
                  <a:t>and  </a:t>
                </a:r>
                <a14:m>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m:rPr>
                            <m:sty m:val="p"/>
                          </m:rPr>
                          <a:rPr lang="en-GB" b="0" i="0" smtClean="0">
                            <a:latin typeface="Cambria Math" panose="02040503050406030204" pitchFamily="18" charset="0"/>
                          </a:rPr>
                          <m:t>Ω</m:t>
                        </m:r>
                      </m:sup>
                    </m:sSup>
                  </m:oMath>
                </a14:m>
                <a:r>
                  <a:rPr lang="en-GB" dirty="0"/>
                  <a:t>,  we assume that the random variable  </a:t>
                </a:r>
                <a14:m>
                  <m:oMath xmlns:m="http://schemas.openxmlformats.org/officeDocument/2006/math">
                    <m:r>
                      <a:rPr lang="en-GB" i="1" smtClean="0">
                        <a:latin typeface="Cambria Math" panose="02040503050406030204" pitchFamily="18" charset="0"/>
                      </a:rPr>
                      <m:t>𝑋</m:t>
                    </m:r>
                  </m:oMath>
                </a14:m>
                <a:r>
                  <a:rPr lang="en-GB" dirty="0"/>
                  <a:t>  is </a:t>
                </a:r>
                <a:r>
                  <a:rPr lang="en-GB" b="1" dirty="0"/>
                  <a:t>any</a:t>
                </a:r>
                <a:r>
                  <a:rPr lang="en-GB" dirty="0"/>
                  <a:t> function </a:t>
                </a:r>
                <a:br>
                  <a:rPr lang="en-GB"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a:p>
                <a:endParaRPr lang="en-GB" dirty="0"/>
              </a:p>
              <a:p>
                <a:pPr>
                  <a:lnSpc>
                    <a:spcPct val="150000"/>
                  </a:lnSpc>
                </a:pPr>
                <a:r>
                  <a:rPr lang="en-GB" u="sng" dirty="0"/>
                  <a:t>Case III</a:t>
                </a:r>
                <a:r>
                  <a:rPr lang="en-GB" dirty="0"/>
                  <a:t>:  We assume that</a:t>
                </a:r>
              </a:p>
              <a:p>
                <a:pPr marL="342900" indent="-342900">
                  <a:lnSpc>
                    <a:spcPct val="150000"/>
                  </a:lnSpc>
                  <a:buFont typeface="Arial" panose="020B0604020202020204" pitchFamily="34" charset="0"/>
                  <a:buChar char="•"/>
                </a:pPr>
                <a:r>
                  <a:rPr lang="en-GB" dirty="0"/>
                  <a:t>the sample space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is the set of the real numbers</a:t>
                </a:r>
              </a:p>
              <a:p>
                <a:pPr marL="342900" indent="-342900">
                  <a:lnSpc>
                    <a:spcPct val="150000"/>
                  </a:lnSpc>
                  <a:buFont typeface="Arial" panose="020B0604020202020204" pitchFamily="34" charset="0"/>
                  <a:buChar char="•"/>
                </a:pPr>
                <a:r>
                  <a:rPr lang="en-GB" dirty="0"/>
                  <a:t>the event space  </a:t>
                </a:r>
                <a14:m>
                  <m:oMath xmlns:m="http://schemas.openxmlformats.org/officeDocument/2006/math">
                    <m:r>
                      <a:rPr lang="en-GB" b="0" i="1" smtClean="0">
                        <a:latin typeface="Cambria Math" panose="02040503050406030204" pitchFamily="18" charset="0"/>
                      </a:rPr>
                      <m:t>ℱ</m:t>
                    </m:r>
                  </m:oMath>
                </a14:m>
                <a:r>
                  <a:rPr lang="en-GB" dirty="0"/>
                  <a:t>  is the collection of all Lebesgue measurable subsets of  </a:t>
                </a:r>
                <a14:m>
                  <m:oMath xmlns:m="http://schemas.openxmlformats.org/officeDocument/2006/math">
                    <m:r>
                      <a:rPr lang="en-GB" b="0" i="1" smtClean="0">
                        <a:latin typeface="Cambria Math" panose="02040503050406030204" pitchFamily="18" charset="0"/>
                      </a:rPr>
                      <m:t>ℝ</m:t>
                    </m:r>
                  </m:oMath>
                </a14:m>
                <a:endParaRPr lang="en-GB" dirty="0"/>
              </a:p>
              <a:p>
                <a:pPr marL="342900" indent="-342900">
                  <a:lnSpc>
                    <a:spcPct val="150000"/>
                  </a:lnSpc>
                  <a:buFont typeface="Arial" panose="020B0604020202020204" pitchFamily="34" charset="0"/>
                  <a:buChar char="•"/>
                </a:pPr>
                <a:r>
                  <a:rPr lang="en-GB" dirty="0"/>
                  <a:t>the random variable  </a:t>
                </a:r>
                <a14:m>
                  <m:oMath xmlns:m="http://schemas.openxmlformats.org/officeDocument/2006/math">
                    <m:r>
                      <a:rPr lang="en-GB" i="1" smtClean="0">
                        <a:latin typeface="Cambria Math" panose="02040503050406030204" pitchFamily="18" charset="0"/>
                      </a:rPr>
                      <m:t>𝑋</m:t>
                    </m:r>
                  </m:oMath>
                </a14:m>
                <a:r>
                  <a:rPr lang="en-GB" dirty="0"/>
                  <a:t>  is the identity function</a:t>
                </a:r>
                <a:br>
                  <a:rPr lang="en-GB" dirty="0"/>
                </a:b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a14:m>
                <a:endParaRPr lang="en-GB" dirty="0"/>
              </a:p>
              <a:p>
                <a:pPr marL="342900" indent="-342900">
                  <a:lnSpc>
                    <a:spcPct val="200000"/>
                  </a:lnSpc>
                  <a:buFont typeface="Arial" panose="020B0604020202020204" pitchFamily="34" charset="0"/>
                  <a:buChar char="•"/>
                </a:pPr>
                <a:r>
                  <a:rPr lang="en-GB" dirty="0"/>
                  <a:t>there exists a </a:t>
                </a:r>
                <a:r>
                  <a:rPr lang="en-GB" b="1" dirty="0"/>
                  <a:t>probability density function</a:t>
                </a:r>
                <a:r>
                  <a:rPr lang="en-GB" dirty="0"/>
                  <a:t> of the given probability  </a:t>
                </a:r>
                <a14:m>
                  <m:oMath xmlns:m="http://schemas.openxmlformats.org/officeDocument/2006/math">
                    <m:r>
                      <a:rPr lang="en-GB" i="1" smtClean="0">
                        <a:latin typeface="Cambria Math" panose="02040503050406030204" pitchFamily="18" charset="0"/>
                      </a:rPr>
                      <m:t>𝑃</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1622"/>
                </a:stretch>
              </a:blipFill>
            </p:spPr>
            <p:txBody>
              <a:bodyPr/>
              <a:lstStyle/>
              <a:p>
                <a:r>
                  <a:rPr lang="en-GB">
                    <a:noFill/>
                  </a:rPr>
                  <a:t> </a:t>
                </a:r>
              </a:p>
            </p:txBody>
          </p:sp>
        </mc:Fallback>
      </mc:AlternateContent>
    </p:spTree>
    <p:extLst>
      <p:ext uri="{BB962C8B-B14F-4D97-AF65-F5344CB8AC3E}">
        <p14:creationId xmlns:p14="http://schemas.microsoft.com/office/powerpoint/2010/main" val="3301143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Probability density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Given the probability space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the </a:t>
                </a:r>
                <a:r>
                  <a:rPr lang="en-GB" b="1" dirty="0"/>
                  <a:t>probability density function</a:t>
                </a:r>
                <a:r>
                  <a:rPr lang="en-GB" dirty="0"/>
                  <a:t> </a:t>
                </a:r>
                <a:br>
                  <a:rPr lang="en-GB" dirty="0"/>
                </a:br>
                <a:r>
                  <a:rPr lang="en-GB" dirty="0"/>
                  <a:t>of the probability measure  </a:t>
                </a:r>
                <a14:m>
                  <m:oMath xmlns:m="http://schemas.openxmlformats.org/officeDocument/2006/math">
                    <m:r>
                      <a:rPr lang="en-GB" i="1" smtClean="0">
                        <a:latin typeface="Cambria Math" panose="02040503050406030204" pitchFamily="18" charset="0"/>
                      </a:rPr>
                      <m:t>𝑃</m:t>
                    </m:r>
                  </m:oMath>
                </a14:m>
                <a:r>
                  <a:rPr lang="en-GB" dirty="0"/>
                  <a:t>  with respect to a reference measure  </a:t>
                </a:r>
                <a14:m>
                  <m:oMath xmlns:m="http://schemas.openxmlformats.org/officeDocument/2006/math">
                    <m:r>
                      <a:rPr lang="en-GB" b="0" i="1" smtClean="0">
                        <a:latin typeface="Cambria Math" panose="02040503050406030204" pitchFamily="18" charset="0"/>
                      </a:rPr>
                      <m:t>𝜆</m:t>
                    </m:r>
                  </m:oMath>
                </a14:m>
                <a:r>
                  <a:rPr lang="en-GB" dirty="0"/>
                  <a:t>  on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e>
                    </m:d>
                  </m:oMath>
                </a14:m>
                <a:br>
                  <a:rPr lang="en-GB" dirty="0"/>
                </a:br>
                <a:r>
                  <a:rPr lang="en-GB" dirty="0"/>
                  <a:t>is a (measurable) function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a:p>
                <a:pPr>
                  <a:lnSpc>
                    <a:spcPct val="150000"/>
                  </a:lnSpc>
                </a:pPr>
                <a:r>
                  <a:rPr lang="en-GB" dirty="0"/>
                  <a:t>such that it holds</a:t>
                </a:r>
              </a:p>
              <a:p>
                <a:pPr>
                  <a:lnSpc>
                    <a:spcPct val="12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𝐸</m:t>
                          </m:r>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𝜆</m:t>
                          </m:r>
                        </m:e>
                      </m:nary>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event</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m:oMathPara>
                </a14:m>
                <a:endParaRPr lang="en-GB" dirty="0"/>
              </a:p>
              <a:p>
                <a:endParaRPr lang="en-GB" dirty="0"/>
              </a:p>
              <a:p>
                <a:endParaRPr lang="en-GB" dirty="0"/>
              </a:p>
              <a:p>
                <a:r>
                  <a:rPr lang="en-GB" dirty="0"/>
                  <a:t>(The integral on the right-hand side is the Lebesgue integral.)</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7415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Lebesgue measure and Lebesgue integral</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It is beyond the scope of this lecture to construct the Lebesgue measure  </a:t>
                </a:r>
                <a14:m>
                  <m:oMath xmlns:m="http://schemas.openxmlformats.org/officeDocument/2006/math">
                    <m:r>
                      <a:rPr lang="en-GB" b="0" i="1" smtClean="0">
                        <a:latin typeface="Cambria Math" panose="02040503050406030204" pitchFamily="18" charset="0"/>
                      </a:rPr>
                      <m:t>𝜆</m:t>
                    </m:r>
                  </m:oMath>
                </a14:m>
                <a:r>
                  <a:rPr lang="en-GB" dirty="0"/>
                  <a:t>  on  </a:t>
                </a:r>
                <a14:m>
                  <m:oMath xmlns:m="http://schemas.openxmlformats.org/officeDocument/2006/math">
                    <m:r>
                      <a:rPr lang="en-GB" b="0" i="1" smtClean="0">
                        <a:latin typeface="Cambria Math" panose="02040503050406030204" pitchFamily="18" charset="0"/>
                      </a:rPr>
                      <m:t>ℝ</m:t>
                    </m:r>
                  </m:oMath>
                </a14:m>
                <a:r>
                  <a:rPr lang="en-GB" dirty="0"/>
                  <a:t>,  </a:t>
                </a:r>
                <a:br>
                  <a:rPr lang="en-GB" dirty="0"/>
                </a:br>
                <a:r>
                  <a:rPr lang="en-GB" dirty="0"/>
                  <a:t>the collection of the Lebesgue measurable sets, and to introduce the Lebesgue integral.  That is why we shall work with the integral “intuitively”.</a:t>
                </a:r>
              </a:p>
              <a:p>
                <a:pPr>
                  <a:lnSpc>
                    <a:spcPct val="150000"/>
                  </a:lnSpc>
                </a:pPr>
                <a:endParaRPr lang="en-GB" dirty="0"/>
              </a:p>
              <a:p>
                <a:pPr>
                  <a:lnSpc>
                    <a:spcPct val="150000"/>
                  </a:lnSpc>
                </a:pPr>
                <a:r>
                  <a:rPr lang="en-GB" dirty="0"/>
                  <a:t>Indeed, </a:t>
                </a:r>
                <a:r>
                  <a:rPr lang="en-GB" b="1" dirty="0"/>
                  <a:t>if the density function</a:t>
                </a:r>
                <a:r>
                  <a:rPr lang="en-GB" dirty="0"/>
                  <a:t>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oMath>
                </a14:m>
                <a:r>
                  <a:rPr lang="en-GB" dirty="0"/>
                  <a:t> is </a:t>
                </a:r>
                <a:r>
                  <a:rPr lang="en-GB" b="1" dirty="0"/>
                  <a:t>continuous</a:t>
                </a:r>
                <a:r>
                  <a:rPr lang="en-GB" dirty="0"/>
                  <a:t> and the event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  is </a:t>
                </a:r>
                <a:br>
                  <a:rPr lang="en-GB" dirty="0"/>
                </a:br>
                <a:r>
                  <a:rPr lang="en-GB" dirty="0"/>
                  <a:t>an </a:t>
                </a:r>
                <a:r>
                  <a:rPr lang="en-GB" b="1" dirty="0"/>
                  <a:t>interval</a:t>
                </a:r>
                <a:r>
                  <a:rPr lang="en-GB" dirty="0"/>
                  <a: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 </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m:t>
                    </m:r>
                    <m:d>
                      <m:dPr>
                        <m:endChr m:val="]"/>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e>
                    </m:d>
                    <m:r>
                      <a:rPr lang="en-GB" i="1">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oMath>
                </a14:m>
                <a:r>
                  <a:rPr lang="en-GB" dirty="0"/>
                  <a:t>  (with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oMath>
                </a14:m>
                <a:r>
                  <a:rPr lang="en-GB" dirty="0"/>
                  <a:t>,  but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𝐸</m:t>
                    </m:r>
                  </m:oMath>
                </a14:m>
                <a:r>
                  <a:rPr lang="en-GB" dirty="0"/>
                  <a:t>),  </a:t>
                </a:r>
                <a:br>
                  <a:rPr lang="en-GB" dirty="0"/>
                </a:br>
                <a:r>
                  <a:rPr lang="en-GB" b="1" dirty="0"/>
                  <a:t>then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𝐸</m:t>
                          </m:r>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𝑎</m:t>
                          </m:r>
                        </m:sub>
                        <m:sup>
                          <m:r>
                            <a:rPr lang="en-GB" b="0" i="1" smtClean="0">
                              <a:latin typeface="Cambria Math" panose="02040503050406030204" pitchFamily="18" charset="0"/>
                            </a:rPr>
                            <m:t>𝑏</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oMath>
                  </m:oMathPara>
                </a14:m>
                <a:endParaRPr lang="en-GB" dirty="0"/>
              </a:p>
              <a:p>
                <a:endParaRPr lang="en-GB" dirty="0"/>
              </a:p>
              <a:p>
                <a:r>
                  <a:rPr lang="en-GB" dirty="0"/>
                  <a:t>(The Lebesgue integral equals the Riemann integral, say.)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856" b="-11985"/>
                </a:stretch>
              </a:blipFill>
            </p:spPr>
            <p:txBody>
              <a:bodyPr/>
              <a:lstStyle/>
              <a:p>
                <a:r>
                  <a:rPr lang="en-GB">
                    <a:noFill/>
                  </a:rPr>
                  <a:t> </a:t>
                </a:r>
              </a:p>
            </p:txBody>
          </p:sp>
        </mc:Fallback>
      </mc:AlternateContent>
    </p:spTree>
    <p:extLst>
      <p:ext uri="{BB962C8B-B14F-4D97-AF65-F5344CB8AC3E}">
        <p14:creationId xmlns:p14="http://schemas.microsoft.com/office/powerpoint/2010/main" val="61019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nSpc>
                <a:spcPct val="150000"/>
              </a:lnSpc>
            </a:pPr>
            <a:r>
              <a:rPr lang="en-GB" dirty="0"/>
              <a:t>The concept of probability</a:t>
            </a:r>
          </a:p>
          <a:p>
            <a:pPr>
              <a:lnSpc>
                <a:spcPct val="150000"/>
              </a:lnSpc>
            </a:pPr>
            <a:r>
              <a:rPr lang="en-GB" dirty="0"/>
              <a:t>Random variable</a:t>
            </a:r>
          </a:p>
          <a:p>
            <a:pPr>
              <a:lnSpc>
                <a:spcPct val="150000"/>
              </a:lnSpc>
            </a:pPr>
            <a:r>
              <a:rPr lang="en-GB" dirty="0"/>
              <a:t>Measures of central tendency (mean, mode, median)</a:t>
            </a:r>
          </a:p>
          <a:p>
            <a:pPr>
              <a:lnSpc>
                <a:spcPct val="150000"/>
              </a:lnSpc>
            </a:pPr>
            <a:r>
              <a:rPr lang="en-GB" dirty="0"/>
              <a:t>Measures of dispersion (variance)</a:t>
            </a:r>
          </a:p>
          <a:p>
            <a:pPr>
              <a:lnSpc>
                <a:spcPct val="150000"/>
              </a:lnSpc>
            </a:pPr>
            <a:r>
              <a:rPr lang="en-GB" dirty="0"/>
              <a:t>Measures of shape (skewness, kurtosis)</a:t>
            </a:r>
          </a:p>
          <a:p>
            <a:pPr>
              <a:lnSpc>
                <a:spcPct val="150000"/>
              </a:lnSpc>
            </a:pPr>
            <a:r>
              <a:rPr lang="en-GB" dirty="0"/>
              <a:t>Functions of random variables (sample mean, sample variance)</a:t>
            </a:r>
          </a:p>
        </p:txBody>
      </p:sp>
    </p:spTree>
    <p:extLst>
      <p:ext uri="{BB962C8B-B14F-4D97-AF65-F5344CB8AC3E}">
        <p14:creationId xmlns:p14="http://schemas.microsoft.com/office/powerpoint/2010/main" val="3456379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Lebesgue measure and Lebesgue integral</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Actually, the latter case (the event  </a:t>
                </a:r>
                <a14:m>
                  <m:oMath xmlns:m="http://schemas.openxmlformats.org/officeDocument/2006/math">
                    <m:r>
                      <a:rPr lang="en-GB" i="1" smtClean="0">
                        <a:latin typeface="Cambria Math" panose="02040503050406030204" pitchFamily="18" charset="0"/>
                      </a:rPr>
                      <m:t>𝐸</m:t>
                    </m:r>
                  </m:oMath>
                </a14:m>
                <a:r>
                  <a:rPr lang="en-GB" dirty="0"/>
                  <a:t>  is an interval and the density function  </a:t>
                </a:r>
                <a14:m>
                  <m:oMath xmlns:m="http://schemas.openxmlformats.org/officeDocument/2006/math">
                    <m:r>
                      <a:rPr lang="en-GB" i="1" smtClean="0">
                        <a:latin typeface="Cambria Math" panose="02040503050406030204" pitchFamily="18" charset="0"/>
                      </a:rPr>
                      <m:t>𝑓</m:t>
                    </m:r>
                  </m:oMath>
                </a14:m>
                <a:r>
                  <a:rPr lang="en-GB" dirty="0"/>
                  <a:t>  is continuous) is the only case which we shall need in practice.</a:t>
                </a:r>
              </a:p>
              <a:p>
                <a:pPr>
                  <a:lnSpc>
                    <a:spcPct val="150000"/>
                  </a:lnSpc>
                </a:pPr>
                <a:endParaRPr lang="en-GB" dirty="0"/>
              </a:p>
              <a:p>
                <a:pPr>
                  <a:lnSpc>
                    <a:spcPct val="150000"/>
                  </a:lnSpc>
                </a:pPr>
                <a:r>
                  <a:rPr lang="en-GB" dirty="0"/>
                  <a:t>By seeing the Kolmogorov theory of probability as a special case of the measure theory, we could treat all the cases I, II, and III in a uniform way (together at once).</a:t>
                </a:r>
              </a:p>
              <a:p>
                <a:pPr>
                  <a:lnSpc>
                    <a:spcPct val="150000"/>
                  </a:lnSpc>
                </a:pPr>
                <a:endParaRPr lang="en-GB" dirty="0"/>
              </a:p>
              <a:p>
                <a:pPr>
                  <a:lnSpc>
                    <a:spcPct val="150000"/>
                  </a:lnSpc>
                </a:pPr>
                <a:r>
                  <a:rPr lang="en-GB" dirty="0"/>
                  <a:t>For “simplicity” (because the measure theory is beyond the scope of this lecture), however, we treat the cases I &amp; II and the case III separately.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380062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u="sng" dirty="0"/>
                  <a:t>Cases I &amp; II</a:t>
                </a:r>
                <a:r>
                  <a:rPr lang="en-GB" dirty="0"/>
                  <a:t>:  We assume for simplicity that</a:t>
                </a:r>
              </a:p>
              <a:p>
                <a:pPr marL="342900" indent="-342900">
                  <a:lnSpc>
                    <a:spcPct val="150000"/>
                  </a:lnSpc>
                  <a:buFont typeface="Arial" panose="020B0604020202020204" pitchFamily="34" charset="0"/>
                  <a:buChar char="•"/>
                </a:pPr>
                <a:r>
                  <a:rPr lang="en-GB" dirty="0"/>
                  <a:t>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finite or countable</a:t>
                </a:r>
              </a:p>
              <a:p>
                <a:pPr marL="342900" indent="-342900">
                  <a:lnSpc>
                    <a:spcPct val="150000"/>
                  </a:lnSpc>
                  <a:buFont typeface="Arial" panose="020B0604020202020204" pitchFamily="34" charset="0"/>
                  <a:buChar char="•"/>
                </a:pPr>
                <a:r>
                  <a:rPr lang="en-GB" dirty="0"/>
                  <a:t>the event space  </a:t>
                </a:r>
                <a14:m>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m:rPr>
                            <m:sty m:val="p"/>
                          </m:rPr>
                          <a:rPr lang="en-GB" b="0" i="0" smtClean="0">
                            <a:latin typeface="Cambria Math" panose="02040503050406030204" pitchFamily="18" charset="0"/>
                          </a:rPr>
                          <m:t>Ω</m:t>
                        </m:r>
                      </m:sup>
                    </m:sSup>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e>
                    </m:d>
                  </m:oMath>
                </a14:m>
                <a:r>
                  <a:rPr lang="en-GB" dirty="0"/>
                  <a:t>  is the collection of all subsets of  </a:t>
                </a:r>
                <a14:m>
                  <m:oMath xmlns:m="http://schemas.openxmlformats.org/officeDocument/2006/math">
                    <m:r>
                      <m:rPr>
                        <m:sty m:val="p"/>
                      </m:rPr>
                      <a:rPr lang="en-GB" b="0" i="0" smtClean="0">
                        <a:latin typeface="Cambria Math" panose="02040503050406030204" pitchFamily="18" charset="0"/>
                      </a:rPr>
                      <m:t>Ω</m:t>
                    </m:r>
                  </m:oMath>
                </a14:m>
                <a:endParaRPr lang="en-GB" dirty="0"/>
              </a:p>
              <a:p>
                <a:pPr marL="342900" indent="-342900">
                  <a:lnSpc>
                    <a:spcPct val="150000"/>
                  </a:lnSpc>
                  <a:buFont typeface="Arial" panose="020B0604020202020204" pitchFamily="34" charset="0"/>
                  <a:buChar char="•"/>
                </a:pPr>
                <a:r>
                  <a:rPr lang="en-GB" dirty="0"/>
                  <a:t>the random variable  </a:t>
                </a:r>
                <a14:m>
                  <m:oMath xmlns:m="http://schemas.openxmlformats.org/officeDocument/2006/math">
                    <m:r>
                      <a:rPr lang="en-GB" i="1" smtClean="0">
                        <a:latin typeface="Cambria Math" panose="02040503050406030204" pitchFamily="18" charset="0"/>
                      </a:rPr>
                      <m:t>𝑋</m:t>
                    </m:r>
                  </m:oMath>
                </a14:m>
                <a:r>
                  <a:rPr lang="en-GB" dirty="0"/>
                  <a:t>  is any function</a:t>
                </a:r>
                <a:br>
                  <a:rPr lang="en-GB" dirty="0"/>
                </a:b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𝜔</m:t>
                    </m:r>
                    <m:r>
                      <a:rPr lang="en-GB" b="0" i="1" smtClean="0">
                        <a:latin typeface="Cambria Math" panose="02040503050406030204" pitchFamily="18" charset="0"/>
                      </a:rPr>
                      <m:t>↦</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oMath>
                </a14:m>
                <a:endParaRPr lang="en-GB" dirty="0"/>
              </a:p>
              <a:p>
                <a:pPr marL="342900" indent="-342900">
                  <a:lnSpc>
                    <a:spcPct val="150000"/>
                  </a:lnSpc>
                  <a:buFont typeface="Arial" panose="020B0604020202020204" pitchFamily="34" charset="0"/>
                  <a:buChar char="•"/>
                </a:pPr>
                <a:r>
                  <a:rPr lang="en-GB" dirty="0"/>
                  <a:t>and there exists a probability mass function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such that</a:t>
                </a:r>
              </a:p>
              <a:p>
                <a:pPr>
                  <a:lnSpc>
                    <a:spcPct val="12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a:rPr lang="en-GB" b="0" i="1" smtClean="0">
                              <a:latin typeface="Cambria Math" panose="02040503050406030204" pitchFamily="18" charset="0"/>
                            </a:rPr>
                            <m:t>𝐸</m:t>
                          </m: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event</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m:oMathPara>
                </a14:m>
                <a:br>
                  <a:rPr lang="en-GB" dirty="0"/>
                </a:b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6552000" y="1826406"/>
                <a:ext cx="5252079" cy="369332"/>
              </a:xfrm>
              <a:prstGeom prst="rect">
                <a:avLst/>
              </a:prstGeom>
              <a:noFill/>
            </p:spPr>
            <p:txBody>
              <a:bodyPr wrap="none" lIns="0" tIns="0" rIns="0" bIns="0" rtlCol="0">
                <a:spAutoFit/>
              </a:bodyPr>
              <a:lstStyle/>
              <a:p>
                <a:r>
                  <a:rPr lang="en-GB" sz="2400" dirty="0"/>
                  <a:t>(such as </a:t>
                </a:r>
                <a14:m>
                  <m:oMath xmlns:m="http://schemas.openxmlformats.org/officeDocument/2006/math">
                    <m:r>
                      <m:rPr>
                        <m:sty m:val="p"/>
                      </m:rPr>
                      <a:rPr lang="en-GB" sz="2400">
                        <a:latin typeface="Cambria Math" panose="02040503050406030204" pitchFamily="18" charset="0"/>
                      </a:rPr>
                      <m:t>Ω</m:t>
                    </m:r>
                    <m:r>
                      <a:rPr lang="en-GB" sz="2400" i="1">
                        <a:latin typeface="Cambria Math" panose="02040503050406030204" pitchFamily="18" charset="0"/>
                      </a:rPr>
                      <m:t>=</m:t>
                    </m:r>
                    <m:d>
                      <m:dPr>
                        <m:begChr m:val="{"/>
                        <m:endChr m:val="}"/>
                        <m:ctrlPr>
                          <a:rPr lang="en-GB" sz="2400" i="1">
                            <a:latin typeface="Cambria Math" panose="02040503050406030204" pitchFamily="18" charset="0"/>
                          </a:rPr>
                        </m:ctrlPr>
                      </m:dPr>
                      <m:e>
                        <m:r>
                          <a:rPr lang="en-GB" sz="2400" i="1">
                            <a:latin typeface="Cambria Math" panose="02040503050406030204" pitchFamily="18" charset="0"/>
                          </a:rPr>
                          <m:t>1, …,</m:t>
                        </m:r>
                        <m:r>
                          <a:rPr lang="en-GB" sz="2400" i="1">
                            <a:latin typeface="Cambria Math" panose="02040503050406030204" pitchFamily="18" charset="0"/>
                          </a:rPr>
                          <m:t>𝑁</m:t>
                        </m:r>
                      </m:e>
                    </m:d>
                  </m:oMath>
                </a14:m>
                <a:r>
                  <a:rPr lang="en-GB" sz="2400" dirty="0"/>
                  <a:t> or </a:t>
                </a:r>
                <a14:m>
                  <m:oMath xmlns:m="http://schemas.openxmlformats.org/officeDocument/2006/math">
                    <m:r>
                      <m:rPr>
                        <m:sty m:val="p"/>
                      </m:rPr>
                      <a:rPr lang="en-GB" sz="2400">
                        <a:latin typeface="Cambria Math" panose="02040503050406030204" pitchFamily="18" charset="0"/>
                      </a:rPr>
                      <m:t>Ω</m:t>
                    </m:r>
                    <m:r>
                      <a:rPr lang="en-GB" sz="2400" i="1">
                        <a:latin typeface="Cambria Math" panose="02040503050406030204" pitchFamily="18" charset="0"/>
                      </a:rPr>
                      <m:t>=</m:t>
                    </m:r>
                    <m:d>
                      <m:dPr>
                        <m:begChr m:val="{"/>
                        <m:endChr m:val="}"/>
                        <m:ctrlPr>
                          <a:rPr lang="en-GB" sz="2400" i="1">
                            <a:latin typeface="Cambria Math" panose="02040503050406030204" pitchFamily="18" charset="0"/>
                          </a:rPr>
                        </m:ctrlPr>
                      </m:dPr>
                      <m:e>
                        <m:r>
                          <a:rPr lang="en-GB" sz="2400" i="1">
                            <a:latin typeface="Cambria Math" panose="02040503050406030204" pitchFamily="18" charset="0"/>
                          </a:rPr>
                          <m:t>1, 2, …</m:t>
                        </m:r>
                      </m:e>
                    </m:d>
                  </m:oMath>
                </a14:m>
                <a:r>
                  <a:rPr lang="en-GB" sz="2400" dirty="0"/>
                  <a:t>)</a:t>
                </a:r>
              </a:p>
            </p:txBody>
          </p:sp>
        </mc:Choice>
        <mc:Fallback xmlns="">
          <p:sp>
            <p:nvSpPr>
              <p:cNvPr id="5" name="TextovéPole 4"/>
              <p:cNvSpPr txBox="1">
                <a:spLocks noRot="1" noChangeAspect="1" noMove="1" noResize="1" noEditPoints="1" noAdjustHandles="1" noChangeArrowheads="1" noChangeShapeType="1" noTextEdit="1"/>
              </p:cNvSpPr>
              <p:nvPr/>
            </p:nvSpPr>
            <p:spPr>
              <a:xfrm>
                <a:off x="6552000" y="1826406"/>
                <a:ext cx="5252079" cy="369332"/>
              </a:xfrm>
              <a:prstGeom prst="rect">
                <a:avLst/>
              </a:prstGeom>
              <a:blipFill>
                <a:blip r:embed="rId3"/>
                <a:stretch>
                  <a:fillRect l="-3600" t="-25000" r="-2671" b="-51667"/>
                </a:stretch>
              </a:blipFill>
            </p:spPr>
            <p:txBody>
              <a:bodyPr/>
              <a:lstStyle/>
              <a:p>
                <a:r>
                  <a:rPr lang="en-GB">
                    <a:noFill/>
                  </a:rPr>
                  <a:t> </a:t>
                </a:r>
              </a:p>
            </p:txBody>
          </p:sp>
        </mc:Fallback>
      </mc:AlternateContent>
    </p:spTree>
    <p:extLst>
      <p:ext uri="{BB962C8B-B14F-4D97-AF65-F5344CB8AC3E}">
        <p14:creationId xmlns:p14="http://schemas.microsoft.com/office/powerpoint/2010/main" val="167361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Assumptions to simplify the matters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u="sng" dirty="0"/>
                  <a:t>Case III</a:t>
                </a:r>
                <a:r>
                  <a:rPr lang="en-GB" dirty="0"/>
                  <a:t>:  We assume for simplicity that</a:t>
                </a:r>
              </a:p>
              <a:p>
                <a:pPr marL="342900" indent="-342900">
                  <a:lnSpc>
                    <a:spcPct val="150000"/>
                  </a:lnSpc>
                  <a:buFont typeface="Arial" panose="020B0604020202020204" pitchFamily="34" charset="0"/>
                  <a:buChar char="•"/>
                </a:pPr>
                <a:r>
                  <a:rPr lang="en-GB" dirty="0"/>
                  <a:t>the sample space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is the set of the real numbers</a:t>
                </a:r>
              </a:p>
              <a:p>
                <a:pPr marL="342900" indent="-342900">
                  <a:lnSpc>
                    <a:spcPct val="150000"/>
                  </a:lnSpc>
                  <a:buFont typeface="Arial" panose="020B0604020202020204" pitchFamily="34" charset="0"/>
                  <a:buChar char="•"/>
                </a:pPr>
                <a:r>
                  <a:rPr lang="en-GB" dirty="0"/>
                  <a:t>the event space  </a:t>
                </a:r>
                <a14:m>
                  <m:oMath xmlns:m="http://schemas.openxmlformats.org/officeDocument/2006/math">
                    <m:r>
                      <a:rPr lang="en-GB" b="0" i="1" smtClean="0">
                        <a:latin typeface="Cambria Math" panose="02040503050406030204" pitchFamily="18" charset="0"/>
                      </a:rPr>
                      <m:t>ℱ</m:t>
                    </m:r>
                  </m:oMath>
                </a14:m>
                <a:r>
                  <a:rPr lang="en-GB" dirty="0"/>
                  <a:t>  is the collection of all Lebesgue measurable subsets of  </a:t>
                </a:r>
                <a14:m>
                  <m:oMath xmlns:m="http://schemas.openxmlformats.org/officeDocument/2006/math">
                    <m:r>
                      <a:rPr lang="en-GB" b="0" i="1" smtClean="0">
                        <a:latin typeface="Cambria Math" panose="02040503050406030204" pitchFamily="18" charset="0"/>
                      </a:rPr>
                      <m:t>ℝ</m:t>
                    </m:r>
                  </m:oMath>
                </a14:m>
                <a:endParaRPr lang="en-GB" dirty="0"/>
              </a:p>
              <a:p>
                <a:pPr marL="342900" indent="-342900">
                  <a:lnSpc>
                    <a:spcPct val="150000"/>
                  </a:lnSpc>
                  <a:buFont typeface="Arial" panose="020B0604020202020204" pitchFamily="34" charset="0"/>
                  <a:buChar char="•"/>
                </a:pPr>
                <a:r>
                  <a:rPr lang="en-GB" dirty="0"/>
                  <a:t>the random variable  </a:t>
                </a:r>
                <a14:m>
                  <m:oMath xmlns:m="http://schemas.openxmlformats.org/officeDocument/2006/math">
                    <m:r>
                      <a:rPr lang="en-GB" i="1" smtClean="0">
                        <a:latin typeface="Cambria Math" panose="02040503050406030204" pitchFamily="18" charset="0"/>
                      </a:rPr>
                      <m:t>𝑋</m:t>
                    </m:r>
                  </m:oMath>
                </a14:m>
                <a:r>
                  <a:rPr lang="en-GB" dirty="0"/>
                  <a:t>  is the identity function</a:t>
                </a:r>
                <a:br>
                  <a:rPr lang="en-GB" dirty="0"/>
                </a:b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m:t>
                    </m:r>
                    <m:r>
                      <a:rPr lang="en-GB" b="0" i="1" smtClean="0">
                        <a:latin typeface="Cambria Math" panose="02040503050406030204" pitchFamily="18" charset="0"/>
                      </a:rPr>
                      <m:t>ℝ</m:t>
                    </m:r>
                  </m:oMath>
                </a14:m>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a14:m>
                <a:endParaRPr lang="en-GB" dirty="0"/>
              </a:p>
              <a:p>
                <a:pPr marL="342900" indent="-342900">
                  <a:lnSpc>
                    <a:spcPct val="150000"/>
                  </a:lnSpc>
                  <a:buFont typeface="Arial" panose="020B0604020202020204" pitchFamily="34" charset="0"/>
                  <a:buChar char="•"/>
                </a:pPr>
                <a:r>
                  <a:rPr lang="en-GB" dirty="0"/>
                  <a:t>and there exists a continuous probability density function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such that</a:t>
                </a:r>
              </a:p>
              <a:p>
                <a:pPr>
                  <a:lnSpc>
                    <a:spcPct val="12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𝐸</m:t>
                          </m:r>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event</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6917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random variables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There are 100 rooms in some hotel.</a:t>
                </a:r>
              </a:p>
              <a:p>
                <a:pPr>
                  <a:lnSpc>
                    <a:spcPct val="150000"/>
                  </a:lnSpc>
                </a:pPr>
                <a:r>
                  <a:rPr lang="en-GB" dirty="0"/>
                  <a:t>The number of the occupied rooms is a random variable  </a:t>
                </a:r>
                <a14:m>
                  <m:oMath xmlns:m="http://schemas.openxmlformats.org/officeDocument/2006/math">
                    <m:r>
                      <a:rPr lang="en-GB" i="1" smtClean="0">
                        <a:latin typeface="Cambria Math" panose="02040503050406030204" pitchFamily="18" charset="0"/>
                      </a:rPr>
                      <m:t>𝑋</m:t>
                    </m:r>
                  </m:oMath>
                </a14:m>
                <a:r>
                  <a:rPr lang="en-GB" dirty="0"/>
                  <a:t>.</a:t>
                </a:r>
              </a:p>
              <a:p>
                <a:pPr>
                  <a:lnSpc>
                    <a:spcPct val="150000"/>
                  </a:lnSpc>
                </a:pPr>
                <a:r>
                  <a:rPr lang="en-GB" dirty="0"/>
                  <a:t>The possible values of this random variable are numbers  0, 1, 2, …, 100.</a:t>
                </a:r>
              </a:p>
              <a:p>
                <a:pPr>
                  <a:lnSpc>
                    <a:spcPct val="150000"/>
                  </a:lnSpc>
                </a:pPr>
                <a:r>
                  <a:rPr lang="en-GB" dirty="0"/>
                  <a:t>In other words, the range of the random variable is the set  {0, 1, 2, …, 100}.</a:t>
                </a:r>
              </a:p>
              <a:p>
                <a:pPr>
                  <a:lnSpc>
                    <a:spcPct val="150000"/>
                  </a:lnSpc>
                </a:pPr>
                <a:r>
                  <a:rPr lang="en-GB" dirty="0"/>
                  <a:t>The  </a:t>
                </a:r>
                <a:r>
                  <a:rPr lang="en-GB" b="1" dirty="0"/>
                  <a:t>probability mass function</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may look, e.g., </a:t>
                </a:r>
                <a:br>
                  <a:rPr lang="en-GB" dirty="0"/>
                </a:br>
                <a:r>
                  <a:rPr lang="en-GB" dirty="0"/>
                  <a:t>like this: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4" name="Line 4"/>
          <p:cNvSpPr>
            <a:spLocks noChangeShapeType="1"/>
          </p:cNvSpPr>
          <p:nvPr/>
        </p:nvSpPr>
        <p:spPr bwMode="auto">
          <a:xfrm>
            <a:off x="1980000" y="5400000"/>
            <a:ext cx="792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 name="Line 5"/>
          <p:cNvSpPr>
            <a:spLocks noChangeShapeType="1"/>
          </p:cNvSpPr>
          <p:nvPr/>
        </p:nvSpPr>
        <p:spPr bwMode="auto">
          <a:xfrm>
            <a:off x="23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84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a:off x="255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a:off x="795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 name="Line 11"/>
          <p:cNvSpPr>
            <a:spLocks noChangeShapeType="1"/>
          </p:cNvSpPr>
          <p:nvPr/>
        </p:nvSpPr>
        <p:spPr bwMode="auto">
          <a:xfrm>
            <a:off x="95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 name="Line 12"/>
          <p:cNvSpPr>
            <a:spLocks noChangeShapeType="1"/>
          </p:cNvSpPr>
          <p:nvPr/>
        </p:nvSpPr>
        <p:spPr bwMode="auto">
          <a:xfrm>
            <a:off x="262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 name="Line 13"/>
          <p:cNvSpPr>
            <a:spLocks noChangeShapeType="1"/>
          </p:cNvSpPr>
          <p:nvPr/>
        </p:nvSpPr>
        <p:spPr bwMode="auto">
          <a:xfrm>
            <a:off x="514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 name="Line 5"/>
          <p:cNvSpPr>
            <a:spLocks noChangeShapeType="1"/>
          </p:cNvSpPr>
          <p:nvPr/>
        </p:nvSpPr>
        <p:spPr bwMode="auto">
          <a:xfrm>
            <a:off x="2412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 name="Line 5"/>
          <p:cNvSpPr>
            <a:spLocks noChangeShapeType="1"/>
          </p:cNvSpPr>
          <p:nvPr/>
        </p:nvSpPr>
        <p:spPr bwMode="auto">
          <a:xfrm>
            <a:off x="2700855"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 name="Line 6"/>
          <p:cNvSpPr>
            <a:spLocks noChangeShapeType="1"/>
          </p:cNvSpPr>
          <p:nvPr/>
        </p:nvSpPr>
        <p:spPr bwMode="auto">
          <a:xfrm>
            <a:off x="284485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5" name="Line 7"/>
          <p:cNvSpPr>
            <a:spLocks noChangeShapeType="1"/>
          </p:cNvSpPr>
          <p:nvPr/>
        </p:nvSpPr>
        <p:spPr bwMode="auto">
          <a:xfrm>
            <a:off x="291685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6" name="Line 12"/>
          <p:cNvSpPr>
            <a:spLocks noChangeShapeType="1"/>
          </p:cNvSpPr>
          <p:nvPr/>
        </p:nvSpPr>
        <p:spPr bwMode="auto">
          <a:xfrm>
            <a:off x="298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7" name="Line 5"/>
          <p:cNvSpPr>
            <a:spLocks noChangeShapeType="1"/>
          </p:cNvSpPr>
          <p:nvPr/>
        </p:nvSpPr>
        <p:spPr bwMode="auto">
          <a:xfrm>
            <a:off x="277285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8" name="Line 5"/>
          <p:cNvSpPr>
            <a:spLocks noChangeShapeType="1"/>
          </p:cNvSpPr>
          <p:nvPr/>
        </p:nvSpPr>
        <p:spPr bwMode="auto">
          <a:xfrm>
            <a:off x="306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9" name="Line 6"/>
          <p:cNvSpPr>
            <a:spLocks noChangeShapeType="1"/>
          </p:cNvSpPr>
          <p:nvPr/>
        </p:nvSpPr>
        <p:spPr bwMode="auto">
          <a:xfrm>
            <a:off x="3204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0" name="Line 7"/>
          <p:cNvSpPr>
            <a:spLocks noChangeShapeType="1"/>
          </p:cNvSpPr>
          <p:nvPr/>
        </p:nvSpPr>
        <p:spPr bwMode="auto">
          <a:xfrm>
            <a:off x="327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1" name="Line 12"/>
          <p:cNvSpPr>
            <a:spLocks noChangeShapeType="1"/>
          </p:cNvSpPr>
          <p:nvPr/>
        </p:nvSpPr>
        <p:spPr bwMode="auto">
          <a:xfrm>
            <a:off x="334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 name="Line 5"/>
          <p:cNvSpPr>
            <a:spLocks noChangeShapeType="1"/>
          </p:cNvSpPr>
          <p:nvPr/>
        </p:nvSpPr>
        <p:spPr bwMode="auto">
          <a:xfrm>
            <a:off x="3132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3" name="Line 5"/>
          <p:cNvSpPr>
            <a:spLocks noChangeShapeType="1"/>
          </p:cNvSpPr>
          <p:nvPr/>
        </p:nvSpPr>
        <p:spPr bwMode="auto">
          <a:xfrm>
            <a:off x="3420000"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4" name="Line 6"/>
          <p:cNvSpPr>
            <a:spLocks noChangeShapeType="1"/>
          </p:cNvSpPr>
          <p:nvPr/>
        </p:nvSpPr>
        <p:spPr bwMode="auto">
          <a:xfrm>
            <a:off x="3564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5" name="Line 7"/>
          <p:cNvSpPr>
            <a:spLocks noChangeShapeType="1"/>
          </p:cNvSpPr>
          <p:nvPr/>
        </p:nvSpPr>
        <p:spPr bwMode="auto">
          <a:xfrm>
            <a:off x="363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6" name="Line 12"/>
          <p:cNvSpPr>
            <a:spLocks noChangeShapeType="1"/>
          </p:cNvSpPr>
          <p:nvPr/>
        </p:nvSpPr>
        <p:spPr bwMode="auto">
          <a:xfrm>
            <a:off x="370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7" name="Line 5"/>
          <p:cNvSpPr>
            <a:spLocks noChangeShapeType="1"/>
          </p:cNvSpPr>
          <p:nvPr/>
        </p:nvSpPr>
        <p:spPr bwMode="auto">
          <a:xfrm>
            <a:off x="3492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9" name="Line 6"/>
          <p:cNvSpPr>
            <a:spLocks noChangeShapeType="1"/>
          </p:cNvSpPr>
          <p:nvPr/>
        </p:nvSpPr>
        <p:spPr bwMode="auto">
          <a:xfrm>
            <a:off x="3853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0" name="Line 7"/>
          <p:cNvSpPr>
            <a:spLocks noChangeShapeType="1"/>
          </p:cNvSpPr>
          <p:nvPr/>
        </p:nvSpPr>
        <p:spPr bwMode="auto">
          <a:xfrm>
            <a:off x="3925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1" name="Line 12"/>
          <p:cNvSpPr>
            <a:spLocks noChangeShapeType="1"/>
          </p:cNvSpPr>
          <p:nvPr/>
        </p:nvSpPr>
        <p:spPr bwMode="auto">
          <a:xfrm>
            <a:off x="3997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2" name="Line 5"/>
          <p:cNvSpPr>
            <a:spLocks noChangeShapeType="1"/>
          </p:cNvSpPr>
          <p:nvPr/>
        </p:nvSpPr>
        <p:spPr bwMode="auto">
          <a:xfrm>
            <a:off x="37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3" name="Line 5"/>
          <p:cNvSpPr>
            <a:spLocks noChangeShapeType="1"/>
          </p:cNvSpPr>
          <p:nvPr/>
        </p:nvSpPr>
        <p:spPr bwMode="auto">
          <a:xfrm>
            <a:off x="406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4" name="Line 6"/>
          <p:cNvSpPr>
            <a:spLocks noChangeShapeType="1"/>
          </p:cNvSpPr>
          <p:nvPr/>
        </p:nvSpPr>
        <p:spPr bwMode="auto">
          <a:xfrm>
            <a:off x="4212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5" name="Line 7"/>
          <p:cNvSpPr>
            <a:spLocks noChangeShapeType="1"/>
          </p:cNvSpPr>
          <p:nvPr/>
        </p:nvSpPr>
        <p:spPr bwMode="auto">
          <a:xfrm>
            <a:off x="4284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6" name="Line 12"/>
          <p:cNvSpPr>
            <a:spLocks noChangeShapeType="1"/>
          </p:cNvSpPr>
          <p:nvPr/>
        </p:nvSpPr>
        <p:spPr bwMode="auto">
          <a:xfrm>
            <a:off x="4357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7" name="Line 5"/>
          <p:cNvSpPr>
            <a:spLocks noChangeShapeType="1"/>
          </p:cNvSpPr>
          <p:nvPr/>
        </p:nvSpPr>
        <p:spPr bwMode="auto">
          <a:xfrm>
            <a:off x="4140000"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8" name="Line 5"/>
          <p:cNvSpPr>
            <a:spLocks noChangeShapeType="1"/>
          </p:cNvSpPr>
          <p:nvPr/>
        </p:nvSpPr>
        <p:spPr bwMode="auto">
          <a:xfrm>
            <a:off x="4429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9" name="Line 6"/>
          <p:cNvSpPr>
            <a:spLocks noChangeShapeType="1"/>
          </p:cNvSpPr>
          <p:nvPr/>
        </p:nvSpPr>
        <p:spPr bwMode="auto">
          <a:xfrm>
            <a:off x="4573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0" name="Line 7"/>
          <p:cNvSpPr>
            <a:spLocks noChangeShapeType="1"/>
          </p:cNvSpPr>
          <p:nvPr/>
        </p:nvSpPr>
        <p:spPr bwMode="auto">
          <a:xfrm>
            <a:off x="4645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1" name="Line 12"/>
          <p:cNvSpPr>
            <a:spLocks noChangeShapeType="1"/>
          </p:cNvSpPr>
          <p:nvPr/>
        </p:nvSpPr>
        <p:spPr bwMode="auto">
          <a:xfrm>
            <a:off x="4717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2" name="Line 5"/>
          <p:cNvSpPr>
            <a:spLocks noChangeShapeType="1"/>
          </p:cNvSpPr>
          <p:nvPr/>
        </p:nvSpPr>
        <p:spPr bwMode="auto">
          <a:xfrm>
            <a:off x="450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3" name="Line 5"/>
          <p:cNvSpPr>
            <a:spLocks noChangeShapeType="1"/>
          </p:cNvSpPr>
          <p:nvPr/>
        </p:nvSpPr>
        <p:spPr bwMode="auto">
          <a:xfrm>
            <a:off x="4789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4" name="Line 6"/>
          <p:cNvSpPr>
            <a:spLocks noChangeShapeType="1"/>
          </p:cNvSpPr>
          <p:nvPr/>
        </p:nvSpPr>
        <p:spPr bwMode="auto">
          <a:xfrm>
            <a:off x="4933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5" name="Line 7"/>
          <p:cNvSpPr>
            <a:spLocks noChangeShapeType="1"/>
          </p:cNvSpPr>
          <p:nvPr/>
        </p:nvSpPr>
        <p:spPr bwMode="auto">
          <a:xfrm>
            <a:off x="5005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6" name="Line 12"/>
          <p:cNvSpPr>
            <a:spLocks noChangeShapeType="1"/>
          </p:cNvSpPr>
          <p:nvPr/>
        </p:nvSpPr>
        <p:spPr bwMode="auto">
          <a:xfrm>
            <a:off x="5077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7" name="Line 5"/>
          <p:cNvSpPr>
            <a:spLocks noChangeShapeType="1"/>
          </p:cNvSpPr>
          <p:nvPr/>
        </p:nvSpPr>
        <p:spPr bwMode="auto">
          <a:xfrm>
            <a:off x="4861370"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9" name="Line 6"/>
          <p:cNvSpPr>
            <a:spLocks noChangeShapeType="1"/>
          </p:cNvSpPr>
          <p:nvPr/>
        </p:nvSpPr>
        <p:spPr bwMode="auto">
          <a:xfrm>
            <a:off x="5292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0" name="Line 7"/>
          <p:cNvSpPr>
            <a:spLocks noChangeShapeType="1"/>
          </p:cNvSpPr>
          <p:nvPr/>
        </p:nvSpPr>
        <p:spPr bwMode="auto">
          <a:xfrm>
            <a:off x="5364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1" name="Line 12"/>
          <p:cNvSpPr>
            <a:spLocks noChangeShapeType="1"/>
          </p:cNvSpPr>
          <p:nvPr/>
        </p:nvSpPr>
        <p:spPr bwMode="auto">
          <a:xfrm>
            <a:off x="543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2" name="Line 5"/>
          <p:cNvSpPr>
            <a:spLocks noChangeShapeType="1"/>
          </p:cNvSpPr>
          <p:nvPr/>
        </p:nvSpPr>
        <p:spPr bwMode="auto">
          <a:xfrm>
            <a:off x="522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3" name="Line 5"/>
          <p:cNvSpPr>
            <a:spLocks noChangeShapeType="1"/>
          </p:cNvSpPr>
          <p:nvPr/>
        </p:nvSpPr>
        <p:spPr bwMode="auto">
          <a:xfrm>
            <a:off x="550885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4" name="Line 6"/>
          <p:cNvSpPr>
            <a:spLocks noChangeShapeType="1"/>
          </p:cNvSpPr>
          <p:nvPr/>
        </p:nvSpPr>
        <p:spPr bwMode="auto">
          <a:xfrm>
            <a:off x="565285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5" name="Line 7"/>
          <p:cNvSpPr>
            <a:spLocks noChangeShapeType="1"/>
          </p:cNvSpPr>
          <p:nvPr/>
        </p:nvSpPr>
        <p:spPr bwMode="auto">
          <a:xfrm>
            <a:off x="572485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6" name="Line 12"/>
          <p:cNvSpPr>
            <a:spLocks noChangeShapeType="1"/>
          </p:cNvSpPr>
          <p:nvPr/>
        </p:nvSpPr>
        <p:spPr bwMode="auto">
          <a:xfrm>
            <a:off x="579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7" name="Line 5"/>
          <p:cNvSpPr>
            <a:spLocks noChangeShapeType="1"/>
          </p:cNvSpPr>
          <p:nvPr/>
        </p:nvSpPr>
        <p:spPr bwMode="auto">
          <a:xfrm>
            <a:off x="5580855"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8" name="Line 5"/>
          <p:cNvSpPr>
            <a:spLocks noChangeShapeType="1"/>
          </p:cNvSpPr>
          <p:nvPr/>
        </p:nvSpPr>
        <p:spPr bwMode="auto">
          <a:xfrm>
            <a:off x="586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9" name="Line 6"/>
          <p:cNvSpPr>
            <a:spLocks noChangeShapeType="1"/>
          </p:cNvSpPr>
          <p:nvPr/>
        </p:nvSpPr>
        <p:spPr bwMode="auto">
          <a:xfrm>
            <a:off x="6012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0" name="Line 7"/>
          <p:cNvSpPr>
            <a:spLocks noChangeShapeType="1"/>
          </p:cNvSpPr>
          <p:nvPr/>
        </p:nvSpPr>
        <p:spPr bwMode="auto">
          <a:xfrm>
            <a:off x="6084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1" name="Line 12"/>
          <p:cNvSpPr>
            <a:spLocks noChangeShapeType="1"/>
          </p:cNvSpPr>
          <p:nvPr/>
        </p:nvSpPr>
        <p:spPr bwMode="auto">
          <a:xfrm>
            <a:off x="615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2" name="Line 5"/>
          <p:cNvSpPr>
            <a:spLocks noChangeShapeType="1"/>
          </p:cNvSpPr>
          <p:nvPr/>
        </p:nvSpPr>
        <p:spPr bwMode="auto">
          <a:xfrm>
            <a:off x="59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3" name="Line 5"/>
          <p:cNvSpPr>
            <a:spLocks noChangeShapeType="1"/>
          </p:cNvSpPr>
          <p:nvPr/>
        </p:nvSpPr>
        <p:spPr bwMode="auto">
          <a:xfrm>
            <a:off x="6228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4" name="Line 6"/>
          <p:cNvSpPr>
            <a:spLocks noChangeShapeType="1"/>
          </p:cNvSpPr>
          <p:nvPr/>
        </p:nvSpPr>
        <p:spPr bwMode="auto">
          <a:xfrm>
            <a:off x="6372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5" name="Line 7"/>
          <p:cNvSpPr>
            <a:spLocks noChangeShapeType="1"/>
          </p:cNvSpPr>
          <p:nvPr/>
        </p:nvSpPr>
        <p:spPr bwMode="auto">
          <a:xfrm>
            <a:off x="6444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6" name="Line 12"/>
          <p:cNvSpPr>
            <a:spLocks noChangeShapeType="1"/>
          </p:cNvSpPr>
          <p:nvPr/>
        </p:nvSpPr>
        <p:spPr bwMode="auto">
          <a:xfrm>
            <a:off x="651600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7" name="Line 5"/>
          <p:cNvSpPr>
            <a:spLocks noChangeShapeType="1"/>
          </p:cNvSpPr>
          <p:nvPr/>
        </p:nvSpPr>
        <p:spPr bwMode="auto">
          <a:xfrm>
            <a:off x="6300000"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8" name="Line 6"/>
          <p:cNvSpPr>
            <a:spLocks noChangeShapeType="1"/>
          </p:cNvSpPr>
          <p:nvPr/>
        </p:nvSpPr>
        <p:spPr bwMode="auto">
          <a:xfrm>
            <a:off x="666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9" name="Line 7"/>
          <p:cNvSpPr>
            <a:spLocks noChangeShapeType="1"/>
          </p:cNvSpPr>
          <p:nvPr/>
        </p:nvSpPr>
        <p:spPr bwMode="auto">
          <a:xfrm>
            <a:off x="6733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0" name="Line 12"/>
          <p:cNvSpPr>
            <a:spLocks noChangeShapeType="1"/>
          </p:cNvSpPr>
          <p:nvPr/>
        </p:nvSpPr>
        <p:spPr bwMode="auto">
          <a:xfrm>
            <a:off x="6805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1" name="Line 5"/>
          <p:cNvSpPr>
            <a:spLocks noChangeShapeType="1"/>
          </p:cNvSpPr>
          <p:nvPr/>
        </p:nvSpPr>
        <p:spPr bwMode="auto">
          <a:xfrm>
            <a:off x="6589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2" name="Line 5"/>
          <p:cNvSpPr>
            <a:spLocks noChangeShapeType="1"/>
          </p:cNvSpPr>
          <p:nvPr/>
        </p:nvSpPr>
        <p:spPr bwMode="auto">
          <a:xfrm>
            <a:off x="687822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3" name="Line 6"/>
          <p:cNvSpPr>
            <a:spLocks noChangeShapeType="1"/>
          </p:cNvSpPr>
          <p:nvPr/>
        </p:nvSpPr>
        <p:spPr bwMode="auto">
          <a:xfrm>
            <a:off x="7032736"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4" name="Line 7"/>
          <p:cNvSpPr>
            <a:spLocks noChangeShapeType="1"/>
          </p:cNvSpPr>
          <p:nvPr/>
        </p:nvSpPr>
        <p:spPr bwMode="auto">
          <a:xfrm>
            <a:off x="709422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5" name="Line 12"/>
          <p:cNvSpPr>
            <a:spLocks noChangeShapeType="1"/>
          </p:cNvSpPr>
          <p:nvPr/>
        </p:nvSpPr>
        <p:spPr bwMode="auto">
          <a:xfrm>
            <a:off x="7165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6" name="Line 5"/>
          <p:cNvSpPr>
            <a:spLocks noChangeShapeType="1"/>
          </p:cNvSpPr>
          <p:nvPr/>
        </p:nvSpPr>
        <p:spPr bwMode="auto">
          <a:xfrm>
            <a:off x="6950225"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7" name="Line 5"/>
          <p:cNvSpPr>
            <a:spLocks noChangeShapeType="1"/>
          </p:cNvSpPr>
          <p:nvPr/>
        </p:nvSpPr>
        <p:spPr bwMode="auto">
          <a:xfrm>
            <a:off x="7237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8" name="Line 6"/>
          <p:cNvSpPr>
            <a:spLocks noChangeShapeType="1"/>
          </p:cNvSpPr>
          <p:nvPr/>
        </p:nvSpPr>
        <p:spPr bwMode="auto">
          <a:xfrm>
            <a:off x="73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9" name="Line 7"/>
          <p:cNvSpPr>
            <a:spLocks noChangeShapeType="1"/>
          </p:cNvSpPr>
          <p:nvPr/>
        </p:nvSpPr>
        <p:spPr bwMode="auto">
          <a:xfrm>
            <a:off x="7453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0" name="Line 12"/>
          <p:cNvSpPr>
            <a:spLocks noChangeShapeType="1"/>
          </p:cNvSpPr>
          <p:nvPr/>
        </p:nvSpPr>
        <p:spPr bwMode="auto">
          <a:xfrm>
            <a:off x="7525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1" name="Line 5"/>
          <p:cNvSpPr>
            <a:spLocks noChangeShapeType="1"/>
          </p:cNvSpPr>
          <p:nvPr/>
        </p:nvSpPr>
        <p:spPr bwMode="auto">
          <a:xfrm>
            <a:off x="7309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2" name="Line 5"/>
          <p:cNvSpPr>
            <a:spLocks noChangeShapeType="1"/>
          </p:cNvSpPr>
          <p:nvPr/>
        </p:nvSpPr>
        <p:spPr bwMode="auto">
          <a:xfrm>
            <a:off x="7597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3" name="Line 6"/>
          <p:cNvSpPr>
            <a:spLocks noChangeShapeType="1"/>
          </p:cNvSpPr>
          <p:nvPr/>
        </p:nvSpPr>
        <p:spPr bwMode="auto">
          <a:xfrm>
            <a:off x="7741370"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4" name="Line 7"/>
          <p:cNvSpPr>
            <a:spLocks noChangeShapeType="1"/>
          </p:cNvSpPr>
          <p:nvPr/>
        </p:nvSpPr>
        <p:spPr bwMode="auto">
          <a:xfrm>
            <a:off x="7813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5" name="Line 12"/>
          <p:cNvSpPr>
            <a:spLocks noChangeShapeType="1"/>
          </p:cNvSpPr>
          <p:nvPr/>
        </p:nvSpPr>
        <p:spPr bwMode="auto">
          <a:xfrm>
            <a:off x="7885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6" name="Line 5"/>
          <p:cNvSpPr>
            <a:spLocks noChangeShapeType="1"/>
          </p:cNvSpPr>
          <p:nvPr/>
        </p:nvSpPr>
        <p:spPr bwMode="auto">
          <a:xfrm>
            <a:off x="7669370"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6" name="Line 6"/>
          <p:cNvSpPr>
            <a:spLocks noChangeShapeType="1"/>
          </p:cNvSpPr>
          <p:nvPr/>
        </p:nvSpPr>
        <p:spPr bwMode="auto">
          <a:xfrm>
            <a:off x="802619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7" name="Line 7"/>
          <p:cNvSpPr>
            <a:spLocks noChangeShapeType="1"/>
          </p:cNvSpPr>
          <p:nvPr/>
        </p:nvSpPr>
        <p:spPr bwMode="auto">
          <a:xfrm>
            <a:off x="809819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8" name="Line 12"/>
          <p:cNvSpPr>
            <a:spLocks noChangeShapeType="1"/>
          </p:cNvSpPr>
          <p:nvPr/>
        </p:nvSpPr>
        <p:spPr bwMode="auto">
          <a:xfrm>
            <a:off x="817019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0" name="Line 6"/>
          <p:cNvSpPr>
            <a:spLocks noChangeShapeType="1"/>
          </p:cNvSpPr>
          <p:nvPr/>
        </p:nvSpPr>
        <p:spPr bwMode="auto">
          <a:xfrm>
            <a:off x="8315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1" name="Line 7"/>
          <p:cNvSpPr>
            <a:spLocks noChangeShapeType="1"/>
          </p:cNvSpPr>
          <p:nvPr/>
        </p:nvSpPr>
        <p:spPr bwMode="auto">
          <a:xfrm>
            <a:off x="8387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2" name="Line 12"/>
          <p:cNvSpPr>
            <a:spLocks noChangeShapeType="1"/>
          </p:cNvSpPr>
          <p:nvPr/>
        </p:nvSpPr>
        <p:spPr bwMode="auto">
          <a:xfrm>
            <a:off x="8459567"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3" name="Line 5"/>
          <p:cNvSpPr>
            <a:spLocks noChangeShapeType="1"/>
          </p:cNvSpPr>
          <p:nvPr/>
        </p:nvSpPr>
        <p:spPr bwMode="auto">
          <a:xfrm>
            <a:off x="8243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4" name="Line 5"/>
          <p:cNvSpPr>
            <a:spLocks noChangeShapeType="1"/>
          </p:cNvSpPr>
          <p:nvPr/>
        </p:nvSpPr>
        <p:spPr bwMode="auto">
          <a:xfrm>
            <a:off x="8532422"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5" name="Line 6"/>
          <p:cNvSpPr>
            <a:spLocks noChangeShapeType="1"/>
          </p:cNvSpPr>
          <p:nvPr/>
        </p:nvSpPr>
        <p:spPr bwMode="auto">
          <a:xfrm>
            <a:off x="8676422"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6" name="Line 7"/>
          <p:cNvSpPr>
            <a:spLocks noChangeShapeType="1"/>
          </p:cNvSpPr>
          <p:nvPr/>
        </p:nvSpPr>
        <p:spPr bwMode="auto">
          <a:xfrm>
            <a:off x="8748422"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7" name="Line 12"/>
          <p:cNvSpPr>
            <a:spLocks noChangeShapeType="1"/>
          </p:cNvSpPr>
          <p:nvPr/>
        </p:nvSpPr>
        <p:spPr bwMode="auto">
          <a:xfrm>
            <a:off x="881956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8" name="Line 5"/>
          <p:cNvSpPr>
            <a:spLocks noChangeShapeType="1"/>
          </p:cNvSpPr>
          <p:nvPr/>
        </p:nvSpPr>
        <p:spPr bwMode="auto">
          <a:xfrm>
            <a:off x="8604422"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9" name="Line 5"/>
          <p:cNvSpPr>
            <a:spLocks noChangeShapeType="1"/>
          </p:cNvSpPr>
          <p:nvPr/>
        </p:nvSpPr>
        <p:spPr bwMode="auto">
          <a:xfrm>
            <a:off x="8891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0" name="Line 6"/>
          <p:cNvSpPr>
            <a:spLocks noChangeShapeType="1"/>
          </p:cNvSpPr>
          <p:nvPr/>
        </p:nvSpPr>
        <p:spPr bwMode="auto">
          <a:xfrm>
            <a:off x="9035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1" name="Line 7"/>
          <p:cNvSpPr>
            <a:spLocks noChangeShapeType="1"/>
          </p:cNvSpPr>
          <p:nvPr/>
        </p:nvSpPr>
        <p:spPr bwMode="auto">
          <a:xfrm>
            <a:off x="9107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2" name="Line 12"/>
          <p:cNvSpPr>
            <a:spLocks noChangeShapeType="1"/>
          </p:cNvSpPr>
          <p:nvPr/>
        </p:nvSpPr>
        <p:spPr bwMode="auto">
          <a:xfrm>
            <a:off x="9179567" y="540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3" name="Line 5"/>
          <p:cNvSpPr>
            <a:spLocks noChangeShapeType="1"/>
          </p:cNvSpPr>
          <p:nvPr/>
        </p:nvSpPr>
        <p:spPr bwMode="auto">
          <a:xfrm>
            <a:off x="8963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4" name="Line 5"/>
          <p:cNvSpPr>
            <a:spLocks noChangeShapeType="1"/>
          </p:cNvSpPr>
          <p:nvPr/>
        </p:nvSpPr>
        <p:spPr bwMode="auto">
          <a:xfrm>
            <a:off x="9251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5" name="Line 6"/>
          <p:cNvSpPr>
            <a:spLocks noChangeShapeType="1"/>
          </p:cNvSpPr>
          <p:nvPr/>
        </p:nvSpPr>
        <p:spPr bwMode="auto">
          <a:xfrm>
            <a:off x="9395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6" name="Line 7"/>
          <p:cNvSpPr>
            <a:spLocks noChangeShapeType="1"/>
          </p:cNvSpPr>
          <p:nvPr/>
        </p:nvSpPr>
        <p:spPr bwMode="auto">
          <a:xfrm>
            <a:off x="9467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8" name="Line 5"/>
          <p:cNvSpPr>
            <a:spLocks noChangeShapeType="1"/>
          </p:cNvSpPr>
          <p:nvPr/>
        </p:nvSpPr>
        <p:spPr bwMode="auto">
          <a:xfrm>
            <a:off x="9323567" y="540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45" name="Line 5"/>
          <p:cNvSpPr>
            <a:spLocks noChangeShapeType="1"/>
          </p:cNvSpPr>
          <p:nvPr/>
        </p:nvSpPr>
        <p:spPr bwMode="auto">
          <a:xfrm>
            <a:off x="2340000" y="5255172"/>
            <a:ext cx="0" cy="14482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46" name="Line 6"/>
          <p:cNvSpPr>
            <a:spLocks noChangeShapeType="1"/>
          </p:cNvSpPr>
          <p:nvPr/>
        </p:nvSpPr>
        <p:spPr bwMode="auto">
          <a:xfrm>
            <a:off x="2484000" y="5163538"/>
            <a:ext cx="0" cy="23646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47" name="Line 7"/>
          <p:cNvSpPr>
            <a:spLocks noChangeShapeType="1"/>
          </p:cNvSpPr>
          <p:nvPr/>
        </p:nvSpPr>
        <p:spPr bwMode="auto">
          <a:xfrm>
            <a:off x="2556000" y="5163538"/>
            <a:ext cx="0" cy="23646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48" name="Line 8"/>
          <p:cNvSpPr>
            <a:spLocks noChangeShapeType="1"/>
          </p:cNvSpPr>
          <p:nvPr/>
        </p:nvSpPr>
        <p:spPr bwMode="auto">
          <a:xfrm>
            <a:off x="7956000" y="4833902"/>
            <a:ext cx="0" cy="56609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49" name="Line 11"/>
          <p:cNvSpPr>
            <a:spLocks noChangeShapeType="1"/>
          </p:cNvSpPr>
          <p:nvPr/>
        </p:nvSpPr>
        <p:spPr bwMode="auto">
          <a:xfrm>
            <a:off x="9540000" y="5373922"/>
            <a:ext cx="0" cy="2607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0" name="Line 12"/>
          <p:cNvSpPr>
            <a:spLocks noChangeShapeType="1"/>
          </p:cNvSpPr>
          <p:nvPr/>
        </p:nvSpPr>
        <p:spPr bwMode="auto">
          <a:xfrm>
            <a:off x="2628000" y="5129671"/>
            <a:ext cx="0" cy="27032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1" name="Line 13"/>
          <p:cNvSpPr>
            <a:spLocks noChangeShapeType="1"/>
          </p:cNvSpPr>
          <p:nvPr/>
        </p:nvSpPr>
        <p:spPr bwMode="auto">
          <a:xfrm>
            <a:off x="5148000" y="4432738"/>
            <a:ext cx="0" cy="96726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2" name="Line 5"/>
          <p:cNvSpPr>
            <a:spLocks noChangeShapeType="1"/>
          </p:cNvSpPr>
          <p:nvPr/>
        </p:nvSpPr>
        <p:spPr bwMode="auto">
          <a:xfrm>
            <a:off x="2412000" y="5220000"/>
            <a:ext cx="0" cy="1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3" name="Line 5"/>
          <p:cNvSpPr>
            <a:spLocks noChangeShapeType="1"/>
          </p:cNvSpPr>
          <p:nvPr/>
        </p:nvSpPr>
        <p:spPr bwMode="auto">
          <a:xfrm>
            <a:off x="2700855" y="5089030"/>
            <a:ext cx="0" cy="31096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4" name="Line 6"/>
          <p:cNvSpPr>
            <a:spLocks noChangeShapeType="1"/>
          </p:cNvSpPr>
          <p:nvPr/>
        </p:nvSpPr>
        <p:spPr bwMode="auto">
          <a:xfrm>
            <a:off x="2844855" y="5041618"/>
            <a:ext cx="0" cy="35838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5" name="Line 7"/>
          <p:cNvSpPr>
            <a:spLocks noChangeShapeType="1"/>
          </p:cNvSpPr>
          <p:nvPr/>
        </p:nvSpPr>
        <p:spPr bwMode="auto">
          <a:xfrm>
            <a:off x="2916855" y="5041618"/>
            <a:ext cx="0" cy="35838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6" name="Line 12"/>
          <p:cNvSpPr>
            <a:spLocks noChangeShapeType="1"/>
          </p:cNvSpPr>
          <p:nvPr/>
        </p:nvSpPr>
        <p:spPr bwMode="auto">
          <a:xfrm>
            <a:off x="2988000" y="5041618"/>
            <a:ext cx="0" cy="35838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7" name="Line 5"/>
          <p:cNvSpPr>
            <a:spLocks noChangeShapeType="1"/>
          </p:cNvSpPr>
          <p:nvPr/>
        </p:nvSpPr>
        <p:spPr bwMode="auto">
          <a:xfrm>
            <a:off x="2772855" y="5060730"/>
            <a:ext cx="0" cy="33926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8" name="Line 5"/>
          <p:cNvSpPr>
            <a:spLocks noChangeShapeType="1"/>
          </p:cNvSpPr>
          <p:nvPr/>
        </p:nvSpPr>
        <p:spPr bwMode="auto">
          <a:xfrm>
            <a:off x="3060000" y="5003236"/>
            <a:ext cx="0" cy="39676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9" name="Line 6"/>
          <p:cNvSpPr>
            <a:spLocks noChangeShapeType="1"/>
          </p:cNvSpPr>
          <p:nvPr/>
        </p:nvSpPr>
        <p:spPr bwMode="auto">
          <a:xfrm>
            <a:off x="3204000" y="4945116"/>
            <a:ext cx="0" cy="4548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0" name="Line 7"/>
          <p:cNvSpPr>
            <a:spLocks noChangeShapeType="1"/>
          </p:cNvSpPr>
          <p:nvPr/>
        </p:nvSpPr>
        <p:spPr bwMode="auto">
          <a:xfrm>
            <a:off x="3276000" y="4921956"/>
            <a:ext cx="0" cy="47804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1" name="Line 12"/>
          <p:cNvSpPr>
            <a:spLocks noChangeShapeType="1"/>
          </p:cNvSpPr>
          <p:nvPr/>
        </p:nvSpPr>
        <p:spPr bwMode="auto">
          <a:xfrm>
            <a:off x="3348000" y="4921956"/>
            <a:ext cx="0" cy="47804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2" name="Line 5"/>
          <p:cNvSpPr>
            <a:spLocks noChangeShapeType="1"/>
          </p:cNvSpPr>
          <p:nvPr/>
        </p:nvSpPr>
        <p:spPr bwMode="auto">
          <a:xfrm>
            <a:off x="3132000" y="4971626"/>
            <a:ext cx="0" cy="42837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3" name="Line 5"/>
          <p:cNvSpPr>
            <a:spLocks noChangeShapeType="1"/>
          </p:cNvSpPr>
          <p:nvPr/>
        </p:nvSpPr>
        <p:spPr bwMode="auto">
          <a:xfrm>
            <a:off x="3420000" y="4921956"/>
            <a:ext cx="0" cy="47804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4" name="Line 6"/>
          <p:cNvSpPr>
            <a:spLocks noChangeShapeType="1"/>
          </p:cNvSpPr>
          <p:nvPr/>
        </p:nvSpPr>
        <p:spPr bwMode="auto">
          <a:xfrm>
            <a:off x="3564000" y="4865690"/>
            <a:ext cx="0" cy="53430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5" name="Line 7"/>
          <p:cNvSpPr>
            <a:spLocks noChangeShapeType="1"/>
          </p:cNvSpPr>
          <p:nvPr/>
        </p:nvSpPr>
        <p:spPr bwMode="auto">
          <a:xfrm>
            <a:off x="3636000" y="4833902"/>
            <a:ext cx="0" cy="56609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6" name="Line 12"/>
          <p:cNvSpPr>
            <a:spLocks noChangeShapeType="1"/>
          </p:cNvSpPr>
          <p:nvPr/>
        </p:nvSpPr>
        <p:spPr bwMode="auto">
          <a:xfrm>
            <a:off x="3708000" y="4833902"/>
            <a:ext cx="0" cy="56609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7" name="Line 5"/>
          <p:cNvSpPr>
            <a:spLocks noChangeShapeType="1"/>
          </p:cNvSpPr>
          <p:nvPr/>
        </p:nvSpPr>
        <p:spPr bwMode="auto">
          <a:xfrm>
            <a:off x="3492000" y="4892566"/>
            <a:ext cx="0" cy="50743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8" name="Line 6"/>
          <p:cNvSpPr>
            <a:spLocks noChangeShapeType="1"/>
          </p:cNvSpPr>
          <p:nvPr/>
        </p:nvSpPr>
        <p:spPr bwMode="auto">
          <a:xfrm>
            <a:off x="3853370" y="4811110"/>
            <a:ext cx="0" cy="58889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9" name="Line 7"/>
          <p:cNvSpPr>
            <a:spLocks noChangeShapeType="1"/>
          </p:cNvSpPr>
          <p:nvPr/>
        </p:nvSpPr>
        <p:spPr bwMode="auto">
          <a:xfrm>
            <a:off x="3925370" y="4732302"/>
            <a:ext cx="0" cy="66769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0" name="Line 12"/>
          <p:cNvSpPr>
            <a:spLocks noChangeShapeType="1"/>
          </p:cNvSpPr>
          <p:nvPr/>
        </p:nvSpPr>
        <p:spPr bwMode="auto">
          <a:xfrm>
            <a:off x="3997370" y="4698436"/>
            <a:ext cx="0" cy="70156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1" name="Line 5"/>
          <p:cNvSpPr>
            <a:spLocks noChangeShapeType="1"/>
          </p:cNvSpPr>
          <p:nvPr/>
        </p:nvSpPr>
        <p:spPr bwMode="auto">
          <a:xfrm>
            <a:off x="3781370" y="4833902"/>
            <a:ext cx="0" cy="56609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2" name="Line 5"/>
          <p:cNvSpPr>
            <a:spLocks noChangeShapeType="1"/>
          </p:cNvSpPr>
          <p:nvPr/>
        </p:nvSpPr>
        <p:spPr bwMode="auto">
          <a:xfrm>
            <a:off x="4068000" y="4666593"/>
            <a:ext cx="0" cy="73340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3" name="Line 6"/>
          <p:cNvSpPr>
            <a:spLocks noChangeShapeType="1"/>
          </p:cNvSpPr>
          <p:nvPr/>
        </p:nvSpPr>
        <p:spPr bwMode="auto">
          <a:xfrm>
            <a:off x="4212000" y="4642945"/>
            <a:ext cx="0" cy="757055"/>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4" name="Line 7"/>
          <p:cNvSpPr>
            <a:spLocks noChangeShapeType="1"/>
          </p:cNvSpPr>
          <p:nvPr/>
        </p:nvSpPr>
        <p:spPr bwMode="auto">
          <a:xfrm>
            <a:off x="4284000" y="4616669"/>
            <a:ext cx="0" cy="783331"/>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5" name="Line 12"/>
          <p:cNvSpPr>
            <a:spLocks noChangeShapeType="1"/>
          </p:cNvSpPr>
          <p:nvPr/>
        </p:nvSpPr>
        <p:spPr bwMode="auto">
          <a:xfrm>
            <a:off x="4357370" y="4598276"/>
            <a:ext cx="0" cy="80172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6" name="Line 5"/>
          <p:cNvSpPr>
            <a:spLocks noChangeShapeType="1"/>
          </p:cNvSpPr>
          <p:nvPr/>
        </p:nvSpPr>
        <p:spPr bwMode="auto">
          <a:xfrm>
            <a:off x="4140000" y="4666593"/>
            <a:ext cx="0" cy="73340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7" name="Line 5"/>
          <p:cNvSpPr>
            <a:spLocks noChangeShapeType="1"/>
          </p:cNvSpPr>
          <p:nvPr/>
        </p:nvSpPr>
        <p:spPr bwMode="auto">
          <a:xfrm>
            <a:off x="4429370" y="4598276"/>
            <a:ext cx="0" cy="80172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8" name="Line 6"/>
          <p:cNvSpPr>
            <a:spLocks noChangeShapeType="1"/>
          </p:cNvSpPr>
          <p:nvPr/>
        </p:nvSpPr>
        <p:spPr bwMode="auto">
          <a:xfrm flipH="1">
            <a:off x="4573370" y="4598276"/>
            <a:ext cx="5830" cy="80172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9" name="Line 7"/>
          <p:cNvSpPr>
            <a:spLocks noChangeShapeType="1"/>
          </p:cNvSpPr>
          <p:nvPr/>
        </p:nvSpPr>
        <p:spPr bwMode="auto">
          <a:xfrm>
            <a:off x="4645370" y="4564117"/>
            <a:ext cx="0" cy="8358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0" name="Line 12"/>
          <p:cNvSpPr>
            <a:spLocks noChangeShapeType="1"/>
          </p:cNvSpPr>
          <p:nvPr/>
        </p:nvSpPr>
        <p:spPr bwMode="auto">
          <a:xfrm>
            <a:off x="4717370" y="4564117"/>
            <a:ext cx="0" cy="8358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1" name="Line 5"/>
          <p:cNvSpPr>
            <a:spLocks noChangeShapeType="1"/>
          </p:cNvSpPr>
          <p:nvPr/>
        </p:nvSpPr>
        <p:spPr bwMode="auto">
          <a:xfrm>
            <a:off x="4501370" y="4598276"/>
            <a:ext cx="0" cy="80172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2" name="Line 5"/>
          <p:cNvSpPr>
            <a:spLocks noChangeShapeType="1"/>
          </p:cNvSpPr>
          <p:nvPr/>
        </p:nvSpPr>
        <p:spPr bwMode="auto">
          <a:xfrm>
            <a:off x="4789370" y="4516821"/>
            <a:ext cx="0" cy="8831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3" name="Line 6"/>
          <p:cNvSpPr>
            <a:spLocks noChangeShapeType="1"/>
          </p:cNvSpPr>
          <p:nvPr/>
        </p:nvSpPr>
        <p:spPr bwMode="auto">
          <a:xfrm>
            <a:off x="4933370" y="4487917"/>
            <a:ext cx="0" cy="9120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4" name="Line 7"/>
          <p:cNvSpPr>
            <a:spLocks noChangeShapeType="1"/>
          </p:cNvSpPr>
          <p:nvPr/>
        </p:nvSpPr>
        <p:spPr bwMode="auto">
          <a:xfrm>
            <a:off x="5005370" y="4487917"/>
            <a:ext cx="0" cy="9120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5" name="Line 12"/>
          <p:cNvSpPr>
            <a:spLocks noChangeShapeType="1"/>
          </p:cNvSpPr>
          <p:nvPr/>
        </p:nvSpPr>
        <p:spPr bwMode="auto">
          <a:xfrm>
            <a:off x="5077370" y="4456386"/>
            <a:ext cx="0" cy="94361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6" name="Line 5"/>
          <p:cNvSpPr>
            <a:spLocks noChangeShapeType="1"/>
          </p:cNvSpPr>
          <p:nvPr/>
        </p:nvSpPr>
        <p:spPr bwMode="auto">
          <a:xfrm>
            <a:off x="4861370" y="4516821"/>
            <a:ext cx="0" cy="8831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7" name="Line 6"/>
          <p:cNvSpPr>
            <a:spLocks noChangeShapeType="1"/>
          </p:cNvSpPr>
          <p:nvPr/>
        </p:nvSpPr>
        <p:spPr bwMode="auto">
          <a:xfrm>
            <a:off x="5292000" y="4403834"/>
            <a:ext cx="0" cy="996166"/>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8" name="Line 7"/>
          <p:cNvSpPr>
            <a:spLocks noChangeShapeType="1"/>
          </p:cNvSpPr>
          <p:nvPr/>
        </p:nvSpPr>
        <p:spPr bwMode="auto">
          <a:xfrm>
            <a:off x="5364000" y="4403834"/>
            <a:ext cx="0" cy="996166"/>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9" name="Line 12"/>
          <p:cNvSpPr>
            <a:spLocks noChangeShapeType="1"/>
          </p:cNvSpPr>
          <p:nvPr/>
        </p:nvSpPr>
        <p:spPr bwMode="auto">
          <a:xfrm>
            <a:off x="5436000" y="4385441"/>
            <a:ext cx="0" cy="101455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0" name="Line 5"/>
          <p:cNvSpPr>
            <a:spLocks noChangeShapeType="1"/>
          </p:cNvSpPr>
          <p:nvPr/>
        </p:nvSpPr>
        <p:spPr bwMode="auto">
          <a:xfrm>
            <a:off x="5220000" y="4432738"/>
            <a:ext cx="0" cy="96726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1" name="Line 5"/>
          <p:cNvSpPr>
            <a:spLocks noChangeShapeType="1"/>
          </p:cNvSpPr>
          <p:nvPr/>
        </p:nvSpPr>
        <p:spPr bwMode="auto">
          <a:xfrm>
            <a:off x="5508855" y="4364421"/>
            <a:ext cx="0" cy="10355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2" name="Line 6"/>
          <p:cNvSpPr>
            <a:spLocks noChangeShapeType="1"/>
          </p:cNvSpPr>
          <p:nvPr/>
        </p:nvSpPr>
        <p:spPr bwMode="auto">
          <a:xfrm>
            <a:off x="5652855" y="4317124"/>
            <a:ext cx="0" cy="1082876"/>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3" name="Line 7"/>
          <p:cNvSpPr>
            <a:spLocks noChangeShapeType="1"/>
          </p:cNvSpPr>
          <p:nvPr/>
        </p:nvSpPr>
        <p:spPr bwMode="auto">
          <a:xfrm>
            <a:off x="5724855" y="4290848"/>
            <a:ext cx="0" cy="110915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4" name="Line 12"/>
          <p:cNvSpPr>
            <a:spLocks noChangeShapeType="1"/>
          </p:cNvSpPr>
          <p:nvPr/>
        </p:nvSpPr>
        <p:spPr bwMode="auto">
          <a:xfrm>
            <a:off x="5796000" y="4259317"/>
            <a:ext cx="0" cy="11406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5" name="Line 5"/>
          <p:cNvSpPr>
            <a:spLocks noChangeShapeType="1"/>
          </p:cNvSpPr>
          <p:nvPr/>
        </p:nvSpPr>
        <p:spPr bwMode="auto">
          <a:xfrm>
            <a:off x="5580855" y="4335517"/>
            <a:ext cx="0" cy="10644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6" name="Line 5"/>
          <p:cNvSpPr>
            <a:spLocks noChangeShapeType="1"/>
          </p:cNvSpPr>
          <p:nvPr/>
        </p:nvSpPr>
        <p:spPr bwMode="auto">
          <a:xfrm>
            <a:off x="5868000" y="4212021"/>
            <a:ext cx="0" cy="11879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7" name="Line 6"/>
          <p:cNvSpPr>
            <a:spLocks noChangeShapeType="1"/>
          </p:cNvSpPr>
          <p:nvPr/>
        </p:nvSpPr>
        <p:spPr bwMode="auto">
          <a:xfrm>
            <a:off x="6012000" y="4188744"/>
            <a:ext cx="0" cy="1211256"/>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8" name="Line 7"/>
          <p:cNvSpPr>
            <a:spLocks noChangeShapeType="1"/>
          </p:cNvSpPr>
          <p:nvPr/>
        </p:nvSpPr>
        <p:spPr bwMode="auto">
          <a:xfrm>
            <a:off x="6084000" y="4212021"/>
            <a:ext cx="0" cy="11879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9" name="Line 12"/>
          <p:cNvSpPr>
            <a:spLocks noChangeShapeType="1"/>
          </p:cNvSpPr>
          <p:nvPr/>
        </p:nvSpPr>
        <p:spPr bwMode="auto">
          <a:xfrm>
            <a:off x="6156000" y="4238733"/>
            <a:ext cx="0" cy="116126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0" name="Line 5"/>
          <p:cNvSpPr>
            <a:spLocks noChangeShapeType="1"/>
          </p:cNvSpPr>
          <p:nvPr/>
        </p:nvSpPr>
        <p:spPr bwMode="auto">
          <a:xfrm>
            <a:off x="5940000" y="4159469"/>
            <a:ext cx="0" cy="1240531"/>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1" name="Line 5"/>
          <p:cNvSpPr>
            <a:spLocks noChangeShapeType="1"/>
          </p:cNvSpPr>
          <p:nvPr/>
        </p:nvSpPr>
        <p:spPr bwMode="auto">
          <a:xfrm>
            <a:off x="6228000" y="4238733"/>
            <a:ext cx="0" cy="116126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2" name="Line 6"/>
          <p:cNvSpPr>
            <a:spLocks noChangeShapeType="1"/>
          </p:cNvSpPr>
          <p:nvPr/>
        </p:nvSpPr>
        <p:spPr bwMode="auto">
          <a:xfrm>
            <a:off x="6372000" y="4290848"/>
            <a:ext cx="0" cy="110915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3" name="Line 7"/>
          <p:cNvSpPr>
            <a:spLocks noChangeShapeType="1"/>
          </p:cNvSpPr>
          <p:nvPr/>
        </p:nvSpPr>
        <p:spPr bwMode="auto">
          <a:xfrm>
            <a:off x="6444000" y="4290848"/>
            <a:ext cx="0" cy="1109151"/>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4" name="Line 12"/>
          <p:cNvSpPr>
            <a:spLocks noChangeShapeType="1"/>
          </p:cNvSpPr>
          <p:nvPr/>
        </p:nvSpPr>
        <p:spPr bwMode="auto">
          <a:xfrm>
            <a:off x="6516000" y="4317124"/>
            <a:ext cx="0" cy="1082876"/>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5" name="Line 5"/>
          <p:cNvSpPr>
            <a:spLocks noChangeShapeType="1"/>
          </p:cNvSpPr>
          <p:nvPr/>
        </p:nvSpPr>
        <p:spPr bwMode="auto">
          <a:xfrm>
            <a:off x="6300000" y="4259317"/>
            <a:ext cx="0" cy="11406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6" name="Line 6"/>
          <p:cNvSpPr>
            <a:spLocks noChangeShapeType="1"/>
          </p:cNvSpPr>
          <p:nvPr/>
        </p:nvSpPr>
        <p:spPr bwMode="auto">
          <a:xfrm>
            <a:off x="6661370" y="4335517"/>
            <a:ext cx="0" cy="10644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7" name="Line 7"/>
          <p:cNvSpPr>
            <a:spLocks noChangeShapeType="1"/>
          </p:cNvSpPr>
          <p:nvPr/>
        </p:nvSpPr>
        <p:spPr bwMode="auto">
          <a:xfrm>
            <a:off x="6733370" y="4364421"/>
            <a:ext cx="0" cy="10355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8" name="Line 12"/>
          <p:cNvSpPr>
            <a:spLocks noChangeShapeType="1"/>
          </p:cNvSpPr>
          <p:nvPr/>
        </p:nvSpPr>
        <p:spPr bwMode="auto">
          <a:xfrm>
            <a:off x="6805370" y="4385441"/>
            <a:ext cx="0" cy="101455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9" name="Line 5"/>
          <p:cNvSpPr>
            <a:spLocks noChangeShapeType="1"/>
          </p:cNvSpPr>
          <p:nvPr/>
        </p:nvSpPr>
        <p:spPr bwMode="auto">
          <a:xfrm>
            <a:off x="6589370" y="4317124"/>
            <a:ext cx="0" cy="1082876"/>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0" name="Line 5"/>
          <p:cNvSpPr>
            <a:spLocks noChangeShapeType="1"/>
          </p:cNvSpPr>
          <p:nvPr/>
        </p:nvSpPr>
        <p:spPr bwMode="auto">
          <a:xfrm>
            <a:off x="6878225" y="4403834"/>
            <a:ext cx="0" cy="996166"/>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1" name="Line 6"/>
          <p:cNvSpPr>
            <a:spLocks noChangeShapeType="1"/>
          </p:cNvSpPr>
          <p:nvPr/>
        </p:nvSpPr>
        <p:spPr bwMode="auto">
          <a:xfrm>
            <a:off x="7020000" y="4456386"/>
            <a:ext cx="0" cy="94361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2" name="Line 7"/>
          <p:cNvSpPr>
            <a:spLocks noChangeShapeType="1"/>
          </p:cNvSpPr>
          <p:nvPr/>
        </p:nvSpPr>
        <p:spPr bwMode="auto">
          <a:xfrm>
            <a:off x="7094225" y="4456386"/>
            <a:ext cx="0" cy="94361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3" name="Line 12"/>
          <p:cNvSpPr>
            <a:spLocks noChangeShapeType="1"/>
          </p:cNvSpPr>
          <p:nvPr/>
        </p:nvSpPr>
        <p:spPr bwMode="auto">
          <a:xfrm>
            <a:off x="7165370" y="4487917"/>
            <a:ext cx="0" cy="9120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4" name="Line 5"/>
          <p:cNvSpPr>
            <a:spLocks noChangeShapeType="1"/>
          </p:cNvSpPr>
          <p:nvPr/>
        </p:nvSpPr>
        <p:spPr bwMode="auto">
          <a:xfrm>
            <a:off x="6950225" y="4432738"/>
            <a:ext cx="0" cy="967262"/>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5" name="Line 5"/>
          <p:cNvSpPr>
            <a:spLocks noChangeShapeType="1"/>
          </p:cNvSpPr>
          <p:nvPr/>
        </p:nvSpPr>
        <p:spPr bwMode="auto">
          <a:xfrm>
            <a:off x="7237370" y="4516821"/>
            <a:ext cx="0" cy="8831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6" name="Line 6"/>
          <p:cNvSpPr>
            <a:spLocks noChangeShapeType="1"/>
          </p:cNvSpPr>
          <p:nvPr/>
        </p:nvSpPr>
        <p:spPr bwMode="auto">
          <a:xfrm>
            <a:off x="7381370" y="4538673"/>
            <a:ext cx="0" cy="86132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7" name="Line 7"/>
          <p:cNvSpPr>
            <a:spLocks noChangeShapeType="1"/>
          </p:cNvSpPr>
          <p:nvPr/>
        </p:nvSpPr>
        <p:spPr bwMode="auto">
          <a:xfrm>
            <a:off x="7453370" y="4538673"/>
            <a:ext cx="0" cy="86132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8" name="Line 12"/>
          <p:cNvSpPr>
            <a:spLocks noChangeShapeType="1"/>
          </p:cNvSpPr>
          <p:nvPr/>
        </p:nvSpPr>
        <p:spPr bwMode="auto">
          <a:xfrm>
            <a:off x="7525370" y="4564117"/>
            <a:ext cx="0" cy="83588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9" name="Line 5"/>
          <p:cNvSpPr>
            <a:spLocks noChangeShapeType="1"/>
          </p:cNvSpPr>
          <p:nvPr/>
        </p:nvSpPr>
        <p:spPr bwMode="auto">
          <a:xfrm>
            <a:off x="7309370" y="4516821"/>
            <a:ext cx="0" cy="8831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0" name="Line 5"/>
          <p:cNvSpPr>
            <a:spLocks noChangeShapeType="1"/>
          </p:cNvSpPr>
          <p:nvPr/>
        </p:nvSpPr>
        <p:spPr bwMode="auto">
          <a:xfrm>
            <a:off x="7597370" y="4616669"/>
            <a:ext cx="0" cy="783331"/>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1" name="Line 6"/>
          <p:cNvSpPr>
            <a:spLocks noChangeShapeType="1"/>
          </p:cNvSpPr>
          <p:nvPr/>
        </p:nvSpPr>
        <p:spPr bwMode="auto">
          <a:xfrm>
            <a:off x="7741370" y="4715721"/>
            <a:ext cx="0" cy="68427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2" name="Line 7"/>
          <p:cNvSpPr>
            <a:spLocks noChangeShapeType="1"/>
          </p:cNvSpPr>
          <p:nvPr/>
        </p:nvSpPr>
        <p:spPr bwMode="auto">
          <a:xfrm>
            <a:off x="7813370" y="4761545"/>
            <a:ext cx="0" cy="638455"/>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3" name="Line 12"/>
          <p:cNvSpPr>
            <a:spLocks noChangeShapeType="1"/>
          </p:cNvSpPr>
          <p:nvPr/>
        </p:nvSpPr>
        <p:spPr bwMode="auto">
          <a:xfrm>
            <a:off x="7884000" y="4811110"/>
            <a:ext cx="0" cy="58888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4" name="Line 5"/>
          <p:cNvSpPr>
            <a:spLocks noChangeShapeType="1"/>
          </p:cNvSpPr>
          <p:nvPr/>
        </p:nvSpPr>
        <p:spPr bwMode="auto">
          <a:xfrm>
            <a:off x="7669370" y="4666593"/>
            <a:ext cx="0" cy="73340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5" name="Line 6"/>
          <p:cNvSpPr>
            <a:spLocks noChangeShapeType="1"/>
          </p:cNvSpPr>
          <p:nvPr/>
        </p:nvSpPr>
        <p:spPr bwMode="auto">
          <a:xfrm>
            <a:off x="8026197" y="4865691"/>
            <a:ext cx="0" cy="53430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6" name="Line 7"/>
          <p:cNvSpPr>
            <a:spLocks noChangeShapeType="1"/>
          </p:cNvSpPr>
          <p:nvPr/>
        </p:nvSpPr>
        <p:spPr bwMode="auto">
          <a:xfrm>
            <a:off x="8098197" y="4892566"/>
            <a:ext cx="0" cy="50743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7" name="Line 12"/>
          <p:cNvSpPr>
            <a:spLocks noChangeShapeType="1"/>
          </p:cNvSpPr>
          <p:nvPr/>
        </p:nvSpPr>
        <p:spPr bwMode="auto">
          <a:xfrm>
            <a:off x="8170197" y="4921956"/>
            <a:ext cx="0" cy="47804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8" name="Line 6"/>
          <p:cNvSpPr>
            <a:spLocks noChangeShapeType="1"/>
          </p:cNvSpPr>
          <p:nvPr/>
        </p:nvSpPr>
        <p:spPr bwMode="auto">
          <a:xfrm>
            <a:off x="8315567" y="4971626"/>
            <a:ext cx="0" cy="42837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9" name="Line 7"/>
          <p:cNvSpPr>
            <a:spLocks noChangeShapeType="1"/>
          </p:cNvSpPr>
          <p:nvPr/>
        </p:nvSpPr>
        <p:spPr bwMode="auto">
          <a:xfrm>
            <a:off x="8387567" y="5003236"/>
            <a:ext cx="0" cy="39676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0" name="Line 12"/>
          <p:cNvSpPr>
            <a:spLocks noChangeShapeType="1"/>
          </p:cNvSpPr>
          <p:nvPr/>
        </p:nvSpPr>
        <p:spPr bwMode="auto">
          <a:xfrm>
            <a:off x="8459567" y="5060730"/>
            <a:ext cx="0" cy="33927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1" name="Line 5"/>
          <p:cNvSpPr>
            <a:spLocks noChangeShapeType="1"/>
          </p:cNvSpPr>
          <p:nvPr/>
        </p:nvSpPr>
        <p:spPr bwMode="auto">
          <a:xfrm>
            <a:off x="8243567" y="4945116"/>
            <a:ext cx="0" cy="454884"/>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2" name="Line 5"/>
          <p:cNvSpPr>
            <a:spLocks noChangeShapeType="1"/>
          </p:cNvSpPr>
          <p:nvPr/>
        </p:nvSpPr>
        <p:spPr bwMode="auto">
          <a:xfrm>
            <a:off x="8532422" y="5111475"/>
            <a:ext cx="0" cy="288525"/>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3" name="Line 6"/>
          <p:cNvSpPr>
            <a:spLocks noChangeShapeType="1"/>
          </p:cNvSpPr>
          <p:nvPr/>
        </p:nvSpPr>
        <p:spPr bwMode="auto">
          <a:xfrm>
            <a:off x="8676422" y="5184377"/>
            <a:ext cx="0" cy="21562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4" name="Line 7"/>
          <p:cNvSpPr>
            <a:spLocks noChangeShapeType="1"/>
          </p:cNvSpPr>
          <p:nvPr/>
        </p:nvSpPr>
        <p:spPr bwMode="auto">
          <a:xfrm>
            <a:off x="8748422" y="5220000"/>
            <a:ext cx="0" cy="1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5" name="Line 12"/>
          <p:cNvSpPr>
            <a:spLocks noChangeShapeType="1"/>
          </p:cNvSpPr>
          <p:nvPr/>
        </p:nvSpPr>
        <p:spPr bwMode="auto">
          <a:xfrm>
            <a:off x="8819567" y="5255172"/>
            <a:ext cx="0" cy="14482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6" name="Line 5"/>
          <p:cNvSpPr>
            <a:spLocks noChangeShapeType="1"/>
          </p:cNvSpPr>
          <p:nvPr/>
        </p:nvSpPr>
        <p:spPr bwMode="auto">
          <a:xfrm>
            <a:off x="8604422" y="5129671"/>
            <a:ext cx="0" cy="270329"/>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7" name="Line 5"/>
          <p:cNvSpPr>
            <a:spLocks noChangeShapeType="1"/>
          </p:cNvSpPr>
          <p:nvPr/>
        </p:nvSpPr>
        <p:spPr bwMode="auto">
          <a:xfrm>
            <a:off x="8891567" y="5284356"/>
            <a:ext cx="0" cy="115643"/>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8" name="Line 6"/>
          <p:cNvSpPr>
            <a:spLocks noChangeShapeType="1"/>
          </p:cNvSpPr>
          <p:nvPr/>
        </p:nvSpPr>
        <p:spPr bwMode="auto">
          <a:xfrm>
            <a:off x="9035567" y="5323932"/>
            <a:ext cx="0" cy="7606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9" name="Line 7"/>
          <p:cNvSpPr>
            <a:spLocks noChangeShapeType="1"/>
          </p:cNvSpPr>
          <p:nvPr/>
        </p:nvSpPr>
        <p:spPr bwMode="auto">
          <a:xfrm>
            <a:off x="9107567" y="5323932"/>
            <a:ext cx="0" cy="7606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0" name="Line 12"/>
          <p:cNvSpPr>
            <a:spLocks noChangeShapeType="1"/>
          </p:cNvSpPr>
          <p:nvPr/>
        </p:nvSpPr>
        <p:spPr bwMode="auto">
          <a:xfrm>
            <a:off x="9179567" y="5344762"/>
            <a:ext cx="0" cy="5523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1" name="Line 5"/>
          <p:cNvSpPr>
            <a:spLocks noChangeShapeType="1"/>
          </p:cNvSpPr>
          <p:nvPr/>
        </p:nvSpPr>
        <p:spPr bwMode="auto">
          <a:xfrm>
            <a:off x="8963567" y="5307268"/>
            <a:ext cx="0" cy="92731"/>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2" name="Line 5"/>
          <p:cNvSpPr>
            <a:spLocks noChangeShapeType="1"/>
          </p:cNvSpPr>
          <p:nvPr/>
        </p:nvSpPr>
        <p:spPr bwMode="auto">
          <a:xfrm>
            <a:off x="9251567" y="5344762"/>
            <a:ext cx="0" cy="5523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3" name="Line 6"/>
          <p:cNvSpPr>
            <a:spLocks noChangeShapeType="1"/>
          </p:cNvSpPr>
          <p:nvPr/>
        </p:nvSpPr>
        <p:spPr bwMode="auto">
          <a:xfrm>
            <a:off x="9395567" y="5359342"/>
            <a:ext cx="0" cy="4065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4" name="Line 7"/>
          <p:cNvSpPr>
            <a:spLocks noChangeShapeType="1"/>
          </p:cNvSpPr>
          <p:nvPr/>
        </p:nvSpPr>
        <p:spPr bwMode="auto">
          <a:xfrm>
            <a:off x="9467567" y="5373922"/>
            <a:ext cx="0" cy="26077"/>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5" name="Line 5"/>
          <p:cNvSpPr>
            <a:spLocks noChangeShapeType="1"/>
          </p:cNvSpPr>
          <p:nvPr/>
        </p:nvSpPr>
        <p:spPr bwMode="auto">
          <a:xfrm>
            <a:off x="9323567" y="5359342"/>
            <a:ext cx="0" cy="40658"/>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6" name="TextovéPole 245"/>
          <p:cNvSpPr txBox="1"/>
          <p:nvPr/>
        </p:nvSpPr>
        <p:spPr>
          <a:xfrm>
            <a:off x="2274511" y="5688000"/>
            <a:ext cx="128240" cy="276999"/>
          </a:xfrm>
          <a:prstGeom prst="rect">
            <a:avLst/>
          </a:prstGeom>
          <a:noFill/>
        </p:spPr>
        <p:txBody>
          <a:bodyPr wrap="none" lIns="0" tIns="0" rIns="0" bIns="0" rtlCol="0">
            <a:spAutoFit/>
          </a:bodyPr>
          <a:lstStyle/>
          <a:p>
            <a:r>
              <a:rPr lang="en-GB" dirty="0"/>
              <a:t>0</a:t>
            </a:r>
          </a:p>
        </p:txBody>
      </p:sp>
      <p:sp>
        <p:nvSpPr>
          <p:cNvPr id="247" name="TextovéPole 246"/>
          <p:cNvSpPr txBox="1"/>
          <p:nvPr/>
        </p:nvSpPr>
        <p:spPr>
          <a:xfrm>
            <a:off x="2932450" y="5688000"/>
            <a:ext cx="256480" cy="276999"/>
          </a:xfrm>
          <a:prstGeom prst="rect">
            <a:avLst/>
          </a:prstGeom>
          <a:noFill/>
        </p:spPr>
        <p:txBody>
          <a:bodyPr wrap="none" lIns="0" tIns="0" rIns="0" bIns="0" rtlCol="0">
            <a:spAutoFit/>
          </a:bodyPr>
          <a:lstStyle/>
          <a:p>
            <a:r>
              <a:rPr lang="en-GB" dirty="0"/>
              <a:t>10</a:t>
            </a:r>
          </a:p>
        </p:txBody>
      </p:sp>
      <p:sp>
        <p:nvSpPr>
          <p:cNvPr id="248" name="TextovéPole 247"/>
          <p:cNvSpPr txBox="1"/>
          <p:nvPr/>
        </p:nvSpPr>
        <p:spPr>
          <a:xfrm>
            <a:off x="3654000" y="5688000"/>
            <a:ext cx="256480" cy="276999"/>
          </a:xfrm>
          <a:prstGeom prst="rect">
            <a:avLst/>
          </a:prstGeom>
          <a:noFill/>
        </p:spPr>
        <p:txBody>
          <a:bodyPr wrap="none" lIns="0" tIns="0" rIns="0" bIns="0" rtlCol="0">
            <a:spAutoFit/>
          </a:bodyPr>
          <a:lstStyle/>
          <a:p>
            <a:r>
              <a:rPr lang="en-GB" dirty="0"/>
              <a:t>20</a:t>
            </a:r>
          </a:p>
        </p:txBody>
      </p:sp>
      <p:sp>
        <p:nvSpPr>
          <p:cNvPr id="249" name="TextovéPole 248"/>
          <p:cNvSpPr txBox="1"/>
          <p:nvPr/>
        </p:nvSpPr>
        <p:spPr>
          <a:xfrm>
            <a:off x="4374000" y="5688000"/>
            <a:ext cx="256480" cy="276999"/>
          </a:xfrm>
          <a:prstGeom prst="rect">
            <a:avLst/>
          </a:prstGeom>
          <a:noFill/>
        </p:spPr>
        <p:txBody>
          <a:bodyPr wrap="none" lIns="0" tIns="0" rIns="0" bIns="0" rtlCol="0">
            <a:spAutoFit/>
          </a:bodyPr>
          <a:lstStyle/>
          <a:p>
            <a:r>
              <a:rPr lang="en-GB" dirty="0"/>
              <a:t>30</a:t>
            </a:r>
          </a:p>
        </p:txBody>
      </p:sp>
      <p:sp>
        <p:nvSpPr>
          <p:cNvPr id="250" name="TextovéPole 249"/>
          <p:cNvSpPr txBox="1"/>
          <p:nvPr/>
        </p:nvSpPr>
        <p:spPr>
          <a:xfrm>
            <a:off x="5094000" y="5688000"/>
            <a:ext cx="256480" cy="276999"/>
          </a:xfrm>
          <a:prstGeom prst="rect">
            <a:avLst/>
          </a:prstGeom>
          <a:noFill/>
        </p:spPr>
        <p:txBody>
          <a:bodyPr wrap="none" lIns="0" tIns="0" rIns="0" bIns="0" rtlCol="0">
            <a:spAutoFit/>
          </a:bodyPr>
          <a:lstStyle/>
          <a:p>
            <a:r>
              <a:rPr lang="en-GB" dirty="0"/>
              <a:t>40</a:t>
            </a:r>
          </a:p>
        </p:txBody>
      </p:sp>
      <p:sp>
        <p:nvSpPr>
          <p:cNvPr id="251" name="TextovéPole 250"/>
          <p:cNvSpPr txBox="1"/>
          <p:nvPr/>
        </p:nvSpPr>
        <p:spPr>
          <a:xfrm>
            <a:off x="5814000" y="5688000"/>
            <a:ext cx="256480" cy="276999"/>
          </a:xfrm>
          <a:prstGeom prst="rect">
            <a:avLst/>
          </a:prstGeom>
          <a:noFill/>
        </p:spPr>
        <p:txBody>
          <a:bodyPr wrap="none" lIns="0" tIns="0" rIns="0" bIns="0" rtlCol="0">
            <a:spAutoFit/>
          </a:bodyPr>
          <a:lstStyle/>
          <a:p>
            <a:r>
              <a:rPr lang="en-GB" dirty="0"/>
              <a:t>50</a:t>
            </a:r>
          </a:p>
        </p:txBody>
      </p:sp>
      <p:sp>
        <p:nvSpPr>
          <p:cNvPr id="252" name="TextovéPole 251"/>
          <p:cNvSpPr txBox="1"/>
          <p:nvPr/>
        </p:nvSpPr>
        <p:spPr>
          <a:xfrm>
            <a:off x="6534000" y="5688000"/>
            <a:ext cx="256480" cy="276999"/>
          </a:xfrm>
          <a:prstGeom prst="rect">
            <a:avLst/>
          </a:prstGeom>
          <a:noFill/>
        </p:spPr>
        <p:txBody>
          <a:bodyPr wrap="none" lIns="0" tIns="0" rIns="0" bIns="0" rtlCol="0">
            <a:spAutoFit/>
          </a:bodyPr>
          <a:lstStyle/>
          <a:p>
            <a:r>
              <a:rPr lang="en-GB" dirty="0"/>
              <a:t>60</a:t>
            </a:r>
          </a:p>
        </p:txBody>
      </p:sp>
      <p:sp>
        <p:nvSpPr>
          <p:cNvPr id="253" name="TextovéPole 252"/>
          <p:cNvSpPr txBox="1"/>
          <p:nvPr/>
        </p:nvSpPr>
        <p:spPr>
          <a:xfrm>
            <a:off x="7254000" y="5688000"/>
            <a:ext cx="256480" cy="276999"/>
          </a:xfrm>
          <a:prstGeom prst="rect">
            <a:avLst/>
          </a:prstGeom>
          <a:noFill/>
        </p:spPr>
        <p:txBody>
          <a:bodyPr wrap="none" lIns="0" tIns="0" rIns="0" bIns="0" rtlCol="0">
            <a:spAutoFit/>
          </a:bodyPr>
          <a:lstStyle/>
          <a:p>
            <a:r>
              <a:rPr lang="en-GB" dirty="0"/>
              <a:t>70</a:t>
            </a:r>
          </a:p>
        </p:txBody>
      </p:sp>
      <p:sp>
        <p:nvSpPr>
          <p:cNvPr id="254" name="TextovéPole 253"/>
          <p:cNvSpPr txBox="1"/>
          <p:nvPr/>
        </p:nvSpPr>
        <p:spPr>
          <a:xfrm>
            <a:off x="7974000" y="5688000"/>
            <a:ext cx="256480" cy="276999"/>
          </a:xfrm>
          <a:prstGeom prst="rect">
            <a:avLst/>
          </a:prstGeom>
          <a:noFill/>
        </p:spPr>
        <p:txBody>
          <a:bodyPr wrap="none" lIns="0" tIns="0" rIns="0" bIns="0" rtlCol="0">
            <a:spAutoFit/>
          </a:bodyPr>
          <a:lstStyle/>
          <a:p>
            <a:r>
              <a:rPr lang="en-GB" dirty="0"/>
              <a:t>80</a:t>
            </a:r>
          </a:p>
        </p:txBody>
      </p:sp>
      <p:sp>
        <p:nvSpPr>
          <p:cNvPr id="255" name="TextovéPole 254"/>
          <p:cNvSpPr txBox="1"/>
          <p:nvPr/>
        </p:nvSpPr>
        <p:spPr>
          <a:xfrm>
            <a:off x="8694000" y="5688000"/>
            <a:ext cx="256480" cy="276999"/>
          </a:xfrm>
          <a:prstGeom prst="rect">
            <a:avLst/>
          </a:prstGeom>
          <a:noFill/>
        </p:spPr>
        <p:txBody>
          <a:bodyPr wrap="none" lIns="0" tIns="0" rIns="0" bIns="0" rtlCol="0">
            <a:spAutoFit/>
          </a:bodyPr>
          <a:lstStyle/>
          <a:p>
            <a:r>
              <a:rPr lang="en-GB" dirty="0"/>
              <a:t>90</a:t>
            </a:r>
          </a:p>
        </p:txBody>
      </p:sp>
      <p:sp>
        <p:nvSpPr>
          <p:cNvPr id="256" name="TextovéPole 255"/>
          <p:cNvSpPr txBox="1"/>
          <p:nvPr/>
        </p:nvSpPr>
        <p:spPr>
          <a:xfrm>
            <a:off x="9347206" y="5688000"/>
            <a:ext cx="384721" cy="276999"/>
          </a:xfrm>
          <a:prstGeom prst="rect">
            <a:avLst/>
          </a:prstGeom>
          <a:noFill/>
        </p:spPr>
        <p:txBody>
          <a:bodyPr wrap="none" lIns="0" tIns="0" rIns="0" bIns="0" rtlCol="0">
            <a:spAutoFit/>
          </a:bodyPr>
          <a:lstStyle/>
          <a:p>
            <a:r>
              <a:rPr lang="en-GB" dirty="0"/>
              <a:t>100</a:t>
            </a:r>
          </a:p>
        </p:txBody>
      </p:sp>
      <mc:AlternateContent xmlns:mc="http://schemas.openxmlformats.org/markup-compatibility/2006" xmlns:a14="http://schemas.microsoft.com/office/drawing/2010/main">
        <mc:Choice Requires="a14">
          <p:sp>
            <p:nvSpPr>
              <p:cNvPr id="257" name="TextovéPole 256"/>
              <p:cNvSpPr txBox="1"/>
              <p:nvPr/>
            </p:nvSpPr>
            <p:spPr>
              <a:xfrm>
                <a:off x="7764298" y="4325718"/>
                <a:ext cx="5237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m:oMathPara>
                </a14:m>
                <a:endParaRPr lang="en-GB" dirty="0"/>
              </a:p>
            </p:txBody>
          </p:sp>
        </mc:Choice>
        <mc:Fallback xmlns="">
          <p:sp>
            <p:nvSpPr>
              <p:cNvPr id="257" name="TextovéPole 256"/>
              <p:cNvSpPr txBox="1">
                <a:spLocks noRot="1" noChangeAspect="1" noMove="1" noResize="1" noEditPoints="1" noAdjustHandles="1" noChangeArrowheads="1" noChangeShapeType="1" noTextEdit="1"/>
              </p:cNvSpPr>
              <p:nvPr/>
            </p:nvSpPr>
            <p:spPr>
              <a:xfrm>
                <a:off x="7764298" y="4325718"/>
                <a:ext cx="523798" cy="276999"/>
              </a:xfrm>
              <a:prstGeom prst="rect">
                <a:avLst/>
              </a:prstGeom>
              <a:blipFill>
                <a:blip r:embed="rId3"/>
                <a:stretch>
                  <a:fillRect l="-9302"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8" name="TextovéPole 257"/>
              <p:cNvSpPr txBox="1"/>
              <p:nvPr/>
            </p:nvSpPr>
            <p:spPr>
              <a:xfrm>
                <a:off x="10254780" y="4284000"/>
                <a:ext cx="1508042" cy="871329"/>
              </a:xfrm>
              <a:prstGeom prst="rect">
                <a:avLst/>
              </a:prstGeom>
              <a:noFill/>
              <a:ln>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=0</m:t>
                          </m:r>
                        </m:sub>
                        <m:sup>
                          <m:r>
                            <a:rPr lang="en-GB" b="0" i="1" smtClean="0">
                              <a:latin typeface="Cambria Math" panose="02040503050406030204" pitchFamily="18" charset="0"/>
                            </a:rPr>
                            <m:t>100</m:t>
                          </m:r>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e>
                      </m:nary>
                      <m:r>
                        <a:rPr lang="en-GB" b="0" i="1" smtClean="0">
                          <a:latin typeface="Cambria Math" panose="02040503050406030204" pitchFamily="18" charset="0"/>
                        </a:rPr>
                        <m:t>=1</m:t>
                      </m:r>
                    </m:oMath>
                  </m:oMathPara>
                </a14:m>
                <a:endParaRPr lang="en-GB" dirty="0"/>
              </a:p>
            </p:txBody>
          </p:sp>
        </mc:Choice>
        <mc:Fallback xmlns="">
          <p:sp>
            <p:nvSpPr>
              <p:cNvPr id="258" name="TextovéPole 257"/>
              <p:cNvSpPr txBox="1">
                <a:spLocks noRot="1" noChangeAspect="1" noMove="1" noResize="1" noEditPoints="1" noAdjustHandles="1" noChangeArrowheads="1" noChangeShapeType="1" noTextEdit="1"/>
              </p:cNvSpPr>
              <p:nvPr/>
            </p:nvSpPr>
            <p:spPr>
              <a:xfrm>
                <a:off x="10254780" y="4284000"/>
                <a:ext cx="1508042" cy="871329"/>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2532667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random variables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A company’s employees’ </a:t>
                </a:r>
                <a:r>
                  <a:rPr lang="en-GB" b="0" dirty="0"/>
                  <a:t>salary per year can be seen as a random variable  </a:t>
                </a:r>
                <a14:m>
                  <m:oMath xmlns:m="http://schemas.openxmlformats.org/officeDocument/2006/math">
                    <m:r>
                      <a:rPr lang="en-GB" b="0" i="1" smtClean="0">
                        <a:latin typeface="Cambria Math" panose="02040503050406030204" pitchFamily="18" charset="0"/>
                      </a:rPr>
                      <m:t>𝑋</m:t>
                    </m:r>
                  </m:oMath>
                </a14:m>
                <a:r>
                  <a:rPr lang="en-GB" b="0" dirty="0"/>
                  <a:t>.</a:t>
                </a:r>
              </a:p>
              <a:p>
                <a:pPr>
                  <a:lnSpc>
                    <a:spcPct val="150000"/>
                  </a:lnSpc>
                </a:pPr>
                <a:r>
                  <a:rPr lang="en-GB" dirty="0"/>
                  <a:t>The salary per year is in the range from 100 000 to 600 000 of monetary units.</a:t>
                </a:r>
              </a:p>
              <a:p>
                <a:pPr>
                  <a:lnSpc>
                    <a:spcPct val="150000"/>
                  </a:lnSpc>
                </a:pPr>
                <a:r>
                  <a:rPr lang="en-GB" b="0" dirty="0"/>
                  <a:t>Seeing the salary as a continuous random variable,  then</a:t>
                </a:r>
              </a:p>
              <a:p>
                <a:pPr>
                  <a:lnSpc>
                    <a:spcPct val="150000"/>
                  </a:lnSpc>
                </a:pPr>
                <a:r>
                  <a:rPr lang="en-GB" dirty="0"/>
                  <a:t>the  </a:t>
                </a:r>
                <a:r>
                  <a:rPr lang="en-GB" b="1" dirty="0"/>
                  <a:t>probability density function</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may look, e.g., </a:t>
                </a:r>
                <a:br>
                  <a:rPr lang="en-GB" dirty="0"/>
                </a:br>
                <a:r>
                  <a:rPr lang="en-GB" dirty="0"/>
                  <a:t>like this: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4" name="Line 4"/>
          <p:cNvSpPr>
            <a:spLocks noChangeShapeType="1"/>
          </p:cNvSpPr>
          <p:nvPr/>
        </p:nvSpPr>
        <p:spPr bwMode="auto">
          <a:xfrm>
            <a:off x="1980000" y="5221032"/>
            <a:ext cx="792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 name="Freeform 5"/>
          <p:cNvSpPr>
            <a:spLocks/>
          </p:cNvSpPr>
          <p:nvPr/>
        </p:nvSpPr>
        <p:spPr bwMode="auto">
          <a:xfrm>
            <a:off x="2340000" y="4428870"/>
            <a:ext cx="7200000" cy="792162"/>
          </a:xfrm>
          <a:custGeom>
            <a:avLst/>
            <a:gdLst>
              <a:gd name="T0" fmla="*/ 0 w 3175"/>
              <a:gd name="T1" fmla="*/ 2147483646 h 499"/>
              <a:gd name="T2" fmla="*/ 2147483646 w 3175"/>
              <a:gd name="T3" fmla="*/ 2147483646 h 499"/>
              <a:gd name="T4" fmla="*/ 2147483646 w 3175"/>
              <a:gd name="T5" fmla="*/ 2147483646 h 499"/>
              <a:gd name="T6" fmla="*/ 2147483646 w 3175"/>
              <a:gd name="T7" fmla="*/ 2147483646 h 499"/>
              <a:gd name="T8" fmla="*/ 2147483646 w 3175"/>
              <a:gd name="T9" fmla="*/ 2147483646 h 499"/>
              <a:gd name="T10" fmla="*/ 0 60000 65536"/>
              <a:gd name="T11" fmla="*/ 0 60000 65536"/>
              <a:gd name="T12" fmla="*/ 0 60000 65536"/>
              <a:gd name="T13" fmla="*/ 0 60000 65536"/>
              <a:gd name="T14" fmla="*/ 0 60000 65536"/>
              <a:gd name="T15" fmla="*/ 0 w 3175"/>
              <a:gd name="T16" fmla="*/ 0 h 499"/>
              <a:gd name="T17" fmla="*/ 3175 w 3175"/>
              <a:gd name="T18" fmla="*/ 499 h 499"/>
            </a:gdLst>
            <a:ahLst/>
            <a:cxnLst>
              <a:cxn ang="T10">
                <a:pos x="T0" y="T1"/>
              </a:cxn>
              <a:cxn ang="T11">
                <a:pos x="T2" y="T3"/>
              </a:cxn>
              <a:cxn ang="T12">
                <a:pos x="T4" y="T5"/>
              </a:cxn>
              <a:cxn ang="T13">
                <a:pos x="T6" y="T7"/>
              </a:cxn>
              <a:cxn ang="T14">
                <a:pos x="T8" y="T9"/>
              </a:cxn>
            </a:cxnLst>
            <a:rect l="T15" t="T16" r="T17" b="T18"/>
            <a:pathLst>
              <a:path w="3175" h="499">
                <a:moveTo>
                  <a:pt x="0" y="499"/>
                </a:moveTo>
                <a:cubicBezTo>
                  <a:pt x="132" y="355"/>
                  <a:pt x="265" y="212"/>
                  <a:pt x="454" y="136"/>
                </a:cubicBezTo>
                <a:cubicBezTo>
                  <a:pt x="643" y="60"/>
                  <a:pt x="839" y="0"/>
                  <a:pt x="1134" y="45"/>
                </a:cubicBezTo>
                <a:cubicBezTo>
                  <a:pt x="1429" y="90"/>
                  <a:pt x="1883" y="332"/>
                  <a:pt x="2223" y="408"/>
                </a:cubicBezTo>
                <a:cubicBezTo>
                  <a:pt x="2563" y="484"/>
                  <a:pt x="3016" y="492"/>
                  <a:pt x="3175" y="499"/>
                </a:cubicBezTo>
              </a:path>
            </a:pathLst>
          </a:custGeom>
          <a:solidFill>
            <a:srgbClr val="00B0F0"/>
          </a:solidFill>
          <a:ln w="12700" cap="flat" cmpd="sng">
            <a:solidFill>
              <a:schemeClr val="tx1"/>
            </a:solidFill>
            <a:prstDash val="solid"/>
            <a:round/>
            <a:headEnd type="none" w="sm" len="sm"/>
            <a:tailEnd type="none" w="sm" len="sm"/>
          </a:ln>
        </p:spPr>
        <p:txBody>
          <a:bodyPr/>
          <a:lstStyle/>
          <a:p>
            <a:endParaRPr lang="en-GB" dirty="0"/>
          </a:p>
        </p:txBody>
      </p:sp>
      <p:sp>
        <p:nvSpPr>
          <p:cNvPr id="28" name="Line 6"/>
          <p:cNvSpPr>
            <a:spLocks noChangeShapeType="1"/>
          </p:cNvSpPr>
          <p:nvPr/>
        </p:nvSpPr>
        <p:spPr bwMode="auto">
          <a:xfrm>
            <a:off x="2340000" y="5112870"/>
            <a:ext cx="0" cy="216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9" name="Line 6"/>
          <p:cNvSpPr>
            <a:spLocks noChangeShapeType="1"/>
          </p:cNvSpPr>
          <p:nvPr/>
        </p:nvSpPr>
        <p:spPr bwMode="auto">
          <a:xfrm>
            <a:off x="9540000" y="5112000"/>
            <a:ext cx="0" cy="216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mc:AlternateContent xmlns:mc="http://schemas.openxmlformats.org/markup-compatibility/2006" xmlns:a14="http://schemas.microsoft.com/office/drawing/2010/main">
        <mc:Choice Requires="a14">
          <p:sp>
            <p:nvSpPr>
              <p:cNvPr id="30" name="TextovéPole 29"/>
              <p:cNvSpPr txBox="1"/>
              <p:nvPr/>
            </p:nvSpPr>
            <p:spPr>
              <a:xfrm>
                <a:off x="6521734" y="4558833"/>
                <a:ext cx="5195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6521734" y="4558833"/>
                <a:ext cx="519501" cy="276999"/>
              </a:xfrm>
              <a:prstGeom prst="rect">
                <a:avLst/>
              </a:prstGeom>
              <a:blipFill>
                <a:blip r:embed="rId3"/>
                <a:stretch>
                  <a:fillRect l="-14118" b="-37778"/>
                </a:stretch>
              </a:blipFill>
            </p:spPr>
            <p:txBody>
              <a:bodyPr/>
              <a:lstStyle/>
              <a:p>
                <a:r>
                  <a:rPr lang="en-GB">
                    <a:noFill/>
                  </a:rPr>
                  <a:t> </a:t>
                </a:r>
              </a:p>
            </p:txBody>
          </p:sp>
        </mc:Fallback>
      </mc:AlternateContent>
      <p:sp>
        <p:nvSpPr>
          <p:cNvPr id="31" name="TextovéPole 30"/>
          <p:cNvSpPr txBox="1"/>
          <p:nvPr/>
        </p:nvSpPr>
        <p:spPr>
          <a:xfrm>
            <a:off x="1932035" y="5328870"/>
            <a:ext cx="815929" cy="276999"/>
          </a:xfrm>
          <a:prstGeom prst="rect">
            <a:avLst/>
          </a:prstGeom>
          <a:noFill/>
        </p:spPr>
        <p:txBody>
          <a:bodyPr wrap="none" lIns="0" tIns="0" rIns="0" bIns="0" rtlCol="0">
            <a:spAutoFit/>
          </a:bodyPr>
          <a:lstStyle/>
          <a:p>
            <a:r>
              <a:rPr lang="en-GB" dirty="0"/>
              <a:t>100 000</a:t>
            </a:r>
          </a:p>
        </p:txBody>
      </p:sp>
      <p:sp>
        <p:nvSpPr>
          <p:cNvPr id="32" name="TextovéPole 31"/>
          <p:cNvSpPr txBox="1"/>
          <p:nvPr/>
        </p:nvSpPr>
        <p:spPr>
          <a:xfrm>
            <a:off x="9132035" y="5328000"/>
            <a:ext cx="815929" cy="276999"/>
          </a:xfrm>
          <a:prstGeom prst="rect">
            <a:avLst/>
          </a:prstGeom>
          <a:noFill/>
        </p:spPr>
        <p:txBody>
          <a:bodyPr wrap="none" lIns="0" tIns="0" rIns="0" bIns="0" rtlCol="0">
            <a:spAutoFit/>
          </a:bodyPr>
          <a:lstStyle/>
          <a:p>
            <a:r>
              <a:rPr lang="en-GB" dirty="0"/>
              <a:t>600 000</a:t>
            </a:r>
          </a:p>
        </p:txBody>
      </p:sp>
      <mc:AlternateContent xmlns:mc="http://schemas.openxmlformats.org/markup-compatibility/2006" xmlns:a14="http://schemas.microsoft.com/office/drawing/2010/main">
        <mc:Choice Requires="a14">
          <p:sp>
            <p:nvSpPr>
              <p:cNvPr id="34" name="TextovéPole 33"/>
              <p:cNvSpPr txBox="1"/>
              <p:nvPr/>
            </p:nvSpPr>
            <p:spPr>
              <a:xfrm>
                <a:off x="9630000" y="3996000"/>
                <a:ext cx="2232662" cy="715132"/>
              </a:xfrm>
              <a:prstGeom prst="rect">
                <a:avLst/>
              </a:prstGeom>
              <a:noFill/>
              <a:ln>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1</m:t>
                          </m:r>
                          <m:r>
                            <a:rPr lang="en-GB" b="0" i="1" smtClean="0">
                              <a:latin typeface="Cambria Math" panose="02040503050406030204" pitchFamily="18" charset="0"/>
                            </a:rPr>
                            <m:t>00 000</m:t>
                          </m:r>
                        </m:sub>
                        <m:sup>
                          <m:r>
                            <a:rPr lang="en-GB" b="0" i="1" smtClean="0">
                              <a:latin typeface="Cambria Math" panose="02040503050406030204" pitchFamily="18" charset="0"/>
                            </a:rPr>
                            <m:t>600 000</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=1</m:t>
                      </m:r>
                    </m:oMath>
                  </m:oMathPara>
                </a14:m>
                <a:endParaRPr lang="en-GB" dirty="0"/>
              </a:p>
            </p:txBody>
          </p:sp>
        </mc:Choice>
        <mc:Fallback xmlns="">
          <p:sp>
            <p:nvSpPr>
              <p:cNvPr id="34" name="TextovéPole 33"/>
              <p:cNvSpPr txBox="1">
                <a:spLocks noRot="1" noChangeAspect="1" noMove="1" noResize="1" noEditPoints="1" noAdjustHandles="1" noChangeArrowheads="1" noChangeShapeType="1" noTextEdit="1"/>
              </p:cNvSpPr>
              <p:nvPr/>
            </p:nvSpPr>
            <p:spPr>
              <a:xfrm>
                <a:off x="9630000" y="3996000"/>
                <a:ext cx="2232662" cy="715132"/>
              </a:xfrm>
              <a:prstGeom prst="rect">
                <a:avLst/>
              </a:prstGeom>
              <a:blipFill>
                <a:blip r:embed="rId4"/>
                <a:stretch>
                  <a:fillRect/>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1758147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random variables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 lifetime of a product (such as a bulb) is a continuous random variable  </a:t>
                </a:r>
                <a14:m>
                  <m:oMath xmlns:m="http://schemas.openxmlformats.org/officeDocument/2006/math">
                    <m:r>
                      <a:rPr lang="en-GB" i="1" smtClean="0">
                        <a:latin typeface="Cambria Math" panose="02040503050406030204" pitchFamily="18" charset="0"/>
                      </a:rPr>
                      <m:t>𝑋</m:t>
                    </m:r>
                  </m:oMath>
                </a14:m>
                <a:r>
                  <a:rPr lang="en-GB" dirty="0"/>
                  <a:t>.</a:t>
                </a:r>
                <a:br>
                  <a:rPr lang="en-GB" dirty="0"/>
                </a:br>
                <a:r>
                  <a:rPr lang="en-GB" dirty="0"/>
                  <a:t>This random variable can attain any non-negative value.</a:t>
                </a:r>
              </a:p>
              <a:p>
                <a:pPr>
                  <a:lnSpc>
                    <a:spcPct val="150000"/>
                  </a:lnSpc>
                </a:pPr>
                <a:r>
                  <a:rPr lang="en-GB" dirty="0"/>
                  <a:t>The  </a:t>
                </a:r>
                <a:r>
                  <a:rPr lang="en-GB" b="1" dirty="0"/>
                  <a:t>probability density function</a:t>
                </a:r>
                <a:r>
                  <a:rPr lang="en-GB" dirty="0"/>
                  <a:t>  of the random variable  </a:t>
                </a:r>
                <a14:m>
                  <m:oMath xmlns:m="http://schemas.openxmlformats.org/officeDocument/2006/math">
                    <m:r>
                      <a:rPr lang="en-GB" i="1">
                        <a:latin typeface="Cambria Math" panose="02040503050406030204" pitchFamily="18" charset="0"/>
                      </a:rPr>
                      <m:t>𝑋</m:t>
                    </m:r>
                  </m:oMath>
                </a14:m>
                <a:r>
                  <a:rPr lang="en-GB" dirty="0"/>
                  <a:t>  may look, e.g., </a:t>
                </a:r>
                <a:br>
                  <a:rPr lang="en-GB" dirty="0"/>
                </a:br>
                <a:r>
                  <a:rPr lang="en-GB" dirty="0"/>
                  <a:t>like this: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9" name="Volný tvar 8"/>
          <p:cNvSpPr/>
          <p:nvPr/>
        </p:nvSpPr>
        <p:spPr>
          <a:xfrm>
            <a:off x="2880000" y="3600000"/>
            <a:ext cx="7200000" cy="2160000"/>
          </a:xfrm>
          <a:custGeom>
            <a:avLst/>
            <a:gdLst>
              <a:gd name="connsiteX0" fmla="*/ 112377 w 8643428"/>
              <a:gd name="connsiteY0" fmla="*/ 57797 h 2078179"/>
              <a:gd name="connsiteX1" fmla="*/ 112377 w 8643428"/>
              <a:gd name="connsiteY1" fmla="*/ 108038 h 2078179"/>
              <a:gd name="connsiteX2" fmla="*/ 142522 w 8643428"/>
              <a:gd name="connsiteY2" fmla="*/ 1042535 h 2078179"/>
              <a:gd name="connsiteX3" fmla="*/ 1941177 w 8643428"/>
              <a:gd name="connsiteY3" fmla="*/ 1745920 h 2078179"/>
              <a:gd name="connsiteX4" fmla="*/ 4302540 w 8643428"/>
              <a:gd name="connsiteY4" fmla="*/ 2027274 h 2078179"/>
              <a:gd name="connsiteX5" fmla="*/ 6472984 w 8643428"/>
              <a:gd name="connsiteY5" fmla="*/ 2077515 h 2078179"/>
              <a:gd name="connsiteX6" fmla="*/ 8643428 w 8643428"/>
              <a:gd name="connsiteY6" fmla="*/ 2067467 h 2078179"/>
              <a:gd name="connsiteX0" fmla="*/ 92756 w 8623807"/>
              <a:gd name="connsiteY0" fmla="*/ 331416 h 2351798"/>
              <a:gd name="connsiteX1" fmla="*/ 92756 w 8623807"/>
              <a:gd name="connsiteY1" fmla="*/ 381657 h 2351798"/>
              <a:gd name="connsiteX2" fmla="*/ 122901 w 8623807"/>
              <a:gd name="connsiteY2" fmla="*/ 1316154 h 2351798"/>
              <a:gd name="connsiteX3" fmla="*/ 1921556 w 8623807"/>
              <a:gd name="connsiteY3" fmla="*/ 2019539 h 2351798"/>
              <a:gd name="connsiteX4" fmla="*/ 4282919 w 8623807"/>
              <a:gd name="connsiteY4" fmla="*/ 2300893 h 2351798"/>
              <a:gd name="connsiteX5" fmla="*/ 6453363 w 8623807"/>
              <a:gd name="connsiteY5" fmla="*/ 2351134 h 2351798"/>
              <a:gd name="connsiteX6" fmla="*/ 8623807 w 8623807"/>
              <a:gd name="connsiteY6" fmla="*/ 2341086 h 2351798"/>
              <a:gd name="connsiteX0" fmla="*/ 42990 w 8574041"/>
              <a:gd name="connsiteY0" fmla="*/ 331416 h 2351798"/>
              <a:gd name="connsiteX1" fmla="*/ 42990 w 8574041"/>
              <a:gd name="connsiteY1" fmla="*/ 381657 h 2351798"/>
              <a:gd name="connsiteX2" fmla="*/ 73135 w 8574041"/>
              <a:gd name="connsiteY2" fmla="*/ 1316154 h 2351798"/>
              <a:gd name="connsiteX3" fmla="*/ 1871790 w 8574041"/>
              <a:gd name="connsiteY3" fmla="*/ 2019539 h 2351798"/>
              <a:gd name="connsiteX4" fmla="*/ 4233153 w 8574041"/>
              <a:gd name="connsiteY4" fmla="*/ 2300893 h 2351798"/>
              <a:gd name="connsiteX5" fmla="*/ 6403597 w 8574041"/>
              <a:gd name="connsiteY5" fmla="*/ 2351134 h 2351798"/>
              <a:gd name="connsiteX6" fmla="*/ 8574041 w 8574041"/>
              <a:gd name="connsiteY6" fmla="*/ 2341086 h 2351798"/>
              <a:gd name="connsiteX0" fmla="*/ 224385 w 8755436"/>
              <a:gd name="connsiteY0" fmla="*/ 67335 h 2087717"/>
              <a:gd name="connsiteX1" fmla="*/ 224385 w 8755436"/>
              <a:gd name="connsiteY1" fmla="*/ 117576 h 2087717"/>
              <a:gd name="connsiteX2" fmla="*/ 3246023 w 8755436"/>
              <a:gd name="connsiteY2" fmla="*/ 97479 h 2087717"/>
              <a:gd name="connsiteX3" fmla="*/ 2053185 w 8755436"/>
              <a:gd name="connsiteY3" fmla="*/ 1755458 h 2087717"/>
              <a:gd name="connsiteX4" fmla="*/ 4414548 w 8755436"/>
              <a:gd name="connsiteY4" fmla="*/ 2036812 h 2087717"/>
              <a:gd name="connsiteX5" fmla="*/ 6584992 w 8755436"/>
              <a:gd name="connsiteY5" fmla="*/ 2087053 h 2087717"/>
              <a:gd name="connsiteX6" fmla="*/ 8755436 w 8755436"/>
              <a:gd name="connsiteY6" fmla="*/ 2077005 h 2087717"/>
              <a:gd name="connsiteX0" fmla="*/ 224385 w 8755436"/>
              <a:gd name="connsiteY0" fmla="*/ 17212 h 2098444"/>
              <a:gd name="connsiteX1" fmla="*/ 224385 w 8755436"/>
              <a:gd name="connsiteY1" fmla="*/ 67453 h 2098444"/>
              <a:gd name="connsiteX2" fmla="*/ 3246023 w 8755436"/>
              <a:gd name="connsiteY2" fmla="*/ 47356 h 2098444"/>
              <a:gd name="connsiteX3" fmla="*/ 4578005 w 8755436"/>
              <a:gd name="connsiteY3" fmla="*/ 730645 h 2098444"/>
              <a:gd name="connsiteX4" fmla="*/ 4414548 w 8755436"/>
              <a:gd name="connsiteY4" fmla="*/ 1986689 h 2098444"/>
              <a:gd name="connsiteX5" fmla="*/ 6584992 w 8755436"/>
              <a:gd name="connsiteY5" fmla="*/ 2036930 h 2098444"/>
              <a:gd name="connsiteX6" fmla="*/ 8755436 w 8755436"/>
              <a:gd name="connsiteY6" fmla="*/ 2026882 h 2098444"/>
              <a:gd name="connsiteX0" fmla="*/ 23 w 8531074"/>
              <a:gd name="connsiteY0" fmla="*/ 3191 h 2084423"/>
              <a:gd name="connsiteX1" fmla="*/ 712197 w 8531074"/>
              <a:gd name="connsiteY1" fmla="*/ 675311 h 2084423"/>
              <a:gd name="connsiteX2" fmla="*/ 3021661 w 8531074"/>
              <a:gd name="connsiteY2" fmla="*/ 33335 h 2084423"/>
              <a:gd name="connsiteX3" fmla="*/ 4353643 w 8531074"/>
              <a:gd name="connsiteY3" fmla="*/ 716624 h 2084423"/>
              <a:gd name="connsiteX4" fmla="*/ 4190186 w 8531074"/>
              <a:gd name="connsiteY4" fmla="*/ 1972668 h 2084423"/>
              <a:gd name="connsiteX5" fmla="*/ 6360630 w 8531074"/>
              <a:gd name="connsiteY5" fmla="*/ 2022909 h 2084423"/>
              <a:gd name="connsiteX6" fmla="*/ 8531074 w 8531074"/>
              <a:gd name="connsiteY6" fmla="*/ 2012861 h 2084423"/>
              <a:gd name="connsiteX0" fmla="*/ 268 w 8531319"/>
              <a:gd name="connsiteY0" fmla="*/ 3103 h 2084335"/>
              <a:gd name="connsiteX1" fmla="*/ 506016 w 8531319"/>
              <a:gd name="connsiteY1" fmla="*/ 696891 h 2084335"/>
              <a:gd name="connsiteX2" fmla="*/ 3021906 w 8531319"/>
              <a:gd name="connsiteY2" fmla="*/ 33247 h 2084335"/>
              <a:gd name="connsiteX3" fmla="*/ 4353888 w 8531319"/>
              <a:gd name="connsiteY3" fmla="*/ 716536 h 2084335"/>
              <a:gd name="connsiteX4" fmla="*/ 4190431 w 8531319"/>
              <a:gd name="connsiteY4" fmla="*/ 1972580 h 2084335"/>
              <a:gd name="connsiteX5" fmla="*/ 6360875 w 8531319"/>
              <a:gd name="connsiteY5" fmla="*/ 2022821 h 2084335"/>
              <a:gd name="connsiteX6" fmla="*/ 8531319 w 8531319"/>
              <a:gd name="connsiteY6" fmla="*/ 2012773 h 2084335"/>
              <a:gd name="connsiteX0" fmla="*/ 77834 w 8608885"/>
              <a:gd name="connsiteY0" fmla="*/ 22187 h 2103419"/>
              <a:gd name="connsiteX1" fmla="*/ 583582 w 8608885"/>
              <a:gd name="connsiteY1" fmla="*/ 715975 h 2103419"/>
              <a:gd name="connsiteX2" fmla="*/ 3099472 w 8608885"/>
              <a:gd name="connsiteY2" fmla="*/ 52331 h 2103419"/>
              <a:gd name="connsiteX3" fmla="*/ 4431454 w 8608885"/>
              <a:gd name="connsiteY3" fmla="*/ 735620 h 2103419"/>
              <a:gd name="connsiteX4" fmla="*/ 4267997 w 8608885"/>
              <a:gd name="connsiteY4" fmla="*/ 1991664 h 2103419"/>
              <a:gd name="connsiteX5" fmla="*/ 6438441 w 8608885"/>
              <a:gd name="connsiteY5" fmla="*/ 2041905 h 2103419"/>
              <a:gd name="connsiteX6" fmla="*/ 8608885 w 8608885"/>
              <a:gd name="connsiteY6" fmla="*/ 2031857 h 2103419"/>
              <a:gd name="connsiteX0" fmla="*/ 0 w 8531051"/>
              <a:gd name="connsiteY0" fmla="*/ 0 h 2081232"/>
              <a:gd name="connsiteX1" fmla="*/ 505748 w 8531051"/>
              <a:gd name="connsiteY1" fmla="*/ 693788 h 2081232"/>
              <a:gd name="connsiteX2" fmla="*/ 3021638 w 8531051"/>
              <a:gd name="connsiteY2" fmla="*/ 3014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81232"/>
              <a:gd name="connsiteX1" fmla="*/ 505748 w 8531051"/>
              <a:gd name="connsiteY1" fmla="*/ 693788 h 2081232"/>
              <a:gd name="connsiteX2" fmla="*/ 3021638 w 8531051"/>
              <a:gd name="connsiteY2" fmla="*/ 3014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81232"/>
              <a:gd name="connsiteX1" fmla="*/ 505748 w 8531051"/>
              <a:gd name="connsiteY1" fmla="*/ 693788 h 2081232"/>
              <a:gd name="connsiteX2" fmla="*/ 3021638 w 8531051"/>
              <a:gd name="connsiteY2" fmla="*/ 3014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81232"/>
              <a:gd name="connsiteX1" fmla="*/ 428727 w 8531051"/>
              <a:gd name="connsiteY1" fmla="*/ 729281 h 2081232"/>
              <a:gd name="connsiteX2" fmla="*/ 3021638 w 8531051"/>
              <a:gd name="connsiteY2" fmla="*/ 3014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81232"/>
              <a:gd name="connsiteX1" fmla="*/ 428727 w 8531051"/>
              <a:gd name="connsiteY1" fmla="*/ 729281 h 2081232"/>
              <a:gd name="connsiteX2" fmla="*/ 3021638 w 8531051"/>
              <a:gd name="connsiteY2" fmla="*/ 3014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81232"/>
              <a:gd name="connsiteX1" fmla="*/ 428727 w 8531051"/>
              <a:gd name="connsiteY1" fmla="*/ 729281 h 2081232"/>
              <a:gd name="connsiteX2" fmla="*/ 3021638 w 8531051"/>
              <a:gd name="connsiteY2" fmla="*/ 3014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81232"/>
              <a:gd name="connsiteX1" fmla="*/ 428727 w 8531051"/>
              <a:gd name="connsiteY1" fmla="*/ 729281 h 2081232"/>
              <a:gd name="connsiteX2" fmla="*/ 3021638 w 8531051"/>
              <a:gd name="connsiteY2" fmla="*/ 3014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81232"/>
              <a:gd name="connsiteX1" fmla="*/ 428727 w 8531051"/>
              <a:gd name="connsiteY1" fmla="*/ 729281 h 2081232"/>
              <a:gd name="connsiteX2" fmla="*/ 1447820 w 8531051"/>
              <a:gd name="connsiteY2" fmla="*/ 982184 h 2081232"/>
              <a:gd name="connsiteX3" fmla="*/ 4353620 w 8531051"/>
              <a:gd name="connsiteY3" fmla="*/ 713433 h 2081232"/>
              <a:gd name="connsiteX4" fmla="*/ 4190163 w 8531051"/>
              <a:gd name="connsiteY4" fmla="*/ 1969477 h 2081232"/>
              <a:gd name="connsiteX5" fmla="*/ 6360607 w 8531051"/>
              <a:gd name="connsiteY5" fmla="*/ 2019718 h 2081232"/>
              <a:gd name="connsiteX6" fmla="*/ 8531051 w 8531051"/>
              <a:gd name="connsiteY6" fmla="*/ 2009670 h 2081232"/>
              <a:gd name="connsiteX0" fmla="*/ 0 w 8531051"/>
              <a:gd name="connsiteY0" fmla="*/ 0 h 2020382"/>
              <a:gd name="connsiteX1" fmla="*/ 428727 w 8531051"/>
              <a:gd name="connsiteY1" fmla="*/ 729281 h 2020382"/>
              <a:gd name="connsiteX2" fmla="*/ 1447820 w 8531051"/>
              <a:gd name="connsiteY2" fmla="*/ 982184 h 2020382"/>
              <a:gd name="connsiteX3" fmla="*/ 2483881 w 8531051"/>
              <a:gd name="connsiteY3" fmla="*/ 1784081 h 2020382"/>
              <a:gd name="connsiteX4" fmla="*/ 4190163 w 8531051"/>
              <a:gd name="connsiteY4" fmla="*/ 1969477 h 2020382"/>
              <a:gd name="connsiteX5" fmla="*/ 6360607 w 8531051"/>
              <a:gd name="connsiteY5" fmla="*/ 2019718 h 2020382"/>
              <a:gd name="connsiteX6" fmla="*/ 8531051 w 8531051"/>
              <a:gd name="connsiteY6" fmla="*/ 2009670 h 2020382"/>
              <a:gd name="connsiteX0" fmla="*/ 0 w 8531051"/>
              <a:gd name="connsiteY0" fmla="*/ 0 h 2020382"/>
              <a:gd name="connsiteX1" fmla="*/ 428727 w 8531051"/>
              <a:gd name="connsiteY1" fmla="*/ 729281 h 2020382"/>
              <a:gd name="connsiteX2" fmla="*/ 1205531 w 8531051"/>
              <a:gd name="connsiteY2" fmla="*/ 1290740 h 2020382"/>
              <a:gd name="connsiteX3" fmla="*/ 2483881 w 8531051"/>
              <a:gd name="connsiteY3" fmla="*/ 1784081 h 2020382"/>
              <a:gd name="connsiteX4" fmla="*/ 4190163 w 8531051"/>
              <a:gd name="connsiteY4" fmla="*/ 1969477 h 2020382"/>
              <a:gd name="connsiteX5" fmla="*/ 6360607 w 8531051"/>
              <a:gd name="connsiteY5" fmla="*/ 2019718 h 2020382"/>
              <a:gd name="connsiteX6" fmla="*/ 8531051 w 8531051"/>
              <a:gd name="connsiteY6" fmla="*/ 2009670 h 2020382"/>
              <a:gd name="connsiteX0" fmla="*/ 0 w 8531051"/>
              <a:gd name="connsiteY0" fmla="*/ 0 h 2020382"/>
              <a:gd name="connsiteX1" fmla="*/ 428727 w 8531051"/>
              <a:gd name="connsiteY1" fmla="*/ 729281 h 2020382"/>
              <a:gd name="connsiteX2" fmla="*/ 1205531 w 8531051"/>
              <a:gd name="connsiteY2" fmla="*/ 1290740 h 2020382"/>
              <a:gd name="connsiteX3" fmla="*/ 2483881 w 8531051"/>
              <a:gd name="connsiteY3" fmla="*/ 1784081 h 2020382"/>
              <a:gd name="connsiteX4" fmla="*/ 4190163 w 8531051"/>
              <a:gd name="connsiteY4" fmla="*/ 1969477 h 2020382"/>
              <a:gd name="connsiteX5" fmla="*/ 6360607 w 8531051"/>
              <a:gd name="connsiteY5" fmla="*/ 2019718 h 2020382"/>
              <a:gd name="connsiteX6" fmla="*/ 8531051 w 8531051"/>
              <a:gd name="connsiteY6" fmla="*/ 2009670 h 2020382"/>
              <a:gd name="connsiteX0" fmla="*/ 0 w 8531051"/>
              <a:gd name="connsiteY0" fmla="*/ 0 h 2020382"/>
              <a:gd name="connsiteX1" fmla="*/ 314439 w 8531051"/>
              <a:gd name="connsiteY1" fmla="*/ 636343 h 2020382"/>
              <a:gd name="connsiteX2" fmla="*/ 1205531 w 8531051"/>
              <a:gd name="connsiteY2" fmla="*/ 1290740 h 2020382"/>
              <a:gd name="connsiteX3" fmla="*/ 2483881 w 8531051"/>
              <a:gd name="connsiteY3" fmla="*/ 1784081 h 2020382"/>
              <a:gd name="connsiteX4" fmla="*/ 4190163 w 8531051"/>
              <a:gd name="connsiteY4" fmla="*/ 1969477 h 2020382"/>
              <a:gd name="connsiteX5" fmla="*/ 6360607 w 8531051"/>
              <a:gd name="connsiteY5" fmla="*/ 2019718 h 2020382"/>
              <a:gd name="connsiteX6" fmla="*/ 8531051 w 8531051"/>
              <a:gd name="connsiteY6" fmla="*/ 2009670 h 2020382"/>
              <a:gd name="connsiteX0" fmla="*/ 0 w 8531051"/>
              <a:gd name="connsiteY0" fmla="*/ 0 h 2020382"/>
              <a:gd name="connsiteX1" fmla="*/ 314439 w 8531051"/>
              <a:gd name="connsiteY1" fmla="*/ 636343 h 2020382"/>
              <a:gd name="connsiteX2" fmla="*/ 1205531 w 8531051"/>
              <a:gd name="connsiteY2" fmla="*/ 1290740 h 2020382"/>
              <a:gd name="connsiteX3" fmla="*/ 2483881 w 8531051"/>
              <a:gd name="connsiteY3" fmla="*/ 1784081 h 2020382"/>
              <a:gd name="connsiteX4" fmla="*/ 4190163 w 8531051"/>
              <a:gd name="connsiteY4" fmla="*/ 1969477 h 2020382"/>
              <a:gd name="connsiteX5" fmla="*/ 6360607 w 8531051"/>
              <a:gd name="connsiteY5" fmla="*/ 2019718 h 2020382"/>
              <a:gd name="connsiteX6" fmla="*/ 8531051 w 8531051"/>
              <a:gd name="connsiteY6" fmla="*/ 2009670 h 2020382"/>
              <a:gd name="connsiteX0" fmla="*/ 0 w 8531051"/>
              <a:gd name="connsiteY0" fmla="*/ 0 h 2020382"/>
              <a:gd name="connsiteX1" fmla="*/ 314439 w 8531051"/>
              <a:gd name="connsiteY1" fmla="*/ 636343 h 2020382"/>
              <a:gd name="connsiteX2" fmla="*/ 944956 w 8531051"/>
              <a:gd name="connsiteY2" fmla="*/ 1108581 h 2020382"/>
              <a:gd name="connsiteX3" fmla="*/ 2483881 w 8531051"/>
              <a:gd name="connsiteY3" fmla="*/ 1784081 h 2020382"/>
              <a:gd name="connsiteX4" fmla="*/ 4190163 w 8531051"/>
              <a:gd name="connsiteY4" fmla="*/ 1969477 h 2020382"/>
              <a:gd name="connsiteX5" fmla="*/ 6360607 w 8531051"/>
              <a:gd name="connsiteY5" fmla="*/ 2019718 h 2020382"/>
              <a:gd name="connsiteX6" fmla="*/ 8531051 w 8531051"/>
              <a:gd name="connsiteY6" fmla="*/ 2009670 h 2020382"/>
              <a:gd name="connsiteX0" fmla="*/ 0 w 8531051"/>
              <a:gd name="connsiteY0" fmla="*/ 0 h 2025185"/>
              <a:gd name="connsiteX1" fmla="*/ 314439 w 8531051"/>
              <a:gd name="connsiteY1" fmla="*/ 636343 h 2025185"/>
              <a:gd name="connsiteX2" fmla="*/ 944956 w 8531051"/>
              <a:gd name="connsiteY2" fmla="*/ 1108581 h 2025185"/>
              <a:gd name="connsiteX3" fmla="*/ 2049589 w 8531051"/>
              <a:gd name="connsiteY3" fmla="*/ 1538724 h 2025185"/>
              <a:gd name="connsiteX4" fmla="*/ 4190163 w 8531051"/>
              <a:gd name="connsiteY4" fmla="*/ 1969477 h 2025185"/>
              <a:gd name="connsiteX5" fmla="*/ 6360607 w 8531051"/>
              <a:gd name="connsiteY5" fmla="*/ 2019718 h 2025185"/>
              <a:gd name="connsiteX6" fmla="*/ 8531051 w 8531051"/>
              <a:gd name="connsiteY6" fmla="*/ 2009670 h 2025185"/>
              <a:gd name="connsiteX0" fmla="*/ 0 w 8531051"/>
              <a:gd name="connsiteY0" fmla="*/ 0 h 2023203"/>
              <a:gd name="connsiteX1" fmla="*/ 314439 w 8531051"/>
              <a:gd name="connsiteY1" fmla="*/ 636343 h 2023203"/>
              <a:gd name="connsiteX2" fmla="*/ 944956 w 8531051"/>
              <a:gd name="connsiteY2" fmla="*/ 1108581 h 2023203"/>
              <a:gd name="connsiteX3" fmla="*/ 2049589 w 8531051"/>
              <a:gd name="connsiteY3" fmla="*/ 1538724 h 2023203"/>
              <a:gd name="connsiteX4" fmla="*/ 4121590 w 8531051"/>
              <a:gd name="connsiteY4" fmla="*/ 1902562 h 2023203"/>
              <a:gd name="connsiteX5" fmla="*/ 6360607 w 8531051"/>
              <a:gd name="connsiteY5" fmla="*/ 2019718 h 2023203"/>
              <a:gd name="connsiteX6" fmla="*/ 8531051 w 8531051"/>
              <a:gd name="connsiteY6" fmla="*/ 2009670 h 2023203"/>
              <a:gd name="connsiteX0" fmla="*/ 0 w 8531051"/>
              <a:gd name="connsiteY0" fmla="*/ 0 h 2023203"/>
              <a:gd name="connsiteX1" fmla="*/ 314439 w 8531051"/>
              <a:gd name="connsiteY1" fmla="*/ 636343 h 2023203"/>
              <a:gd name="connsiteX2" fmla="*/ 944956 w 8531051"/>
              <a:gd name="connsiteY2" fmla="*/ 1108581 h 2023203"/>
              <a:gd name="connsiteX3" fmla="*/ 2049589 w 8531051"/>
              <a:gd name="connsiteY3" fmla="*/ 1538724 h 2023203"/>
              <a:gd name="connsiteX4" fmla="*/ 4121590 w 8531051"/>
              <a:gd name="connsiteY4" fmla="*/ 1902562 h 2023203"/>
              <a:gd name="connsiteX5" fmla="*/ 6360607 w 8531051"/>
              <a:gd name="connsiteY5" fmla="*/ 2019718 h 2023203"/>
              <a:gd name="connsiteX6" fmla="*/ 8531051 w 8531051"/>
              <a:gd name="connsiteY6" fmla="*/ 2009670 h 2023203"/>
              <a:gd name="connsiteX0" fmla="*/ 0 w 8531051"/>
              <a:gd name="connsiteY0" fmla="*/ 0 h 2019691"/>
              <a:gd name="connsiteX1" fmla="*/ 314439 w 8531051"/>
              <a:gd name="connsiteY1" fmla="*/ 636343 h 2019691"/>
              <a:gd name="connsiteX2" fmla="*/ 944956 w 8531051"/>
              <a:gd name="connsiteY2" fmla="*/ 1108581 h 2019691"/>
              <a:gd name="connsiteX3" fmla="*/ 2049589 w 8531051"/>
              <a:gd name="connsiteY3" fmla="*/ 1538724 h 2019691"/>
              <a:gd name="connsiteX4" fmla="*/ 4121590 w 8531051"/>
              <a:gd name="connsiteY4" fmla="*/ 1902562 h 2019691"/>
              <a:gd name="connsiteX5" fmla="*/ 6036031 w 8531051"/>
              <a:gd name="connsiteY5" fmla="*/ 2016001 h 2019691"/>
              <a:gd name="connsiteX6" fmla="*/ 8531051 w 8531051"/>
              <a:gd name="connsiteY6" fmla="*/ 2009670 h 2019691"/>
              <a:gd name="connsiteX0" fmla="*/ 0 w 8531051"/>
              <a:gd name="connsiteY0" fmla="*/ 0 h 2019299"/>
              <a:gd name="connsiteX1" fmla="*/ 314439 w 8531051"/>
              <a:gd name="connsiteY1" fmla="*/ 636343 h 2019299"/>
              <a:gd name="connsiteX2" fmla="*/ 944956 w 8531051"/>
              <a:gd name="connsiteY2" fmla="*/ 1108581 h 2019299"/>
              <a:gd name="connsiteX3" fmla="*/ 2049589 w 8531051"/>
              <a:gd name="connsiteY3" fmla="*/ 1538724 h 2019299"/>
              <a:gd name="connsiteX4" fmla="*/ 4112448 w 8531051"/>
              <a:gd name="connsiteY4" fmla="*/ 1909998 h 2019299"/>
              <a:gd name="connsiteX5" fmla="*/ 6036031 w 8531051"/>
              <a:gd name="connsiteY5" fmla="*/ 2016001 h 2019299"/>
              <a:gd name="connsiteX6" fmla="*/ 8531051 w 8531051"/>
              <a:gd name="connsiteY6" fmla="*/ 2009670 h 2019299"/>
              <a:gd name="connsiteX0" fmla="*/ 0 w 8531051"/>
              <a:gd name="connsiteY0" fmla="*/ 0 h 2019299"/>
              <a:gd name="connsiteX1" fmla="*/ 314439 w 8531051"/>
              <a:gd name="connsiteY1" fmla="*/ 636343 h 2019299"/>
              <a:gd name="connsiteX2" fmla="*/ 944956 w 8531051"/>
              <a:gd name="connsiteY2" fmla="*/ 1108581 h 2019299"/>
              <a:gd name="connsiteX3" fmla="*/ 2049589 w 8531051"/>
              <a:gd name="connsiteY3" fmla="*/ 1538724 h 2019299"/>
              <a:gd name="connsiteX4" fmla="*/ 4112448 w 8531051"/>
              <a:gd name="connsiteY4" fmla="*/ 1909998 h 2019299"/>
              <a:gd name="connsiteX5" fmla="*/ 6036031 w 8531051"/>
              <a:gd name="connsiteY5" fmla="*/ 2016001 h 2019299"/>
              <a:gd name="connsiteX6" fmla="*/ 8531051 w 8531051"/>
              <a:gd name="connsiteY6" fmla="*/ 2009670 h 2019299"/>
              <a:gd name="connsiteX0" fmla="*/ 0 w 8531051"/>
              <a:gd name="connsiteY0" fmla="*/ 0 h 2012324"/>
              <a:gd name="connsiteX1" fmla="*/ 314439 w 8531051"/>
              <a:gd name="connsiteY1" fmla="*/ 636343 h 2012324"/>
              <a:gd name="connsiteX2" fmla="*/ 944956 w 8531051"/>
              <a:gd name="connsiteY2" fmla="*/ 1108581 h 2012324"/>
              <a:gd name="connsiteX3" fmla="*/ 2049589 w 8531051"/>
              <a:gd name="connsiteY3" fmla="*/ 1538724 h 2012324"/>
              <a:gd name="connsiteX4" fmla="*/ 4112448 w 8531051"/>
              <a:gd name="connsiteY4" fmla="*/ 1909998 h 2012324"/>
              <a:gd name="connsiteX5" fmla="*/ 6031460 w 8531051"/>
              <a:gd name="connsiteY5" fmla="*/ 2008566 h 2012324"/>
              <a:gd name="connsiteX6" fmla="*/ 8531051 w 8531051"/>
              <a:gd name="connsiteY6" fmla="*/ 2009670 h 2012324"/>
              <a:gd name="connsiteX0" fmla="*/ 0 w 8535622"/>
              <a:gd name="connsiteY0" fmla="*/ 0 h 2039411"/>
              <a:gd name="connsiteX1" fmla="*/ 314439 w 8535622"/>
              <a:gd name="connsiteY1" fmla="*/ 636343 h 2039411"/>
              <a:gd name="connsiteX2" fmla="*/ 944956 w 8535622"/>
              <a:gd name="connsiteY2" fmla="*/ 1108581 h 2039411"/>
              <a:gd name="connsiteX3" fmla="*/ 2049589 w 8535622"/>
              <a:gd name="connsiteY3" fmla="*/ 1538724 h 2039411"/>
              <a:gd name="connsiteX4" fmla="*/ 4112448 w 8535622"/>
              <a:gd name="connsiteY4" fmla="*/ 1909998 h 2039411"/>
              <a:gd name="connsiteX5" fmla="*/ 6031460 w 8535622"/>
              <a:gd name="connsiteY5" fmla="*/ 2008566 h 2039411"/>
              <a:gd name="connsiteX6" fmla="*/ 8535622 w 8535622"/>
              <a:gd name="connsiteY6" fmla="*/ 2039411 h 2039411"/>
              <a:gd name="connsiteX0" fmla="*/ 0 w 8535622"/>
              <a:gd name="connsiteY0" fmla="*/ 0 h 2091456"/>
              <a:gd name="connsiteX1" fmla="*/ 314439 w 8535622"/>
              <a:gd name="connsiteY1" fmla="*/ 636343 h 2091456"/>
              <a:gd name="connsiteX2" fmla="*/ 944956 w 8535622"/>
              <a:gd name="connsiteY2" fmla="*/ 1108581 h 2091456"/>
              <a:gd name="connsiteX3" fmla="*/ 2049589 w 8535622"/>
              <a:gd name="connsiteY3" fmla="*/ 1538724 h 2091456"/>
              <a:gd name="connsiteX4" fmla="*/ 4112448 w 8535622"/>
              <a:gd name="connsiteY4" fmla="*/ 1909998 h 2091456"/>
              <a:gd name="connsiteX5" fmla="*/ 6031460 w 8535622"/>
              <a:gd name="connsiteY5" fmla="*/ 2008566 h 2091456"/>
              <a:gd name="connsiteX6" fmla="*/ 8535622 w 8535622"/>
              <a:gd name="connsiteY6" fmla="*/ 2091456 h 2091456"/>
              <a:gd name="connsiteX0" fmla="*/ 0 w 8535622"/>
              <a:gd name="connsiteY0" fmla="*/ 0 h 2091520"/>
              <a:gd name="connsiteX1" fmla="*/ 314439 w 8535622"/>
              <a:gd name="connsiteY1" fmla="*/ 636343 h 2091520"/>
              <a:gd name="connsiteX2" fmla="*/ 944956 w 8535622"/>
              <a:gd name="connsiteY2" fmla="*/ 1108581 h 2091520"/>
              <a:gd name="connsiteX3" fmla="*/ 2049589 w 8535622"/>
              <a:gd name="connsiteY3" fmla="*/ 1538724 h 2091520"/>
              <a:gd name="connsiteX4" fmla="*/ 4112448 w 8535622"/>
              <a:gd name="connsiteY4" fmla="*/ 1909998 h 2091520"/>
              <a:gd name="connsiteX5" fmla="*/ 6031460 w 8535622"/>
              <a:gd name="connsiteY5" fmla="*/ 2008566 h 2091520"/>
              <a:gd name="connsiteX6" fmla="*/ 8535622 w 8535622"/>
              <a:gd name="connsiteY6" fmla="*/ 2091456 h 2091520"/>
              <a:gd name="connsiteX0" fmla="*/ 0 w 8535622"/>
              <a:gd name="connsiteY0" fmla="*/ 0 h 2091456"/>
              <a:gd name="connsiteX1" fmla="*/ 314439 w 8535622"/>
              <a:gd name="connsiteY1" fmla="*/ 636343 h 2091456"/>
              <a:gd name="connsiteX2" fmla="*/ 944956 w 8535622"/>
              <a:gd name="connsiteY2" fmla="*/ 1108581 h 2091456"/>
              <a:gd name="connsiteX3" fmla="*/ 2049589 w 8535622"/>
              <a:gd name="connsiteY3" fmla="*/ 1538724 h 2091456"/>
              <a:gd name="connsiteX4" fmla="*/ 4112448 w 8535622"/>
              <a:gd name="connsiteY4" fmla="*/ 1909998 h 2091456"/>
              <a:gd name="connsiteX5" fmla="*/ 6031460 w 8535622"/>
              <a:gd name="connsiteY5" fmla="*/ 2008566 h 2091456"/>
              <a:gd name="connsiteX6" fmla="*/ 8535622 w 8535622"/>
              <a:gd name="connsiteY6" fmla="*/ 2091456 h 2091456"/>
              <a:gd name="connsiteX0" fmla="*/ 0 w 8535622"/>
              <a:gd name="connsiteY0" fmla="*/ 0 h 2091456"/>
              <a:gd name="connsiteX1" fmla="*/ 314439 w 8535622"/>
              <a:gd name="connsiteY1" fmla="*/ 636343 h 2091456"/>
              <a:gd name="connsiteX2" fmla="*/ 944956 w 8535622"/>
              <a:gd name="connsiteY2" fmla="*/ 1108581 h 2091456"/>
              <a:gd name="connsiteX3" fmla="*/ 2049589 w 8535622"/>
              <a:gd name="connsiteY3" fmla="*/ 1538724 h 2091456"/>
              <a:gd name="connsiteX4" fmla="*/ 4112448 w 8535622"/>
              <a:gd name="connsiteY4" fmla="*/ 1909998 h 2091456"/>
              <a:gd name="connsiteX5" fmla="*/ 6031460 w 8535622"/>
              <a:gd name="connsiteY5" fmla="*/ 2023509 h 2091456"/>
              <a:gd name="connsiteX6" fmla="*/ 8535622 w 8535622"/>
              <a:gd name="connsiteY6" fmla="*/ 2091456 h 2091456"/>
              <a:gd name="connsiteX0" fmla="*/ 0 w 8535622"/>
              <a:gd name="connsiteY0" fmla="*/ 0 h 2091456"/>
              <a:gd name="connsiteX1" fmla="*/ 314439 w 8535622"/>
              <a:gd name="connsiteY1" fmla="*/ 636343 h 2091456"/>
              <a:gd name="connsiteX2" fmla="*/ 944956 w 8535622"/>
              <a:gd name="connsiteY2" fmla="*/ 1108581 h 2091456"/>
              <a:gd name="connsiteX3" fmla="*/ 2049589 w 8535622"/>
              <a:gd name="connsiteY3" fmla="*/ 1538724 h 2091456"/>
              <a:gd name="connsiteX4" fmla="*/ 4112448 w 8535622"/>
              <a:gd name="connsiteY4" fmla="*/ 1909998 h 2091456"/>
              <a:gd name="connsiteX5" fmla="*/ 6034438 w 8535622"/>
              <a:gd name="connsiteY5" fmla="*/ 2042968 h 2091456"/>
              <a:gd name="connsiteX6" fmla="*/ 8535622 w 8535622"/>
              <a:gd name="connsiteY6" fmla="*/ 2091456 h 209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5622" h="2091456">
                <a:moveTo>
                  <a:pt x="0" y="0"/>
                </a:moveTo>
                <a:cubicBezTo>
                  <a:pt x="81477" y="437292"/>
                  <a:pt x="156946" y="451580"/>
                  <a:pt x="314439" y="636343"/>
                </a:cubicBezTo>
                <a:cubicBezTo>
                  <a:pt x="471932" y="821106"/>
                  <a:pt x="655764" y="958184"/>
                  <a:pt x="944956" y="1108581"/>
                </a:cubicBezTo>
                <a:cubicBezTo>
                  <a:pt x="1234148" y="1258978"/>
                  <a:pt x="1521674" y="1405155"/>
                  <a:pt x="2049589" y="1538724"/>
                </a:cubicBezTo>
                <a:cubicBezTo>
                  <a:pt x="2577504" y="1672294"/>
                  <a:pt x="3448307" y="1825957"/>
                  <a:pt x="4112448" y="1909998"/>
                </a:cubicBezTo>
                <a:cubicBezTo>
                  <a:pt x="4776589" y="1994039"/>
                  <a:pt x="5297242" y="2012725"/>
                  <a:pt x="6034438" y="2042968"/>
                </a:cubicBezTo>
                <a:cubicBezTo>
                  <a:pt x="6869159" y="2070598"/>
                  <a:pt x="7444898" y="2089977"/>
                  <a:pt x="8535622" y="2091456"/>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Přímá spojnice 10"/>
          <p:cNvCxnSpPr/>
          <p:nvPr/>
        </p:nvCxnSpPr>
        <p:spPr>
          <a:xfrm>
            <a:off x="2340000" y="5940000"/>
            <a:ext cx="8280000" cy="0"/>
          </a:xfrm>
          <a:prstGeom prst="line">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700000" y="3420000"/>
            <a:ext cx="0" cy="2880000"/>
          </a:xfrm>
          <a:prstGeom prst="line">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ovéPole 14"/>
              <p:cNvSpPr txBox="1"/>
              <p:nvPr/>
            </p:nvSpPr>
            <p:spPr>
              <a:xfrm>
                <a:off x="4672838" y="4860000"/>
                <a:ext cx="5195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4672838" y="4860000"/>
                <a:ext cx="519501" cy="276999"/>
              </a:xfrm>
              <a:prstGeom prst="rect">
                <a:avLst/>
              </a:prstGeom>
              <a:blipFill>
                <a:blip r:embed="rId3"/>
                <a:stretch>
                  <a:fillRect l="-14118" b="-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9672786" y="3620574"/>
                <a:ext cx="1894428" cy="706284"/>
              </a:xfrm>
              <a:prstGeom prst="rect">
                <a:avLst/>
              </a:prstGeom>
              <a:noFill/>
              <a:ln>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=1</m:t>
                      </m:r>
                    </m:oMath>
                  </m:oMathPara>
                </a14:m>
                <a:endParaRPr lang="en-GB"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9672786" y="3620574"/>
                <a:ext cx="1894428" cy="706284"/>
              </a:xfrm>
              <a:prstGeom prst="rect">
                <a:avLst/>
              </a:prstGeom>
              <a:blipFill>
                <a:blip r:embed="rId4"/>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2507640" y="5940000"/>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2507640" y="5940000"/>
                <a:ext cx="192360" cy="276999"/>
              </a:xfrm>
              <a:prstGeom prst="rect">
                <a:avLst/>
              </a:prstGeom>
              <a:blipFill>
                <a:blip r:embed="rId5"/>
                <a:stretch>
                  <a:fillRect l="-25000" r="-25000" b="-8696"/>
                </a:stretch>
              </a:blipFill>
            </p:spPr>
            <p:txBody>
              <a:bodyPr/>
              <a:lstStyle/>
              <a:p>
                <a:r>
                  <a:rPr lang="en-GB">
                    <a:noFill/>
                  </a:rPr>
                  <a:t> </a:t>
                </a:r>
              </a:p>
            </p:txBody>
          </p:sp>
        </mc:Fallback>
      </mc:AlternateContent>
      <p:sp>
        <p:nvSpPr>
          <p:cNvPr id="18" name="TextovéPole 17"/>
          <p:cNvSpPr txBox="1"/>
          <p:nvPr/>
        </p:nvSpPr>
        <p:spPr>
          <a:xfrm>
            <a:off x="10620000" y="5936878"/>
            <a:ext cx="436017" cy="276999"/>
          </a:xfrm>
          <a:prstGeom prst="rect">
            <a:avLst/>
          </a:prstGeom>
          <a:noFill/>
        </p:spPr>
        <p:txBody>
          <a:bodyPr wrap="none" lIns="0" tIns="0" rIns="0" bIns="0" rtlCol="0">
            <a:spAutoFit/>
          </a:bodyPr>
          <a:lstStyle/>
          <a:p>
            <a:r>
              <a:rPr lang="en-GB" dirty="0"/>
              <a:t>time</a:t>
            </a:r>
          </a:p>
        </p:txBody>
      </p:sp>
    </p:spTree>
    <p:extLst>
      <p:ext uri="{BB962C8B-B14F-4D97-AF65-F5344CB8AC3E}">
        <p14:creationId xmlns:p14="http://schemas.microsoft.com/office/powerpoint/2010/main" val="4097947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a:xfrm>
            <a:off x="6984000" y="1620000"/>
            <a:ext cx="4320000" cy="3600000"/>
          </a:xfrm>
        </p:spPr>
        <p:txBody>
          <a:bodyPr/>
          <a:lstStyle/>
          <a:p>
            <a:r>
              <a:rPr lang="en-GB" dirty="0"/>
              <a:t>The “wheel of fortune</a:t>
            </a:r>
            <a:r>
              <a:rPr lang="en-GB" dirty="0">
                <a:sym typeface="Wingdings" panose="05000000000000000000" pitchFamily="2" charset="2"/>
              </a:rPr>
              <a:t>”.</a:t>
            </a:r>
          </a:p>
          <a:p>
            <a:endParaRPr lang="en-GB" dirty="0">
              <a:sym typeface="Wingdings" panose="05000000000000000000" pitchFamily="2" charset="2"/>
            </a:endParaRPr>
          </a:p>
          <a:p>
            <a:pPr>
              <a:lnSpc>
                <a:spcPct val="150000"/>
              </a:lnSpc>
            </a:pPr>
            <a:r>
              <a:rPr lang="en-GB" dirty="0">
                <a:sym typeface="Wingdings" panose="05000000000000000000" pitchFamily="2" charset="2"/>
              </a:rPr>
              <a:t>The customer rotates the wheel and, depending upon the final position, the discount of the price is deduced.</a:t>
            </a:r>
            <a:endParaRPr lang="en-GB" dirty="0"/>
          </a:p>
        </p:txBody>
      </p:sp>
      <p:sp>
        <p:nvSpPr>
          <p:cNvPr id="4" name="Nadpis 3"/>
          <p:cNvSpPr>
            <a:spLocks noGrp="1"/>
          </p:cNvSpPr>
          <p:nvPr>
            <p:ph type="title"/>
          </p:nvPr>
        </p:nvSpPr>
        <p:spPr/>
        <p:txBody>
          <a:bodyPr/>
          <a:lstStyle/>
          <a:p>
            <a:r>
              <a:rPr lang="en-GB" dirty="0"/>
              <a:t>Examples of random variables</a:t>
            </a:r>
          </a:p>
        </p:txBody>
      </p:sp>
      <p:pic>
        <p:nvPicPr>
          <p:cNvPr id="6" name="Picture 7" descr="kolo stesti1"/>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681" b="-683"/>
          <a:stretch/>
        </p:blipFill>
        <p:spPr bwMode="auto">
          <a:xfrm>
            <a:off x="936000" y="1368000"/>
            <a:ext cx="5400000" cy="41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89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random variables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Example:  The “wheel of fortune”.</a:t>
                </a:r>
              </a:p>
              <a:p>
                <a:pPr>
                  <a:lnSpc>
                    <a:spcPct val="150000"/>
                  </a:lnSpc>
                </a:pPr>
                <a:r>
                  <a:rPr lang="en-GB" dirty="0"/>
                  <a:t>The sample space: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r>
                          <a:rPr lang="en-GB" b="0" i="1" smtClean="0">
                            <a:latin typeface="Cambria Math" panose="02040503050406030204" pitchFamily="18" charset="0"/>
                          </a:rPr>
                          <m:t>,</m:t>
                        </m:r>
                        <m:r>
                          <a:rPr lang="en-GB" b="0" i="1" smtClean="0">
                            <a:latin typeface="Cambria Math" panose="02040503050406030204" pitchFamily="18" charset="0"/>
                          </a:rPr>
                          <m:t>𝐷</m:t>
                        </m:r>
                        <m:r>
                          <a:rPr lang="en-GB" b="0" i="1" smtClean="0">
                            <a:latin typeface="Cambria Math" panose="02040503050406030204" pitchFamily="18" charset="0"/>
                          </a:rPr>
                          <m:t>,</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𝐺</m:t>
                        </m:r>
                        <m:r>
                          <a:rPr lang="en-GB" b="0" i="1" smtClean="0">
                            <a:latin typeface="Cambria Math" panose="02040503050406030204" pitchFamily="18" charset="0"/>
                          </a:rPr>
                          <m:t>,</m:t>
                        </m:r>
                        <m:r>
                          <a:rPr lang="en-GB" b="0" i="1" smtClean="0">
                            <a:latin typeface="Cambria Math" panose="02040503050406030204" pitchFamily="18" charset="0"/>
                          </a:rPr>
                          <m:t>𝐻</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e>
                    </m:d>
                  </m:oMath>
                </a14:m>
                <a:endParaRPr lang="en-GB" dirty="0"/>
              </a:p>
              <a:p>
                <a:pPr>
                  <a:lnSpc>
                    <a:spcPct val="150000"/>
                  </a:lnSpc>
                </a:pPr>
                <a:r>
                  <a:rPr lang="en-GB" dirty="0"/>
                  <a:t>Table: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4" name="Tabulka 3"/>
              <p:cNvGraphicFramePr>
                <a:graphicFrameLocks noGrp="1"/>
              </p:cNvGraphicFramePr>
              <p:nvPr>
                <p:extLst>
                  <p:ext uri="{D42A27DB-BD31-4B8C-83A1-F6EECF244321}">
                    <p14:modId xmlns:p14="http://schemas.microsoft.com/office/powerpoint/2010/main" val="3190518801"/>
                  </p:ext>
                </p:extLst>
              </p:nvPr>
            </p:nvGraphicFramePr>
            <p:xfrm>
              <a:off x="2106000" y="2412000"/>
              <a:ext cx="7920000" cy="3868560"/>
            </p:xfrm>
            <a:graphic>
              <a:graphicData uri="http://schemas.openxmlformats.org/drawingml/2006/table">
                <a:tbl>
                  <a:tblPr firstRow="1" lastRow="1">
                    <a:tableStyleId>{5940675A-B579-460E-94D1-54222C63F5DA}</a:tableStyleId>
                  </a:tblPr>
                  <a:tblGrid>
                    <a:gridCol w="1440000">
                      <a:extLst>
                        <a:ext uri="{9D8B030D-6E8A-4147-A177-3AD203B41FA5}">
                          <a16:colId xmlns:a16="http://schemas.microsoft.com/office/drawing/2014/main" val="3717724688"/>
                        </a:ext>
                      </a:extLst>
                    </a:gridCol>
                    <a:gridCol w="2160000">
                      <a:extLst>
                        <a:ext uri="{9D8B030D-6E8A-4147-A177-3AD203B41FA5}">
                          <a16:colId xmlns:a16="http://schemas.microsoft.com/office/drawing/2014/main" val="4072174939"/>
                        </a:ext>
                      </a:extLst>
                    </a:gridCol>
                    <a:gridCol w="2160000">
                      <a:extLst>
                        <a:ext uri="{9D8B030D-6E8A-4147-A177-3AD203B41FA5}">
                          <a16:colId xmlns:a16="http://schemas.microsoft.com/office/drawing/2014/main" val="669653384"/>
                        </a:ext>
                      </a:extLst>
                    </a:gridCol>
                    <a:gridCol w="2160000">
                      <a:extLst>
                        <a:ext uri="{9D8B030D-6E8A-4147-A177-3AD203B41FA5}">
                          <a16:colId xmlns:a16="http://schemas.microsoft.com/office/drawing/2014/main" val="3653678132"/>
                        </a:ext>
                      </a:extLst>
                    </a:gridCol>
                  </a:tblGrid>
                  <a:tr h="0">
                    <a:tc>
                      <a:txBody>
                        <a:bodyPr/>
                        <a:lstStyle/>
                        <a:p>
                          <a:pPr algn="ctr" fontAlgn="b"/>
                          <a14:m>
                            <m:oMathPara xmlns:m="http://schemas.openxmlformats.org/officeDocument/2006/math">
                              <m:oMathParaPr>
                                <m:jc m:val="centerGroup"/>
                              </m:oMathParaPr>
                              <m:oMath xmlns:m="http://schemas.openxmlformats.org/officeDocument/2006/math">
                                <m:r>
                                  <a:rPr lang="en-GB" sz="1800" b="1" i="1" u="none" strike="noStrike" noProof="0" smtClean="0">
                                    <a:solidFill>
                                      <a:schemeClr val="bg1"/>
                                    </a:solidFill>
                                    <a:effectLst/>
                                    <a:latin typeface="Cambria Math" panose="02040503050406030204" pitchFamily="18" charset="0"/>
                                  </a:rPr>
                                  <m:t>𝝎</m:t>
                                </m:r>
                                <m:r>
                                  <a:rPr lang="en-GB" sz="1800" b="1" i="1" u="none" strike="noStrike" noProof="0" smtClean="0">
                                    <a:solidFill>
                                      <a:schemeClr val="bg1"/>
                                    </a:solidFill>
                                    <a:effectLst/>
                                    <a:latin typeface="Cambria Math" panose="02040503050406030204" pitchFamily="18" charset="0"/>
                                  </a:rPr>
                                  <m:t>∈</m:t>
                                </m:r>
                                <m:r>
                                  <a:rPr lang="en-GB" sz="1800" b="1" i="0" u="none" strike="noStrike" noProof="0" smtClean="0">
                                    <a:solidFill>
                                      <a:schemeClr val="bg1"/>
                                    </a:solidFill>
                                    <a:effectLst/>
                                    <a:latin typeface="Cambria Math" panose="02040503050406030204" pitchFamily="18" charset="0"/>
                                  </a:rPr>
                                  <m:t>𝛀</m:t>
                                </m:r>
                              </m:oMath>
                            </m:oMathPara>
                          </a14:m>
                          <a:endParaRPr lang="en-GB" sz="1800" b="1" i="0" u="none" strike="noStrike" noProof="0" dirty="0">
                            <a:solidFill>
                              <a:schemeClr val="bg1"/>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GB" sz="1800" b="1" i="1" u="none" strike="noStrike" noProof="0" smtClean="0">
                                        <a:solidFill>
                                          <a:schemeClr val="bg1"/>
                                        </a:solidFill>
                                        <a:effectLst/>
                                        <a:latin typeface="Cambria Math" panose="02040503050406030204" pitchFamily="18" charset="0"/>
                                      </a:rPr>
                                    </m:ctrlPr>
                                  </m:sSubPr>
                                  <m:e>
                                    <m:r>
                                      <a:rPr lang="en-GB" sz="1800" b="1" i="1" u="none" strike="noStrike" noProof="0" smtClean="0">
                                        <a:solidFill>
                                          <a:schemeClr val="bg1"/>
                                        </a:solidFill>
                                        <a:effectLst/>
                                        <a:latin typeface="Cambria Math" panose="02040503050406030204" pitchFamily="18" charset="0"/>
                                      </a:rPr>
                                      <m:t>𝒙</m:t>
                                    </m:r>
                                  </m:e>
                                  <m:sub>
                                    <m:r>
                                      <a:rPr lang="en-GB" sz="1800" b="1" i="1" u="none" strike="noStrike" noProof="0" smtClean="0">
                                        <a:solidFill>
                                          <a:schemeClr val="bg1"/>
                                        </a:solidFill>
                                        <a:effectLst/>
                                        <a:latin typeface="Cambria Math" panose="02040503050406030204" pitchFamily="18" charset="0"/>
                                      </a:rPr>
                                      <m:t>𝝎</m:t>
                                    </m:r>
                                  </m:sub>
                                </m:sSub>
                                <m:r>
                                  <a:rPr lang="en-GB" sz="1800" b="1" i="1" u="none" strike="noStrike" noProof="0" smtClean="0">
                                    <a:solidFill>
                                      <a:schemeClr val="bg1"/>
                                    </a:solidFill>
                                    <a:effectLst/>
                                    <a:latin typeface="Cambria Math" panose="02040503050406030204" pitchFamily="18" charset="0"/>
                                  </a:rPr>
                                  <m:t>=</m:t>
                                </m:r>
                                <m:r>
                                  <a:rPr lang="en-GB" sz="1800" b="1" i="1" u="none" strike="noStrike" noProof="0" smtClean="0">
                                    <a:solidFill>
                                      <a:schemeClr val="bg1"/>
                                    </a:solidFill>
                                    <a:effectLst/>
                                    <a:latin typeface="Cambria Math" panose="02040503050406030204" pitchFamily="18" charset="0"/>
                                  </a:rPr>
                                  <m:t>𝑿</m:t>
                                </m:r>
                                <m:d>
                                  <m:dPr>
                                    <m:ctrlPr>
                                      <a:rPr lang="en-GB" sz="1800" b="1" i="1" u="none" strike="noStrike" noProof="0" smtClean="0">
                                        <a:solidFill>
                                          <a:schemeClr val="bg1"/>
                                        </a:solidFill>
                                        <a:effectLst/>
                                        <a:latin typeface="Cambria Math" panose="02040503050406030204" pitchFamily="18" charset="0"/>
                                      </a:rPr>
                                    </m:ctrlPr>
                                  </m:dPr>
                                  <m:e>
                                    <m:r>
                                      <a:rPr lang="en-GB" sz="1800" b="1" i="1" u="none" strike="noStrike" noProof="0" smtClean="0">
                                        <a:solidFill>
                                          <a:schemeClr val="bg1"/>
                                        </a:solidFill>
                                        <a:effectLst/>
                                        <a:latin typeface="Cambria Math" panose="02040503050406030204" pitchFamily="18" charset="0"/>
                                      </a:rPr>
                                      <m:t>𝝎</m:t>
                                    </m:r>
                                  </m:e>
                                </m:d>
                              </m:oMath>
                            </m:oMathPara>
                          </a14:m>
                          <a:endParaRPr lang="en-GB" sz="1800" b="1" u="none" strike="noStrike" noProof="0" dirty="0">
                            <a:solidFill>
                              <a:schemeClr val="bg1"/>
                            </a:solidFill>
                            <a:effectLst/>
                            <a:latin typeface="+mn-lt"/>
                          </a:endParaRPr>
                        </a:p>
                        <a:p>
                          <a:pPr algn="ctr" fontAlgn="b"/>
                          <a:r>
                            <a:rPr lang="en-GB" sz="1800" b="1" u="none" strike="noStrike" noProof="0" dirty="0">
                              <a:solidFill>
                                <a:schemeClr val="bg1"/>
                              </a:solidFill>
                              <a:effectLst/>
                              <a:latin typeface="+mn-lt"/>
                            </a:rPr>
                            <a:t>Discount in %</a:t>
                          </a:r>
                          <a:endParaRPr lang="en-GB" sz="1800" b="1" i="0" u="none" strike="noStrike" noProof="0" dirty="0">
                            <a:solidFill>
                              <a:schemeClr val="bg1"/>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GB" sz="1800" b="1" i="1" u="none" strike="noStrike" noProof="0" smtClean="0">
                                        <a:solidFill>
                                          <a:schemeClr val="bg1"/>
                                        </a:solidFill>
                                        <a:effectLst/>
                                        <a:latin typeface="Cambria Math" panose="02040503050406030204" pitchFamily="18" charset="0"/>
                                      </a:rPr>
                                    </m:ctrlPr>
                                  </m:sSubPr>
                                  <m:e>
                                    <m:r>
                                      <a:rPr lang="en-GB" sz="1800" b="1" i="1" u="none" strike="noStrike" noProof="0" smtClean="0">
                                        <a:solidFill>
                                          <a:schemeClr val="bg1"/>
                                        </a:solidFill>
                                        <a:effectLst/>
                                        <a:latin typeface="Cambria Math" panose="02040503050406030204" pitchFamily="18" charset="0"/>
                                      </a:rPr>
                                      <m:t>𝒏</m:t>
                                    </m:r>
                                  </m:e>
                                  <m:sub>
                                    <m:r>
                                      <a:rPr lang="en-GB" sz="1800" b="1" i="1" u="none" strike="noStrike" noProof="0" smtClean="0">
                                        <a:solidFill>
                                          <a:schemeClr val="bg1"/>
                                        </a:solidFill>
                                        <a:effectLst/>
                                        <a:latin typeface="Cambria Math" panose="02040503050406030204" pitchFamily="18" charset="0"/>
                                      </a:rPr>
                                      <m:t>𝝎</m:t>
                                    </m:r>
                                  </m:sub>
                                </m:sSub>
                              </m:oMath>
                            </m:oMathPara>
                          </a14:m>
                          <a:endParaRPr lang="en-GB" sz="1800" b="1" u="none" strike="noStrike" noProof="0" dirty="0">
                            <a:solidFill>
                              <a:schemeClr val="bg1"/>
                            </a:solidFill>
                            <a:effectLst/>
                            <a:latin typeface="+mn-lt"/>
                          </a:endParaRPr>
                        </a:p>
                        <a:p>
                          <a:pPr algn="ctr" fontAlgn="b"/>
                          <a:r>
                            <a:rPr lang="en-GB" sz="1800" b="1" u="none" strike="noStrike" noProof="0" dirty="0">
                              <a:solidFill>
                                <a:schemeClr val="bg1"/>
                              </a:solidFill>
                              <a:effectLst/>
                              <a:latin typeface="+mn-lt"/>
                            </a:rPr>
                            <a:t>Frequency</a:t>
                          </a:r>
                          <a:endParaRPr lang="en-GB" sz="1800" b="1" i="0" u="none" strike="noStrike" noProof="0" dirty="0">
                            <a:solidFill>
                              <a:schemeClr val="bg1"/>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GB" sz="1800" b="1" i="1" u="none" strike="noStrike" noProof="0" smtClean="0">
                                        <a:solidFill>
                                          <a:schemeClr val="bg1"/>
                                        </a:solidFill>
                                        <a:effectLst/>
                                        <a:latin typeface="Cambria Math" panose="02040503050406030204" pitchFamily="18" charset="0"/>
                                      </a:rPr>
                                    </m:ctrlPr>
                                  </m:sSubPr>
                                  <m:e>
                                    <m:r>
                                      <a:rPr lang="en-GB" sz="1800" b="1" i="1" u="none" strike="noStrike" noProof="0" smtClean="0">
                                        <a:solidFill>
                                          <a:schemeClr val="bg1"/>
                                        </a:solidFill>
                                        <a:effectLst/>
                                        <a:latin typeface="Cambria Math" panose="02040503050406030204" pitchFamily="18" charset="0"/>
                                      </a:rPr>
                                      <m:t>𝒑</m:t>
                                    </m:r>
                                  </m:e>
                                  <m:sub>
                                    <m:r>
                                      <a:rPr lang="en-GB" sz="1800" b="1" i="1" u="none" strike="noStrike" noProof="0" smtClean="0">
                                        <a:solidFill>
                                          <a:schemeClr val="bg1"/>
                                        </a:solidFill>
                                        <a:effectLst/>
                                        <a:latin typeface="Cambria Math" panose="02040503050406030204" pitchFamily="18" charset="0"/>
                                      </a:rPr>
                                      <m:t>𝝎</m:t>
                                    </m:r>
                                  </m:sub>
                                </m:sSub>
                                <m:r>
                                  <a:rPr lang="en-GB" sz="1800" b="1" i="1" u="none" strike="noStrike" noProof="0" smtClean="0">
                                    <a:solidFill>
                                      <a:schemeClr val="bg1"/>
                                    </a:solidFill>
                                    <a:effectLst/>
                                    <a:latin typeface="Cambria Math" panose="02040503050406030204" pitchFamily="18" charset="0"/>
                                  </a:rPr>
                                  <m:t>=</m:t>
                                </m:r>
                                <m:r>
                                  <a:rPr lang="en-GB" sz="1800" b="1" i="1" u="none" strike="noStrike" noProof="0" smtClean="0">
                                    <a:solidFill>
                                      <a:schemeClr val="bg1"/>
                                    </a:solidFill>
                                    <a:effectLst/>
                                    <a:latin typeface="Cambria Math" panose="02040503050406030204" pitchFamily="18" charset="0"/>
                                  </a:rPr>
                                  <m:t>𝒑</m:t>
                                </m:r>
                                <m:d>
                                  <m:dPr>
                                    <m:ctrlPr>
                                      <a:rPr lang="en-GB" sz="1800" b="1" i="1" u="none" strike="noStrike" noProof="0" smtClean="0">
                                        <a:solidFill>
                                          <a:schemeClr val="bg1"/>
                                        </a:solidFill>
                                        <a:effectLst/>
                                        <a:latin typeface="Cambria Math" panose="02040503050406030204" pitchFamily="18" charset="0"/>
                                      </a:rPr>
                                    </m:ctrlPr>
                                  </m:dPr>
                                  <m:e>
                                    <m:r>
                                      <a:rPr lang="en-GB" sz="1800" b="1" i="1" u="none" strike="noStrike" noProof="0" smtClean="0">
                                        <a:solidFill>
                                          <a:schemeClr val="bg1"/>
                                        </a:solidFill>
                                        <a:effectLst/>
                                        <a:latin typeface="Cambria Math" panose="02040503050406030204" pitchFamily="18" charset="0"/>
                                      </a:rPr>
                                      <m:t>𝝎</m:t>
                                    </m:r>
                                  </m:e>
                                </m:d>
                              </m:oMath>
                            </m:oMathPara>
                          </a14:m>
                          <a:endParaRPr lang="en-GB" sz="1800" b="1" u="none" strike="noStrike" noProof="0" dirty="0">
                            <a:solidFill>
                              <a:schemeClr val="bg1"/>
                            </a:solidFill>
                            <a:effectLst/>
                            <a:latin typeface="+mn-lt"/>
                          </a:endParaRPr>
                        </a:p>
                        <a:p>
                          <a:pPr algn="ctr" fontAlgn="b"/>
                          <a:r>
                            <a:rPr lang="en-GB" sz="1800" b="1" u="none" strike="noStrike" noProof="0" dirty="0">
                              <a:solidFill>
                                <a:schemeClr val="bg1"/>
                              </a:solidFill>
                              <a:effectLst/>
                              <a:latin typeface="+mn-lt"/>
                            </a:rPr>
                            <a:t>Relative frequency</a:t>
                          </a:r>
                          <a:endParaRPr lang="en-GB" sz="1800" b="1" i="0" u="none" strike="noStrike" noProof="0" dirty="0">
                            <a:solidFill>
                              <a:schemeClr val="bg1"/>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extLst>
                      <a:ext uri="{0D108BD9-81ED-4DB2-BD59-A6C34878D82A}">
                        <a16:rowId xmlns:a16="http://schemas.microsoft.com/office/drawing/2014/main" val="886946476"/>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𝐴</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 12</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 12</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 12 %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𝐵</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 14</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 25</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 25 %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𝐶</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 15</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 24</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 24 %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𝐷</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 16</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 17</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 17 %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92807309"/>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𝐸</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 20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 15</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 15 %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205477418"/>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𝐹</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 30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  3</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  3 %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14961503"/>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𝐺</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 50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793087639"/>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𝐻</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 70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3518347"/>
                      </a:ext>
                    </a:extLst>
                  </a:tr>
                  <a:tr h="194366">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𝐼</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 80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a:t>  1 %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79464831"/>
                      </a:ext>
                    </a:extLst>
                  </a:tr>
                  <a:tr h="180451">
                    <a:tc>
                      <a:txBody>
                        <a:bodyPr/>
                        <a:lstStyle/>
                        <a:p>
                          <a:pPr algn="ctr" fontAlgn="b"/>
                          <a14:m>
                            <m:oMathPara xmlns:m="http://schemas.openxmlformats.org/officeDocument/2006/math">
                              <m:oMathParaPr>
                                <m:jc m:val="centerGroup"/>
                              </m:oMathParaPr>
                              <m:oMath xmlns:m="http://schemas.openxmlformats.org/officeDocument/2006/math">
                                <m:r>
                                  <a:rPr lang="en-GB" sz="1800" b="0" i="1" u="none" strike="noStrike" noProof="0" smtClean="0">
                                    <a:solidFill>
                                      <a:srgbClr val="000000"/>
                                    </a:solidFill>
                                    <a:effectLst/>
                                    <a:latin typeface="Cambria Math" panose="02040503050406030204" pitchFamily="18" charset="0"/>
                                  </a:rPr>
                                  <m:t>𝐽</m:t>
                                </m:r>
                              </m:oMath>
                            </m:oMathPara>
                          </a14:m>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noProof="0" dirty="0"/>
                            <a:t>100</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noProof="0" dirty="0"/>
                            <a:t>  1</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noProof="0" dirty="0"/>
                            <a:t>  1 %</a:t>
                          </a:r>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366710855"/>
                      </a:ext>
                    </a:extLst>
                  </a:tr>
                  <a:tr h="180451">
                    <a:tc>
                      <a:txBody>
                        <a:bodyPr/>
                        <a:lstStyle/>
                        <a:p>
                          <a:pPr algn="ctr" fontAlgn="b"/>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fontAlgn="b"/>
                          <a:r>
                            <a:rPr lang="en-GB" sz="1800" b="0" i="0" u="none" strike="noStrike" noProof="0" dirty="0">
                              <a:solidFill>
                                <a:srgbClr val="000000"/>
                              </a:solidFill>
                              <a:effectLst/>
                              <a:latin typeface="+mn-lt"/>
                            </a:rPr>
                            <a:t>TOTAL</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100</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a:solidFill>
                                <a:srgbClr val="000000"/>
                              </a:solidFill>
                              <a:effectLst/>
                              <a:latin typeface="+mn-lt"/>
                            </a:rPr>
                            <a:t>100 %</a:t>
                          </a: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1365531399"/>
                      </a:ext>
                    </a:extLst>
                  </a:tr>
                </a:tbl>
              </a:graphicData>
            </a:graphic>
          </p:graphicFrame>
        </mc:Choice>
        <mc:Fallback xmlns="">
          <p:graphicFrame>
            <p:nvGraphicFramePr>
              <p:cNvPr id="4" name="Tabulka 3"/>
              <p:cNvGraphicFramePr>
                <a:graphicFrameLocks noGrp="1"/>
              </p:cNvGraphicFramePr>
              <p:nvPr>
                <p:extLst>
                  <p:ext uri="{D42A27DB-BD31-4B8C-83A1-F6EECF244321}">
                    <p14:modId xmlns:p14="http://schemas.microsoft.com/office/powerpoint/2010/main" val="3190518801"/>
                  </p:ext>
                </p:extLst>
              </p:nvPr>
            </p:nvGraphicFramePr>
            <p:xfrm>
              <a:off x="2106000" y="2412000"/>
              <a:ext cx="7920000" cy="3868560"/>
            </p:xfrm>
            <a:graphic>
              <a:graphicData uri="http://schemas.openxmlformats.org/drawingml/2006/table">
                <a:tbl>
                  <a:tblPr firstRow="1" lastRow="1">
                    <a:tableStyleId>{5940675A-B579-460E-94D1-54222C63F5DA}</a:tableStyleId>
                  </a:tblPr>
                  <a:tblGrid>
                    <a:gridCol w="1440000">
                      <a:extLst>
                        <a:ext uri="{9D8B030D-6E8A-4147-A177-3AD203B41FA5}">
                          <a16:colId xmlns:a16="http://schemas.microsoft.com/office/drawing/2014/main" val="3717724688"/>
                        </a:ext>
                      </a:extLst>
                    </a:gridCol>
                    <a:gridCol w="2160000">
                      <a:extLst>
                        <a:ext uri="{9D8B030D-6E8A-4147-A177-3AD203B41FA5}">
                          <a16:colId xmlns:a16="http://schemas.microsoft.com/office/drawing/2014/main" val="4072174939"/>
                        </a:ext>
                      </a:extLst>
                    </a:gridCol>
                    <a:gridCol w="2160000">
                      <a:extLst>
                        <a:ext uri="{9D8B030D-6E8A-4147-A177-3AD203B41FA5}">
                          <a16:colId xmlns:a16="http://schemas.microsoft.com/office/drawing/2014/main" val="669653384"/>
                        </a:ext>
                      </a:extLst>
                    </a:gridCol>
                    <a:gridCol w="2160000">
                      <a:extLst>
                        <a:ext uri="{9D8B030D-6E8A-4147-A177-3AD203B41FA5}">
                          <a16:colId xmlns:a16="http://schemas.microsoft.com/office/drawing/2014/main" val="3653678132"/>
                        </a:ext>
                      </a:extLst>
                    </a:gridCol>
                  </a:tblGrid>
                  <a:tr h="57384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r="-451271" b="-596809"/>
                          </a:stretch>
                        </a:blipFill>
                      </a:tcPr>
                    </a:tc>
                    <a:tc>
                      <a:txBody>
                        <a:bodyPr/>
                        <a:lstStyle/>
                        <a:p>
                          <a:endParaRPr lang="cs-CZ"/>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66761" r="-200000" b="-596809"/>
                          </a:stretch>
                        </a:blipFill>
                      </a:tcPr>
                    </a:tc>
                    <a:tc>
                      <a:txBody>
                        <a:bodyPr/>
                        <a:lstStyle/>
                        <a:p>
                          <a:endParaRPr lang="cs-CZ"/>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167232" r="-100565" b="-596809"/>
                          </a:stretch>
                        </a:blipFill>
                      </a:tcPr>
                    </a:tc>
                    <a:tc>
                      <a:txBody>
                        <a:bodyPr/>
                        <a:lstStyle/>
                        <a:p>
                          <a:endParaRPr lang="cs-CZ"/>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266479" r="-282" b="-596809"/>
                          </a:stretch>
                        </a:blipFill>
                      </a:tcPr>
                    </a:tc>
                    <a:extLst>
                      <a:ext uri="{0D108BD9-81ED-4DB2-BD59-A6C34878D82A}">
                        <a16:rowId xmlns:a16="http://schemas.microsoft.com/office/drawing/2014/main" val="886946476"/>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188000" r="-451271" b="-1022000"/>
                          </a:stretch>
                        </a:blipFill>
                      </a:tcPr>
                    </a:tc>
                    <a:tc>
                      <a:txBody>
                        <a:bodyPr/>
                        <a:lstStyle/>
                        <a:p>
                          <a:pPr algn="ctr" fontAlgn="b"/>
                          <a:r>
                            <a:rPr lang="en-GB" noProof="0" dirty="0" smtClean="0"/>
                            <a:t> 12</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 12</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 12 %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716196421"/>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293878" r="-451271" b="-942857"/>
                          </a:stretch>
                        </a:blipFill>
                      </a:tcPr>
                    </a:tc>
                    <a:tc>
                      <a:txBody>
                        <a:bodyPr/>
                        <a:lstStyle/>
                        <a:p>
                          <a:pPr algn="ctr" fontAlgn="b"/>
                          <a:r>
                            <a:rPr lang="en-GB" noProof="0" dirty="0" smtClean="0"/>
                            <a:t> 14</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 25</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 25 %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2432114472"/>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393878" r="-451271" b="-842857"/>
                          </a:stretch>
                        </a:blipFill>
                      </a:tcPr>
                    </a:tc>
                    <a:tc>
                      <a:txBody>
                        <a:bodyPr/>
                        <a:lstStyle/>
                        <a:p>
                          <a:pPr algn="ctr" fontAlgn="b"/>
                          <a:r>
                            <a:rPr lang="en-GB" noProof="0" dirty="0" smtClean="0"/>
                            <a:t> 15</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 24</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 24 %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244744361"/>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493878" r="-451271" b="-742857"/>
                          </a:stretch>
                        </a:blipFill>
                      </a:tcPr>
                    </a:tc>
                    <a:tc>
                      <a:txBody>
                        <a:bodyPr/>
                        <a:lstStyle/>
                        <a:p>
                          <a:pPr algn="ctr" fontAlgn="b"/>
                          <a:r>
                            <a:rPr lang="en-GB" noProof="0" dirty="0" smtClean="0"/>
                            <a:t> 16</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 17</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 17 %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92807309"/>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582000" r="-451271" b="-628000"/>
                          </a:stretch>
                        </a:blipFill>
                      </a:tcPr>
                    </a:tc>
                    <a:tc>
                      <a:txBody>
                        <a:bodyPr/>
                        <a:lstStyle/>
                        <a:p>
                          <a:pPr algn="ctr" fontAlgn="b"/>
                          <a:r>
                            <a:rPr lang="en-GB" noProof="0" dirty="0" smtClean="0"/>
                            <a:t> 20</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 15</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 15 %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205477418"/>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695918" r="-451271" b="-540816"/>
                          </a:stretch>
                        </a:blipFill>
                      </a:tcPr>
                    </a:tc>
                    <a:tc>
                      <a:txBody>
                        <a:bodyPr/>
                        <a:lstStyle/>
                        <a:p>
                          <a:pPr algn="ctr" fontAlgn="b"/>
                          <a:r>
                            <a:rPr lang="en-GB" noProof="0" dirty="0" smtClean="0"/>
                            <a:t> 30</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  3 %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114961503"/>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795918" r="-451271" b="-440816"/>
                          </a:stretch>
                        </a:blipFill>
                      </a:tcPr>
                    </a:tc>
                    <a:tc>
                      <a:txBody>
                        <a:bodyPr/>
                        <a:lstStyle/>
                        <a:p>
                          <a:pPr algn="ctr" fontAlgn="b"/>
                          <a:r>
                            <a:rPr lang="en-GB" noProof="0" dirty="0" smtClean="0"/>
                            <a:t> 50</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793087639"/>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895918" r="-451271" b="-340816"/>
                          </a:stretch>
                        </a:blipFill>
                      </a:tcPr>
                    </a:tc>
                    <a:tc>
                      <a:txBody>
                        <a:bodyPr/>
                        <a:lstStyle/>
                        <a:p>
                          <a:pPr algn="ctr" fontAlgn="b"/>
                          <a:r>
                            <a:rPr lang="en-GB" noProof="0" dirty="0" smtClean="0"/>
                            <a:t> 70</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93518347"/>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3"/>
                          <a:stretch>
                            <a:fillRect l="-424" t="-976000" r="-451271" b="-234000"/>
                          </a:stretch>
                        </a:blipFill>
                      </a:tcPr>
                    </a:tc>
                    <a:tc>
                      <a:txBody>
                        <a:bodyPr/>
                        <a:lstStyle/>
                        <a:p>
                          <a:pPr algn="ctr" fontAlgn="b"/>
                          <a:r>
                            <a:rPr lang="en-GB" noProof="0" dirty="0" smtClean="0"/>
                            <a:t> 80</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fontAlgn="b"/>
                          <a:r>
                            <a:rPr lang="en-GB" noProof="0" dirty="0" smtClean="0"/>
                            <a:t>  1 %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79464831"/>
                      </a:ext>
                    </a:extLst>
                  </a:tr>
                  <a:tr h="299520">
                    <a:tc>
                      <a:txBody>
                        <a:bodyPr/>
                        <a:lstStyle/>
                        <a:p>
                          <a:endParaRPr lang="cs-CZ"/>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3"/>
                          <a:stretch>
                            <a:fillRect l="-424" t="-1097959" r="-451271" b="-138776"/>
                          </a:stretch>
                        </a:blipFill>
                      </a:tcPr>
                    </a:tc>
                    <a:tc>
                      <a:txBody>
                        <a:bodyPr/>
                        <a:lstStyle/>
                        <a:p>
                          <a:pPr algn="ctr" fontAlgn="b"/>
                          <a:r>
                            <a:rPr lang="en-GB" noProof="0" dirty="0" smtClean="0"/>
                            <a:t>100</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noProof="0" dirty="0" smtClean="0"/>
                            <a:t>  1</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noProof="0" dirty="0" smtClean="0"/>
                            <a:t>  1 %</a:t>
                          </a:r>
                          <a:endParaRPr lang="en-GB" noProof="0" dirty="0"/>
                        </a:p>
                      </a:txBody>
                      <a:tcPr marL="7620" marR="7620" marT="7620" marB="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366710855"/>
                      </a:ext>
                    </a:extLst>
                  </a:tr>
                  <a:tr h="299520">
                    <a:tc>
                      <a:txBody>
                        <a:bodyPr/>
                        <a:lstStyle/>
                        <a:p>
                          <a:pPr algn="ctr" fontAlgn="b"/>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fontAlgn="b"/>
                          <a:r>
                            <a:rPr lang="en-GB" sz="1800" b="0" i="0" u="none" strike="noStrike" noProof="0" dirty="0" smtClean="0">
                              <a:solidFill>
                                <a:srgbClr val="000000"/>
                              </a:solidFill>
                              <a:effectLst/>
                              <a:latin typeface="+mn-lt"/>
                            </a:rPr>
                            <a:t>TOTAL</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smtClean="0">
                              <a:solidFill>
                                <a:srgbClr val="000000"/>
                              </a:solidFill>
                              <a:effectLst/>
                              <a:latin typeface="+mn-lt"/>
                            </a:rPr>
                            <a:t>100</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fontAlgn="b"/>
                          <a:r>
                            <a:rPr lang="en-GB" sz="1800" b="0" i="0" u="none" strike="noStrike" noProof="0" dirty="0" smtClean="0">
                              <a:solidFill>
                                <a:srgbClr val="000000"/>
                              </a:solidFill>
                              <a:effectLst/>
                              <a:latin typeface="+mn-lt"/>
                            </a:rPr>
                            <a:t>100 %</a:t>
                          </a:r>
                          <a:endParaRPr lang="en-GB" sz="1800" b="0" i="0" u="none" strike="noStrike" noProof="0" dirty="0">
                            <a:solidFill>
                              <a:srgbClr val="000000"/>
                            </a:solidFill>
                            <a:effectLst/>
                            <a:latin typeface="+mn-lt"/>
                          </a:endParaRPr>
                        </a:p>
                      </a:txBody>
                      <a:tcPr marL="0" marR="0" marT="0" marB="25200"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1365531399"/>
                      </a:ext>
                    </a:extLst>
                  </a:tr>
                </a:tbl>
              </a:graphicData>
            </a:graphic>
          </p:graphicFrame>
        </mc:Fallback>
      </mc:AlternateContent>
    </p:spTree>
    <p:extLst>
      <p:ext uri="{BB962C8B-B14F-4D97-AF65-F5344CB8AC3E}">
        <p14:creationId xmlns:p14="http://schemas.microsoft.com/office/powerpoint/2010/main" val="205846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random variables</a:t>
            </a:r>
          </a:p>
        </p:txBody>
      </p:sp>
      <p:sp>
        <p:nvSpPr>
          <p:cNvPr id="3" name="Zástupný symbol pro text 2"/>
          <p:cNvSpPr>
            <a:spLocks noGrp="1"/>
          </p:cNvSpPr>
          <p:nvPr>
            <p:ph type="body" idx="1"/>
          </p:nvPr>
        </p:nvSpPr>
        <p:spPr/>
        <p:txBody>
          <a:bodyPr/>
          <a:lstStyle/>
          <a:p>
            <a:r>
              <a:rPr lang="en-GB" u="sng" dirty="0"/>
              <a:t>Bar chart</a:t>
            </a:r>
            <a:r>
              <a:rPr lang="en-GB" dirty="0"/>
              <a:t> – the frequencies (numbers) of the ordinal data item “Discount”:</a:t>
            </a:r>
          </a:p>
        </p:txBody>
      </p:sp>
      <p:cxnSp>
        <p:nvCxnSpPr>
          <p:cNvPr id="5" name="Přímá spojnice 4"/>
          <p:cNvCxnSpPr/>
          <p:nvPr/>
        </p:nvCxnSpPr>
        <p:spPr>
          <a:xfrm>
            <a:off x="1980000" y="342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980000" y="378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980000" y="41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1980000" y="450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1980000" y="522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980000" y="486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822337" y="5126400"/>
            <a:ext cx="157663" cy="184666"/>
          </a:xfrm>
          <a:prstGeom prst="rect">
            <a:avLst/>
          </a:prstGeom>
          <a:noFill/>
        </p:spPr>
        <p:txBody>
          <a:bodyPr wrap="none" lIns="0" tIns="0" rIns="72000" bIns="0" rtlCol="0">
            <a:spAutoFit/>
          </a:bodyPr>
          <a:lstStyle/>
          <a:p>
            <a:pPr algn="r"/>
            <a:r>
              <a:rPr lang="en-GB" sz="1200" dirty="0"/>
              <a:t>5</a:t>
            </a:r>
          </a:p>
        </p:txBody>
      </p:sp>
      <p:sp>
        <p:nvSpPr>
          <p:cNvPr id="15" name="TextovéPole 14"/>
          <p:cNvSpPr txBox="1"/>
          <p:nvPr/>
        </p:nvSpPr>
        <p:spPr>
          <a:xfrm>
            <a:off x="1737378" y="4406400"/>
            <a:ext cx="242622" cy="184666"/>
          </a:xfrm>
          <a:prstGeom prst="rect">
            <a:avLst/>
          </a:prstGeom>
          <a:noFill/>
        </p:spPr>
        <p:txBody>
          <a:bodyPr wrap="none" lIns="0" tIns="0" rIns="72000" bIns="0" rtlCol="0">
            <a:spAutoFit/>
          </a:bodyPr>
          <a:lstStyle/>
          <a:p>
            <a:pPr algn="r"/>
            <a:r>
              <a:rPr lang="en-GB" sz="1200" dirty="0"/>
              <a:t>10</a:t>
            </a:r>
          </a:p>
        </p:txBody>
      </p:sp>
      <p:sp>
        <p:nvSpPr>
          <p:cNvPr id="16" name="TextovéPole 15"/>
          <p:cNvSpPr txBox="1"/>
          <p:nvPr/>
        </p:nvSpPr>
        <p:spPr>
          <a:xfrm>
            <a:off x="1820022" y="5847235"/>
            <a:ext cx="157663" cy="184666"/>
          </a:xfrm>
          <a:prstGeom prst="rect">
            <a:avLst/>
          </a:prstGeom>
          <a:noFill/>
        </p:spPr>
        <p:txBody>
          <a:bodyPr wrap="none" lIns="0" tIns="0" rIns="72000" bIns="0" rtlCol="0">
            <a:spAutoFit/>
          </a:bodyPr>
          <a:lstStyle/>
          <a:p>
            <a:pPr algn="r"/>
            <a:r>
              <a:rPr lang="en-GB" sz="1200" dirty="0"/>
              <a:t>0</a:t>
            </a:r>
          </a:p>
        </p:txBody>
      </p:sp>
      <p:sp>
        <p:nvSpPr>
          <p:cNvPr id="26" name="TextovéPole 25"/>
          <p:cNvSpPr txBox="1"/>
          <p:nvPr/>
        </p:nvSpPr>
        <p:spPr>
          <a:xfrm>
            <a:off x="10260000" y="5940000"/>
            <a:ext cx="981359" cy="338554"/>
          </a:xfrm>
          <a:prstGeom prst="rect">
            <a:avLst/>
          </a:prstGeom>
          <a:noFill/>
        </p:spPr>
        <p:txBody>
          <a:bodyPr wrap="none" rtlCol="0">
            <a:spAutoFit/>
          </a:bodyPr>
          <a:lstStyle/>
          <a:p>
            <a:pPr algn="ctr"/>
            <a:r>
              <a:rPr lang="en-GB" sz="1600" dirty="0"/>
              <a:t>Discount</a:t>
            </a:r>
          </a:p>
        </p:txBody>
      </p:sp>
      <p:cxnSp>
        <p:nvCxnSpPr>
          <p:cNvPr id="27" name="Přímá spojnice 26"/>
          <p:cNvCxnSpPr/>
          <p:nvPr/>
        </p:nvCxnSpPr>
        <p:spPr>
          <a:xfrm>
            <a:off x="1980000" y="23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a:off x="1980000" y="270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980000" y="306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737378" y="2966400"/>
            <a:ext cx="242622" cy="184666"/>
          </a:xfrm>
          <a:prstGeom prst="rect">
            <a:avLst/>
          </a:prstGeom>
          <a:noFill/>
        </p:spPr>
        <p:txBody>
          <a:bodyPr wrap="none" lIns="0" tIns="0" rIns="72000" bIns="0" rtlCol="0">
            <a:spAutoFit/>
          </a:bodyPr>
          <a:lstStyle/>
          <a:p>
            <a:pPr algn="r"/>
            <a:r>
              <a:rPr lang="en-GB" sz="1200" dirty="0"/>
              <a:t>20</a:t>
            </a:r>
          </a:p>
        </p:txBody>
      </p:sp>
      <p:sp>
        <p:nvSpPr>
          <p:cNvPr id="32" name="TextovéPole 31"/>
          <p:cNvSpPr txBox="1"/>
          <p:nvPr/>
        </p:nvSpPr>
        <p:spPr>
          <a:xfrm>
            <a:off x="1737379" y="3686400"/>
            <a:ext cx="242621" cy="184666"/>
          </a:xfrm>
          <a:prstGeom prst="rect">
            <a:avLst/>
          </a:prstGeom>
          <a:noFill/>
        </p:spPr>
        <p:txBody>
          <a:bodyPr wrap="none" lIns="0" tIns="0" rIns="72000" bIns="0" rtlCol="0">
            <a:spAutoFit/>
          </a:bodyPr>
          <a:lstStyle/>
          <a:p>
            <a:pPr algn="r"/>
            <a:r>
              <a:rPr lang="en-GB" sz="1200" dirty="0"/>
              <a:t>15</a:t>
            </a:r>
          </a:p>
        </p:txBody>
      </p:sp>
      <p:sp>
        <p:nvSpPr>
          <p:cNvPr id="53" name="TextovéPole 52"/>
          <p:cNvSpPr txBox="1"/>
          <p:nvPr/>
        </p:nvSpPr>
        <p:spPr>
          <a:xfrm>
            <a:off x="432000" y="2167200"/>
            <a:ext cx="1152880" cy="338554"/>
          </a:xfrm>
          <a:prstGeom prst="rect">
            <a:avLst/>
          </a:prstGeom>
          <a:noFill/>
        </p:spPr>
        <p:txBody>
          <a:bodyPr vert="horz" wrap="none" rtlCol="0">
            <a:spAutoFit/>
          </a:bodyPr>
          <a:lstStyle/>
          <a:p>
            <a:pPr algn="ctr"/>
            <a:r>
              <a:rPr lang="en-GB" sz="1600" dirty="0"/>
              <a:t>Frequency</a:t>
            </a:r>
          </a:p>
        </p:txBody>
      </p:sp>
      <p:cxnSp>
        <p:nvCxnSpPr>
          <p:cNvPr id="36" name="Přímá spojnice 35"/>
          <p:cNvCxnSpPr/>
          <p:nvPr/>
        </p:nvCxnSpPr>
        <p:spPr>
          <a:xfrm>
            <a:off x="1980000" y="5940000"/>
            <a:ext cx="82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980000" y="5580000"/>
            <a:ext cx="82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ovéPole 64"/>
          <p:cNvSpPr txBox="1"/>
          <p:nvPr/>
        </p:nvSpPr>
        <p:spPr>
          <a:xfrm>
            <a:off x="1735063" y="2246400"/>
            <a:ext cx="242622" cy="184666"/>
          </a:xfrm>
          <a:prstGeom prst="rect">
            <a:avLst/>
          </a:prstGeom>
          <a:noFill/>
        </p:spPr>
        <p:txBody>
          <a:bodyPr wrap="none" lIns="0" tIns="0" rIns="72000" bIns="0" rtlCol="0">
            <a:spAutoFit/>
          </a:bodyPr>
          <a:lstStyle/>
          <a:p>
            <a:pPr algn="r"/>
            <a:r>
              <a:rPr lang="en-GB" sz="1200" dirty="0"/>
              <a:t>25</a:t>
            </a:r>
          </a:p>
        </p:txBody>
      </p:sp>
      <p:sp>
        <p:nvSpPr>
          <p:cNvPr id="22" name="TextovéPole 21"/>
          <p:cNvSpPr txBox="1"/>
          <p:nvPr/>
        </p:nvSpPr>
        <p:spPr>
          <a:xfrm>
            <a:off x="2700000" y="3935000"/>
            <a:ext cx="360000" cy="276999"/>
          </a:xfrm>
          <a:prstGeom prst="rect">
            <a:avLst/>
          </a:prstGeom>
          <a:solidFill>
            <a:schemeClr val="bg1"/>
          </a:solidFill>
        </p:spPr>
        <p:txBody>
          <a:bodyPr wrap="none" rtlCol="0" anchor="b" anchorCtr="1">
            <a:spAutoFit/>
          </a:bodyPr>
          <a:lstStyle/>
          <a:p>
            <a:pPr algn="ctr"/>
            <a:r>
              <a:rPr lang="en-GB" sz="1200" dirty="0"/>
              <a:t>12</a:t>
            </a:r>
          </a:p>
        </p:txBody>
      </p:sp>
      <p:sp>
        <p:nvSpPr>
          <p:cNvPr id="23" name="TextovéPole 22"/>
          <p:cNvSpPr txBox="1"/>
          <p:nvPr/>
        </p:nvSpPr>
        <p:spPr>
          <a:xfrm>
            <a:off x="5646187" y="5940000"/>
            <a:ext cx="227626" cy="293478"/>
          </a:xfrm>
          <a:prstGeom prst="rect">
            <a:avLst/>
          </a:prstGeom>
          <a:noFill/>
          <a:ln>
            <a:noFill/>
          </a:ln>
        </p:spPr>
        <p:txBody>
          <a:bodyPr wrap="none" lIns="0" tIns="46800" rIns="0" bIns="0" rtlCol="0">
            <a:spAutoFit/>
          </a:bodyPr>
          <a:lstStyle/>
          <a:p>
            <a:pPr algn="ctr"/>
            <a:r>
              <a:rPr lang="en-GB" sz="1600" dirty="0"/>
              <a:t>20</a:t>
            </a:r>
          </a:p>
        </p:txBody>
      </p:sp>
      <p:sp>
        <p:nvSpPr>
          <p:cNvPr id="24" name="TextovéPole 23"/>
          <p:cNvSpPr txBox="1"/>
          <p:nvPr/>
        </p:nvSpPr>
        <p:spPr>
          <a:xfrm>
            <a:off x="6366187" y="5940000"/>
            <a:ext cx="227626" cy="293478"/>
          </a:xfrm>
          <a:prstGeom prst="rect">
            <a:avLst/>
          </a:prstGeom>
          <a:noFill/>
          <a:ln>
            <a:noFill/>
          </a:ln>
        </p:spPr>
        <p:txBody>
          <a:bodyPr wrap="none" lIns="0" tIns="46800" rIns="0" bIns="0" rtlCol="0">
            <a:spAutoFit/>
          </a:bodyPr>
          <a:lstStyle/>
          <a:p>
            <a:pPr algn="ctr"/>
            <a:r>
              <a:rPr lang="en-GB" sz="1600" dirty="0"/>
              <a:t>30</a:t>
            </a:r>
          </a:p>
        </p:txBody>
      </p:sp>
      <p:sp>
        <p:nvSpPr>
          <p:cNvPr id="25" name="TextovéPole 24"/>
          <p:cNvSpPr txBox="1"/>
          <p:nvPr/>
        </p:nvSpPr>
        <p:spPr>
          <a:xfrm>
            <a:off x="4206187" y="5940000"/>
            <a:ext cx="227626" cy="293478"/>
          </a:xfrm>
          <a:prstGeom prst="rect">
            <a:avLst/>
          </a:prstGeom>
          <a:noFill/>
        </p:spPr>
        <p:txBody>
          <a:bodyPr wrap="none" lIns="0" tIns="46800" rIns="0" bIns="0" rtlCol="0">
            <a:spAutoFit/>
          </a:bodyPr>
          <a:lstStyle/>
          <a:p>
            <a:pPr algn="ctr"/>
            <a:r>
              <a:rPr lang="en-GB" sz="1600" dirty="0"/>
              <a:t>15</a:t>
            </a:r>
          </a:p>
        </p:txBody>
      </p:sp>
      <p:sp>
        <p:nvSpPr>
          <p:cNvPr id="40" name="TextovéPole 39"/>
          <p:cNvSpPr txBox="1"/>
          <p:nvPr/>
        </p:nvSpPr>
        <p:spPr>
          <a:xfrm>
            <a:off x="4926187" y="5940000"/>
            <a:ext cx="227626" cy="293478"/>
          </a:xfrm>
          <a:prstGeom prst="rect">
            <a:avLst/>
          </a:prstGeom>
          <a:noFill/>
        </p:spPr>
        <p:txBody>
          <a:bodyPr wrap="none" lIns="0" tIns="46800" rIns="0" bIns="0" rtlCol="0">
            <a:spAutoFit/>
          </a:bodyPr>
          <a:lstStyle/>
          <a:p>
            <a:pPr algn="ctr"/>
            <a:r>
              <a:rPr lang="en-GB" sz="1600" dirty="0"/>
              <a:t>16</a:t>
            </a:r>
          </a:p>
        </p:txBody>
      </p:sp>
      <p:sp>
        <p:nvSpPr>
          <p:cNvPr id="42" name="TextovéPole 41"/>
          <p:cNvSpPr txBox="1"/>
          <p:nvPr/>
        </p:nvSpPr>
        <p:spPr>
          <a:xfrm>
            <a:off x="3420000" y="2062800"/>
            <a:ext cx="360000" cy="276999"/>
          </a:xfrm>
          <a:prstGeom prst="rect">
            <a:avLst/>
          </a:prstGeom>
          <a:solidFill>
            <a:schemeClr val="bg1"/>
          </a:solidFill>
        </p:spPr>
        <p:txBody>
          <a:bodyPr wrap="none" rtlCol="0" anchor="b" anchorCtr="1">
            <a:spAutoFit/>
          </a:bodyPr>
          <a:lstStyle/>
          <a:p>
            <a:pPr algn="ctr"/>
            <a:r>
              <a:rPr lang="en-GB" sz="1200" dirty="0"/>
              <a:t>25</a:t>
            </a:r>
          </a:p>
        </p:txBody>
      </p:sp>
      <p:sp>
        <p:nvSpPr>
          <p:cNvPr id="43" name="TextovéPole 42"/>
          <p:cNvSpPr txBox="1"/>
          <p:nvPr/>
        </p:nvSpPr>
        <p:spPr>
          <a:xfrm>
            <a:off x="4140000" y="2207148"/>
            <a:ext cx="360000" cy="276999"/>
          </a:xfrm>
          <a:prstGeom prst="rect">
            <a:avLst/>
          </a:prstGeom>
          <a:solidFill>
            <a:schemeClr val="bg1"/>
          </a:solidFill>
        </p:spPr>
        <p:txBody>
          <a:bodyPr wrap="none" rtlCol="0" anchor="b" anchorCtr="1">
            <a:spAutoFit/>
          </a:bodyPr>
          <a:lstStyle/>
          <a:p>
            <a:pPr algn="ctr"/>
            <a:r>
              <a:rPr lang="en-GB" sz="1200" dirty="0"/>
              <a:t>24</a:t>
            </a:r>
          </a:p>
        </p:txBody>
      </p:sp>
      <p:sp>
        <p:nvSpPr>
          <p:cNvPr id="44" name="TextovéPole 43"/>
          <p:cNvSpPr txBox="1"/>
          <p:nvPr/>
        </p:nvSpPr>
        <p:spPr>
          <a:xfrm>
            <a:off x="4860000" y="3214706"/>
            <a:ext cx="360000" cy="276999"/>
          </a:xfrm>
          <a:prstGeom prst="rect">
            <a:avLst/>
          </a:prstGeom>
          <a:solidFill>
            <a:schemeClr val="bg1"/>
          </a:solidFill>
        </p:spPr>
        <p:txBody>
          <a:bodyPr wrap="none" rtlCol="0" anchor="b" anchorCtr="1">
            <a:spAutoFit/>
          </a:bodyPr>
          <a:lstStyle/>
          <a:p>
            <a:pPr algn="ctr"/>
            <a:r>
              <a:rPr lang="en-GB" sz="1200" dirty="0"/>
              <a:t>17</a:t>
            </a:r>
          </a:p>
        </p:txBody>
      </p:sp>
      <p:sp>
        <p:nvSpPr>
          <p:cNvPr id="54" name="TextovéPole 53"/>
          <p:cNvSpPr txBox="1"/>
          <p:nvPr/>
        </p:nvSpPr>
        <p:spPr>
          <a:xfrm>
            <a:off x="2766187" y="5940000"/>
            <a:ext cx="227626" cy="293478"/>
          </a:xfrm>
          <a:prstGeom prst="rect">
            <a:avLst/>
          </a:prstGeom>
          <a:noFill/>
          <a:ln>
            <a:noFill/>
          </a:ln>
        </p:spPr>
        <p:txBody>
          <a:bodyPr wrap="none" lIns="0" tIns="46800" rIns="0" bIns="0" rtlCol="0">
            <a:spAutoFit/>
          </a:bodyPr>
          <a:lstStyle/>
          <a:p>
            <a:pPr algn="ctr"/>
            <a:r>
              <a:rPr lang="en-GB" sz="1600" dirty="0"/>
              <a:t>12</a:t>
            </a:r>
          </a:p>
        </p:txBody>
      </p:sp>
      <p:sp>
        <p:nvSpPr>
          <p:cNvPr id="55" name="TextovéPole 54"/>
          <p:cNvSpPr txBox="1"/>
          <p:nvPr/>
        </p:nvSpPr>
        <p:spPr>
          <a:xfrm>
            <a:off x="3486187" y="5940000"/>
            <a:ext cx="227626" cy="293478"/>
          </a:xfrm>
          <a:prstGeom prst="rect">
            <a:avLst/>
          </a:prstGeom>
          <a:noFill/>
          <a:ln>
            <a:noFill/>
          </a:ln>
        </p:spPr>
        <p:txBody>
          <a:bodyPr wrap="none" lIns="0" tIns="46800" rIns="0" bIns="0" rtlCol="0">
            <a:spAutoFit/>
          </a:bodyPr>
          <a:lstStyle/>
          <a:p>
            <a:pPr algn="ctr"/>
            <a:r>
              <a:rPr lang="en-GB" sz="1600" dirty="0"/>
              <a:t>14</a:t>
            </a:r>
          </a:p>
        </p:txBody>
      </p:sp>
      <p:sp>
        <p:nvSpPr>
          <p:cNvPr id="66" name="TextovéPole 65"/>
          <p:cNvSpPr txBox="1"/>
          <p:nvPr/>
        </p:nvSpPr>
        <p:spPr>
          <a:xfrm>
            <a:off x="7086187" y="5940000"/>
            <a:ext cx="227626" cy="293478"/>
          </a:xfrm>
          <a:prstGeom prst="rect">
            <a:avLst/>
          </a:prstGeom>
          <a:noFill/>
          <a:ln>
            <a:noFill/>
          </a:ln>
        </p:spPr>
        <p:txBody>
          <a:bodyPr wrap="none" lIns="0" tIns="46800" rIns="0" bIns="0" rtlCol="0">
            <a:spAutoFit/>
          </a:bodyPr>
          <a:lstStyle/>
          <a:p>
            <a:pPr algn="ctr"/>
            <a:r>
              <a:rPr lang="en-GB" sz="1600" dirty="0"/>
              <a:t>50</a:t>
            </a:r>
          </a:p>
        </p:txBody>
      </p:sp>
      <p:sp>
        <p:nvSpPr>
          <p:cNvPr id="73" name="TextovéPole 72"/>
          <p:cNvSpPr txBox="1"/>
          <p:nvPr/>
        </p:nvSpPr>
        <p:spPr>
          <a:xfrm>
            <a:off x="6345187" y="5230800"/>
            <a:ext cx="269625" cy="276999"/>
          </a:xfrm>
          <a:prstGeom prst="rect">
            <a:avLst/>
          </a:prstGeom>
          <a:solidFill>
            <a:schemeClr val="bg1"/>
          </a:solidFill>
        </p:spPr>
        <p:txBody>
          <a:bodyPr wrap="none" rtlCol="0" anchor="b" anchorCtr="1">
            <a:spAutoFit/>
          </a:bodyPr>
          <a:lstStyle/>
          <a:p>
            <a:pPr algn="ctr"/>
            <a:r>
              <a:rPr lang="en-GB" sz="1200" dirty="0"/>
              <a:t>3</a:t>
            </a:r>
          </a:p>
        </p:txBody>
      </p:sp>
      <p:sp>
        <p:nvSpPr>
          <p:cNvPr id="74" name="TextovéPole 73"/>
          <p:cNvSpPr txBox="1"/>
          <p:nvPr/>
        </p:nvSpPr>
        <p:spPr>
          <a:xfrm>
            <a:off x="7065187" y="5519000"/>
            <a:ext cx="269625" cy="276999"/>
          </a:xfrm>
          <a:prstGeom prst="rect">
            <a:avLst/>
          </a:prstGeom>
          <a:solidFill>
            <a:schemeClr val="bg1"/>
          </a:solidFill>
        </p:spPr>
        <p:txBody>
          <a:bodyPr wrap="none" rtlCol="0" anchor="b" anchorCtr="1">
            <a:spAutoFit/>
          </a:bodyPr>
          <a:lstStyle/>
          <a:p>
            <a:pPr algn="ctr"/>
            <a:r>
              <a:rPr lang="en-GB" sz="1200" dirty="0"/>
              <a:t>1</a:t>
            </a:r>
          </a:p>
        </p:txBody>
      </p:sp>
      <p:sp>
        <p:nvSpPr>
          <p:cNvPr id="78" name="TextovéPole 77"/>
          <p:cNvSpPr txBox="1"/>
          <p:nvPr/>
        </p:nvSpPr>
        <p:spPr>
          <a:xfrm>
            <a:off x="5580000" y="3502800"/>
            <a:ext cx="360000" cy="276999"/>
          </a:xfrm>
          <a:prstGeom prst="rect">
            <a:avLst/>
          </a:prstGeom>
          <a:solidFill>
            <a:schemeClr val="bg1"/>
          </a:solidFill>
        </p:spPr>
        <p:txBody>
          <a:bodyPr wrap="none" rtlCol="0" anchor="b" anchorCtr="1">
            <a:spAutoFit/>
          </a:bodyPr>
          <a:lstStyle/>
          <a:p>
            <a:pPr algn="ctr"/>
            <a:r>
              <a:rPr lang="en-GB" sz="1200" dirty="0"/>
              <a:t>15</a:t>
            </a:r>
          </a:p>
        </p:txBody>
      </p:sp>
      <p:sp>
        <p:nvSpPr>
          <p:cNvPr id="59" name="TextovéPole 58"/>
          <p:cNvSpPr txBox="1"/>
          <p:nvPr/>
        </p:nvSpPr>
        <p:spPr>
          <a:xfrm>
            <a:off x="9225187" y="5518800"/>
            <a:ext cx="269625" cy="276999"/>
          </a:xfrm>
          <a:prstGeom prst="rect">
            <a:avLst/>
          </a:prstGeom>
          <a:solidFill>
            <a:schemeClr val="bg1"/>
          </a:solidFill>
        </p:spPr>
        <p:txBody>
          <a:bodyPr wrap="none" rtlCol="0" anchor="b" anchorCtr="1">
            <a:spAutoFit/>
          </a:bodyPr>
          <a:lstStyle/>
          <a:p>
            <a:pPr algn="ctr"/>
            <a:r>
              <a:rPr lang="en-GB" sz="1200" dirty="0"/>
              <a:t>1</a:t>
            </a:r>
          </a:p>
        </p:txBody>
      </p:sp>
      <p:sp>
        <p:nvSpPr>
          <p:cNvPr id="60" name="TextovéPole 59"/>
          <p:cNvSpPr txBox="1"/>
          <p:nvPr/>
        </p:nvSpPr>
        <p:spPr>
          <a:xfrm>
            <a:off x="7785187" y="5518800"/>
            <a:ext cx="269625" cy="276999"/>
          </a:xfrm>
          <a:prstGeom prst="rect">
            <a:avLst/>
          </a:prstGeom>
          <a:solidFill>
            <a:schemeClr val="bg1"/>
          </a:solidFill>
        </p:spPr>
        <p:txBody>
          <a:bodyPr wrap="none" rtlCol="0" anchor="b" anchorCtr="1">
            <a:spAutoFit/>
          </a:bodyPr>
          <a:lstStyle/>
          <a:p>
            <a:pPr algn="ctr"/>
            <a:r>
              <a:rPr lang="en-GB" sz="1200" dirty="0"/>
              <a:t>1</a:t>
            </a:r>
          </a:p>
        </p:txBody>
      </p:sp>
      <p:sp>
        <p:nvSpPr>
          <p:cNvPr id="61" name="TextovéPole 60"/>
          <p:cNvSpPr txBox="1"/>
          <p:nvPr/>
        </p:nvSpPr>
        <p:spPr>
          <a:xfrm>
            <a:off x="8505187" y="5518800"/>
            <a:ext cx="269625" cy="276999"/>
          </a:xfrm>
          <a:prstGeom prst="rect">
            <a:avLst/>
          </a:prstGeom>
          <a:solidFill>
            <a:schemeClr val="bg1"/>
          </a:solidFill>
        </p:spPr>
        <p:txBody>
          <a:bodyPr wrap="none" rtlCol="0" anchor="b" anchorCtr="1">
            <a:spAutoFit/>
          </a:bodyPr>
          <a:lstStyle/>
          <a:p>
            <a:pPr algn="ctr"/>
            <a:r>
              <a:rPr lang="en-GB" sz="1200" dirty="0"/>
              <a:t>1</a:t>
            </a:r>
          </a:p>
        </p:txBody>
      </p:sp>
      <p:sp>
        <p:nvSpPr>
          <p:cNvPr id="62" name="TextovéPole 61"/>
          <p:cNvSpPr txBox="1"/>
          <p:nvPr/>
        </p:nvSpPr>
        <p:spPr>
          <a:xfrm>
            <a:off x="7806187" y="5940000"/>
            <a:ext cx="227626" cy="293478"/>
          </a:xfrm>
          <a:prstGeom prst="rect">
            <a:avLst/>
          </a:prstGeom>
          <a:noFill/>
          <a:ln>
            <a:noFill/>
          </a:ln>
        </p:spPr>
        <p:txBody>
          <a:bodyPr wrap="none" lIns="0" tIns="46800" rIns="0" bIns="0" rtlCol="0">
            <a:spAutoFit/>
          </a:bodyPr>
          <a:lstStyle/>
          <a:p>
            <a:pPr algn="ctr"/>
            <a:r>
              <a:rPr lang="en-GB" sz="1600" dirty="0"/>
              <a:t>70</a:t>
            </a:r>
          </a:p>
        </p:txBody>
      </p:sp>
      <p:sp>
        <p:nvSpPr>
          <p:cNvPr id="63" name="TextovéPole 62"/>
          <p:cNvSpPr txBox="1"/>
          <p:nvPr/>
        </p:nvSpPr>
        <p:spPr>
          <a:xfrm>
            <a:off x="8526187" y="5940000"/>
            <a:ext cx="227626" cy="293478"/>
          </a:xfrm>
          <a:prstGeom prst="rect">
            <a:avLst/>
          </a:prstGeom>
          <a:noFill/>
          <a:ln>
            <a:noFill/>
          </a:ln>
        </p:spPr>
        <p:txBody>
          <a:bodyPr wrap="none" lIns="0" tIns="46800" rIns="0" bIns="0" rtlCol="0">
            <a:spAutoFit/>
          </a:bodyPr>
          <a:lstStyle/>
          <a:p>
            <a:pPr algn="ctr"/>
            <a:r>
              <a:rPr lang="en-GB" sz="1600" dirty="0"/>
              <a:t>80</a:t>
            </a:r>
          </a:p>
        </p:txBody>
      </p:sp>
      <p:sp>
        <p:nvSpPr>
          <p:cNvPr id="67" name="TextovéPole 66"/>
          <p:cNvSpPr txBox="1"/>
          <p:nvPr/>
        </p:nvSpPr>
        <p:spPr>
          <a:xfrm>
            <a:off x="9189280" y="5940000"/>
            <a:ext cx="341440" cy="293478"/>
          </a:xfrm>
          <a:prstGeom prst="rect">
            <a:avLst/>
          </a:prstGeom>
          <a:noFill/>
          <a:ln>
            <a:noFill/>
          </a:ln>
        </p:spPr>
        <p:txBody>
          <a:bodyPr wrap="none" lIns="0" tIns="46800" rIns="0" bIns="0" rtlCol="0">
            <a:spAutoFit/>
          </a:bodyPr>
          <a:lstStyle/>
          <a:p>
            <a:pPr algn="ctr"/>
            <a:r>
              <a:rPr lang="en-GB" sz="1600" dirty="0"/>
              <a:t>100</a:t>
            </a:r>
          </a:p>
        </p:txBody>
      </p:sp>
      <p:sp>
        <p:nvSpPr>
          <p:cNvPr id="46" name="Obdélník 45"/>
          <p:cNvSpPr/>
          <p:nvPr/>
        </p:nvSpPr>
        <p:spPr>
          <a:xfrm>
            <a:off x="2700000" y="4212000"/>
            <a:ext cx="360000" cy="1728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délník 46"/>
          <p:cNvSpPr/>
          <p:nvPr/>
        </p:nvSpPr>
        <p:spPr>
          <a:xfrm>
            <a:off x="3417292" y="2340000"/>
            <a:ext cx="360000" cy="3600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bdélník 47"/>
          <p:cNvSpPr/>
          <p:nvPr/>
        </p:nvSpPr>
        <p:spPr>
          <a:xfrm>
            <a:off x="4140000" y="2484000"/>
            <a:ext cx="360000" cy="3456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bdélník 40"/>
          <p:cNvSpPr/>
          <p:nvPr/>
        </p:nvSpPr>
        <p:spPr>
          <a:xfrm>
            <a:off x="4860000" y="3492000"/>
            <a:ext cx="360000" cy="2448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bdélník 37"/>
          <p:cNvSpPr/>
          <p:nvPr/>
        </p:nvSpPr>
        <p:spPr>
          <a:xfrm>
            <a:off x="5580000" y="3780000"/>
            <a:ext cx="360000" cy="2160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bdélník 38"/>
          <p:cNvSpPr/>
          <p:nvPr/>
        </p:nvSpPr>
        <p:spPr>
          <a:xfrm>
            <a:off x="6300000" y="5508000"/>
            <a:ext cx="360000" cy="432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bdélník 44"/>
          <p:cNvSpPr/>
          <p:nvPr/>
        </p:nvSpPr>
        <p:spPr>
          <a:xfrm>
            <a:off x="7020000" y="5796000"/>
            <a:ext cx="360000" cy="14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bdélník 48"/>
          <p:cNvSpPr/>
          <p:nvPr/>
        </p:nvSpPr>
        <p:spPr>
          <a:xfrm>
            <a:off x="7740000" y="5796000"/>
            <a:ext cx="360000" cy="14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bdélník 49"/>
          <p:cNvSpPr/>
          <p:nvPr/>
        </p:nvSpPr>
        <p:spPr>
          <a:xfrm>
            <a:off x="8460000" y="5796000"/>
            <a:ext cx="360000" cy="14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bdélník 50"/>
          <p:cNvSpPr/>
          <p:nvPr/>
        </p:nvSpPr>
        <p:spPr>
          <a:xfrm>
            <a:off x="9180000" y="5796000"/>
            <a:ext cx="360000" cy="144000"/>
          </a:xfrm>
          <a:prstGeom prst="rect">
            <a:avLst/>
          </a:prstGeom>
          <a:pattFill prst="wdDnDiag">
            <a:fgClr>
              <a:srgbClr val="FFC000"/>
            </a:fgClr>
            <a:bgClr>
              <a:schemeClr val="bg1"/>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43141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římá spojnice 9"/>
          <p:cNvCxnSpPr/>
          <p:nvPr/>
        </p:nvCxnSpPr>
        <p:spPr>
          <a:xfrm>
            <a:off x="216000" y="6336000"/>
            <a:ext cx="1173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n-GB" dirty="0"/>
              <a:t>Examples of random variables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 </a:t>
                </a:r>
                <a:r>
                  <a:rPr lang="en-GB" b="1" dirty="0"/>
                  <a:t>graph</a:t>
                </a:r>
                <a:r>
                  <a:rPr lang="en-GB" dirty="0"/>
                  <a:t> of the </a:t>
                </a:r>
                <a:r>
                  <a:rPr lang="en-GB" b="1" dirty="0"/>
                  <a:t>probability mass function</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4" name="Line 4"/>
          <p:cNvSpPr>
            <a:spLocks noChangeShapeType="1"/>
          </p:cNvSpPr>
          <p:nvPr/>
        </p:nvSpPr>
        <p:spPr bwMode="auto">
          <a:xfrm>
            <a:off x="2052000" y="5940000"/>
            <a:ext cx="82080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GB" dirty="0"/>
          </a:p>
        </p:txBody>
      </p:sp>
      <p:sp>
        <p:nvSpPr>
          <p:cNvPr id="5" name="Line 5"/>
          <p:cNvSpPr>
            <a:spLocks noChangeShapeType="1"/>
          </p:cNvSpPr>
          <p:nvPr/>
        </p:nvSpPr>
        <p:spPr bwMode="auto">
          <a:xfrm>
            <a:off x="2340000" y="2088000"/>
            <a:ext cx="0" cy="414000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8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a:off x="255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a:off x="795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 name="Line 11"/>
          <p:cNvSpPr>
            <a:spLocks noChangeShapeType="1"/>
          </p:cNvSpPr>
          <p:nvPr/>
        </p:nvSpPr>
        <p:spPr bwMode="auto">
          <a:xfrm>
            <a:off x="954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 name="Line 12"/>
          <p:cNvSpPr>
            <a:spLocks noChangeShapeType="1"/>
          </p:cNvSpPr>
          <p:nvPr/>
        </p:nvSpPr>
        <p:spPr bwMode="auto">
          <a:xfrm>
            <a:off x="262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 name="Line 13"/>
          <p:cNvSpPr>
            <a:spLocks noChangeShapeType="1"/>
          </p:cNvSpPr>
          <p:nvPr/>
        </p:nvSpPr>
        <p:spPr bwMode="auto">
          <a:xfrm>
            <a:off x="514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 name="Line 5"/>
          <p:cNvSpPr>
            <a:spLocks noChangeShapeType="1"/>
          </p:cNvSpPr>
          <p:nvPr/>
        </p:nvSpPr>
        <p:spPr bwMode="auto">
          <a:xfrm>
            <a:off x="241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 name="Line 5"/>
          <p:cNvSpPr>
            <a:spLocks noChangeShapeType="1"/>
          </p:cNvSpPr>
          <p:nvPr/>
        </p:nvSpPr>
        <p:spPr bwMode="auto">
          <a:xfrm>
            <a:off x="2700855"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 name="Line 6"/>
          <p:cNvSpPr>
            <a:spLocks noChangeShapeType="1"/>
          </p:cNvSpPr>
          <p:nvPr/>
        </p:nvSpPr>
        <p:spPr bwMode="auto">
          <a:xfrm>
            <a:off x="2844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5" name="Line 7"/>
          <p:cNvSpPr>
            <a:spLocks noChangeShapeType="1"/>
          </p:cNvSpPr>
          <p:nvPr/>
        </p:nvSpPr>
        <p:spPr bwMode="auto">
          <a:xfrm>
            <a:off x="2916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6" name="Line 12"/>
          <p:cNvSpPr>
            <a:spLocks noChangeShapeType="1"/>
          </p:cNvSpPr>
          <p:nvPr/>
        </p:nvSpPr>
        <p:spPr bwMode="auto">
          <a:xfrm>
            <a:off x="298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7" name="Line 5"/>
          <p:cNvSpPr>
            <a:spLocks noChangeShapeType="1"/>
          </p:cNvSpPr>
          <p:nvPr/>
        </p:nvSpPr>
        <p:spPr bwMode="auto">
          <a:xfrm>
            <a:off x="2772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8" name="Line 5"/>
          <p:cNvSpPr>
            <a:spLocks noChangeShapeType="1"/>
          </p:cNvSpPr>
          <p:nvPr/>
        </p:nvSpPr>
        <p:spPr bwMode="auto">
          <a:xfrm>
            <a:off x="306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9" name="Line 6"/>
          <p:cNvSpPr>
            <a:spLocks noChangeShapeType="1"/>
          </p:cNvSpPr>
          <p:nvPr/>
        </p:nvSpPr>
        <p:spPr bwMode="auto">
          <a:xfrm>
            <a:off x="320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0" name="Line 7"/>
          <p:cNvSpPr>
            <a:spLocks noChangeShapeType="1"/>
          </p:cNvSpPr>
          <p:nvPr/>
        </p:nvSpPr>
        <p:spPr bwMode="auto">
          <a:xfrm>
            <a:off x="327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1" name="Line 12"/>
          <p:cNvSpPr>
            <a:spLocks noChangeShapeType="1"/>
          </p:cNvSpPr>
          <p:nvPr/>
        </p:nvSpPr>
        <p:spPr bwMode="auto">
          <a:xfrm>
            <a:off x="334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 name="Line 5"/>
          <p:cNvSpPr>
            <a:spLocks noChangeShapeType="1"/>
          </p:cNvSpPr>
          <p:nvPr/>
        </p:nvSpPr>
        <p:spPr bwMode="auto">
          <a:xfrm>
            <a:off x="313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3" name="Line 5"/>
          <p:cNvSpPr>
            <a:spLocks noChangeShapeType="1"/>
          </p:cNvSpPr>
          <p:nvPr/>
        </p:nvSpPr>
        <p:spPr bwMode="auto">
          <a:xfrm>
            <a:off x="342000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4" name="Line 6"/>
          <p:cNvSpPr>
            <a:spLocks noChangeShapeType="1"/>
          </p:cNvSpPr>
          <p:nvPr/>
        </p:nvSpPr>
        <p:spPr bwMode="auto">
          <a:xfrm>
            <a:off x="356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5" name="Line 7"/>
          <p:cNvSpPr>
            <a:spLocks noChangeShapeType="1"/>
          </p:cNvSpPr>
          <p:nvPr/>
        </p:nvSpPr>
        <p:spPr bwMode="auto">
          <a:xfrm>
            <a:off x="363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6" name="Line 12"/>
          <p:cNvSpPr>
            <a:spLocks noChangeShapeType="1"/>
          </p:cNvSpPr>
          <p:nvPr/>
        </p:nvSpPr>
        <p:spPr bwMode="auto">
          <a:xfrm>
            <a:off x="370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7" name="Line 5"/>
          <p:cNvSpPr>
            <a:spLocks noChangeShapeType="1"/>
          </p:cNvSpPr>
          <p:nvPr/>
        </p:nvSpPr>
        <p:spPr bwMode="auto">
          <a:xfrm>
            <a:off x="349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9" name="Line 6"/>
          <p:cNvSpPr>
            <a:spLocks noChangeShapeType="1"/>
          </p:cNvSpPr>
          <p:nvPr/>
        </p:nvSpPr>
        <p:spPr bwMode="auto">
          <a:xfrm>
            <a:off x="385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0" name="Line 7"/>
          <p:cNvSpPr>
            <a:spLocks noChangeShapeType="1"/>
          </p:cNvSpPr>
          <p:nvPr/>
        </p:nvSpPr>
        <p:spPr bwMode="auto">
          <a:xfrm>
            <a:off x="392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1" name="Line 12"/>
          <p:cNvSpPr>
            <a:spLocks noChangeShapeType="1"/>
          </p:cNvSpPr>
          <p:nvPr/>
        </p:nvSpPr>
        <p:spPr bwMode="auto">
          <a:xfrm>
            <a:off x="399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2" name="Line 5"/>
          <p:cNvSpPr>
            <a:spLocks noChangeShapeType="1"/>
          </p:cNvSpPr>
          <p:nvPr/>
        </p:nvSpPr>
        <p:spPr bwMode="auto">
          <a:xfrm>
            <a:off x="378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3" name="Line 5"/>
          <p:cNvSpPr>
            <a:spLocks noChangeShapeType="1"/>
          </p:cNvSpPr>
          <p:nvPr/>
        </p:nvSpPr>
        <p:spPr bwMode="auto">
          <a:xfrm>
            <a:off x="406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4" name="Line 6"/>
          <p:cNvSpPr>
            <a:spLocks noChangeShapeType="1"/>
          </p:cNvSpPr>
          <p:nvPr/>
        </p:nvSpPr>
        <p:spPr bwMode="auto">
          <a:xfrm>
            <a:off x="421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5" name="Line 7"/>
          <p:cNvSpPr>
            <a:spLocks noChangeShapeType="1"/>
          </p:cNvSpPr>
          <p:nvPr/>
        </p:nvSpPr>
        <p:spPr bwMode="auto">
          <a:xfrm>
            <a:off x="428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6" name="Line 12"/>
          <p:cNvSpPr>
            <a:spLocks noChangeShapeType="1"/>
          </p:cNvSpPr>
          <p:nvPr/>
        </p:nvSpPr>
        <p:spPr bwMode="auto">
          <a:xfrm>
            <a:off x="435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7" name="Line 5"/>
          <p:cNvSpPr>
            <a:spLocks noChangeShapeType="1"/>
          </p:cNvSpPr>
          <p:nvPr/>
        </p:nvSpPr>
        <p:spPr bwMode="auto">
          <a:xfrm>
            <a:off x="414000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8" name="Line 5"/>
          <p:cNvSpPr>
            <a:spLocks noChangeShapeType="1"/>
          </p:cNvSpPr>
          <p:nvPr/>
        </p:nvSpPr>
        <p:spPr bwMode="auto">
          <a:xfrm>
            <a:off x="442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9" name="Line 6"/>
          <p:cNvSpPr>
            <a:spLocks noChangeShapeType="1"/>
          </p:cNvSpPr>
          <p:nvPr/>
        </p:nvSpPr>
        <p:spPr bwMode="auto">
          <a:xfrm>
            <a:off x="457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0" name="Line 7"/>
          <p:cNvSpPr>
            <a:spLocks noChangeShapeType="1"/>
          </p:cNvSpPr>
          <p:nvPr/>
        </p:nvSpPr>
        <p:spPr bwMode="auto">
          <a:xfrm>
            <a:off x="464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1" name="Line 12"/>
          <p:cNvSpPr>
            <a:spLocks noChangeShapeType="1"/>
          </p:cNvSpPr>
          <p:nvPr/>
        </p:nvSpPr>
        <p:spPr bwMode="auto">
          <a:xfrm>
            <a:off x="471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2" name="Line 5"/>
          <p:cNvSpPr>
            <a:spLocks noChangeShapeType="1"/>
          </p:cNvSpPr>
          <p:nvPr/>
        </p:nvSpPr>
        <p:spPr bwMode="auto">
          <a:xfrm>
            <a:off x="450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3" name="Line 5"/>
          <p:cNvSpPr>
            <a:spLocks noChangeShapeType="1"/>
          </p:cNvSpPr>
          <p:nvPr/>
        </p:nvSpPr>
        <p:spPr bwMode="auto">
          <a:xfrm>
            <a:off x="478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4" name="Line 6"/>
          <p:cNvSpPr>
            <a:spLocks noChangeShapeType="1"/>
          </p:cNvSpPr>
          <p:nvPr/>
        </p:nvSpPr>
        <p:spPr bwMode="auto">
          <a:xfrm>
            <a:off x="493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5" name="Line 7"/>
          <p:cNvSpPr>
            <a:spLocks noChangeShapeType="1"/>
          </p:cNvSpPr>
          <p:nvPr/>
        </p:nvSpPr>
        <p:spPr bwMode="auto">
          <a:xfrm>
            <a:off x="500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6" name="Line 12"/>
          <p:cNvSpPr>
            <a:spLocks noChangeShapeType="1"/>
          </p:cNvSpPr>
          <p:nvPr/>
        </p:nvSpPr>
        <p:spPr bwMode="auto">
          <a:xfrm>
            <a:off x="507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7" name="Line 5"/>
          <p:cNvSpPr>
            <a:spLocks noChangeShapeType="1"/>
          </p:cNvSpPr>
          <p:nvPr/>
        </p:nvSpPr>
        <p:spPr bwMode="auto">
          <a:xfrm>
            <a:off x="486137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9" name="Line 6"/>
          <p:cNvSpPr>
            <a:spLocks noChangeShapeType="1"/>
          </p:cNvSpPr>
          <p:nvPr/>
        </p:nvSpPr>
        <p:spPr bwMode="auto">
          <a:xfrm>
            <a:off x="529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0" name="Line 7"/>
          <p:cNvSpPr>
            <a:spLocks noChangeShapeType="1"/>
          </p:cNvSpPr>
          <p:nvPr/>
        </p:nvSpPr>
        <p:spPr bwMode="auto">
          <a:xfrm>
            <a:off x="536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1" name="Line 12"/>
          <p:cNvSpPr>
            <a:spLocks noChangeShapeType="1"/>
          </p:cNvSpPr>
          <p:nvPr/>
        </p:nvSpPr>
        <p:spPr bwMode="auto">
          <a:xfrm>
            <a:off x="543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2" name="Line 5"/>
          <p:cNvSpPr>
            <a:spLocks noChangeShapeType="1"/>
          </p:cNvSpPr>
          <p:nvPr/>
        </p:nvSpPr>
        <p:spPr bwMode="auto">
          <a:xfrm>
            <a:off x="522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3" name="Line 5"/>
          <p:cNvSpPr>
            <a:spLocks noChangeShapeType="1"/>
          </p:cNvSpPr>
          <p:nvPr/>
        </p:nvSpPr>
        <p:spPr bwMode="auto">
          <a:xfrm>
            <a:off x="5508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4" name="Line 6"/>
          <p:cNvSpPr>
            <a:spLocks noChangeShapeType="1"/>
          </p:cNvSpPr>
          <p:nvPr/>
        </p:nvSpPr>
        <p:spPr bwMode="auto">
          <a:xfrm>
            <a:off x="5652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5" name="Line 7"/>
          <p:cNvSpPr>
            <a:spLocks noChangeShapeType="1"/>
          </p:cNvSpPr>
          <p:nvPr/>
        </p:nvSpPr>
        <p:spPr bwMode="auto">
          <a:xfrm>
            <a:off x="5724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6" name="Line 12"/>
          <p:cNvSpPr>
            <a:spLocks noChangeShapeType="1"/>
          </p:cNvSpPr>
          <p:nvPr/>
        </p:nvSpPr>
        <p:spPr bwMode="auto">
          <a:xfrm>
            <a:off x="579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7" name="Line 5"/>
          <p:cNvSpPr>
            <a:spLocks noChangeShapeType="1"/>
          </p:cNvSpPr>
          <p:nvPr/>
        </p:nvSpPr>
        <p:spPr bwMode="auto">
          <a:xfrm>
            <a:off x="5580855"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8" name="Line 5"/>
          <p:cNvSpPr>
            <a:spLocks noChangeShapeType="1"/>
          </p:cNvSpPr>
          <p:nvPr/>
        </p:nvSpPr>
        <p:spPr bwMode="auto">
          <a:xfrm>
            <a:off x="586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9" name="Line 6"/>
          <p:cNvSpPr>
            <a:spLocks noChangeShapeType="1"/>
          </p:cNvSpPr>
          <p:nvPr/>
        </p:nvSpPr>
        <p:spPr bwMode="auto">
          <a:xfrm>
            <a:off x="601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0" name="Line 7"/>
          <p:cNvSpPr>
            <a:spLocks noChangeShapeType="1"/>
          </p:cNvSpPr>
          <p:nvPr/>
        </p:nvSpPr>
        <p:spPr bwMode="auto">
          <a:xfrm>
            <a:off x="608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1" name="Line 12"/>
          <p:cNvSpPr>
            <a:spLocks noChangeShapeType="1"/>
          </p:cNvSpPr>
          <p:nvPr/>
        </p:nvSpPr>
        <p:spPr bwMode="auto">
          <a:xfrm>
            <a:off x="615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2" name="Line 5"/>
          <p:cNvSpPr>
            <a:spLocks noChangeShapeType="1"/>
          </p:cNvSpPr>
          <p:nvPr/>
        </p:nvSpPr>
        <p:spPr bwMode="auto">
          <a:xfrm>
            <a:off x="594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3" name="Line 5"/>
          <p:cNvSpPr>
            <a:spLocks noChangeShapeType="1"/>
          </p:cNvSpPr>
          <p:nvPr/>
        </p:nvSpPr>
        <p:spPr bwMode="auto">
          <a:xfrm>
            <a:off x="622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4" name="Line 6"/>
          <p:cNvSpPr>
            <a:spLocks noChangeShapeType="1"/>
          </p:cNvSpPr>
          <p:nvPr/>
        </p:nvSpPr>
        <p:spPr bwMode="auto">
          <a:xfrm>
            <a:off x="637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5" name="Line 7"/>
          <p:cNvSpPr>
            <a:spLocks noChangeShapeType="1"/>
          </p:cNvSpPr>
          <p:nvPr/>
        </p:nvSpPr>
        <p:spPr bwMode="auto">
          <a:xfrm>
            <a:off x="644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6" name="Line 12"/>
          <p:cNvSpPr>
            <a:spLocks noChangeShapeType="1"/>
          </p:cNvSpPr>
          <p:nvPr/>
        </p:nvSpPr>
        <p:spPr bwMode="auto">
          <a:xfrm>
            <a:off x="651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7" name="Line 5"/>
          <p:cNvSpPr>
            <a:spLocks noChangeShapeType="1"/>
          </p:cNvSpPr>
          <p:nvPr/>
        </p:nvSpPr>
        <p:spPr bwMode="auto">
          <a:xfrm>
            <a:off x="630000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8" name="Line 6"/>
          <p:cNvSpPr>
            <a:spLocks noChangeShapeType="1"/>
          </p:cNvSpPr>
          <p:nvPr/>
        </p:nvSpPr>
        <p:spPr bwMode="auto">
          <a:xfrm>
            <a:off x="666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9" name="Line 7"/>
          <p:cNvSpPr>
            <a:spLocks noChangeShapeType="1"/>
          </p:cNvSpPr>
          <p:nvPr/>
        </p:nvSpPr>
        <p:spPr bwMode="auto">
          <a:xfrm>
            <a:off x="673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0" name="Line 12"/>
          <p:cNvSpPr>
            <a:spLocks noChangeShapeType="1"/>
          </p:cNvSpPr>
          <p:nvPr/>
        </p:nvSpPr>
        <p:spPr bwMode="auto">
          <a:xfrm>
            <a:off x="680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1" name="Line 5"/>
          <p:cNvSpPr>
            <a:spLocks noChangeShapeType="1"/>
          </p:cNvSpPr>
          <p:nvPr/>
        </p:nvSpPr>
        <p:spPr bwMode="auto">
          <a:xfrm>
            <a:off x="658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2" name="Line 5"/>
          <p:cNvSpPr>
            <a:spLocks noChangeShapeType="1"/>
          </p:cNvSpPr>
          <p:nvPr/>
        </p:nvSpPr>
        <p:spPr bwMode="auto">
          <a:xfrm>
            <a:off x="687822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3" name="Line 6"/>
          <p:cNvSpPr>
            <a:spLocks noChangeShapeType="1"/>
          </p:cNvSpPr>
          <p:nvPr/>
        </p:nvSpPr>
        <p:spPr bwMode="auto">
          <a:xfrm>
            <a:off x="7032736"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4" name="Line 7"/>
          <p:cNvSpPr>
            <a:spLocks noChangeShapeType="1"/>
          </p:cNvSpPr>
          <p:nvPr/>
        </p:nvSpPr>
        <p:spPr bwMode="auto">
          <a:xfrm>
            <a:off x="709422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5" name="Line 12"/>
          <p:cNvSpPr>
            <a:spLocks noChangeShapeType="1"/>
          </p:cNvSpPr>
          <p:nvPr/>
        </p:nvSpPr>
        <p:spPr bwMode="auto">
          <a:xfrm>
            <a:off x="716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6" name="Line 5"/>
          <p:cNvSpPr>
            <a:spLocks noChangeShapeType="1"/>
          </p:cNvSpPr>
          <p:nvPr/>
        </p:nvSpPr>
        <p:spPr bwMode="auto">
          <a:xfrm>
            <a:off x="695022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7" name="Line 5"/>
          <p:cNvSpPr>
            <a:spLocks noChangeShapeType="1"/>
          </p:cNvSpPr>
          <p:nvPr/>
        </p:nvSpPr>
        <p:spPr bwMode="auto">
          <a:xfrm>
            <a:off x="723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8" name="Line 6"/>
          <p:cNvSpPr>
            <a:spLocks noChangeShapeType="1"/>
          </p:cNvSpPr>
          <p:nvPr/>
        </p:nvSpPr>
        <p:spPr bwMode="auto">
          <a:xfrm>
            <a:off x="738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9" name="Line 7"/>
          <p:cNvSpPr>
            <a:spLocks noChangeShapeType="1"/>
          </p:cNvSpPr>
          <p:nvPr/>
        </p:nvSpPr>
        <p:spPr bwMode="auto">
          <a:xfrm>
            <a:off x="745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0" name="Line 12"/>
          <p:cNvSpPr>
            <a:spLocks noChangeShapeType="1"/>
          </p:cNvSpPr>
          <p:nvPr/>
        </p:nvSpPr>
        <p:spPr bwMode="auto">
          <a:xfrm>
            <a:off x="752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1" name="Line 5"/>
          <p:cNvSpPr>
            <a:spLocks noChangeShapeType="1"/>
          </p:cNvSpPr>
          <p:nvPr/>
        </p:nvSpPr>
        <p:spPr bwMode="auto">
          <a:xfrm>
            <a:off x="730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2" name="Line 5"/>
          <p:cNvSpPr>
            <a:spLocks noChangeShapeType="1"/>
          </p:cNvSpPr>
          <p:nvPr/>
        </p:nvSpPr>
        <p:spPr bwMode="auto">
          <a:xfrm>
            <a:off x="759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3" name="Line 6"/>
          <p:cNvSpPr>
            <a:spLocks noChangeShapeType="1"/>
          </p:cNvSpPr>
          <p:nvPr/>
        </p:nvSpPr>
        <p:spPr bwMode="auto">
          <a:xfrm>
            <a:off x="774137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4" name="Line 7"/>
          <p:cNvSpPr>
            <a:spLocks noChangeShapeType="1"/>
          </p:cNvSpPr>
          <p:nvPr/>
        </p:nvSpPr>
        <p:spPr bwMode="auto">
          <a:xfrm>
            <a:off x="781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5" name="Line 12"/>
          <p:cNvSpPr>
            <a:spLocks noChangeShapeType="1"/>
          </p:cNvSpPr>
          <p:nvPr/>
        </p:nvSpPr>
        <p:spPr bwMode="auto">
          <a:xfrm>
            <a:off x="788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6" name="Line 5"/>
          <p:cNvSpPr>
            <a:spLocks noChangeShapeType="1"/>
          </p:cNvSpPr>
          <p:nvPr/>
        </p:nvSpPr>
        <p:spPr bwMode="auto">
          <a:xfrm>
            <a:off x="766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6" name="Line 6"/>
          <p:cNvSpPr>
            <a:spLocks noChangeShapeType="1"/>
          </p:cNvSpPr>
          <p:nvPr/>
        </p:nvSpPr>
        <p:spPr bwMode="auto">
          <a:xfrm>
            <a:off x="802619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7" name="Line 7"/>
          <p:cNvSpPr>
            <a:spLocks noChangeShapeType="1"/>
          </p:cNvSpPr>
          <p:nvPr/>
        </p:nvSpPr>
        <p:spPr bwMode="auto">
          <a:xfrm>
            <a:off x="8098197"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8" name="Line 12"/>
          <p:cNvSpPr>
            <a:spLocks noChangeShapeType="1"/>
          </p:cNvSpPr>
          <p:nvPr/>
        </p:nvSpPr>
        <p:spPr bwMode="auto">
          <a:xfrm>
            <a:off x="817019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0" name="Line 6"/>
          <p:cNvSpPr>
            <a:spLocks noChangeShapeType="1"/>
          </p:cNvSpPr>
          <p:nvPr/>
        </p:nvSpPr>
        <p:spPr bwMode="auto">
          <a:xfrm>
            <a:off x="8315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1" name="Line 7"/>
          <p:cNvSpPr>
            <a:spLocks noChangeShapeType="1"/>
          </p:cNvSpPr>
          <p:nvPr/>
        </p:nvSpPr>
        <p:spPr bwMode="auto">
          <a:xfrm>
            <a:off x="8387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2" name="Line 12"/>
          <p:cNvSpPr>
            <a:spLocks noChangeShapeType="1"/>
          </p:cNvSpPr>
          <p:nvPr/>
        </p:nvSpPr>
        <p:spPr bwMode="auto">
          <a:xfrm>
            <a:off x="8459567"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3" name="Line 5"/>
          <p:cNvSpPr>
            <a:spLocks noChangeShapeType="1"/>
          </p:cNvSpPr>
          <p:nvPr/>
        </p:nvSpPr>
        <p:spPr bwMode="auto">
          <a:xfrm>
            <a:off x="8243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4" name="Line 5"/>
          <p:cNvSpPr>
            <a:spLocks noChangeShapeType="1"/>
          </p:cNvSpPr>
          <p:nvPr/>
        </p:nvSpPr>
        <p:spPr bwMode="auto">
          <a:xfrm>
            <a:off x="8532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5" name="Line 6"/>
          <p:cNvSpPr>
            <a:spLocks noChangeShapeType="1"/>
          </p:cNvSpPr>
          <p:nvPr/>
        </p:nvSpPr>
        <p:spPr bwMode="auto">
          <a:xfrm>
            <a:off x="8676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6" name="Line 7"/>
          <p:cNvSpPr>
            <a:spLocks noChangeShapeType="1"/>
          </p:cNvSpPr>
          <p:nvPr/>
        </p:nvSpPr>
        <p:spPr bwMode="auto">
          <a:xfrm>
            <a:off x="8748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7" name="Line 12"/>
          <p:cNvSpPr>
            <a:spLocks noChangeShapeType="1"/>
          </p:cNvSpPr>
          <p:nvPr/>
        </p:nvSpPr>
        <p:spPr bwMode="auto">
          <a:xfrm>
            <a:off x="8819567"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8" name="Line 5"/>
          <p:cNvSpPr>
            <a:spLocks noChangeShapeType="1"/>
          </p:cNvSpPr>
          <p:nvPr/>
        </p:nvSpPr>
        <p:spPr bwMode="auto">
          <a:xfrm>
            <a:off x="8604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9" name="Line 5"/>
          <p:cNvSpPr>
            <a:spLocks noChangeShapeType="1"/>
          </p:cNvSpPr>
          <p:nvPr/>
        </p:nvSpPr>
        <p:spPr bwMode="auto">
          <a:xfrm>
            <a:off x="8891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0" name="Line 6"/>
          <p:cNvSpPr>
            <a:spLocks noChangeShapeType="1"/>
          </p:cNvSpPr>
          <p:nvPr/>
        </p:nvSpPr>
        <p:spPr bwMode="auto">
          <a:xfrm>
            <a:off x="9035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1" name="Line 7"/>
          <p:cNvSpPr>
            <a:spLocks noChangeShapeType="1"/>
          </p:cNvSpPr>
          <p:nvPr/>
        </p:nvSpPr>
        <p:spPr bwMode="auto">
          <a:xfrm>
            <a:off x="9107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2" name="Line 12"/>
          <p:cNvSpPr>
            <a:spLocks noChangeShapeType="1"/>
          </p:cNvSpPr>
          <p:nvPr/>
        </p:nvSpPr>
        <p:spPr bwMode="auto">
          <a:xfrm>
            <a:off x="9179567"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3" name="Line 5"/>
          <p:cNvSpPr>
            <a:spLocks noChangeShapeType="1"/>
          </p:cNvSpPr>
          <p:nvPr/>
        </p:nvSpPr>
        <p:spPr bwMode="auto">
          <a:xfrm>
            <a:off x="8963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4" name="Line 5"/>
          <p:cNvSpPr>
            <a:spLocks noChangeShapeType="1"/>
          </p:cNvSpPr>
          <p:nvPr/>
        </p:nvSpPr>
        <p:spPr bwMode="auto">
          <a:xfrm>
            <a:off x="9251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5" name="Line 6"/>
          <p:cNvSpPr>
            <a:spLocks noChangeShapeType="1"/>
          </p:cNvSpPr>
          <p:nvPr/>
        </p:nvSpPr>
        <p:spPr bwMode="auto">
          <a:xfrm>
            <a:off x="9395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6" name="Line 7"/>
          <p:cNvSpPr>
            <a:spLocks noChangeShapeType="1"/>
          </p:cNvSpPr>
          <p:nvPr/>
        </p:nvSpPr>
        <p:spPr bwMode="auto">
          <a:xfrm>
            <a:off x="9467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8" name="Line 5"/>
          <p:cNvSpPr>
            <a:spLocks noChangeShapeType="1"/>
          </p:cNvSpPr>
          <p:nvPr/>
        </p:nvSpPr>
        <p:spPr bwMode="auto">
          <a:xfrm>
            <a:off x="9323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49" name="Line 11"/>
          <p:cNvSpPr>
            <a:spLocks noChangeShapeType="1"/>
          </p:cNvSpPr>
          <p:nvPr/>
        </p:nvSpPr>
        <p:spPr bwMode="auto">
          <a:xfrm>
            <a:off x="9540000"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9" name="Line 6"/>
          <p:cNvSpPr>
            <a:spLocks noChangeShapeType="1"/>
          </p:cNvSpPr>
          <p:nvPr/>
        </p:nvSpPr>
        <p:spPr bwMode="auto">
          <a:xfrm>
            <a:off x="3204000" y="4212000"/>
            <a:ext cx="0" cy="1728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1" name="Line 12"/>
          <p:cNvSpPr>
            <a:spLocks noChangeShapeType="1"/>
          </p:cNvSpPr>
          <p:nvPr/>
        </p:nvSpPr>
        <p:spPr bwMode="auto">
          <a:xfrm>
            <a:off x="3348000" y="2340000"/>
            <a:ext cx="0" cy="360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3" name="Line 5"/>
          <p:cNvSpPr>
            <a:spLocks noChangeShapeType="1"/>
          </p:cNvSpPr>
          <p:nvPr/>
        </p:nvSpPr>
        <p:spPr bwMode="auto">
          <a:xfrm>
            <a:off x="3420000" y="2484000"/>
            <a:ext cx="0" cy="3456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7" name="Line 5"/>
          <p:cNvSpPr>
            <a:spLocks noChangeShapeType="1"/>
          </p:cNvSpPr>
          <p:nvPr/>
        </p:nvSpPr>
        <p:spPr bwMode="auto">
          <a:xfrm>
            <a:off x="3492000" y="3492000"/>
            <a:ext cx="0" cy="2448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1" name="Line 5"/>
          <p:cNvSpPr>
            <a:spLocks noChangeShapeType="1"/>
          </p:cNvSpPr>
          <p:nvPr/>
        </p:nvSpPr>
        <p:spPr bwMode="auto">
          <a:xfrm>
            <a:off x="3781370" y="3780000"/>
            <a:ext cx="0" cy="216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1" name="Line 5"/>
          <p:cNvSpPr>
            <a:spLocks noChangeShapeType="1"/>
          </p:cNvSpPr>
          <p:nvPr/>
        </p:nvSpPr>
        <p:spPr bwMode="auto">
          <a:xfrm>
            <a:off x="4501370" y="5508000"/>
            <a:ext cx="0" cy="432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0" name="Line 5"/>
          <p:cNvSpPr>
            <a:spLocks noChangeShapeType="1"/>
          </p:cNvSpPr>
          <p:nvPr/>
        </p:nvSpPr>
        <p:spPr bwMode="auto">
          <a:xfrm>
            <a:off x="5940000"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6" name="Line 6"/>
          <p:cNvSpPr>
            <a:spLocks noChangeShapeType="1"/>
          </p:cNvSpPr>
          <p:nvPr/>
        </p:nvSpPr>
        <p:spPr bwMode="auto">
          <a:xfrm>
            <a:off x="7381370"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6" name="Line 7"/>
          <p:cNvSpPr>
            <a:spLocks noChangeShapeType="1"/>
          </p:cNvSpPr>
          <p:nvPr/>
        </p:nvSpPr>
        <p:spPr bwMode="auto">
          <a:xfrm>
            <a:off x="8098197"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6" name="TextovéPole 245"/>
          <p:cNvSpPr txBox="1"/>
          <p:nvPr/>
        </p:nvSpPr>
        <p:spPr>
          <a:xfrm>
            <a:off x="2203177" y="6228000"/>
            <a:ext cx="273646" cy="276999"/>
          </a:xfrm>
          <a:prstGeom prst="rect">
            <a:avLst/>
          </a:prstGeom>
          <a:solidFill>
            <a:schemeClr val="bg1"/>
          </a:solidFill>
        </p:spPr>
        <p:txBody>
          <a:bodyPr wrap="none" lIns="72000" tIns="0" rIns="72000" bIns="0" rtlCol="0">
            <a:spAutoFit/>
          </a:bodyPr>
          <a:lstStyle/>
          <a:p>
            <a:pPr algn="ctr"/>
            <a:r>
              <a:rPr lang="en-GB" dirty="0"/>
              <a:t>0</a:t>
            </a:r>
          </a:p>
        </p:txBody>
      </p:sp>
      <p:sp>
        <p:nvSpPr>
          <p:cNvPr id="247" name="TextovéPole 246"/>
          <p:cNvSpPr txBox="1"/>
          <p:nvPr/>
        </p:nvSpPr>
        <p:spPr>
          <a:xfrm>
            <a:off x="2859056" y="6226130"/>
            <a:ext cx="401887" cy="276999"/>
          </a:xfrm>
          <a:prstGeom prst="rect">
            <a:avLst/>
          </a:prstGeom>
          <a:solidFill>
            <a:schemeClr val="bg1"/>
          </a:solidFill>
        </p:spPr>
        <p:txBody>
          <a:bodyPr wrap="none" lIns="72000" tIns="0" rIns="72000" bIns="0" rtlCol="0">
            <a:spAutoFit/>
          </a:bodyPr>
          <a:lstStyle/>
          <a:p>
            <a:pPr algn="ctr"/>
            <a:r>
              <a:rPr lang="en-GB" dirty="0"/>
              <a:t>10</a:t>
            </a:r>
          </a:p>
        </p:txBody>
      </p:sp>
      <p:sp>
        <p:nvSpPr>
          <p:cNvPr id="248" name="TextovéPole 247"/>
          <p:cNvSpPr txBox="1"/>
          <p:nvPr/>
        </p:nvSpPr>
        <p:spPr>
          <a:xfrm>
            <a:off x="3579056" y="6226130"/>
            <a:ext cx="401887" cy="276999"/>
          </a:xfrm>
          <a:prstGeom prst="rect">
            <a:avLst/>
          </a:prstGeom>
          <a:solidFill>
            <a:schemeClr val="bg1"/>
          </a:solidFill>
        </p:spPr>
        <p:txBody>
          <a:bodyPr wrap="none" lIns="72000" tIns="0" rIns="72000" bIns="0" rtlCol="0">
            <a:spAutoFit/>
          </a:bodyPr>
          <a:lstStyle/>
          <a:p>
            <a:pPr algn="ctr"/>
            <a:r>
              <a:rPr lang="en-GB" dirty="0"/>
              <a:t>20</a:t>
            </a:r>
          </a:p>
        </p:txBody>
      </p:sp>
      <p:sp>
        <p:nvSpPr>
          <p:cNvPr id="249" name="TextovéPole 248"/>
          <p:cNvSpPr txBox="1"/>
          <p:nvPr/>
        </p:nvSpPr>
        <p:spPr>
          <a:xfrm>
            <a:off x="4299056" y="6226130"/>
            <a:ext cx="401887" cy="276999"/>
          </a:xfrm>
          <a:prstGeom prst="rect">
            <a:avLst/>
          </a:prstGeom>
          <a:solidFill>
            <a:schemeClr val="bg1"/>
          </a:solidFill>
        </p:spPr>
        <p:txBody>
          <a:bodyPr wrap="none" lIns="72000" tIns="0" rIns="72000" bIns="0" rtlCol="0">
            <a:spAutoFit/>
          </a:bodyPr>
          <a:lstStyle/>
          <a:p>
            <a:pPr algn="ctr"/>
            <a:r>
              <a:rPr lang="en-GB" dirty="0"/>
              <a:t>30</a:t>
            </a:r>
          </a:p>
        </p:txBody>
      </p:sp>
      <p:sp>
        <p:nvSpPr>
          <p:cNvPr id="250" name="TextovéPole 249"/>
          <p:cNvSpPr txBox="1"/>
          <p:nvPr/>
        </p:nvSpPr>
        <p:spPr>
          <a:xfrm>
            <a:off x="5019056" y="6226130"/>
            <a:ext cx="401887" cy="276999"/>
          </a:xfrm>
          <a:prstGeom prst="rect">
            <a:avLst/>
          </a:prstGeom>
          <a:solidFill>
            <a:schemeClr val="bg1"/>
          </a:solidFill>
        </p:spPr>
        <p:txBody>
          <a:bodyPr wrap="none" lIns="72000" tIns="0" rIns="72000" bIns="0" rtlCol="0">
            <a:spAutoFit/>
          </a:bodyPr>
          <a:lstStyle/>
          <a:p>
            <a:pPr algn="ctr"/>
            <a:r>
              <a:rPr lang="en-GB" dirty="0"/>
              <a:t>40</a:t>
            </a:r>
          </a:p>
        </p:txBody>
      </p:sp>
      <p:sp>
        <p:nvSpPr>
          <p:cNvPr id="251" name="TextovéPole 250"/>
          <p:cNvSpPr txBox="1"/>
          <p:nvPr/>
        </p:nvSpPr>
        <p:spPr>
          <a:xfrm>
            <a:off x="5739056" y="6226130"/>
            <a:ext cx="401887" cy="276999"/>
          </a:xfrm>
          <a:prstGeom prst="rect">
            <a:avLst/>
          </a:prstGeom>
          <a:solidFill>
            <a:schemeClr val="bg1"/>
          </a:solidFill>
        </p:spPr>
        <p:txBody>
          <a:bodyPr wrap="none" lIns="72000" tIns="0" rIns="72000" bIns="0" rtlCol="0">
            <a:spAutoFit/>
          </a:bodyPr>
          <a:lstStyle/>
          <a:p>
            <a:pPr algn="ctr"/>
            <a:r>
              <a:rPr lang="en-GB" dirty="0"/>
              <a:t>50</a:t>
            </a:r>
          </a:p>
        </p:txBody>
      </p:sp>
      <p:sp>
        <p:nvSpPr>
          <p:cNvPr id="252" name="TextovéPole 251"/>
          <p:cNvSpPr txBox="1"/>
          <p:nvPr/>
        </p:nvSpPr>
        <p:spPr>
          <a:xfrm>
            <a:off x="6459056" y="6226130"/>
            <a:ext cx="401887" cy="276999"/>
          </a:xfrm>
          <a:prstGeom prst="rect">
            <a:avLst/>
          </a:prstGeom>
          <a:solidFill>
            <a:schemeClr val="bg1"/>
          </a:solidFill>
        </p:spPr>
        <p:txBody>
          <a:bodyPr wrap="none" lIns="72000" tIns="0" rIns="72000" bIns="0" rtlCol="0">
            <a:spAutoFit/>
          </a:bodyPr>
          <a:lstStyle/>
          <a:p>
            <a:pPr algn="ctr"/>
            <a:r>
              <a:rPr lang="en-GB" dirty="0"/>
              <a:t>60</a:t>
            </a:r>
          </a:p>
        </p:txBody>
      </p:sp>
      <p:sp>
        <p:nvSpPr>
          <p:cNvPr id="253" name="TextovéPole 252"/>
          <p:cNvSpPr txBox="1"/>
          <p:nvPr/>
        </p:nvSpPr>
        <p:spPr>
          <a:xfrm>
            <a:off x="7179056" y="6226130"/>
            <a:ext cx="401887" cy="276999"/>
          </a:xfrm>
          <a:prstGeom prst="rect">
            <a:avLst/>
          </a:prstGeom>
          <a:solidFill>
            <a:schemeClr val="bg1"/>
          </a:solidFill>
        </p:spPr>
        <p:txBody>
          <a:bodyPr wrap="none" lIns="72000" tIns="0" rIns="72000" bIns="0" rtlCol="0">
            <a:spAutoFit/>
          </a:bodyPr>
          <a:lstStyle/>
          <a:p>
            <a:pPr algn="ctr"/>
            <a:r>
              <a:rPr lang="en-GB" dirty="0"/>
              <a:t>70</a:t>
            </a:r>
          </a:p>
        </p:txBody>
      </p:sp>
      <p:sp>
        <p:nvSpPr>
          <p:cNvPr id="254" name="TextovéPole 253"/>
          <p:cNvSpPr txBox="1"/>
          <p:nvPr/>
        </p:nvSpPr>
        <p:spPr>
          <a:xfrm>
            <a:off x="7899056" y="6226130"/>
            <a:ext cx="401887" cy="276999"/>
          </a:xfrm>
          <a:prstGeom prst="rect">
            <a:avLst/>
          </a:prstGeom>
          <a:solidFill>
            <a:schemeClr val="bg1"/>
          </a:solidFill>
        </p:spPr>
        <p:txBody>
          <a:bodyPr wrap="none" lIns="72000" tIns="0" rIns="72000" bIns="0" rtlCol="0">
            <a:spAutoFit/>
          </a:bodyPr>
          <a:lstStyle/>
          <a:p>
            <a:pPr algn="ctr"/>
            <a:r>
              <a:rPr lang="en-GB" dirty="0"/>
              <a:t>80</a:t>
            </a:r>
          </a:p>
        </p:txBody>
      </p:sp>
      <p:sp>
        <p:nvSpPr>
          <p:cNvPr id="255" name="TextovéPole 254"/>
          <p:cNvSpPr txBox="1"/>
          <p:nvPr/>
        </p:nvSpPr>
        <p:spPr>
          <a:xfrm>
            <a:off x="8619056" y="6226130"/>
            <a:ext cx="401887" cy="276999"/>
          </a:xfrm>
          <a:prstGeom prst="rect">
            <a:avLst/>
          </a:prstGeom>
          <a:solidFill>
            <a:schemeClr val="bg1"/>
          </a:solidFill>
        </p:spPr>
        <p:txBody>
          <a:bodyPr wrap="none" lIns="72000" tIns="0" rIns="72000" bIns="0" rtlCol="0">
            <a:spAutoFit/>
          </a:bodyPr>
          <a:lstStyle/>
          <a:p>
            <a:pPr algn="ctr"/>
            <a:r>
              <a:rPr lang="en-GB" dirty="0"/>
              <a:t>90</a:t>
            </a:r>
          </a:p>
        </p:txBody>
      </p:sp>
      <p:sp>
        <p:nvSpPr>
          <p:cNvPr id="256" name="TextovéPole 255"/>
          <p:cNvSpPr txBox="1"/>
          <p:nvPr/>
        </p:nvSpPr>
        <p:spPr>
          <a:xfrm>
            <a:off x="9274936" y="6226130"/>
            <a:ext cx="530127" cy="276999"/>
          </a:xfrm>
          <a:prstGeom prst="rect">
            <a:avLst/>
          </a:prstGeom>
          <a:solidFill>
            <a:schemeClr val="bg1"/>
          </a:solidFill>
        </p:spPr>
        <p:txBody>
          <a:bodyPr wrap="none" lIns="72000" tIns="0" rIns="72000" bIns="0" rtlCol="0">
            <a:spAutoFit/>
          </a:bodyPr>
          <a:lstStyle/>
          <a:p>
            <a:pPr algn="ctr"/>
            <a:r>
              <a:rPr lang="en-GB" dirty="0"/>
              <a:t>100</a:t>
            </a:r>
          </a:p>
        </p:txBody>
      </p:sp>
      <mc:AlternateContent xmlns:mc="http://schemas.openxmlformats.org/markup-compatibility/2006" xmlns:a14="http://schemas.microsoft.com/office/drawing/2010/main">
        <mc:Choice Requires="a14">
          <p:sp>
            <p:nvSpPr>
              <p:cNvPr id="257" name="TextovéPole 256"/>
              <p:cNvSpPr txBox="1"/>
              <p:nvPr/>
            </p:nvSpPr>
            <p:spPr>
              <a:xfrm>
                <a:off x="3816000" y="3780000"/>
                <a:ext cx="1120435"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𝑑</m:t>
                              </m:r>
                            </m:e>
                          </m:d>
                        </m:e>
                      </m:d>
                    </m:oMath>
                  </m:oMathPara>
                </a14:m>
                <a:endParaRPr lang="en-GB" dirty="0"/>
              </a:p>
            </p:txBody>
          </p:sp>
        </mc:Choice>
        <mc:Fallback xmlns="">
          <p:sp>
            <p:nvSpPr>
              <p:cNvPr id="257" name="TextovéPole 256"/>
              <p:cNvSpPr txBox="1">
                <a:spLocks noRot="1" noChangeAspect="1" noMove="1" noResize="1" noEditPoints="1" noAdjustHandles="1" noChangeArrowheads="1" noChangeShapeType="1" noTextEdit="1"/>
              </p:cNvSpPr>
              <p:nvPr/>
            </p:nvSpPr>
            <p:spPr>
              <a:xfrm>
                <a:off x="3816000" y="3780000"/>
                <a:ext cx="1120435" cy="312650"/>
              </a:xfrm>
              <a:prstGeom prst="rect">
                <a:avLst/>
              </a:prstGeom>
              <a:blipFill>
                <a:blip r:embed="rId3"/>
                <a:stretch>
                  <a:fillRect l="-4348"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8" name="TextovéPole 257"/>
              <p:cNvSpPr txBox="1"/>
              <p:nvPr/>
            </p:nvSpPr>
            <p:spPr>
              <a:xfrm>
                <a:off x="3976674" y="1979608"/>
                <a:ext cx="8215326" cy="1077731"/>
              </a:xfrm>
              <a:prstGeom prst="rect">
                <a:avLst/>
              </a:prstGeom>
              <a:noFill/>
              <a:ln>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12</m:t>
                              </m:r>
                            </m:e>
                          </m:d>
                        </m:e>
                      </m:d>
                      <m:r>
                        <m:rPr>
                          <m:aln/>
                        </m:rP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14</m:t>
                              </m:r>
                            </m:e>
                          </m:d>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15</m:t>
                              </m:r>
                            </m:e>
                          </m:d>
                        </m:e>
                      </m:d>
                      <m:r>
                        <a:rPr lang="en-GB" i="1">
                          <a:latin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−1</m:t>
                              </m:r>
                            </m:sup>
                          </m:sSup>
                          <m:d>
                            <m:dPr>
                              <m:ctrlPr>
                                <a:rPr lang="en-GB" i="1">
                                  <a:latin typeface="Cambria Math" panose="02040503050406030204" pitchFamily="18" charset="0"/>
                                </a:rPr>
                              </m:ctrlPr>
                            </m:dPr>
                            <m:e>
                              <m:r>
                                <a:rPr lang="en-GB" b="0" i="1" smtClean="0">
                                  <a:latin typeface="Cambria Math" panose="02040503050406030204" pitchFamily="18" charset="0"/>
                                </a:rPr>
                                <m:t>16</m:t>
                              </m:r>
                            </m:e>
                          </m:d>
                        </m:e>
                      </m:d>
                      <m:r>
                        <a:rPr lang="en-GB" i="1">
                          <a:latin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−1</m:t>
                              </m:r>
                            </m:sup>
                          </m:sSup>
                          <m:d>
                            <m:dPr>
                              <m:ctrlPr>
                                <a:rPr lang="en-GB" i="1">
                                  <a:latin typeface="Cambria Math" panose="02040503050406030204" pitchFamily="18" charset="0"/>
                                </a:rPr>
                              </m:ctrlPr>
                            </m:dPr>
                            <m:e>
                              <m:r>
                                <a:rPr lang="en-GB" b="0" i="1" smtClean="0">
                                  <a:latin typeface="Cambria Math" panose="02040503050406030204" pitchFamily="18" charset="0"/>
                                </a:rPr>
                                <m:t>20</m:t>
                              </m:r>
                            </m:e>
                          </m:d>
                        </m:e>
                      </m:d>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r>
                        <a:rPr lang="en-GB" i="1">
                          <a:latin typeface="Cambria Math" panose="02040503050406030204" pitchFamily="18" charset="0"/>
                        </a:rPr>
                        <m:t>𝑝</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−1</m:t>
                              </m:r>
                            </m:sup>
                          </m:sSup>
                          <m:d>
                            <m:dPr>
                              <m:ctrlPr>
                                <a:rPr lang="en-GB" i="1">
                                  <a:latin typeface="Cambria Math" panose="02040503050406030204" pitchFamily="18" charset="0"/>
                                </a:rPr>
                              </m:ctrlPr>
                            </m:dPr>
                            <m:e>
                              <m:r>
                                <a:rPr lang="en-GB" b="0" i="1" smtClean="0">
                                  <a:latin typeface="Cambria Math" panose="02040503050406030204" pitchFamily="18" charset="0"/>
                                </a:rPr>
                                <m:t>30</m:t>
                              </m:r>
                            </m:e>
                          </m:d>
                        </m:e>
                      </m:d>
                      <m:r>
                        <m:rPr>
                          <m:aln/>
                        </m:rPr>
                        <a:rPr lang="en-GB" i="1">
                          <a:latin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−1</m:t>
                              </m:r>
                            </m:sup>
                          </m:sSup>
                          <m:d>
                            <m:dPr>
                              <m:ctrlPr>
                                <a:rPr lang="en-GB" i="1">
                                  <a:latin typeface="Cambria Math" panose="02040503050406030204" pitchFamily="18" charset="0"/>
                                </a:rPr>
                              </m:ctrlPr>
                            </m:dPr>
                            <m:e>
                              <m:r>
                                <a:rPr lang="en-GB" b="0" i="1" smtClean="0">
                                  <a:latin typeface="Cambria Math" panose="02040503050406030204" pitchFamily="18" charset="0"/>
                                </a:rPr>
                                <m:t>50</m:t>
                              </m:r>
                            </m:e>
                          </m:d>
                        </m:e>
                      </m:d>
                      <m:r>
                        <a:rPr lang="en-GB" i="1">
                          <a:latin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−1</m:t>
                              </m:r>
                            </m:sup>
                          </m:sSup>
                          <m:d>
                            <m:dPr>
                              <m:ctrlPr>
                                <a:rPr lang="en-GB" i="1">
                                  <a:latin typeface="Cambria Math" panose="02040503050406030204" pitchFamily="18" charset="0"/>
                                </a:rPr>
                              </m:ctrlPr>
                            </m:dPr>
                            <m:e>
                              <m:r>
                                <a:rPr lang="en-GB" b="0" i="1" smtClean="0">
                                  <a:latin typeface="Cambria Math" panose="02040503050406030204" pitchFamily="18" charset="0"/>
                                </a:rPr>
                                <m:t>70</m:t>
                              </m:r>
                            </m:e>
                          </m:d>
                        </m:e>
                      </m:d>
                      <m:r>
                        <a:rPr lang="en-GB" i="1">
                          <a:latin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−1</m:t>
                              </m:r>
                            </m:sup>
                          </m:sSup>
                          <m:d>
                            <m:dPr>
                              <m:ctrlPr>
                                <a:rPr lang="en-GB" i="1">
                                  <a:latin typeface="Cambria Math" panose="02040503050406030204" pitchFamily="18" charset="0"/>
                                </a:rPr>
                              </m:ctrlPr>
                            </m:dPr>
                            <m:e>
                              <m:r>
                                <a:rPr lang="en-GB" b="0" i="1" smtClean="0">
                                  <a:latin typeface="Cambria Math" panose="02040503050406030204" pitchFamily="18" charset="0"/>
                                </a:rPr>
                                <m:t>80</m:t>
                              </m:r>
                            </m:e>
                          </m:d>
                        </m:e>
                      </m:d>
                      <m:r>
                        <a:rPr lang="en-GB" i="1">
                          <a:latin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−1</m:t>
                              </m:r>
                            </m:sup>
                          </m:sSup>
                          <m:d>
                            <m:dPr>
                              <m:ctrlPr>
                                <a:rPr lang="en-GB" i="1">
                                  <a:latin typeface="Cambria Math" panose="02040503050406030204" pitchFamily="18" charset="0"/>
                                </a:rPr>
                              </m:ctrlPr>
                            </m:dPr>
                            <m:e>
                              <m:r>
                                <a:rPr lang="en-GB" b="0" i="1" smtClean="0">
                                  <a:latin typeface="Cambria Math" panose="02040503050406030204" pitchFamily="18" charset="0"/>
                                </a:rPr>
                                <m:t>100</m:t>
                              </m:r>
                            </m:e>
                          </m:d>
                        </m:e>
                      </m:d>
                      <m:r>
                        <a:rPr lang="en-GB" b="0" i="1" smtClean="0">
                          <a:latin typeface="Cambria Math" panose="02040503050406030204" pitchFamily="18" charset="0"/>
                        </a:rPr>
                        <m:t>=</m:t>
                      </m:r>
                    </m:oMath>
                  </m:oMathPara>
                </a14:m>
                <a:endParaRPr lang="en-GB" b="0" i="1" dirty="0">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m:rPr>
                          <m:aln/>
                        </m:rP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𝐷</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𝐹</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𝐺</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𝐻</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𝐼</m:t>
                          </m:r>
                        </m:e>
                      </m:d>
                      <m:r>
                        <a:rPr lang="en-GB" b="0" i="1" smtClean="0">
                          <a:latin typeface="Cambria Math" panose="02040503050406030204" pitchFamily="18" charset="0"/>
                        </a:rPr>
                        <m:t>+</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𝐽</m:t>
                          </m:r>
                        </m:e>
                      </m:d>
                      <m:r>
                        <a:rPr lang="en-GB" b="0" i="1" smtClean="0">
                          <a:latin typeface="Cambria Math" panose="02040503050406030204" pitchFamily="18" charset="0"/>
                        </a:rPr>
                        <m:t>=1</m:t>
                      </m:r>
                    </m:oMath>
                  </m:oMathPara>
                </a14:m>
                <a:endParaRPr lang="en-GB" dirty="0"/>
              </a:p>
            </p:txBody>
          </p:sp>
        </mc:Choice>
        <mc:Fallback xmlns="">
          <p:sp>
            <p:nvSpPr>
              <p:cNvPr id="258" name="TextovéPole 257"/>
              <p:cNvSpPr txBox="1">
                <a:spLocks noRot="1" noChangeAspect="1" noMove="1" noResize="1" noEditPoints="1" noAdjustHandles="1" noChangeArrowheads="1" noChangeShapeType="1" noTextEdit="1"/>
              </p:cNvSpPr>
              <p:nvPr/>
            </p:nvSpPr>
            <p:spPr>
              <a:xfrm>
                <a:off x="3976674" y="1979608"/>
                <a:ext cx="8215326" cy="1077731"/>
              </a:xfrm>
              <a:prstGeom prst="rect">
                <a:avLst/>
              </a:prstGeom>
              <a:blipFill>
                <a:blip r:embed="rId4"/>
                <a:stretch>
                  <a:fillRect/>
                </a:stretch>
              </a:blipFill>
              <a:ln>
                <a:solidFill>
                  <a:srgbClr val="00B0F0"/>
                </a:solidFill>
              </a:ln>
            </p:spPr>
            <p:txBody>
              <a:bodyPr/>
              <a:lstStyle/>
              <a:p>
                <a:r>
                  <a:rPr lang="en-GB">
                    <a:noFill/>
                  </a:rPr>
                  <a:t> </a:t>
                </a:r>
              </a:p>
            </p:txBody>
          </p:sp>
        </mc:Fallback>
      </mc:AlternateContent>
      <p:cxnSp>
        <p:nvCxnSpPr>
          <p:cNvPr id="296" name="Přímá spojnice 295"/>
          <p:cNvCxnSpPr/>
          <p:nvPr/>
        </p:nvCxnSpPr>
        <p:spPr>
          <a:xfrm>
            <a:off x="2232000" y="5364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Přímá spojnice 296"/>
          <p:cNvCxnSpPr/>
          <p:nvPr/>
        </p:nvCxnSpPr>
        <p:spPr>
          <a:xfrm>
            <a:off x="2052000" y="378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Přímá spojnice 297"/>
          <p:cNvCxnSpPr/>
          <p:nvPr/>
        </p:nvCxnSpPr>
        <p:spPr>
          <a:xfrm>
            <a:off x="2232000" y="5508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Přímá spojnice 298"/>
          <p:cNvCxnSpPr/>
          <p:nvPr/>
        </p:nvCxnSpPr>
        <p:spPr>
          <a:xfrm>
            <a:off x="2052000" y="450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Přímá spojnice 299"/>
          <p:cNvCxnSpPr/>
          <p:nvPr/>
        </p:nvCxnSpPr>
        <p:spPr>
          <a:xfrm>
            <a:off x="2052000" y="522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Přímá spojnice 300"/>
          <p:cNvCxnSpPr/>
          <p:nvPr/>
        </p:nvCxnSpPr>
        <p:spPr>
          <a:xfrm>
            <a:off x="2232000" y="5652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TextovéPole 301"/>
          <p:cNvSpPr txBox="1"/>
          <p:nvPr/>
        </p:nvSpPr>
        <p:spPr>
          <a:xfrm>
            <a:off x="1680401" y="5126400"/>
            <a:ext cx="370862" cy="184666"/>
          </a:xfrm>
          <a:prstGeom prst="rect">
            <a:avLst/>
          </a:prstGeom>
          <a:noFill/>
        </p:spPr>
        <p:txBody>
          <a:bodyPr wrap="none" lIns="0" tIns="0" rIns="72000" bIns="0" rtlCol="0">
            <a:spAutoFit/>
          </a:bodyPr>
          <a:lstStyle/>
          <a:p>
            <a:pPr algn="r"/>
            <a:r>
              <a:rPr lang="en-GB" sz="1200" dirty="0"/>
              <a:t>0.05</a:t>
            </a:r>
          </a:p>
        </p:txBody>
      </p:sp>
      <p:sp>
        <p:nvSpPr>
          <p:cNvPr id="303" name="TextovéPole 302"/>
          <p:cNvSpPr txBox="1"/>
          <p:nvPr/>
        </p:nvSpPr>
        <p:spPr>
          <a:xfrm>
            <a:off x="1682560" y="4406400"/>
            <a:ext cx="370862" cy="184666"/>
          </a:xfrm>
          <a:prstGeom prst="rect">
            <a:avLst/>
          </a:prstGeom>
          <a:noFill/>
        </p:spPr>
        <p:txBody>
          <a:bodyPr wrap="none" lIns="0" tIns="0" rIns="72000" bIns="0" rtlCol="0">
            <a:spAutoFit/>
          </a:bodyPr>
          <a:lstStyle/>
          <a:p>
            <a:pPr algn="r"/>
            <a:r>
              <a:rPr lang="en-GB" sz="1200" dirty="0"/>
              <a:t>0.10</a:t>
            </a:r>
          </a:p>
        </p:txBody>
      </p:sp>
      <p:sp>
        <p:nvSpPr>
          <p:cNvPr id="304" name="TextovéPole 303"/>
          <p:cNvSpPr txBox="1"/>
          <p:nvPr/>
        </p:nvSpPr>
        <p:spPr>
          <a:xfrm>
            <a:off x="1893600" y="5847235"/>
            <a:ext cx="157663" cy="184666"/>
          </a:xfrm>
          <a:prstGeom prst="rect">
            <a:avLst/>
          </a:prstGeom>
          <a:noFill/>
        </p:spPr>
        <p:txBody>
          <a:bodyPr wrap="none" lIns="0" tIns="0" rIns="72000" bIns="0" rtlCol="0">
            <a:spAutoFit/>
          </a:bodyPr>
          <a:lstStyle/>
          <a:p>
            <a:pPr algn="r"/>
            <a:r>
              <a:rPr lang="en-GB" sz="1200" dirty="0"/>
              <a:t>0</a:t>
            </a:r>
          </a:p>
        </p:txBody>
      </p:sp>
      <p:cxnSp>
        <p:nvCxnSpPr>
          <p:cNvPr id="305" name="Přímá spojnice 304"/>
          <p:cNvCxnSpPr/>
          <p:nvPr/>
        </p:nvCxnSpPr>
        <p:spPr>
          <a:xfrm>
            <a:off x="2052000" y="234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Přímá spojnice 306"/>
          <p:cNvCxnSpPr/>
          <p:nvPr/>
        </p:nvCxnSpPr>
        <p:spPr>
          <a:xfrm>
            <a:off x="2052000" y="306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ovéPole 307"/>
          <p:cNvSpPr txBox="1"/>
          <p:nvPr/>
        </p:nvSpPr>
        <p:spPr>
          <a:xfrm>
            <a:off x="1682560" y="2966400"/>
            <a:ext cx="370862" cy="184666"/>
          </a:xfrm>
          <a:prstGeom prst="rect">
            <a:avLst/>
          </a:prstGeom>
          <a:noFill/>
        </p:spPr>
        <p:txBody>
          <a:bodyPr wrap="none" lIns="0" tIns="0" rIns="72000" bIns="0" rtlCol="0">
            <a:spAutoFit/>
          </a:bodyPr>
          <a:lstStyle/>
          <a:p>
            <a:pPr algn="r"/>
            <a:r>
              <a:rPr lang="en-GB" sz="1200" dirty="0"/>
              <a:t>0.20</a:t>
            </a:r>
          </a:p>
        </p:txBody>
      </p:sp>
      <p:sp>
        <p:nvSpPr>
          <p:cNvPr id="309" name="TextovéPole 308"/>
          <p:cNvSpPr txBox="1"/>
          <p:nvPr/>
        </p:nvSpPr>
        <p:spPr>
          <a:xfrm>
            <a:off x="1682559" y="3686400"/>
            <a:ext cx="370862" cy="184666"/>
          </a:xfrm>
          <a:prstGeom prst="rect">
            <a:avLst/>
          </a:prstGeom>
          <a:noFill/>
        </p:spPr>
        <p:txBody>
          <a:bodyPr wrap="none" lIns="0" tIns="0" rIns="72000" bIns="0" rtlCol="0">
            <a:spAutoFit/>
          </a:bodyPr>
          <a:lstStyle/>
          <a:p>
            <a:pPr algn="r"/>
            <a:r>
              <a:rPr lang="en-GB" sz="1200" dirty="0"/>
              <a:t>0.15</a:t>
            </a:r>
          </a:p>
        </p:txBody>
      </p:sp>
      <p:cxnSp>
        <p:nvCxnSpPr>
          <p:cNvPr id="310" name="Přímá spojnice 309"/>
          <p:cNvCxnSpPr/>
          <p:nvPr/>
        </p:nvCxnSpPr>
        <p:spPr>
          <a:xfrm>
            <a:off x="2232000" y="5796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ovéPole 310"/>
          <p:cNvSpPr txBox="1"/>
          <p:nvPr/>
        </p:nvSpPr>
        <p:spPr>
          <a:xfrm>
            <a:off x="1682560" y="2246400"/>
            <a:ext cx="370862" cy="184666"/>
          </a:xfrm>
          <a:prstGeom prst="rect">
            <a:avLst/>
          </a:prstGeom>
          <a:noFill/>
        </p:spPr>
        <p:txBody>
          <a:bodyPr wrap="none" lIns="0" tIns="0" rIns="72000" bIns="0" rtlCol="0">
            <a:spAutoFit/>
          </a:bodyPr>
          <a:lstStyle/>
          <a:p>
            <a:pPr algn="r"/>
            <a:r>
              <a:rPr lang="en-GB" sz="1200" dirty="0"/>
              <a:t>0.25</a:t>
            </a:r>
          </a:p>
        </p:txBody>
      </p:sp>
      <p:sp>
        <p:nvSpPr>
          <p:cNvPr id="312" name="TextovéPole 311"/>
          <p:cNvSpPr txBox="1"/>
          <p:nvPr/>
        </p:nvSpPr>
        <p:spPr>
          <a:xfrm>
            <a:off x="10260000" y="5940000"/>
            <a:ext cx="981359" cy="338554"/>
          </a:xfrm>
          <a:prstGeom prst="rect">
            <a:avLst/>
          </a:prstGeom>
          <a:noFill/>
        </p:spPr>
        <p:txBody>
          <a:bodyPr wrap="none" rtlCol="0">
            <a:spAutoFit/>
          </a:bodyPr>
          <a:lstStyle/>
          <a:p>
            <a:pPr algn="ctr"/>
            <a:r>
              <a:rPr lang="en-GB" sz="1600" dirty="0"/>
              <a:t>Discount</a:t>
            </a:r>
          </a:p>
        </p:txBody>
      </p:sp>
      <p:cxnSp>
        <p:nvCxnSpPr>
          <p:cNvPr id="317" name="Přímá spojnice 316"/>
          <p:cNvCxnSpPr/>
          <p:nvPr/>
        </p:nvCxnSpPr>
        <p:spPr>
          <a:xfrm>
            <a:off x="2232000" y="4644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Přímá spojnice 317"/>
          <p:cNvCxnSpPr/>
          <p:nvPr/>
        </p:nvCxnSpPr>
        <p:spPr>
          <a:xfrm>
            <a:off x="2232000" y="4788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Přímá spojnice 318"/>
          <p:cNvCxnSpPr/>
          <p:nvPr/>
        </p:nvCxnSpPr>
        <p:spPr>
          <a:xfrm>
            <a:off x="2232000" y="4932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Přímá spojnice 319"/>
          <p:cNvCxnSpPr/>
          <p:nvPr/>
        </p:nvCxnSpPr>
        <p:spPr>
          <a:xfrm>
            <a:off x="2232000" y="5076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Přímá spojnice 321"/>
          <p:cNvCxnSpPr/>
          <p:nvPr/>
        </p:nvCxnSpPr>
        <p:spPr>
          <a:xfrm>
            <a:off x="2232000" y="3923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Přímá spojnice 322"/>
          <p:cNvCxnSpPr/>
          <p:nvPr/>
        </p:nvCxnSpPr>
        <p:spPr>
          <a:xfrm>
            <a:off x="2232000" y="4067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Přímá spojnice 323"/>
          <p:cNvCxnSpPr/>
          <p:nvPr/>
        </p:nvCxnSpPr>
        <p:spPr>
          <a:xfrm>
            <a:off x="2232000" y="4211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Přímá spojnice 324"/>
          <p:cNvCxnSpPr/>
          <p:nvPr/>
        </p:nvCxnSpPr>
        <p:spPr>
          <a:xfrm>
            <a:off x="2232000" y="4355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Přímá spojnice 326"/>
          <p:cNvCxnSpPr/>
          <p:nvPr/>
        </p:nvCxnSpPr>
        <p:spPr>
          <a:xfrm>
            <a:off x="2232000" y="3203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Přímá spojnice 327"/>
          <p:cNvCxnSpPr/>
          <p:nvPr/>
        </p:nvCxnSpPr>
        <p:spPr>
          <a:xfrm>
            <a:off x="2232000" y="3347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Přímá spojnice 328"/>
          <p:cNvCxnSpPr/>
          <p:nvPr/>
        </p:nvCxnSpPr>
        <p:spPr>
          <a:xfrm>
            <a:off x="2232000" y="3491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Přímá spojnice 329"/>
          <p:cNvCxnSpPr/>
          <p:nvPr/>
        </p:nvCxnSpPr>
        <p:spPr>
          <a:xfrm>
            <a:off x="2232000" y="3635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Přímá spojnice 331"/>
          <p:cNvCxnSpPr/>
          <p:nvPr/>
        </p:nvCxnSpPr>
        <p:spPr>
          <a:xfrm>
            <a:off x="2232000" y="2483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Přímá spojnice 332"/>
          <p:cNvCxnSpPr/>
          <p:nvPr/>
        </p:nvCxnSpPr>
        <p:spPr>
          <a:xfrm>
            <a:off x="2232000" y="2627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Přímá spojnice 333"/>
          <p:cNvCxnSpPr/>
          <p:nvPr/>
        </p:nvCxnSpPr>
        <p:spPr>
          <a:xfrm>
            <a:off x="2232000" y="2771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Přímá spojnice 334"/>
          <p:cNvCxnSpPr/>
          <p:nvPr/>
        </p:nvCxnSpPr>
        <p:spPr>
          <a:xfrm>
            <a:off x="2232000" y="2915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51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concept of probability</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An </a:t>
                </a:r>
                <a:r>
                  <a:rPr lang="en-GB" b="1" dirty="0"/>
                  <a:t>experiment</a:t>
                </a:r>
                <a:r>
                  <a:rPr lang="en-GB" dirty="0"/>
                  <a:t> is any physical procedure which can end up with a result from </a:t>
                </a:r>
                <a:br>
                  <a:rPr lang="en-GB" dirty="0"/>
                </a:br>
                <a:r>
                  <a:rPr lang="en-GB" dirty="0"/>
                  <a:t>a set of possible outcomes, and the experiment can be repeated (up to) infinitely many times.</a:t>
                </a:r>
              </a:p>
              <a:p>
                <a:pPr>
                  <a:lnSpc>
                    <a:spcPct val="150000"/>
                  </a:lnSpc>
                </a:pPr>
                <a:r>
                  <a:rPr lang="en-GB" dirty="0"/>
                  <a:t>The final result  </a:t>
                </a:r>
                <a14:m>
                  <m:oMath xmlns:m="http://schemas.openxmlformats.org/officeDocument/2006/math">
                    <m:r>
                      <a:rPr lang="en-GB" b="0" i="1" smtClean="0">
                        <a:latin typeface="Cambria Math" panose="02040503050406030204" pitchFamily="18" charset="0"/>
                      </a:rPr>
                      <m:t>𝜔</m:t>
                    </m:r>
                  </m:oMath>
                </a14:m>
                <a:r>
                  <a:rPr lang="en-GB" dirty="0"/>
                  <a:t>  of an experiment is called an </a:t>
                </a:r>
                <a:r>
                  <a:rPr lang="en-GB" b="1" dirty="0"/>
                  <a:t>outcome</a:t>
                </a:r>
                <a:r>
                  <a:rPr lang="en-GB" dirty="0"/>
                  <a:t> and </a:t>
                </a:r>
                <a:br>
                  <a:rPr lang="en-GB" dirty="0"/>
                </a:br>
                <a:r>
                  <a:rPr lang="en-GB" dirty="0"/>
                  <a:t>the set  </a:t>
                </a:r>
                <a14:m>
                  <m:oMath xmlns:m="http://schemas.openxmlformats.org/officeDocument/2006/math">
                    <m:r>
                      <m:rPr>
                        <m:sty m:val="p"/>
                      </m:rPr>
                      <a:rPr lang="en-GB" b="0" i="0" smtClean="0">
                        <a:latin typeface="Cambria Math" panose="02040503050406030204" pitchFamily="18" charset="0"/>
                      </a:rPr>
                      <m:t>Ω</m:t>
                    </m:r>
                  </m:oMath>
                </a14:m>
                <a:r>
                  <a:rPr lang="en-GB" dirty="0"/>
                  <a:t>  of all the outcomes is called the </a:t>
                </a:r>
                <a:r>
                  <a:rPr lang="en-GB" b="1" dirty="0"/>
                  <a:t>sample space</a:t>
                </a:r>
                <a:r>
                  <a:rPr lang="en-GB" dirty="0"/>
                  <a:t>.</a:t>
                </a:r>
              </a:p>
              <a:p>
                <a:pPr>
                  <a:lnSpc>
                    <a:spcPct val="150000"/>
                  </a:lnSpc>
                </a:pPr>
                <a:r>
                  <a:rPr lang="en-GB" dirty="0"/>
                  <a:t>An </a:t>
                </a:r>
                <a:r>
                  <a:rPr lang="en-GB" b="1" dirty="0"/>
                  <a:t>event</a:t>
                </a:r>
                <a:r>
                  <a:rPr lang="en-GB" dirty="0"/>
                  <a:t>  </a:t>
                </a:r>
                <a14:m>
                  <m:oMath xmlns:m="http://schemas.openxmlformats.org/officeDocument/2006/math">
                    <m:r>
                      <a:rPr lang="en-GB" i="1" smtClean="0">
                        <a:latin typeface="Cambria Math" panose="02040503050406030204" pitchFamily="18" charset="0"/>
                      </a:rPr>
                      <m:t>𝐸</m:t>
                    </m:r>
                  </m:oMath>
                </a14:m>
                <a:r>
                  <a:rPr lang="en-GB" dirty="0"/>
                  <a:t>  is a set of outcomes, i.e. a subset of the sample space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m:rPr>
                        <m:sty m:val="p"/>
                      </m:rPr>
                      <a:rPr lang="en-GB" b="0" i="0" smtClean="0">
                        <a:latin typeface="Cambria Math" panose="02040503050406030204" pitchFamily="18" charset="0"/>
                      </a:rPr>
                      <m:t>Ω</m:t>
                    </m:r>
                  </m:oMath>
                </a14:m>
                <a:r>
                  <a:rPr lang="en-GB" dirty="0"/>
                  <a:t>).</a:t>
                </a:r>
              </a:p>
              <a:p>
                <a:pPr>
                  <a:lnSpc>
                    <a:spcPct val="150000"/>
                  </a:lnSpc>
                </a:pPr>
                <a:r>
                  <a:rPr lang="en-GB" dirty="0"/>
                  <a:t>An </a:t>
                </a:r>
                <a:r>
                  <a:rPr lang="en-GB" b="1" dirty="0"/>
                  <a:t>elementary event</a:t>
                </a:r>
                <a:r>
                  <a:rPr lang="en-GB" dirty="0"/>
                  <a:t> is the singleton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𝜔</m:t>
                        </m:r>
                      </m:e>
                    </m:d>
                  </m:oMath>
                </a14:m>
                <a:r>
                  <a:rPr lang="en-GB" dirty="0"/>
                  <a:t>  for any outcome  </a:t>
                </a:r>
                <a14:m>
                  <m:oMath xmlns:m="http://schemas.openxmlformats.org/officeDocument/2006/math">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oMath>
                </a14:m>
                <a:r>
                  <a:rPr lang="en-GB" dirty="0"/>
                  <a:t>.</a:t>
                </a:r>
              </a:p>
              <a:p>
                <a:pPr>
                  <a:lnSpc>
                    <a:spcPct val="150000"/>
                  </a:lnSpc>
                </a:pPr>
                <a:r>
                  <a:rPr lang="en-GB" dirty="0"/>
                  <a:t>The </a:t>
                </a:r>
                <a:r>
                  <a:rPr lang="en-GB" b="1" dirty="0"/>
                  <a:t>impossible event</a:t>
                </a:r>
                <a:r>
                  <a:rPr lang="en-GB" dirty="0"/>
                  <a:t> is the empty set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oMath>
                </a14:m>
                <a:r>
                  <a:rPr lang="en-GB" dirty="0"/>
                  <a:t>.</a:t>
                </a:r>
              </a:p>
              <a:p>
                <a:pPr>
                  <a:lnSpc>
                    <a:spcPct val="150000"/>
                  </a:lnSpc>
                </a:pPr>
                <a:r>
                  <a:rPr lang="en-GB" dirty="0"/>
                  <a:t>The </a:t>
                </a:r>
                <a:r>
                  <a:rPr lang="en-GB" b="1" dirty="0"/>
                  <a:t>certain event</a:t>
                </a:r>
                <a:r>
                  <a:rPr lang="en-GB" dirty="0"/>
                  <a:t> is the sample space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m:rPr>
                        <m:sty m:val="p"/>
                      </m:rPr>
                      <a:rPr lang="en-GB" b="0" i="0" smtClean="0">
                        <a:latin typeface="Cambria Math" panose="02040503050406030204" pitchFamily="18" charset="0"/>
                      </a:rPr>
                      <m:t>Ω</m:t>
                    </m:r>
                  </m:oMath>
                </a14:m>
                <a:r>
                  <a:rPr lang="en-GB" dirty="0"/>
                  <a:t>  itself.</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453"/>
                </a:stretch>
              </a:blipFill>
            </p:spPr>
            <p:txBody>
              <a:bodyPr/>
              <a:lstStyle/>
              <a:p>
                <a:r>
                  <a:rPr lang="en-GB">
                    <a:noFill/>
                  </a:rPr>
                  <a:t> </a:t>
                </a:r>
              </a:p>
            </p:txBody>
          </p:sp>
        </mc:Fallback>
      </mc:AlternateContent>
    </p:spTree>
    <p:extLst>
      <p:ext uri="{BB962C8B-B14F-4D97-AF65-F5344CB8AC3E}">
        <p14:creationId xmlns:p14="http://schemas.microsoft.com/office/powerpoint/2010/main" val="1762417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Probability mass function &amp; Probability density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u="sng" dirty="0"/>
                  <a:t>Cases I &amp; II</a:t>
                </a:r>
                <a:r>
                  <a:rPr lang="en-GB" dirty="0"/>
                  <a:t>:  Recall that a </a:t>
                </a:r>
                <a:r>
                  <a:rPr lang="en-GB" b="1" dirty="0"/>
                  <a:t>probability mass function</a:t>
                </a:r>
                <a:r>
                  <a:rPr lang="en-GB" dirty="0"/>
                  <a:t> is any function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such that</a:t>
                </a:r>
              </a:p>
              <a:p>
                <a:pPr/>
                <a14:m>
                  <m:oMathPara xmlns:m="http://schemas.openxmlformats.org/officeDocument/2006/math">
                    <m:oMathParaPr>
                      <m:jc m:val="centerGroup"/>
                    </m:oMathParaPr>
                    <m:oMath xmlns:m="http://schemas.openxmlformats.org/officeDocument/2006/math">
                      <m:nary>
                        <m:naryPr>
                          <m:chr m:val="∑"/>
                          <m:supHide m:val="on"/>
                          <m:ctrlPr>
                            <a:rPr lang="en-GB"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r>
                        <a:rPr lang="en-GB" b="0" i="1" smtClean="0">
                          <a:latin typeface="Cambria Math" panose="02040503050406030204" pitchFamily="18" charset="0"/>
                        </a:rPr>
                        <m:t>=1  </m:t>
                      </m:r>
                      <m:r>
                        <m:rPr>
                          <m:nor/>
                        </m:rPr>
                        <a:rPr lang="en-GB" b="0" i="0" smtClean="0">
                          <a:latin typeface="Cambria Math" panose="02040503050406030204" pitchFamily="18" charset="0"/>
                        </a:rPr>
                        <m:t>and</m:t>
                      </m:r>
                      <m:r>
                        <a:rPr lang="en-GB" b="0" i="1" smtClean="0">
                          <a:latin typeface="Cambria Math" panose="02040503050406030204" pitchFamily="18" charset="0"/>
                        </a:rPr>
                        <m:t>  </m:t>
                      </m:r>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≥0  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oMath>
                  </m:oMathPara>
                </a14:m>
                <a:endParaRPr lang="en-GB" dirty="0"/>
              </a:p>
              <a:p>
                <a:endParaRPr lang="en-GB" dirty="0"/>
              </a:p>
              <a:p>
                <a:endParaRPr lang="en-GB" dirty="0"/>
              </a:p>
              <a:p>
                <a:pPr>
                  <a:lnSpc>
                    <a:spcPct val="150000"/>
                  </a:lnSpc>
                </a:pPr>
                <a:r>
                  <a:rPr lang="en-GB" u="sng" dirty="0"/>
                  <a:t>Case III</a:t>
                </a:r>
                <a:r>
                  <a:rPr lang="en-GB" dirty="0"/>
                  <a:t>:  Recall that a </a:t>
                </a:r>
                <a:r>
                  <a:rPr lang="en-GB" b="1" dirty="0"/>
                  <a:t>probability density function</a:t>
                </a:r>
                <a:r>
                  <a:rPr lang="en-GB" dirty="0"/>
                  <a:t> is any function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a:t>
                </a:r>
                <a:br>
                  <a:rPr lang="en-GB" dirty="0"/>
                </a:br>
                <a:r>
                  <a:rPr lang="en-GB" dirty="0"/>
                  <a:t>such that</a:t>
                </a:r>
              </a:p>
              <a:p>
                <a:pPr/>
                <a14:m>
                  <m:oMathPara xmlns:m="http://schemas.openxmlformats.org/officeDocument/2006/math">
                    <m:oMathParaPr>
                      <m:jc m:val="centerGroup"/>
                    </m:oMathParaPr>
                    <m:oMath xmlns:m="http://schemas.openxmlformats.org/officeDocument/2006/math">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m:t>
                          </m:r>
                          <m:r>
                            <a:rPr lang="en-GB" b="0" i="1" smtClean="0">
                              <a:latin typeface="Cambria Math" panose="02040503050406030204" pitchFamily="18" charset="0"/>
                            </a:rPr>
                            <m:t>∞</m:t>
                          </m:r>
                        </m:sub>
                        <m:sup>
                          <m:r>
                            <a:rPr lang="en-GB" b="0" i="1" smtClean="0">
                              <a:latin typeface="Cambria Math" panose="02040503050406030204" pitchFamily="18" charset="0"/>
                            </a:rPr>
                            <m:t>+∞</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=1  </m:t>
                      </m:r>
                      <m:r>
                        <m:rPr>
                          <m:nor/>
                        </m:rPr>
                        <a:rPr lang="en-GB" b="0" i="0" smtClean="0">
                          <a:latin typeface="Cambria Math" panose="02040503050406030204" pitchFamily="18" charset="0"/>
                        </a:rPr>
                        <m:t>and</m:t>
                      </m:r>
                      <m:r>
                        <a:rPr lang="en-GB" b="0" i="1" smtClean="0">
                          <a:latin typeface="Cambria Math" panose="02040503050406030204" pitchFamily="18" charset="0"/>
                        </a:rPr>
                        <m:t>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≥0  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1690730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Cumulative distribution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be a probability space and let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be a random variable.</a:t>
                </a:r>
              </a:p>
              <a:p>
                <a:endParaRPr lang="en-GB" dirty="0"/>
              </a:p>
              <a:p>
                <a:pPr>
                  <a:lnSpc>
                    <a:spcPct val="150000"/>
                  </a:lnSpc>
                </a:pPr>
                <a:r>
                  <a:rPr lang="en-GB" dirty="0"/>
                  <a:t>Then the </a:t>
                </a:r>
                <a:r>
                  <a:rPr lang="en-GB" b="1" dirty="0"/>
                  <a:t>cumulative distribution function</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a:t>
                </a:r>
                <a:br>
                  <a:rPr lang="en-GB" dirty="0"/>
                </a:br>
                <a:r>
                  <a:rPr lang="en-GB" dirty="0"/>
                  <a:t>is the function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a:p>
                <a:r>
                  <a:rPr lang="en-GB" dirty="0"/>
                  <a:t>defined by</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e>
                          </m:d>
                        </m:e>
                      </m:d>
                    </m:oMath>
                  </m:oMathPara>
                </a14:m>
                <a:endParaRPr lang="en-GB" dirty="0"/>
              </a:p>
              <a:p>
                <a:endParaRPr lang="en-GB" dirty="0"/>
              </a:p>
              <a:p>
                <a:endParaRPr lang="en-GB" dirty="0"/>
              </a:p>
              <a:p>
                <a:pPr>
                  <a:lnSpc>
                    <a:spcPct val="150000"/>
                  </a:lnSpc>
                </a:pPr>
                <a:r>
                  <a:rPr lang="en-GB" dirty="0"/>
                  <a:t>Notice that the expression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0" smtClean="0">
                                <a:latin typeface="Cambria Math" panose="02040503050406030204" pitchFamily="18" charset="0"/>
                              </a:rPr>
                              <m:t> </m:t>
                            </m:r>
                            <m:r>
                              <a:rPr lang="en-GB" b="0" i="1" smtClean="0">
                                <a:latin typeface="Cambria Math" panose="02040503050406030204" pitchFamily="18" charset="0"/>
                              </a:rPr>
                              <m:t>:</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e>
                        </m:d>
                      </m:e>
                    </m:d>
                  </m:oMath>
                </a14:m>
                <a:r>
                  <a:rPr lang="en-GB" dirty="0"/>
                  <a:t>”  is often written as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oMath>
                </a14:m>
                <a:r>
                  <a:rPr lang="en-GB" dirty="0"/>
                  <a:t>”</a:t>
                </a:r>
              </a:p>
              <a:p>
                <a:r>
                  <a:rPr lang="en-GB" dirty="0"/>
                  <a:t>for short.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60" b="-2785"/>
                </a:stretch>
              </a:blipFill>
            </p:spPr>
            <p:txBody>
              <a:bodyPr/>
              <a:lstStyle/>
              <a:p>
                <a:r>
                  <a:rPr lang="en-GB">
                    <a:noFill/>
                  </a:rPr>
                  <a:t> </a:t>
                </a:r>
              </a:p>
            </p:txBody>
          </p:sp>
        </mc:Fallback>
      </mc:AlternateContent>
    </p:spTree>
    <p:extLst>
      <p:ext uri="{BB962C8B-B14F-4D97-AF65-F5344CB8AC3E}">
        <p14:creationId xmlns:p14="http://schemas.microsoft.com/office/powerpoint/2010/main" val="315646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Cumulative distribution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 cumulative distribution function  </a:t>
                </a:r>
                <a14:m>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oMath>
                </a14:m>
                <a:r>
                  <a:rPr lang="en-GB" dirty="0"/>
                  <a:t>  is</a:t>
                </a:r>
              </a:p>
              <a:p>
                <a:pPr>
                  <a:lnSpc>
                    <a:spcPct val="150000"/>
                  </a:lnSpc>
                </a:pPr>
                <a:r>
                  <a:rPr lang="en-GB" dirty="0"/>
                  <a:t>  —   non-decreasing</a:t>
                </a:r>
              </a:p>
              <a:p>
                <a:pPr>
                  <a:lnSpc>
                    <a:spcPct val="150000"/>
                  </a:lnSpc>
                </a:pPr>
                <a:r>
                  <a:rPr lang="en-GB" dirty="0"/>
                  <a:t>  —   right-continuous</a:t>
                </a:r>
              </a:p>
              <a:p>
                <a:pPr>
                  <a:lnSpc>
                    <a:spcPct val="200000"/>
                  </a:lnSpc>
                </a:pPr>
                <a:r>
                  <a:rPr lang="en-GB" dirty="0"/>
                  <a:t>and it also holds</a:t>
                </a:r>
              </a:p>
              <a:p>
                <a:pPr>
                  <a:lnSpc>
                    <a:spcPct val="150000"/>
                  </a:lnSpc>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𝑥</m:t>
                              </m:r>
                              <m:r>
                                <a:rPr lang="en-GB" b="0" i="1" smtClean="0">
                                  <a:latin typeface="Cambria Math" panose="02040503050406030204" pitchFamily="18" charset="0"/>
                                </a:rPr>
                                <m:t>→−∞</m:t>
                              </m:r>
                            </m:lim>
                          </m:limLow>
                        </m:fName>
                        <m:e>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=0   </m:t>
                      </m:r>
                      <m:r>
                        <m:rPr>
                          <m:nor/>
                        </m:rPr>
                        <a:rPr lang="en-GB" b="0" i="0" smtClean="0">
                          <a:latin typeface="Cambria Math" panose="02040503050406030204" pitchFamily="18" charset="0"/>
                        </a:rPr>
                        <m:t>and</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lim</m:t>
                              </m:r>
                            </m:e>
                            <m:lim>
                              <m:r>
                                <a:rPr lang="en-GB" b="0" i="1" smtClean="0">
                                  <a:latin typeface="Cambria Math" panose="02040503050406030204" pitchFamily="18" charset="0"/>
                                </a:rPr>
                                <m:t>𝑥</m:t>
                              </m:r>
                              <m:r>
                                <a:rPr lang="en-GB" b="0" i="1" smtClean="0">
                                  <a:latin typeface="Cambria Math" panose="02040503050406030204" pitchFamily="18" charset="0"/>
                                </a:rPr>
                                <m:t>→+∞</m:t>
                              </m:r>
                            </m:lim>
                          </m:limLow>
                        </m:fName>
                        <m:e>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=1</m:t>
                      </m:r>
                    </m:oMath>
                  </m:oMathPara>
                </a14:m>
                <a:endParaRPr lang="en-GB" dirty="0"/>
              </a:p>
              <a:p>
                <a:endParaRPr lang="en-GB" dirty="0"/>
              </a:p>
              <a:p>
                <a:endParaRPr lang="en-GB" dirty="0"/>
              </a:p>
              <a:p>
                <a:pPr>
                  <a:lnSpc>
                    <a:spcPct val="150000"/>
                  </a:lnSpc>
                </a:pPr>
                <a:r>
                  <a:rPr lang="en-GB" dirty="0"/>
                  <a:t>Moreover, any function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that satisfies the above properties </a:t>
                </a:r>
                <a:br>
                  <a:rPr lang="en-GB" dirty="0"/>
                </a:br>
                <a:r>
                  <a:rPr lang="en-GB" dirty="0"/>
                  <a:t>is the cumulative distribution function of some random variable.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090"/>
                </a:stretch>
              </a:blipFill>
            </p:spPr>
            <p:txBody>
              <a:bodyPr/>
              <a:lstStyle/>
              <a:p>
                <a:r>
                  <a:rPr lang="en-GB">
                    <a:noFill/>
                  </a:rPr>
                  <a:t> </a:t>
                </a:r>
              </a:p>
            </p:txBody>
          </p:sp>
        </mc:Fallback>
      </mc:AlternateContent>
    </p:spTree>
    <p:extLst>
      <p:ext uri="{BB962C8B-B14F-4D97-AF65-F5344CB8AC3E}">
        <p14:creationId xmlns:p14="http://schemas.microsoft.com/office/powerpoint/2010/main" val="2813470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Cumulative distribution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By the definition</a:t>
                </a:r>
              </a:p>
              <a:p>
                <a:pPr>
                  <a:lnSpc>
                    <a:spcPct val="15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m:rPr>
                          <m:aln/>
                        </m:rPr>
                        <a:rPr lang="en-GB" i="1">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oMath>
                    <m:oMath xmlns:m="http://schemas.openxmlformats.org/officeDocument/2006/math">
                      <m:r>
                        <m:rPr>
                          <m:aln/>
                        </m:rPr>
                        <a:rPr lang="en-GB" b="0" i="1" smtClean="0">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 :</m:t>
                              </m:r>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𝜔</m:t>
                                  </m:r>
                                </m:e>
                              </m:d>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 </m:t>
                              </m:r>
                            </m:e>
                          </m:d>
                        </m:e>
                      </m:d>
                    </m:oMath>
                  </m:oMathPara>
                </a14:m>
                <a:endParaRPr lang="en-GB" dirty="0"/>
              </a:p>
              <a:p>
                <a:pPr>
                  <a:lnSpc>
                    <a:spcPct val="200000"/>
                  </a:lnSpc>
                  <a:spcAft>
                    <a:spcPts val="1000"/>
                  </a:spcAft>
                </a:pPr>
                <a:r>
                  <a:rPr lang="en-GB" dirty="0"/>
                  <a:t>of the cumulative distribution function, it follows that</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𝑏</m:t>
                          </m:r>
                        </m:e>
                      </m:d>
                      <m:r>
                        <m:rPr>
                          <m:aln/>
                        </m:rP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0" smtClean="0">
                                  <a:latin typeface="Cambria Math" panose="02040503050406030204" pitchFamily="18" charset="0"/>
                                </a:rPr>
                                <m:t> </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 </m:t>
                              </m:r>
                            </m:e>
                          </m:d>
                        </m:e>
                      </m:d>
                      <m:r>
                        <m:rPr>
                          <m:aln/>
                        </m:rPr>
                        <a:rPr lang="en-GB" b="0" i="1" smtClean="0">
                          <a:latin typeface="Cambria Math" panose="02040503050406030204" pitchFamily="18" charset="0"/>
                        </a:rPr>
                        <m:t>=</m:t>
                      </m:r>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𝑏</m:t>
                          </m:r>
                        </m:e>
                      </m:d>
                      <m:r>
                        <a:rPr lang="en-GB" b="0" i="1" smtClean="0">
                          <a:latin typeface="Cambria Math" panose="02040503050406030204" pitchFamily="18" charset="0"/>
                        </a:rPr>
                        <m:t>−</m:t>
                      </m:r>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98607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Examples of cumulative distribution functions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14000"/>
                  </a:lnSpc>
                </a:pPr>
                <a:r>
                  <a:rPr lang="en-GB" dirty="0"/>
                  <a:t>Example:  Rolling a dice.			   The random variable:  </a:t>
                </a:r>
                <a14:m>
                  <m:oMath xmlns:m="http://schemas.openxmlformats.org/officeDocument/2006/math">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𝑥</m:t>
                    </m:r>
                  </m:oMath>
                </a14:m>
                <a:endParaRPr lang="en-GB" dirty="0"/>
              </a:p>
              <a:p>
                <a:pPr>
                  <a:lnSpc>
                    <a:spcPct val="110000"/>
                  </a:lnSpc>
                </a:pPr>
                <a:r>
                  <a:rPr lang="en-GB" dirty="0"/>
                  <a:t>The sample space: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1, 2, 3, 4, 5, 6</m:t>
                        </m:r>
                      </m:e>
                    </m:d>
                  </m:oMath>
                </a14:m>
                <a:r>
                  <a:rPr lang="en-GB" dirty="0"/>
                  <a:t>	   The probability mass function:  </a:t>
                </a:r>
                <a14:m>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endParaRPr lang="en-GB" dirty="0"/>
              </a:p>
              <a:p>
                <a:pPr>
                  <a:lnSpc>
                    <a:spcPct val="250000"/>
                  </a:lnSpc>
                </a:pPr>
                <a:r>
                  <a:rPr lang="en-GB" dirty="0"/>
                  <a:t>The </a:t>
                </a:r>
                <a:r>
                  <a:rPr lang="en-GB" b="1" dirty="0"/>
                  <a:t>graph</a:t>
                </a:r>
                <a:r>
                  <a:rPr lang="en-GB" dirty="0"/>
                  <a:t> of the </a:t>
                </a:r>
                <a:r>
                  <a:rPr lang="en-GB" b="1" dirty="0"/>
                  <a:t>cumulative distribution function</a:t>
                </a:r>
                <a:r>
                  <a:rPr lang="en-GB" dirty="0"/>
                  <a:t> of the random variable </a:t>
                </a:r>
                <a14:m>
                  <m:oMath xmlns:m="http://schemas.openxmlformats.org/officeDocument/2006/math">
                    <m:r>
                      <a:rPr lang="en-GB" i="1">
                        <a:latin typeface="Cambria Math" panose="02040503050406030204" pitchFamily="18" charset="0"/>
                      </a:rPr>
                      <m:t>𝑋</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605"/>
                </a:stretch>
              </a:blipFill>
            </p:spPr>
            <p:txBody>
              <a:bodyPr/>
              <a:lstStyle/>
              <a:p>
                <a:r>
                  <a:rPr lang="en-GB">
                    <a:noFill/>
                  </a:rPr>
                  <a:t> </a:t>
                </a:r>
              </a:p>
            </p:txBody>
          </p:sp>
        </mc:Fallback>
      </mc:AlternateContent>
      <p:cxnSp>
        <p:nvCxnSpPr>
          <p:cNvPr id="5" name="Přímá spojnice 4"/>
          <p:cNvCxnSpPr/>
          <p:nvPr/>
        </p:nvCxnSpPr>
        <p:spPr>
          <a:xfrm flipV="1">
            <a:off x="3780000" y="5760000"/>
            <a:ext cx="7740000" cy="0"/>
          </a:xfrm>
          <a:prstGeom prst="line">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3780000" y="5400000"/>
            <a:ext cx="720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4500000" y="5040000"/>
            <a:ext cx="720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5220000" y="4680000"/>
            <a:ext cx="720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5940000" y="4320000"/>
            <a:ext cx="720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6660000" y="3960000"/>
            <a:ext cx="720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V="1">
            <a:off x="7380000" y="3600000"/>
            <a:ext cx="3960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360000" y="5760000"/>
            <a:ext cx="3420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V="1">
            <a:off x="3060000" y="3240000"/>
            <a:ext cx="0" cy="2808000"/>
          </a:xfrm>
          <a:prstGeom prst="line">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7" name="Ovál 16"/>
          <p:cNvSpPr/>
          <p:nvPr/>
        </p:nvSpPr>
        <p:spPr>
          <a:xfrm>
            <a:off x="3708000" y="5328000"/>
            <a:ext cx="144000" cy="144000"/>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ál 17"/>
          <p:cNvSpPr/>
          <p:nvPr/>
        </p:nvSpPr>
        <p:spPr>
          <a:xfrm>
            <a:off x="4428000" y="5328000"/>
            <a:ext cx="144000" cy="144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ál 18"/>
          <p:cNvSpPr/>
          <p:nvPr/>
        </p:nvSpPr>
        <p:spPr>
          <a:xfrm>
            <a:off x="4428000" y="4968000"/>
            <a:ext cx="144000" cy="144000"/>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ál 19"/>
          <p:cNvSpPr/>
          <p:nvPr/>
        </p:nvSpPr>
        <p:spPr>
          <a:xfrm>
            <a:off x="5155200" y="4968000"/>
            <a:ext cx="144000" cy="144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ál 20"/>
          <p:cNvSpPr/>
          <p:nvPr/>
        </p:nvSpPr>
        <p:spPr>
          <a:xfrm>
            <a:off x="5155200" y="4608000"/>
            <a:ext cx="144000" cy="144000"/>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ál 21"/>
          <p:cNvSpPr/>
          <p:nvPr/>
        </p:nvSpPr>
        <p:spPr>
          <a:xfrm>
            <a:off x="5868000" y="4608000"/>
            <a:ext cx="144000" cy="144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ál 22"/>
          <p:cNvSpPr/>
          <p:nvPr/>
        </p:nvSpPr>
        <p:spPr>
          <a:xfrm>
            <a:off x="5868000" y="4248000"/>
            <a:ext cx="144000" cy="144000"/>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ál 23"/>
          <p:cNvSpPr/>
          <p:nvPr/>
        </p:nvSpPr>
        <p:spPr>
          <a:xfrm>
            <a:off x="6588000" y="4248000"/>
            <a:ext cx="144000" cy="144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ál 24"/>
          <p:cNvSpPr/>
          <p:nvPr/>
        </p:nvSpPr>
        <p:spPr>
          <a:xfrm>
            <a:off x="6588000" y="3888000"/>
            <a:ext cx="144000" cy="144000"/>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ál 25"/>
          <p:cNvSpPr/>
          <p:nvPr/>
        </p:nvSpPr>
        <p:spPr>
          <a:xfrm>
            <a:off x="7308000" y="3888000"/>
            <a:ext cx="144000" cy="144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ál 26"/>
          <p:cNvSpPr/>
          <p:nvPr/>
        </p:nvSpPr>
        <p:spPr>
          <a:xfrm>
            <a:off x="7308000" y="3528000"/>
            <a:ext cx="144000" cy="144000"/>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9" name="Přímá spojnice 38"/>
          <p:cNvCxnSpPr/>
          <p:nvPr/>
        </p:nvCxnSpPr>
        <p:spPr>
          <a:xfrm flipH="1">
            <a:off x="3783858" y="575999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ál 15"/>
          <p:cNvSpPr/>
          <p:nvPr/>
        </p:nvSpPr>
        <p:spPr>
          <a:xfrm>
            <a:off x="3708000" y="5688000"/>
            <a:ext cx="144000" cy="144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Přímá spojnice 39"/>
          <p:cNvCxnSpPr/>
          <p:nvPr/>
        </p:nvCxnSpPr>
        <p:spPr>
          <a:xfrm flipH="1">
            <a:off x="4500000" y="575999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flipH="1">
            <a:off x="5220000" y="575999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flipH="1">
            <a:off x="5940000" y="575999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flipH="1">
            <a:off x="6660000" y="575999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flipH="1">
            <a:off x="7380000" y="5759999"/>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2880000" y="540000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2880000" y="504000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2880000" y="468000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2880000" y="432000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2880000" y="396000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ovéPole 50"/>
              <p:cNvSpPr txBox="1"/>
              <p:nvPr/>
            </p:nvSpPr>
            <p:spPr>
              <a:xfrm>
                <a:off x="2867280" y="5760000"/>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51" name="TextovéPole 50"/>
              <p:cNvSpPr txBox="1">
                <a:spLocks noRot="1" noChangeAspect="1" noMove="1" noResize="1" noEditPoints="1" noAdjustHandles="1" noChangeArrowheads="1" noChangeShapeType="1" noTextEdit="1"/>
              </p:cNvSpPr>
              <p:nvPr/>
            </p:nvSpPr>
            <p:spPr>
              <a:xfrm>
                <a:off x="2867280" y="5760000"/>
                <a:ext cx="192360" cy="276999"/>
              </a:xfrm>
              <a:prstGeom prst="rect">
                <a:avLst/>
              </a:prstGeom>
              <a:blipFill>
                <a:blip r:embed="rId3"/>
                <a:stretch>
                  <a:fillRect l="-25000" r="-2500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ovéPole 51"/>
              <p:cNvSpPr txBox="1"/>
              <p:nvPr/>
            </p:nvSpPr>
            <p:spPr>
              <a:xfrm>
                <a:off x="3687678" y="593999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52" name="TextovéPole 51"/>
              <p:cNvSpPr txBox="1">
                <a:spLocks noRot="1" noChangeAspect="1" noMove="1" noResize="1" noEditPoints="1" noAdjustHandles="1" noChangeArrowheads="1" noChangeShapeType="1" noTextEdit="1"/>
              </p:cNvSpPr>
              <p:nvPr/>
            </p:nvSpPr>
            <p:spPr>
              <a:xfrm>
                <a:off x="3687678" y="5939999"/>
                <a:ext cx="192360" cy="276999"/>
              </a:xfrm>
              <a:prstGeom prst="rect">
                <a:avLst/>
              </a:prstGeom>
              <a:blipFill>
                <a:blip r:embed="rId4"/>
                <a:stretch>
                  <a:fillRect l="-29032" r="-25806"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ovéPole 52"/>
              <p:cNvSpPr txBox="1"/>
              <p:nvPr/>
            </p:nvSpPr>
            <p:spPr>
              <a:xfrm>
                <a:off x="4406400" y="593999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53" name="TextovéPole 52"/>
              <p:cNvSpPr txBox="1">
                <a:spLocks noRot="1" noChangeAspect="1" noMove="1" noResize="1" noEditPoints="1" noAdjustHandles="1" noChangeArrowheads="1" noChangeShapeType="1" noTextEdit="1"/>
              </p:cNvSpPr>
              <p:nvPr/>
            </p:nvSpPr>
            <p:spPr>
              <a:xfrm>
                <a:off x="4406400" y="5939999"/>
                <a:ext cx="192360" cy="276999"/>
              </a:xfrm>
              <a:prstGeom prst="rect">
                <a:avLst/>
              </a:prstGeom>
              <a:blipFill>
                <a:blip r:embed="rId5"/>
                <a:stretch>
                  <a:fillRect l="-29032" r="-25806"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ovéPole 53"/>
              <p:cNvSpPr txBox="1"/>
              <p:nvPr/>
            </p:nvSpPr>
            <p:spPr>
              <a:xfrm>
                <a:off x="5126400" y="5939998"/>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54" name="TextovéPole 53"/>
              <p:cNvSpPr txBox="1">
                <a:spLocks noRot="1" noChangeAspect="1" noMove="1" noResize="1" noEditPoints="1" noAdjustHandles="1" noChangeArrowheads="1" noChangeShapeType="1" noTextEdit="1"/>
              </p:cNvSpPr>
              <p:nvPr/>
            </p:nvSpPr>
            <p:spPr>
              <a:xfrm>
                <a:off x="5126400" y="5939998"/>
                <a:ext cx="192360" cy="276999"/>
              </a:xfrm>
              <a:prstGeom prst="rect">
                <a:avLst/>
              </a:prstGeom>
              <a:blipFill>
                <a:blip r:embed="rId6"/>
                <a:stretch>
                  <a:fillRect l="-28125" r="-21875"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ovéPole 54"/>
              <p:cNvSpPr txBox="1"/>
              <p:nvPr/>
            </p:nvSpPr>
            <p:spPr>
              <a:xfrm>
                <a:off x="5846400" y="593999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55" name="TextovéPole 54"/>
              <p:cNvSpPr txBox="1">
                <a:spLocks noRot="1" noChangeAspect="1" noMove="1" noResize="1" noEditPoints="1" noAdjustHandles="1" noChangeArrowheads="1" noChangeShapeType="1" noTextEdit="1"/>
              </p:cNvSpPr>
              <p:nvPr/>
            </p:nvSpPr>
            <p:spPr>
              <a:xfrm>
                <a:off x="5846400" y="5939999"/>
                <a:ext cx="192360" cy="276999"/>
              </a:xfrm>
              <a:prstGeom prst="rect">
                <a:avLst/>
              </a:prstGeom>
              <a:blipFill>
                <a:blip r:embed="rId7"/>
                <a:stretch>
                  <a:fillRect l="-25000" r="-25000"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ovéPole 55"/>
              <p:cNvSpPr txBox="1"/>
              <p:nvPr/>
            </p:nvSpPr>
            <p:spPr>
              <a:xfrm>
                <a:off x="6566400" y="593999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56" name="TextovéPole 55"/>
              <p:cNvSpPr txBox="1">
                <a:spLocks noRot="1" noChangeAspect="1" noMove="1" noResize="1" noEditPoints="1" noAdjustHandles="1" noChangeArrowheads="1" noChangeShapeType="1" noTextEdit="1"/>
              </p:cNvSpPr>
              <p:nvPr/>
            </p:nvSpPr>
            <p:spPr>
              <a:xfrm>
                <a:off x="6566400" y="5939999"/>
                <a:ext cx="192360" cy="276999"/>
              </a:xfrm>
              <a:prstGeom prst="rect">
                <a:avLst/>
              </a:prstGeom>
              <a:blipFill>
                <a:blip r:embed="rId8"/>
                <a:stretch>
                  <a:fillRect l="-28125" r="-25000"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ovéPole 56"/>
              <p:cNvSpPr txBox="1"/>
              <p:nvPr/>
            </p:nvSpPr>
            <p:spPr>
              <a:xfrm>
                <a:off x="7286400" y="5939998"/>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57" name="TextovéPole 56"/>
              <p:cNvSpPr txBox="1">
                <a:spLocks noRot="1" noChangeAspect="1" noMove="1" noResize="1" noEditPoints="1" noAdjustHandles="1" noChangeArrowheads="1" noChangeShapeType="1" noTextEdit="1"/>
              </p:cNvSpPr>
              <p:nvPr/>
            </p:nvSpPr>
            <p:spPr>
              <a:xfrm>
                <a:off x="7286400" y="5939998"/>
                <a:ext cx="192360" cy="276999"/>
              </a:xfrm>
              <a:prstGeom prst="rect">
                <a:avLst/>
              </a:prstGeom>
              <a:blipFill>
                <a:blip r:embed="rId9"/>
                <a:stretch>
                  <a:fillRect l="-25000" r="-25000"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ovéPole 57"/>
              <p:cNvSpPr txBox="1"/>
              <p:nvPr/>
            </p:nvSpPr>
            <p:spPr>
              <a:xfrm>
                <a:off x="2358000" y="5263200"/>
                <a:ext cx="521095" cy="276999"/>
              </a:xfrm>
              <a:prstGeom prst="rect">
                <a:avLst/>
              </a:prstGeom>
              <a:noFill/>
            </p:spPr>
            <p:txBody>
              <a:bodyPr wrap="none" lIns="0" tIns="0" rIns="72000" bIns="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m:oMathPara>
                </a14:m>
                <a:endParaRPr lang="en-GB" dirty="0"/>
              </a:p>
            </p:txBody>
          </p:sp>
        </mc:Choice>
        <mc:Fallback xmlns="">
          <p:sp>
            <p:nvSpPr>
              <p:cNvPr id="58" name="TextovéPole 57"/>
              <p:cNvSpPr txBox="1">
                <a:spLocks noRot="1" noChangeAspect="1" noMove="1" noResize="1" noEditPoints="1" noAdjustHandles="1" noChangeArrowheads="1" noChangeShapeType="1" noTextEdit="1"/>
              </p:cNvSpPr>
              <p:nvPr/>
            </p:nvSpPr>
            <p:spPr>
              <a:xfrm>
                <a:off x="2358000" y="5263200"/>
                <a:ext cx="521095" cy="276999"/>
              </a:xfrm>
              <a:prstGeom prst="rect">
                <a:avLst/>
              </a:prstGeom>
              <a:blipFill>
                <a:blip r:embed="rId10"/>
                <a:stretch>
                  <a:fillRect l="-49412" t="-167391" r="-96471" b="-25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ovéPole 59"/>
              <p:cNvSpPr txBox="1"/>
              <p:nvPr/>
            </p:nvSpPr>
            <p:spPr>
              <a:xfrm>
                <a:off x="2358000" y="4901500"/>
                <a:ext cx="521095" cy="276999"/>
              </a:xfrm>
              <a:prstGeom prst="rect">
                <a:avLst/>
              </a:prstGeom>
              <a:noFill/>
            </p:spPr>
            <p:txBody>
              <a:bodyPr wrap="none" lIns="0" tIns="0" rIns="72000" bIns="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oMath>
                  </m:oMathPara>
                </a14:m>
                <a:endParaRPr lang="en-GB" dirty="0"/>
              </a:p>
            </p:txBody>
          </p:sp>
        </mc:Choice>
        <mc:Fallback xmlns="">
          <p:sp>
            <p:nvSpPr>
              <p:cNvPr id="60" name="TextovéPole 59"/>
              <p:cNvSpPr txBox="1">
                <a:spLocks noRot="1" noChangeAspect="1" noMove="1" noResize="1" noEditPoints="1" noAdjustHandles="1" noChangeArrowheads="1" noChangeShapeType="1" noTextEdit="1"/>
              </p:cNvSpPr>
              <p:nvPr/>
            </p:nvSpPr>
            <p:spPr>
              <a:xfrm>
                <a:off x="2358000" y="4901500"/>
                <a:ext cx="521095" cy="276999"/>
              </a:xfrm>
              <a:prstGeom prst="rect">
                <a:avLst/>
              </a:prstGeom>
              <a:blipFill>
                <a:blip r:embed="rId11"/>
                <a:stretch>
                  <a:fillRect l="-49412" t="-171111" r="-96471" b="-26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ovéPole 60"/>
              <p:cNvSpPr txBox="1"/>
              <p:nvPr/>
            </p:nvSpPr>
            <p:spPr>
              <a:xfrm>
                <a:off x="2358000" y="4543200"/>
                <a:ext cx="521095" cy="276999"/>
              </a:xfrm>
              <a:prstGeom prst="rect">
                <a:avLst/>
              </a:prstGeom>
              <a:noFill/>
            </p:spPr>
            <p:txBody>
              <a:bodyPr wrap="none" lIns="0" tIns="0" rIns="72000" bIns="0" rtlCol="0">
                <a:spAutoFit/>
              </a:bodyPr>
              <a:lstStyle/>
              <a:p>
                <a:pPr/>
                <a14:m>
                  <m:oMathPara xmlns:m="http://schemas.openxmlformats.org/officeDocument/2006/math">
                    <m:oMathParaPr>
                      <m:jc m:val="centerGroup"/>
                    </m:oMathParaPr>
                    <m:oMath xmlns:m="http://schemas.openxmlformats.org/officeDocument/2006/math">
                      <m:f>
                        <m:fPr>
                          <m:type m:val="lin"/>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oMath>
                  </m:oMathPara>
                </a14:m>
                <a:endParaRPr lang="en-GB" dirty="0"/>
              </a:p>
            </p:txBody>
          </p:sp>
        </mc:Choice>
        <mc:Fallback xmlns="">
          <p:sp>
            <p:nvSpPr>
              <p:cNvPr id="61" name="TextovéPole 60"/>
              <p:cNvSpPr txBox="1">
                <a:spLocks noRot="1" noChangeAspect="1" noMove="1" noResize="1" noEditPoints="1" noAdjustHandles="1" noChangeArrowheads="1" noChangeShapeType="1" noTextEdit="1"/>
              </p:cNvSpPr>
              <p:nvPr/>
            </p:nvSpPr>
            <p:spPr>
              <a:xfrm>
                <a:off x="2358000" y="4543200"/>
                <a:ext cx="521095" cy="276999"/>
              </a:xfrm>
              <a:prstGeom prst="rect">
                <a:avLst/>
              </a:prstGeom>
              <a:blipFill>
                <a:blip r:embed="rId12"/>
                <a:stretch>
                  <a:fillRect l="-49412" t="-167391" r="-96471" b="-25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ovéPole 61"/>
              <p:cNvSpPr txBox="1"/>
              <p:nvPr/>
            </p:nvSpPr>
            <p:spPr>
              <a:xfrm>
                <a:off x="2358000" y="4183200"/>
                <a:ext cx="521095" cy="276999"/>
              </a:xfrm>
              <a:prstGeom prst="rect">
                <a:avLst/>
              </a:prstGeom>
              <a:noFill/>
            </p:spPr>
            <p:txBody>
              <a:bodyPr wrap="none" lIns="0" tIns="0" rIns="72000" bIns="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6</m:t>
                          </m:r>
                        </m:den>
                      </m:f>
                    </m:oMath>
                  </m:oMathPara>
                </a14:m>
                <a:endParaRPr lang="en-GB" dirty="0"/>
              </a:p>
            </p:txBody>
          </p:sp>
        </mc:Choice>
        <mc:Fallback xmlns="">
          <p:sp>
            <p:nvSpPr>
              <p:cNvPr id="62" name="TextovéPole 61"/>
              <p:cNvSpPr txBox="1">
                <a:spLocks noRot="1" noChangeAspect="1" noMove="1" noResize="1" noEditPoints="1" noAdjustHandles="1" noChangeArrowheads="1" noChangeShapeType="1" noTextEdit="1"/>
              </p:cNvSpPr>
              <p:nvPr/>
            </p:nvSpPr>
            <p:spPr>
              <a:xfrm>
                <a:off x="2358000" y="4183200"/>
                <a:ext cx="521095" cy="276999"/>
              </a:xfrm>
              <a:prstGeom prst="rect">
                <a:avLst/>
              </a:prstGeom>
              <a:blipFill>
                <a:blip r:embed="rId13"/>
                <a:stretch>
                  <a:fillRect l="-49412" t="-167391" r="-96471" b="-25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ovéPole 62"/>
              <p:cNvSpPr txBox="1"/>
              <p:nvPr/>
            </p:nvSpPr>
            <p:spPr>
              <a:xfrm>
                <a:off x="2358000" y="3823201"/>
                <a:ext cx="521095" cy="276999"/>
              </a:xfrm>
              <a:prstGeom prst="rect">
                <a:avLst/>
              </a:prstGeom>
              <a:noFill/>
            </p:spPr>
            <p:txBody>
              <a:bodyPr wrap="none" lIns="0" tIns="0" rIns="72000" bIns="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m:oMathPara>
                </a14:m>
                <a:endParaRPr lang="en-GB" dirty="0"/>
              </a:p>
            </p:txBody>
          </p:sp>
        </mc:Choice>
        <mc:Fallback xmlns="">
          <p:sp>
            <p:nvSpPr>
              <p:cNvPr id="63" name="TextovéPole 62"/>
              <p:cNvSpPr txBox="1">
                <a:spLocks noRot="1" noChangeAspect="1" noMove="1" noResize="1" noEditPoints="1" noAdjustHandles="1" noChangeArrowheads="1" noChangeShapeType="1" noTextEdit="1"/>
              </p:cNvSpPr>
              <p:nvPr/>
            </p:nvSpPr>
            <p:spPr>
              <a:xfrm>
                <a:off x="2358000" y="3823201"/>
                <a:ext cx="521095" cy="276999"/>
              </a:xfrm>
              <a:prstGeom prst="rect">
                <a:avLst/>
              </a:prstGeom>
              <a:blipFill>
                <a:blip r:embed="rId14"/>
                <a:stretch>
                  <a:fillRect l="-49412" t="-167391" r="-96471" b="-252174"/>
                </a:stretch>
              </a:blipFill>
            </p:spPr>
            <p:txBody>
              <a:bodyPr/>
              <a:lstStyle/>
              <a:p>
                <a:r>
                  <a:rPr lang="en-GB">
                    <a:noFill/>
                  </a:rPr>
                  <a:t> </a:t>
                </a:r>
              </a:p>
            </p:txBody>
          </p:sp>
        </mc:Fallback>
      </mc:AlternateContent>
      <p:cxnSp>
        <p:nvCxnSpPr>
          <p:cNvPr id="64" name="Přímá spojnice 63"/>
          <p:cNvCxnSpPr/>
          <p:nvPr/>
        </p:nvCxnSpPr>
        <p:spPr>
          <a:xfrm>
            <a:off x="2880000" y="3600000"/>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ovéPole 64"/>
              <p:cNvSpPr txBox="1"/>
              <p:nvPr/>
            </p:nvSpPr>
            <p:spPr>
              <a:xfrm>
                <a:off x="2613531" y="3459802"/>
                <a:ext cx="265063" cy="276999"/>
              </a:xfrm>
              <a:prstGeom prst="rect">
                <a:avLst/>
              </a:prstGeom>
              <a:noFill/>
            </p:spPr>
            <p:txBody>
              <a:bodyPr wrap="none" lIns="0" tIns="0" rIns="7200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65" name="TextovéPole 64"/>
              <p:cNvSpPr txBox="1">
                <a:spLocks noRot="1" noChangeAspect="1" noMove="1" noResize="1" noEditPoints="1" noAdjustHandles="1" noChangeArrowheads="1" noChangeShapeType="1" noTextEdit="1"/>
              </p:cNvSpPr>
              <p:nvPr/>
            </p:nvSpPr>
            <p:spPr>
              <a:xfrm>
                <a:off x="2613531" y="3459802"/>
                <a:ext cx="265063" cy="276999"/>
              </a:xfrm>
              <a:prstGeom prst="rect">
                <a:avLst/>
              </a:prstGeom>
              <a:blipFill>
                <a:blip r:embed="rId15"/>
                <a:stretch>
                  <a:fillRect l="-20930"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ovéPole 65"/>
              <p:cNvSpPr txBox="1"/>
              <p:nvPr/>
            </p:nvSpPr>
            <p:spPr>
              <a:xfrm>
                <a:off x="11521080" y="5759999"/>
                <a:ext cx="19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66" name="TextovéPole 65"/>
              <p:cNvSpPr txBox="1">
                <a:spLocks noRot="1" noChangeAspect="1" noMove="1" noResize="1" noEditPoints="1" noAdjustHandles="1" noChangeArrowheads="1" noChangeShapeType="1" noTextEdit="1"/>
              </p:cNvSpPr>
              <p:nvPr/>
            </p:nvSpPr>
            <p:spPr>
              <a:xfrm>
                <a:off x="11521080" y="5759999"/>
                <a:ext cx="194540" cy="276999"/>
              </a:xfrm>
              <a:prstGeom prst="rect">
                <a:avLst/>
              </a:prstGeom>
              <a:blipFill>
                <a:blip r:embed="rId16"/>
                <a:stretch>
                  <a:fillRect l="-15625" r="-9375"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ovéPole 66"/>
              <p:cNvSpPr txBox="1"/>
              <p:nvPr/>
            </p:nvSpPr>
            <p:spPr>
              <a:xfrm>
                <a:off x="10803763" y="3636000"/>
                <a:ext cx="5362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67" name="TextovéPole 66"/>
              <p:cNvSpPr txBox="1">
                <a:spLocks noRot="1" noChangeAspect="1" noMove="1" noResize="1" noEditPoints="1" noAdjustHandles="1" noChangeArrowheads="1" noChangeShapeType="1" noTextEdit="1"/>
              </p:cNvSpPr>
              <p:nvPr/>
            </p:nvSpPr>
            <p:spPr>
              <a:xfrm>
                <a:off x="10803763" y="3636000"/>
                <a:ext cx="536237" cy="276999"/>
              </a:xfrm>
              <a:prstGeom prst="rect">
                <a:avLst/>
              </a:prstGeom>
              <a:blipFill>
                <a:blip r:embed="rId17"/>
                <a:stretch>
                  <a:fillRect l="-7955" b="-8696"/>
                </a:stretch>
              </a:blipFill>
            </p:spPr>
            <p:txBody>
              <a:bodyPr/>
              <a:lstStyle/>
              <a:p>
                <a:r>
                  <a:rPr lang="en-GB">
                    <a:noFill/>
                  </a:rPr>
                  <a:t> </a:t>
                </a:r>
              </a:p>
            </p:txBody>
          </p:sp>
        </mc:Fallback>
      </mc:AlternateContent>
    </p:spTree>
    <p:extLst>
      <p:ext uri="{BB962C8B-B14F-4D97-AF65-F5344CB8AC3E}">
        <p14:creationId xmlns:p14="http://schemas.microsoft.com/office/powerpoint/2010/main" val="90916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text 2"/>
              <p:cNvSpPr>
                <a:spLocks noGrp="1"/>
              </p:cNvSpPr>
              <p:nvPr>
                <p:ph type="body" sz="half" idx="2"/>
              </p:nvPr>
            </p:nvSpPr>
            <p:spPr>
              <a:xfrm>
                <a:off x="6984000" y="1620000"/>
                <a:ext cx="4680000" cy="4320000"/>
              </a:xfrm>
            </p:spPr>
            <p:txBody>
              <a:bodyPr/>
              <a:lstStyle/>
              <a:p>
                <a:pPr>
                  <a:lnSpc>
                    <a:spcPct val="150000"/>
                  </a:lnSpc>
                </a:pPr>
                <a:r>
                  <a:rPr lang="en-GB" dirty="0"/>
                  <a:t>An example of a cumulative distribution function of a continuous random variable.</a:t>
                </a:r>
              </a:p>
              <a:p>
                <a:pPr>
                  <a:lnSpc>
                    <a:spcPct val="150000"/>
                  </a:lnSpc>
                </a:pPr>
                <a:endParaRPr lang="en-GB" dirty="0"/>
              </a:p>
              <a:p>
                <a:r>
                  <a:rPr lang="en-GB" dirty="0"/>
                  <a:t>Recall that  </a:t>
                </a:r>
                <a14:m>
                  <m:oMath xmlns:m="http://schemas.openxmlformats.org/officeDocument/2006/math">
                    <m:r>
                      <a:rPr lang="en-GB" i="1" smtClean="0">
                        <a:latin typeface="Cambria Math" panose="02040503050406030204" pitchFamily="18" charset="0"/>
                      </a:rPr>
                      <m:t>𝐹</m:t>
                    </m:r>
                  </m:oMath>
                </a14:m>
                <a:r>
                  <a:rPr lang="en-GB" dirty="0"/>
                  <a:t>  is non-decreasing,</a:t>
                </a:r>
              </a:p>
              <a:p>
                <a:pPr>
                  <a:lnSpc>
                    <a:spcPct val="150000"/>
                  </a:lnSpc>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𝑥</m:t>
                              </m:r>
                              <m:r>
                                <a:rPr lang="en-GB" b="0" i="1" smtClean="0">
                                  <a:latin typeface="Cambria Math" panose="02040503050406030204" pitchFamily="18" charset="0"/>
                                </a:rPr>
                                <m:t>→−∞</m:t>
                              </m:r>
                            </m:lim>
                          </m:limLow>
                        </m:fName>
                        <m:e>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=0</m:t>
                      </m:r>
                    </m:oMath>
                  </m:oMathPara>
                </a14:m>
                <a:endParaRPr lang="en-GB" dirty="0"/>
              </a:p>
              <a:p>
                <a:r>
                  <a:rPr lang="en-GB" dirty="0"/>
                  <a:t>and</a:t>
                </a:r>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𝑥</m:t>
                              </m:r>
                              <m:r>
                                <a:rPr lang="en-GB" b="0" i="1" smtClean="0">
                                  <a:latin typeface="Cambria Math" panose="02040503050406030204" pitchFamily="18" charset="0"/>
                                </a:rPr>
                                <m:t>→+∞</m:t>
                              </m:r>
                            </m:lim>
                          </m:limLow>
                        </m:fName>
                        <m:e>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r>
                        <a:rPr lang="en-GB" b="0" i="1" smtClean="0">
                          <a:latin typeface="Cambria Math" panose="02040503050406030204" pitchFamily="18" charset="0"/>
                        </a:rPr>
                        <m:t>=1</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sz="half" idx="2"/>
              </p:nvPr>
            </p:nvSpPr>
            <p:spPr>
              <a:xfrm>
                <a:off x="6984000" y="1620000"/>
                <a:ext cx="4680000" cy="4320000"/>
              </a:xfrm>
              <a:blipFill>
                <a:blip r:embed="rId2"/>
                <a:stretch>
                  <a:fillRect l="-2086" r="-1825"/>
                </a:stretch>
              </a:blipFill>
            </p:spPr>
            <p:txBody>
              <a:bodyPr/>
              <a:lstStyle/>
              <a:p>
                <a:r>
                  <a:rPr lang="en-GB">
                    <a:noFill/>
                  </a:rPr>
                  <a:t> </a:t>
                </a:r>
              </a:p>
            </p:txBody>
          </p:sp>
        </mc:Fallback>
      </mc:AlternateContent>
      <p:sp>
        <p:nvSpPr>
          <p:cNvPr id="4" name="Nadpis 3"/>
          <p:cNvSpPr>
            <a:spLocks noGrp="1"/>
          </p:cNvSpPr>
          <p:nvPr>
            <p:ph type="title"/>
          </p:nvPr>
        </p:nvSpPr>
        <p:spPr/>
        <p:txBody>
          <a:bodyPr/>
          <a:lstStyle/>
          <a:p>
            <a:r>
              <a:rPr lang="en-GB" dirty="0"/>
              <a:t>Examples of cumulative distribution functions</a:t>
            </a:r>
          </a:p>
        </p:txBody>
      </p:sp>
      <p:pic>
        <p:nvPicPr>
          <p:cNvPr id="5" name="Picture 3"/>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3558" t="1001" r="17491" b="2000"/>
          <a:stretch/>
        </p:blipFill>
        <p:spPr bwMode="auto">
          <a:xfrm>
            <a:off x="432000" y="1908000"/>
            <a:ext cx="6120000" cy="3492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37319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cumulative distribution &amp; the density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u="sng" dirty="0"/>
                  <a:t>Case III</a:t>
                </a:r>
                <a:r>
                  <a:rPr lang="en-GB" dirty="0"/>
                  <a:t>:  Let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be a probability space where the sample space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a:t>
                </a:r>
                <a:br>
                  <a:rPr lang="en-GB" dirty="0"/>
                </a:br>
                <a:r>
                  <a:rPr lang="en-GB" dirty="0"/>
                  <a:t>the event space  </a:t>
                </a:r>
                <a14:m>
                  <m:oMath xmlns:m="http://schemas.openxmlformats.org/officeDocument/2006/math">
                    <m:r>
                      <a:rPr lang="en-GB" b="0" i="1" smtClean="0">
                        <a:latin typeface="Cambria Math" panose="02040503050406030204" pitchFamily="18" charset="0"/>
                      </a:rPr>
                      <m:t>ℱ</m:t>
                    </m:r>
                  </m:oMath>
                </a14:m>
                <a:r>
                  <a:rPr lang="en-GB" dirty="0"/>
                  <a:t>  is the collection of all Lebesgue measurable subsets of  </a:t>
                </a:r>
                <a14:m>
                  <m:oMath xmlns:m="http://schemas.openxmlformats.org/officeDocument/2006/math">
                    <m:r>
                      <a:rPr lang="en-GB" b="0" i="1" smtClean="0">
                        <a:latin typeface="Cambria Math" panose="02040503050406030204" pitchFamily="18" charset="0"/>
                      </a:rPr>
                      <m:t>ℝ</m:t>
                    </m:r>
                  </m:oMath>
                </a14:m>
                <a:r>
                  <a:rPr lang="en-GB" dirty="0"/>
                  <a:t>,  and the probability  </a:t>
                </a:r>
                <a14:m>
                  <m:oMath xmlns:m="http://schemas.openxmlformats.org/officeDocument/2006/math">
                    <m:r>
                      <a:rPr lang="en-GB" i="1" smtClean="0">
                        <a:latin typeface="Cambria Math" panose="02040503050406030204" pitchFamily="18" charset="0"/>
                      </a:rPr>
                      <m:t>𝑃</m:t>
                    </m:r>
                  </m:oMath>
                </a14:m>
                <a:r>
                  <a:rPr lang="en-GB" dirty="0"/>
                  <a:t>  is such that there exists a </a:t>
                </a:r>
                <a:r>
                  <a:rPr lang="en-GB" u="sng" dirty="0"/>
                  <a:t>continuous</a:t>
                </a:r>
                <a:r>
                  <a:rPr lang="en-GB" dirty="0"/>
                  <a:t> probability density function  </a:t>
                </a:r>
                <a14:m>
                  <m:oMath xmlns:m="http://schemas.openxmlformats.org/officeDocument/2006/math">
                    <m:r>
                      <a:rPr lang="en-GB" i="1" smtClean="0">
                        <a:latin typeface="Cambria Math" panose="02040503050406030204" pitchFamily="18" charset="0"/>
                      </a:rPr>
                      <m:t>𝑓</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𝐸</m:t>
                        </m:r>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oMath>
                </a14:m>
                <a:r>
                  <a:rPr lang="en-GB" dirty="0"/>
                  <a:t>  for every event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a:t>
                </a:r>
              </a:p>
              <a:p>
                <a:pPr>
                  <a:lnSpc>
                    <a:spcPct val="150000"/>
                  </a:lnSpc>
                </a:pPr>
                <a:r>
                  <a:rPr lang="en-GB" dirty="0"/>
                  <a:t>Consider the identity random variable  </a:t>
                </a:r>
                <a14:m>
                  <m:oMath xmlns:m="http://schemas.openxmlformats.org/officeDocument/2006/math">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for every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a:t>
                </a:r>
              </a:p>
              <a:p>
                <a:pPr>
                  <a:lnSpc>
                    <a:spcPct val="150000"/>
                  </a:lnSpc>
                </a:pPr>
                <a:r>
                  <a:rPr lang="en-GB" dirty="0"/>
                  <a:t>Then</a:t>
                </a:r>
              </a:p>
              <a:p>
                <a:pPr>
                  <a:lnSpc>
                    <a:spcPct val="12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m:t>
                          </m:r>
                          <m:r>
                            <a:rPr lang="en-GB" b="0" i="1" smtClean="0">
                              <a:latin typeface="Cambria Math" panose="02040503050406030204" pitchFamily="18" charset="0"/>
                            </a:rPr>
                            <m:t>∞</m:t>
                          </m:r>
                        </m:sub>
                        <m:sup>
                          <m:r>
                            <a:rPr lang="en-GB" b="0" i="1" smtClean="0">
                              <a:latin typeface="Cambria Math" panose="02040503050406030204" pitchFamily="18" charset="0"/>
                            </a:rPr>
                            <m:t>𝑥</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𝑡</m:t>
                          </m:r>
                        </m:e>
                      </m:nary>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026396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cumulative distribution &amp; the density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u="sng" dirty="0"/>
                  <a:t>Case III</a:t>
                </a:r>
                <a:r>
                  <a:rPr lang="en-GB" dirty="0"/>
                  <a:t>:  Let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be a probability space where the sample space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a:t>
                </a:r>
                <a:br>
                  <a:rPr lang="en-GB" dirty="0"/>
                </a:br>
                <a:r>
                  <a:rPr lang="en-GB" dirty="0"/>
                  <a:t>the event space  </a:t>
                </a:r>
                <a14:m>
                  <m:oMath xmlns:m="http://schemas.openxmlformats.org/officeDocument/2006/math">
                    <m:r>
                      <a:rPr lang="en-GB" b="0" i="1" smtClean="0">
                        <a:latin typeface="Cambria Math" panose="02040503050406030204" pitchFamily="18" charset="0"/>
                      </a:rPr>
                      <m:t>ℱ</m:t>
                    </m:r>
                  </m:oMath>
                </a14:m>
                <a:r>
                  <a:rPr lang="en-GB" dirty="0"/>
                  <a:t>  is the collection of all Lebesgue measurable subsets of  </a:t>
                </a:r>
                <a14:m>
                  <m:oMath xmlns:m="http://schemas.openxmlformats.org/officeDocument/2006/math">
                    <m:r>
                      <a:rPr lang="en-GB" b="0" i="1" smtClean="0">
                        <a:latin typeface="Cambria Math" panose="02040503050406030204" pitchFamily="18" charset="0"/>
                      </a:rPr>
                      <m:t>ℝ</m:t>
                    </m:r>
                  </m:oMath>
                </a14:m>
                <a:r>
                  <a:rPr lang="en-GB" dirty="0"/>
                  <a:t>,  and the probability  </a:t>
                </a:r>
                <a14:m>
                  <m:oMath xmlns:m="http://schemas.openxmlformats.org/officeDocument/2006/math">
                    <m:r>
                      <a:rPr lang="en-GB" i="1" smtClean="0">
                        <a:latin typeface="Cambria Math" panose="02040503050406030204" pitchFamily="18" charset="0"/>
                      </a:rPr>
                      <m:t>𝑃</m:t>
                    </m:r>
                  </m:oMath>
                </a14:m>
                <a:r>
                  <a:rPr lang="en-GB" dirty="0"/>
                  <a:t>  is such that there exists a </a:t>
                </a:r>
                <a:r>
                  <a:rPr lang="en-GB" u="sng" dirty="0"/>
                  <a:t>continuous</a:t>
                </a:r>
                <a:r>
                  <a:rPr lang="en-GB" dirty="0"/>
                  <a:t> probability density function  </a:t>
                </a:r>
                <a14:m>
                  <m:oMath xmlns:m="http://schemas.openxmlformats.org/officeDocument/2006/math">
                    <m:r>
                      <a:rPr lang="en-GB" i="1" smtClean="0">
                        <a:latin typeface="Cambria Math" panose="02040503050406030204" pitchFamily="18" charset="0"/>
                      </a:rPr>
                      <m:t>𝑓</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𝐸</m:t>
                        </m:r>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oMath>
                </a14:m>
                <a:r>
                  <a:rPr lang="en-GB" dirty="0"/>
                  <a:t>  for every event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a:t>
                </a:r>
              </a:p>
              <a:p>
                <a:r>
                  <a:rPr lang="en-GB" dirty="0"/>
                  <a:t>Consider the identity random variable  </a:t>
                </a:r>
                <a14:m>
                  <m:oMath xmlns:m="http://schemas.openxmlformats.org/officeDocument/2006/math">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for every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a:t>
                </a:r>
              </a:p>
              <a:p>
                <a:endParaRPr lang="en-GB" dirty="0"/>
              </a:p>
              <a:p>
                <a:r>
                  <a:rPr lang="en-GB" dirty="0"/>
                  <a:t>It holds by definitions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rPr>
                                <m:t>ℝ</m:t>
                              </m:r>
                              <m:r>
                                <a:rPr lang="en-GB" b="0" i="1" smtClean="0">
                                  <a:latin typeface="Cambria Math" panose="02040503050406030204" pitchFamily="18" charset="0"/>
                                </a:rPr>
                                <m:t> </m:t>
                              </m:r>
                              <m:r>
                                <a:rPr lang="en-GB" i="1">
                                  <a:latin typeface="Cambria Math" panose="02040503050406030204" pitchFamily="18" charset="0"/>
                                </a:rPr>
                                <m:t>:−∞&lt;</m:t>
                              </m:r>
                              <m:r>
                                <a:rPr lang="en-GB" i="1">
                                  <a:latin typeface="Cambria Math" panose="02040503050406030204" pitchFamily="18" charset="0"/>
                                </a:rPr>
                                <m:t>𝑡</m:t>
                              </m:r>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 </m:t>
                              </m:r>
                            </m:e>
                          </m:d>
                        </m:e>
                      </m:d>
                      <m:r>
                        <a:rPr lang="en-GB" i="1">
                          <a:latin typeface="Cambria Math" panose="02040503050406030204" pitchFamily="18" charset="0"/>
                        </a:rPr>
                        <m:t>=</m:t>
                      </m:r>
                      <m:nary>
                        <m:naryPr>
                          <m:ctrlPr>
                            <a:rPr lang="en-GB" i="1">
                              <a:latin typeface="Cambria Math" panose="02040503050406030204" pitchFamily="18" charset="0"/>
                            </a:rPr>
                          </m:ctrlPr>
                        </m:naryPr>
                        <m:sub>
                          <m:r>
                            <m:rPr>
                              <m:brk m:alnAt="23"/>
                            </m:rPr>
                            <a:rPr lang="en-GB" i="1">
                              <a:latin typeface="Cambria Math" panose="02040503050406030204" pitchFamily="18" charset="0"/>
                            </a:rPr>
                            <m:t>−</m:t>
                          </m:r>
                          <m:r>
                            <a:rPr lang="en-GB" i="1">
                              <a:latin typeface="Cambria Math" panose="02040503050406030204" pitchFamily="18" charset="0"/>
                            </a:rPr>
                            <m:t>∞</m:t>
                          </m:r>
                        </m:sub>
                        <m:sup>
                          <m:r>
                            <a:rPr lang="en-GB" i="1">
                              <a:latin typeface="Cambria Math" panose="02040503050406030204" pitchFamily="18" charset="0"/>
                            </a:rPr>
                            <m:t>𝑥</m:t>
                          </m:r>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𝑡</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𝑡</m:t>
                          </m:r>
                        </m:e>
                      </m:nary>
                    </m:oMath>
                  </m:oMathPara>
                </a14:m>
                <a:endParaRPr lang="en-GB" dirty="0"/>
              </a:p>
              <a:p>
                <a:endParaRPr lang="en-GB" dirty="0"/>
              </a:p>
              <a:p>
                <a:r>
                  <a:rPr lang="en-GB" dirty="0"/>
                  <a:t>By the fundamental theorem of calculus,</a:t>
                </a:r>
              </a:p>
              <a:p>
                <a:pPr>
                  <a:lnSpc>
                    <a:spcPct val="20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80511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cumulative distribution &amp; the density function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u="sng" dirty="0"/>
                  <a:t>Case III</a:t>
                </a:r>
                <a:r>
                  <a:rPr lang="en-GB" dirty="0"/>
                  <a:t>:  Let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be a probability space where the sample space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a:t>
                </a:r>
                <a:br>
                  <a:rPr lang="en-GB" dirty="0"/>
                </a:br>
                <a:r>
                  <a:rPr lang="en-GB" dirty="0"/>
                  <a:t>the event space  </a:t>
                </a:r>
                <a14:m>
                  <m:oMath xmlns:m="http://schemas.openxmlformats.org/officeDocument/2006/math">
                    <m:r>
                      <a:rPr lang="en-GB" b="0" i="1" smtClean="0">
                        <a:latin typeface="Cambria Math" panose="02040503050406030204" pitchFamily="18" charset="0"/>
                      </a:rPr>
                      <m:t>ℱ</m:t>
                    </m:r>
                  </m:oMath>
                </a14:m>
                <a:r>
                  <a:rPr lang="en-GB" dirty="0"/>
                  <a:t>  is the collection of all Lebesgue measurable subsets of  </a:t>
                </a:r>
                <a14:m>
                  <m:oMath xmlns:m="http://schemas.openxmlformats.org/officeDocument/2006/math">
                    <m:r>
                      <a:rPr lang="en-GB" b="0" i="1" smtClean="0">
                        <a:latin typeface="Cambria Math" panose="02040503050406030204" pitchFamily="18" charset="0"/>
                      </a:rPr>
                      <m:t>ℝ</m:t>
                    </m:r>
                  </m:oMath>
                </a14:m>
                <a:r>
                  <a:rPr lang="en-GB" dirty="0"/>
                  <a:t>,  and the probability  </a:t>
                </a:r>
                <a14:m>
                  <m:oMath xmlns:m="http://schemas.openxmlformats.org/officeDocument/2006/math">
                    <m:r>
                      <a:rPr lang="en-GB" i="1" smtClean="0">
                        <a:latin typeface="Cambria Math" panose="02040503050406030204" pitchFamily="18" charset="0"/>
                      </a:rPr>
                      <m:t>𝑃</m:t>
                    </m:r>
                  </m:oMath>
                </a14:m>
                <a:r>
                  <a:rPr lang="en-GB" dirty="0"/>
                  <a:t>  is such that there exists a </a:t>
                </a:r>
                <a:r>
                  <a:rPr lang="en-GB" u="sng" dirty="0"/>
                  <a:t>continuous</a:t>
                </a:r>
                <a:r>
                  <a:rPr lang="en-GB" dirty="0"/>
                  <a:t> probability density function  </a:t>
                </a:r>
                <a14:m>
                  <m:oMath xmlns:m="http://schemas.openxmlformats.org/officeDocument/2006/math">
                    <m:r>
                      <a:rPr lang="en-GB" i="1" smtClean="0">
                        <a:latin typeface="Cambria Math" panose="02040503050406030204" pitchFamily="18" charset="0"/>
                      </a:rPr>
                      <m:t>𝑓</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𝐸</m:t>
                        </m:r>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oMath>
                </a14:m>
                <a:r>
                  <a:rPr lang="en-GB" dirty="0"/>
                  <a:t>  for every event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a:t>
                </a:r>
              </a:p>
              <a:p>
                <a:r>
                  <a:rPr lang="en-GB" dirty="0"/>
                  <a:t>Consider the identity random variable  </a:t>
                </a:r>
                <a14:m>
                  <m:oMath xmlns:m="http://schemas.openxmlformats.org/officeDocument/2006/math">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for every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a:t>
                </a:r>
              </a:p>
              <a:p>
                <a:r>
                  <a:rPr lang="en-GB" dirty="0"/>
                  <a:t>If  </a:t>
                </a:r>
                <a14:m>
                  <m:oMath xmlns:m="http://schemas.openxmlformats.org/officeDocument/2006/math">
                    <m:r>
                      <a:rPr lang="en-GB" b="0" i="1" smtClean="0">
                        <a:latin typeface="Cambria Math" panose="02040503050406030204" pitchFamily="18" charset="0"/>
                      </a:rPr>
                      <m:t>−∞&lt;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&lt;+∞</m:t>
                    </m:r>
                  </m:oMath>
                </a14:m>
                <a:r>
                  <a:rPr lang="en-GB" dirty="0"/>
                  <a:t>,  then it holds by the continuity of the density function  </a:t>
                </a:r>
                <a14:m>
                  <m:oMath xmlns:m="http://schemas.openxmlformats.org/officeDocument/2006/math">
                    <m:r>
                      <a:rPr lang="en-GB" i="1" smtClean="0">
                        <a:latin typeface="Cambria Math" panose="02040503050406030204" pitchFamily="18" charset="0"/>
                      </a:rPr>
                      <m:t>𝑓</m:t>
                    </m:r>
                  </m:oMath>
                </a14:m>
                <a:r>
                  <a:rPr lang="en-GB" dirty="0"/>
                  <a:t>  that</a:t>
                </a:r>
              </a:p>
              <a:p>
                <a:pPr>
                  <a:lnSpc>
                    <a:spcPct val="150000"/>
                  </a:lnSpc>
                </a:pPr>
                <a14:m>
                  <m:oMathPara xmlns:m="http://schemas.openxmlformats.org/officeDocument/2006/math">
                    <m:oMathParaPr>
                      <m:jc m:val="centerGroup"/>
                    </m:oMathParaPr>
                    <m:oMath xmlns:m="http://schemas.openxmlformats.org/officeDocument/2006/math">
                      <m:nary>
                        <m:naryPr>
                          <m:supHide m:val="on"/>
                          <m:ctrlPr>
                            <a:rPr lang="en-GB" b="0" i="1" smtClean="0">
                              <a:latin typeface="Cambria Math" panose="02040503050406030204" pitchFamily="18" charset="0"/>
                            </a:rPr>
                          </m:ctrlPr>
                        </m:naryPr>
                        <m:sub>
                          <m:d>
                            <m:dPr>
                              <m:ctrlPr>
                                <a:rPr lang="en-GB" b="0" i="1" smtClean="0">
                                  <a:latin typeface="Cambria Math" panose="02040503050406030204" pitchFamily="18" charset="0"/>
                                </a:rPr>
                              </m:ctrlPr>
                            </m:dPr>
                            <m:e>
                              <m:r>
                                <m:rPr>
                                  <m:brk m:alnAt="7"/>
                                </m:rP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m:t>
                      </m:r>
                      <m:nary>
                        <m:naryPr>
                          <m:supHide m:val="on"/>
                          <m:ctrlPr>
                            <a:rPr lang="en-GB" b="0" i="1" smtClean="0">
                              <a:latin typeface="Cambria Math" panose="02040503050406030204" pitchFamily="18" charset="0"/>
                            </a:rPr>
                          </m:ctrlPr>
                        </m:naryPr>
                        <m:sub>
                          <m:d>
                            <m:dPr>
                              <m:begChr m:val="["/>
                              <m:ctrlPr>
                                <a:rPr lang="en-GB" b="0" i="1" smtClean="0">
                                  <a:latin typeface="Cambria Math" panose="02040503050406030204" pitchFamily="18" charset="0"/>
                                </a:rPr>
                              </m:ctrlPr>
                            </m:dPr>
                            <m:e>
                              <m:r>
                                <m:rPr>
                                  <m:brk m:alnAt="7"/>
                                </m:rP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sub>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i="1">
                          <a:latin typeface="Cambria Math" panose="02040503050406030204" pitchFamily="18" charset="0"/>
                        </a:rPr>
                        <m:t>=</m:t>
                      </m:r>
                      <m:nary>
                        <m:naryPr>
                          <m:supHide m:val="on"/>
                          <m:ctrlPr>
                            <a:rPr lang="en-GB" i="1">
                              <a:latin typeface="Cambria Math" panose="02040503050406030204" pitchFamily="18" charset="0"/>
                            </a:rPr>
                          </m:ctrlPr>
                        </m:naryPr>
                        <m:sub>
                          <m:d>
                            <m:dPr>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sub>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smtClean="0">
                              <a:latin typeface="Cambria Math" panose="02040503050406030204" pitchFamily="18" charset="0"/>
                            </a:rPr>
                            <m:t> </m:t>
                          </m:r>
                          <m:r>
                            <m:rPr>
                              <m:sty m:val="p"/>
                            </m:rPr>
                            <a:rPr lang="en-GB" i="0">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nary>
                        <m:naryPr>
                          <m:supHide m:val="on"/>
                          <m:ctrlPr>
                            <a:rPr lang="en-GB" i="1">
                              <a:latin typeface="Cambria Math" panose="02040503050406030204" pitchFamily="18" charset="0"/>
                            </a:rPr>
                          </m:ctrlPr>
                        </m:naryPr>
                        <m:sub>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sub>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smtClean="0">
                              <a:latin typeface="Cambria Math" panose="02040503050406030204" pitchFamily="18" charset="0"/>
                            </a:rPr>
                            <m:t> </m:t>
                          </m:r>
                          <m:r>
                            <m:rPr>
                              <m:sty m:val="p"/>
                            </m:rPr>
                            <a:rPr lang="en-GB" i="0">
                              <a:latin typeface="Cambria Math" panose="02040503050406030204" pitchFamily="18" charset="0"/>
                            </a:rPr>
                            <m:t>d</m:t>
                          </m:r>
                          <m:r>
                            <a:rPr lang="en-GB" i="1">
                              <a:latin typeface="Cambria Math" panose="02040503050406030204" pitchFamily="18" charset="0"/>
                            </a:rPr>
                            <m:t>𝑥</m:t>
                          </m:r>
                        </m:e>
                      </m:nary>
                    </m:oMath>
                  </m:oMathPara>
                </a14:m>
                <a:endParaRPr lang="en-GB" dirty="0"/>
              </a:p>
              <a:p>
                <a:pPr>
                  <a:lnSpc>
                    <a:spcPct val="150000"/>
                  </a:lnSpc>
                </a:pPr>
                <a:r>
                  <a:rPr lang="en-GB" dirty="0"/>
                  <a:t>hence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𝑋</m:t>
                          </m:r>
                          <m:r>
                            <a:rPr lang="en-GB" b="0" i="1" smtClean="0">
                              <a:latin typeface="Cambria Math" panose="02040503050406030204" pitchFamily="18" charset="0"/>
                            </a:rPr>
                            <m:t>&lt;</m:t>
                          </m:r>
                          <m:r>
                            <a:rPr lang="en-GB" b="0" i="1" smtClean="0">
                              <a:latin typeface="Cambria Math" panose="02040503050406030204" pitchFamily="18" charset="0"/>
                            </a:rPr>
                            <m:t>𝑏</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&lt;</m:t>
                          </m:r>
                          <m:r>
                            <a:rPr lang="en-GB" b="0" i="1" smtClean="0">
                              <a:latin typeface="Cambria Math" panose="02040503050406030204" pitchFamily="18" charset="0"/>
                            </a:rPr>
                            <m:t>𝑏</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𝑎</m:t>
                          </m:r>
                        </m:sub>
                        <m:sup>
                          <m:r>
                            <a:rPr lang="en-GB" b="0" i="1" smtClean="0">
                              <a:latin typeface="Cambria Math" panose="02040503050406030204" pitchFamily="18" charset="0"/>
                            </a:rPr>
                            <m:t>𝑏</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1" smtClean="0">
                              <a:latin typeface="Cambria Math" panose="02040503050406030204" pitchFamily="18" charset="0"/>
                            </a:rPr>
                            <m:t>d</m:t>
                          </m:r>
                          <m:r>
                            <a:rPr lang="en-GB" b="0" i="1" smtClean="0">
                              <a:latin typeface="Cambria Math" panose="02040503050406030204" pitchFamily="18" charset="0"/>
                            </a:rPr>
                            <m:t>𝑥</m:t>
                          </m:r>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002624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probability of an event</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the  </a:t>
                </a:r>
                <a:r>
                  <a:rPr lang="en-GB" b="1" dirty="0"/>
                  <a:t>probability density function</a:t>
                </a:r>
                <a:r>
                  <a:rPr lang="en-GB" dirty="0"/>
                  <a:t>  of a random variable  </a:t>
                </a:r>
                <a14:m>
                  <m:oMath xmlns:m="http://schemas.openxmlformats.org/officeDocument/2006/math">
                    <m:r>
                      <a:rPr lang="en-GB" i="1" smtClean="0">
                        <a:latin typeface="Cambria Math" panose="02040503050406030204" pitchFamily="18" charset="0"/>
                      </a:rPr>
                      <m:t>𝑋</m:t>
                    </m:r>
                  </m:oMath>
                </a14:m>
                <a:r>
                  <a:rPr lang="en-GB" dirty="0"/>
                  <a:t>  </a:t>
                </a:r>
                <a:br>
                  <a:rPr lang="en-GB" dirty="0"/>
                </a:br>
                <a:r>
                  <a:rPr lang="en-GB" dirty="0"/>
                  <a:t>(the employees’ salary per year) look like this:</a:t>
                </a:r>
                <a:endParaRPr lang="en-GB" b="0"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4" name="Line 4"/>
          <p:cNvSpPr>
            <a:spLocks noChangeShapeType="1"/>
          </p:cNvSpPr>
          <p:nvPr/>
        </p:nvSpPr>
        <p:spPr bwMode="auto">
          <a:xfrm>
            <a:off x="1980000" y="3600000"/>
            <a:ext cx="792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 name="Freeform 5"/>
          <p:cNvSpPr>
            <a:spLocks/>
          </p:cNvSpPr>
          <p:nvPr/>
        </p:nvSpPr>
        <p:spPr bwMode="auto">
          <a:xfrm>
            <a:off x="2340000" y="2808000"/>
            <a:ext cx="7200000" cy="792162"/>
          </a:xfrm>
          <a:custGeom>
            <a:avLst/>
            <a:gdLst>
              <a:gd name="T0" fmla="*/ 0 w 3175"/>
              <a:gd name="T1" fmla="*/ 2147483646 h 499"/>
              <a:gd name="T2" fmla="*/ 2147483646 w 3175"/>
              <a:gd name="T3" fmla="*/ 2147483646 h 499"/>
              <a:gd name="T4" fmla="*/ 2147483646 w 3175"/>
              <a:gd name="T5" fmla="*/ 2147483646 h 499"/>
              <a:gd name="T6" fmla="*/ 2147483646 w 3175"/>
              <a:gd name="T7" fmla="*/ 2147483646 h 499"/>
              <a:gd name="T8" fmla="*/ 2147483646 w 3175"/>
              <a:gd name="T9" fmla="*/ 2147483646 h 499"/>
              <a:gd name="T10" fmla="*/ 0 60000 65536"/>
              <a:gd name="T11" fmla="*/ 0 60000 65536"/>
              <a:gd name="T12" fmla="*/ 0 60000 65536"/>
              <a:gd name="T13" fmla="*/ 0 60000 65536"/>
              <a:gd name="T14" fmla="*/ 0 60000 65536"/>
              <a:gd name="T15" fmla="*/ 0 w 3175"/>
              <a:gd name="T16" fmla="*/ 0 h 499"/>
              <a:gd name="T17" fmla="*/ 3175 w 3175"/>
              <a:gd name="T18" fmla="*/ 499 h 499"/>
            </a:gdLst>
            <a:ahLst/>
            <a:cxnLst>
              <a:cxn ang="T10">
                <a:pos x="T0" y="T1"/>
              </a:cxn>
              <a:cxn ang="T11">
                <a:pos x="T2" y="T3"/>
              </a:cxn>
              <a:cxn ang="T12">
                <a:pos x="T4" y="T5"/>
              </a:cxn>
              <a:cxn ang="T13">
                <a:pos x="T6" y="T7"/>
              </a:cxn>
              <a:cxn ang="T14">
                <a:pos x="T8" y="T9"/>
              </a:cxn>
            </a:cxnLst>
            <a:rect l="T15" t="T16" r="T17" b="T18"/>
            <a:pathLst>
              <a:path w="3175" h="499">
                <a:moveTo>
                  <a:pt x="0" y="499"/>
                </a:moveTo>
                <a:cubicBezTo>
                  <a:pt x="132" y="355"/>
                  <a:pt x="265" y="212"/>
                  <a:pt x="454" y="136"/>
                </a:cubicBezTo>
                <a:cubicBezTo>
                  <a:pt x="643" y="60"/>
                  <a:pt x="839" y="0"/>
                  <a:pt x="1134" y="45"/>
                </a:cubicBezTo>
                <a:cubicBezTo>
                  <a:pt x="1429" y="90"/>
                  <a:pt x="1883" y="332"/>
                  <a:pt x="2223" y="408"/>
                </a:cubicBezTo>
                <a:cubicBezTo>
                  <a:pt x="2563" y="484"/>
                  <a:pt x="3016" y="492"/>
                  <a:pt x="3175" y="499"/>
                </a:cubicBezTo>
              </a:path>
            </a:pathLst>
          </a:custGeom>
          <a:solidFill>
            <a:srgbClr val="00B0F0"/>
          </a:solidFill>
          <a:ln w="12700" cap="flat" cmpd="sng">
            <a:solidFill>
              <a:schemeClr val="tx1"/>
            </a:solidFill>
            <a:prstDash val="solid"/>
            <a:round/>
            <a:headEnd type="none" w="sm" len="sm"/>
            <a:tailEnd type="none" w="sm" len="sm"/>
          </a:ln>
        </p:spPr>
        <p:txBody>
          <a:bodyPr/>
          <a:lstStyle/>
          <a:p>
            <a:endParaRPr lang="en-GB" dirty="0"/>
          </a:p>
        </p:txBody>
      </p:sp>
      <p:sp>
        <p:nvSpPr>
          <p:cNvPr id="6" name="Line 7"/>
          <p:cNvSpPr>
            <a:spLocks noChangeShapeType="1"/>
          </p:cNvSpPr>
          <p:nvPr/>
        </p:nvSpPr>
        <p:spPr bwMode="auto">
          <a:xfrm>
            <a:off x="4500000" y="2862000"/>
            <a:ext cx="0" cy="846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8" name="Line 6"/>
          <p:cNvSpPr>
            <a:spLocks noChangeShapeType="1"/>
          </p:cNvSpPr>
          <p:nvPr/>
        </p:nvSpPr>
        <p:spPr bwMode="auto">
          <a:xfrm>
            <a:off x="2340000" y="3492000"/>
            <a:ext cx="0" cy="216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9" name="Line 6"/>
          <p:cNvSpPr>
            <a:spLocks noChangeShapeType="1"/>
          </p:cNvSpPr>
          <p:nvPr/>
        </p:nvSpPr>
        <p:spPr bwMode="auto">
          <a:xfrm>
            <a:off x="9540000" y="3492000"/>
            <a:ext cx="0" cy="216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mc:AlternateContent xmlns:mc="http://schemas.openxmlformats.org/markup-compatibility/2006" xmlns:a14="http://schemas.microsoft.com/office/drawing/2010/main">
        <mc:Choice Requires="a14">
          <p:sp>
            <p:nvSpPr>
              <p:cNvPr id="30" name="TextovéPole 29"/>
              <p:cNvSpPr txBox="1"/>
              <p:nvPr/>
            </p:nvSpPr>
            <p:spPr>
              <a:xfrm>
                <a:off x="6521734" y="2941200"/>
                <a:ext cx="5195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6521734" y="2941200"/>
                <a:ext cx="519501" cy="276999"/>
              </a:xfrm>
              <a:prstGeom prst="rect">
                <a:avLst/>
              </a:prstGeom>
              <a:blipFill>
                <a:blip r:embed="rId3"/>
                <a:stretch>
                  <a:fillRect l="-14118" b="-34783"/>
                </a:stretch>
              </a:blipFill>
            </p:spPr>
            <p:txBody>
              <a:bodyPr/>
              <a:lstStyle/>
              <a:p>
                <a:r>
                  <a:rPr lang="en-GB">
                    <a:noFill/>
                  </a:rPr>
                  <a:t> </a:t>
                </a:r>
              </a:p>
            </p:txBody>
          </p:sp>
        </mc:Fallback>
      </mc:AlternateContent>
      <p:sp>
        <p:nvSpPr>
          <p:cNvPr id="31" name="TextovéPole 30"/>
          <p:cNvSpPr txBox="1"/>
          <p:nvPr/>
        </p:nvSpPr>
        <p:spPr>
          <a:xfrm>
            <a:off x="1932035" y="3708000"/>
            <a:ext cx="815929" cy="276999"/>
          </a:xfrm>
          <a:prstGeom prst="rect">
            <a:avLst/>
          </a:prstGeom>
          <a:noFill/>
        </p:spPr>
        <p:txBody>
          <a:bodyPr wrap="none" lIns="0" tIns="0" rIns="0" bIns="0" rtlCol="0">
            <a:spAutoFit/>
          </a:bodyPr>
          <a:lstStyle/>
          <a:p>
            <a:r>
              <a:rPr lang="en-GB" dirty="0"/>
              <a:t>100 000</a:t>
            </a:r>
          </a:p>
        </p:txBody>
      </p:sp>
      <p:sp>
        <p:nvSpPr>
          <p:cNvPr id="32" name="TextovéPole 31"/>
          <p:cNvSpPr txBox="1"/>
          <p:nvPr/>
        </p:nvSpPr>
        <p:spPr>
          <a:xfrm>
            <a:off x="9132035" y="3708000"/>
            <a:ext cx="815929" cy="276999"/>
          </a:xfrm>
          <a:prstGeom prst="rect">
            <a:avLst/>
          </a:prstGeom>
          <a:noFill/>
        </p:spPr>
        <p:txBody>
          <a:bodyPr wrap="none" lIns="0" tIns="0" rIns="0" bIns="0" rtlCol="0">
            <a:spAutoFit/>
          </a:bodyPr>
          <a:lstStyle/>
          <a:p>
            <a:r>
              <a:rPr lang="en-GB" dirty="0"/>
              <a:t>600 000</a:t>
            </a:r>
          </a:p>
        </p:txBody>
      </p:sp>
      <p:sp>
        <p:nvSpPr>
          <p:cNvPr id="33" name="TextovéPole 32"/>
          <p:cNvSpPr txBox="1"/>
          <p:nvPr/>
        </p:nvSpPr>
        <p:spPr>
          <a:xfrm>
            <a:off x="4092035" y="3708000"/>
            <a:ext cx="815929" cy="276999"/>
          </a:xfrm>
          <a:prstGeom prst="rect">
            <a:avLst/>
          </a:prstGeom>
          <a:noFill/>
        </p:spPr>
        <p:txBody>
          <a:bodyPr wrap="none" lIns="0" tIns="0" rIns="0" bIns="0" rtlCol="0">
            <a:spAutoFit/>
          </a:bodyPr>
          <a:lstStyle/>
          <a:p>
            <a:r>
              <a:rPr lang="en-GB" dirty="0"/>
              <a:t>250 000</a:t>
            </a:r>
          </a:p>
        </p:txBody>
      </p:sp>
      <mc:AlternateContent xmlns:mc="http://schemas.openxmlformats.org/markup-compatibility/2006" xmlns:a14="http://schemas.microsoft.com/office/drawing/2010/main">
        <mc:Choice Requires="a14">
          <p:sp>
            <p:nvSpPr>
              <p:cNvPr id="34" name="TextovéPole 33"/>
              <p:cNvSpPr txBox="1"/>
              <p:nvPr/>
            </p:nvSpPr>
            <p:spPr>
              <a:xfrm>
                <a:off x="9673051" y="2484000"/>
                <a:ext cx="2232662" cy="715132"/>
              </a:xfrm>
              <a:prstGeom prst="rect">
                <a:avLst/>
              </a:prstGeom>
              <a:noFill/>
              <a:ln>
                <a:solidFill>
                  <a:srgbClr val="00B0F0"/>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1</m:t>
                          </m:r>
                          <m:r>
                            <a:rPr lang="en-GB" b="0" i="1" smtClean="0">
                              <a:latin typeface="Cambria Math" panose="02040503050406030204" pitchFamily="18" charset="0"/>
                            </a:rPr>
                            <m:t>00 000</m:t>
                          </m:r>
                        </m:sub>
                        <m:sup>
                          <m:r>
                            <a:rPr lang="en-GB" b="0" i="1" smtClean="0">
                              <a:latin typeface="Cambria Math" panose="02040503050406030204" pitchFamily="18" charset="0"/>
                            </a:rPr>
                            <m:t>600 000</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=1</m:t>
                      </m:r>
                    </m:oMath>
                  </m:oMathPara>
                </a14:m>
                <a:endParaRPr lang="en-GB" dirty="0"/>
              </a:p>
            </p:txBody>
          </p:sp>
        </mc:Choice>
        <mc:Fallback xmlns="">
          <p:sp>
            <p:nvSpPr>
              <p:cNvPr id="34" name="TextovéPole 33"/>
              <p:cNvSpPr txBox="1">
                <a:spLocks noRot="1" noChangeAspect="1" noMove="1" noResize="1" noEditPoints="1" noAdjustHandles="1" noChangeArrowheads="1" noChangeShapeType="1" noTextEdit="1"/>
              </p:cNvSpPr>
              <p:nvPr/>
            </p:nvSpPr>
            <p:spPr>
              <a:xfrm>
                <a:off x="9673051" y="2484000"/>
                <a:ext cx="2232662" cy="715132"/>
              </a:xfrm>
              <a:prstGeom prst="rect">
                <a:avLst/>
              </a:prstGeom>
              <a:blipFill>
                <a:blip r:embed="rId4"/>
                <a:stretch>
                  <a:fillRect/>
                </a:stretch>
              </a:blipFill>
              <a:ln>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ovéPole 35"/>
              <p:cNvSpPr txBox="1"/>
              <p:nvPr/>
            </p:nvSpPr>
            <p:spPr>
              <a:xfrm>
                <a:off x="702909" y="4767411"/>
                <a:ext cx="10726180" cy="1568589"/>
              </a:xfrm>
              <a:prstGeom prst="rect">
                <a:avLst/>
              </a:prstGeom>
              <a:noFill/>
              <a:ln>
                <a:solidFill>
                  <a:srgbClr val="00B0F0"/>
                </a:solidFill>
              </a:ln>
            </p:spPr>
            <p:txBody>
              <a:bodyPr wrap="square" tIns="180000" rIns="1872000" bIns="180000" rtlCol="0">
                <a:spAutoFit/>
              </a:bodyPr>
              <a:lstStyle/>
              <a:p>
                <a:pPr>
                  <a:lnSpc>
                    <a:spcPct val="120000"/>
                  </a:lnSpc>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100 000≤</m:t>
                          </m:r>
                          <m:r>
                            <a:rPr lang="en-GB" sz="2000" b="0" i="1" smtClean="0">
                              <a:latin typeface="Cambria Math" panose="02040503050406030204" pitchFamily="18" charset="0"/>
                            </a:rPr>
                            <m:t>𝑋</m:t>
                          </m:r>
                          <m:r>
                            <a:rPr lang="en-GB" sz="2000" b="0" i="1" smtClean="0">
                              <a:latin typeface="Cambria Math" panose="02040503050406030204" pitchFamily="18" charset="0"/>
                            </a:rPr>
                            <m:t>≤250 000</m:t>
                          </m:r>
                        </m:e>
                      </m:d>
                      <m:r>
                        <m:rPr>
                          <m:aln/>
                        </m:rPr>
                        <a:rPr lang="en-GB" sz="2000" b="0" i="1" smtClean="0">
                          <a:latin typeface="Cambria Math" panose="02040503050406030204" pitchFamily="18" charset="0"/>
                        </a:rPr>
                        <m:t>=</m:t>
                      </m:r>
                    </m:oMath>
                    <m:oMath xmlns:m="http://schemas.openxmlformats.org/officeDocument/2006/math">
                      <m:r>
                        <a:rPr lang="en-GB" sz="2000" b="0" i="1" smtClean="0">
                          <a:latin typeface="Cambria Math" panose="02040503050406030204" pitchFamily="18" charset="0"/>
                        </a:rPr>
                        <m:t>=</m:t>
                      </m:r>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 </m:t>
                              </m:r>
                              <m:r>
                                <a:rPr lang="en-GB" sz="2000" b="0" i="1" smtClean="0">
                                  <a:latin typeface="Cambria Math" panose="02040503050406030204" pitchFamily="18" charset="0"/>
                                </a:rPr>
                                <m:t>𝑥</m:t>
                              </m:r>
                              <m:r>
                                <a:rPr lang="en-GB" sz="2000" b="0" i="1" smtClean="0">
                                  <a:latin typeface="Cambria Math" panose="02040503050406030204" pitchFamily="18" charset="0"/>
                                </a:rPr>
                                <m:t>∈</m:t>
                              </m:r>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100 000, 600 000</m:t>
                                  </m:r>
                                </m:e>
                              </m:d>
                              <m:r>
                                <a:rPr lang="en-GB" sz="2000" b="0" i="1" smtClean="0">
                                  <a:latin typeface="Cambria Math" panose="02040503050406030204" pitchFamily="18" charset="0"/>
                                </a:rPr>
                                <m:t> :100 000≤</m:t>
                              </m:r>
                              <m:r>
                                <a:rPr lang="en-GB" sz="2000" b="0" i="1" smtClean="0">
                                  <a:latin typeface="Cambria Math" panose="02040503050406030204" pitchFamily="18" charset="0"/>
                                </a:rPr>
                                <m:t>𝑋</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≤250 000 </m:t>
                              </m:r>
                            </m:e>
                          </m:d>
                        </m:e>
                      </m:d>
                      <m:r>
                        <m:rPr>
                          <m:aln/>
                        </m:rPr>
                        <a:rPr lang="en-GB" sz="2000" b="0" i="1" smtClean="0">
                          <a:latin typeface="Cambria Math" panose="02040503050406030204" pitchFamily="18" charset="0"/>
                        </a:rPr>
                        <m:t>=</m:t>
                      </m:r>
                      <m:nary>
                        <m:naryPr>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1</m:t>
                          </m:r>
                          <m:r>
                            <a:rPr lang="en-GB" sz="2000" b="0" i="1" smtClean="0">
                              <a:latin typeface="Cambria Math" panose="02040503050406030204" pitchFamily="18" charset="0"/>
                            </a:rPr>
                            <m:t>00 000</m:t>
                          </m:r>
                        </m:sub>
                        <m:sup>
                          <m:r>
                            <a:rPr lang="en-GB" sz="2000" b="0" i="1" smtClean="0">
                              <a:latin typeface="Cambria Math" panose="02040503050406030204" pitchFamily="18" charset="0"/>
                            </a:rPr>
                            <m:t>250 000</m:t>
                          </m:r>
                        </m:sup>
                        <m:e>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 </m:t>
                          </m:r>
                          <m:r>
                            <m:rPr>
                              <m:sty m:val="p"/>
                            </m:rPr>
                            <a:rPr lang="en-GB" sz="2000" b="0" i="0" smtClean="0">
                              <a:latin typeface="Cambria Math" panose="02040503050406030204" pitchFamily="18" charset="0"/>
                            </a:rPr>
                            <m:t>d</m:t>
                          </m:r>
                          <m:r>
                            <a:rPr lang="en-GB" sz="2000" b="0" i="1" smtClean="0">
                              <a:latin typeface="Cambria Math" panose="02040503050406030204" pitchFamily="18" charset="0"/>
                            </a:rPr>
                            <m:t>𝑥</m:t>
                          </m:r>
                        </m:e>
                      </m:nary>
                    </m:oMath>
                  </m:oMathPara>
                </a14:m>
                <a:endParaRPr lang="en-GB" sz="2000" dirty="0"/>
              </a:p>
            </p:txBody>
          </p:sp>
        </mc:Choice>
        <mc:Fallback xmlns="">
          <p:sp>
            <p:nvSpPr>
              <p:cNvPr id="36" name="TextovéPole 35"/>
              <p:cNvSpPr txBox="1">
                <a:spLocks noRot="1" noChangeAspect="1" noMove="1" noResize="1" noEditPoints="1" noAdjustHandles="1" noChangeArrowheads="1" noChangeShapeType="1" noTextEdit="1"/>
              </p:cNvSpPr>
              <p:nvPr/>
            </p:nvSpPr>
            <p:spPr>
              <a:xfrm>
                <a:off x="702909" y="4767411"/>
                <a:ext cx="10726180" cy="1568589"/>
              </a:xfrm>
              <a:prstGeom prst="rect">
                <a:avLst/>
              </a:prstGeom>
              <a:blipFill>
                <a:blip r:embed="rId5"/>
                <a:stretch>
                  <a:fillRect/>
                </a:stretch>
              </a:blipFill>
              <a:ln>
                <a:solidFill>
                  <a:srgbClr val="00B0F0"/>
                </a:solidFill>
              </a:ln>
            </p:spPr>
            <p:txBody>
              <a:bodyPr/>
              <a:lstStyle/>
              <a:p>
                <a:r>
                  <a:rPr lang="en-GB">
                    <a:noFill/>
                  </a:rPr>
                  <a:t> </a:t>
                </a:r>
              </a:p>
            </p:txBody>
          </p:sp>
        </mc:Fallback>
      </mc:AlternateContent>
      <p:sp>
        <p:nvSpPr>
          <p:cNvPr id="7" name="TextovéPole 6"/>
          <p:cNvSpPr txBox="1"/>
          <p:nvPr/>
        </p:nvSpPr>
        <p:spPr>
          <a:xfrm>
            <a:off x="702909" y="4314066"/>
            <a:ext cx="10726180" cy="453183"/>
          </a:xfrm>
          <a:prstGeom prst="rect">
            <a:avLst/>
          </a:prstGeom>
          <a:noFill/>
          <a:ln>
            <a:solidFill>
              <a:srgbClr val="00B0F0"/>
            </a:solidFill>
          </a:ln>
        </p:spPr>
        <p:txBody>
          <a:bodyPr wrap="square" tIns="72000" bIns="72000" rtlCol="0">
            <a:spAutoFit/>
          </a:bodyPr>
          <a:lstStyle/>
          <a:p>
            <a:r>
              <a:rPr lang="en-GB" sz="2000" dirty="0"/>
              <a:t>Then the probability the salary of an employee is in the range from 100000 to 250 000, say, is:</a:t>
            </a:r>
          </a:p>
        </p:txBody>
      </p:sp>
      <p:cxnSp>
        <p:nvCxnSpPr>
          <p:cNvPr id="12" name="Přímá spojnice 11"/>
          <p:cNvCxnSpPr/>
          <p:nvPr/>
        </p:nvCxnSpPr>
        <p:spPr>
          <a:xfrm flipH="1" flipV="1">
            <a:off x="2473552" y="3507105"/>
            <a:ext cx="46448" cy="92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flipH="1" flipV="1">
            <a:off x="2603070" y="3406140"/>
            <a:ext cx="96930" cy="19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flipH="1" flipV="1">
            <a:off x="2734493" y="3308985"/>
            <a:ext cx="145508" cy="291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flipH="1" flipV="1">
            <a:off x="2875473" y="3230944"/>
            <a:ext cx="184529" cy="369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p:nvPr/>
        </p:nvCxnSpPr>
        <p:spPr>
          <a:xfrm flipH="1" flipV="1">
            <a:off x="3016386" y="3152775"/>
            <a:ext cx="223613" cy="44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flipH="1" flipV="1">
            <a:off x="3164001" y="3088005"/>
            <a:ext cx="255998" cy="511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flipH="1" flipV="1">
            <a:off x="3321142" y="3042285"/>
            <a:ext cx="278858" cy="557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flipH="1" flipV="1">
            <a:off x="3480187" y="3000375"/>
            <a:ext cx="299813" cy="599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flipH="1" flipV="1">
            <a:off x="3640184" y="2960369"/>
            <a:ext cx="319817" cy="639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flipH="1" flipV="1">
            <a:off x="3800092" y="2920185"/>
            <a:ext cx="339908" cy="679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flipH="1" flipV="1">
            <a:off x="3969240" y="2898479"/>
            <a:ext cx="350761" cy="701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flipH="1" flipV="1">
            <a:off x="4135501" y="2871000"/>
            <a:ext cx="364500" cy="729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flipH="1" flipV="1">
            <a:off x="4310998" y="2861999"/>
            <a:ext cx="184472" cy="3689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64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concept of probability</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 </a:t>
                </a:r>
                <a:r>
                  <a:rPr lang="en-GB" b="1" dirty="0"/>
                  <a:t>event space</a:t>
                </a:r>
                <a:r>
                  <a:rPr lang="en-GB" dirty="0"/>
                  <a:t>  </a:t>
                </a:r>
                <a14:m>
                  <m:oMath xmlns:m="http://schemas.openxmlformats.org/officeDocument/2006/math">
                    <m:r>
                      <a:rPr lang="en-GB" b="0" i="1" smtClean="0">
                        <a:latin typeface="Cambria Math" panose="02040503050406030204" pitchFamily="18" charset="0"/>
                      </a:rPr>
                      <m:t>ℱ</m:t>
                    </m:r>
                  </m:oMath>
                </a14:m>
                <a:r>
                  <a:rPr lang="en-GB" dirty="0"/>
                  <a:t>  is the collection of all (measurable) events.  The event space  </a:t>
                </a:r>
                <a14:m>
                  <m:oMath xmlns:m="http://schemas.openxmlformats.org/officeDocument/2006/math">
                    <m:r>
                      <a:rPr lang="en-GB" i="1" smtClean="0">
                        <a:latin typeface="Cambria Math" panose="02040503050406030204" pitchFamily="18" charset="0"/>
                      </a:rPr>
                      <m:t>ℱ</m:t>
                    </m:r>
                  </m:oMath>
                </a14:m>
                <a:r>
                  <a:rPr lang="en-GB" dirty="0"/>
                  <a:t>  is a σ-algebra of the subsets of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  and, for any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  we have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  and  </a:t>
                </a:r>
                <a14:m>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a:t>
                </a:r>
              </a:p>
              <a:p>
                <a:pPr>
                  <a:lnSpc>
                    <a:spcPct val="150000"/>
                  </a:lnSpc>
                </a:pPr>
                <a:endParaRPr lang="en-GB" dirty="0"/>
              </a:p>
              <a:p>
                <a:pPr>
                  <a:lnSpc>
                    <a:spcPct val="150000"/>
                  </a:lnSpc>
                </a:pPr>
                <a:r>
                  <a:rPr lang="en-GB" dirty="0"/>
                  <a:t>The event space contains all subsets of the sample space (i.e.  </a:t>
                </a:r>
                <a14:m>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e>
                    </m:d>
                  </m:oMath>
                </a14:m>
                <a:r>
                  <a:rPr lang="en-GB" dirty="0"/>
                  <a:t>)  especially in discrete cases, i.e. when the sample space is finite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a:t>,  e.g., when tossing a coin, rolling a dice, etc.) or countably infinite  (</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 3,…</m:t>
                        </m:r>
                      </m:e>
                    </m:d>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283"/>
                </a:stretch>
              </a:blipFill>
            </p:spPr>
            <p:txBody>
              <a:bodyPr/>
              <a:lstStyle/>
              <a:p>
                <a:r>
                  <a:rPr lang="en-GB">
                    <a:noFill/>
                  </a:rPr>
                  <a:t> </a:t>
                </a:r>
              </a:p>
            </p:txBody>
          </p:sp>
        </mc:Fallback>
      </mc:AlternateContent>
    </p:spTree>
    <p:extLst>
      <p:ext uri="{BB962C8B-B14F-4D97-AF65-F5344CB8AC3E}">
        <p14:creationId xmlns:p14="http://schemas.microsoft.com/office/powerpoint/2010/main" val="2047967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central tendency</a:t>
            </a:r>
          </a:p>
        </p:txBody>
      </p:sp>
      <p:sp>
        <p:nvSpPr>
          <p:cNvPr id="3" name="Zástupný symbol pro obsah 2"/>
          <p:cNvSpPr>
            <a:spLocks noGrp="1"/>
          </p:cNvSpPr>
          <p:nvPr>
            <p:ph idx="1"/>
          </p:nvPr>
        </p:nvSpPr>
        <p:spPr/>
        <p:txBody>
          <a:bodyPr/>
          <a:lstStyle/>
          <a:p>
            <a:pPr>
              <a:lnSpc>
                <a:spcPct val="150000"/>
              </a:lnSpc>
            </a:pPr>
            <a:r>
              <a:rPr lang="en-GB" dirty="0"/>
              <a:t>Mean / Expected value</a:t>
            </a:r>
          </a:p>
          <a:p>
            <a:pPr>
              <a:lnSpc>
                <a:spcPct val="150000"/>
              </a:lnSpc>
            </a:pPr>
            <a:r>
              <a:rPr lang="en-GB" dirty="0"/>
              <a:t>Mode</a:t>
            </a:r>
          </a:p>
          <a:p>
            <a:pPr>
              <a:lnSpc>
                <a:spcPct val="150000"/>
              </a:lnSpc>
            </a:pPr>
            <a:r>
              <a:rPr lang="en-GB" dirty="0"/>
              <a:t>Quantile</a:t>
            </a:r>
          </a:p>
          <a:p>
            <a:pPr>
              <a:lnSpc>
                <a:spcPct val="150000"/>
              </a:lnSpc>
            </a:pPr>
            <a:r>
              <a:rPr lang="en-GB" dirty="0"/>
              <a:t>Median</a:t>
            </a:r>
          </a:p>
          <a:p>
            <a:pPr>
              <a:lnSpc>
                <a:spcPct val="150000"/>
              </a:lnSpc>
            </a:pPr>
            <a:r>
              <a:rPr lang="en-GB" dirty="0"/>
              <a:t>Quartiles</a:t>
            </a:r>
          </a:p>
          <a:p>
            <a:pPr>
              <a:lnSpc>
                <a:spcPct val="150000"/>
              </a:lnSpc>
            </a:pPr>
            <a:r>
              <a:rPr lang="en-GB" dirty="0"/>
              <a:t>Deciles</a:t>
            </a:r>
          </a:p>
          <a:p>
            <a:pPr>
              <a:lnSpc>
                <a:spcPct val="150000"/>
              </a:lnSpc>
            </a:pPr>
            <a:r>
              <a:rPr lang="en-GB" dirty="0"/>
              <a:t>Centiles</a:t>
            </a:r>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825260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mean / expected value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 </a:t>
                </a:r>
                <a:r>
                  <a:rPr lang="en-GB" b="1" dirty="0"/>
                  <a:t>expected value</a:t>
                </a:r>
                <a:r>
                  <a:rPr lang="en-GB" dirty="0"/>
                  <a:t> (or the mean value) of the random variable  </a:t>
                </a:r>
                <a14:m>
                  <m:oMath xmlns:m="http://schemas.openxmlformats.org/officeDocument/2006/math">
                    <m:r>
                      <a:rPr lang="en-GB" i="1" smtClean="0">
                        <a:latin typeface="Cambria Math" panose="02040503050406030204" pitchFamily="18" charset="0"/>
                      </a:rPr>
                      <m:t>𝑋</m:t>
                    </m:r>
                  </m:oMath>
                </a14:m>
                <a:r>
                  <a:rPr lang="en-GB" dirty="0"/>
                  <a:t>  is denoted by</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m:t>
                      </m:r>
                      <m:r>
                        <m:rPr>
                          <m:nor/>
                        </m:rPr>
                        <a:rPr lang="en-GB" b="0" i="0" smtClean="0">
                          <a:latin typeface="Cambria Math" panose="02040503050406030204" pitchFamily="18" charset="0"/>
                        </a:rPr>
                        <m:t>or</m:t>
                      </m:r>
                      <m:r>
                        <a:rPr lang="en-GB" b="0" i="1" smtClean="0">
                          <a:latin typeface="Cambria Math" panose="02040503050406030204" pitchFamily="18" charset="0"/>
                        </a:rPr>
                        <m:t>  </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oMath>
                  </m:oMathPara>
                </a14:m>
                <a:endParaRPr lang="en-GB" dirty="0"/>
              </a:p>
              <a:p>
                <a:endParaRPr lang="en-GB" dirty="0"/>
              </a:p>
              <a:p>
                <a:r>
                  <a:rPr lang="en-GB" dirty="0"/>
                  <a:t>Cases I &amp; II:</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sub>
                        <m:sup/>
                        <m:e>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oMath>
                  </m:oMathPara>
                </a14:m>
                <a:endParaRPr lang="en-GB" dirty="0"/>
              </a:p>
              <a:p>
                <a:endParaRPr lang="en-GB" dirty="0"/>
              </a:p>
              <a:p>
                <a:r>
                  <a:rPr lang="en-GB" dirty="0"/>
                  <a:t>Case III:</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m:t>
                          </m:r>
                          <m:r>
                            <a:rPr lang="en-GB" b="0" i="1" smtClean="0">
                              <a:latin typeface="Cambria Math" panose="02040503050406030204" pitchFamily="18" charset="0"/>
                            </a:rPr>
                            <m:t>∞</m:t>
                          </m:r>
                        </m:sub>
                        <m:sup>
                          <m:r>
                            <a:rPr lang="en-GB" b="0" i="1" smtClean="0">
                              <a:latin typeface="Cambria Math" panose="02040503050406030204" pitchFamily="18" charset="0"/>
                            </a:rPr>
                            <m:t>+∞</m:t>
                          </m:r>
                        </m:sup>
                        <m:e>
                          <m:r>
                            <a:rPr lang="en-GB" b="0" i="1" smtClean="0">
                              <a:latin typeface="Cambria Math" panose="02040503050406030204" pitchFamily="18" charset="0"/>
                            </a:rPr>
                            <m:t>𝑥𝑓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3923742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Roughly speaking, the </a:t>
                </a:r>
                <a:r>
                  <a:rPr lang="en-GB" b="1" dirty="0"/>
                  <a:t>mode</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is the most probable value that the variable will attain.</a:t>
                </a:r>
              </a:p>
              <a:p>
                <a:pPr>
                  <a:lnSpc>
                    <a:spcPct val="150000"/>
                  </a:lnSpc>
                </a:pPr>
                <a:r>
                  <a:rPr lang="en-GB" dirty="0"/>
                  <a:t>Alternatively, the </a:t>
                </a:r>
                <a:r>
                  <a:rPr lang="en-GB" b="1" dirty="0"/>
                  <a:t>mode</a:t>
                </a:r>
                <a:r>
                  <a:rPr lang="en-GB" dirty="0"/>
                  <a:t> is the most frequent value of the random variable  </a:t>
                </a:r>
                <a14:m>
                  <m:oMath xmlns:m="http://schemas.openxmlformats.org/officeDocument/2006/math">
                    <m:r>
                      <a:rPr lang="en-GB" i="1">
                        <a:latin typeface="Cambria Math" panose="02040503050406030204" pitchFamily="18" charset="0"/>
                      </a:rPr>
                      <m:t>𝑋</m:t>
                    </m:r>
                  </m:oMath>
                </a14:m>
                <a:r>
                  <a:rPr lang="en-GB" dirty="0"/>
                  <a:t>  </a:t>
                </a:r>
                <a:br>
                  <a:rPr lang="en-GB" dirty="0"/>
                </a:br>
                <a:r>
                  <a:rPr lang="en-GB" dirty="0"/>
                  <a:t>(cf. the frequentist definition of the probability).</a:t>
                </a:r>
              </a:p>
              <a:p>
                <a:pPr>
                  <a:lnSpc>
                    <a:spcPct val="150000"/>
                  </a:lnSpc>
                </a:pPr>
                <a:endParaRPr lang="en-GB" dirty="0"/>
              </a:p>
              <a:p>
                <a:pPr>
                  <a:lnSpc>
                    <a:spcPct val="150000"/>
                  </a:lnSpc>
                </a:pPr>
                <a:r>
                  <a:rPr lang="en-GB" dirty="0"/>
                  <a:t>The definition of the mode is different for discrete variables (cases I &amp; II) and </a:t>
                </a:r>
                <a:br>
                  <a:rPr lang="en-GB" dirty="0"/>
                </a:br>
                <a:r>
                  <a:rPr lang="en-GB" dirty="0"/>
                  <a:t>for continuous variables (case III).</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909"/>
                </a:stretch>
              </a:blipFill>
            </p:spPr>
            <p:txBody>
              <a:bodyPr/>
              <a:lstStyle/>
              <a:p>
                <a:r>
                  <a:rPr lang="en-GB">
                    <a:noFill/>
                  </a:rPr>
                  <a:t> </a:t>
                </a:r>
              </a:p>
            </p:txBody>
          </p:sp>
        </mc:Fallback>
      </mc:AlternateContent>
    </p:spTree>
    <p:extLst>
      <p:ext uri="{BB962C8B-B14F-4D97-AF65-F5344CB8AC3E}">
        <p14:creationId xmlns:p14="http://schemas.microsoft.com/office/powerpoint/2010/main" val="2546405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a:xfrm>
                <a:off x="357152" y="1296000"/>
                <a:ext cx="11397600" cy="5040000"/>
              </a:xfrm>
            </p:spPr>
            <p:txBody>
              <a:bodyPr/>
              <a:lstStyle/>
              <a:p>
                <a:pPr>
                  <a:lnSpc>
                    <a:spcPct val="150000"/>
                  </a:lnSpc>
                </a:pPr>
                <a:r>
                  <a:rPr lang="en-GB" u="sng" dirty="0"/>
                  <a:t>Cases I &amp; II</a:t>
                </a:r>
                <a:r>
                  <a:rPr lang="en-GB" dirty="0"/>
                  <a:t>:  Let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be a probability space where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finite or countably infinite, the event space  </a:t>
                </a:r>
                <a14:m>
                  <m:oMath xmlns:m="http://schemas.openxmlformats.org/officeDocument/2006/math">
                    <m:r>
                      <a:rPr lang="en-GB" b="0" i="1" smtClean="0">
                        <a:latin typeface="Cambria Math" panose="02040503050406030204" pitchFamily="18" charset="0"/>
                      </a:rPr>
                      <m:t>ℱ</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m:rPr>
                            <m:sty m:val="p"/>
                          </m:rPr>
                          <a:rPr lang="en-GB" b="0" i="0" smtClean="0">
                            <a:latin typeface="Cambria Math" panose="02040503050406030204" pitchFamily="18" charset="0"/>
                          </a:rPr>
                          <m:t>Ω</m:t>
                        </m:r>
                      </m:sup>
                    </m:sSup>
                  </m:oMath>
                </a14:m>
                <a:r>
                  <a:rPr lang="en-GB" dirty="0"/>
                  <a:t>,  let  </a:t>
                </a:r>
                <a14:m>
                  <m:oMath xmlns:m="http://schemas.openxmlformats.org/officeDocument/2006/math">
                    <m:r>
                      <a:rPr lang="en-GB" b="0" i="1" smtClean="0">
                        <a:latin typeface="Cambria Math" panose="02040503050406030204" pitchFamily="18" charset="0"/>
                      </a:rPr>
                      <m:t>𝑝</m:t>
                    </m:r>
                  </m:oMath>
                </a14:m>
                <a:r>
                  <a:rPr lang="en-GB" dirty="0"/>
                  <a:t>  be the probability mass function of the probability  </a:t>
                </a:r>
                <a14:m>
                  <m:oMath xmlns:m="http://schemas.openxmlformats.org/officeDocument/2006/math">
                    <m:r>
                      <a:rPr lang="en-GB" i="1" smtClean="0">
                        <a:latin typeface="Cambria Math" panose="02040503050406030204" pitchFamily="18" charset="0"/>
                      </a:rPr>
                      <m:t>𝑃</m:t>
                    </m:r>
                  </m:oMath>
                </a14:m>
                <a:r>
                  <a:rPr lang="en-GB" dirty="0"/>
                  <a:t>,  and let  </a:t>
                </a:r>
                <a14:m>
                  <m:oMath xmlns:m="http://schemas.openxmlformats.org/officeDocument/2006/math">
                    <m:r>
                      <a:rPr lang="en-GB" b="0" i="1" smtClean="0">
                        <a:latin typeface="Cambria Math" panose="02040503050406030204" pitchFamily="18" charset="0"/>
                      </a:rPr>
                      <m:t>𝑋</m:t>
                    </m:r>
                    <m:r>
                      <a:rPr lang="en-GB" b="0" i="0"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be a random variable.</a:t>
                </a:r>
              </a:p>
              <a:p>
                <a:endParaRPr lang="en-GB" dirty="0"/>
              </a:p>
              <a:p>
                <a:pPr>
                  <a:lnSpc>
                    <a:spcPct val="150000"/>
                  </a:lnSpc>
                </a:pPr>
                <a:r>
                  <a:rPr lang="en-GB" dirty="0"/>
                  <a:t>The number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is a </a:t>
                </a:r>
                <a:r>
                  <a:rPr lang="en-GB" b="1" dirty="0"/>
                  <a:t>mode</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if and only if</a:t>
                </a:r>
              </a:p>
              <a:p>
                <a:pPr>
                  <a:lnSpc>
                    <a:spcPct val="120000"/>
                  </a:lnSpc>
                </a:pPr>
                <a14:m>
                  <m:oMathPara xmlns:m="http://schemas.openxmlformats.org/officeDocument/2006/math">
                    <m:oMathParaPr>
                      <m:jc m:val="centerGroup"/>
                    </m:oMathParaPr>
                    <m:oMath xmlns:m="http://schemas.openxmlformats.org/officeDocument/2006/math">
                      <m:nary>
                        <m:naryPr>
                          <m:chr m:val="∑"/>
                          <m:supHide m:val="on"/>
                          <m:ctrlPr>
                            <a:rPr lang="en-GB" i="1" smtClean="0">
                              <a:latin typeface="Cambria Math" panose="02040503050406030204" pitchFamily="18" charset="0"/>
                            </a:rPr>
                          </m:ctrlPr>
                        </m:naryPr>
                        <m:sub>
                          <m:eqArr>
                            <m:eqArrPr>
                              <m:ctrlPr>
                                <a:rPr lang="en-GB" b="0" i="1" smtClean="0">
                                  <a:latin typeface="Cambria Math" panose="02040503050406030204" pitchFamily="18" charset="0"/>
                                </a:rPr>
                              </m:ctrlPr>
                            </m:eqArrPr>
                            <m:e>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e>
                            <m:e>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m:rPr>
                                      <m:brk m:alnAt="7"/>
                                    </m:rPr>
                                    <a:rPr lang="en-GB" b="0" i="1" smtClean="0">
                                      <a:latin typeface="Cambria Math" panose="02040503050406030204" pitchFamily="18" charset="0"/>
                                    </a:rPr>
                                    <m:t>𝑋</m:t>
                                  </m:r>
                                </m:e>
                              </m:acc>
                            </m:e>
                          </m:eqAr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e>
                            <m:e>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𝑥</m:t>
                              </m:r>
                            </m:e>
                          </m:eqAr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m:rPr>
                          <m:nor/>
                        </m:rPr>
                        <a:rPr lang="en-GB" b="0" i="0" smtClean="0">
                          <a:latin typeface="Cambria Math" panose="02040503050406030204" pitchFamily="18" charset="0"/>
                        </a:rPr>
                        <m:t> </m:t>
                      </m:r>
                      <m:r>
                        <m:rPr>
                          <m:nor/>
                        </m:rPr>
                        <a:rPr lang="en-GB" b="0" i="0" smtClean="0">
                          <a:latin typeface="Cambria Math" panose="02040503050406030204" pitchFamily="18" charset="0"/>
                        </a:rPr>
                        <m:t>other</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xfrm>
                <a:off x="357152" y="1296000"/>
                <a:ext cx="11397600" cy="5040000"/>
              </a:xfrm>
              <a:blipFill>
                <a:blip r:embed="rId2"/>
                <a:stretch>
                  <a:fillRect l="-856"/>
                </a:stretch>
              </a:blipFill>
            </p:spPr>
            <p:txBody>
              <a:bodyPr/>
              <a:lstStyle/>
              <a:p>
                <a:r>
                  <a:rPr lang="en-GB">
                    <a:noFill/>
                  </a:rPr>
                  <a:t> </a:t>
                </a:r>
              </a:p>
            </p:txBody>
          </p:sp>
        </mc:Fallback>
      </mc:AlternateContent>
    </p:spTree>
    <p:extLst>
      <p:ext uri="{BB962C8B-B14F-4D97-AF65-F5344CB8AC3E}">
        <p14:creationId xmlns:p14="http://schemas.microsoft.com/office/powerpoint/2010/main" val="420020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římá spojnice 9"/>
          <p:cNvCxnSpPr/>
          <p:nvPr/>
        </p:nvCxnSpPr>
        <p:spPr>
          <a:xfrm>
            <a:off x="216000" y="6336000"/>
            <a:ext cx="1173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 </a:t>
                </a:r>
                <a:r>
                  <a:rPr lang="en-GB" b="1" dirty="0"/>
                  <a:t>graph</a:t>
                </a:r>
                <a:r>
                  <a:rPr lang="en-GB" dirty="0"/>
                  <a:t> of the </a:t>
                </a:r>
                <a:r>
                  <a:rPr lang="en-GB" b="1" dirty="0"/>
                  <a:t>probability mass function</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4" name="Line 4"/>
          <p:cNvSpPr>
            <a:spLocks noChangeShapeType="1"/>
          </p:cNvSpPr>
          <p:nvPr/>
        </p:nvSpPr>
        <p:spPr bwMode="auto">
          <a:xfrm>
            <a:off x="2052000" y="5940000"/>
            <a:ext cx="82080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GB" dirty="0"/>
          </a:p>
        </p:txBody>
      </p:sp>
      <p:sp>
        <p:nvSpPr>
          <p:cNvPr id="5" name="Line 5"/>
          <p:cNvSpPr>
            <a:spLocks noChangeShapeType="1"/>
          </p:cNvSpPr>
          <p:nvPr/>
        </p:nvSpPr>
        <p:spPr bwMode="auto">
          <a:xfrm>
            <a:off x="2340000" y="2088000"/>
            <a:ext cx="0" cy="414000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8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a:off x="255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a:off x="795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 name="Line 11"/>
          <p:cNvSpPr>
            <a:spLocks noChangeShapeType="1"/>
          </p:cNvSpPr>
          <p:nvPr/>
        </p:nvSpPr>
        <p:spPr bwMode="auto">
          <a:xfrm>
            <a:off x="954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 name="Line 12"/>
          <p:cNvSpPr>
            <a:spLocks noChangeShapeType="1"/>
          </p:cNvSpPr>
          <p:nvPr/>
        </p:nvSpPr>
        <p:spPr bwMode="auto">
          <a:xfrm>
            <a:off x="262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 name="Line 13"/>
          <p:cNvSpPr>
            <a:spLocks noChangeShapeType="1"/>
          </p:cNvSpPr>
          <p:nvPr/>
        </p:nvSpPr>
        <p:spPr bwMode="auto">
          <a:xfrm>
            <a:off x="514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 name="Line 5"/>
          <p:cNvSpPr>
            <a:spLocks noChangeShapeType="1"/>
          </p:cNvSpPr>
          <p:nvPr/>
        </p:nvSpPr>
        <p:spPr bwMode="auto">
          <a:xfrm>
            <a:off x="241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3" name="Line 5"/>
          <p:cNvSpPr>
            <a:spLocks noChangeShapeType="1"/>
          </p:cNvSpPr>
          <p:nvPr/>
        </p:nvSpPr>
        <p:spPr bwMode="auto">
          <a:xfrm>
            <a:off x="2700855"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 name="Line 6"/>
          <p:cNvSpPr>
            <a:spLocks noChangeShapeType="1"/>
          </p:cNvSpPr>
          <p:nvPr/>
        </p:nvSpPr>
        <p:spPr bwMode="auto">
          <a:xfrm>
            <a:off x="2844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5" name="Line 7"/>
          <p:cNvSpPr>
            <a:spLocks noChangeShapeType="1"/>
          </p:cNvSpPr>
          <p:nvPr/>
        </p:nvSpPr>
        <p:spPr bwMode="auto">
          <a:xfrm>
            <a:off x="2916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6" name="Line 12"/>
          <p:cNvSpPr>
            <a:spLocks noChangeShapeType="1"/>
          </p:cNvSpPr>
          <p:nvPr/>
        </p:nvSpPr>
        <p:spPr bwMode="auto">
          <a:xfrm>
            <a:off x="298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7" name="Line 5"/>
          <p:cNvSpPr>
            <a:spLocks noChangeShapeType="1"/>
          </p:cNvSpPr>
          <p:nvPr/>
        </p:nvSpPr>
        <p:spPr bwMode="auto">
          <a:xfrm>
            <a:off x="2772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8" name="Line 5"/>
          <p:cNvSpPr>
            <a:spLocks noChangeShapeType="1"/>
          </p:cNvSpPr>
          <p:nvPr/>
        </p:nvSpPr>
        <p:spPr bwMode="auto">
          <a:xfrm>
            <a:off x="306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9" name="Line 6"/>
          <p:cNvSpPr>
            <a:spLocks noChangeShapeType="1"/>
          </p:cNvSpPr>
          <p:nvPr/>
        </p:nvSpPr>
        <p:spPr bwMode="auto">
          <a:xfrm>
            <a:off x="320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0" name="Line 7"/>
          <p:cNvSpPr>
            <a:spLocks noChangeShapeType="1"/>
          </p:cNvSpPr>
          <p:nvPr/>
        </p:nvSpPr>
        <p:spPr bwMode="auto">
          <a:xfrm>
            <a:off x="327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1" name="Line 12"/>
          <p:cNvSpPr>
            <a:spLocks noChangeShapeType="1"/>
          </p:cNvSpPr>
          <p:nvPr/>
        </p:nvSpPr>
        <p:spPr bwMode="auto">
          <a:xfrm>
            <a:off x="3348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2" name="Line 5"/>
          <p:cNvSpPr>
            <a:spLocks noChangeShapeType="1"/>
          </p:cNvSpPr>
          <p:nvPr/>
        </p:nvSpPr>
        <p:spPr bwMode="auto">
          <a:xfrm>
            <a:off x="313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3" name="Line 5"/>
          <p:cNvSpPr>
            <a:spLocks noChangeShapeType="1"/>
          </p:cNvSpPr>
          <p:nvPr/>
        </p:nvSpPr>
        <p:spPr bwMode="auto">
          <a:xfrm>
            <a:off x="342000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4" name="Line 6"/>
          <p:cNvSpPr>
            <a:spLocks noChangeShapeType="1"/>
          </p:cNvSpPr>
          <p:nvPr/>
        </p:nvSpPr>
        <p:spPr bwMode="auto">
          <a:xfrm>
            <a:off x="356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5" name="Line 7"/>
          <p:cNvSpPr>
            <a:spLocks noChangeShapeType="1"/>
          </p:cNvSpPr>
          <p:nvPr/>
        </p:nvSpPr>
        <p:spPr bwMode="auto">
          <a:xfrm>
            <a:off x="363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6" name="Line 12"/>
          <p:cNvSpPr>
            <a:spLocks noChangeShapeType="1"/>
          </p:cNvSpPr>
          <p:nvPr/>
        </p:nvSpPr>
        <p:spPr bwMode="auto">
          <a:xfrm>
            <a:off x="370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7" name="Line 5"/>
          <p:cNvSpPr>
            <a:spLocks noChangeShapeType="1"/>
          </p:cNvSpPr>
          <p:nvPr/>
        </p:nvSpPr>
        <p:spPr bwMode="auto">
          <a:xfrm>
            <a:off x="349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39" name="Line 6"/>
          <p:cNvSpPr>
            <a:spLocks noChangeShapeType="1"/>
          </p:cNvSpPr>
          <p:nvPr/>
        </p:nvSpPr>
        <p:spPr bwMode="auto">
          <a:xfrm>
            <a:off x="385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0" name="Line 7"/>
          <p:cNvSpPr>
            <a:spLocks noChangeShapeType="1"/>
          </p:cNvSpPr>
          <p:nvPr/>
        </p:nvSpPr>
        <p:spPr bwMode="auto">
          <a:xfrm>
            <a:off x="392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1" name="Line 12"/>
          <p:cNvSpPr>
            <a:spLocks noChangeShapeType="1"/>
          </p:cNvSpPr>
          <p:nvPr/>
        </p:nvSpPr>
        <p:spPr bwMode="auto">
          <a:xfrm>
            <a:off x="399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2" name="Line 5"/>
          <p:cNvSpPr>
            <a:spLocks noChangeShapeType="1"/>
          </p:cNvSpPr>
          <p:nvPr/>
        </p:nvSpPr>
        <p:spPr bwMode="auto">
          <a:xfrm>
            <a:off x="378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3" name="Line 5"/>
          <p:cNvSpPr>
            <a:spLocks noChangeShapeType="1"/>
          </p:cNvSpPr>
          <p:nvPr/>
        </p:nvSpPr>
        <p:spPr bwMode="auto">
          <a:xfrm>
            <a:off x="406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4" name="Line 6"/>
          <p:cNvSpPr>
            <a:spLocks noChangeShapeType="1"/>
          </p:cNvSpPr>
          <p:nvPr/>
        </p:nvSpPr>
        <p:spPr bwMode="auto">
          <a:xfrm>
            <a:off x="421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5" name="Line 7"/>
          <p:cNvSpPr>
            <a:spLocks noChangeShapeType="1"/>
          </p:cNvSpPr>
          <p:nvPr/>
        </p:nvSpPr>
        <p:spPr bwMode="auto">
          <a:xfrm>
            <a:off x="428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6" name="Line 12"/>
          <p:cNvSpPr>
            <a:spLocks noChangeShapeType="1"/>
          </p:cNvSpPr>
          <p:nvPr/>
        </p:nvSpPr>
        <p:spPr bwMode="auto">
          <a:xfrm>
            <a:off x="435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7" name="Line 5"/>
          <p:cNvSpPr>
            <a:spLocks noChangeShapeType="1"/>
          </p:cNvSpPr>
          <p:nvPr/>
        </p:nvSpPr>
        <p:spPr bwMode="auto">
          <a:xfrm>
            <a:off x="414000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8" name="Line 5"/>
          <p:cNvSpPr>
            <a:spLocks noChangeShapeType="1"/>
          </p:cNvSpPr>
          <p:nvPr/>
        </p:nvSpPr>
        <p:spPr bwMode="auto">
          <a:xfrm>
            <a:off x="442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9" name="Line 6"/>
          <p:cNvSpPr>
            <a:spLocks noChangeShapeType="1"/>
          </p:cNvSpPr>
          <p:nvPr/>
        </p:nvSpPr>
        <p:spPr bwMode="auto">
          <a:xfrm>
            <a:off x="457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0" name="Line 7"/>
          <p:cNvSpPr>
            <a:spLocks noChangeShapeType="1"/>
          </p:cNvSpPr>
          <p:nvPr/>
        </p:nvSpPr>
        <p:spPr bwMode="auto">
          <a:xfrm>
            <a:off x="464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1" name="Line 12"/>
          <p:cNvSpPr>
            <a:spLocks noChangeShapeType="1"/>
          </p:cNvSpPr>
          <p:nvPr/>
        </p:nvSpPr>
        <p:spPr bwMode="auto">
          <a:xfrm>
            <a:off x="471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2" name="Line 5"/>
          <p:cNvSpPr>
            <a:spLocks noChangeShapeType="1"/>
          </p:cNvSpPr>
          <p:nvPr/>
        </p:nvSpPr>
        <p:spPr bwMode="auto">
          <a:xfrm>
            <a:off x="450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3" name="Line 5"/>
          <p:cNvSpPr>
            <a:spLocks noChangeShapeType="1"/>
          </p:cNvSpPr>
          <p:nvPr/>
        </p:nvSpPr>
        <p:spPr bwMode="auto">
          <a:xfrm>
            <a:off x="478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4" name="Line 6"/>
          <p:cNvSpPr>
            <a:spLocks noChangeShapeType="1"/>
          </p:cNvSpPr>
          <p:nvPr/>
        </p:nvSpPr>
        <p:spPr bwMode="auto">
          <a:xfrm>
            <a:off x="493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5" name="Line 7"/>
          <p:cNvSpPr>
            <a:spLocks noChangeShapeType="1"/>
          </p:cNvSpPr>
          <p:nvPr/>
        </p:nvSpPr>
        <p:spPr bwMode="auto">
          <a:xfrm>
            <a:off x="500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6" name="Line 12"/>
          <p:cNvSpPr>
            <a:spLocks noChangeShapeType="1"/>
          </p:cNvSpPr>
          <p:nvPr/>
        </p:nvSpPr>
        <p:spPr bwMode="auto">
          <a:xfrm>
            <a:off x="507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7" name="Line 5"/>
          <p:cNvSpPr>
            <a:spLocks noChangeShapeType="1"/>
          </p:cNvSpPr>
          <p:nvPr/>
        </p:nvSpPr>
        <p:spPr bwMode="auto">
          <a:xfrm>
            <a:off x="486137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9" name="Line 6"/>
          <p:cNvSpPr>
            <a:spLocks noChangeShapeType="1"/>
          </p:cNvSpPr>
          <p:nvPr/>
        </p:nvSpPr>
        <p:spPr bwMode="auto">
          <a:xfrm>
            <a:off x="529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0" name="Line 7"/>
          <p:cNvSpPr>
            <a:spLocks noChangeShapeType="1"/>
          </p:cNvSpPr>
          <p:nvPr/>
        </p:nvSpPr>
        <p:spPr bwMode="auto">
          <a:xfrm>
            <a:off x="536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1" name="Line 12"/>
          <p:cNvSpPr>
            <a:spLocks noChangeShapeType="1"/>
          </p:cNvSpPr>
          <p:nvPr/>
        </p:nvSpPr>
        <p:spPr bwMode="auto">
          <a:xfrm>
            <a:off x="543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2" name="Line 5"/>
          <p:cNvSpPr>
            <a:spLocks noChangeShapeType="1"/>
          </p:cNvSpPr>
          <p:nvPr/>
        </p:nvSpPr>
        <p:spPr bwMode="auto">
          <a:xfrm>
            <a:off x="522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3" name="Line 5"/>
          <p:cNvSpPr>
            <a:spLocks noChangeShapeType="1"/>
          </p:cNvSpPr>
          <p:nvPr/>
        </p:nvSpPr>
        <p:spPr bwMode="auto">
          <a:xfrm>
            <a:off x="5508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4" name="Line 6"/>
          <p:cNvSpPr>
            <a:spLocks noChangeShapeType="1"/>
          </p:cNvSpPr>
          <p:nvPr/>
        </p:nvSpPr>
        <p:spPr bwMode="auto">
          <a:xfrm>
            <a:off x="5652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5" name="Line 7"/>
          <p:cNvSpPr>
            <a:spLocks noChangeShapeType="1"/>
          </p:cNvSpPr>
          <p:nvPr/>
        </p:nvSpPr>
        <p:spPr bwMode="auto">
          <a:xfrm>
            <a:off x="572485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6" name="Line 12"/>
          <p:cNvSpPr>
            <a:spLocks noChangeShapeType="1"/>
          </p:cNvSpPr>
          <p:nvPr/>
        </p:nvSpPr>
        <p:spPr bwMode="auto">
          <a:xfrm>
            <a:off x="579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7" name="Line 5"/>
          <p:cNvSpPr>
            <a:spLocks noChangeShapeType="1"/>
          </p:cNvSpPr>
          <p:nvPr/>
        </p:nvSpPr>
        <p:spPr bwMode="auto">
          <a:xfrm>
            <a:off x="5580855"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8" name="Line 5"/>
          <p:cNvSpPr>
            <a:spLocks noChangeShapeType="1"/>
          </p:cNvSpPr>
          <p:nvPr/>
        </p:nvSpPr>
        <p:spPr bwMode="auto">
          <a:xfrm>
            <a:off x="586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9" name="Line 6"/>
          <p:cNvSpPr>
            <a:spLocks noChangeShapeType="1"/>
          </p:cNvSpPr>
          <p:nvPr/>
        </p:nvSpPr>
        <p:spPr bwMode="auto">
          <a:xfrm>
            <a:off x="601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0" name="Line 7"/>
          <p:cNvSpPr>
            <a:spLocks noChangeShapeType="1"/>
          </p:cNvSpPr>
          <p:nvPr/>
        </p:nvSpPr>
        <p:spPr bwMode="auto">
          <a:xfrm>
            <a:off x="608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1" name="Line 12"/>
          <p:cNvSpPr>
            <a:spLocks noChangeShapeType="1"/>
          </p:cNvSpPr>
          <p:nvPr/>
        </p:nvSpPr>
        <p:spPr bwMode="auto">
          <a:xfrm>
            <a:off x="615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2" name="Line 5"/>
          <p:cNvSpPr>
            <a:spLocks noChangeShapeType="1"/>
          </p:cNvSpPr>
          <p:nvPr/>
        </p:nvSpPr>
        <p:spPr bwMode="auto">
          <a:xfrm>
            <a:off x="594000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3" name="Line 5"/>
          <p:cNvSpPr>
            <a:spLocks noChangeShapeType="1"/>
          </p:cNvSpPr>
          <p:nvPr/>
        </p:nvSpPr>
        <p:spPr bwMode="auto">
          <a:xfrm>
            <a:off x="6228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4" name="Line 6"/>
          <p:cNvSpPr>
            <a:spLocks noChangeShapeType="1"/>
          </p:cNvSpPr>
          <p:nvPr/>
        </p:nvSpPr>
        <p:spPr bwMode="auto">
          <a:xfrm>
            <a:off x="6372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5" name="Line 7"/>
          <p:cNvSpPr>
            <a:spLocks noChangeShapeType="1"/>
          </p:cNvSpPr>
          <p:nvPr/>
        </p:nvSpPr>
        <p:spPr bwMode="auto">
          <a:xfrm>
            <a:off x="6444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6" name="Line 12"/>
          <p:cNvSpPr>
            <a:spLocks noChangeShapeType="1"/>
          </p:cNvSpPr>
          <p:nvPr/>
        </p:nvSpPr>
        <p:spPr bwMode="auto">
          <a:xfrm>
            <a:off x="651600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7" name="Line 5"/>
          <p:cNvSpPr>
            <a:spLocks noChangeShapeType="1"/>
          </p:cNvSpPr>
          <p:nvPr/>
        </p:nvSpPr>
        <p:spPr bwMode="auto">
          <a:xfrm>
            <a:off x="630000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8" name="Line 6"/>
          <p:cNvSpPr>
            <a:spLocks noChangeShapeType="1"/>
          </p:cNvSpPr>
          <p:nvPr/>
        </p:nvSpPr>
        <p:spPr bwMode="auto">
          <a:xfrm>
            <a:off x="666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9" name="Line 7"/>
          <p:cNvSpPr>
            <a:spLocks noChangeShapeType="1"/>
          </p:cNvSpPr>
          <p:nvPr/>
        </p:nvSpPr>
        <p:spPr bwMode="auto">
          <a:xfrm>
            <a:off x="673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0" name="Line 12"/>
          <p:cNvSpPr>
            <a:spLocks noChangeShapeType="1"/>
          </p:cNvSpPr>
          <p:nvPr/>
        </p:nvSpPr>
        <p:spPr bwMode="auto">
          <a:xfrm>
            <a:off x="680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1" name="Line 5"/>
          <p:cNvSpPr>
            <a:spLocks noChangeShapeType="1"/>
          </p:cNvSpPr>
          <p:nvPr/>
        </p:nvSpPr>
        <p:spPr bwMode="auto">
          <a:xfrm>
            <a:off x="658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2" name="Line 5"/>
          <p:cNvSpPr>
            <a:spLocks noChangeShapeType="1"/>
          </p:cNvSpPr>
          <p:nvPr/>
        </p:nvSpPr>
        <p:spPr bwMode="auto">
          <a:xfrm>
            <a:off x="687822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3" name="Line 6"/>
          <p:cNvSpPr>
            <a:spLocks noChangeShapeType="1"/>
          </p:cNvSpPr>
          <p:nvPr/>
        </p:nvSpPr>
        <p:spPr bwMode="auto">
          <a:xfrm>
            <a:off x="7032736"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4" name="Line 7"/>
          <p:cNvSpPr>
            <a:spLocks noChangeShapeType="1"/>
          </p:cNvSpPr>
          <p:nvPr/>
        </p:nvSpPr>
        <p:spPr bwMode="auto">
          <a:xfrm>
            <a:off x="709422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5" name="Line 12"/>
          <p:cNvSpPr>
            <a:spLocks noChangeShapeType="1"/>
          </p:cNvSpPr>
          <p:nvPr/>
        </p:nvSpPr>
        <p:spPr bwMode="auto">
          <a:xfrm>
            <a:off x="716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6" name="Line 5"/>
          <p:cNvSpPr>
            <a:spLocks noChangeShapeType="1"/>
          </p:cNvSpPr>
          <p:nvPr/>
        </p:nvSpPr>
        <p:spPr bwMode="auto">
          <a:xfrm>
            <a:off x="6950225"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7" name="Line 5"/>
          <p:cNvSpPr>
            <a:spLocks noChangeShapeType="1"/>
          </p:cNvSpPr>
          <p:nvPr/>
        </p:nvSpPr>
        <p:spPr bwMode="auto">
          <a:xfrm>
            <a:off x="723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8" name="Line 6"/>
          <p:cNvSpPr>
            <a:spLocks noChangeShapeType="1"/>
          </p:cNvSpPr>
          <p:nvPr/>
        </p:nvSpPr>
        <p:spPr bwMode="auto">
          <a:xfrm>
            <a:off x="7381370"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9" name="Line 7"/>
          <p:cNvSpPr>
            <a:spLocks noChangeShapeType="1"/>
          </p:cNvSpPr>
          <p:nvPr/>
        </p:nvSpPr>
        <p:spPr bwMode="auto">
          <a:xfrm>
            <a:off x="745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0" name="Line 12"/>
          <p:cNvSpPr>
            <a:spLocks noChangeShapeType="1"/>
          </p:cNvSpPr>
          <p:nvPr/>
        </p:nvSpPr>
        <p:spPr bwMode="auto">
          <a:xfrm>
            <a:off x="752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1" name="Line 5"/>
          <p:cNvSpPr>
            <a:spLocks noChangeShapeType="1"/>
          </p:cNvSpPr>
          <p:nvPr/>
        </p:nvSpPr>
        <p:spPr bwMode="auto">
          <a:xfrm>
            <a:off x="730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2" name="Line 5"/>
          <p:cNvSpPr>
            <a:spLocks noChangeShapeType="1"/>
          </p:cNvSpPr>
          <p:nvPr/>
        </p:nvSpPr>
        <p:spPr bwMode="auto">
          <a:xfrm>
            <a:off x="7597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3" name="Line 6"/>
          <p:cNvSpPr>
            <a:spLocks noChangeShapeType="1"/>
          </p:cNvSpPr>
          <p:nvPr/>
        </p:nvSpPr>
        <p:spPr bwMode="auto">
          <a:xfrm>
            <a:off x="7741370"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4" name="Line 7"/>
          <p:cNvSpPr>
            <a:spLocks noChangeShapeType="1"/>
          </p:cNvSpPr>
          <p:nvPr/>
        </p:nvSpPr>
        <p:spPr bwMode="auto">
          <a:xfrm>
            <a:off x="7813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5" name="Line 12"/>
          <p:cNvSpPr>
            <a:spLocks noChangeShapeType="1"/>
          </p:cNvSpPr>
          <p:nvPr/>
        </p:nvSpPr>
        <p:spPr bwMode="auto">
          <a:xfrm>
            <a:off x="7885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96" name="Line 5"/>
          <p:cNvSpPr>
            <a:spLocks noChangeShapeType="1"/>
          </p:cNvSpPr>
          <p:nvPr/>
        </p:nvSpPr>
        <p:spPr bwMode="auto">
          <a:xfrm>
            <a:off x="7669370"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6" name="Line 6"/>
          <p:cNvSpPr>
            <a:spLocks noChangeShapeType="1"/>
          </p:cNvSpPr>
          <p:nvPr/>
        </p:nvSpPr>
        <p:spPr bwMode="auto">
          <a:xfrm>
            <a:off x="802619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7" name="Line 7"/>
          <p:cNvSpPr>
            <a:spLocks noChangeShapeType="1"/>
          </p:cNvSpPr>
          <p:nvPr/>
        </p:nvSpPr>
        <p:spPr bwMode="auto">
          <a:xfrm>
            <a:off x="8098197"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8" name="Line 12"/>
          <p:cNvSpPr>
            <a:spLocks noChangeShapeType="1"/>
          </p:cNvSpPr>
          <p:nvPr/>
        </p:nvSpPr>
        <p:spPr bwMode="auto">
          <a:xfrm>
            <a:off x="817019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0" name="Line 6"/>
          <p:cNvSpPr>
            <a:spLocks noChangeShapeType="1"/>
          </p:cNvSpPr>
          <p:nvPr/>
        </p:nvSpPr>
        <p:spPr bwMode="auto">
          <a:xfrm>
            <a:off x="8315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1" name="Line 7"/>
          <p:cNvSpPr>
            <a:spLocks noChangeShapeType="1"/>
          </p:cNvSpPr>
          <p:nvPr/>
        </p:nvSpPr>
        <p:spPr bwMode="auto">
          <a:xfrm>
            <a:off x="8387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2" name="Line 12"/>
          <p:cNvSpPr>
            <a:spLocks noChangeShapeType="1"/>
          </p:cNvSpPr>
          <p:nvPr/>
        </p:nvSpPr>
        <p:spPr bwMode="auto">
          <a:xfrm>
            <a:off x="8459567"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3" name="Line 5"/>
          <p:cNvSpPr>
            <a:spLocks noChangeShapeType="1"/>
          </p:cNvSpPr>
          <p:nvPr/>
        </p:nvSpPr>
        <p:spPr bwMode="auto">
          <a:xfrm>
            <a:off x="8243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4" name="Line 5"/>
          <p:cNvSpPr>
            <a:spLocks noChangeShapeType="1"/>
          </p:cNvSpPr>
          <p:nvPr/>
        </p:nvSpPr>
        <p:spPr bwMode="auto">
          <a:xfrm>
            <a:off x="8532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5" name="Line 6"/>
          <p:cNvSpPr>
            <a:spLocks noChangeShapeType="1"/>
          </p:cNvSpPr>
          <p:nvPr/>
        </p:nvSpPr>
        <p:spPr bwMode="auto">
          <a:xfrm>
            <a:off x="8676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6" name="Line 7"/>
          <p:cNvSpPr>
            <a:spLocks noChangeShapeType="1"/>
          </p:cNvSpPr>
          <p:nvPr/>
        </p:nvSpPr>
        <p:spPr bwMode="auto">
          <a:xfrm>
            <a:off x="8748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7" name="Line 12"/>
          <p:cNvSpPr>
            <a:spLocks noChangeShapeType="1"/>
          </p:cNvSpPr>
          <p:nvPr/>
        </p:nvSpPr>
        <p:spPr bwMode="auto">
          <a:xfrm>
            <a:off x="8819567" y="594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8" name="Line 5"/>
          <p:cNvSpPr>
            <a:spLocks noChangeShapeType="1"/>
          </p:cNvSpPr>
          <p:nvPr/>
        </p:nvSpPr>
        <p:spPr bwMode="auto">
          <a:xfrm>
            <a:off x="8604422"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9" name="Line 5"/>
          <p:cNvSpPr>
            <a:spLocks noChangeShapeType="1"/>
          </p:cNvSpPr>
          <p:nvPr/>
        </p:nvSpPr>
        <p:spPr bwMode="auto">
          <a:xfrm>
            <a:off x="8891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0" name="Line 6"/>
          <p:cNvSpPr>
            <a:spLocks noChangeShapeType="1"/>
          </p:cNvSpPr>
          <p:nvPr/>
        </p:nvSpPr>
        <p:spPr bwMode="auto">
          <a:xfrm>
            <a:off x="9035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1" name="Line 7"/>
          <p:cNvSpPr>
            <a:spLocks noChangeShapeType="1"/>
          </p:cNvSpPr>
          <p:nvPr/>
        </p:nvSpPr>
        <p:spPr bwMode="auto">
          <a:xfrm>
            <a:off x="9107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2" name="Line 12"/>
          <p:cNvSpPr>
            <a:spLocks noChangeShapeType="1"/>
          </p:cNvSpPr>
          <p:nvPr/>
        </p:nvSpPr>
        <p:spPr bwMode="auto">
          <a:xfrm>
            <a:off x="9179567" y="5940000"/>
            <a:ext cx="0" cy="180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3" name="Line 5"/>
          <p:cNvSpPr>
            <a:spLocks noChangeShapeType="1"/>
          </p:cNvSpPr>
          <p:nvPr/>
        </p:nvSpPr>
        <p:spPr bwMode="auto">
          <a:xfrm>
            <a:off x="8963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4" name="Line 5"/>
          <p:cNvSpPr>
            <a:spLocks noChangeShapeType="1"/>
          </p:cNvSpPr>
          <p:nvPr/>
        </p:nvSpPr>
        <p:spPr bwMode="auto">
          <a:xfrm>
            <a:off x="9251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5" name="Line 6"/>
          <p:cNvSpPr>
            <a:spLocks noChangeShapeType="1"/>
          </p:cNvSpPr>
          <p:nvPr/>
        </p:nvSpPr>
        <p:spPr bwMode="auto">
          <a:xfrm>
            <a:off x="9395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6" name="Line 7"/>
          <p:cNvSpPr>
            <a:spLocks noChangeShapeType="1"/>
          </p:cNvSpPr>
          <p:nvPr/>
        </p:nvSpPr>
        <p:spPr bwMode="auto">
          <a:xfrm>
            <a:off x="9467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38" name="Line 5"/>
          <p:cNvSpPr>
            <a:spLocks noChangeShapeType="1"/>
          </p:cNvSpPr>
          <p:nvPr/>
        </p:nvSpPr>
        <p:spPr bwMode="auto">
          <a:xfrm>
            <a:off x="9323567" y="5940000"/>
            <a:ext cx="0" cy="10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49" name="Line 11"/>
          <p:cNvSpPr>
            <a:spLocks noChangeShapeType="1"/>
          </p:cNvSpPr>
          <p:nvPr/>
        </p:nvSpPr>
        <p:spPr bwMode="auto">
          <a:xfrm>
            <a:off x="9540000"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9" name="Line 6"/>
          <p:cNvSpPr>
            <a:spLocks noChangeShapeType="1"/>
          </p:cNvSpPr>
          <p:nvPr/>
        </p:nvSpPr>
        <p:spPr bwMode="auto">
          <a:xfrm>
            <a:off x="3204000" y="4212000"/>
            <a:ext cx="0" cy="1728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1" name="Line 12"/>
          <p:cNvSpPr>
            <a:spLocks noChangeShapeType="1"/>
          </p:cNvSpPr>
          <p:nvPr/>
        </p:nvSpPr>
        <p:spPr bwMode="auto">
          <a:xfrm>
            <a:off x="3348000" y="2340000"/>
            <a:ext cx="0" cy="360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3" name="Line 5"/>
          <p:cNvSpPr>
            <a:spLocks noChangeShapeType="1"/>
          </p:cNvSpPr>
          <p:nvPr/>
        </p:nvSpPr>
        <p:spPr bwMode="auto">
          <a:xfrm>
            <a:off x="3420000" y="2484000"/>
            <a:ext cx="0" cy="3456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7" name="Line 5"/>
          <p:cNvSpPr>
            <a:spLocks noChangeShapeType="1"/>
          </p:cNvSpPr>
          <p:nvPr/>
        </p:nvSpPr>
        <p:spPr bwMode="auto">
          <a:xfrm>
            <a:off x="3492000" y="3492000"/>
            <a:ext cx="0" cy="2448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1" name="Line 5"/>
          <p:cNvSpPr>
            <a:spLocks noChangeShapeType="1"/>
          </p:cNvSpPr>
          <p:nvPr/>
        </p:nvSpPr>
        <p:spPr bwMode="auto">
          <a:xfrm>
            <a:off x="3781370" y="3780000"/>
            <a:ext cx="0" cy="216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1" name="Line 5"/>
          <p:cNvSpPr>
            <a:spLocks noChangeShapeType="1"/>
          </p:cNvSpPr>
          <p:nvPr/>
        </p:nvSpPr>
        <p:spPr bwMode="auto">
          <a:xfrm>
            <a:off x="4501370" y="5508000"/>
            <a:ext cx="0" cy="432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0" name="Line 5"/>
          <p:cNvSpPr>
            <a:spLocks noChangeShapeType="1"/>
          </p:cNvSpPr>
          <p:nvPr/>
        </p:nvSpPr>
        <p:spPr bwMode="auto">
          <a:xfrm>
            <a:off x="5940000"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16" name="Line 6"/>
          <p:cNvSpPr>
            <a:spLocks noChangeShapeType="1"/>
          </p:cNvSpPr>
          <p:nvPr/>
        </p:nvSpPr>
        <p:spPr bwMode="auto">
          <a:xfrm>
            <a:off x="7381370"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26" name="Line 7"/>
          <p:cNvSpPr>
            <a:spLocks noChangeShapeType="1"/>
          </p:cNvSpPr>
          <p:nvPr/>
        </p:nvSpPr>
        <p:spPr bwMode="auto">
          <a:xfrm>
            <a:off x="8098197" y="5796000"/>
            <a:ext cx="0" cy="144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6" name="TextovéPole 245"/>
          <p:cNvSpPr txBox="1"/>
          <p:nvPr/>
        </p:nvSpPr>
        <p:spPr>
          <a:xfrm>
            <a:off x="2203177" y="6228000"/>
            <a:ext cx="273646" cy="276999"/>
          </a:xfrm>
          <a:prstGeom prst="rect">
            <a:avLst/>
          </a:prstGeom>
          <a:solidFill>
            <a:schemeClr val="bg1"/>
          </a:solidFill>
        </p:spPr>
        <p:txBody>
          <a:bodyPr wrap="none" lIns="72000" tIns="0" rIns="72000" bIns="0" rtlCol="0">
            <a:spAutoFit/>
          </a:bodyPr>
          <a:lstStyle/>
          <a:p>
            <a:pPr algn="ctr"/>
            <a:r>
              <a:rPr lang="en-GB" dirty="0"/>
              <a:t>0</a:t>
            </a:r>
          </a:p>
        </p:txBody>
      </p:sp>
      <p:sp>
        <p:nvSpPr>
          <p:cNvPr id="247" name="TextovéPole 246"/>
          <p:cNvSpPr txBox="1"/>
          <p:nvPr/>
        </p:nvSpPr>
        <p:spPr>
          <a:xfrm>
            <a:off x="2859056" y="6226130"/>
            <a:ext cx="401887" cy="276999"/>
          </a:xfrm>
          <a:prstGeom prst="rect">
            <a:avLst/>
          </a:prstGeom>
          <a:solidFill>
            <a:schemeClr val="bg1"/>
          </a:solidFill>
        </p:spPr>
        <p:txBody>
          <a:bodyPr wrap="none" lIns="72000" tIns="0" rIns="72000" bIns="0" rtlCol="0">
            <a:spAutoFit/>
          </a:bodyPr>
          <a:lstStyle/>
          <a:p>
            <a:pPr algn="ctr"/>
            <a:r>
              <a:rPr lang="en-GB" dirty="0"/>
              <a:t>10</a:t>
            </a:r>
          </a:p>
        </p:txBody>
      </p:sp>
      <p:sp>
        <p:nvSpPr>
          <p:cNvPr id="248" name="TextovéPole 247"/>
          <p:cNvSpPr txBox="1"/>
          <p:nvPr/>
        </p:nvSpPr>
        <p:spPr>
          <a:xfrm>
            <a:off x="3579056" y="6226130"/>
            <a:ext cx="401887" cy="276999"/>
          </a:xfrm>
          <a:prstGeom prst="rect">
            <a:avLst/>
          </a:prstGeom>
          <a:solidFill>
            <a:schemeClr val="bg1"/>
          </a:solidFill>
        </p:spPr>
        <p:txBody>
          <a:bodyPr wrap="none" lIns="72000" tIns="0" rIns="72000" bIns="0" rtlCol="0">
            <a:spAutoFit/>
          </a:bodyPr>
          <a:lstStyle/>
          <a:p>
            <a:pPr algn="ctr"/>
            <a:r>
              <a:rPr lang="en-GB" dirty="0"/>
              <a:t>20</a:t>
            </a:r>
          </a:p>
        </p:txBody>
      </p:sp>
      <p:sp>
        <p:nvSpPr>
          <p:cNvPr id="249" name="TextovéPole 248"/>
          <p:cNvSpPr txBox="1"/>
          <p:nvPr/>
        </p:nvSpPr>
        <p:spPr>
          <a:xfrm>
            <a:off x="4299056" y="6226130"/>
            <a:ext cx="401887" cy="276999"/>
          </a:xfrm>
          <a:prstGeom prst="rect">
            <a:avLst/>
          </a:prstGeom>
          <a:solidFill>
            <a:schemeClr val="bg1"/>
          </a:solidFill>
        </p:spPr>
        <p:txBody>
          <a:bodyPr wrap="none" lIns="72000" tIns="0" rIns="72000" bIns="0" rtlCol="0">
            <a:spAutoFit/>
          </a:bodyPr>
          <a:lstStyle/>
          <a:p>
            <a:pPr algn="ctr"/>
            <a:r>
              <a:rPr lang="en-GB" dirty="0"/>
              <a:t>30</a:t>
            </a:r>
          </a:p>
        </p:txBody>
      </p:sp>
      <p:sp>
        <p:nvSpPr>
          <p:cNvPr id="250" name="TextovéPole 249"/>
          <p:cNvSpPr txBox="1"/>
          <p:nvPr/>
        </p:nvSpPr>
        <p:spPr>
          <a:xfrm>
            <a:off x="5019056" y="6226130"/>
            <a:ext cx="401887" cy="276999"/>
          </a:xfrm>
          <a:prstGeom prst="rect">
            <a:avLst/>
          </a:prstGeom>
          <a:solidFill>
            <a:schemeClr val="bg1"/>
          </a:solidFill>
        </p:spPr>
        <p:txBody>
          <a:bodyPr wrap="none" lIns="72000" tIns="0" rIns="72000" bIns="0" rtlCol="0">
            <a:spAutoFit/>
          </a:bodyPr>
          <a:lstStyle/>
          <a:p>
            <a:pPr algn="ctr"/>
            <a:r>
              <a:rPr lang="en-GB" dirty="0"/>
              <a:t>40</a:t>
            </a:r>
          </a:p>
        </p:txBody>
      </p:sp>
      <p:sp>
        <p:nvSpPr>
          <p:cNvPr id="251" name="TextovéPole 250"/>
          <p:cNvSpPr txBox="1"/>
          <p:nvPr/>
        </p:nvSpPr>
        <p:spPr>
          <a:xfrm>
            <a:off x="5739056" y="6226130"/>
            <a:ext cx="401887" cy="276999"/>
          </a:xfrm>
          <a:prstGeom prst="rect">
            <a:avLst/>
          </a:prstGeom>
          <a:solidFill>
            <a:schemeClr val="bg1"/>
          </a:solidFill>
        </p:spPr>
        <p:txBody>
          <a:bodyPr wrap="none" lIns="72000" tIns="0" rIns="72000" bIns="0" rtlCol="0">
            <a:spAutoFit/>
          </a:bodyPr>
          <a:lstStyle/>
          <a:p>
            <a:pPr algn="ctr"/>
            <a:r>
              <a:rPr lang="en-GB" dirty="0"/>
              <a:t>50</a:t>
            </a:r>
          </a:p>
        </p:txBody>
      </p:sp>
      <p:sp>
        <p:nvSpPr>
          <p:cNvPr id="252" name="TextovéPole 251"/>
          <p:cNvSpPr txBox="1"/>
          <p:nvPr/>
        </p:nvSpPr>
        <p:spPr>
          <a:xfrm>
            <a:off x="6459056" y="6226130"/>
            <a:ext cx="401887" cy="276999"/>
          </a:xfrm>
          <a:prstGeom prst="rect">
            <a:avLst/>
          </a:prstGeom>
          <a:solidFill>
            <a:schemeClr val="bg1"/>
          </a:solidFill>
        </p:spPr>
        <p:txBody>
          <a:bodyPr wrap="none" lIns="72000" tIns="0" rIns="72000" bIns="0" rtlCol="0">
            <a:spAutoFit/>
          </a:bodyPr>
          <a:lstStyle/>
          <a:p>
            <a:pPr algn="ctr"/>
            <a:r>
              <a:rPr lang="en-GB" dirty="0"/>
              <a:t>60</a:t>
            </a:r>
          </a:p>
        </p:txBody>
      </p:sp>
      <p:sp>
        <p:nvSpPr>
          <p:cNvPr id="253" name="TextovéPole 252"/>
          <p:cNvSpPr txBox="1"/>
          <p:nvPr/>
        </p:nvSpPr>
        <p:spPr>
          <a:xfrm>
            <a:off x="7179056" y="6226130"/>
            <a:ext cx="401887" cy="276999"/>
          </a:xfrm>
          <a:prstGeom prst="rect">
            <a:avLst/>
          </a:prstGeom>
          <a:solidFill>
            <a:schemeClr val="bg1"/>
          </a:solidFill>
        </p:spPr>
        <p:txBody>
          <a:bodyPr wrap="none" lIns="72000" tIns="0" rIns="72000" bIns="0" rtlCol="0">
            <a:spAutoFit/>
          </a:bodyPr>
          <a:lstStyle/>
          <a:p>
            <a:pPr algn="ctr"/>
            <a:r>
              <a:rPr lang="en-GB" dirty="0"/>
              <a:t>70</a:t>
            </a:r>
          </a:p>
        </p:txBody>
      </p:sp>
      <p:sp>
        <p:nvSpPr>
          <p:cNvPr id="254" name="TextovéPole 253"/>
          <p:cNvSpPr txBox="1"/>
          <p:nvPr/>
        </p:nvSpPr>
        <p:spPr>
          <a:xfrm>
            <a:off x="7899056" y="6226130"/>
            <a:ext cx="401887" cy="276999"/>
          </a:xfrm>
          <a:prstGeom prst="rect">
            <a:avLst/>
          </a:prstGeom>
          <a:solidFill>
            <a:schemeClr val="bg1"/>
          </a:solidFill>
        </p:spPr>
        <p:txBody>
          <a:bodyPr wrap="none" lIns="72000" tIns="0" rIns="72000" bIns="0" rtlCol="0">
            <a:spAutoFit/>
          </a:bodyPr>
          <a:lstStyle/>
          <a:p>
            <a:pPr algn="ctr"/>
            <a:r>
              <a:rPr lang="en-GB" dirty="0"/>
              <a:t>80</a:t>
            </a:r>
          </a:p>
        </p:txBody>
      </p:sp>
      <p:sp>
        <p:nvSpPr>
          <p:cNvPr id="255" name="TextovéPole 254"/>
          <p:cNvSpPr txBox="1"/>
          <p:nvPr/>
        </p:nvSpPr>
        <p:spPr>
          <a:xfrm>
            <a:off x="8619056" y="6226130"/>
            <a:ext cx="401887" cy="276999"/>
          </a:xfrm>
          <a:prstGeom prst="rect">
            <a:avLst/>
          </a:prstGeom>
          <a:solidFill>
            <a:schemeClr val="bg1"/>
          </a:solidFill>
        </p:spPr>
        <p:txBody>
          <a:bodyPr wrap="none" lIns="72000" tIns="0" rIns="72000" bIns="0" rtlCol="0">
            <a:spAutoFit/>
          </a:bodyPr>
          <a:lstStyle/>
          <a:p>
            <a:pPr algn="ctr"/>
            <a:r>
              <a:rPr lang="en-GB" dirty="0"/>
              <a:t>90</a:t>
            </a:r>
          </a:p>
        </p:txBody>
      </p:sp>
      <p:sp>
        <p:nvSpPr>
          <p:cNvPr id="256" name="TextovéPole 255"/>
          <p:cNvSpPr txBox="1"/>
          <p:nvPr/>
        </p:nvSpPr>
        <p:spPr>
          <a:xfrm>
            <a:off x="9274936" y="6226130"/>
            <a:ext cx="530127" cy="276999"/>
          </a:xfrm>
          <a:prstGeom prst="rect">
            <a:avLst/>
          </a:prstGeom>
          <a:solidFill>
            <a:schemeClr val="bg1"/>
          </a:solidFill>
        </p:spPr>
        <p:txBody>
          <a:bodyPr wrap="none" lIns="72000" tIns="0" rIns="72000" bIns="0" rtlCol="0">
            <a:spAutoFit/>
          </a:bodyPr>
          <a:lstStyle/>
          <a:p>
            <a:pPr algn="ctr"/>
            <a:r>
              <a:rPr lang="en-GB" dirty="0"/>
              <a:t>100</a:t>
            </a:r>
          </a:p>
        </p:txBody>
      </p:sp>
      <mc:AlternateContent xmlns:mc="http://schemas.openxmlformats.org/markup-compatibility/2006" xmlns:a14="http://schemas.microsoft.com/office/drawing/2010/main">
        <mc:Choice Requires="a14">
          <p:sp>
            <p:nvSpPr>
              <p:cNvPr id="257" name="TextovéPole 256"/>
              <p:cNvSpPr txBox="1"/>
              <p:nvPr/>
            </p:nvSpPr>
            <p:spPr>
              <a:xfrm>
                <a:off x="3816000" y="3780000"/>
                <a:ext cx="1120435"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𝑑</m:t>
                              </m:r>
                            </m:e>
                          </m:d>
                        </m:e>
                      </m:d>
                    </m:oMath>
                  </m:oMathPara>
                </a14:m>
                <a:endParaRPr lang="en-GB" dirty="0"/>
              </a:p>
            </p:txBody>
          </p:sp>
        </mc:Choice>
        <mc:Fallback xmlns="">
          <p:sp>
            <p:nvSpPr>
              <p:cNvPr id="257" name="TextovéPole 256"/>
              <p:cNvSpPr txBox="1">
                <a:spLocks noRot="1" noChangeAspect="1" noMove="1" noResize="1" noEditPoints="1" noAdjustHandles="1" noChangeArrowheads="1" noChangeShapeType="1" noTextEdit="1"/>
              </p:cNvSpPr>
              <p:nvPr/>
            </p:nvSpPr>
            <p:spPr>
              <a:xfrm>
                <a:off x="3816000" y="3780000"/>
                <a:ext cx="1120435" cy="312650"/>
              </a:xfrm>
              <a:prstGeom prst="rect">
                <a:avLst/>
              </a:prstGeom>
              <a:blipFill>
                <a:blip r:embed="rId3"/>
                <a:stretch>
                  <a:fillRect l="-4348"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8" name="TextovéPole 257"/>
              <p:cNvSpPr txBox="1"/>
              <p:nvPr/>
            </p:nvSpPr>
            <p:spPr>
              <a:xfrm>
                <a:off x="8098197" y="2407157"/>
                <a:ext cx="2241832" cy="724031"/>
              </a:xfrm>
              <a:prstGeom prst="rect">
                <a:avLst/>
              </a:prstGeom>
              <a:noFill/>
              <a:ln>
                <a:solidFill>
                  <a:srgbClr val="00B0F0"/>
                </a:solidFill>
              </a:ln>
            </p:spPr>
            <p:txBody>
              <a:bodyPr wrap="none" bIns="108000" rtlCol="0">
                <a:spAutoFit/>
              </a:bodyPr>
              <a:lstStyle/>
              <a:p>
                <a:pPr>
                  <a:lnSpc>
                    <a:spcPct val="150000"/>
                  </a:lnSpc>
                </a:pPr>
                <a:r>
                  <a:rPr lang="en-GB" sz="2400" dirty="0"/>
                  <a:t>Mode:  </a:t>
                </a:r>
                <a14:m>
                  <m:oMath xmlns:m="http://schemas.openxmlformats.org/officeDocument/2006/math">
                    <m:acc>
                      <m:accPr>
                        <m:chr m:val="̂"/>
                        <m:ctrlPr>
                          <a:rPr lang="en-GB" sz="2400" i="1" smtClean="0">
                            <a:latin typeface="Cambria Math" panose="02040503050406030204" pitchFamily="18" charset="0"/>
                          </a:rPr>
                        </m:ctrlPr>
                      </m:accPr>
                      <m:e>
                        <m:r>
                          <a:rPr lang="en-GB" sz="2400" b="0" i="1" smtClean="0">
                            <a:latin typeface="Cambria Math" panose="02040503050406030204" pitchFamily="18" charset="0"/>
                          </a:rPr>
                          <m:t>𝑋</m:t>
                        </m:r>
                      </m:e>
                    </m:acc>
                    <m:r>
                      <a:rPr lang="en-GB" sz="2400" b="0" i="1" smtClean="0">
                        <a:latin typeface="Cambria Math" panose="02040503050406030204" pitchFamily="18" charset="0"/>
                      </a:rPr>
                      <m:t>=14</m:t>
                    </m:r>
                  </m:oMath>
                </a14:m>
                <a:r>
                  <a:rPr lang="en-GB" sz="2400" dirty="0"/>
                  <a:t> </a:t>
                </a:r>
              </a:p>
            </p:txBody>
          </p:sp>
        </mc:Choice>
        <mc:Fallback xmlns="">
          <p:sp>
            <p:nvSpPr>
              <p:cNvPr id="258" name="TextovéPole 257"/>
              <p:cNvSpPr txBox="1">
                <a:spLocks noRot="1" noChangeAspect="1" noMove="1" noResize="1" noEditPoints="1" noAdjustHandles="1" noChangeArrowheads="1" noChangeShapeType="1" noTextEdit="1"/>
              </p:cNvSpPr>
              <p:nvPr/>
            </p:nvSpPr>
            <p:spPr>
              <a:xfrm>
                <a:off x="8098197" y="2407157"/>
                <a:ext cx="2241832" cy="724031"/>
              </a:xfrm>
              <a:prstGeom prst="rect">
                <a:avLst/>
              </a:prstGeom>
              <a:blipFill>
                <a:blip r:embed="rId4"/>
                <a:stretch>
                  <a:fillRect l="-3784"/>
                </a:stretch>
              </a:blipFill>
              <a:ln>
                <a:solidFill>
                  <a:srgbClr val="00B0F0"/>
                </a:solidFill>
              </a:ln>
            </p:spPr>
            <p:txBody>
              <a:bodyPr/>
              <a:lstStyle/>
              <a:p>
                <a:r>
                  <a:rPr lang="en-GB">
                    <a:noFill/>
                  </a:rPr>
                  <a:t> </a:t>
                </a:r>
              </a:p>
            </p:txBody>
          </p:sp>
        </mc:Fallback>
      </mc:AlternateContent>
      <p:cxnSp>
        <p:nvCxnSpPr>
          <p:cNvPr id="296" name="Přímá spojnice 295"/>
          <p:cNvCxnSpPr/>
          <p:nvPr/>
        </p:nvCxnSpPr>
        <p:spPr>
          <a:xfrm>
            <a:off x="2232000" y="5364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Přímá spojnice 296"/>
          <p:cNvCxnSpPr/>
          <p:nvPr/>
        </p:nvCxnSpPr>
        <p:spPr>
          <a:xfrm>
            <a:off x="2052000" y="378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Přímá spojnice 297"/>
          <p:cNvCxnSpPr/>
          <p:nvPr/>
        </p:nvCxnSpPr>
        <p:spPr>
          <a:xfrm>
            <a:off x="2232000" y="5508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Přímá spojnice 298"/>
          <p:cNvCxnSpPr/>
          <p:nvPr/>
        </p:nvCxnSpPr>
        <p:spPr>
          <a:xfrm>
            <a:off x="2052000" y="450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Přímá spojnice 299"/>
          <p:cNvCxnSpPr/>
          <p:nvPr/>
        </p:nvCxnSpPr>
        <p:spPr>
          <a:xfrm>
            <a:off x="2052000" y="522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Přímá spojnice 300"/>
          <p:cNvCxnSpPr/>
          <p:nvPr/>
        </p:nvCxnSpPr>
        <p:spPr>
          <a:xfrm>
            <a:off x="2232000" y="5652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TextovéPole 301"/>
          <p:cNvSpPr txBox="1"/>
          <p:nvPr/>
        </p:nvSpPr>
        <p:spPr>
          <a:xfrm>
            <a:off x="1680401" y="5126400"/>
            <a:ext cx="370862" cy="184666"/>
          </a:xfrm>
          <a:prstGeom prst="rect">
            <a:avLst/>
          </a:prstGeom>
          <a:noFill/>
        </p:spPr>
        <p:txBody>
          <a:bodyPr wrap="none" lIns="0" tIns="0" rIns="72000" bIns="0" rtlCol="0">
            <a:spAutoFit/>
          </a:bodyPr>
          <a:lstStyle/>
          <a:p>
            <a:pPr algn="r"/>
            <a:r>
              <a:rPr lang="en-GB" sz="1200" dirty="0"/>
              <a:t>0.05</a:t>
            </a:r>
          </a:p>
        </p:txBody>
      </p:sp>
      <p:sp>
        <p:nvSpPr>
          <p:cNvPr id="303" name="TextovéPole 302"/>
          <p:cNvSpPr txBox="1"/>
          <p:nvPr/>
        </p:nvSpPr>
        <p:spPr>
          <a:xfrm>
            <a:off x="1682560" y="4406400"/>
            <a:ext cx="370862" cy="184666"/>
          </a:xfrm>
          <a:prstGeom prst="rect">
            <a:avLst/>
          </a:prstGeom>
          <a:noFill/>
        </p:spPr>
        <p:txBody>
          <a:bodyPr wrap="none" lIns="0" tIns="0" rIns="72000" bIns="0" rtlCol="0">
            <a:spAutoFit/>
          </a:bodyPr>
          <a:lstStyle/>
          <a:p>
            <a:pPr algn="r"/>
            <a:r>
              <a:rPr lang="en-GB" sz="1200" dirty="0"/>
              <a:t>0.10</a:t>
            </a:r>
          </a:p>
        </p:txBody>
      </p:sp>
      <p:sp>
        <p:nvSpPr>
          <p:cNvPr id="304" name="TextovéPole 303"/>
          <p:cNvSpPr txBox="1"/>
          <p:nvPr/>
        </p:nvSpPr>
        <p:spPr>
          <a:xfrm>
            <a:off x="1893600" y="5847235"/>
            <a:ext cx="157663" cy="184666"/>
          </a:xfrm>
          <a:prstGeom prst="rect">
            <a:avLst/>
          </a:prstGeom>
          <a:noFill/>
        </p:spPr>
        <p:txBody>
          <a:bodyPr wrap="none" lIns="0" tIns="0" rIns="72000" bIns="0" rtlCol="0">
            <a:spAutoFit/>
          </a:bodyPr>
          <a:lstStyle/>
          <a:p>
            <a:pPr algn="r"/>
            <a:r>
              <a:rPr lang="en-GB" sz="1200" dirty="0"/>
              <a:t>0</a:t>
            </a:r>
          </a:p>
        </p:txBody>
      </p:sp>
      <p:cxnSp>
        <p:nvCxnSpPr>
          <p:cNvPr id="305" name="Přímá spojnice 304"/>
          <p:cNvCxnSpPr/>
          <p:nvPr/>
        </p:nvCxnSpPr>
        <p:spPr>
          <a:xfrm>
            <a:off x="2052000" y="234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Přímá spojnice 306"/>
          <p:cNvCxnSpPr/>
          <p:nvPr/>
        </p:nvCxnSpPr>
        <p:spPr>
          <a:xfrm>
            <a:off x="2052000" y="3060000"/>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ovéPole 307"/>
          <p:cNvSpPr txBox="1"/>
          <p:nvPr/>
        </p:nvSpPr>
        <p:spPr>
          <a:xfrm>
            <a:off x="1682560" y="2966400"/>
            <a:ext cx="370862" cy="184666"/>
          </a:xfrm>
          <a:prstGeom prst="rect">
            <a:avLst/>
          </a:prstGeom>
          <a:noFill/>
        </p:spPr>
        <p:txBody>
          <a:bodyPr wrap="none" lIns="0" tIns="0" rIns="72000" bIns="0" rtlCol="0">
            <a:spAutoFit/>
          </a:bodyPr>
          <a:lstStyle/>
          <a:p>
            <a:pPr algn="r"/>
            <a:r>
              <a:rPr lang="en-GB" sz="1200" dirty="0"/>
              <a:t>0.20</a:t>
            </a:r>
          </a:p>
        </p:txBody>
      </p:sp>
      <p:sp>
        <p:nvSpPr>
          <p:cNvPr id="309" name="TextovéPole 308"/>
          <p:cNvSpPr txBox="1"/>
          <p:nvPr/>
        </p:nvSpPr>
        <p:spPr>
          <a:xfrm>
            <a:off x="1682559" y="3686400"/>
            <a:ext cx="370862" cy="184666"/>
          </a:xfrm>
          <a:prstGeom prst="rect">
            <a:avLst/>
          </a:prstGeom>
          <a:noFill/>
        </p:spPr>
        <p:txBody>
          <a:bodyPr wrap="none" lIns="0" tIns="0" rIns="72000" bIns="0" rtlCol="0">
            <a:spAutoFit/>
          </a:bodyPr>
          <a:lstStyle/>
          <a:p>
            <a:pPr algn="r"/>
            <a:r>
              <a:rPr lang="en-GB" sz="1200" dirty="0"/>
              <a:t>0.15</a:t>
            </a:r>
          </a:p>
        </p:txBody>
      </p:sp>
      <p:cxnSp>
        <p:nvCxnSpPr>
          <p:cNvPr id="310" name="Přímá spojnice 309"/>
          <p:cNvCxnSpPr/>
          <p:nvPr/>
        </p:nvCxnSpPr>
        <p:spPr>
          <a:xfrm>
            <a:off x="2232000" y="5796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ovéPole 310"/>
          <p:cNvSpPr txBox="1"/>
          <p:nvPr/>
        </p:nvSpPr>
        <p:spPr>
          <a:xfrm>
            <a:off x="1682560" y="2246400"/>
            <a:ext cx="370862" cy="184666"/>
          </a:xfrm>
          <a:prstGeom prst="rect">
            <a:avLst/>
          </a:prstGeom>
          <a:noFill/>
        </p:spPr>
        <p:txBody>
          <a:bodyPr wrap="none" lIns="0" tIns="0" rIns="72000" bIns="0" rtlCol="0">
            <a:spAutoFit/>
          </a:bodyPr>
          <a:lstStyle/>
          <a:p>
            <a:pPr algn="r"/>
            <a:r>
              <a:rPr lang="en-GB" sz="1200" dirty="0"/>
              <a:t>0.25</a:t>
            </a:r>
          </a:p>
        </p:txBody>
      </p:sp>
      <p:sp>
        <p:nvSpPr>
          <p:cNvPr id="312" name="TextovéPole 311"/>
          <p:cNvSpPr txBox="1"/>
          <p:nvPr/>
        </p:nvSpPr>
        <p:spPr>
          <a:xfrm>
            <a:off x="10260000" y="5940000"/>
            <a:ext cx="981359" cy="338554"/>
          </a:xfrm>
          <a:prstGeom prst="rect">
            <a:avLst/>
          </a:prstGeom>
          <a:noFill/>
        </p:spPr>
        <p:txBody>
          <a:bodyPr wrap="none" rtlCol="0">
            <a:spAutoFit/>
          </a:bodyPr>
          <a:lstStyle/>
          <a:p>
            <a:pPr algn="ctr"/>
            <a:r>
              <a:rPr lang="en-GB" sz="1600" dirty="0"/>
              <a:t>Discount</a:t>
            </a:r>
          </a:p>
        </p:txBody>
      </p:sp>
      <p:cxnSp>
        <p:nvCxnSpPr>
          <p:cNvPr id="317" name="Přímá spojnice 316"/>
          <p:cNvCxnSpPr/>
          <p:nvPr/>
        </p:nvCxnSpPr>
        <p:spPr>
          <a:xfrm>
            <a:off x="2232000" y="4644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Přímá spojnice 317"/>
          <p:cNvCxnSpPr/>
          <p:nvPr/>
        </p:nvCxnSpPr>
        <p:spPr>
          <a:xfrm>
            <a:off x="2232000" y="4788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Přímá spojnice 318"/>
          <p:cNvCxnSpPr/>
          <p:nvPr/>
        </p:nvCxnSpPr>
        <p:spPr>
          <a:xfrm>
            <a:off x="2232000" y="4932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Přímá spojnice 319"/>
          <p:cNvCxnSpPr/>
          <p:nvPr/>
        </p:nvCxnSpPr>
        <p:spPr>
          <a:xfrm>
            <a:off x="2232000" y="507600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Přímá spojnice 321"/>
          <p:cNvCxnSpPr/>
          <p:nvPr/>
        </p:nvCxnSpPr>
        <p:spPr>
          <a:xfrm>
            <a:off x="2232000" y="3923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Přímá spojnice 322"/>
          <p:cNvCxnSpPr/>
          <p:nvPr/>
        </p:nvCxnSpPr>
        <p:spPr>
          <a:xfrm>
            <a:off x="2232000" y="4067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Přímá spojnice 323"/>
          <p:cNvCxnSpPr/>
          <p:nvPr/>
        </p:nvCxnSpPr>
        <p:spPr>
          <a:xfrm>
            <a:off x="2232000" y="4211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Přímá spojnice 324"/>
          <p:cNvCxnSpPr/>
          <p:nvPr/>
        </p:nvCxnSpPr>
        <p:spPr>
          <a:xfrm>
            <a:off x="2232000" y="4355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Přímá spojnice 326"/>
          <p:cNvCxnSpPr/>
          <p:nvPr/>
        </p:nvCxnSpPr>
        <p:spPr>
          <a:xfrm>
            <a:off x="2232000" y="3203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Přímá spojnice 327"/>
          <p:cNvCxnSpPr/>
          <p:nvPr/>
        </p:nvCxnSpPr>
        <p:spPr>
          <a:xfrm>
            <a:off x="2232000" y="3347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Přímá spojnice 328"/>
          <p:cNvCxnSpPr/>
          <p:nvPr/>
        </p:nvCxnSpPr>
        <p:spPr>
          <a:xfrm>
            <a:off x="2232000" y="3491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Přímá spojnice 329"/>
          <p:cNvCxnSpPr/>
          <p:nvPr/>
        </p:nvCxnSpPr>
        <p:spPr>
          <a:xfrm>
            <a:off x="2232000" y="363591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Přímá spojnice 331"/>
          <p:cNvCxnSpPr/>
          <p:nvPr/>
        </p:nvCxnSpPr>
        <p:spPr>
          <a:xfrm>
            <a:off x="2232000" y="2483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Přímá spojnice 332"/>
          <p:cNvCxnSpPr/>
          <p:nvPr/>
        </p:nvCxnSpPr>
        <p:spPr>
          <a:xfrm>
            <a:off x="2232000" y="2627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Přímá spojnice 333"/>
          <p:cNvCxnSpPr/>
          <p:nvPr/>
        </p:nvCxnSpPr>
        <p:spPr>
          <a:xfrm>
            <a:off x="2232000" y="2771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Přímá spojnice 334"/>
          <p:cNvCxnSpPr/>
          <p:nvPr/>
        </p:nvCxnSpPr>
        <p:spPr>
          <a:xfrm>
            <a:off x="2232000" y="2915820"/>
            <a:ext cx="10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ovéPole 161"/>
          <p:cNvSpPr txBox="1"/>
          <p:nvPr/>
        </p:nvSpPr>
        <p:spPr>
          <a:xfrm>
            <a:off x="3272491" y="6227482"/>
            <a:ext cx="150682" cy="161583"/>
          </a:xfrm>
          <a:prstGeom prst="rect">
            <a:avLst/>
          </a:prstGeom>
          <a:solidFill>
            <a:schemeClr val="bg1"/>
          </a:solidFill>
        </p:spPr>
        <p:txBody>
          <a:bodyPr wrap="none" lIns="0" tIns="0" rIns="0" bIns="0" rtlCol="0">
            <a:spAutoFit/>
          </a:bodyPr>
          <a:lstStyle/>
          <a:p>
            <a:pPr algn="ctr"/>
            <a:r>
              <a:rPr lang="en-GB" sz="1050" dirty="0"/>
              <a:t>14</a:t>
            </a:r>
            <a:endParaRPr lang="en-GB" sz="1100" dirty="0"/>
          </a:p>
        </p:txBody>
      </p:sp>
    </p:spTree>
    <p:extLst>
      <p:ext uri="{BB962C8B-B14F-4D97-AF65-F5344CB8AC3E}">
        <p14:creationId xmlns:p14="http://schemas.microsoft.com/office/powerpoint/2010/main" val="1264176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14000"/>
                  </a:lnSpc>
                </a:pPr>
                <a:r>
                  <a:rPr lang="en-GB" dirty="0"/>
                  <a:t>Example:  Some example with some probability mass function.</a:t>
                </a:r>
              </a:p>
              <a:p>
                <a:pPr>
                  <a:lnSpc>
                    <a:spcPct val="150000"/>
                  </a:lnSpc>
                </a:pPr>
                <a:r>
                  <a:rPr lang="en-GB" dirty="0"/>
                  <a:t>The sample space: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1, 2, 3, 4, 5, 6</m:t>
                        </m:r>
                      </m:e>
                    </m:d>
                  </m:oMath>
                </a14:m>
                <a:r>
                  <a:rPr lang="en-GB" dirty="0"/>
                  <a:t>	   The random variable:  </a:t>
                </a:r>
                <a14:m>
                  <m:oMath xmlns:m="http://schemas.openxmlformats.org/officeDocument/2006/math">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𝑥</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605"/>
                </a:stretch>
              </a:blipFill>
            </p:spPr>
            <p:txBody>
              <a:bodyPr/>
              <a:lstStyle/>
              <a:p>
                <a:r>
                  <a:rPr lang="en-GB">
                    <a:noFill/>
                  </a:rPr>
                  <a:t> </a:t>
                </a:r>
              </a:p>
            </p:txBody>
          </p:sp>
        </mc:Fallback>
      </mc:AlternateContent>
      <p:sp>
        <p:nvSpPr>
          <p:cNvPr id="4" name="Line 4"/>
          <p:cNvSpPr>
            <a:spLocks noChangeShapeType="1"/>
          </p:cNvSpPr>
          <p:nvPr/>
        </p:nvSpPr>
        <p:spPr bwMode="auto">
          <a:xfrm>
            <a:off x="1980000" y="5400000"/>
            <a:ext cx="792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 name="Line 5"/>
          <p:cNvSpPr>
            <a:spLocks noChangeShapeType="1"/>
          </p:cNvSpPr>
          <p:nvPr/>
        </p:nvSpPr>
        <p:spPr bwMode="auto">
          <a:xfrm>
            <a:off x="23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 name="Line 11"/>
          <p:cNvSpPr>
            <a:spLocks noChangeShapeType="1"/>
          </p:cNvSpPr>
          <p:nvPr/>
        </p:nvSpPr>
        <p:spPr bwMode="auto">
          <a:xfrm>
            <a:off x="95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8" name="Line 5"/>
          <p:cNvSpPr>
            <a:spLocks noChangeShapeType="1"/>
          </p:cNvSpPr>
          <p:nvPr/>
        </p:nvSpPr>
        <p:spPr bwMode="auto">
          <a:xfrm>
            <a:off x="306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2" name="Line 5"/>
          <p:cNvSpPr>
            <a:spLocks noChangeShapeType="1"/>
          </p:cNvSpPr>
          <p:nvPr/>
        </p:nvSpPr>
        <p:spPr bwMode="auto">
          <a:xfrm>
            <a:off x="37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2" name="Line 5"/>
          <p:cNvSpPr>
            <a:spLocks noChangeShapeType="1"/>
          </p:cNvSpPr>
          <p:nvPr/>
        </p:nvSpPr>
        <p:spPr bwMode="auto">
          <a:xfrm>
            <a:off x="450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2" name="Line 5"/>
          <p:cNvSpPr>
            <a:spLocks noChangeShapeType="1"/>
          </p:cNvSpPr>
          <p:nvPr/>
        </p:nvSpPr>
        <p:spPr bwMode="auto">
          <a:xfrm>
            <a:off x="522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2" name="Line 5"/>
          <p:cNvSpPr>
            <a:spLocks noChangeShapeType="1"/>
          </p:cNvSpPr>
          <p:nvPr/>
        </p:nvSpPr>
        <p:spPr bwMode="auto">
          <a:xfrm>
            <a:off x="59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8" name="Line 6"/>
          <p:cNvSpPr>
            <a:spLocks noChangeShapeType="1"/>
          </p:cNvSpPr>
          <p:nvPr/>
        </p:nvSpPr>
        <p:spPr bwMode="auto">
          <a:xfrm>
            <a:off x="666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8" name="Line 6"/>
          <p:cNvSpPr>
            <a:spLocks noChangeShapeType="1"/>
          </p:cNvSpPr>
          <p:nvPr/>
        </p:nvSpPr>
        <p:spPr bwMode="auto">
          <a:xfrm>
            <a:off x="73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7" name="Line 7"/>
          <p:cNvSpPr>
            <a:spLocks noChangeShapeType="1"/>
          </p:cNvSpPr>
          <p:nvPr/>
        </p:nvSpPr>
        <p:spPr bwMode="auto">
          <a:xfrm>
            <a:off x="809819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7" name="Line 12"/>
          <p:cNvSpPr>
            <a:spLocks noChangeShapeType="1"/>
          </p:cNvSpPr>
          <p:nvPr/>
        </p:nvSpPr>
        <p:spPr bwMode="auto">
          <a:xfrm>
            <a:off x="881956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8" name="Line 5"/>
          <p:cNvSpPr>
            <a:spLocks noChangeShapeType="1"/>
          </p:cNvSpPr>
          <p:nvPr/>
        </p:nvSpPr>
        <p:spPr bwMode="auto">
          <a:xfrm>
            <a:off x="306000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1" name="Line 5"/>
          <p:cNvSpPr>
            <a:spLocks noChangeShapeType="1"/>
          </p:cNvSpPr>
          <p:nvPr/>
        </p:nvSpPr>
        <p:spPr bwMode="auto">
          <a:xfrm>
            <a:off x="3781370" y="4680000"/>
            <a:ext cx="0" cy="72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1" name="Line 5"/>
          <p:cNvSpPr>
            <a:spLocks noChangeShapeType="1"/>
          </p:cNvSpPr>
          <p:nvPr/>
        </p:nvSpPr>
        <p:spPr bwMode="auto">
          <a:xfrm>
            <a:off x="4501370" y="4680000"/>
            <a:ext cx="0" cy="72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0" name="Line 5"/>
          <p:cNvSpPr>
            <a:spLocks noChangeShapeType="1"/>
          </p:cNvSpPr>
          <p:nvPr/>
        </p:nvSpPr>
        <p:spPr bwMode="auto">
          <a:xfrm>
            <a:off x="5220000" y="3240000"/>
            <a:ext cx="0" cy="216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0" name="Line 5"/>
          <p:cNvSpPr>
            <a:spLocks noChangeShapeType="1"/>
          </p:cNvSpPr>
          <p:nvPr/>
        </p:nvSpPr>
        <p:spPr bwMode="auto">
          <a:xfrm>
            <a:off x="5940000" y="4680000"/>
            <a:ext cx="0" cy="72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6" name="Line 6"/>
          <p:cNvSpPr>
            <a:spLocks noChangeShapeType="1"/>
          </p:cNvSpPr>
          <p:nvPr/>
        </p:nvSpPr>
        <p:spPr bwMode="auto">
          <a:xfrm>
            <a:off x="666137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6" name="TextovéPole 245"/>
          <p:cNvSpPr txBox="1"/>
          <p:nvPr/>
        </p:nvSpPr>
        <p:spPr>
          <a:xfrm>
            <a:off x="2274511" y="5688000"/>
            <a:ext cx="128240" cy="276999"/>
          </a:xfrm>
          <a:prstGeom prst="rect">
            <a:avLst/>
          </a:prstGeom>
          <a:noFill/>
        </p:spPr>
        <p:txBody>
          <a:bodyPr wrap="none" lIns="0" tIns="0" rIns="0" bIns="0" rtlCol="0">
            <a:spAutoFit/>
          </a:bodyPr>
          <a:lstStyle/>
          <a:p>
            <a:r>
              <a:rPr lang="en-GB" dirty="0"/>
              <a:t>0</a:t>
            </a:r>
          </a:p>
        </p:txBody>
      </p:sp>
      <p:sp>
        <p:nvSpPr>
          <p:cNvPr id="247" name="TextovéPole 246"/>
          <p:cNvSpPr txBox="1"/>
          <p:nvPr/>
        </p:nvSpPr>
        <p:spPr>
          <a:xfrm>
            <a:off x="2999863" y="5688000"/>
            <a:ext cx="128240" cy="276999"/>
          </a:xfrm>
          <a:prstGeom prst="rect">
            <a:avLst/>
          </a:prstGeom>
          <a:noFill/>
        </p:spPr>
        <p:txBody>
          <a:bodyPr wrap="none" lIns="0" tIns="0" rIns="0" bIns="0" rtlCol="0">
            <a:spAutoFit/>
          </a:bodyPr>
          <a:lstStyle/>
          <a:p>
            <a:r>
              <a:rPr lang="en-GB" dirty="0"/>
              <a:t>1</a:t>
            </a:r>
          </a:p>
        </p:txBody>
      </p:sp>
      <p:sp>
        <p:nvSpPr>
          <p:cNvPr id="248" name="TextovéPole 247"/>
          <p:cNvSpPr txBox="1"/>
          <p:nvPr/>
        </p:nvSpPr>
        <p:spPr>
          <a:xfrm>
            <a:off x="3718492" y="5688000"/>
            <a:ext cx="128240" cy="276999"/>
          </a:xfrm>
          <a:prstGeom prst="rect">
            <a:avLst/>
          </a:prstGeom>
          <a:noFill/>
        </p:spPr>
        <p:txBody>
          <a:bodyPr wrap="none" lIns="0" tIns="0" rIns="0" bIns="0" rtlCol="0">
            <a:spAutoFit/>
          </a:bodyPr>
          <a:lstStyle/>
          <a:p>
            <a:r>
              <a:rPr lang="en-GB" dirty="0"/>
              <a:t>2</a:t>
            </a:r>
          </a:p>
        </p:txBody>
      </p:sp>
      <p:sp>
        <p:nvSpPr>
          <p:cNvPr id="249" name="TextovéPole 248"/>
          <p:cNvSpPr txBox="1"/>
          <p:nvPr/>
        </p:nvSpPr>
        <p:spPr>
          <a:xfrm>
            <a:off x="4438800" y="5688000"/>
            <a:ext cx="128240" cy="276999"/>
          </a:xfrm>
          <a:prstGeom prst="rect">
            <a:avLst/>
          </a:prstGeom>
          <a:noFill/>
        </p:spPr>
        <p:txBody>
          <a:bodyPr wrap="none" lIns="0" tIns="0" rIns="0" bIns="0" rtlCol="0">
            <a:spAutoFit/>
          </a:bodyPr>
          <a:lstStyle/>
          <a:p>
            <a:r>
              <a:rPr lang="en-GB" dirty="0"/>
              <a:t>3</a:t>
            </a:r>
          </a:p>
        </p:txBody>
      </p:sp>
      <p:sp>
        <p:nvSpPr>
          <p:cNvPr id="250" name="TextovéPole 249"/>
          <p:cNvSpPr txBox="1"/>
          <p:nvPr/>
        </p:nvSpPr>
        <p:spPr>
          <a:xfrm>
            <a:off x="5158800" y="5688000"/>
            <a:ext cx="128240" cy="276999"/>
          </a:xfrm>
          <a:prstGeom prst="rect">
            <a:avLst/>
          </a:prstGeom>
          <a:noFill/>
        </p:spPr>
        <p:txBody>
          <a:bodyPr wrap="none" lIns="0" tIns="0" rIns="0" bIns="0" rtlCol="0">
            <a:spAutoFit/>
          </a:bodyPr>
          <a:lstStyle/>
          <a:p>
            <a:r>
              <a:rPr lang="en-GB" dirty="0"/>
              <a:t>4</a:t>
            </a:r>
          </a:p>
        </p:txBody>
      </p:sp>
      <p:sp>
        <p:nvSpPr>
          <p:cNvPr id="251" name="TextovéPole 250"/>
          <p:cNvSpPr txBox="1"/>
          <p:nvPr/>
        </p:nvSpPr>
        <p:spPr>
          <a:xfrm>
            <a:off x="5878800" y="5688000"/>
            <a:ext cx="128240" cy="276999"/>
          </a:xfrm>
          <a:prstGeom prst="rect">
            <a:avLst/>
          </a:prstGeom>
          <a:noFill/>
        </p:spPr>
        <p:txBody>
          <a:bodyPr wrap="none" lIns="0" tIns="0" rIns="0" bIns="0" rtlCol="0">
            <a:spAutoFit/>
          </a:bodyPr>
          <a:lstStyle/>
          <a:p>
            <a:r>
              <a:rPr lang="en-GB" dirty="0"/>
              <a:t>5</a:t>
            </a:r>
          </a:p>
        </p:txBody>
      </p:sp>
      <p:sp>
        <p:nvSpPr>
          <p:cNvPr id="252" name="TextovéPole 251"/>
          <p:cNvSpPr txBox="1"/>
          <p:nvPr/>
        </p:nvSpPr>
        <p:spPr>
          <a:xfrm>
            <a:off x="6598800" y="5688000"/>
            <a:ext cx="128240" cy="276999"/>
          </a:xfrm>
          <a:prstGeom prst="rect">
            <a:avLst/>
          </a:prstGeom>
          <a:noFill/>
        </p:spPr>
        <p:txBody>
          <a:bodyPr wrap="none" lIns="0" tIns="0" rIns="0" bIns="0" rtlCol="0">
            <a:spAutoFit/>
          </a:bodyPr>
          <a:lstStyle/>
          <a:p>
            <a:r>
              <a:rPr lang="en-GB" dirty="0"/>
              <a:t>6</a:t>
            </a:r>
          </a:p>
        </p:txBody>
      </p:sp>
      <p:sp>
        <p:nvSpPr>
          <p:cNvPr id="253" name="TextovéPole 252"/>
          <p:cNvSpPr txBox="1"/>
          <p:nvPr/>
        </p:nvSpPr>
        <p:spPr>
          <a:xfrm>
            <a:off x="7318800" y="5688000"/>
            <a:ext cx="128240" cy="276999"/>
          </a:xfrm>
          <a:prstGeom prst="rect">
            <a:avLst/>
          </a:prstGeom>
          <a:noFill/>
        </p:spPr>
        <p:txBody>
          <a:bodyPr wrap="none" lIns="0" tIns="0" rIns="0" bIns="0" rtlCol="0">
            <a:spAutoFit/>
          </a:bodyPr>
          <a:lstStyle/>
          <a:p>
            <a:r>
              <a:rPr lang="en-GB" dirty="0"/>
              <a:t>7</a:t>
            </a:r>
          </a:p>
        </p:txBody>
      </p:sp>
      <p:sp>
        <p:nvSpPr>
          <p:cNvPr id="254" name="TextovéPole 253"/>
          <p:cNvSpPr txBox="1"/>
          <p:nvPr/>
        </p:nvSpPr>
        <p:spPr>
          <a:xfrm>
            <a:off x="8038800" y="5688000"/>
            <a:ext cx="128240" cy="276999"/>
          </a:xfrm>
          <a:prstGeom prst="rect">
            <a:avLst/>
          </a:prstGeom>
          <a:noFill/>
        </p:spPr>
        <p:txBody>
          <a:bodyPr wrap="none" lIns="0" tIns="0" rIns="0" bIns="0" rtlCol="0">
            <a:spAutoFit/>
          </a:bodyPr>
          <a:lstStyle/>
          <a:p>
            <a:r>
              <a:rPr lang="en-GB" dirty="0"/>
              <a:t>8</a:t>
            </a:r>
          </a:p>
        </p:txBody>
      </p:sp>
      <p:sp>
        <p:nvSpPr>
          <p:cNvPr id="255" name="TextovéPole 254"/>
          <p:cNvSpPr txBox="1"/>
          <p:nvPr/>
        </p:nvSpPr>
        <p:spPr>
          <a:xfrm>
            <a:off x="8758800" y="5688000"/>
            <a:ext cx="128240" cy="276999"/>
          </a:xfrm>
          <a:prstGeom prst="rect">
            <a:avLst/>
          </a:prstGeom>
          <a:noFill/>
        </p:spPr>
        <p:txBody>
          <a:bodyPr wrap="none" lIns="0" tIns="0" rIns="0" bIns="0" rtlCol="0">
            <a:spAutoFit/>
          </a:bodyPr>
          <a:lstStyle/>
          <a:p>
            <a:r>
              <a:rPr lang="en-GB" dirty="0"/>
              <a:t>9</a:t>
            </a:r>
          </a:p>
        </p:txBody>
      </p:sp>
      <p:sp>
        <p:nvSpPr>
          <p:cNvPr id="256" name="TextovéPole 255"/>
          <p:cNvSpPr txBox="1"/>
          <p:nvPr/>
        </p:nvSpPr>
        <p:spPr>
          <a:xfrm>
            <a:off x="9414000" y="5688000"/>
            <a:ext cx="256480" cy="276999"/>
          </a:xfrm>
          <a:prstGeom prst="rect">
            <a:avLst/>
          </a:prstGeom>
          <a:noFill/>
        </p:spPr>
        <p:txBody>
          <a:bodyPr wrap="none" lIns="0" tIns="0" rIns="0" bIns="0" rtlCol="0">
            <a:spAutoFit/>
          </a:bodyPr>
          <a:lstStyle/>
          <a:p>
            <a:r>
              <a:rPr lang="en-GB" dirty="0"/>
              <a:t>10</a:t>
            </a:r>
          </a:p>
        </p:txBody>
      </p:sp>
      <mc:AlternateContent xmlns:mc="http://schemas.openxmlformats.org/markup-compatibility/2006" xmlns:a14="http://schemas.microsoft.com/office/drawing/2010/main">
        <mc:Choice Requires="a14">
          <p:sp>
            <p:nvSpPr>
              <p:cNvPr id="257" name="TextovéPole 256"/>
              <p:cNvSpPr txBox="1"/>
              <p:nvPr/>
            </p:nvSpPr>
            <p:spPr>
              <a:xfrm>
                <a:off x="6768000" y="4320000"/>
                <a:ext cx="5237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m:oMathPara>
                </a14:m>
                <a:endParaRPr lang="en-GB" dirty="0"/>
              </a:p>
            </p:txBody>
          </p:sp>
        </mc:Choice>
        <mc:Fallback xmlns="">
          <p:sp>
            <p:nvSpPr>
              <p:cNvPr id="257" name="TextovéPole 256"/>
              <p:cNvSpPr txBox="1">
                <a:spLocks noRot="1" noChangeAspect="1" noMove="1" noResize="1" noEditPoints="1" noAdjustHandles="1" noChangeArrowheads="1" noChangeShapeType="1" noTextEdit="1"/>
              </p:cNvSpPr>
              <p:nvPr/>
            </p:nvSpPr>
            <p:spPr>
              <a:xfrm>
                <a:off x="6768000" y="4320000"/>
                <a:ext cx="523798" cy="276999"/>
              </a:xfrm>
              <a:prstGeom prst="rect">
                <a:avLst/>
              </a:prstGeom>
              <a:blipFill>
                <a:blip r:embed="rId3"/>
                <a:stretch>
                  <a:fillRect l="-9302"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5" name="TextovéPole 264"/>
              <p:cNvSpPr txBox="1"/>
              <p:nvPr/>
            </p:nvSpPr>
            <p:spPr>
              <a:xfrm>
                <a:off x="8098197" y="2407157"/>
                <a:ext cx="2071914" cy="724031"/>
              </a:xfrm>
              <a:prstGeom prst="rect">
                <a:avLst/>
              </a:prstGeom>
              <a:noFill/>
              <a:ln>
                <a:solidFill>
                  <a:srgbClr val="00B0F0"/>
                </a:solidFill>
              </a:ln>
            </p:spPr>
            <p:txBody>
              <a:bodyPr wrap="none" bIns="108000" rtlCol="0">
                <a:spAutoFit/>
              </a:bodyPr>
              <a:lstStyle/>
              <a:p>
                <a:pPr>
                  <a:lnSpc>
                    <a:spcPct val="150000"/>
                  </a:lnSpc>
                </a:pPr>
                <a:r>
                  <a:rPr lang="en-GB" sz="2400" dirty="0"/>
                  <a:t>Mode:  </a:t>
                </a:r>
                <a14:m>
                  <m:oMath xmlns:m="http://schemas.openxmlformats.org/officeDocument/2006/math">
                    <m:acc>
                      <m:accPr>
                        <m:chr m:val="̂"/>
                        <m:ctrlPr>
                          <a:rPr lang="en-GB" sz="2400" i="1" smtClean="0">
                            <a:latin typeface="Cambria Math" panose="02040503050406030204" pitchFamily="18" charset="0"/>
                          </a:rPr>
                        </m:ctrlPr>
                      </m:accPr>
                      <m:e>
                        <m:r>
                          <a:rPr lang="en-GB" sz="2400" b="0" i="1" smtClean="0">
                            <a:latin typeface="Cambria Math" panose="02040503050406030204" pitchFamily="18" charset="0"/>
                          </a:rPr>
                          <m:t>𝑋</m:t>
                        </m:r>
                      </m:e>
                    </m:acc>
                    <m:r>
                      <a:rPr lang="en-GB" sz="2400" b="0" i="1" smtClean="0">
                        <a:latin typeface="Cambria Math" panose="02040503050406030204" pitchFamily="18" charset="0"/>
                      </a:rPr>
                      <m:t>=4</m:t>
                    </m:r>
                  </m:oMath>
                </a14:m>
                <a:r>
                  <a:rPr lang="en-GB" sz="2400" dirty="0"/>
                  <a:t> </a:t>
                </a:r>
              </a:p>
            </p:txBody>
          </p:sp>
        </mc:Choice>
        <mc:Fallback xmlns="">
          <p:sp>
            <p:nvSpPr>
              <p:cNvPr id="265" name="TextovéPole 264"/>
              <p:cNvSpPr txBox="1">
                <a:spLocks noRot="1" noChangeAspect="1" noMove="1" noResize="1" noEditPoints="1" noAdjustHandles="1" noChangeArrowheads="1" noChangeShapeType="1" noTextEdit="1"/>
              </p:cNvSpPr>
              <p:nvPr/>
            </p:nvSpPr>
            <p:spPr>
              <a:xfrm>
                <a:off x="8098197" y="2407157"/>
                <a:ext cx="2071914" cy="724031"/>
              </a:xfrm>
              <a:prstGeom prst="rect">
                <a:avLst/>
              </a:prstGeom>
              <a:blipFill>
                <a:blip r:embed="rId4"/>
                <a:stretch>
                  <a:fillRect l="-4094"/>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4175587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14000"/>
                  </a:lnSpc>
                </a:pPr>
                <a:r>
                  <a:rPr lang="en-GB" dirty="0"/>
                  <a:t>Example:  Some example with some probability mass function.</a:t>
                </a:r>
              </a:p>
              <a:p>
                <a:pPr>
                  <a:lnSpc>
                    <a:spcPct val="150000"/>
                  </a:lnSpc>
                </a:pPr>
                <a:r>
                  <a:rPr lang="en-GB" dirty="0"/>
                  <a:t>The sample space: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1, 2, 3, 4, 5, 6</m:t>
                        </m:r>
                      </m:e>
                    </m:d>
                  </m:oMath>
                </a14:m>
                <a:r>
                  <a:rPr lang="en-GB" dirty="0"/>
                  <a:t>	   The random variable:  </a:t>
                </a:r>
                <a14:m>
                  <m:oMath xmlns:m="http://schemas.openxmlformats.org/officeDocument/2006/math">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𝑥</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605"/>
                </a:stretch>
              </a:blipFill>
            </p:spPr>
            <p:txBody>
              <a:bodyPr/>
              <a:lstStyle/>
              <a:p>
                <a:r>
                  <a:rPr lang="en-GB">
                    <a:noFill/>
                  </a:rPr>
                  <a:t> </a:t>
                </a:r>
              </a:p>
            </p:txBody>
          </p:sp>
        </mc:Fallback>
      </mc:AlternateContent>
      <p:sp>
        <p:nvSpPr>
          <p:cNvPr id="4" name="Line 4"/>
          <p:cNvSpPr>
            <a:spLocks noChangeShapeType="1"/>
          </p:cNvSpPr>
          <p:nvPr/>
        </p:nvSpPr>
        <p:spPr bwMode="auto">
          <a:xfrm>
            <a:off x="1980000" y="5400000"/>
            <a:ext cx="792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 name="Line 5"/>
          <p:cNvSpPr>
            <a:spLocks noChangeShapeType="1"/>
          </p:cNvSpPr>
          <p:nvPr/>
        </p:nvSpPr>
        <p:spPr bwMode="auto">
          <a:xfrm>
            <a:off x="23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 name="Line 11"/>
          <p:cNvSpPr>
            <a:spLocks noChangeShapeType="1"/>
          </p:cNvSpPr>
          <p:nvPr/>
        </p:nvSpPr>
        <p:spPr bwMode="auto">
          <a:xfrm>
            <a:off x="95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8" name="Line 5"/>
          <p:cNvSpPr>
            <a:spLocks noChangeShapeType="1"/>
          </p:cNvSpPr>
          <p:nvPr/>
        </p:nvSpPr>
        <p:spPr bwMode="auto">
          <a:xfrm>
            <a:off x="306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2" name="Line 5"/>
          <p:cNvSpPr>
            <a:spLocks noChangeShapeType="1"/>
          </p:cNvSpPr>
          <p:nvPr/>
        </p:nvSpPr>
        <p:spPr bwMode="auto">
          <a:xfrm>
            <a:off x="37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2" name="Line 5"/>
          <p:cNvSpPr>
            <a:spLocks noChangeShapeType="1"/>
          </p:cNvSpPr>
          <p:nvPr/>
        </p:nvSpPr>
        <p:spPr bwMode="auto">
          <a:xfrm>
            <a:off x="450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2" name="Line 5"/>
          <p:cNvSpPr>
            <a:spLocks noChangeShapeType="1"/>
          </p:cNvSpPr>
          <p:nvPr/>
        </p:nvSpPr>
        <p:spPr bwMode="auto">
          <a:xfrm>
            <a:off x="522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2" name="Line 5"/>
          <p:cNvSpPr>
            <a:spLocks noChangeShapeType="1"/>
          </p:cNvSpPr>
          <p:nvPr/>
        </p:nvSpPr>
        <p:spPr bwMode="auto">
          <a:xfrm>
            <a:off x="59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8" name="Line 6"/>
          <p:cNvSpPr>
            <a:spLocks noChangeShapeType="1"/>
          </p:cNvSpPr>
          <p:nvPr/>
        </p:nvSpPr>
        <p:spPr bwMode="auto">
          <a:xfrm>
            <a:off x="666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8" name="Line 6"/>
          <p:cNvSpPr>
            <a:spLocks noChangeShapeType="1"/>
          </p:cNvSpPr>
          <p:nvPr/>
        </p:nvSpPr>
        <p:spPr bwMode="auto">
          <a:xfrm>
            <a:off x="73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7" name="Line 7"/>
          <p:cNvSpPr>
            <a:spLocks noChangeShapeType="1"/>
          </p:cNvSpPr>
          <p:nvPr/>
        </p:nvSpPr>
        <p:spPr bwMode="auto">
          <a:xfrm>
            <a:off x="809819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7" name="Line 12"/>
          <p:cNvSpPr>
            <a:spLocks noChangeShapeType="1"/>
          </p:cNvSpPr>
          <p:nvPr/>
        </p:nvSpPr>
        <p:spPr bwMode="auto">
          <a:xfrm>
            <a:off x="881956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8" name="Line 5"/>
          <p:cNvSpPr>
            <a:spLocks noChangeShapeType="1"/>
          </p:cNvSpPr>
          <p:nvPr/>
        </p:nvSpPr>
        <p:spPr bwMode="auto">
          <a:xfrm>
            <a:off x="3060000" y="3960000"/>
            <a:ext cx="0" cy="144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1" name="Line 5"/>
          <p:cNvSpPr>
            <a:spLocks noChangeShapeType="1"/>
          </p:cNvSpPr>
          <p:nvPr/>
        </p:nvSpPr>
        <p:spPr bwMode="auto">
          <a:xfrm>
            <a:off x="3781370" y="4680000"/>
            <a:ext cx="0" cy="72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1" name="Line 5"/>
          <p:cNvSpPr>
            <a:spLocks noChangeShapeType="1"/>
          </p:cNvSpPr>
          <p:nvPr/>
        </p:nvSpPr>
        <p:spPr bwMode="auto">
          <a:xfrm>
            <a:off x="4501370" y="4680000"/>
            <a:ext cx="0" cy="72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0" name="Line 5"/>
          <p:cNvSpPr>
            <a:spLocks noChangeShapeType="1"/>
          </p:cNvSpPr>
          <p:nvPr/>
        </p:nvSpPr>
        <p:spPr bwMode="auto">
          <a:xfrm>
            <a:off x="5220000" y="3960000"/>
            <a:ext cx="0" cy="144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0" name="Line 5"/>
          <p:cNvSpPr>
            <a:spLocks noChangeShapeType="1"/>
          </p:cNvSpPr>
          <p:nvPr/>
        </p:nvSpPr>
        <p:spPr bwMode="auto">
          <a:xfrm>
            <a:off x="5940000" y="4680000"/>
            <a:ext cx="0" cy="72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6" name="Line 6"/>
          <p:cNvSpPr>
            <a:spLocks noChangeShapeType="1"/>
          </p:cNvSpPr>
          <p:nvPr/>
        </p:nvSpPr>
        <p:spPr bwMode="auto">
          <a:xfrm>
            <a:off x="6661370" y="3960000"/>
            <a:ext cx="0" cy="144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6" name="TextovéPole 245"/>
          <p:cNvSpPr txBox="1"/>
          <p:nvPr/>
        </p:nvSpPr>
        <p:spPr>
          <a:xfrm>
            <a:off x="2274511" y="5688000"/>
            <a:ext cx="128240" cy="276999"/>
          </a:xfrm>
          <a:prstGeom prst="rect">
            <a:avLst/>
          </a:prstGeom>
          <a:noFill/>
        </p:spPr>
        <p:txBody>
          <a:bodyPr wrap="none" lIns="0" tIns="0" rIns="0" bIns="0" rtlCol="0">
            <a:spAutoFit/>
          </a:bodyPr>
          <a:lstStyle/>
          <a:p>
            <a:r>
              <a:rPr lang="en-GB" dirty="0"/>
              <a:t>0</a:t>
            </a:r>
          </a:p>
        </p:txBody>
      </p:sp>
      <p:sp>
        <p:nvSpPr>
          <p:cNvPr id="247" name="TextovéPole 246"/>
          <p:cNvSpPr txBox="1"/>
          <p:nvPr/>
        </p:nvSpPr>
        <p:spPr>
          <a:xfrm>
            <a:off x="2999863" y="5688000"/>
            <a:ext cx="128240" cy="276999"/>
          </a:xfrm>
          <a:prstGeom prst="rect">
            <a:avLst/>
          </a:prstGeom>
          <a:noFill/>
        </p:spPr>
        <p:txBody>
          <a:bodyPr wrap="none" lIns="0" tIns="0" rIns="0" bIns="0" rtlCol="0">
            <a:spAutoFit/>
          </a:bodyPr>
          <a:lstStyle/>
          <a:p>
            <a:r>
              <a:rPr lang="en-GB" dirty="0"/>
              <a:t>1</a:t>
            </a:r>
          </a:p>
        </p:txBody>
      </p:sp>
      <p:sp>
        <p:nvSpPr>
          <p:cNvPr id="248" name="TextovéPole 247"/>
          <p:cNvSpPr txBox="1"/>
          <p:nvPr/>
        </p:nvSpPr>
        <p:spPr>
          <a:xfrm>
            <a:off x="3718492" y="5688000"/>
            <a:ext cx="128240" cy="276999"/>
          </a:xfrm>
          <a:prstGeom prst="rect">
            <a:avLst/>
          </a:prstGeom>
          <a:noFill/>
        </p:spPr>
        <p:txBody>
          <a:bodyPr wrap="none" lIns="0" tIns="0" rIns="0" bIns="0" rtlCol="0">
            <a:spAutoFit/>
          </a:bodyPr>
          <a:lstStyle/>
          <a:p>
            <a:r>
              <a:rPr lang="en-GB" dirty="0"/>
              <a:t>2</a:t>
            </a:r>
          </a:p>
        </p:txBody>
      </p:sp>
      <p:sp>
        <p:nvSpPr>
          <p:cNvPr id="249" name="TextovéPole 248"/>
          <p:cNvSpPr txBox="1"/>
          <p:nvPr/>
        </p:nvSpPr>
        <p:spPr>
          <a:xfrm>
            <a:off x="4438800" y="5688000"/>
            <a:ext cx="128240" cy="276999"/>
          </a:xfrm>
          <a:prstGeom prst="rect">
            <a:avLst/>
          </a:prstGeom>
          <a:noFill/>
        </p:spPr>
        <p:txBody>
          <a:bodyPr wrap="none" lIns="0" tIns="0" rIns="0" bIns="0" rtlCol="0">
            <a:spAutoFit/>
          </a:bodyPr>
          <a:lstStyle/>
          <a:p>
            <a:r>
              <a:rPr lang="en-GB" dirty="0"/>
              <a:t>3</a:t>
            </a:r>
          </a:p>
        </p:txBody>
      </p:sp>
      <p:sp>
        <p:nvSpPr>
          <p:cNvPr id="250" name="TextovéPole 249"/>
          <p:cNvSpPr txBox="1"/>
          <p:nvPr/>
        </p:nvSpPr>
        <p:spPr>
          <a:xfrm>
            <a:off x="5158800" y="5688000"/>
            <a:ext cx="128240" cy="276999"/>
          </a:xfrm>
          <a:prstGeom prst="rect">
            <a:avLst/>
          </a:prstGeom>
          <a:noFill/>
        </p:spPr>
        <p:txBody>
          <a:bodyPr wrap="none" lIns="0" tIns="0" rIns="0" bIns="0" rtlCol="0">
            <a:spAutoFit/>
          </a:bodyPr>
          <a:lstStyle/>
          <a:p>
            <a:r>
              <a:rPr lang="en-GB" dirty="0"/>
              <a:t>4</a:t>
            </a:r>
          </a:p>
        </p:txBody>
      </p:sp>
      <p:sp>
        <p:nvSpPr>
          <p:cNvPr id="251" name="TextovéPole 250"/>
          <p:cNvSpPr txBox="1"/>
          <p:nvPr/>
        </p:nvSpPr>
        <p:spPr>
          <a:xfrm>
            <a:off x="5878800" y="5688000"/>
            <a:ext cx="128240" cy="276999"/>
          </a:xfrm>
          <a:prstGeom prst="rect">
            <a:avLst/>
          </a:prstGeom>
          <a:noFill/>
        </p:spPr>
        <p:txBody>
          <a:bodyPr wrap="none" lIns="0" tIns="0" rIns="0" bIns="0" rtlCol="0">
            <a:spAutoFit/>
          </a:bodyPr>
          <a:lstStyle/>
          <a:p>
            <a:r>
              <a:rPr lang="en-GB" dirty="0"/>
              <a:t>5</a:t>
            </a:r>
          </a:p>
        </p:txBody>
      </p:sp>
      <p:sp>
        <p:nvSpPr>
          <p:cNvPr id="252" name="TextovéPole 251"/>
          <p:cNvSpPr txBox="1"/>
          <p:nvPr/>
        </p:nvSpPr>
        <p:spPr>
          <a:xfrm>
            <a:off x="6598800" y="5688000"/>
            <a:ext cx="128240" cy="276999"/>
          </a:xfrm>
          <a:prstGeom prst="rect">
            <a:avLst/>
          </a:prstGeom>
          <a:noFill/>
        </p:spPr>
        <p:txBody>
          <a:bodyPr wrap="none" lIns="0" tIns="0" rIns="0" bIns="0" rtlCol="0">
            <a:spAutoFit/>
          </a:bodyPr>
          <a:lstStyle/>
          <a:p>
            <a:r>
              <a:rPr lang="en-GB" dirty="0"/>
              <a:t>6</a:t>
            </a:r>
          </a:p>
        </p:txBody>
      </p:sp>
      <p:sp>
        <p:nvSpPr>
          <p:cNvPr id="253" name="TextovéPole 252"/>
          <p:cNvSpPr txBox="1"/>
          <p:nvPr/>
        </p:nvSpPr>
        <p:spPr>
          <a:xfrm>
            <a:off x="7318800" y="5688000"/>
            <a:ext cx="128240" cy="276999"/>
          </a:xfrm>
          <a:prstGeom prst="rect">
            <a:avLst/>
          </a:prstGeom>
          <a:noFill/>
        </p:spPr>
        <p:txBody>
          <a:bodyPr wrap="none" lIns="0" tIns="0" rIns="0" bIns="0" rtlCol="0">
            <a:spAutoFit/>
          </a:bodyPr>
          <a:lstStyle/>
          <a:p>
            <a:r>
              <a:rPr lang="en-GB" dirty="0"/>
              <a:t>7</a:t>
            </a:r>
          </a:p>
        </p:txBody>
      </p:sp>
      <p:sp>
        <p:nvSpPr>
          <p:cNvPr id="254" name="TextovéPole 253"/>
          <p:cNvSpPr txBox="1"/>
          <p:nvPr/>
        </p:nvSpPr>
        <p:spPr>
          <a:xfrm>
            <a:off x="8038800" y="5688000"/>
            <a:ext cx="128240" cy="276999"/>
          </a:xfrm>
          <a:prstGeom prst="rect">
            <a:avLst/>
          </a:prstGeom>
          <a:noFill/>
        </p:spPr>
        <p:txBody>
          <a:bodyPr wrap="none" lIns="0" tIns="0" rIns="0" bIns="0" rtlCol="0">
            <a:spAutoFit/>
          </a:bodyPr>
          <a:lstStyle/>
          <a:p>
            <a:r>
              <a:rPr lang="en-GB" dirty="0"/>
              <a:t>8</a:t>
            </a:r>
          </a:p>
        </p:txBody>
      </p:sp>
      <p:sp>
        <p:nvSpPr>
          <p:cNvPr id="255" name="TextovéPole 254"/>
          <p:cNvSpPr txBox="1"/>
          <p:nvPr/>
        </p:nvSpPr>
        <p:spPr>
          <a:xfrm>
            <a:off x="8758800" y="5688000"/>
            <a:ext cx="128240" cy="276999"/>
          </a:xfrm>
          <a:prstGeom prst="rect">
            <a:avLst/>
          </a:prstGeom>
          <a:noFill/>
        </p:spPr>
        <p:txBody>
          <a:bodyPr wrap="none" lIns="0" tIns="0" rIns="0" bIns="0" rtlCol="0">
            <a:spAutoFit/>
          </a:bodyPr>
          <a:lstStyle/>
          <a:p>
            <a:r>
              <a:rPr lang="en-GB" dirty="0"/>
              <a:t>9</a:t>
            </a:r>
          </a:p>
        </p:txBody>
      </p:sp>
      <p:sp>
        <p:nvSpPr>
          <p:cNvPr id="256" name="TextovéPole 255"/>
          <p:cNvSpPr txBox="1"/>
          <p:nvPr/>
        </p:nvSpPr>
        <p:spPr>
          <a:xfrm>
            <a:off x="9414000" y="5688000"/>
            <a:ext cx="256480" cy="276999"/>
          </a:xfrm>
          <a:prstGeom prst="rect">
            <a:avLst/>
          </a:prstGeom>
          <a:noFill/>
        </p:spPr>
        <p:txBody>
          <a:bodyPr wrap="none" lIns="0" tIns="0" rIns="0" bIns="0" rtlCol="0">
            <a:spAutoFit/>
          </a:bodyPr>
          <a:lstStyle/>
          <a:p>
            <a:r>
              <a:rPr lang="en-GB" dirty="0"/>
              <a:t>10</a:t>
            </a:r>
          </a:p>
        </p:txBody>
      </p:sp>
      <mc:AlternateContent xmlns:mc="http://schemas.openxmlformats.org/markup-compatibility/2006" xmlns:a14="http://schemas.microsoft.com/office/drawing/2010/main">
        <mc:Choice Requires="a14">
          <p:sp>
            <p:nvSpPr>
              <p:cNvPr id="257" name="TextovéPole 256"/>
              <p:cNvSpPr txBox="1"/>
              <p:nvPr/>
            </p:nvSpPr>
            <p:spPr>
              <a:xfrm>
                <a:off x="6768000" y="4320000"/>
                <a:ext cx="5237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m:oMathPara>
                </a14:m>
                <a:endParaRPr lang="en-GB" dirty="0"/>
              </a:p>
            </p:txBody>
          </p:sp>
        </mc:Choice>
        <mc:Fallback xmlns="">
          <p:sp>
            <p:nvSpPr>
              <p:cNvPr id="257" name="TextovéPole 256"/>
              <p:cNvSpPr txBox="1">
                <a:spLocks noRot="1" noChangeAspect="1" noMove="1" noResize="1" noEditPoints="1" noAdjustHandles="1" noChangeArrowheads="1" noChangeShapeType="1" noTextEdit="1"/>
              </p:cNvSpPr>
              <p:nvPr/>
            </p:nvSpPr>
            <p:spPr>
              <a:xfrm>
                <a:off x="6768000" y="4320000"/>
                <a:ext cx="523798" cy="276999"/>
              </a:xfrm>
              <a:prstGeom prst="rect">
                <a:avLst/>
              </a:prstGeom>
              <a:blipFill>
                <a:blip r:embed="rId3"/>
                <a:stretch>
                  <a:fillRect l="-9302"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5" name="TextovéPole 264"/>
              <p:cNvSpPr txBox="1"/>
              <p:nvPr/>
            </p:nvSpPr>
            <p:spPr>
              <a:xfrm>
                <a:off x="8098197" y="2768400"/>
                <a:ext cx="2793265" cy="724031"/>
              </a:xfrm>
              <a:prstGeom prst="rect">
                <a:avLst/>
              </a:prstGeom>
              <a:noFill/>
              <a:ln>
                <a:solidFill>
                  <a:srgbClr val="00B0F0"/>
                </a:solidFill>
              </a:ln>
            </p:spPr>
            <p:txBody>
              <a:bodyPr wrap="none" bIns="108000" rtlCol="0">
                <a:spAutoFit/>
              </a:bodyPr>
              <a:lstStyle/>
              <a:p>
                <a:pPr>
                  <a:lnSpc>
                    <a:spcPct val="150000"/>
                  </a:lnSpc>
                </a:pPr>
                <a:r>
                  <a:rPr lang="en-GB" sz="2400" dirty="0"/>
                  <a:t>Modes:  </a:t>
                </a:r>
                <a14:m>
                  <m:oMath xmlns:m="http://schemas.openxmlformats.org/officeDocument/2006/math">
                    <m:acc>
                      <m:accPr>
                        <m:chr m:val="̂"/>
                        <m:ctrlPr>
                          <a:rPr lang="en-GB" sz="2400" i="1" smtClean="0">
                            <a:latin typeface="Cambria Math" panose="02040503050406030204" pitchFamily="18" charset="0"/>
                          </a:rPr>
                        </m:ctrlPr>
                      </m:accPr>
                      <m:e>
                        <m:r>
                          <a:rPr lang="en-GB" sz="2400" b="0" i="1" smtClean="0">
                            <a:latin typeface="Cambria Math" panose="02040503050406030204" pitchFamily="18" charset="0"/>
                          </a:rPr>
                          <m:t>𝑋</m:t>
                        </m:r>
                      </m:e>
                    </m:acc>
                    <m:r>
                      <a:rPr lang="en-GB" sz="2400" b="0" i="1" smtClean="0">
                        <a:latin typeface="Cambria Math" panose="02040503050406030204" pitchFamily="18" charset="0"/>
                      </a:rPr>
                      <m:t>=1, 4, 6</m:t>
                    </m:r>
                  </m:oMath>
                </a14:m>
                <a:r>
                  <a:rPr lang="en-GB" sz="2400" dirty="0"/>
                  <a:t> </a:t>
                </a:r>
              </a:p>
            </p:txBody>
          </p:sp>
        </mc:Choice>
        <mc:Fallback xmlns="">
          <p:sp>
            <p:nvSpPr>
              <p:cNvPr id="265" name="TextovéPole 264"/>
              <p:cNvSpPr txBox="1">
                <a:spLocks noRot="1" noChangeAspect="1" noMove="1" noResize="1" noEditPoints="1" noAdjustHandles="1" noChangeArrowheads="1" noChangeShapeType="1" noTextEdit="1"/>
              </p:cNvSpPr>
              <p:nvPr/>
            </p:nvSpPr>
            <p:spPr>
              <a:xfrm>
                <a:off x="8098197" y="2768400"/>
                <a:ext cx="2793265" cy="724031"/>
              </a:xfrm>
              <a:prstGeom prst="rect">
                <a:avLst/>
              </a:prstGeom>
              <a:blipFill>
                <a:blip r:embed="rId4"/>
                <a:stretch>
                  <a:fillRect l="-3037"/>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2304964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14000"/>
                  </a:lnSpc>
                </a:pPr>
                <a:r>
                  <a:rPr lang="en-GB" dirty="0"/>
                  <a:t>Example:  Rolling a dice.			   The random variable:  </a:t>
                </a:r>
                <a14:m>
                  <m:oMath xmlns:m="http://schemas.openxmlformats.org/officeDocument/2006/math">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𝑥</m:t>
                    </m:r>
                  </m:oMath>
                </a14:m>
                <a:endParaRPr lang="en-GB" dirty="0"/>
              </a:p>
              <a:p>
                <a:pPr>
                  <a:lnSpc>
                    <a:spcPct val="110000"/>
                  </a:lnSpc>
                </a:pPr>
                <a:r>
                  <a:rPr lang="en-GB" dirty="0"/>
                  <a:t>The sample space: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1, 2, 3, 4, 5, 6</m:t>
                        </m:r>
                      </m:e>
                    </m:d>
                  </m:oMath>
                </a14:m>
                <a:r>
                  <a:rPr lang="en-GB" dirty="0"/>
                  <a:t>	   The probability mass function:  </a:t>
                </a: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605"/>
                </a:stretch>
              </a:blipFill>
            </p:spPr>
            <p:txBody>
              <a:bodyPr/>
              <a:lstStyle/>
              <a:p>
                <a:r>
                  <a:rPr lang="en-GB">
                    <a:noFill/>
                  </a:rPr>
                  <a:t> </a:t>
                </a:r>
              </a:p>
            </p:txBody>
          </p:sp>
        </mc:Fallback>
      </mc:AlternateContent>
      <p:sp>
        <p:nvSpPr>
          <p:cNvPr id="4" name="Line 4"/>
          <p:cNvSpPr>
            <a:spLocks noChangeShapeType="1"/>
          </p:cNvSpPr>
          <p:nvPr/>
        </p:nvSpPr>
        <p:spPr bwMode="auto">
          <a:xfrm>
            <a:off x="1980000" y="5400000"/>
            <a:ext cx="792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 name="Line 5"/>
          <p:cNvSpPr>
            <a:spLocks noChangeShapeType="1"/>
          </p:cNvSpPr>
          <p:nvPr/>
        </p:nvSpPr>
        <p:spPr bwMode="auto">
          <a:xfrm>
            <a:off x="23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 name="Line 11"/>
          <p:cNvSpPr>
            <a:spLocks noChangeShapeType="1"/>
          </p:cNvSpPr>
          <p:nvPr/>
        </p:nvSpPr>
        <p:spPr bwMode="auto">
          <a:xfrm>
            <a:off x="95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8" name="Line 5"/>
          <p:cNvSpPr>
            <a:spLocks noChangeShapeType="1"/>
          </p:cNvSpPr>
          <p:nvPr/>
        </p:nvSpPr>
        <p:spPr bwMode="auto">
          <a:xfrm>
            <a:off x="306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42" name="Line 5"/>
          <p:cNvSpPr>
            <a:spLocks noChangeShapeType="1"/>
          </p:cNvSpPr>
          <p:nvPr/>
        </p:nvSpPr>
        <p:spPr bwMode="auto">
          <a:xfrm>
            <a:off x="37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2" name="Line 5"/>
          <p:cNvSpPr>
            <a:spLocks noChangeShapeType="1"/>
          </p:cNvSpPr>
          <p:nvPr/>
        </p:nvSpPr>
        <p:spPr bwMode="auto">
          <a:xfrm>
            <a:off x="450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2" name="Line 5"/>
          <p:cNvSpPr>
            <a:spLocks noChangeShapeType="1"/>
          </p:cNvSpPr>
          <p:nvPr/>
        </p:nvSpPr>
        <p:spPr bwMode="auto">
          <a:xfrm>
            <a:off x="522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2" name="Line 5"/>
          <p:cNvSpPr>
            <a:spLocks noChangeShapeType="1"/>
          </p:cNvSpPr>
          <p:nvPr/>
        </p:nvSpPr>
        <p:spPr bwMode="auto">
          <a:xfrm>
            <a:off x="594000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78" name="Line 6"/>
          <p:cNvSpPr>
            <a:spLocks noChangeShapeType="1"/>
          </p:cNvSpPr>
          <p:nvPr/>
        </p:nvSpPr>
        <p:spPr bwMode="auto">
          <a:xfrm>
            <a:off x="666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88" name="Line 6"/>
          <p:cNvSpPr>
            <a:spLocks noChangeShapeType="1"/>
          </p:cNvSpPr>
          <p:nvPr/>
        </p:nvSpPr>
        <p:spPr bwMode="auto">
          <a:xfrm>
            <a:off x="7381370"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7" name="Line 7"/>
          <p:cNvSpPr>
            <a:spLocks noChangeShapeType="1"/>
          </p:cNvSpPr>
          <p:nvPr/>
        </p:nvSpPr>
        <p:spPr bwMode="auto">
          <a:xfrm>
            <a:off x="809819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27" name="Line 12"/>
          <p:cNvSpPr>
            <a:spLocks noChangeShapeType="1"/>
          </p:cNvSpPr>
          <p:nvPr/>
        </p:nvSpPr>
        <p:spPr bwMode="auto">
          <a:xfrm>
            <a:off x="8819567" y="5400000"/>
            <a:ext cx="0" cy="288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58" name="Line 5"/>
          <p:cNvSpPr>
            <a:spLocks noChangeShapeType="1"/>
          </p:cNvSpPr>
          <p:nvPr/>
        </p:nvSpPr>
        <p:spPr bwMode="auto">
          <a:xfrm>
            <a:off x="306000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1" name="Line 5"/>
          <p:cNvSpPr>
            <a:spLocks noChangeShapeType="1"/>
          </p:cNvSpPr>
          <p:nvPr/>
        </p:nvSpPr>
        <p:spPr bwMode="auto">
          <a:xfrm>
            <a:off x="378137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81" name="Line 5"/>
          <p:cNvSpPr>
            <a:spLocks noChangeShapeType="1"/>
          </p:cNvSpPr>
          <p:nvPr/>
        </p:nvSpPr>
        <p:spPr bwMode="auto">
          <a:xfrm>
            <a:off x="450137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90" name="Line 5"/>
          <p:cNvSpPr>
            <a:spLocks noChangeShapeType="1"/>
          </p:cNvSpPr>
          <p:nvPr/>
        </p:nvSpPr>
        <p:spPr bwMode="auto">
          <a:xfrm>
            <a:off x="522000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0" name="Line 5"/>
          <p:cNvSpPr>
            <a:spLocks noChangeShapeType="1"/>
          </p:cNvSpPr>
          <p:nvPr/>
        </p:nvSpPr>
        <p:spPr bwMode="auto">
          <a:xfrm>
            <a:off x="594000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06" name="Line 6"/>
          <p:cNvSpPr>
            <a:spLocks noChangeShapeType="1"/>
          </p:cNvSpPr>
          <p:nvPr/>
        </p:nvSpPr>
        <p:spPr bwMode="auto">
          <a:xfrm>
            <a:off x="6661370" y="4320000"/>
            <a:ext cx="0" cy="1080000"/>
          </a:xfrm>
          <a:prstGeom prst="line">
            <a:avLst/>
          </a:prstGeom>
          <a:noFill/>
          <a:ln w="38100">
            <a:solidFill>
              <a:srgbClr val="00B0F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246" name="TextovéPole 245"/>
          <p:cNvSpPr txBox="1"/>
          <p:nvPr/>
        </p:nvSpPr>
        <p:spPr>
          <a:xfrm>
            <a:off x="2274511" y="5688000"/>
            <a:ext cx="128240" cy="276999"/>
          </a:xfrm>
          <a:prstGeom prst="rect">
            <a:avLst/>
          </a:prstGeom>
          <a:noFill/>
        </p:spPr>
        <p:txBody>
          <a:bodyPr wrap="none" lIns="0" tIns="0" rIns="0" bIns="0" rtlCol="0">
            <a:spAutoFit/>
          </a:bodyPr>
          <a:lstStyle/>
          <a:p>
            <a:r>
              <a:rPr lang="en-GB" dirty="0"/>
              <a:t>0</a:t>
            </a:r>
          </a:p>
        </p:txBody>
      </p:sp>
      <p:sp>
        <p:nvSpPr>
          <p:cNvPr id="247" name="TextovéPole 246"/>
          <p:cNvSpPr txBox="1"/>
          <p:nvPr/>
        </p:nvSpPr>
        <p:spPr>
          <a:xfrm>
            <a:off x="2999863" y="5688000"/>
            <a:ext cx="128240" cy="276999"/>
          </a:xfrm>
          <a:prstGeom prst="rect">
            <a:avLst/>
          </a:prstGeom>
          <a:noFill/>
        </p:spPr>
        <p:txBody>
          <a:bodyPr wrap="none" lIns="0" tIns="0" rIns="0" bIns="0" rtlCol="0">
            <a:spAutoFit/>
          </a:bodyPr>
          <a:lstStyle/>
          <a:p>
            <a:r>
              <a:rPr lang="en-GB" dirty="0"/>
              <a:t>1</a:t>
            </a:r>
          </a:p>
        </p:txBody>
      </p:sp>
      <p:sp>
        <p:nvSpPr>
          <p:cNvPr id="248" name="TextovéPole 247"/>
          <p:cNvSpPr txBox="1"/>
          <p:nvPr/>
        </p:nvSpPr>
        <p:spPr>
          <a:xfrm>
            <a:off x="3718492" y="5688000"/>
            <a:ext cx="128240" cy="276999"/>
          </a:xfrm>
          <a:prstGeom prst="rect">
            <a:avLst/>
          </a:prstGeom>
          <a:noFill/>
        </p:spPr>
        <p:txBody>
          <a:bodyPr wrap="none" lIns="0" tIns="0" rIns="0" bIns="0" rtlCol="0">
            <a:spAutoFit/>
          </a:bodyPr>
          <a:lstStyle/>
          <a:p>
            <a:r>
              <a:rPr lang="en-GB" dirty="0"/>
              <a:t>2</a:t>
            </a:r>
          </a:p>
        </p:txBody>
      </p:sp>
      <p:sp>
        <p:nvSpPr>
          <p:cNvPr id="249" name="TextovéPole 248"/>
          <p:cNvSpPr txBox="1"/>
          <p:nvPr/>
        </p:nvSpPr>
        <p:spPr>
          <a:xfrm>
            <a:off x="4438800" y="5688000"/>
            <a:ext cx="128240" cy="276999"/>
          </a:xfrm>
          <a:prstGeom prst="rect">
            <a:avLst/>
          </a:prstGeom>
          <a:noFill/>
        </p:spPr>
        <p:txBody>
          <a:bodyPr wrap="none" lIns="0" tIns="0" rIns="0" bIns="0" rtlCol="0">
            <a:spAutoFit/>
          </a:bodyPr>
          <a:lstStyle/>
          <a:p>
            <a:r>
              <a:rPr lang="en-GB" dirty="0"/>
              <a:t>3</a:t>
            </a:r>
          </a:p>
        </p:txBody>
      </p:sp>
      <p:sp>
        <p:nvSpPr>
          <p:cNvPr id="250" name="TextovéPole 249"/>
          <p:cNvSpPr txBox="1"/>
          <p:nvPr/>
        </p:nvSpPr>
        <p:spPr>
          <a:xfrm>
            <a:off x="5158800" y="5688000"/>
            <a:ext cx="128240" cy="276999"/>
          </a:xfrm>
          <a:prstGeom prst="rect">
            <a:avLst/>
          </a:prstGeom>
          <a:noFill/>
        </p:spPr>
        <p:txBody>
          <a:bodyPr wrap="none" lIns="0" tIns="0" rIns="0" bIns="0" rtlCol="0">
            <a:spAutoFit/>
          </a:bodyPr>
          <a:lstStyle/>
          <a:p>
            <a:r>
              <a:rPr lang="en-GB" dirty="0"/>
              <a:t>4</a:t>
            </a:r>
          </a:p>
        </p:txBody>
      </p:sp>
      <p:sp>
        <p:nvSpPr>
          <p:cNvPr id="251" name="TextovéPole 250"/>
          <p:cNvSpPr txBox="1"/>
          <p:nvPr/>
        </p:nvSpPr>
        <p:spPr>
          <a:xfrm>
            <a:off x="5878800" y="5688000"/>
            <a:ext cx="128240" cy="276999"/>
          </a:xfrm>
          <a:prstGeom prst="rect">
            <a:avLst/>
          </a:prstGeom>
          <a:noFill/>
        </p:spPr>
        <p:txBody>
          <a:bodyPr wrap="none" lIns="0" tIns="0" rIns="0" bIns="0" rtlCol="0">
            <a:spAutoFit/>
          </a:bodyPr>
          <a:lstStyle/>
          <a:p>
            <a:r>
              <a:rPr lang="en-GB" dirty="0"/>
              <a:t>5</a:t>
            </a:r>
          </a:p>
        </p:txBody>
      </p:sp>
      <p:sp>
        <p:nvSpPr>
          <p:cNvPr id="252" name="TextovéPole 251"/>
          <p:cNvSpPr txBox="1"/>
          <p:nvPr/>
        </p:nvSpPr>
        <p:spPr>
          <a:xfrm>
            <a:off x="6598800" y="5688000"/>
            <a:ext cx="128240" cy="276999"/>
          </a:xfrm>
          <a:prstGeom prst="rect">
            <a:avLst/>
          </a:prstGeom>
          <a:noFill/>
        </p:spPr>
        <p:txBody>
          <a:bodyPr wrap="none" lIns="0" tIns="0" rIns="0" bIns="0" rtlCol="0">
            <a:spAutoFit/>
          </a:bodyPr>
          <a:lstStyle/>
          <a:p>
            <a:r>
              <a:rPr lang="en-GB" dirty="0"/>
              <a:t>6</a:t>
            </a:r>
          </a:p>
        </p:txBody>
      </p:sp>
      <p:sp>
        <p:nvSpPr>
          <p:cNvPr id="253" name="TextovéPole 252"/>
          <p:cNvSpPr txBox="1"/>
          <p:nvPr/>
        </p:nvSpPr>
        <p:spPr>
          <a:xfrm>
            <a:off x="7318800" y="5688000"/>
            <a:ext cx="128240" cy="276999"/>
          </a:xfrm>
          <a:prstGeom prst="rect">
            <a:avLst/>
          </a:prstGeom>
          <a:noFill/>
        </p:spPr>
        <p:txBody>
          <a:bodyPr wrap="none" lIns="0" tIns="0" rIns="0" bIns="0" rtlCol="0">
            <a:spAutoFit/>
          </a:bodyPr>
          <a:lstStyle/>
          <a:p>
            <a:r>
              <a:rPr lang="en-GB" dirty="0"/>
              <a:t>7</a:t>
            </a:r>
          </a:p>
        </p:txBody>
      </p:sp>
      <p:sp>
        <p:nvSpPr>
          <p:cNvPr id="254" name="TextovéPole 253"/>
          <p:cNvSpPr txBox="1"/>
          <p:nvPr/>
        </p:nvSpPr>
        <p:spPr>
          <a:xfrm>
            <a:off x="8038800" y="5688000"/>
            <a:ext cx="128240" cy="276999"/>
          </a:xfrm>
          <a:prstGeom prst="rect">
            <a:avLst/>
          </a:prstGeom>
          <a:noFill/>
        </p:spPr>
        <p:txBody>
          <a:bodyPr wrap="none" lIns="0" tIns="0" rIns="0" bIns="0" rtlCol="0">
            <a:spAutoFit/>
          </a:bodyPr>
          <a:lstStyle/>
          <a:p>
            <a:r>
              <a:rPr lang="en-GB" dirty="0"/>
              <a:t>8</a:t>
            </a:r>
          </a:p>
        </p:txBody>
      </p:sp>
      <p:sp>
        <p:nvSpPr>
          <p:cNvPr id="255" name="TextovéPole 254"/>
          <p:cNvSpPr txBox="1"/>
          <p:nvPr/>
        </p:nvSpPr>
        <p:spPr>
          <a:xfrm>
            <a:off x="8758800" y="5688000"/>
            <a:ext cx="128240" cy="276999"/>
          </a:xfrm>
          <a:prstGeom prst="rect">
            <a:avLst/>
          </a:prstGeom>
          <a:noFill/>
        </p:spPr>
        <p:txBody>
          <a:bodyPr wrap="none" lIns="0" tIns="0" rIns="0" bIns="0" rtlCol="0">
            <a:spAutoFit/>
          </a:bodyPr>
          <a:lstStyle/>
          <a:p>
            <a:r>
              <a:rPr lang="en-GB" dirty="0"/>
              <a:t>9</a:t>
            </a:r>
          </a:p>
        </p:txBody>
      </p:sp>
      <p:sp>
        <p:nvSpPr>
          <p:cNvPr id="256" name="TextovéPole 255"/>
          <p:cNvSpPr txBox="1"/>
          <p:nvPr/>
        </p:nvSpPr>
        <p:spPr>
          <a:xfrm>
            <a:off x="9414000" y="5688000"/>
            <a:ext cx="256480" cy="276999"/>
          </a:xfrm>
          <a:prstGeom prst="rect">
            <a:avLst/>
          </a:prstGeom>
          <a:noFill/>
        </p:spPr>
        <p:txBody>
          <a:bodyPr wrap="none" lIns="0" tIns="0" rIns="0" bIns="0" rtlCol="0">
            <a:spAutoFit/>
          </a:bodyPr>
          <a:lstStyle/>
          <a:p>
            <a:r>
              <a:rPr lang="en-GB" dirty="0"/>
              <a:t>10</a:t>
            </a:r>
          </a:p>
        </p:txBody>
      </p:sp>
      <mc:AlternateContent xmlns:mc="http://schemas.openxmlformats.org/markup-compatibility/2006" xmlns:a14="http://schemas.microsoft.com/office/drawing/2010/main">
        <mc:Choice Requires="a14">
          <p:sp>
            <p:nvSpPr>
              <p:cNvPr id="257" name="TextovéPole 256"/>
              <p:cNvSpPr txBox="1"/>
              <p:nvPr/>
            </p:nvSpPr>
            <p:spPr>
              <a:xfrm>
                <a:off x="6768000" y="4320000"/>
                <a:ext cx="5237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m:oMathPara>
                </a14:m>
                <a:endParaRPr lang="en-GB" dirty="0"/>
              </a:p>
            </p:txBody>
          </p:sp>
        </mc:Choice>
        <mc:Fallback xmlns="">
          <p:sp>
            <p:nvSpPr>
              <p:cNvPr id="257" name="TextovéPole 256"/>
              <p:cNvSpPr txBox="1">
                <a:spLocks noRot="1" noChangeAspect="1" noMove="1" noResize="1" noEditPoints="1" noAdjustHandles="1" noChangeArrowheads="1" noChangeShapeType="1" noTextEdit="1"/>
              </p:cNvSpPr>
              <p:nvPr/>
            </p:nvSpPr>
            <p:spPr>
              <a:xfrm>
                <a:off x="6768000" y="4320000"/>
                <a:ext cx="523798" cy="276999"/>
              </a:xfrm>
              <a:prstGeom prst="rect">
                <a:avLst/>
              </a:prstGeom>
              <a:blipFill>
                <a:blip r:embed="rId3"/>
                <a:stretch>
                  <a:fillRect l="-9302"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5" name="TextovéPole 264"/>
              <p:cNvSpPr txBox="1"/>
              <p:nvPr/>
            </p:nvSpPr>
            <p:spPr>
              <a:xfrm>
                <a:off x="8098197" y="2768400"/>
                <a:ext cx="3644459" cy="724031"/>
              </a:xfrm>
              <a:prstGeom prst="rect">
                <a:avLst/>
              </a:prstGeom>
              <a:noFill/>
              <a:ln>
                <a:solidFill>
                  <a:srgbClr val="00B0F0"/>
                </a:solidFill>
              </a:ln>
            </p:spPr>
            <p:txBody>
              <a:bodyPr wrap="none" bIns="108000" rtlCol="0">
                <a:spAutoFit/>
              </a:bodyPr>
              <a:lstStyle/>
              <a:p>
                <a:pPr>
                  <a:lnSpc>
                    <a:spcPct val="150000"/>
                  </a:lnSpc>
                </a:pPr>
                <a:r>
                  <a:rPr lang="en-GB" sz="2400" dirty="0"/>
                  <a:t>Modes:  </a:t>
                </a:r>
                <a14:m>
                  <m:oMath xmlns:m="http://schemas.openxmlformats.org/officeDocument/2006/math">
                    <m:acc>
                      <m:accPr>
                        <m:chr m:val="̂"/>
                        <m:ctrlPr>
                          <a:rPr lang="en-GB" sz="2400" i="1" smtClean="0">
                            <a:latin typeface="Cambria Math" panose="02040503050406030204" pitchFamily="18" charset="0"/>
                          </a:rPr>
                        </m:ctrlPr>
                      </m:accPr>
                      <m:e>
                        <m:r>
                          <a:rPr lang="en-GB" sz="2400" b="0" i="1" smtClean="0">
                            <a:latin typeface="Cambria Math" panose="02040503050406030204" pitchFamily="18" charset="0"/>
                          </a:rPr>
                          <m:t>𝑋</m:t>
                        </m:r>
                      </m:e>
                    </m:acc>
                    <m:r>
                      <a:rPr lang="en-GB" sz="2400" b="0" i="1" smtClean="0">
                        <a:latin typeface="Cambria Math" panose="02040503050406030204" pitchFamily="18" charset="0"/>
                      </a:rPr>
                      <m:t>=1, 2, 3, 4, 5, 6</m:t>
                    </m:r>
                  </m:oMath>
                </a14:m>
                <a:r>
                  <a:rPr lang="en-GB" sz="2400" dirty="0"/>
                  <a:t> </a:t>
                </a:r>
              </a:p>
            </p:txBody>
          </p:sp>
        </mc:Choice>
        <mc:Fallback xmlns="">
          <p:sp>
            <p:nvSpPr>
              <p:cNvPr id="265" name="TextovéPole 264"/>
              <p:cNvSpPr txBox="1">
                <a:spLocks noRot="1" noChangeAspect="1" noMove="1" noResize="1" noEditPoints="1" noAdjustHandles="1" noChangeArrowheads="1" noChangeShapeType="1" noTextEdit="1"/>
              </p:cNvSpPr>
              <p:nvPr/>
            </p:nvSpPr>
            <p:spPr>
              <a:xfrm>
                <a:off x="8098197" y="2768400"/>
                <a:ext cx="3644459" cy="724031"/>
              </a:xfrm>
              <a:prstGeom prst="rect">
                <a:avLst/>
              </a:prstGeom>
              <a:blipFill>
                <a:blip r:embed="rId4"/>
                <a:stretch>
                  <a:fillRect l="-2333"/>
                </a:stretch>
              </a:blipFill>
              <a:ln>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813611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a:xfrm>
                <a:off x="357152" y="1296000"/>
                <a:ext cx="11397600" cy="5040000"/>
              </a:xfrm>
            </p:spPr>
            <p:txBody>
              <a:bodyPr/>
              <a:lstStyle/>
              <a:p>
                <a:pPr>
                  <a:lnSpc>
                    <a:spcPct val="150000"/>
                  </a:lnSpc>
                </a:pPr>
                <a:r>
                  <a:rPr lang="en-GB" u="sng" dirty="0"/>
                  <a:t>Case III</a:t>
                </a:r>
                <a:r>
                  <a:rPr lang="en-GB" dirty="0"/>
                  <a:t>:  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space where the sample space  </a:t>
                </a:r>
                <a14:m>
                  <m:oMath xmlns:m="http://schemas.openxmlformats.org/officeDocument/2006/math">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a:t>
                </a:r>
                <a:br>
                  <a:rPr lang="en-GB" dirty="0"/>
                </a:br>
                <a:r>
                  <a:rPr lang="en-GB" dirty="0"/>
                  <a:t>the event space  </a:t>
                </a:r>
                <a14:m>
                  <m:oMath xmlns:m="http://schemas.openxmlformats.org/officeDocument/2006/math">
                    <m:r>
                      <a:rPr lang="en-GB" i="1">
                        <a:latin typeface="Cambria Math" panose="02040503050406030204" pitchFamily="18" charset="0"/>
                      </a:rPr>
                      <m:t>ℱ</m:t>
                    </m:r>
                  </m:oMath>
                </a14:m>
                <a:r>
                  <a:rPr lang="en-GB" dirty="0"/>
                  <a:t>  is the collection of all Lebesgue measurable subsets of  </a:t>
                </a:r>
                <a14:m>
                  <m:oMath xmlns:m="http://schemas.openxmlformats.org/officeDocument/2006/math">
                    <m:r>
                      <a:rPr lang="en-GB" i="1">
                        <a:latin typeface="Cambria Math" panose="02040503050406030204" pitchFamily="18" charset="0"/>
                      </a:rPr>
                      <m:t>ℝ</m:t>
                    </m:r>
                  </m:oMath>
                </a14:m>
                <a:r>
                  <a:rPr lang="en-GB" dirty="0"/>
                  <a:t>,  </a:t>
                </a:r>
                <a:br>
                  <a:rPr lang="en-GB" dirty="0"/>
                </a:br>
                <a:r>
                  <a:rPr lang="en-GB" dirty="0"/>
                  <a:t>let  </a:t>
                </a:r>
                <a14:m>
                  <m:oMath xmlns:m="http://schemas.openxmlformats.org/officeDocument/2006/math">
                    <m:r>
                      <a:rPr lang="en-GB" i="1" smtClean="0">
                        <a:latin typeface="Cambria Math" panose="02040503050406030204" pitchFamily="18" charset="0"/>
                      </a:rPr>
                      <m:t>𝑓</m:t>
                    </m:r>
                  </m:oMath>
                </a14:m>
                <a:r>
                  <a:rPr lang="en-GB" dirty="0"/>
                  <a:t>  be the probability density function of the probability  </a:t>
                </a:r>
                <a14:m>
                  <m:oMath xmlns:m="http://schemas.openxmlformats.org/officeDocument/2006/math">
                    <m:r>
                      <a:rPr lang="en-GB" i="1">
                        <a:latin typeface="Cambria Math" panose="02040503050406030204" pitchFamily="18" charset="0"/>
                      </a:rPr>
                      <m:t>𝑃</m:t>
                    </m:r>
                  </m:oMath>
                </a14:m>
                <a:r>
                  <a:rPr lang="en-GB" dirty="0"/>
                  <a:t>,  assume that  </a:t>
                </a:r>
                <a14:m>
                  <m:oMath xmlns:m="http://schemas.openxmlformats.org/officeDocument/2006/math">
                    <m:r>
                      <a:rPr lang="en-GB" i="1" smtClean="0">
                        <a:latin typeface="Cambria Math" panose="02040503050406030204" pitchFamily="18" charset="0"/>
                      </a:rPr>
                      <m:t>𝑓</m:t>
                    </m:r>
                  </m:oMath>
                </a14:m>
                <a:r>
                  <a:rPr lang="en-GB" dirty="0"/>
                  <a:t>  is </a:t>
                </a:r>
                <a:r>
                  <a:rPr lang="en-GB" u="sng" dirty="0"/>
                  <a:t>continuous</a:t>
                </a:r>
                <a:r>
                  <a:rPr lang="en-GB" dirty="0"/>
                  <a:t>, and let  </a:t>
                </a:r>
                <a14:m>
                  <m:oMath xmlns:m="http://schemas.openxmlformats.org/officeDocument/2006/math">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𝑥</m:t>
                    </m:r>
                  </m:oMath>
                </a14:m>
                <a:r>
                  <a:rPr lang="en-GB" dirty="0"/>
                  <a:t>  for every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ℝ</m:t>
                    </m:r>
                  </m:oMath>
                </a14:m>
                <a:r>
                  <a:rPr lang="en-GB" dirty="0"/>
                  <a:t>.</a:t>
                </a:r>
              </a:p>
              <a:p>
                <a:pPr>
                  <a:lnSpc>
                    <a:spcPct val="150000"/>
                  </a:lnSpc>
                </a:pPr>
                <a:endParaRPr lang="en-GB" dirty="0"/>
              </a:p>
              <a:p>
                <a:pPr>
                  <a:lnSpc>
                    <a:spcPct val="150000"/>
                  </a:lnSpc>
                </a:pPr>
                <a:r>
                  <a:rPr lang="en-GB" dirty="0"/>
                  <a:t>The number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is a </a:t>
                </a:r>
                <a:r>
                  <a:rPr lang="en-GB" b="1" dirty="0"/>
                  <a:t>mode</a:t>
                </a:r>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if and only if</a:t>
                </a:r>
              </a:p>
              <a:p>
                <a:pPr algn="ctr">
                  <a:lnSpc>
                    <a:spcPct val="150000"/>
                  </a:lnSpc>
                </a:pPr>
                <a:r>
                  <a:rPr lang="en-GB" dirty="0"/>
                  <a:t>there is a local maximum of the density function  </a:t>
                </a:r>
                <a14:m>
                  <m:oMath xmlns:m="http://schemas.openxmlformats.org/officeDocument/2006/math">
                    <m:r>
                      <a:rPr lang="en-GB" i="1" smtClean="0">
                        <a:latin typeface="Cambria Math" panose="02040503050406030204" pitchFamily="18" charset="0"/>
                      </a:rPr>
                      <m:t>𝑓</m:t>
                    </m:r>
                  </m:oMath>
                </a14:m>
                <a:r>
                  <a:rPr lang="en-GB" dirty="0"/>
                  <a:t>  at the point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𝑋</m:t>
                        </m:r>
                      </m:e>
                    </m:acc>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xfrm>
                <a:off x="357152" y="1296000"/>
                <a:ext cx="11397600" cy="5040000"/>
              </a:xfrm>
              <a:blipFill>
                <a:blip r:embed="rId2"/>
                <a:stretch>
                  <a:fillRect l="-856"/>
                </a:stretch>
              </a:blipFill>
            </p:spPr>
            <p:txBody>
              <a:bodyPr/>
              <a:lstStyle/>
              <a:p>
                <a:r>
                  <a:rPr lang="en-GB">
                    <a:noFill/>
                  </a:rPr>
                  <a:t> </a:t>
                </a:r>
              </a:p>
            </p:txBody>
          </p:sp>
        </mc:Fallback>
      </mc:AlternateContent>
    </p:spTree>
    <p:extLst>
      <p:ext uri="{BB962C8B-B14F-4D97-AF65-F5344CB8AC3E}">
        <p14:creationId xmlns:p14="http://schemas.microsoft.com/office/powerpoint/2010/main" val="665975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text 2"/>
              <p:cNvSpPr>
                <a:spLocks noGrp="1"/>
              </p:cNvSpPr>
              <p:nvPr>
                <p:ph type="body" sz="half" idx="2"/>
              </p:nvPr>
            </p:nvSpPr>
            <p:spPr/>
            <p:txBody>
              <a:bodyPr/>
              <a:lstStyle/>
              <a:p>
                <a:pPr>
                  <a:lnSpc>
                    <a:spcPct val="150000"/>
                  </a:lnSpc>
                </a:pPr>
                <a:r>
                  <a:rPr lang="en-GB" dirty="0"/>
                  <a:t>The </a:t>
                </a:r>
                <a:r>
                  <a:rPr lang="en-GB" b="1" dirty="0"/>
                  <a:t>mode</a:t>
                </a:r>
                <a:r>
                  <a:rPr lang="en-GB" dirty="0"/>
                  <a:t> is any point at which the density function  </a:t>
                </a:r>
                <a14:m>
                  <m:oMath xmlns:m="http://schemas.openxmlformats.org/officeDocument/2006/math">
                    <m:r>
                      <a:rPr lang="en-GB" i="1" smtClean="0">
                        <a:latin typeface="Cambria Math" panose="02040503050406030204" pitchFamily="18" charset="0"/>
                      </a:rPr>
                      <m:t>𝑓</m:t>
                    </m:r>
                    <m:d>
                      <m:dPr>
                        <m:ctrlPr>
                          <a:rPr lang="en-GB" i="1" smtClean="0">
                            <a:latin typeface="Cambria Math" panose="02040503050406030204" pitchFamily="18" charset="0"/>
                          </a:rPr>
                        </m:ctrlPr>
                      </m:dPr>
                      <m:e>
                        <m:r>
                          <a:rPr lang="en-GB" i="1" smtClean="0">
                            <a:latin typeface="Cambria Math" panose="02040503050406030204" pitchFamily="18" charset="0"/>
                          </a:rPr>
                          <m:t>𝑥</m:t>
                        </m:r>
                      </m:e>
                    </m:d>
                  </m:oMath>
                </a14:m>
                <a:r>
                  <a:rPr lang="en-GB" dirty="0"/>
                  <a:t>  attains its local maximum.</a:t>
                </a:r>
              </a:p>
            </p:txBody>
          </p:sp>
        </mc:Choice>
        <mc:Fallback xmlns="">
          <p:sp>
            <p:nvSpPr>
              <p:cNvPr id="3" name="Zástupný symbol pro text 2"/>
              <p:cNvSpPr>
                <a:spLocks noGrp="1" noRot="1" noChangeAspect="1" noMove="1" noResize="1" noEditPoints="1" noAdjustHandles="1" noChangeArrowheads="1" noChangeShapeType="1" noTextEdit="1"/>
              </p:cNvSpPr>
              <p:nvPr>
                <p:ph type="body" sz="half" idx="2"/>
              </p:nvPr>
            </p:nvSpPr>
            <p:spPr>
              <a:blipFill>
                <a:blip r:embed="rId2"/>
                <a:stretch>
                  <a:fillRect l="-3013" r="-5085"/>
                </a:stretch>
              </a:blipFill>
            </p:spPr>
            <p:txBody>
              <a:bodyPr/>
              <a:lstStyle/>
              <a:p>
                <a:r>
                  <a:rPr lang="en-GB">
                    <a:noFill/>
                  </a:rPr>
                  <a:t> </a:t>
                </a:r>
              </a:p>
            </p:txBody>
          </p:sp>
        </mc:Fallback>
      </mc:AlternateContent>
      <p:sp>
        <p:nvSpPr>
          <p:cNvPr id="4" name="Nadpis 3"/>
          <p:cNvSpPr>
            <a:spLocks noGrp="1"/>
          </p:cNvSpPr>
          <p:nvPr>
            <p:ph type="title"/>
          </p:nvPr>
        </p:nvSpPr>
        <p:spPr/>
        <p:txBody>
          <a:bodyPr/>
          <a:lstStyle/>
          <a:p>
            <a:r>
              <a:rPr lang="en-GB" dirty="0"/>
              <a:t>The mode</a:t>
            </a:r>
          </a:p>
        </p:txBody>
      </p:sp>
      <p:pic>
        <p:nvPicPr>
          <p:cNvPr id="5" name="Picture 6"/>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564" r="39054"/>
          <a:stretch/>
        </p:blipFill>
        <p:spPr bwMode="auto">
          <a:xfrm>
            <a:off x="432000" y="1620000"/>
            <a:ext cx="6048000"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5222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concept of probability</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The event space </a:t>
                </a:r>
                <a:r>
                  <a:rPr lang="en-GB" u="sng" dirty="0"/>
                  <a:t>does not</a:t>
                </a:r>
                <a:r>
                  <a:rPr lang="en-GB" dirty="0"/>
                  <a:t> contain all subsets of the sample space  </a:t>
                </a:r>
                <a:br>
                  <a:rPr lang="en-GB" dirty="0"/>
                </a:br>
                <a:r>
                  <a:rPr lang="en-GB" dirty="0"/>
                  <a:t>(i.e.  </a:t>
                </a:r>
                <a14:m>
                  <m:oMath xmlns:m="http://schemas.openxmlformats.org/officeDocument/2006/math">
                    <m:r>
                      <a:rPr lang="en-GB" i="1">
                        <a:latin typeface="Cambria Math" panose="02040503050406030204" pitchFamily="18" charset="0"/>
                      </a:rPr>
                      <m:t>ℱ</m:t>
                    </m:r>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𝐸</m:t>
                        </m:r>
                        <m:r>
                          <a:rPr lang="en-GB" i="1">
                            <a:latin typeface="Cambria Math" panose="02040503050406030204" pitchFamily="18" charset="0"/>
                          </a:rPr>
                          <m:t> :</m:t>
                        </m:r>
                        <m:r>
                          <a:rPr lang="en-GB" i="1">
                            <a:latin typeface="Cambria Math" panose="02040503050406030204" pitchFamily="18" charset="0"/>
                          </a:rPr>
                          <m:t>𝐸</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 </m:t>
                        </m:r>
                      </m:e>
                    </m:d>
                  </m:oMath>
                </a14:m>
                <a:r>
                  <a:rPr lang="en-GB" dirty="0"/>
                  <a:t>)  especially in continuous cases, when the probability is defined in the geometrical way or when dealing with many standard continuous probability distributions (normal, exponential, uniform, etc.), i.e. when the probability is connected with the Lebesgue measure on the real numbers  </a:t>
                </a:r>
                <a14:m>
                  <m:oMath xmlns:m="http://schemas.openxmlformats.org/officeDocument/2006/math">
                    <m:r>
                      <a:rPr lang="en-GB" b="0" i="1" smtClean="0">
                        <a:latin typeface="Cambria Math" panose="02040503050406030204" pitchFamily="18" charset="0"/>
                      </a:rPr>
                      <m:t>ℝ</m:t>
                    </m:r>
                  </m:oMath>
                </a14:m>
                <a:r>
                  <a:rPr lang="en-GB" dirty="0"/>
                  <a:t>.</a:t>
                </a:r>
              </a:p>
              <a:p>
                <a:pPr>
                  <a:lnSpc>
                    <a:spcPct val="150000"/>
                  </a:lnSpc>
                </a:pPr>
                <a:r>
                  <a:rPr lang="en-GB" dirty="0"/>
                  <a:t>It holds in general only that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 :</m:t>
                          </m:r>
                          <m:r>
                            <a:rPr lang="en-GB" b="0" i="1" smtClean="0">
                              <a:latin typeface="Cambria Math" panose="02040503050406030204" pitchFamily="18" charset="0"/>
                            </a:rPr>
                            <m:t>𝐸</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e>
                      </m:d>
                    </m:oMath>
                  </m:oMathPara>
                </a14:m>
                <a:endParaRPr lang="en-GB" dirty="0"/>
              </a:p>
              <a:p>
                <a:endParaRPr lang="en-GB" dirty="0"/>
              </a:p>
              <a:p>
                <a:r>
                  <a:rPr lang="en-GB" dirty="0"/>
                  <a:t>When considering an event  </a:t>
                </a:r>
                <a14:m>
                  <m:oMath xmlns:m="http://schemas.openxmlformats.org/officeDocument/2006/math">
                    <m:r>
                      <a:rPr lang="en-GB" i="1" smtClean="0">
                        <a:latin typeface="Cambria Math" panose="02040503050406030204" pitchFamily="18" charset="0"/>
                      </a:rPr>
                      <m:t>𝐸</m:t>
                    </m:r>
                  </m:oMath>
                </a14:m>
                <a:r>
                  <a:rPr lang="en-GB" dirty="0"/>
                  <a:t>,  we shall </a:t>
                </a:r>
                <a:r>
                  <a:rPr lang="en-GB" u="sng" dirty="0"/>
                  <a:t>always</a:t>
                </a:r>
                <a:r>
                  <a:rPr lang="en-GB" dirty="0"/>
                  <a:t> mean an event such that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3608776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If the random variable is discrete (i.e. there is a probability mass function of the given probability measure </a:t>
                </a:r>
                <a14:m>
                  <m:oMath xmlns:m="http://schemas.openxmlformats.org/officeDocument/2006/math">
                    <m:r>
                      <a:rPr lang="en-GB" i="1" smtClean="0">
                        <a:latin typeface="Cambria Math" panose="02040503050406030204" pitchFamily="18" charset="0"/>
                      </a:rPr>
                      <m:t>𝑃</m:t>
                    </m:r>
                  </m:oMath>
                </a14:m>
                <a:r>
                  <a:rPr lang="en-GB" dirty="0"/>
                  <a:t>) or the random variable is continuous and there is </a:t>
                </a:r>
                <a:br>
                  <a:rPr lang="en-GB" dirty="0"/>
                </a:br>
                <a:r>
                  <a:rPr lang="en-GB" dirty="0"/>
                  <a:t>a </a:t>
                </a:r>
                <a:r>
                  <a:rPr lang="en-GB" u="sng" dirty="0"/>
                  <a:t>continuous</a:t>
                </a:r>
                <a:r>
                  <a:rPr lang="en-GB" dirty="0"/>
                  <a:t> probability density function of the given probability </a:t>
                </a:r>
                <a14:m>
                  <m:oMath xmlns:m="http://schemas.openxmlformats.org/officeDocument/2006/math">
                    <m:r>
                      <a:rPr lang="en-GB" i="1" smtClean="0">
                        <a:latin typeface="Cambria Math" panose="02040503050406030204" pitchFamily="18" charset="0"/>
                      </a:rPr>
                      <m:t>𝑃</m:t>
                    </m:r>
                  </m:oMath>
                </a14:m>
                <a:r>
                  <a:rPr lang="en-GB" dirty="0"/>
                  <a:t>, then there exists at least one mode of the random variable  </a:t>
                </a:r>
                <a14:m>
                  <m:oMath xmlns:m="http://schemas.openxmlformats.org/officeDocument/2006/math">
                    <m:r>
                      <a:rPr lang="en-GB" i="1" smtClean="0">
                        <a:latin typeface="Cambria Math" panose="02040503050406030204" pitchFamily="18" charset="0"/>
                      </a:rPr>
                      <m:t>𝑋</m:t>
                    </m:r>
                  </m:oMath>
                </a14:m>
                <a:r>
                  <a:rPr lang="en-GB" dirty="0"/>
                  <a:t>.</a:t>
                </a:r>
              </a:p>
              <a:p>
                <a:pPr>
                  <a:lnSpc>
                    <a:spcPct val="150000"/>
                  </a:lnSpc>
                </a:pPr>
                <a:endParaRPr lang="en-GB" dirty="0"/>
              </a:p>
              <a:p>
                <a:pPr>
                  <a:lnSpc>
                    <a:spcPct val="150000"/>
                  </a:lnSpc>
                </a:pPr>
                <a:r>
                  <a:rPr lang="en-GB" dirty="0"/>
                  <a:t>In other words, under our assumptions (cases I &amp; II or III), at least one mode </a:t>
                </a:r>
                <a:br>
                  <a:rPr lang="en-GB" dirty="0"/>
                </a:br>
                <a:r>
                  <a:rPr lang="en-GB" dirty="0"/>
                  <a:t>of the random variable  </a:t>
                </a:r>
                <a14:m>
                  <m:oMath xmlns:m="http://schemas.openxmlformats.org/officeDocument/2006/math">
                    <m:r>
                      <a:rPr lang="en-GB" i="1" smtClean="0">
                        <a:latin typeface="Cambria Math" panose="02040503050406030204" pitchFamily="18" charset="0"/>
                      </a:rPr>
                      <m:t>𝑋</m:t>
                    </m:r>
                  </m:oMath>
                </a14:m>
                <a:r>
                  <a:rPr lang="en-GB" dirty="0"/>
                  <a:t>  exists.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781484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Remarks:</a:t>
                </a:r>
              </a:p>
              <a:p>
                <a:pPr marL="342900" indent="-342900">
                  <a:lnSpc>
                    <a:spcPct val="150000"/>
                  </a:lnSpc>
                  <a:buFont typeface="Arial" panose="020B0604020202020204" pitchFamily="34" charset="0"/>
                  <a:buChar char="•"/>
                </a:pPr>
                <a:r>
                  <a:rPr lang="en-GB" dirty="0"/>
                  <a:t>If the random variable is continuous, but the probability density function of the given probability </a:t>
                </a:r>
                <a14:m>
                  <m:oMath xmlns:m="http://schemas.openxmlformats.org/officeDocument/2006/math">
                    <m:r>
                      <a:rPr lang="en-GB" i="1">
                        <a:latin typeface="Cambria Math" panose="02040503050406030204" pitchFamily="18" charset="0"/>
                      </a:rPr>
                      <m:t>𝑃</m:t>
                    </m:r>
                  </m:oMath>
                </a14:m>
                <a:r>
                  <a:rPr lang="en-GB" dirty="0"/>
                  <a:t> is not continuous, then the mode of the random variable may not exist.</a:t>
                </a:r>
              </a:p>
              <a:p>
                <a:pPr marL="342900" indent="-342900">
                  <a:lnSpc>
                    <a:spcPct val="150000"/>
                  </a:lnSpc>
                  <a:buFont typeface="Arial" panose="020B0604020202020204" pitchFamily="34" charset="0"/>
                  <a:buChar char="•"/>
                </a:pPr>
                <a:r>
                  <a:rPr lang="en-GB" dirty="0"/>
                  <a:t>If the random variable is continuous and there exists no probability density function of the given probability </a:t>
                </a:r>
                <a14:m>
                  <m:oMath xmlns:m="http://schemas.openxmlformats.org/officeDocument/2006/math">
                    <m:r>
                      <a:rPr lang="en-GB" i="1">
                        <a:latin typeface="Cambria Math" panose="02040503050406030204" pitchFamily="18" charset="0"/>
                      </a:rPr>
                      <m:t>𝑃</m:t>
                    </m:r>
                  </m:oMath>
                </a14:m>
                <a:r>
                  <a:rPr lang="en-GB" dirty="0"/>
                  <a:t>, then the mode of the random variable can not be defined at all !</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r="-963"/>
                </a:stretch>
              </a:blipFill>
            </p:spPr>
            <p:txBody>
              <a:bodyPr/>
              <a:lstStyle/>
              <a:p>
                <a:r>
                  <a:rPr lang="en-GB">
                    <a:noFill/>
                  </a:rPr>
                  <a:t> </a:t>
                </a:r>
              </a:p>
            </p:txBody>
          </p:sp>
        </mc:Fallback>
      </mc:AlternateContent>
    </p:spTree>
    <p:extLst>
      <p:ext uri="{BB962C8B-B14F-4D97-AF65-F5344CB8AC3E}">
        <p14:creationId xmlns:p14="http://schemas.microsoft.com/office/powerpoint/2010/main" val="2669464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mode</a:t>
            </a:r>
          </a:p>
        </p:txBody>
      </p:sp>
      <p:sp>
        <p:nvSpPr>
          <p:cNvPr id="3" name="Zástupný symbol pro text 2"/>
          <p:cNvSpPr>
            <a:spLocks noGrp="1"/>
          </p:cNvSpPr>
          <p:nvPr>
            <p:ph type="body" idx="1"/>
          </p:nvPr>
        </p:nvSpPr>
        <p:spPr/>
        <p:txBody>
          <a:bodyPr/>
          <a:lstStyle/>
          <a:p>
            <a:r>
              <a:rPr lang="en-GB" dirty="0"/>
              <a:t>Remarks:</a:t>
            </a:r>
          </a:p>
          <a:p>
            <a:pPr marL="342900" indent="-342900">
              <a:lnSpc>
                <a:spcPct val="150000"/>
              </a:lnSpc>
              <a:buFont typeface="Arial" panose="020B0604020202020204" pitchFamily="34" charset="0"/>
              <a:buChar char="•"/>
            </a:pPr>
            <a:r>
              <a:rPr lang="en-GB" dirty="0"/>
              <a:t>There may exist more than one mode.</a:t>
            </a:r>
          </a:p>
          <a:p>
            <a:pPr marL="342900" indent="-342900">
              <a:lnSpc>
                <a:spcPct val="150000"/>
              </a:lnSpc>
              <a:buFont typeface="Arial" panose="020B0604020202020204" pitchFamily="34" charset="0"/>
              <a:buChar char="•"/>
            </a:pPr>
            <a:r>
              <a:rPr lang="en-GB" dirty="0"/>
              <a:t>The probability distribution is termed:</a:t>
            </a:r>
          </a:p>
          <a:p>
            <a:pPr>
              <a:lnSpc>
                <a:spcPct val="150000"/>
              </a:lnSpc>
              <a:tabLst>
                <a:tab pos="914400" algn="l"/>
                <a:tab pos="3182400" algn="l"/>
              </a:tabLst>
            </a:pPr>
            <a:r>
              <a:rPr lang="en-GB" dirty="0"/>
              <a:t>	—  </a:t>
            </a:r>
            <a:r>
              <a:rPr lang="en-GB" b="1" u="sng" dirty="0"/>
              <a:t>unimodal</a:t>
            </a:r>
            <a:r>
              <a:rPr lang="en-GB" dirty="0"/>
              <a:t>,	if there is exactly </a:t>
            </a:r>
            <a:r>
              <a:rPr lang="en-GB" u="sng" dirty="0"/>
              <a:t>one</a:t>
            </a:r>
            <a:r>
              <a:rPr lang="en-GB" dirty="0"/>
              <a:t> mode</a:t>
            </a:r>
          </a:p>
          <a:p>
            <a:pPr>
              <a:lnSpc>
                <a:spcPct val="150000"/>
              </a:lnSpc>
              <a:tabLst>
                <a:tab pos="914400" algn="l"/>
                <a:tab pos="3182400" algn="l"/>
              </a:tabLst>
            </a:pPr>
            <a:r>
              <a:rPr lang="en-GB" dirty="0"/>
              <a:t>	—  </a:t>
            </a:r>
            <a:r>
              <a:rPr lang="en-GB" b="1" u="sng" dirty="0"/>
              <a:t>bimodal</a:t>
            </a:r>
            <a:r>
              <a:rPr lang="en-GB" dirty="0"/>
              <a:t>,	if there are exactly </a:t>
            </a:r>
            <a:r>
              <a:rPr lang="en-GB" u="sng" dirty="0"/>
              <a:t>two</a:t>
            </a:r>
            <a:r>
              <a:rPr lang="en-GB" dirty="0"/>
              <a:t> modes</a:t>
            </a:r>
          </a:p>
          <a:p>
            <a:pPr>
              <a:lnSpc>
                <a:spcPct val="150000"/>
              </a:lnSpc>
              <a:tabLst>
                <a:tab pos="914400" algn="l"/>
                <a:tab pos="3182400" algn="l"/>
              </a:tabLst>
            </a:pPr>
            <a:r>
              <a:rPr lang="en-GB" dirty="0"/>
              <a:t>	—  etc.</a:t>
            </a:r>
          </a:p>
          <a:p>
            <a:pPr>
              <a:lnSpc>
                <a:spcPct val="150000"/>
              </a:lnSpc>
              <a:tabLst>
                <a:tab pos="914400" algn="l"/>
                <a:tab pos="3182400" algn="l"/>
              </a:tabLst>
            </a:pPr>
            <a:r>
              <a:rPr lang="en-GB" dirty="0"/>
              <a:t>	—  </a:t>
            </a:r>
            <a:r>
              <a:rPr lang="en-GB" b="1" u="sng" dirty="0"/>
              <a:t>multimodal</a:t>
            </a:r>
            <a:r>
              <a:rPr lang="en-GB" dirty="0"/>
              <a:t>,	if there are </a:t>
            </a:r>
            <a:r>
              <a:rPr lang="en-GB" u="sng" dirty="0"/>
              <a:t>several</a:t>
            </a:r>
            <a:r>
              <a:rPr lang="en-GB" dirty="0"/>
              <a:t> modes</a:t>
            </a:r>
          </a:p>
        </p:txBody>
      </p:sp>
    </p:spTree>
    <p:extLst>
      <p:ext uri="{BB962C8B-B14F-4D97-AF65-F5344CB8AC3E}">
        <p14:creationId xmlns:p14="http://schemas.microsoft.com/office/powerpoint/2010/main" val="2206872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Quantile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a:xfrm>
                <a:off x="357152" y="1296000"/>
                <a:ext cx="11397600" cy="5040000"/>
              </a:xfrm>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Then the </a:t>
                </a:r>
                <a:r>
                  <a:rPr lang="en-GB" b="1" dirty="0"/>
                  <a:t>quantile</a:t>
                </a:r>
                <a:r>
                  <a:rPr lang="en-GB" dirty="0"/>
                  <a:t> corresponding to a given probability  </a:t>
                </a:r>
                <a14:m>
                  <m:oMath xmlns:m="http://schemas.openxmlformats.org/officeDocument/2006/math">
                    <m:r>
                      <a:rPr lang="en-GB" i="1">
                        <a:latin typeface="Cambria Math" panose="02040503050406030204" pitchFamily="18" charset="0"/>
                      </a:rPr>
                      <m:t>𝑝</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0, 1</m:t>
                        </m:r>
                      </m:e>
                    </m:d>
                  </m:oMath>
                </a14:m>
                <a:r>
                  <a:rPr lang="en-GB" dirty="0"/>
                  <a:t>  with respect to the cumulative distribution function  </a:t>
                </a:r>
                <a14:m>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e>
                    </m:d>
                  </m:oMath>
                </a14:m>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a:t>
                </a:r>
                <a:br>
                  <a:rPr lang="en-GB" dirty="0"/>
                </a:br>
                <a:r>
                  <a:rPr lang="en-GB" dirty="0"/>
                  <a:t>is the value  </a:t>
                </a:r>
                <a14:m>
                  <m:oMath xmlns:m="http://schemas.openxmlformats.org/officeDocument/2006/math">
                    <m:sSub>
                      <m:sSubPr>
                        <m:ctrlPr>
                          <a:rPr lang="en-GB" b="0" i="1" smtClean="0">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𝑝</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b="0" i="1" smtClean="0">
                              <a:latin typeface="Cambria Math" panose="02040503050406030204" pitchFamily="18" charset="0"/>
                            </a:rPr>
                            <m:t>&lt;</m:t>
                          </m:r>
                          <m:sSub>
                            <m:sSubPr>
                              <m:ctrlPr>
                                <a:rPr lang="en-GB" b="0" i="1" smtClean="0">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𝑝</m:t>
                              </m:r>
                            </m:sub>
                          </m:sSub>
                        </m:e>
                      </m:d>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𝑝</m:t>
                              </m:r>
                            </m:sub>
                          </m:sSub>
                        </m:e>
                      </m:d>
                    </m:oMath>
                  </m:oMathPara>
                </a14:m>
                <a:endParaRPr lang="en-GB" dirty="0"/>
              </a:p>
              <a:p>
                <a:endParaRPr lang="en-GB" dirty="0"/>
              </a:p>
              <a:p>
                <a:pPr>
                  <a:lnSpc>
                    <a:spcPct val="150000"/>
                  </a:lnSpc>
                </a:pPr>
                <a:r>
                  <a:rPr lang="en-GB" dirty="0"/>
                  <a:t>Since the cumulative distribution function  </a:t>
                </a:r>
                <a14:m>
                  <m:oMath xmlns:m="http://schemas.openxmlformats.org/officeDocument/2006/math">
                    <m:r>
                      <a:rPr lang="en-GB" i="1">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oMath>
                </a14:m>
                <a:r>
                  <a:rPr lang="en-GB" dirty="0"/>
                  <a:t>  of the random </a:t>
                </a:r>
                <a:br>
                  <a:rPr lang="en-GB" dirty="0"/>
                </a:br>
                <a:r>
                  <a:rPr lang="en-GB" dirty="0"/>
                  <a:t>variable  </a:t>
                </a:r>
                <a14:m>
                  <m:oMath xmlns:m="http://schemas.openxmlformats.org/officeDocument/2006/math">
                    <m:r>
                      <a:rPr lang="en-GB" i="1">
                        <a:latin typeface="Cambria Math" panose="02040503050406030204" pitchFamily="18" charset="0"/>
                      </a:rPr>
                      <m:t>𝑋</m:t>
                    </m:r>
                  </m:oMath>
                </a14:m>
                <a:r>
                  <a:rPr lang="en-GB" dirty="0"/>
                  <a:t>  is right-continuous, it is equivalent to say that the </a:t>
                </a:r>
                <a:r>
                  <a:rPr lang="en-GB" b="1" dirty="0"/>
                  <a:t>quantile</a:t>
                </a:r>
                <a:r>
                  <a:rPr lang="en-GB" dirty="0"/>
                  <a:t> is </a:t>
                </a:r>
              </a:p>
              <a:p>
                <a:pPr>
                  <a:lnSpc>
                    <a:spcPct val="150000"/>
                  </a:lnSpc>
                </a:pPr>
                <a:r>
                  <a:rPr lang="en-GB" dirty="0"/>
                  <a:t>the </a:t>
                </a:r>
                <a:r>
                  <a:rPr lang="en-GB" u="sng" dirty="0"/>
                  <a:t>least</a:t>
                </a:r>
                <a:r>
                  <a:rPr lang="en-GB" dirty="0"/>
                  <a:t> value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𝑝</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such that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𝑝</m:t>
                      </m:r>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𝑝</m:t>
                              </m:r>
                            </m:sub>
                          </m:sSub>
                        </m:e>
                      </m: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xfrm>
                <a:off x="357152" y="1296000"/>
                <a:ext cx="11397600" cy="5040000"/>
              </a:xfrm>
              <a:blipFill>
                <a:blip r:embed="rId2"/>
                <a:stretch>
                  <a:fillRect l="-856" t="-847"/>
                </a:stretch>
              </a:blipFill>
            </p:spPr>
            <p:txBody>
              <a:bodyPr/>
              <a:lstStyle/>
              <a:p>
                <a:r>
                  <a:rPr lang="en-GB">
                    <a:noFill/>
                  </a:rPr>
                  <a:t> </a:t>
                </a:r>
              </a:p>
            </p:txBody>
          </p:sp>
        </mc:Fallback>
      </mc:AlternateContent>
    </p:spTree>
    <p:extLst>
      <p:ext uri="{BB962C8B-B14F-4D97-AF65-F5344CB8AC3E}">
        <p14:creationId xmlns:p14="http://schemas.microsoft.com/office/powerpoint/2010/main" val="227217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Quantile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a:xfrm>
                <a:off x="357152" y="1296000"/>
                <a:ext cx="11397600" cy="5040000"/>
              </a:xfrm>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If the cumulative distribution function  </a:t>
                </a:r>
                <a14:m>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e>
                    </m:d>
                  </m:oMath>
                </a14:m>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a:t>
                </a:r>
                <a:br>
                  <a:rPr lang="en-GB" dirty="0"/>
                </a:br>
                <a:r>
                  <a:rPr lang="en-GB" dirty="0"/>
                  <a:t>is </a:t>
                </a:r>
                <a:r>
                  <a:rPr lang="en-GB" u="sng" dirty="0"/>
                  <a:t>continuous and strictly monotonically increasing</a:t>
                </a:r>
                <a:r>
                  <a:rPr lang="en-GB" dirty="0"/>
                  <a:t>, then the </a:t>
                </a:r>
                <a:r>
                  <a:rPr lang="en-GB" b="1" dirty="0"/>
                  <a:t>quantile</a:t>
                </a:r>
                <a:r>
                  <a:rPr lang="en-GB" dirty="0"/>
                  <a:t> is the value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𝑝</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such that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𝑝</m:t>
                              </m:r>
                            </m:sub>
                          </m:sSub>
                        </m:e>
                      </m:d>
                      <m:r>
                        <a:rPr lang="en-GB" b="0" i="1" smtClean="0">
                          <a:latin typeface="Cambria Math" panose="02040503050406030204" pitchFamily="18" charset="0"/>
                        </a:rPr>
                        <m:t>=</m:t>
                      </m:r>
                      <m:r>
                        <a:rPr lang="en-GB" b="0" i="1" smtClean="0">
                          <a:latin typeface="Cambria Math" panose="02040503050406030204" pitchFamily="18" charset="0"/>
                        </a:rPr>
                        <m:t>𝑝</m:t>
                      </m:r>
                    </m:oMath>
                  </m:oMathPara>
                </a14:m>
                <a:endParaRPr lang="en-GB" dirty="0"/>
              </a:p>
              <a:p>
                <a:r>
                  <a:rPr lang="en-GB" dirty="0"/>
                  <a:t>i.e.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𝑝</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𝑝</m:t>
                          </m:r>
                        </m:e>
                      </m:d>
                    </m:oMath>
                  </m:oMathPara>
                </a14:m>
                <a:endParaRPr lang="en-GB" dirty="0"/>
              </a:p>
              <a:p>
                <a:pPr>
                  <a:lnSpc>
                    <a:spcPct val="200000"/>
                  </a:lnSpc>
                </a:pPr>
                <a:r>
                  <a:rPr lang="en-GB" dirty="0"/>
                  <a:t>where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−1</m:t>
                        </m:r>
                      </m:sup>
                    </m:sSup>
                  </m:oMath>
                </a14:m>
                <a:r>
                  <a:rPr lang="en-GB" dirty="0"/>
                  <a:t>  is the function inverse to the cumulative distribution function  </a:t>
                </a:r>
                <a14:m>
                  <m:oMath xmlns:m="http://schemas.openxmlformats.org/officeDocument/2006/math">
                    <m:r>
                      <a:rPr lang="en-GB" i="1" smtClean="0">
                        <a:latin typeface="Cambria Math" panose="02040503050406030204" pitchFamily="18" charset="0"/>
                      </a:rPr>
                      <m:t>𝐹</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xfrm>
                <a:off x="357152" y="1296000"/>
                <a:ext cx="11397600" cy="5040000"/>
              </a:xfrm>
              <a:blipFill>
                <a:blip r:embed="rId2"/>
                <a:stretch>
                  <a:fillRect l="-856" t="-847"/>
                </a:stretch>
              </a:blipFill>
            </p:spPr>
            <p:txBody>
              <a:bodyPr/>
              <a:lstStyle/>
              <a:p>
                <a:r>
                  <a:rPr lang="en-GB">
                    <a:noFill/>
                  </a:rPr>
                  <a:t> </a:t>
                </a:r>
              </a:p>
            </p:txBody>
          </p:sp>
        </mc:Fallback>
      </mc:AlternateContent>
    </p:spTree>
    <p:extLst>
      <p:ext uri="{BB962C8B-B14F-4D97-AF65-F5344CB8AC3E}">
        <p14:creationId xmlns:p14="http://schemas.microsoft.com/office/powerpoint/2010/main" val="4132725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Quantile</a:t>
            </a:r>
          </a:p>
        </p:txBody>
      </p:sp>
      <p:sp>
        <p:nvSpPr>
          <p:cNvPr id="3" name="Volný tvar 2"/>
          <p:cNvSpPr/>
          <p:nvPr/>
        </p:nvSpPr>
        <p:spPr>
          <a:xfrm>
            <a:off x="1440000" y="2160000"/>
            <a:ext cx="9000000" cy="2880000"/>
          </a:xfrm>
          <a:custGeom>
            <a:avLst/>
            <a:gdLst>
              <a:gd name="connsiteX0" fmla="*/ 0 w 8922937"/>
              <a:gd name="connsiteY0" fmla="*/ 2753949 h 2753949"/>
              <a:gd name="connsiteX1" fmla="*/ 1738365 w 8922937"/>
              <a:gd name="connsiteY1" fmla="*/ 2703707 h 2753949"/>
              <a:gd name="connsiteX2" fmla="*/ 3215473 w 8922937"/>
              <a:gd name="connsiteY2" fmla="*/ 2301773 h 2753949"/>
              <a:gd name="connsiteX3" fmla="*/ 4401179 w 8922937"/>
              <a:gd name="connsiteY3" fmla="*/ 1608437 h 2753949"/>
              <a:gd name="connsiteX4" fmla="*/ 5416062 w 8922937"/>
              <a:gd name="connsiteY4" fmla="*/ 734230 h 2753949"/>
              <a:gd name="connsiteX5" fmla="*/ 6792686 w 8922937"/>
              <a:gd name="connsiteY5" fmla="*/ 181571 h 2753949"/>
              <a:gd name="connsiteX6" fmla="*/ 8922937 w 8922937"/>
              <a:gd name="connsiteY6" fmla="*/ 701 h 2753949"/>
              <a:gd name="connsiteX0" fmla="*/ 0 w 8922937"/>
              <a:gd name="connsiteY0" fmla="*/ 2758376 h 2758376"/>
              <a:gd name="connsiteX1" fmla="*/ 1738365 w 8922937"/>
              <a:gd name="connsiteY1" fmla="*/ 2708134 h 2758376"/>
              <a:gd name="connsiteX2" fmla="*/ 3215473 w 8922937"/>
              <a:gd name="connsiteY2" fmla="*/ 2306200 h 2758376"/>
              <a:gd name="connsiteX3" fmla="*/ 4401179 w 8922937"/>
              <a:gd name="connsiteY3" fmla="*/ 1612864 h 2758376"/>
              <a:gd name="connsiteX4" fmla="*/ 5416062 w 8922937"/>
              <a:gd name="connsiteY4" fmla="*/ 738657 h 2758376"/>
              <a:gd name="connsiteX5" fmla="*/ 7305152 w 8922937"/>
              <a:gd name="connsiteY5" fmla="*/ 105611 h 2758376"/>
              <a:gd name="connsiteX6" fmla="*/ 8922937 w 8922937"/>
              <a:gd name="connsiteY6" fmla="*/ 5128 h 2758376"/>
              <a:gd name="connsiteX0" fmla="*/ 0 w 8922937"/>
              <a:gd name="connsiteY0" fmla="*/ 2755840 h 2755840"/>
              <a:gd name="connsiteX1" fmla="*/ 1738365 w 8922937"/>
              <a:gd name="connsiteY1" fmla="*/ 2705598 h 2755840"/>
              <a:gd name="connsiteX2" fmla="*/ 3215473 w 8922937"/>
              <a:gd name="connsiteY2" fmla="*/ 2303664 h 2755840"/>
              <a:gd name="connsiteX3" fmla="*/ 4401179 w 8922937"/>
              <a:gd name="connsiteY3" fmla="*/ 1610328 h 2755840"/>
              <a:gd name="connsiteX4" fmla="*/ 5416062 w 8922937"/>
              <a:gd name="connsiteY4" fmla="*/ 736121 h 2755840"/>
              <a:gd name="connsiteX5" fmla="*/ 7305152 w 8922937"/>
              <a:gd name="connsiteY5" fmla="*/ 103075 h 2755840"/>
              <a:gd name="connsiteX6" fmla="*/ 8922937 w 8922937"/>
              <a:gd name="connsiteY6" fmla="*/ 2592 h 2755840"/>
              <a:gd name="connsiteX0" fmla="*/ 0 w 8922937"/>
              <a:gd name="connsiteY0" fmla="*/ 2755577 h 2755577"/>
              <a:gd name="connsiteX1" fmla="*/ 1738365 w 8922937"/>
              <a:gd name="connsiteY1" fmla="*/ 2705335 h 2755577"/>
              <a:gd name="connsiteX2" fmla="*/ 3215473 w 8922937"/>
              <a:gd name="connsiteY2" fmla="*/ 2303401 h 2755577"/>
              <a:gd name="connsiteX3" fmla="*/ 4401179 w 8922937"/>
              <a:gd name="connsiteY3" fmla="*/ 1610065 h 2755577"/>
              <a:gd name="connsiteX4" fmla="*/ 5717513 w 8922937"/>
              <a:gd name="connsiteY4" fmla="*/ 595181 h 2755577"/>
              <a:gd name="connsiteX5" fmla="*/ 7305152 w 8922937"/>
              <a:gd name="connsiteY5" fmla="*/ 102812 h 2755577"/>
              <a:gd name="connsiteX6" fmla="*/ 8922937 w 8922937"/>
              <a:gd name="connsiteY6" fmla="*/ 2329 h 2755577"/>
              <a:gd name="connsiteX0" fmla="*/ 0 w 8922937"/>
              <a:gd name="connsiteY0" fmla="*/ 2755577 h 2755577"/>
              <a:gd name="connsiteX1" fmla="*/ 1738365 w 8922937"/>
              <a:gd name="connsiteY1" fmla="*/ 2705335 h 2755577"/>
              <a:gd name="connsiteX2" fmla="*/ 3215473 w 8922937"/>
              <a:gd name="connsiteY2" fmla="*/ 2303401 h 2755577"/>
              <a:gd name="connsiteX3" fmla="*/ 4401179 w 8922937"/>
              <a:gd name="connsiteY3" fmla="*/ 1610065 h 2755577"/>
              <a:gd name="connsiteX4" fmla="*/ 5717513 w 8922937"/>
              <a:gd name="connsiteY4" fmla="*/ 595181 h 2755577"/>
              <a:gd name="connsiteX5" fmla="*/ 7305152 w 8922937"/>
              <a:gd name="connsiteY5" fmla="*/ 102812 h 2755577"/>
              <a:gd name="connsiteX6" fmla="*/ 8922937 w 8922937"/>
              <a:gd name="connsiteY6" fmla="*/ 2329 h 27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937" h="2755577">
                <a:moveTo>
                  <a:pt x="0" y="2755577"/>
                </a:moveTo>
                <a:cubicBezTo>
                  <a:pt x="579455" y="2738830"/>
                  <a:pt x="1222550" y="2770649"/>
                  <a:pt x="1738365" y="2705335"/>
                </a:cubicBezTo>
                <a:cubicBezTo>
                  <a:pt x="2254180" y="2640021"/>
                  <a:pt x="2771671" y="2485946"/>
                  <a:pt x="3215473" y="2303401"/>
                </a:cubicBezTo>
                <a:cubicBezTo>
                  <a:pt x="3659275" y="2120856"/>
                  <a:pt x="3984172" y="1894768"/>
                  <a:pt x="4401179" y="1610065"/>
                </a:cubicBezTo>
                <a:cubicBezTo>
                  <a:pt x="4818186" y="1325362"/>
                  <a:pt x="5233517" y="846390"/>
                  <a:pt x="5717513" y="595181"/>
                </a:cubicBezTo>
                <a:cubicBezTo>
                  <a:pt x="6201509" y="343972"/>
                  <a:pt x="6770915" y="201621"/>
                  <a:pt x="7305152" y="102812"/>
                </a:cubicBezTo>
                <a:cubicBezTo>
                  <a:pt x="7839389" y="4003"/>
                  <a:pt x="8554497" y="-6045"/>
                  <a:pt x="8922937" y="2329"/>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Přímá spojnice se šipkou 6"/>
          <p:cNvCxnSpPr/>
          <p:nvPr/>
        </p:nvCxnSpPr>
        <p:spPr>
          <a:xfrm flipH="1" flipV="1">
            <a:off x="4139921" y="1440000"/>
            <a:ext cx="0" cy="432000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V="1">
            <a:off x="4139921" y="5076000"/>
            <a:ext cx="7380000" cy="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flipH="1">
            <a:off x="540000" y="5076000"/>
            <a:ext cx="360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H="1">
            <a:off x="4139921" y="2124000"/>
            <a:ext cx="702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ovéPole 14"/>
              <p:cNvSpPr txBox="1"/>
              <p:nvPr/>
            </p:nvSpPr>
            <p:spPr>
              <a:xfrm>
                <a:off x="3947561" y="5075999"/>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0</m:t>
                      </m:r>
                    </m:oMath>
                  </m:oMathPara>
                </a14:m>
                <a:endParaRPr lang="en-GB"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3947561" y="5075999"/>
                <a:ext cx="192360" cy="276999"/>
              </a:xfrm>
              <a:prstGeom prst="rect">
                <a:avLst/>
              </a:prstGeom>
              <a:blipFill>
                <a:blip r:embed="rId2"/>
                <a:stretch>
                  <a:fillRect l="-29032" r="-25806"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3947561" y="1985500"/>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3947561" y="1985500"/>
                <a:ext cx="192360" cy="276999"/>
              </a:xfrm>
              <a:prstGeom prst="rect">
                <a:avLst/>
              </a:prstGeom>
              <a:blipFill>
                <a:blip r:embed="rId3"/>
                <a:stretch>
                  <a:fillRect l="-29032" r="-25806"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9902994" y="2189001"/>
                <a:ext cx="537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9902994" y="2189001"/>
                <a:ext cx="537006" cy="276999"/>
              </a:xfrm>
              <a:prstGeom prst="rect">
                <a:avLst/>
              </a:prstGeom>
              <a:blipFill>
                <a:blip r:embed="rId4"/>
                <a:stretch>
                  <a:fillRect l="-909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11520000" y="5075999"/>
                <a:ext cx="19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11520000" y="5075999"/>
                <a:ext cx="194540" cy="276999"/>
              </a:xfrm>
              <a:prstGeom prst="rect">
                <a:avLst/>
              </a:prstGeom>
              <a:blipFill>
                <a:blip r:embed="rId5"/>
                <a:stretch>
                  <a:fillRect l="-15625" r="-9375" b="-2222"/>
                </a:stretch>
              </a:blipFill>
            </p:spPr>
            <p:txBody>
              <a:bodyPr/>
              <a:lstStyle/>
              <a:p>
                <a:r>
                  <a:rPr lang="en-GB">
                    <a:noFill/>
                  </a:rPr>
                  <a:t> </a:t>
                </a:r>
              </a:p>
            </p:txBody>
          </p:sp>
        </mc:Fallback>
      </mc:AlternateContent>
      <p:cxnSp>
        <p:nvCxnSpPr>
          <p:cNvPr id="20" name="Přímá spojnice 19"/>
          <p:cNvCxnSpPr/>
          <p:nvPr/>
        </p:nvCxnSpPr>
        <p:spPr>
          <a:xfrm>
            <a:off x="4139921" y="3064747"/>
            <a:ext cx="2652765" cy="0"/>
          </a:xfrm>
          <a:prstGeom prst="line">
            <a:avLst/>
          </a:prstGeom>
          <a:ln>
            <a:solidFill>
              <a:schemeClr val="tx1"/>
            </a:solidFill>
            <a:prstDash val="sysDot"/>
            <a:tailEnd type="stealth" w="med" len="lg"/>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6792686" y="3074796"/>
            <a:ext cx="0" cy="2001203"/>
          </a:xfrm>
          <a:prstGeom prst="line">
            <a:avLst/>
          </a:prstGeom>
          <a:ln>
            <a:solidFill>
              <a:schemeClr val="tx1"/>
            </a:solidFill>
            <a:prstDash val="sysDot"/>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ovéPole 22"/>
              <p:cNvSpPr txBox="1"/>
              <p:nvPr/>
            </p:nvSpPr>
            <p:spPr>
              <a:xfrm>
                <a:off x="3944661" y="2926247"/>
                <a:ext cx="1951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oMath>
                  </m:oMathPara>
                </a14:m>
                <a:endParaRPr lang="en-GB"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3944661" y="2926247"/>
                <a:ext cx="195182" cy="276999"/>
              </a:xfrm>
              <a:prstGeom prst="rect">
                <a:avLst/>
              </a:prstGeom>
              <a:blipFill>
                <a:blip r:embed="rId6"/>
                <a:stretch>
                  <a:fillRect l="-28125" r="-25000"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6381408" y="5086047"/>
                <a:ext cx="1306768" cy="303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𝑝</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𝑝</m:t>
                          </m:r>
                        </m:e>
                      </m:d>
                    </m:oMath>
                  </m:oMathPara>
                </a14:m>
                <a:endParaRPr lang="en-GB"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6381408" y="5086047"/>
                <a:ext cx="1306768" cy="303353"/>
              </a:xfrm>
              <a:prstGeom prst="rect">
                <a:avLst/>
              </a:prstGeom>
              <a:blipFill>
                <a:blip r:embed="rId7"/>
                <a:stretch>
                  <a:fillRect l="-1869" t="-2000" b="-18000"/>
                </a:stretch>
              </a:blipFill>
            </p:spPr>
            <p:txBody>
              <a:bodyPr/>
              <a:lstStyle/>
              <a:p>
                <a:r>
                  <a:rPr lang="en-GB">
                    <a:noFill/>
                  </a:rPr>
                  <a:t> </a:t>
                </a:r>
              </a:p>
            </p:txBody>
          </p:sp>
        </mc:Fallback>
      </mc:AlternateContent>
    </p:spTree>
    <p:extLst>
      <p:ext uri="{BB962C8B-B14F-4D97-AF65-F5344CB8AC3E}">
        <p14:creationId xmlns:p14="http://schemas.microsoft.com/office/powerpoint/2010/main" val="1832907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Median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Then the </a:t>
                </a:r>
                <a:r>
                  <a:rPr lang="en-GB" b="1" dirty="0"/>
                  <a:t>median</a:t>
                </a:r>
                <a:r>
                  <a:rPr lang="en-GB" dirty="0"/>
                  <a:t> with respect to the cumulative distribution function  </a:t>
                </a:r>
                <a:br>
                  <a:rPr lang="en-GB" dirty="0"/>
                </a:br>
                <a14:m>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e>
                    </m:d>
                  </m:oMath>
                </a14:m>
                <a:r>
                  <a:rPr lang="en-GB" dirty="0"/>
                  <a:t>  of the random variable  </a:t>
                </a:r>
                <a14:m>
                  <m:oMath xmlns:m="http://schemas.openxmlformats.org/officeDocument/2006/math">
                    <m:r>
                      <a:rPr lang="en-GB" i="1">
                        <a:latin typeface="Cambria Math" panose="02040503050406030204" pitchFamily="18" charset="0"/>
                      </a:rPr>
                      <m:t>𝑋</m:t>
                    </m:r>
                  </m:oMath>
                </a14:m>
                <a:r>
                  <a:rPr lang="en-GB" dirty="0"/>
                  <a:t>  is the </a:t>
                </a:r>
                <a:r>
                  <a:rPr lang="en-GB" b="1" dirty="0"/>
                  <a:t>quantile corresponding </a:t>
                </a:r>
                <a:br>
                  <a:rPr lang="en-GB" b="1" dirty="0"/>
                </a:br>
                <a:r>
                  <a:rPr lang="en-GB" b="1" dirty="0"/>
                  <a:t>to the probability</a:t>
                </a:r>
                <a:r>
                  <a:rPr lang="en-GB" dirty="0"/>
                  <a:t>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=0.5</m:t>
                    </m:r>
                  </m:oMath>
                </a14:m>
                <a:r>
                  <a:rPr lang="en-GB" dirty="0"/>
                  <a:t>,  i.e. the value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0.5</m:t>
                        </m:r>
                      </m:sub>
                    </m:sSub>
                    <m:r>
                      <a:rPr lang="en-GB" i="1">
                        <a:latin typeface="Cambria Math" panose="02040503050406030204" pitchFamily="18" charset="0"/>
                      </a:rPr>
                      <m:t>∈</m:t>
                    </m:r>
                    <m:r>
                      <a:rPr lang="en-GB" i="1">
                        <a:latin typeface="Cambria Math" panose="02040503050406030204" pitchFamily="18" charset="0"/>
                      </a:rPr>
                      <m:t>ℝ</m:t>
                    </m:r>
                  </m:oMath>
                </a14:m>
                <a:r>
                  <a:rPr lang="en-GB" dirty="0"/>
                  <a:t>  such that</a:t>
                </a:r>
              </a:p>
              <a:p>
                <a:endParaRPr lang="en-GB" dirty="0"/>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0.5</m:t>
                              </m:r>
                            </m:sub>
                          </m:sSub>
                        </m:e>
                      </m:d>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0.5</m:t>
                              </m:r>
                            </m:sub>
                          </m:sSub>
                        </m:e>
                      </m: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31387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Quartiles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There are </a:t>
                </a:r>
                <a:r>
                  <a:rPr lang="en-GB" b="1" dirty="0"/>
                  <a:t>three quartiles</a:t>
                </a:r>
                <a:r>
                  <a:rPr lang="en-GB" dirty="0"/>
                  <a:t> with respect to the cumulative distribution function  </a:t>
                </a:r>
                <a:br>
                  <a:rPr lang="en-GB" dirty="0"/>
                </a:br>
                <a14:m>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e>
                    </m:d>
                  </m:oMath>
                </a14:m>
                <a:r>
                  <a:rPr lang="en-GB" dirty="0"/>
                  <a:t>  of the random variable  </a:t>
                </a:r>
                <a14:m>
                  <m:oMath xmlns:m="http://schemas.openxmlformats.org/officeDocument/2006/math">
                    <m:r>
                      <a:rPr lang="en-GB" i="1">
                        <a:latin typeface="Cambria Math" panose="02040503050406030204" pitchFamily="18" charset="0"/>
                      </a:rPr>
                      <m:t>𝑋</m:t>
                    </m:r>
                  </m:oMath>
                </a14:m>
                <a:r>
                  <a:rPr lang="en-GB" dirty="0"/>
                  <a:t>.  The quartiles are:</a:t>
                </a:r>
              </a:p>
              <a:p>
                <a:pPr marL="2330450" indent="-1436688">
                  <a:lnSpc>
                    <a:spcPct val="150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0.25</m:t>
                        </m:r>
                      </m:sub>
                    </m:sSub>
                  </m:oMath>
                </a14:m>
                <a:r>
                  <a:rPr lang="en-GB" dirty="0"/>
                  <a:t>	… the first quartile or the </a:t>
                </a:r>
                <a:r>
                  <a:rPr lang="en-GB" u="sng" dirty="0"/>
                  <a:t>lower quartile</a:t>
                </a:r>
                <a:br>
                  <a:rPr lang="en-GB" dirty="0"/>
                </a:br>
                <a:r>
                  <a:rPr lang="en-GB" dirty="0"/>
                  <a:t>… it is the quantile corresponding to the probability  </a:t>
                </a:r>
                <a14:m>
                  <m:oMath xmlns:m="http://schemas.openxmlformats.org/officeDocument/2006/math">
                    <m:r>
                      <a:rPr lang="en-GB" i="1">
                        <a:latin typeface="Cambria Math" panose="02040503050406030204" pitchFamily="18" charset="0"/>
                      </a:rPr>
                      <m:t>𝑝</m:t>
                    </m:r>
                    <m:r>
                      <a:rPr lang="en-GB" i="1">
                        <a:latin typeface="Cambria Math" panose="02040503050406030204" pitchFamily="18" charset="0"/>
                      </a:rPr>
                      <m:t>=0.25</m:t>
                    </m:r>
                  </m:oMath>
                </a14:m>
                <a:endParaRPr lang="en-GB" dirty="0"/>
              </a:p>
              <a:p>
                <a:pPr marL="2330450" indent="-1436688">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b="0" i="1" smtClean="0">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0.5</m:t>
                        </m:r>
                      </m:sub>
                    </m:sSub>
                  </m:oMath>
                </a14:m>
                <a:r>
                  <a:rPr lang="en-GB" dirty="0"/>
                  <a:t>	… the second quartile or the </a:t>
                </a:r>
                <a:r>
                  <a:rPr lang="en-GB" u="sng" dirty="0"/>
                  <a:t>median</a:t>
                </a:r>
                <a:br>
                  <a:rPr lang="en-GB" dirty="0"/>
                </a:br>
                <a:r>
                  <a:rPr lang="en-GB" dirty="0"/>
                  <a:t>… it is the quantile corresponding to the probability  </a:t>
                </a:r>
                <a14:m>
                  <m:oMath xmlns:m="http://schemas.openxmlformats.org/officeDocument/2006/math">
                    <m:r>
                      <a:rPr lang="en-GB" i="1" smtClean="0">
                        <a:latin typeface="Cambria Math" panose="02040503050406030204" pitchFamily="18" charset="0"/>
                      </a:rPr>
                      <m:t>𝑝</m:t>
                    </m:r>
                    <m:r>
                      <a:rPr lang="en-GB" i="1" smtClean="0">
                        <a:latin typeface="Cambria Math" panose="02040503050406030204" pitchFamily="18" charset="0"/>
                      </a:rPr>
                      <m:t>=0.5</m:t>
                    </m:r>
                  </m:oMath>
                </a14:m>
                <a:endParaRPr lang="en-GB" dirty="0"/>
              </a:p>
              <a:p>
                <a:pPr marL="2330450" indent="-1436688">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7</m:t>
                        </m:r>
                        <m:r>
                          <a:rPr lang="en-GB" i="1">
                            <a:latin typeface="Cambria Math" panose="02040503050406030204" pitchFamily="18" charset="0"/>
                          </a:rPr>
                          <m:t>5</m:t>
                        </m:r>
                      </m:sub>
                    </m:sSub>
                  </m:oMath>
                </a14:m>
                <a:r>
                  <a:rPr lang="en-GB" dirty="0"/>
                  <a:t>	… the third quartile or the </a:t>
                </a:r>
                <a:r>
                  <a:rPr lang="en-GB" u="sng" dirty="0"/>
                  <a:t>upper quartile</a:t>
                </a:r>
                <a:br>
                  <a:rPr lang="en-GB" dirty="0"/>
                </a:br>
                <a:r>
                  <a:rPr lang="en-GB" dirty="0"/>
                  <a:t>… it is the quantile corresponding to the probability  </a:t>
                </a:r>
                <a14:m>
                  <m:oMath xmlns:m="http://schemas.openxmlformats.org/officeDocument/2006/math">
                    <m:r>
                      <a:rPr lang="en-GB" i="1">
                        <a:latin typeface="Cambria Math" panose="02040503050406030204" pitchFamily="18" charset="0"/>
                      </a:rPr>
                      <m:t>𝑝</m:t>
                    </m:r>
                    <m:r>
                      <a:rPr lang="en-GB" i="1">
                        <a:latin typeface="Cambria Math" panose="02040503050406030204" pitchFamily="18" charset="0"/>
                      </a:rPr>
                      <m:t>=0.75</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290385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Quartiles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Notice that the difference</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IQR</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1</m:t>
                          </m:r>
                        </m:sub>
                      </m:sSub>
                    </m:oMath>
                  </m:oMathPara>
                </a14:m>
                <a:endParaRPr lang="en-GB" dirty="0"/>
              </a:p>
              <a:p>
                <a:endParaRPr lang="en-GB" dirty="0"/>
              </a:p>
              <a:p>
                <a:r>
                  <a:rPr lang="en-GB" dirty="0"/>
                  <a:t>is also called the </a:t>
                </a:r>
                <a:r>
                  <a:rPr lang="en-GB" b="1" dirty="0"/>
                  <a:t>interquartile range</a:t>
                </a:r>
                <a:r>
                  <a:rPr lang="en-GB" dirty="0"/>
                  <a:t>, the “midspread” or the “middle fifty”.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77549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Median &amp; Quartiles</a:t>
            </a:r>
          </a:p>
        </p:txBody>
      </p:sp>
      <p:pic>
        <p:nvPicPr>
          <p:cNvPr id="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868" y="579204"/>
            <a:ext cx="128111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 name="Line 1028"/>
          <p:cNvSpPr>
            <a:spLocks noChangeShapeType="1"/>
          </p:cNvSpPr>
          <p:nvPr/>
        </p:nvSpPr>
        <p:spPr bwMode="auto">
          <a:xfrm>
            <a:off x="4062068" y="2414354"/>
            <a:ext cx="0" cy="792163"/>
          </a:xfrm>
          <a:prstGeom prst="line">
            <a:avLst/>
          </a:prstGeom>
          <a:noFill/>
          <a:ln w="381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5" name="Line 1029"/>
          <p:cNvSpPr>
            <a:spLocks noChangeShapeType="1"/>
          </p:cNvSpPr>
          <p:nvPr/>
        </p:nvSpPr>
        <p:spPr bwMode="auto">
          <a:xfrm>
            <a:off x="4062068" y="3803417"/>
            <a:ext cx="0" cy="360362"/>
          </a:xfrm>
          <a:prstGeom prst="line">
            <a:avLst/>
          </a:prstGeom>
          <a:noFill/>
          <a:ln w="381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6" name="Line 1030"/>
          <p:cNvSpPr>
            <a:spLocks noChangeShapeType="1"/>
          </p:cNvSpPr>
          <p:nvPr/>
        </p:nvSpPr>
        <p:spPr bwMode="auto">
          <a:xfrm>
            <a:off x="5935318" y="2977917"/>
            <a:ext cx="0" cy="1201737"/>
          </a:xfrm>
          <a:prstGeom prst="line">
            <a:avLst/>
          </a:prstGeom>
          <a:noFill/>
          <a:ln w="381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1" name="TextovéPole 10"/>
          <p:cNvSpPr txBox="1"/>
          <p:nvPr/>
        </p:nvSpPr>
        <p:spPr>
          <a:xfrm>
            <a:off x="3283650" y="5173619"/>
            <a:ext cx="1556836" cy="369332"/>
          </a:xfrm>
          <a:prstGeom prst="rect">
            <a:avLst/>
          </a:prstGeom>
          <a:noFill/>
        </p:spPr>
        <p:txBody>
          <a:bodyPr wrap="none" rtlCol="0">
            <a:spAutoFit/>
          </a:bodyPr>
          <a:lstStyle/>
          <a:p>
            <a:r>
              <a:rPr lang="en-GB" dirty="0"/>
              <a:t>lower quartile</a:t>
            </a:r>
          </a:p>
        </p:txBody>
      </p:sp>
      <p:sp>
        <p:nvSpPr>
          <p:cNvPr id="12" name="TextovéPole 11"/>
          <p:cNvSpPr txBox="1"/>
          <p:nvPr/>
        </p:nvSpPr>
        <p:spPr>
          <a:xfrm>
            <a:off x="5137663" y="5173619"/>
            <a:ext cx="1595309" cy="369332"/>
          </a:xfrm>
          <a:prstGeom prst="rect">
            <a:avLst/>
          </a:prstGeom>
          <a:noFill/>
        </p:spPr>
        <p:txBody>
          <a:bodyPr wrap="none" rtlCol="0">
            <a:spAutoFit/>
          </a:bodyPr>
          <a:lstStyle/>
          <a:p>
            <a:r>
              <a:rPr lang="en-GB" dirty="0"/>
              <a:t>upper quartile</a:t>
            </a:r>
          </a:p>
        </p:txBody>
      </p:sp>
      <p:cxnSp>
        <p:nvCxnSpPr>
          <p:cNvPr id="14" name="Přímá spojnice se šipkou 13"/>
          <p:cNvCxnSpPr>
            <a:stCxn id="11" idx="0"/>
          </p:cNvCxnSpPr>
          <p:nvPr/>
        </p:nvCxnSpPr>
        <p:spPr>
          <a:xfrm flipV="1">
            <a:off x="4062068" y="4179654"/>
            <a:ext cx="0" cy="993965"/>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5927803" y="4179654"/>
            <a:ext cx="0" cy="993965"/>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99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concept of probability</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By Kolmogorov’s definition, the probability is a function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e>
                    </m:d>
                    <m:r>
                      <a:rPr lang="en-GB" b="0" i="1" smtClean="0">
                        <a:latin typeface="Cambria Math" panose="02040503050406030204" pitchFamily="18" charset="0"/>
                      </a:rPr>
                      <m:t>=1</m:t>
                    </m:r>
                  </m:oMath>
                </a14:m>
                <a:r>
                  <a:rPr lang="en-GB" dirty="0"/>
                  <a:t>  and, for any pairwise disjoint events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  we have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𝐸</m:t>
                        </m:r>
                      </m:e>
                    </m:d>
                    <m:r>
                      <a:rPr lang="en-GB" b="0" i="1" smtClean="0">
                        <a:latin typeface="Cambria Math" panose="02040503050406030204" pitchFamily="18" charset="0"/>
                      </a:rPr>
                      <m:t>≥0</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e>
                        </m:nary>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m:t>
                        </m:r>
                      </m:sup>
                      <m:e>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e>
                        </m:d>
                      </m:e>
                    </m:nary>
                  </m:oMath>
                </a14:m>
                <a:r>
                  <a:rPr lang="en-GB" dirty="0"/>
                  <a:t>.</a:t>
                </a:r>
              </a:p>
              <a:p>
                <a:pPr>
                  <a:lnSpc>
                    <a:spcPct val="150000"/>
                  </a:lnSpc>
                </a:pPr>
                <a:r>
                  <a:rPr lang="en-GB" dirty="0"/>
                  <a:t>Despite this elegant definition, which allows us to grasp the concept of the probability mathematically, there are several interpretations what the probability actually is:</a:t>
                </a:r>
              </a:p>
              <a:p>
                <a:pPr marL="342900" indent="-342900">
                  <a:lnSpc>
                    <a:spcPct val="150000"/>
                  </a:lnSpc>
                  <a:buFont typeface="Arial" panose="020B0604020202020204" pitchFamily="34" charset="0"/>
                  <a:buChar char="•"/>
                </a:pPr>
                <a:r>
                  <a:rPr lang="en-GB" dirty="0"/>
                  <a:t>classical definition (“all the elementary events are ‘equally likely’ to occur”)</a:t>
                </a:r>
              </a:p>
              <a:p>
                <a:pPr marL="342900" indent="-342900">
                  <a:lnSpc>
                    <a:spcPct val="150000"/>
                  </a:lnSpc>
                  <a:buFont typeface="Arial" panose="020B0604020202020204" pitchFamily="34" charset="0"/>
                  <a:buChar char="•"/>
                </a:pPr>
                <a:r>
                  <a:rPr lang="en-GB" dirty="0"/>
                  <a:t>frequentist definition (repeat the random experiment infinitely many times)</a:t>
                </a:r>
              </a:p>
              <a:p>
                <a:pPr marL="342900" indent="-342900">
                  <a:lnSpc>
                    <a:spcPct val="150000"/>
                  </a:lnSpc>
                  <a:buFont typeface="Arial" panose="020B0604020202020204" pitchFamily="34" charset="0"/>
                  <a:buChar char="•"/>
                </a:pPr>
                <a:r>
                  <a:rPr lang="en-GB" dirty="0"/>
                  <a:t>Bayesian probability</a:t>
                </a:r>
              </a:p>
              <a:p>
                <a:pPr marL="342900" indent="-342900">
                  <a:lnSpc>
                    <a:spcPct val="150000"/>
                  </a:lnSpc>
                  <a:buFont typeface="Arial" panose="020B0604020202020204" pitchFamily="34" charset="0"/>
                  <a:buChar char="•"/>
                </a:pPr>
                <a:r>
                  <a:rPr lang="en-GB" dirty="0"/>
                  <a:t>propensity probability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2349"/>
                </a:stretch>
              </a:blipFill>
            </p:spPr>
            <p:txBody>
              <a:bodyPr/>
              <a:lstStyle/>
              <a:p>
                <a:r>
                  <a:rPr lang="en-GB">
                    <a:noFill/>
                  </a:rPr>
                  <a:t> </a:t>
                </a:r>
              </a:p>
            </p:txBody>
          </p:sp>
        </mc:Fallback>
      </mc:AlternateContent>
    </p:spTree>
    <p:extLst>
      <p:ext uri="{BB962C8B-B14F-4D97-AF65-F5344CB8AC3E}">
        <p14:creationId xmlns:p14="http://schemas.microsoft.com/office/powerpoint/2010/main" val="37489892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Deciles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There are </a:t>
                </a:r>
                <a:r>
                  <a:rPr lang="en-GB" b="1" dirty="0"/>
                  <a:t>nine deciles</a:t>
                </a:r>
                <a:r>
                  <a:rPr lang="en-GB" dirty="0"/>
                  <a:t> with respect to the cumulative distribution function  </a:t>
                </a:r>
                <a:br>
                  <a:rPr lang="en-GB" dirty="0"/>
                </a:br>
                <a14:m>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e>
                    </m:d>
                  </m:oMath>
                </a14:m>
                <a:r>
                  <a:rPr lang="en-GB" dirty="0"/>
                  <a:t>  of the random variable  </a:t>
                </a:r>
                <a14:m>
                  <m:oMath xmlns:m="http://schemas.openxmlformats.org/officeDocument/2006/math">
                    <m:r>
                      <a:rPr lang="en-GB" i="1">
                        <a:latin typeface="Cambria Math" panose="02040503050406030204" pitchFamily="18" charset="0"/>
                      </a:rPr>
                      <m:t>𝑋</m:t>
                    </m:r>
                  </m:oMath>
                </a14:m>
                <a:r>
                  <a:rPr lang="en-GB" dirty="0"/>
                  <a:t>.  The deciles are:</a:t>
                </a:r>
              </a:p>
              <a:p>
                <a:pPr>
                  <a:lnSpc>
                    <a:spcPct val="150000"/>
                  </a:lnSpc>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0.1</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4</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0.4</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7</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7</m:t>
                        </m:r>
                      </m:sub>
                    </m:sSub>
                  </m:oMath>
                </a14:m>
                <a:endParaRPr lang="en-GB" dirty="0"/>
              </a:p>
              <a:p>
                <a:pPr>
                  <a:lnSpc>
                    <a:spcPct val="150000"/>
                  </a:lnSpc>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0.2</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i="1">
                            <a:latin typeface="Cambria Math" panose="02040503050406030204" pitchFamily="18" charset="0"/>
                          </a:rPr>
                          <m:t>5</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0.5</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8</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8</m:t>
                        </m:r>
                      </m:sub>
                    </m:sSub>
                  </m:oMath>
                </a14:m>
                <a:endParaRPr lang="en-GB" dirty="0"/>
              </a:p>
              <a:p>
                <a:pPr>
                  <a:lnSpc>
                    <a:spcPct val="150000"/>
                  </a:lnSpc>
                </a:pP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3</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6</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6</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𝐷</m:t>
                        </m:r>
                      </m:e>
                      <m:sub>
                        <m:r>
                          <a:rPr lang="en-GB" b="0" i="1" smtClean="0">
                            <a:latin typeface="Cambria Math" panose="02040503050406030204" pitchFamily="18" charset="0"/>
                          </a:rPr>
                          <m:t>9</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9</m:t>
                        </m:r>
                      </m:sub>
                    </m:sSub>
                  </m:oMath>
                </a14:m>
                <a:endParaRPr lang="en-GB" dirty="0"/>
              </a:p>
              <a:p>
                <a:pPr>
                  <a:lnSpc>
                    <a:spcPct val="150000"/>
                  </a:lnSpc>
                </a:pPr>
                <a:endParaRPr lang="en-GB" dirty="0"/>
              </a:p>
              <a:p>
                <a:pPr>
                  <a:lnSpc>
                    <a:spcPct val="150000"/>
                  </a:lnSpc>
                </a:pPr>
                <a:r>
                  <a:rPr lang="en-GB" dirty="0"/>
                  <a:t>The fifth decile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5</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0.5</m:t>
                        </m:r>
                      </m:sub>
                    </m:sSub>
                  </m:oMath>
                </a14:m>
                <a:r>
                  <a:rPr lang="en-GB" dirty="0"/>
                  <a:t>)  is the median.</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471136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Centiles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There are </a:t>
                </a:r>
                <a:r>
                  <a:rPr lang="en-GB" b="1" dirty="0"/>
                  <a:t>ninety nine centiles</a:t>
                </a:r>
                <a:r>
                  <a:rPr lang="en-GB" dirty="0"/>
                  <a:t> with respect to the cumulative distribution function  </a:t>
                </a:r>
                <a:br>
                  <a:rPr lang="en-GB" dirty="0"/>
                </a:br>
                <a14:m>
                  <m:oMath xmlns:m="http://schemas.openxmlformats.org/officeDocument/2006/math">
                    <m:r>
                      <a:rPr lang="en-GB" i="1">
                        <a:latin typeface="Cambria Math" panose="02040503050406030204" pitchFamily="18" charset="0"/>
                      </a:rPr>
                      <m:t>𝐹</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𝑥</m:t>
                        </m:r>
                      </m:e>
                    </m:d>
                  </m:oMath>
                </a14:m>
                <a:r>
                  <a:rPr lang="en-GB" dirty="0"/>
                  <a:t>  of the random variable  </a:t>
                </a:r>
                <a14:m>
                  <m:oMath xmlns:m="http://schemas.openxmlformats.org/officeDocument/2006/math">
                    <m:r>
                      <a:rPr lang="en-GB" i="1">
                        <a:latin typeface="Cambria Math" panose="02040503050406030204" pitchFamily="18" charset="0"/>
                      </a:rPr>
                      <m:t>𝑋</m:t>
                    </m:r>
                  </m:oMath>
                </a14:m>
                <a:r>
                  <a:rPr lang="en-GB" dirty="0"/>
                  <a:t>.  The centiles are:</a:t>
                </a:r>
              </a:p>
              <a:p>
                <a:pPr>
                  <a:lnSpc>
                    <a:spcPct val="150000"/>
                  </a:lnSpc>
                </a:pPr>
                <a:r>
                  <a:rPr lang="en-GB" dirty="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0</m:t>
                        </m:r>
                        <m:r>
                          <a:rPr lang="en-GB" i="1">
                            <a:latin typeface="Cambria Math" panose="02040503050406030204" pitchFamily="18" charset="0"/>
                          </a:rPr>
                          <m:t>1</m:t>
                        </m:r>
                      </m:sub>
                    </m:sSub>
                  </m:oMath>
                </a14:m>
                <a:r>
                  <a:rPr lang="en-GB" dirty="0"/>
                  <a:t>		</a:t>
                </a:r>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9</m:t>
                        </m:r>
                        <m:r>
                          <a:rPr lang="en-GB" i="1">
                            <a:latin typeface="Cambria Math" panose="02040503050406030204" pitchFamily="18" charset="0"/>
                          </a:rPr>
                          <m:t>7</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7</m:t>
                        </m:r>
                      </m:sub>
                    </m:sSub>
                  </m:oMath>
                </a14:m>
                <a:endParaRPr lang="en-GB" dirty="0"/>
              </a:p>
              <a:p>
                <a:pPr>
                  <a:lnSpc>
                    <a:spcPct val="150000"/>
                  </a:lnSpc>
                </a:pPr>
                <a:r>
                  <a:rPr lang="en-GB" dirty="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0</m:t>
                        </m:r>
                        <m:r>
                          <a:rPr lang="en-GB" i="1">
                            <a:latin typeface="Cambria Math" panose="02040503050406030204" pitchFamily="18" charset="0"/>
                          </a:rPr>
                          <m:t>2</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i="1">
                            <a:latin typeface="Cambria Math" panose="02040503050406030204" pitchFamily="18" charset="0"/>
                          </a:rPr>
                          <m:t>5</m:t>
                        </m:r>
                        <m:r>
                          <a:rPr lang="en-GB" b="0" i="1" smtClean="0">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0.5</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9</m:t>
                        </m:r>
                        <m:r>
                          <a:rPr lang="en-GB" i="1">
                            <a:latin typeface="Cambria Math" panose="02040503050406030204" pitchFamily="18" charset="0"/>
                          </a:rPr>
                          <m:t>8</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8</m:t>
                        </m:r>
                      </m:sub>
                    </m:sSub>
                  </m:oMath>
                </a14:m>
                <a:endParaRPr lang="en-GB" dirty="0"/>
              </a:p>
              <a:p>
                <a:pPr>
                  <a:lnSpc>
                    <a:spcPct val="150000"/>
                  </a:lnSpc>
                </a:pPr>
                <a:r>
                  <a:rPr lang="en-GB" dirty="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i="1">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0</m:t>
                        </m:r>
                        <m:r>
                          <a:rPr lang="en-GB" i="1">
                            <a:latin typeface="Cambria Math" panose="02040503050406030204" pitchFamily="18" charset="0"/>
                          </a:rPr>
                          <m:t>3</m:t>
                        </m:r>
                      </m:sub>
                    </m:sSub>
                  </m:oMath>
                </a14:m>
                <a:r>
                  <a:rPr lang="en-GB" dirty="0"/>
                  <a:t>		</a:t>
                </a:r>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9</m:t>
                        </m:r>
                        <m:r>
                          <a:rPr lang="en-GB" i="1">
                            <a:latin typeface="Cambria Math" panose="02040503050406030204" pitchFamily="18" charset="0"/>
                          </a:rPr>
                          <m:t>9</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9</m:t>
                        </m:r>
                      </m:sub>
                    </m:sSub>
                  </m:oMath>
                </a14:m>
                <a:endParaRPr lang="en-GB" dirty="0"/>
              </a:p>
              <a:p>
                <a:endParaRPr lang="en-GB" dirty="0"/>
              </a:p>
              <a:p>
                <a:r>
                  <a:rPr lang="en-GB" dirty="0"/>
                  <a:t>The fiftieth centile  (</a:t>
                </a:r>
                <a14:m>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𝐶</m:t>
                        </m:r>
                      </m:e>
                      <m:sub>
                        <m:r>
                          <a:rPr lang="en-GB" i="1">
                            <a:latin typeface="Cambria Math" panose="02040503050406030204" pitchFamily="18" charset="0"/>
                          </a:rPr>
                          <m:t>5</m:t>
                        </m:r>
                        <m:r>
                          <a:rPr lang="en-GB" b="0" i="1" smtClean="0">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0.5</m:t>
                        </m:r>
                      </m:sub>
                    </m:sSub>
                  </m:oMath>
                </a14:m>
                <a:r>
                  <a:rPr lang="en-GB" dirty="0"/>
                  <a:t>)  is the median.  The twenty fifth centile and </a:t>
                </a:r>
              </a:p>
              <a:p>
                <a:pPr>
                  <a:lnSpc>
                    <a:spcPct val="150000"/>
                  </a:lnSpc>
                </a:pPr>
                <a:r>
                  <a:rPr lang="en-GB" dirty="0"/>
                  <a:t>the seventy fifth centile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25</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0.25</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75</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0.75</m:t>
                        </m:r>
                      </m:sub>
                    </m:sSub>
                  </m:oMath>
                </a14:m>
                <a:r>
                  <a:rPr lang="en-GB" dirty="0"/>
                  <a:t>)  is the lower quartile </a:t>
                </a:r>
                <a:br>
                  <a:rPr lang="en-GB" dirty="0"/>
                </a:br>
                <a:r>
                  <a:rPr lang="en-GB" dirty="0"/>
                  <a:t>and the upper quartile, respectively.</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r="-856" b="-1453"/>
                </a:stretch>
              </a:blipFill>
            </p:spPr>
            <p:txBody>
              <a:bodyPr/>
              <a:lstStyle/>
              <a:p>
                <a:r>
                  <a:rPr lang="en-GB">
                    <a:noFill/>
                  </a:rPr>
                  <a:t> </a:t>
                </a:r>
              </a:p>
            </p:txBody>
          </p:sp>
        </mc:Fallback>
      </mc:AlternateContent>
    </p:spTree>
    <p:extLst>
      <p:ext uri="{BB962C8B-B14F-4D97-AF65-F5344CB8AC3E}">
        <p14:creationId xmlns:p14="http://schemas.microsoft.com/office/powerpoint/2010/main" val="3256011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Mode &amp; Mean &amp; Median may differ</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u="sng" dirty="0"/>
                  <a:t>Example:</a:t>
                </a:r>
                <a:r>
                  <a:rPr lang="en-GB" dirty="0"/>
                  <a:t>  The probability density function of a random variable is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b="0" i="1" smtClean="0">
                                  <a:latin typeface="Cambria Math" panose="02040503050406030204" pitchFamily="18" charset="0"/>
                                </a:rPr>
                              </m:ctrlPr>
                            </m:eqArrPr>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den>
                              </m:f>
                              <m:r>
                                <a:rPr lang="en-GB" b="0" i="1" smtClean="0">
                                  <a:latin typeface="Cambria Math" panose="02040503050406030204" pitchFamily="18" charset="0"/>
                                </a:rPr>
                                <m:t>&amp;,  </m:t>
                              </m:r>
                              <m:r>
                                <a:rPr lang="en-GB" b="0" i="1" smtClean="0">
                                  <a:latin typeface="Cambria Math" panose="02040503050406030204" pitchFamily="18" charset="0"/>
                                </a:rPr>
                                <m:t>𝑥</m:t>
                              </m:r>
                              <m:r>
                                <a:rPr lang="en-GB" b="0" i="1" smtClean="0">
                                  <a:latin typeface="Cambria Math" panose="02040503050406030204" pitchFamily="18" charset="0"/>
                                </a:rPr>
                                <m:t>≥1</m:t>
                              </m:r>
                            </m:e>
                            <m:e>
                              <m:r>
                                <a:rPr lang="en-GB" b="0" i="1" smtClean="0">
                                  <a:latin typeface="Cambria Math" panose="02040503050406030204" pitchFamily="18" charset="0"/>
                                </a:rPr>
                                <m:t>0&amp;,  </m:t>
                              </m:r>
                              <m:r>
                                <a:rPr lang="en-GB" b="0" i="1" smtClean="0">
                                  <a:latin typeface="Cambria Math" panose="02040503050406030204" pitchFamily="18" charset="0"/>
                                </a:rPr>
                                <m:t>𝑥</m:t>
                              </m:r>
                              <m:r>
                                <a:rPr lang="en-GB" b="0" i="1" smtClean="0">
                                  <a:latin typeface="Cambria Math" panose="02040503050406030204" pitchFamily="18" charset="0"/>
                                </a:rPr>
                                <m:t>&lt;1</m:t>
                              </m:r>
                            </m:e>
                          </m:eqArr>
                        </m:e>
                      </m:d>
                    </m:oMath>
                  </m:oMathPara>
                </a14:m>
                <a:endParaRPr lang="en-GB" dirty="0"/>
              </a:p>
              <a:p>
                <a:endParaRPr lang="en-GB" dirty="0"/>
              </a:p>
              <a:p>
                <a:r>
                  <a:rPr lang="en-GB" dirty="0"/>
                  <a:t>Observe that  </a:t>
                </a:r>
                <a14:m>
                  <m:oMath xmlns:m="http://schemas.openxmlformats.org/officeDocument/2006/math">
                    <m:nary>
                      <m:naryPr>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m:t>
                        </m:r>
                        <m:r>
                          <a:rPr lang="en-GB" b="0" i="1" smtClean="0">
                            <a:latin typeface="Cambria Math" panose="02040503050406030204" pitchFamily="18" charset="0"/>
                          </a:rPr>
                          <m:t>∞</m:t>
                        </m:r>
                      </m:sub>
                      <m:sup>
                        <m:r>
                          <a:rPr lang="en-GB" b="0" i="1" smtClean="0">
                            <a:latin typeface="Cambria Math" panose="02040503050406030204" pitchFamily="18" charset="0"/>
                          </a:rPr>
                          <m:t>+∞</m:t>
                        </m:r>
                      </m:sup>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den>
                            </m:f>
                          </m:e>
                        </m:d>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=0+1=1</m:t>
                    </m:r>
                  </m:oMath>
                </a14:m>
                <a:endParaRPr lang="en-GB" dirty="0"/>
              </a:p>
              <a:p>
                <a:pPr>
                  <a:lnSpc>
                    <a:spcPct val="110000"/>
                  </a:lnSpc>
                </a:pPr>
                <a:r>
                  <a:rPr lang="en-GB" u="sng" dirty="0"/>
                  <a:t>Mode:</a:t>
                </a:r>
                <a:r>
                  <a:rPr lang="en-GB" dirty="0"/>
                  <a:t>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=1</m:t>
                    </m:r>
                  </m:oMath>
                </a14:m>
                <a:endParaRPr lang="en-GB" dirty="0"/>
              </a:p>
              <a:p>
                <a:pPr>
                  <a:lnSpc>
                    <a:spcPct val="110000"/>
                  </a:lnSpc>
                </a:pPr>
                <a:r>
                  <a:rPr lang="en-GB" u="sng" dirty="0"/>
                  <a:t>Median:</a:t>
                </a:r>
                <a:r>
                  <a:rPr lang="en-GB" dirty="0"/>
                  <a:t>  </a:t>
                </a:r>
                <a14:m>
                  <m:oMath xmlns:m="http://schemas.openxmlformats.org/officeDocument/2006/math">
                    <m:nary>
                      <m:naryPr>
                        <m:ctrlPr>
                          <a:rPr lang="en-GB" i="1">
                            <a:latin typeface="Cambria Math" panose="02040503050406030204" pitchFamily="18" charset="0"/>
                          </a:rPr>
                        </m:ctrlPr>
                      </m:naryPr>
                      <m:sub>
                        <m:r>
                          <m:rPr>
                            <m:brk m:alnAt="23"/>
                          </m:rPr>
                          <a:rPr lang="en-GB" i="1">
                            <a:latin typeface="Cambria Math" panose="02040503050406030204" pitchFamily="18" charset="0"/>
                          </a:rPr>
                          <m:t>−</m:t>
                        </m:r>
                        <m:r>
                          <a:rPr lang="en-GB" i="1">
                            <a:latin typeface="Cambria Math" panose="02040503050406030204" pitchFamily="18" charset="0"/>
                          </a:rPr>
                          <m:t>∞</m:t>
                        </m:r>
                      </m:sub>
                      <m:sup>
                        <m:acc>
                          <m:accPr>
                            <m:chr m:val="̃"/>
                            <m:ctrlPr>
                              <a:rPr lang="en-GB" i="1">
                                <a:latin typeface="Cambria Math" panose="02040503050406030204" pitchFamily="18" charset="0"/>
                              </a:rPr>
                            </m:ctrlPr>
                          </m:accPr>
                          <m:e>
                            <m:r>
                              <a:rPr lang="en-GB" i="1">
                                <a:latin typeface="Cambria Math" panose="02040503050406030204" pitchFamily="18" charset="0"/>
                              </a:rPr>
                              <m:t>𝑋</m:t>
                            </m:r>
                          </m:e>
                        </m:acc>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den>
                            </m:f>
                          </m:e>
                        </m:d>
                      </m:e>
                      <m:sub>
                        <m:r>
                          <a:rPr lang="en-GB" i="1">
                            <a:latin typeface="Cambria Math" panose="02040503050406030204" pitchFamily="18" charset="0"/>
                          </a:rPr>
                          <m:t>1</m:t>
                        </m:r>
                      </m:sub>
                      <m:sup>
                        <m:acc>
                          <m:accPr>
                            <m:chr m:val="̃"/>
                            <m:ctrlPr>
                              <a:rPr lang="en-GB" i="1">
                                <a:latin typeface="Cambria Math" panose="02040503050406030204" pitchFamily="18" charset="0"/>
                              </a:rPr>
                            </m:ctrlPr>
                          </m:accPr>
                          <m:e>
                            <m:r>
                              <a:rPr lang="en-GB" i="1">
                                <a:latin typeface="Cambria Math" panose="02040503050406030204" pitchFamily="18" charset="0"/>
                              </a:rPr>
                              <m:t>𝑋</m:t>
                            </m:r>
                          </m:e>
                        </m:acc>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sup>
                            <m:r>
                              <a:rPr lang="en-GB" i="1">
                                <a:latin typeface="Cambria Math" panose="02040503050406030204" pitchFamily="18" charset="0"/>
                              </a:rPr>
                              <m:t>3</m:t>
                            </m:r>
                          </m:sup>
                        </m:sSup>
                      </m:den>
                    </m:f>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oMath>
                </a14:m>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𝑋</m:t>
                        </m:r>
                      </m:e>
                    </m:acc>
                    <m:r>
                      <a:rPr lang="en-GB" i="1">
                        <a:latin typeface="Cambria Math" panose="02040503050406030204" pitchFamily="18" charset="0"/>
                      </a:rPr>
                      <m:t>=</m:t>
                    </m:r>
                    <m:rad>
                      <m:radPr>
                        <m:ctrlPr>
                          <a:rPr lang="en-GB" i="1">
                            <a:latin typeface="Cambria Math" panose="02040503050406030204" pitchFamily="18" charset="0"/>
                          </a:rPr>
                        </m:ctrlPr>
                      </m:radPr>
                      <m:deg>
                        <m:r>
                          <a:rPr lang="en-GB" i="1">
                            <a:latin typeface="Cambria Math" panose="02040503050406030204" pitchFamily="18" charset="0"/>
                          </a:rPr>
                          <m:t>3</m:t>
                        </m:r>
                      </m:deg>
                      <m:e>
                        <m:r>
                          <a:rPr lang="en-GB" i="1">
                            <a:latin typeface="Cambria Math" panose="02040503050406030204" pitchFamily="18" charset="0"/>
                          </a:rPr>
                          <m:t>2</m:t>
                        </m:r>
                      </m:e>
                    </m:rad>
                  </m:oMath>
                </a14:m>
                <a:endParaRPr lang="en-GB" dirty="0"/>
              </a:p>
              <a:p>
                <a:pPr>
                  <a:lnSpc>
                    <a:spcPct val="110000"/>
                  </a:lnSpc>
                </a:pPr>
                <a:r>
                  <a:rPr lang="en-GB" u="sng" dirty="0"/>
                  <a:t>Expected value:</a:t>
                </a:r>
                <a:r>
                  <a:rPr lang="en-GB" dirty="0"/>
                  <a:t>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nary>
                      <m:naryPr>
                        <m:ctrlPr>
                          <a:rPr lang="en-GB" i="1">
                            <a:latin typeface="Cambria Math" panose="02040503050406030204" pitchFamily="18" charset="0"/>
                          </a:rPr>
                        </m:ctrlPr>
                      </m:naryPr>
                      <m:sub>
                        <m:r>
                          <m:rPr>
                            <m:brk m:alnAt="23"/>
                          </m:rPr>
                          <a:rPr lang="en-GB" i="1">
                            <a:latin typeface="Cambria Math" panose="02040503050406030204" pitchFamily="18" charset="0"/>
                          </a:rPr>
                          <m:t>−</m:t>
                        </m:r>
                        <m:r>
                          <a:rPr lang="en-GB" i="1">
                            <a:latin typeface="Cambria Math" panose="02040503050406030204" pitchFamily="18" charset="0"/>
                          </a:rPr>
                          <m:t>∞</m:t>
                        </m:r>
                      </m:sub>
                      <m:sup>
                        <m:r>
                          <a:rPr lang="en-GB" i="1">
                            <a:latin typeface="Cambria Math" panose="02040503050406030204" pitchFamily="18" charset="0"/>
                          </a:rPr>
                          <m:t>+∞</m:t>
                        </m:r>
                      </m:sup>
                      <m:e>
                        <m:r>
                          <a:rPr lang="en-GB" b="0" i="1" smtClean="0">
                            <a:latin typeface="Cambria Math" panose="02040503050406030204" pitchFamily="18" charset="0"/>
                          </a:rPr>
                          <m:t>𝑥</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b="0" i="1" smtClean="0">
                                        <a:latin typeface="Cambria Math" panose="02040503050406030204" pitchFamily="18" charset="0"/>
                                      </a:rPr>
                                      <m:t>2</m:t>
                                    </m:r>
                                  </m:sup>
                                </m:sSup>
                              </m:den>
                            </m:f>
                          </m:e>
                        </m:d>
                      </m:e>
                      <m:sub>
                        <m:r>
                          <a:rPr lang="en-GB" i="1">
                            <a:latin typeface="Cambria Math" panose="02040503050406030204" pitchFamily="18" charset="0"/>
                          </a:rPr>
                          <m:t>1</m:t>
                        </m:r>
                      </m:sub>
                      <m:sup>
                        <m:r>
                          <a:rPr lang="en-GB" i="1">
                            <a:latin typeface="Cambria Math" panose="02040503050406030204" pitchFamily="18" charset="0"/>
                          </a:rPr>
                          <m:t>+∞</m:t>
                        </m:r>
                      </m:sup>
                    </m:sSubSup>
                    <m:r>
                      <a:rPr lang="en-GB" i="1">
                        <a:latin typeface="Cambria Math" panose="02040503050406030204" pitchFamily="18" charset="0"/>
                      </a:rPr>
                      <m:t>=0+</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m:t>
                    </m:r>
                    <m:r>
                      <a:rPr lang="en-GB" i="1">
                        <a:latin typeface="Cambria Math" panose="02040503050406030204" pitchFamily="18" charset="0"/>
                      </a:rPr>
                      <m:t>1</m:t>
                    </m:r>
                    <m:r>
                      <a:rPr lang="en-GB" b="0" i="1" smtClean="0">
                        <a:latin typeface="Cambria Math" panose="02040503050406030204" pitchFamily="18" charset="0"/>
                      </a:rPr>
                      <m:t>.5</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
        <p:nvSpPr>
          <p:cNvPr id="13" name="Rectangle 19"/>
          <p:cNvSpPr>
            <a:spLocks noChangeArrowheads="1"/>
          </p:cNvSpPr>
          <p:nvPr/>
        </p:nvSpPr>
        <p:spPr bwMode="auto">
          <a:xfrm>
            <a:off x="8705056" y="4063041"/>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lnSpc>
                <a:spcPct val="100000"/>
              </a:lnSpc>
              <a:spcBef>
                <a:spcPct val="0"/>
              </a:spcBef>
              <a:buClrTx/>
              <a:buSzTx/>
              <a:buFontTx/>
              <a:buNone/>
            </a:pPr>
            <a:r>
              <a:rPr lang="en-GB" altLang="cs-CZ" sz="1600" dirty="0">
                <a:solidFill>
                  <a:srgbClr val="000000"/>
                </a:solidFill>
                <a:latin typeface="Symbol" panose="05050102010706020507" pitchFamily="18" charset="2"/>
              </a:rPr>
              <a:t> </a:t>
            </a:r>
            <a:endParaRPr lang="en-GB" altLang="cs-CZ" sz="2800" dirty="0">
              <a:solidFill>
                <a:srgbClr val="FFCC00"/>
              </a:solidFill>
            </a:endParaRPr>
          </a:p>
        </p:txBody>
      </p:sp>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881" y="1657978"/>
            <a:ext cx="850423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5" name="Line 18"/>
          <p:cNvSpPr>
            <a:spLocks noChangeShapeType="1"/>
          </p:cNvSpPr>
          <p:nvPr/>
        </p:nvSpPr>
        <p:spPr bwMode="auto">
          <a:xfrm>
            <a:off x="9452768" y="3142291"/>
            <a:ext cx="0" cy="649287"/>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6" name="Line 19"/>
          <p:cNvSpPr>
            <a:spLocks noChangeShapeType="1"/>
          </p:cNvSpPr>
          <p:nvPr/>
        </p:nvSpPr>
        <p:spPr bwMode="auto">
          <a:xfrm>
            <a:off x="9308306" y="2926391"/>
            <a:ext cx="0" cy="865187"/>
          </a:xfrm>
          <a:prstGeom prst="line">
            <a:avLst/>
          </a:prstGeom>
          <a:noFill/>
          <a:ln w="28575">
            <a:solidFill>
              <a:srgbClr val="3333CC"/>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GB" dirty="0"/>
          </a:p>
        </p:txBody>
      </p:sp>
      <p:sp>
        <p:nvSpPr>
          <p:cNvPr id="17" name="Line 20"/>
          <p:cNvSpPr>
            <a:spLocks noChangeShapeType="1"/>
          </p:cNvSpPr>
          <p:nvPr/>
        </p:nvSpPr>
        <p:spPr bwMode="auto">
          <a:xfrm>
            <a:off x="9308306" y="3718553"/>
            <a:ext cx="431800" cy="576263"/>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8" name="Line 21"/>
          <p:cNvSpPr>
            <a:spLocks noChangeShapeType="1"/>
          </p:cNvSpPr>
          <p:nvPr/>
        </p:nvSpPr>
        <p:spPr bwMode="auto">
          <a:xfrm>
            <a:off x="9452768" y="3718553"/>
            <a:ext cx="1079500" cy="288925"/>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dirty="0"/>
          </a:p>
        </p:txBody>
      </p:sp>
      <p:sp>
        <p:nvSpPr>
          <p:cNvPr id="19" name="Text Box 22"/>
          <p:cNvSpPr txBox="1">
            <a:spLocks noChangeArrowheads="1"/>
          </p:cNvSpPr>
          <p:nvPr/>
        </p:nvSpPr>
        <p:spPr bwMode="auto">
          <a:xfrm>
            <a:off x="9668668" y="4150353"/>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50000"/>
              </a:spcBef>
              <a:buClrTx/>
              <a:buSzTx/>
              <a:buFontTx/>
              <a:buNone/>
            </a:pPr>
            <a:r>
              <a:rPr lang="en-GB" altLang="cs-CZ" sz="2000" i="1" dirty="0"/>
              <a:t>Med</a:t>
            </a:r>
            <a:r>
              <a:rPr lang="en-GB" altLang="cs-CZ" sz="2000" dirty="0"/>
              <a:t>(</a:t>
            </a:r>
            <a:r>
              <a:rPr lang="en-GB" altLang="cs-CZ" sz="2000" i="1" dirty="0"/>
              <a:t>X</a:t>
            </a:r>
            <a:r>
              <a:rPr lang="en-GB" altLang="cs-CZ" sz="2000" dirty="0"/>
              <a:t>)</a:t>
            </a:r>
          </a:p>
        </p:txBody>
      </p:sp>
      <p:sp>
        <p:nvSpPr>
          <p:cNvPr id="20" name="Text Box 23"/>
          <p:cNvSpPr txBox="1">
            <a:spLocks noChangeArrowheads="1"/>
          </p:cNvSpPr>
          <p:nvPr/>
        </p:nvSpPr>
        <p:spPr bwMode="auto">
          <a:xfrm>
            <a:off x="10473531" y="3863016"/>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50000"/>
              </a:spcBef>
              <a:buClrTx/>
              <a:buSzTx/>
              <a:buFontTx/>
              <a:buNone/>
            </a:pPr>
            <a:r>
              <a:rPr lang="en-GB" altLang="cs-CZ" sz="2000" i="1" dirty="0"/>
              <a:t>E</a:t>
            </a:r>
            <a:r>
              <a:rPr lang="en-GB" altLang="cs-CZ" sz="2000" dirty="0"/>
              <a:t>(</a:t>
            </a:r>
            <a:r>
              <a:rPr lang="en-GB" altLang="cs-CZ" sz="2000" i="1" dirty="0"/>
              <a:t>X</a:t>
            </a:r>
            <a:r>
              <a:rPr lang="en-GB" altLang="cs-CZ" sz="2000" dirty="0"/>
              <a:t>)</a:t>
            </a:r>
          </a:p>
        </p:txBody>
      </p:sp>
      <p:sp>
        <p:nvSpPr>
          <p:cNvPr id="21" name="Text Box 24"/>
          <p:cNvSpPr txBox="1">
            <a:spLocks noChangeArrowheads="1"/>
          </p:cNvSpPr>
          <p:nvPr/>
        </p:nvSpPr>
        <p:spPr bwMode="auto">
          <a:xfrm>
            <a:off x="7977981" y="3934453"/>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lnSpc>
                <a:spcPct val="100000"/>
              </a:lnSpc>
              <a:spcBef>
                <a:spcPct val="50000"/>
              </a:spcBef>
              <a:buClrTx/>
              <a:buSzTx/>
              <a:buFontTx/>
              <a:buNone/>
            </a:pPr>
            <a:r>
              <a:rPr lang="en-GB" altLang="cs-CZ" sz="2000" i="1" dirty="0"/>
              <a:t>Mod</a:t>
            </a:r>
            <a:r>
              <a:rPr lang="en-GB" altLang="cs-CZ" sz="2000" dirty="0"/>
              <a:t>(</a:t>
            </a:r>
            <a:r>
              <a:rPr lang="en-GB" altLang="cs-CZ" sz="2000" i="1" dirty="0"/>
              <a:t>X</a:t>
            </a:r>
            <a:r>
              <a:rPr lang="en-GB" altLang="cs-CZ" sz="2000" dirty="0"/>
              <a:t>)</a:t>
            </a:r>
            <a:r>
              <a:rPr lang="en-GB" altLang="cs-CZ" sz="2000" i="1" dirty="0"/>
              <a:t>=</a:t>
            </a:r>
          </a:p>
        </p:txBody>
      </p:sp>
    </p:spTree>
    <p:extLst>
      <p:ext uri="{BB962C8B-B14F-4D97-AF65-F5344CB8AC3E}">
        <p14:creationId xmlns:p14="http://schemas.microsoft.com/office/powerpoint/2010/main" val="3080208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dispersion</a:t>
            </a:r>
          </a:p>
        </p:txBody>
      </p:sp>
      <p:sp>
        <p:nvSpPr>
          <p:cNvPr id="3" name="Zástupný symbol pro obsah 2"/>
          <p:cNvSpPr>
            <a:spLocks noGrp="1"/>
          </p:cNvSpPr>
          <p:nvPr>
            <p:ph idx="1"/>
          </p:nvPr>
        </p:nvSpPr>
        <p:spPr/>
        <p:txBody>
          <a:bodyPr/>
          <a:lstStyle/>
          <a:p>
            <a:pPr>
              <a:lnSpc>
                <a:spcPct val="150000"/>
              </a:lnSpc>
            </a:pPr>
            <a:r>
              <a:rPr lang="en-GB" dirty="0"/>
              <a:t>Variance</a:t>
            </a:r>
          </a:p>
          <a:p>
            <a:pPr>
              <a:lnSpc>
                <a:spcPct val="150000"/>
              </a:lnSpc>
            </a:pPr>
            <a:r>
              <a:rPr lang="en-GB" dirty="0"/>
              <a:t>Standard deviation</a:t>
            </a:r>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662117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endParaRPr lang="en-GB" dirty="0"/>
              </a:p>
              <a:p>
                <a:pPr>
                  <a:lnSpc>
                    <a:spcPct val="150000"/>
                  </a:lnSpc>
                </a:pPr>
                <a:r>
                  <a:rPr lang="en-GB" dirty="0"/>
                  <a:t>Assume that the expected value  </a:t>
                </a:r>
                <a14:m>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e>
                    </m:d>
                  </m:oMath>
                </a14:m>
                <a:r>
                  <a:rPr lang="en-GB" dirty="0"/>
                  <a:t>  of the random variable  </a:t>
                </a:r>
                <a14:m>
                  <m:oMath xmlns:m="http://schemas.openxmlformats.org/officeDocument/2006/math">
                    <m:r>
                      <a:rPr lang="en-GB" i="1">
                        <a:latin typeface="Cambria Math" panose="02040503050406030204" pitchFamily="18" charset="0"/>
                      </a:rPr>
                      <m:t>𝑋</m:t>
                    </m:r>
                  </m:oMath>
                </a14:m>
                <a:r>
                  <a:rPr lang="en-GB" dirty="0"/>
                  <a:t>  exists.</a:t>
                </a:r>
              </a:p>
              <a:p>
                <a:pPr>
                  <a:lnSpc>
                    <a:spcPct val="200000"/>
                  </a:lnSpc>
                </a:pPr>
                <a:endParaRPr lang="en-GB" dirty="0"/>
              </a:p>
              <a:p>
                <a:pPr>
                  <a:lnSpc>
                    <a:spcPct val="150000"/>
                  </a:lnSpc>
                </a:pPr>
                <a:r>
                  <a:rPr lang="en-GB" dirty="0"/>
                  <a:t>Notice that the sum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nary>
                      <m:naryPr>
                        <m:chr m:val="∑"/>
                        <m:limLoc m:val="subSup"/>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sub>
                      <m:sup/>
                      <m:e>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oMath>
                </a14:m>
                <a:r>
                  <a:rPr lang="en-GB" dirty="0"/>
                  <a:t>  (in the case II)  or the integral  </a:t>
                </a:r>
                <a:br>
                  <a:rPr lang="en-GB" dirty="0"/>
                </a:b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m:t>
                        </m:r>
                        <m:r>
                          <a:rPr lang="en-GB" b="0" i="1" smtClean="0">
                            <a:latin typeface="Cambria Math" panose="02040503050406030204" pitchFamily="18" charset="0"/>
                          </a:rPr>
                          <m:t>∞</m:t>
                        </m:r>
                      </m:sub>
                      <m:sup>
                        <m:r>
                          <a:rPr lang="en-GB" b="0" i="1" smtClean="0">
                            <a:latin typeface="Cambria Math" panose="02040503050406030204" pitchFamily="18" charset="0"/>
                          </a:rPr>
                          <m:t>+∞</m:t>
                        </m:r>
                      </m:sup>
                      <m:e>
                        <m:r>
                          <a:rPr lang="en-GB" b="0" i="1" smtClean="0">
                            <a:latin typeface="Cambria Math" panose="02040503050406030204" pitchFamily="18" charset="0"/>
                          </a:rPr>
                          <m:t>𝑥𝑓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sty m:val="p"/>
                          </m:rPr>
                          <a:rPr lang="en-GB" b="0" i="0" smtClean="0">
                            <a:latin typeface="Cambria Math" panose="02040503050406030204" pitchFamily="18" charset="0"/>
                          </a:rPr>
                          <m:t>d</m:t>
                        </m:r>
                        <m:r>
                          <a:rPr lang="en-GB" b="0" i="1" smtClean="0">
                            <a:latin typeface="Cambria Math" panose="02040503050406030204" pitchFamily="18" charset="0"/>
                          </a:rPr>
                          <m:t>𝑥</m:t>
                        </m:r>
                      </m:e>
                    </m:nary>
                  </m:oMath>
                </a14:m>
                <a:r>
                  <a:rPr lang="en-GB" dirty="0"/>
                  <a:t>  (in the case III)  may diverge, i.e. either not exist at all or </a:t>
                </a:r>
              </a:p>
              <a:p>
                <a:pPr>
                  <a:lnSpc>
                    <a:spcPct val="150000"/>
                  </a:lnSpc>
                </a:pPr>
                <a:r>
                  <a:rPr lang="en-GB" dirty="0"/>
                  <a:t>exist but diverge to the value </a:t>
                </a:r>
                <a14:m>
                  <m:oMath xmlns:m="http://schemas.openxmlformats.org/officeDocument/2006/math">
                    <m:r>
                      <a:rPr lang="en-GB" b="0" i="1" smtClean="0">
                        <a:latin typeface="Cambria Math" panose="02040503050406030204" pitchFamily="18" charset="0"/>
                      </a:rPr>
                      <m:t>+∞</m:t>
                    </m:r>
                  </m:oMath>
                </a14:m>
                <a:r>
                  <a:rPr lang="en-GB" dirty="0"/>
                  <a:t> or </a:t>
                </a:r>
                <a14:m>
                  <m:oMath xmlns:m="http://schemas.openxmlformats.org/officeDocument/2006/math">
                    <m:r>
                      <a:rPr lang="en-GB" b="0" i="1" smtClean="0">
                        <a:latin typeface="Cambria Math" panose="02040503050406030204" pitchFamily="18" charset="0"/>
                      </a:rPr>
                      <m:t>−∞</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15428833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Assuming that the expected value  </a:t>
                </a:r>
                <a14:m>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e>
                    </m:d>
                  </m:oMath>
                </a14:m>
                <a:r>
                  <a:rPr lang="en-GB" dirty="0"/>
                  <a:t>  exists and is finite, </a:t>
                </a:r>
                <a:br>
                  <a:rPr lang="en-GB" dirty="0"/>
                </a:br>
                <a:r>
                  <a:rPr lang="en-GB" dirty="0"/>
                  <a:t>the </a:t>
                </a:r>
                <a:r>
                  <a:rPr lang="en-GB" b="1" dirty="0"/>
                  <a:t>variance</a:t>
                </a:r>
                <a:r>
                  <a:rPr lang="en-GB" dirty="0"/>
                  <a:t>  </a:t>
                </a:r>
                <a14:m>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oMath>
                </a14:m>
                <a:r>
                  <a:rPr lang="en-GB" dirty="0"/>
                  <a:t>  of the random variable  </a:t>
                </a:r>
                <a14:m>
                  <m:oMath xmlns:m="http://schemas.openxmlformats.org/officeDocument/2006/math">
                    <m:r>
                      <a:rPr lang="en-GB" i="1" smtClean="0">
                        <a:latin typeface="Cambria Math" panose="02040503050406030204" pitchFamily="18" charset="0"/>
                      </a:rPr>
                      <m:t>𝑋</m:t>
                    </m:r>
                  </m:oMath>
                </a14:m>
                <a:r>
                  <a:rPr lang="en-GB" dirty="0"/>
                  <a:t>  is</a:t>
                </a:r>
              </a:p>
              <a:p>
                <a:endParaRPr lang="en-GB" dirty="0"/>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e>
                      </m: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209099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Cases I &amp; II:</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i="1">
                          <a:latin typeface="Cambria Math" panose="02040503050406030204" pitchFamily="18" charset="0"/>
                        </a:rPr>
                        <m:t>=</m:t>
                      </m:r>
                      <m:nary>
                        <m:naryPr>
                          <m:chr m:val="∑"/>
                          <m:supHide m:val="on"/>
                          <m:ctrlPr>
                            <a:rPr lang="en-GB" i="1">
                              <a:latin typeface="Cambria Math" panose="02040503050406030204" pitchFamily="18" charset="0"/>
                            </a:rPr>
                          </m:ctrlPr>
                        </m:naryPr>
                        <m:sub>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𝜔</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𝜔</m:t>
                              </m:r>
                            </m:e>
                          </m:d>
                        </m:e>
                      </m:nary>
                    </m:oMath>
                  </m:oMathPara>
                </a14:m>
                <a:endParaRPr lang="en-GB" dirty="0"/>
              </a:p>
              <a:p>
                <a:endParaRPr lang="en-GB" dirty="0"/>
              </a:p>
              <a:p>
                <a:r>
                  <a:rPr lang="en-GB" dirty="0"/>
                  <a:t>Case III:</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i="1">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i="1">
                          <a:latin typeface="Cambria Math" panose="02040503050406030204" pitchFamily="18" charset="0"/>
                        </a:rPr>
                        <m:t>=</m:t>
                      </m:r>
                      <m:nary>
                        <m:naryPr>
                          <m:ctrlPr>
                            <a:rPr lang="en-GB" i="1">
                              <a:latin typeface="Cambria Math" panose="02040503050406030204" pitchFamily="18" charset="0"/>
                            </a:rPr>
                          </m:ctrlPr>
                        </m:naryPr>
                        <m:sub>
                          <m:r>
                            <m:rPr>
                              <m:brk m:alnAt="23"/>
                            </m:rPr>
                            <a:rPr lang="en-GB" i="1">
                              <a:latin typeface="Cambria Math" panose="02040503050406030204" pitchFamily="18" charset="0"/>
                            </a:rPr>
                            <m:t>−</m:t>
                          </m:r>
                          <m:r>
                            <a:rPr lang="en-GB" i="1">
                              <a:latin typeface="Cambria Math" panose="02040503050406030204" pitchFamily="18" charset="0"/>
                            </a:rPr>
                            <m:t>∞</m:t>
                          </m:r>
                        </m:sub>
                        <m:sup>
                          <m:r>
                            <a:rPr lang="en-GB" i="1">
                              <a:latin typeface="Cambria Math" panose="02040503050406030204" pitchFamily="18" charset="0"/>
                            </a:rPr>
                            <m:t>+∞</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i="1">
                                      <a:latin typeface="Cambria Math" panose="02040503050406030204" pitchFamily="18" charset="0"/>
                                    </a:rPr>
                                    <m:t>𝑥</m:t>
                                  </m:r>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oMath>
                  </m:oMathPara>
                </a14:m>
                <a:endParaRPr lang="en-GB" dirty="0"/>
              </a:p>
              <a:p>
                <a:endParaRPr lang="en-GB" dirty="0"/>
              </a:p>
              <a:p>
                <a:endParaRPr lang="en-GB" dirty="0"/>
              </a:p>
              <a:p>
                <a:endParaRPr lang="en-GB" dirty="0"/>
              </a:p>
              <a:p>
                <a:endParaRPr lang="en-GB" dirty="0"/>
              </a:p>
              <a:p>
                <a:r>
                  <a:rPr lang="en-GB" dirty="0"/>
                  <a:t>Notice that (even if we assume that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oMath>
                </a14:m>
                <a:r>
                  <a:rPr lang="en-GB" dirty="0"/>
                  <a:t> exists and is finite), </a:t>
                </a:r>
                <a:br>
                  <a:rPr lang="en-GB" dirty="0"/>
                </a:br>
                <a:r>
                  <a:rPr lang="en-GB" dirty="0"/>
                  <a:t>the variance may be infinite  (</a:t>
                </a:r>
                <a14:m>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oMath>
                </a14:m>
                <a:r>
                  <a:rPr lang="en-GB" dirty="0"/>
                  <a:t>)  sometimes.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3753"/>
                </a:stretch>
              </a:blipFill>
            </p:spPr>
            <p:txBody>
              <a:bodyPr/>
              <a:lstStyle/>
              <a:p>
                <a:r>
                  <a:rPr lang="en-GB">
                    <a:noFill/>
                  </a:rPr>
                  <a:t> </a:t>
                </a:r>
              </a:p>
            </p:txBody>
          </p:sp>
        </mc:Fallback>
      </mc:AlternateContent>
    </p:spTree>
    <p:extLst>
      <p:ext uri="{BB962C8B-B14F-4D97-AF65-F5344CB8AC3E}">
        <p14:creationId xmlns:p14="http://schemas.microsoft.com/office/powerpoint/2010/main" val="1673526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a:t>
                </a:r>
              </a:p>
              <a:p>
                <a:r>
                  <a:rPr lang="en-GB" dirty="0"/>
                  <a:t>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and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be two random variables.</a:t>
                </a:r>
              </a:p>
              <a:p>
                <a:endParaRPr lang="en-GB" dirty="0"/>
              </a:p>
              <a:p>
                <a:pPr>
                  <a:lnSpc>
                    <a:spcPct val="150000"/>
                  </a:lnSpc>
                </a:pPr>
                <a:r>
                  <a:rPr lang="en-GB" dirty="0"/>
                  <a:t>Considering the definition of the expected value (see above) and </a:t>
                </a:r>
                <a:br>
                  <a:rPr lang="en-GB" dirty="0"/>
                </a:br>
                <a:r>
                  <a:rPr lang="en-GB" dirty="0"/>
                  <a:t>by the properties of the sum or the integral, the following equations </a:t>
                </a:r>
                <a:br>
                  <a:rPr lang="en-GB" dirty="0"/>
                </a:br>
                <a:r>
                  <a:rPr lang="en-GB" dirty="0"/>
                  <a:t>are easy to see under the assumption that both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oMath>
                </a14:m>
                <a:r>
                  <a:rPr lang="en-GB" dirty="0"/>
                  <a:t>  and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e>
                    </m:d>
                  </m:oMath>
                </a14:m>
                <a:r>
                  <a:rPr lang="en-GB" dirty="0"/>
                  <a:t>  are finite:</a:t>
                </a:r>
              </a:p>
              <a:p>
                <a:endParaRPr lang="en-GB" dirty="0"/>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e>
                      </m:d>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e>
                      </m:d>
                    </m:oMath>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𝑐𝑋</m:t>
                          </m:r>
                        </m:e>
                      </m:d>
                      <m:r>
                        <m:rPr>
                          <m:aln/>
                        </m:rPr>
                        <a:rPr lang="en-GB" b="0" i="1" smtClean="0">
                          <a:latin typeface="Cambria Math" panose="02040503050406030204" pitchFamily="18" charset="0"/>
                        </a:rPr>
                        <m:t>=</m:t>
                      </m:r>
                      <m:r>
                        <a:rPr lang="en-GB" b="0" i="1" smtClean="0">
                          <a:latin typeface="Cambria Math" panose="02040503050406030204" pitchFamily="18" charset="0"/>
                        </a:rPr>
                        <m:t>𝑐</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b="0" i="1" smtClean="0">
                          <a:latin typeface="Cambria Math" panose="02040503050406030204" pitchFamily="18" charset="0"/>
                        </a:rPr>
                        <m:t> </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712278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The next formula holds if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oMath>
                </a14:m>
                <a:r>
                  <a:rPr lang="en-GB" dirty="0"/>
                  <a:t>  exists and is finite:</a:t>
                </a:r>
              </a:p>
              <a:p>
                <a:endParaRPr lang="en-GB" dirty="0"/>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e>
                      </m:d>
                    </m:oMath>
                    <m:oMath xmlns:m="http://schemas.openxmlformats.org/officeDocument/2006/math">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𝑋</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e>
                      </m:d>
                    </m:oMath>
                    <m:oMath xmlns:m="http://schemas.openxmlformats.org/officeDocument/2006/math">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𝑋</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oMath>
                    <m:oMath xmlns:m="http://schemas.openxmlformats.org/officeDocument/2006/math">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e>
                      </m:d>
                      <m:r>
                        <a:rPr lang="en-GB" b="0" i="1" smtClean="0">
                          <a:latin typeface="Cambria Math" panose="02040503050406030204" pitchFamily="18" charset="0"/>
                        </a:rPr>
                        <m:t>−2</m:t>
                      </m:r>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oMath>
                    <m:oMath xmlns:m="http://schemas.openxmlformats.org/officeDocument/2006/math">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e>
                          </m:d>
                        </m:e>
                        <m:sup>
                          <m:r>
                            <a:rPr lang="en-GB" b="0" i="1" smtClean="0">
                              <a:latin typeface="Cambria Math" panose="02040503050406030204" pitchFamily="18" charset="0"/>
                            </a:rPr>
                            <m:t>2</m:t>
                          </m:r>
                        </m:sup>
                      </m:sSup>
                    </m:oMath>
                  </m:oMathPara>
                </a14:m>
                <a:endParaRPr lang="en-GB" dirty="0"/>
              </a:p>
              <a:p>
                <a:endParaRPr lang="en-GB" dirty="0"/>
              </a:p>
              <a:p>
                <a:pPr>
                  <a:lnSpc>
                    <a:spcPct val="130000"/>
                  </a:lnSpc>
                </a:pPr>
                <a:r>
                  <a:rPr lang="en-GB" u="sng" dirty="0"/>
                  <a:t>Remark:</a:t>
                </a:r>
                <a:r>
                  <a:rPr lang="en-GB" dirty="0"/>
                  <a:t>  The formula may be useful in the case I to compute the variance efficiently:  </a:t>
                </a:r>
                <a14:m>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nary>
                      <m:naryPr>
                        <m:chr m:val="∑"/>
                        <m:limLoc m:val="subSup"/>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nary>
                              <m:naryPr>
                                <m:chr m:val="∑"/>
                                <m:limLoc m:val="subSup"/>
                                <m:supHide m:val="on"/>
                                <m:ctrlPr>
                                  <a:rPr lang="en-GB" b="0" i="1" smtClean="0">
                                    <a:latin typeface="Cambria Math" panose="02040503050406030204" pitchFamily="18" charset="0"/>
                                  </a:rPr>
                                </m:ctrlPr>
                              </m:naryPr>
                              <m:sub>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sub>
                              <m:sup/>
                              <m:e>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e>
                            </m:nary>
                          </m:e>
                        </m:d>
                      </m:e>
                      <m:sup>
                        <m:r>
                          <a:rPr lang="en-GB" b="0" i="1" smtClean="0">
                            <a:latin typeface="Cambria Math" panose="02040503050406030204" pitchFamily="18" charset="0"/>
                          </a:rPr>
                          <m:t>2</m:t>
                        </m:r>
                      </m:sup>
                    </m:sSup>
                  </m:oMath>
                </a14:m>
                <a:r>
                  <a:rPr lang="en-GB" dirty="0"/>
                  <a:t>.</a:t>
                </a:r>
              </a:p>
              <a:p>
                <a:pPr algn="ctr">
                  <a:lnSpc>
                    <a:spcPct val="160000"/>
                  </a:lnSpc>
                </a:pPr>
                <a:r>
                  <a:rPr lang="en-GB" dirty="0"/>
                  <a:t>¡¡¡ When doing it, beware of the catastrophic cancellation !!!</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5738"/>
                </a:stretch>
              </a:blipFill>
            </p:spPr>
            <p:txBody>
              <a:bodyPr/>
              <a:lstStyle/>
              <a:p>
                <a:r>
                  <a:rPr lang="en-GB">
                    <a:noFill/>
                  </a:rPr>
                  <a:t> </a:t>
                </a:r>
              </a:p>
            </p:txBody>
          </p:sp>
        </mc:Fallback>
      </mc:AlternateContent>
    </p:spTree>
    <p:extLst>
      <p:ext uri="{BB962C8B-B14F-4D97-AF65-F5344CB8AC3E}">
        <p14:creationId xmlns:p14="http://schemas.microsoft.com/office/powerpoint/2010/main" val="1710729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Standard deviation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The </a:t>
                </a:r>
                <a:r>
                  <a:rPr lang="en-GB" b="1" dirty="0"/>
                  <a:t>standard deviation</a:t>
                </a:r>
                <a:r>
                  <a:rPr lang="en-GB" dirty="0"/>
                  <a:t> is the square root of the variance:</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ra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03923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Random variable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Consider a probability space, i.e. a triple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where</a:t>
                </a:r>
              </a:p>
              <a:p>
                <a:pPr marL="342900" indent="-342900">
                  <a:lnSpc>
                    <a:spcPct val="150000"/>
                  </a:lnSpc>
                  <a:buFont typeface="Arial" panose="020B0604020202020204" pitchFamily="34" charset="0"/>
                  <a:buChar char="•"/>
                </a:pPr>
                <a14:m>
                  <m:oMath xmlns:m="http://schemas.openxmlformats.org/officeDocument/2006/math">
                    <m:r>
                      <m:rPr>
                        <m:sty m:val="p"/>
                      </m:rPr>
                      <a:rPr lang="en-GB" b="0" i="0" smtClean="0">
                        <a:latin typeface="Cambria Math" panose="02040503050406030204" pitchFamily="18" charset="0"/>
                      </a:rPr>
                      <m:t>Ω</m:t>
                    </m:r>
                  </m:oMath>
                </a14:m>
                <a:r>
                  <a:rPr lang="en-GB" dirty="0"/>
                  <a:t>  is the sample space</a:t>
                </a:r>
              </a:p>
              <a:p>
                <a:pPr marL="342900" indent="-342900">
                  <a:lnSpc>
                    <a:spcPct val="150000"/>
                  </a:lnSpc>
                  <a:buFont typeface="Arial" panose="020B0604020202020204" pitchFamily="34" charset="0"/>
                  <a:buChar char="•"/>
                </a:pPr>
                <a14:m>
                  <m:oMath xmlns:m="http://schemas.openxmlformats.org/officeDocument/2006/math">
                    <m:r>
                      <a:rPr lang="en-GB" b="0" i="1" smtClean="0">
                        <a:latin typeface="Cambria Math" panose="02040503050406030204" pitchFamily="18" charset="0"/>
                      </a:rPr>
                      <m:t>ℱ</m:t>
                    </m:r>
                  </m:oMath>
                </a14:m>
                <a:r>
                  <a:rPr lang="en-GB" dirty="0"/>
                  <a:t>  is the event space</a:t>
                </a:r>
              </a:p>
              <a:p>
                <a:pPr marL="342900" indent="-342900">
                  <a:lnSpc>
                    <a:spcPct val="150000"/>
                  </a:lnSpc>
                  <a:buFont typeface="Arial" panose="020B0604020202020204" pitchFamily="34" charset="0"/>
                  <a:buChar char="•"/>
                </a:pPr>
                <a14:m>
                  <m:oMath xmlns:m="http://schemas.openxmlformats.org/officeDocument/2006/math">
                    <m:r>
                      <a:rPr lang="en-GB" i="1" smtClean="0">
                        <a:latin typeface="Cambria Math" panose="02040503050406030204" pitchFamily="18" charset="0"/>
                      </a:rPr>
                      <m:t>𝑃</m:t>
                    </m:r>
                  </m:oMath>
                </a14:m>
                <a:r>
                  <a:rPr lang="en-GB" dirty="0"/>
                  <a:t>  is the probability</a:t>
                </a:r>
              </a:p>
              <a:p>
                <a:pPr>
                  <a:lnSpc>
                    <a:spcPct val="150000"/>
                  </a:lnSpc>
                </a:pPr>
                <a:endParaRPr lang="en-GB" dirty="0"/>
              </a:p>
              <a:p>
                <a:pPr>
                  <a:lnSpc>
                    <a:spcPct val="150000"/>
                  </a:lnSpc>
                </a:pPr>
                <a:r>
                  <a:rPr lang="en-GB" dirty="0"/>
                  <a:t>A </a:t>
                </a:r>
                <a:r>
                  <a:rPr lang="en-GB" b="1" dirty="0"/>
                  <a:t>random variable</a:t>
                </a:r>
                <a:r>
                  <a:rPr lang="en-GB" dirty="0"/>
                  <a:t> is any function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ℝ</m:t>
                      </m:r>
                    </m:oMath>
                  </m:oMathPara>
                </a14:m>
                <a:endParaRPr lang="en-GB" dirty="0"/>
              </a:p>
              <a:p>
                <a:endParaRPr lang="en-GB" dirty="0"/>
              </a:p>
              <a:p>
                <a:r>
                  <a:rPr lang="en-GB" dirty="0"/>
                  <a:t>which is measurable, i.e. the preimage of any open interval is an event</a:t>
                </a:r>
              </a:p>
              <a:p>
                <a:r>
                  <a:rPr lang="en-GB" dirty="0"/>
                  <a:t>(</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−1</m:t>
                        </m:r>
                      </m:sup>
                    </m:sSup>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 </m:t>
                        </m:r>
                      </m:e>
                    </m:d>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  for every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such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𝑏</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
        <p:nvSpPr>
          <p:cNvPr id="4" name="TextovéPole 3"/>
          <p:cNvSpPr txBox="1"/>
          <p:nvPr/>
        </p:nvSpPr>
        <p:spPr>
          <a:xfrm>
            <a:off x="10049256" y="384048"/>
            <a:ext cx="184731" cy="369332"/>
          </a:xfrm>
          <a:prstGeom prst="rect">
            <a:avLst/>
          </a:prstGeom>
          <a:noFill/>
        </p:spPr>
        <p:txBody>
          <a:bodyPr wrap="none" rtlCol="0">
            <a:spAutoFit/>
          </a:bodyPr>
          <a:lstStyle/>
          <a:p>
            <a:endParaRPr lang="en-GB" dirty="0"/>
          </a:p>
        </p:txBody>
      </p:sp>
      <p:sp>
        <p:nvSpPr>
          <p:cNvPr id="5" name="TextovéPole 4"/>
          <p:cNvSpPr txBox="1"/>
          <p:nvPr/>
        </p:nvSpPr>
        <p:spPr>
          <a:xfrm>
            <a:off x="3996000" y="2005200"/>
            <a:ext cx="7838684" cy="369332"/>
          </a:xfrm>
          <a:prstGeom prst="rect">
            <a:avLst/>
          </a:prstGeom>
          <a:noFill/>
        </p:spPr>
        <p:txBody>
          <a:bodyPr wrap="none" lIns="0" tIns="0" rIns="0" bIns="0" rtlCol="0">
            <a:spAutoFit/>
          </a:bodyPr>
          <a:lstStyle/>
          <a:p>
            <a:r>
              <a:rPr lang="en-GB" sz="2400" dirty="0"/>
              <a:t>(the set of all possible outcomes of a random experiment)</a:t>
            </a:r>
          </a:p>
        </p:txBody>
      </p:sp>
      <p:sp>
        <p:nvSpPr>
          <p:cNvPr id="6" name="TextovéPole 5"/>
          <p:cNvSpPr txBox="1"/>
          <p:nvPr/>
        </p:nvSpPr>
        <p:spPr>
          <a:xfrm>
            <a:off x="3744000" y="2552400"/>
            <a:ext cx="5427768" cy="369332"/>
          </a:xfrm>
          <a:prstGeom prst="rect">
            <a:avLst/>
          </a:prstGeom>
          <a:noFill/>
        </p:spPr>
        <p:txBody>
          <a:bodyPr wrap="none" lIns="0" tIns="0" rIns="0" bIns="0" rtlCol="0">
            <a:spAutoFit/>
          </a:bodyPr>
          <a:lstStyle/>
          <a:p>
            <a:r>
              <a:rPr lang="en-GB" sz="2400" dirty="0"/>
              <a:t>(the collection of all measurable events)</a:t>
            </a:r>
          </a:p>
        </p:txBody>
      </p:sp>
      <mc:AlternateContent xmlns:mc="http://schemas.openxmlformats.org/markup-compatibility/2006" xmlns:a14="http://schemas.microsoft.com/office/drawing/2010/main">
        <mc:Choice Requires="a14">
          <p:sp>
            <p:nvSpPr>
              <p:cNvPr id="7" name="TextovéPole 6"/>
              <p:cNvSpPr txBox="1"/>
              <p:nvPr/>
            </p:nvSpPr>
            <p:spPr>
              <a:xfrm>
                <a:off x="3420000" y="3103200"/>
                <a:ext cx="8801320" cy="369332"/>
              </a:xfrm>
              <a:prstGeom prst="rect">
                <a:avLst/>
              </a:prstGeom>
              <a:noFill/>
            </p:spPr>
            <p:txBody>
              <a:bodyPr wrap="none" lIns="0" tIns="0" rIns="0" bIns="0" rtlCol="0">
                <a:spAutoFit/>
              </a:bodyPr>
              <a:lstStyle/>
              <a:p>
                <a:r>
                  <a:rPr lang="en-GB" sz="2400" dirty="0"/>
                  <a:t>(a non-negative σ-additive function </a:t>
                </a:r>
                <a14:m>
                  <m:oMath xmlns:m="http://schemas.openxmlformats.org/officeDocument/2006/math">
                    <m:r>
                      <a:rPr lang="en-GB" sz="2400" i="1">
                        <a:latin typeface="Cambria Math" panose="02040503050406030204" pitchFamily="18" charset="0"/>
                      </a:rPr>
                      <m:t>𝑃</m:t>
                    </m:r>
                    <m:r>
                      <a:rPr lang="en-GB" sz="2400" i="1">
                        <a:latin typeface="Cambria Math" panose="02040503050406030204" pitchFamily="18" charset="0"/>
                      </a:rPr>
                      <m:t>:</m:t>
                    </m:r>
                    <m:r>
                      <a:rPr lang="en-GB" sz="2400" i="1">
                        <a:latin typeface="Cambria Math" panose="02040503050406030204" pitchFamily="18" charset="0"/>
                      </a:rPr>
                      <m:t>ℱ</m:t>
                    </m:r>
                    <m:r>
                      <a:rPr lang="en-GB" sz="2400" i="1">
                        <a:latin typeface="Cambria Math" panose="02040503050406030204" pitchFamily="18" charset="0"/>
                      </a:rPr>
                      <m:t>→</m:t>
                    </m:r>
                    <m:r>
                      <a:rPr lang="en-GB" sz="2400" i="1">
                        <a:latin typeface="Cambria Math" panose="02040503050406030204" pitchFamily="18" charset="0"/>
                      </a:rPr>
                      <m:t>ℝ</m:t>
                    </m:r>
                  </m:oMath>
                </a14:m>
                <a:r>
                  <a:rPr lang="en-GB" sz="2400" dirty="0"/>
                  <a:t> such that </a:t>
                </a:r>
                <a14:m>
                  <m:oMath xmlns:m="http://schemas.openxmlformats.org/officeDocument/2006/math">
                    <m:r>
                      <a:rPr lang="en-GB" sz="2400" i="1">
                        <a:latin typeface="Cambria Math" panose="02040503050406030204" pitchFamily="18" charset="0"/>
                      </a:rPr>
                      <m:t>𝑃</m:t>
                    </m:r>
                    <m:d>
                      <m:dPr>
                        <m:ctrlPr>
                          <a:rPr lang="en-GB" sz="2400" i="1">
                            <a:latin typeface="Cambria Math" panose="02040503050406030204" pitchFamily="18" charset="0"/>
                          </a:rPr>
                        </m:ctrlPr>
                      </m:dPr>
                      <m:e>
                        <m:r>
                          <m:rPr>
                            <m:sty m:val="p"/>
                          </m:rPr>
                          <a:rPr lang="en-GB" sz="2400">
                            <a:latin typeface="Cambria Math" panose="02040503050406030204" pitchFamily="18" charset="0"/>
                          </a:rPr>
                          <m:t>Ω</m:t>
                        </m:r>
                      </m:e>
                    </m:d>
                    <m:r>
                      <a:rPr lang="en-GB" sz="2400" i="1">
                        <a:latin typeface="Cambria Math" panose="02040503050406030204" pitchFamily="18" charset="0"/>
                      </a:rPr>
                      <m:t>=1</m:t>
                    </m:r>
                  </m:oMath>
                </a14:m>
                <a:r>
                  <a:rPr lang="en-GB" sz="2400" dirty="0"/>
                  <a:t>)</a:t>
                </a:r>
              </a:p>
            </p:txBody>
          </p:sp>
        </mc:Choice>
        <mc:Fallback xmlns="">
          <p:sp>
            <p:nvSpPr>
              <p:cNvPr id="7" name="TextovéPole 6"/>
              <p:cNvSpPr txBox="1">
                <a:spLocks noRot="1" noChangeAspect="1" noMove="1" noResize="1" noEditPoints="1" noAdjustHandles="1" noChangeArrowheads="1" noChangeShapeType="1" noTextEdit="1"/>
              </p:cNvSpPr>
              <p:nvPr/>
            </p:nvSpPr>
            <p:spPr>
              <a:xfrm>
                <a:off x="3420000" y="3103200"/>
                <a:ext cx="8801320" cy="369332"/>
              </a:xfrm>
              <a:prstGeom prst="rect">
                <a:avLst/>
              </a:prstGeom>
              <a:blipFill>
                <a:blip r:embed="rId3"/>
                <a:stretch>
                  <a:fillRect l="-2078" t="-22951" r="-1177" b="-50820"/>
                </a:stretch>
              </a:blipFill>
            </p:spPr>
            <p:txBody>
              <a:bodyPr/>
              <a:lstStyle/>
              <a:p>
                <a:r>
                  <a:rPr lang="en-GB">
                    <a:noFill/>
                  </a:rPr>
                  <a:t> </a:t>
                </a:r>
              </a:p>
            </p:txBody>
          </p:sp>
        </mc:Fallback>
      </mc:AlternateContent>
    </p:spTree>
    <p:extLst>
      <p:ext uri="{BB962C8B-B14F-4D97-AF65-F5344CB8AC3E}">
        <p14:creationId xmlns:p14="http://schemas.microsoft.com/office/powerpoint/2010/main" val="3752239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Measures of shape</a:t>
            </a:r>
          </a:p>
        </p:txBody>
      </p:sp>
      <p:sp>
        <p:nvSpPr>
          <p:cNvPr id="3" name="Zástupný symbol pro obsah 2"/>
          <p:cNvSpPr>
            <a:spLocks noGrp="1"/>
          </p:cNvSpPr>
          <p:nvPr>
            <p:ph idx="1"/>
          </p:nvPr>
        </p:nvSpPr>
        <p:spPr/>
        <p:txBody>
          <a:bodyPr/>
          <a:lstStyle/>
          <a:p>
            <a:pPr>
              <a:lnSpc>
                <a:spcPct val="150000"/>
              </a:lnSpc>
            </a:pPr>
            <a:r>
              <a:rPr lang="en-GB" dirty="0"/>
              <a:t>Skewness</a:t>
            </a:r>
          </a:p>
          <a:p>
            <a:pPr>
              <a:lnSpc>
                <a:spcPct val="150000"/>
              </a:lnSpc>
            </a:pPr>
            <a:r>
              <a:rPr lang="en-GB" dirty="0"/>
              <a:t>Kurtosis</a:t>
            </a:r>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3073142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&amp; Kurtosis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any probability space and let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any random variable.</a:t>
                </a:r>
              </a:p>
              <a:p>
                <a:pPr>
                  <a:lnSpc>
                    <a:spcPct val="150000"/>
                  </a:lnSpc>
                </a:pPr>
                <a:r>
                  <a:rPr lang="en-GB" dirty="0"/>
                  <a:t>Assume that the expected value  </a:t>
                </a:r>
                <a14:m>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e>
                    </m:d>
                  </m:oMath>
                </a14:m>
                <a:r>
                  <a:rPr lang="en-GB" dirty="0"/>
                  <a:t>  of the random variable  </a:t>
                </a:r>
                <a14:m>
                  <m:oMath xmlns:m="http://schemas.openxmlformats.org/officeDocument/2006/math">
                    <m:r>
                      <a:rPr lang="en-GB" i="1">
                        <a:latin typeface="Cambria Math" panose="02040503050406030204" pitchFamily="18" charset="0"/>
                      </a:rPr>
                      <m:t>𝑋</m:t>
                    </m:r>
                  </m:oMath>
                </a14:m>
                <a:r>
                  <a:rPr lang="en-GB" dirty="0"/>
                  <a:t>  exists.</a:t>
                </a:r>
              </a:p>
              <a:p>
                <a:pPr>
                  <a:lnSpc>
                    <a:spcPct val="200000"/>
                  </a:lnSpc>
                </a:pPr>
                <a:r>
                  <a:rPr lang="en-GB" b="1" dirty="0"/>
                  <a:t>Pearson’s moment coefficient of </a:t>
                </a:r>
                <a:r>
                  <a:rPr lang="en-GB" b="1" u="sng" dirty="0"/>
                  <a:t>skewness</a:t>
                </a:r>
                <a:r>
                  <a:rPr lang="en-GB" dirty="0"/>
                  <a:t> is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e>
                                      </m:d>
                                    </m:num>
                                    <m:den>
                                      <m:rad>
                                        <m:radPr>
                                          <m:degHide m:val="on"/>
                                          <m:ctrlPr>
                                            <a:rPr lang="en-GB" i="1">
                                              <a:latin typeface="Cambria Math" panose="02040503050406030204" pitchFamily="18" charset="0"/>
                                            </a:rPr>
                                          </m:ctrlPr>
                                        </m:radPr>
                                        <m:deg/>
                                        <m:e>
                                          <m:r>
                                            <m:rPr>
                                              <m:sty m:val="p"/>
                                            </m:rPr>
                                            <a:rPr lang="en-GB">
                                              <a:latin typeface="Cambria Math" panose="02040503050406030204" pitchFamily="18" charset="0"/>
                                            </a:rPr>
                                            <m:t>Var</m:t>
                                          </m:r>
                                          <m:d>
                                            <m:dPr>
                                              <m:ctrlPr>
                                                <a:rPr lang="en-GB" i="1">
                                                  <a:latin typeface="Cambria Math" panose="02040503050406030204" pitchFamily="18" charset="0"/>
                                                </a:rPr>
                                              </m:ctrlPr>
                                            </m:dPr>
                                            <m:e>
                                              <m:r>
                                                <a:rPr lang="en-GB" i="1">
                                                  <a:latin typeface="Cambria Math" panose="02040503050406030204" pitchFamily="18" charset="0"/>
                                                </a:rPr>
                                                <m:t>𝑋</m:t>
                                              </m:r>
                                            </m:e>
                                          </m:d>
                                        </m:e>
                                      </m:rad>
                                      <m:r>
                                        <a:rPr lang="en-GB" i="1" smtClean="0">
                                          <a:latin typeface="Cambria Math" panose="02040503050406030204" pitchFamily="18" charset="0"/>
                                        </a:rPr>
                                        <m:t> </m:t>
                                      </m:r>
                                    </m:den>
                                  </m:f>
                                </m:e>
                              </m:d>
                            </m:e>
                            <m:sup>
                              <m:r>
                                <a:rPr lang="en-GB" i="1">
                                  <a:latin typeface="Cambria Math" panose="02040503050406030204" pitchFamily="18" charset="0"/>
                                </a:rPr>
                                <m:t>3</m:t>
                              </m:r>
                            </m:sup>
                          </m:sSup>
                        </m:e>
                      </m:d>
                    </m:oMath>
                  </m:oMathPara>
                </a14:m>
                <a:endParaRPr lang="en-GB" dirty="0"/>
              </a:p>
              <a:p>
                <a:pPr>
                  <a:lnSpc>
                    <a:spcPct val="200000"/>
                  </a:lnSpc>
                </a:pPr>
                <a:r>
                  <a:rPr lang="en-GB" b="1" dirty="0"/>
                  <a:t>Pearson’s moment coefficient of </a:t>
                </a:r>
                <a:r>
                  <a:rPr lang="en-GB" b="1" u="sng" dirty="0"/>
                  <a:t>kurtosis</a:t>
                </a:r>
                <a:r>
                  <a:rPr lang="en-GB" dirty="0"/>
                  <a:t> is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m:rPr>
                                          <m:sty m:val="p"/>
                                        </m:rPr>
                                        <a:rPr lang="en-GB" i="0">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e>
                                      </m:d>
                                    </m:num>
                                    <m:den>
                                      <m:rad>
                                        <m:radPr>
                                          <m:degHide m:val="on"/>
                                          <m:ctrlPr>
                                            <a:rPr lang="en-GB" i="1">
                                              <a:latin typeface="Cambria Math" panose="02040503050406030204" pitchFamily="18" charset="0"/>
                                            </a:rPr>
                                          </m:ctrlPr>
                                        </m:radPr>
                                        <m:deg/>
                                        <m:e>
                                          <m:r>
                                            <m:rPr>
                                              <m:sty m:val="p"/>
                                            </m:rPr>
                                            <a:rPr lang="en-GB">
                                              <a:latin typeface="Cambria Math" panose="02040503050406030204" pitchFamily="18" charset="0"/>
                                            </a:rPr>
                                            <m:t>Var</m:t>
                                          </m:r>
                                          <m:d>
                                            <m:dPr>
                                              <m:ctrlPr>
                                                <a:rPr lang="en-GB" i="1">
                                                  <a:latin typeface="Cambria Math" panose="02040503050406030204" pitchFamily="18" charset="0"/>
                                                </a:rPr>
                                              </m:ctrlPr>
                                            </m:dPr>
                                            <m:e>
                                              <m:r>
                                                <a:rPr lang="en-GB" i="1">
                                                  <a:latin typeface="Cambria Math" panose="02040503050406030204" pitchFamily="18" charset="0"/>
                                                </a:rPr>
                                                <m:t>𝑋</m:t>
                                              </m:r>
                                            </m:e>
                                          </m:d>
                                        </m:e>
                                      </m:rad>
                                      <m:r>
                                        <a:rPr lang="en-GB" i="1" smtClean="0">
                                          <a:latin typeface="Cambria Math" panose="02040503050406030204" pitchFamily="18" charset="0"/>
                                        </a:rPr>
                                        <m:t> </m:t>
                                      </m:r>
                                    </m:den>
                                  </m:f>
                                </m:e>
                              </m:d>
                            </m:e>
                            <m:sup>
                              <m:r>
                                <a:rPr lang="en-GB" i="1">
                                  <a:latin typeface="Cambria Math" panose="02040503050406030204" pitchFamily="18" charset="0"/>
                                </a:rPr>
                                <m:t>4</m:t>
                              </m:r>
                            </m:sup>
                          </m:sSup>
                        </m:e>
                      </m: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771643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Skewness: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skewness</a:t>
                </a:r>
              </a:p>
              <a:p>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e>
                                      </m:d>
                                    </m:num>
                                    <m:den>
                                      <m:rad>
                                        <m:radPr>
                                          <m:degHide m:val="on"/>
                                          <m:ctrlPr>
                                            <a:rPr lang="en-GB" i="1">
                                              <a:latin typeface="Cambria Math" panose="02040503050406030204" pitchFamily="18" charset="0"/>
                                            </a:rPr>
                                          </m:ctrlPr>
                                        </m:radPr>
                                        <m:deg/>
                                        <m:e>
                                          <m:r>
                                            <m:rPr>
                                              <m:sty m:val="p"/>
                                            </m:rPr>
                                            <a:rPr lang="en-GB">
                                              <a:latin typeface="Cambria Math" panose="02040503050406030204" pitchFamily="18" charset="0"/>
                                            </a:rPr>
                                            <m:t>Var</m:t>
                                          </m:r>
                                          <m:d>
                                            <m:dPr>
                                              <m:ctrlPr>
                                                <a:rPr lang="en-GB" i="1">
                                                  <a:latin typeface="Cambria Math" panose="02040503050406030204" pitchFamily="18" charset="0"/>
                                                </a:rPr>
                                              </m:ctrlPr>
                                            </m:dPr>
                                            <m:e>
                                              <m:r>
                                                <a:rPr lang="en-GB" i="1">
                                                  <a:latin typeface="Cambria Math" panose="02040503050406030204" pitchFamily="18" charset="0"/>
                                                </a:rPr>
                                                <m:t>𝑋</m:t>
                                              </m:r>
                                            </m:e>
                                          </m:d>
                                        </m:e>
                                      </m:rad>
                                      <m:r>
                                        <a:rPr lang="en-GB" i="1" smtClean="0">
                                          <a:latin typeface="Cambria Math" panose="02040503050406030204" pitchFamily="18" charset="0"/>
                                        </a:rPr>
                                        <m:t> </m:t>
                                      </m:r>
                                    </m:den>
                                  </m:f>
                                </m:e>
                              </m:d>
                            </m:e>
                            <m:sup>
                              <m:r>
                                <a:rPr lang="en-GB" i="1">
                                  <a:latin typeface="Cambria Math" panose="02040503050406030204" pitchFamily="18" charset="0"/>
                                </a:rPr>
                                <m:t>3</m:t>
                              </m:r>
                            </m:sup>
                          </m:sSup>
                        </m:e>
                      </m:d>
                    </m:oMath>
                  </m:oMathPara>
                </a14:m>
                <a:endParaRPr lang="en-GB" dirty="0"/>
              </a:p>
              <a:p>
                <a:pPr>
                  <a:lnSpc>
                    <a:spcPct val="150000"/>
                  </a:lnSpc>
                </a:pPr>
                <a:r>
                  <a:rPr lang="en-GB" dirty="0"/>
                  <a:t>can be positive or  zero or negative.</a:t>
                </a:r>
              </a:p>
              <a:p>
                <a:pPr>
                  <a:lnSpc>
                    <a:spcPct val="150000"/>
                  </a:lnSpc>
                </a:pPr>
                <a:r>
                  <a:rPr lang="en-GB" dirty="0"/>
                  <a:t>  —  </a:t>
                </a:r>
                <a14:m>
                  <m:oMath xmlns:m="http://schemas.openxmlformats.org/officeDocument/2006/math">
                    <m:r>
                      <m:rPr>
                        <m:sty m:val="p"/>
                      </m:rPr>
                      <a:rPr lang="en-GB" b="0" i="0" smtClean="0">
                        <a:latin typeface="Cambria Math" panose="02040503050406030204" pitchFamily="18" charset="0"/>
                      </a:rPr>
                      <m:t>Skew</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&lt;0</m:t>
                    </m:r>
                  </m:oMath>
                </a14:m>
                <a:r>
                  <a:rPr lang="en-GB" dirty="0"/>
                  <a:t>   —  the majority of the values is left to the mean</a:t>
                </a:r>
              </a:p>
              <a:p>
                <a:pPr>
                  <a:lnSpc>
                    <a:spcPct val="150000"/>
                  </a:lnSpc>
                </a:pPr>
                <a:r>
                  <a:rPr lang="en-GB" dirty="0"/>
                  <a:t>  —  </a:t>
                </a:r>
                <a14:m>
                  <m:oMath xmlns:m="http://schemas.openxmlformats.org/officeDocument/2006/math">
                    <m:r>
                      <m:rPr>
                        <m:sty m:val="p"/>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m:t>
                    </m:r>
                    <m:r>
                      <a:rPr lang="en-GB" i="1">
                        <a:latin typeface="Cambria Math" panose="02040503050406030204" pitchFamily="18" charset="0"/>
                      </a:rPr>
                      <m:t>0</m:t>
                    </m:r>
                  </m:oMath>
                </a14:m>
                <a:r>
                  <a:rPr lang="en-GB" dirty="0"/>
                  <a:t>   —  the values are distributed  ≈ symmetrically around the mean</a:t>
                </a:r>
              </a:p>
              <a:p>
                <a:pPr>
                  <a:lnSpc>
                    <a:spcPct val="150000"/>
                  </a:lnSpc>
                </a:pPr>
                <a:r>
                  <a:rPr lang="en-GB" dirty="0"/>
                  <a:t>  —  </a:t>
                </a:r>
                <a14:m>
                  <m:oMath xmlns:m="http://schemas.openxmlformats.org/officeDocument/2006/math">
                    <m:r>
                      <m:rPr>
                        <m:sty m:val="p"/>
                      </m:rPr>
                      <a:rPr lang="en-GB">
                        <a:latin typeface="Cambria Math" panose="02040503050406030204" pitchFamily="18" charset="0"/>
                      </a:rPr>
                      <m:t>Skew</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&gt;</m:t>
                    </m:r>
                    <m:r>
                      <a:rPr lang="en-GB" i="1">
                        <a:latin typeface="Cambria Math" panose="02040503050406030204" pitchFamily="18" charset="0"/>
                      </a:rPr>
                      <m:t>0</m:t>
                    </m:r>
                  </m:oMath>
                </a14:m>
                <a:r>
                  <a:rPr lang="en-GB" dirty="0"/>
                  <a:t>   —  the majority of the values is right to the mean</a:t>
                </a:r>
              </a:p>
              <a:p>
                <a:pPr marL="6378575" indent="-6378575">
                  <a:spcBef>
                    <a:spcPts val="2400"/>
                  </a:spcBef>
                </a:pPr>
                <a:r>
                  <a:rPr lang="en-GB" dirty="0"/>
                  <a:t>Large positive or negative value   —  there are “outliers”, i.e. </a:t>
                </a:r>
                <a:br>
                  <a:rPr lang="en-GB" dirty="0"/>
                </a:br>
                <a:r>
                  <a:rPr lang="en-GB" dirty="0"/>
                  <a:t>values far away from the mean</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r="-214" b="-726"/>
                </a:stretch>
              </a:blipFill>
            </p:spPr>
            <p:txBody>
              <a:bodyPr/>
              <a:lstStyle/>
              <a:p>
                <a:r>
                  <a:rPr lang="en-GB">
                    <a:noFill/>
                  </a:rPr>
                  <a:t> </a:t>
                </a:r>
              </a:p>
            </p:txBody>
          </p:sp>
        </mc:Fallback>
      </mc:AlternateContent>
    </p:spTree>
    <p:extLst>
      <p:ext uri="{BB962C8B-B14F-4D97-AF65-F5344CB8AC3E}">
        <p14:creationId xmlns:p14="http://schemas.microsoft.com/office/powerpoint/2010/main" val="29370799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Kurtosis:  Properties and interpretation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600"/>
                  </a:spcAft>
                </a:pPr>
                <a:r>
                  <a:rPr lang="en-GB" dirty="0"/>
                  <a:t>Pearson’s moment coefficient of kurtosis</a:t>
                </a:r>
              </a:p>
              <a:p>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e>
                                      </m:d>
                                    </m:num>
                                    <m:den>
                                      <m:rad>
                                        <m:radPr>
                                          <m:degHide m:val="on"/>
                                          <m:ctrlPr>
                                            <a:rPr lang="en-GB" i="1">
                                              <a:latin typeface="Cambria Math" panose="02040503050406030204" pitchFamily="18" charset="0"/>
                                            </a:rPr>
                                          </m:ctrlPr>
                                        </m:radPr>
                                        <m:deg/>
                                        <m:e>
                                          <m:r>
                                            <m:rPr>
                                              <m:sty m:val="p"/>
                                            </m:rPr>
                                            <a:rPr lang="en-GB">
                                              <a:latin typeface="Cambria Math" panose="02040503050406030204" pitchFamily="18" charset="0"/>
                                            </a:rPr>
                                            <m:t>Var</m:t>
                                          </m:r>
                                          <m:d>
                                            <m:dPr>
                                              <m:ctrlPr>
                                                <a:rPr lang="en-GB" i="1">
                                                  <a:latin typeface="Cambria Math" panose="02040503050406030204" pitchFamily="18" charset="0"/>
                                                </a:rPr>
                                              </m:ctrlPr>
                                            </m:dPr>
                                            <m:e>
                                              <m:r>
                                                <a:rPr lang="en-GB" i="1">
                                                  <a:latin typeface="Cambria Math" panose="02040503050406030204" pitchFamily="18" charset="0"/>
                                                </a:rPr>
                                                <m:t>𝑋</m:t>
                                              </m:r>
                                            </m:e>
                                          </m:d>
                                        </m:e>
                                      </m:rad>
                                      <m:r>
                                        <a:rPr lang="en-GB" i="1" smtClean="0">
                                          <a:latin typeface="Cambria Math" panose="02040503050406030204" pitchFamily="18" charset="0"/>
                                        </a:rPr>
                                        <m:t> </m:t>
                                      </m:r>
                                    </m:den>
                                  </m:f>
                                </m:e>
                              </m:d>
                            </m:e>
                            <m:sup>
                              <m:r>
                                <a:rPr lang="en-GB" i="1">
                                  <a:latin typeface="Cambria Math" panose="02040503050406030204" pitchFamily="18" charset="0"/>
                                </a:rPr>
                                <m:t>4</m:t>
                              </m:r>
                            </m:sup>
                          </m:sSup>
                        </m:e>
                      </m:d>
                    </m:oMath>
                  </m:oMathPara>
                </a14:m>
                <a:endParaRPr lang="en-GB" dirty="0"/>
              </a:p>
              <a:p>
                <a:pPr>
                  <a:lnSpc>
                    <a:spcPct val="150000"/>
                  </a:lnSpc>
                </a:pPr>
                <a:r>
                  <a:rPr lang="en-GB" dirty="0"/>
                  <a:t>can be positive or  zero.</a:t>
                </a:r>
              </a:p>
              <a:p>
                <a:pPr>
                  <a:lnSpc>
                    <a:spcPct val="150000"/>
                  </a:lnSpc>
                  <a:tabLst>
                    <a:tab pos="3690938" algn="l"/>
                  </a:tabLst>
                </a:pPr>
                <a:r>
                  <a:rPr lang="en-GB" dirty="0"/>
                  <a:t>  —  </a:t>
                </a:r>
                <a14:m>
                  <m:oMath xmlns:m="http://schemas.openxmlformats.org/officeDocument/2006/math">
                    <m:r>
                      <m:rPr>
                        <m:sty m:val="p"/>
                      </m:rPr>
                      <a:rPr lang="en-GB" b="0" i="0" smtClean="0">
                        <a:latin typeface="Cambria Math" panose="02040503050406030204" pitchFamily="18" charset="0"/>
                      </a:rPr>
                      <m:t>Kurt</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≥0</m:t>
                    </m:r>
                  </m:oMath>
                </a14:m>
                <a:r>
                  <a:rPr lang="en-GB" dirty="0"/>
                  <a:t>   is small	—  the values are concentrated ≈ around the mean</a:t>
                </a:r>
              </a:p>
              <a:p>
                <a:pPr marL="5507038" indent="-5507038">
                  <a:lnSpc>
                    <a:spcPct val="150000"/>
                  </a:lnSpc>
                  <a:tabLst>
                    <a:tab pos="3689350" algn="l"/>
                  </a:tabLst>
                </a:pPr>
                <a:r>
                  <a:rPr lang="en-GB" dirty="0"/>
                  <a:t>  —  </a:t>
                </a:r>
                <a14:m>
                  <m:oMath xmlns:m="http://schemas.openxmlformats.org/officeDocument/2006/math">
                    <m:r>
                      <m:rPr>
                        <m:sty m:val="p"/>
                      </m:rPr>
                      <a:rPr lang="en-GB">
                        <a:latin typeface="Cambria Math" panose="02040503050406030204" pitchFamily="18" charset="0"/>
                      </a:rPr>
                      <m:t>Kurt</m:t>
                    </m:r>
                    <m:d>
                      <m:dPr>
                        <m:ctrlPr>
                          <a:rPr lang="en-GB" i="1">
                            <a:latin typeface="Cambria Math" panose="02040503050406030204" pitchFamily="18" charset="0"/>
                          </a:rPr>
                        </m:ctrlPr>
                      </m:dPr>
                      <m:e>
                        <m:r>
                          <a:rPr lang="en-GB" i="1">
                            <a:latin typeface="Cambria Math" panose="02040503050406030204" pitchFamily="18" charset="0"/>
                          </a:rPr>
                          <m:t>𝑋</m:t>
                        </m:r>
                      </m:e>
                    </m:d>
                    <m:r>
                      <a:rPr lang="en-GB" b="0" i="1" smtClean="0">
                        <a:latin typeface="Cambria Math" panose="02040503050406030204" pitchFamily="18" charset="0"/>
                      </a:rPr>
                      <m:t>&gt;</m:t>
                    </m:r>
                    <m:r>
                      <a:rPr lang="en-GB" i="1">
                        <a:latin typeface="Cambria Math" panose="02040503050406030204" pitchFamily="18" charset="0"/>
                      </a:rPr>
                      <m:t>0</m:t>
                    </m:r>
                  </m:oMath>
                </a14:m>
                <a:r>
                  <a:rPr lang="en-GB" dirty="0"/>
                  <a:t>   is large	—  there are “outliers”, i.e. </a:t>
                </a:r>
                <a:br>
                  <a:rPr lang="en-GB" dirty="0"/>
                </a:br>
                <a:r>
                  <a:rPr lang="en-GB" dirty="0"/>
                  <a:t>values far away from the mean</a:t>
                </a:r>
              </a:p>
              <a:p>
                <a:endParaRPr lang="en-GB" dirty="0"/>
              </a:p>
              <a:p>
                <a:pPr>
                  <a:lnSpc>
                    <a:spcPct val="150000"/>
                  </a:lnSpc>
                </a:pPr>
                <a:r>
                  <a:rPr lang="en-GB" dirty="0"/>
                  <a:t>The Skewness &amp; Kurtosis describe the shape of the distribution of the values.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735734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Functions of random variables</a:t>
            </a:r>
          </a:p>
        </p:txBody>
      </p:sp>
      <p:sp>
        <p:nvSpPr>
          <p:cNvPr id="3" name="Zástupný symbol pro obsah 2"/>
          <p:cNvSpPr>
            <a:spLocks noGrp="1"/>
          </p:cNvSpPr>
          <p:nvPr>
            <p:ph idx="1"/>
          </p:nvPr>
        </p:nvSpPr>
        <p:spPr/>
        <p:txBody>
          <a:bodyPr/>
          <a:lstStyle/>
          <a:p>
            <a:pPr>
              <a:lnSpc>
                <a:spcPct val="150000"/>
              </a:lnSpc>
            </a:pPr>
            <a:r>
              <a:rPr lang="en-GB" dirty="0"/>
              <a:t>Sample mean</a:t>
            </a:r>
          </a:p>
          <a:p>
            <a:pPr>
              <a:lnSpc>
                <a:spcPct val="150000"/>
              </a:lnSpc>
            </a:pPr>
            <a:r>
              <a:rPr lang="en-GB" dirty="0"/>
              <a:t>Sample variance</a:t>
            </a:r>
          </a:p>
          <a:p>
            <a:pPr>
              <a:lnSpc>
                <a:spcPct val="150000"/>
              </a:lnSpc>
            </a:pPr>
            <a:r>
              <a:rPr lang="en-GB" dirty="0"/>
              <a:t>Sample standard deviation</a:t>
            </a:r>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4759366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Statistic</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space and let  </a:t>
                </a:r>
                <a14:m>
                  <m:oMath xmlns:m="http://schemas.openxmlformats.org/officeDocument/2006/math">
                    <m:sSub>
                      <m:sSubPr>
                        <m:ctrlPr>
                          <a:rPr lang="en-GB" b="0" i="1" smtClean="0">
                            <a:latin typeface="Cambria Math" panose="02040503050406030204" pitchFamily="18" charset="0"/>
                          </a:rPr>
                        </m:ctrlPr>
                      </m:sSubPr>
                      <m:e>
                        <m:r>
                          <a:rPr lang="en-GB" i="1">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ℝ</m:t>
                    </m:r>
                  </m:oMath>
                </a14:m>
                <a:r>
                  <a:rPr lang="en-GB" dirty="0"/>
                  <a:t>  be </a:t>
                </a:r>
                <a:br>
                  <a:rPr lang="en-GB" dirty="0"/>
                </a:br>
                <a:r>
                  <a:rPr lang="en-GB" dirty="0"/>
                  <a:t>random variables.  A </a:t>
                </a:r>
                <a:r>
                  <a:rPr lang="en-GB" b="1" dirty="0"/>
                  <a:t>statistic</a:t>
                </a:r>
                <a:r>
                  <a:rPr lang="en-GB" dirty="0"/>
                  <a:t> is any function (a formula or an algebraic expression) of the random variables:</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e>
                      </m:d>
                    </m:oMath>
                  </m:oMathPara>
                </a14:m>
                <a:endParaRPr lang="en-GB" dirty="0"/>
              </a:p>
              <a:p>
                <a:pPr>
                  <a:lnSpc>
                    <a:spcPct val="150000"/>
                  </a:lnSpc>
                </a:pPr>
                <a:endParaRPr lang="en-GB" dirty="0"/>
              </a:p>
              <a:p>
                <a:pPr>
                  <a:lnSpc>
                    <a:spcPct val="150000"/>
                  </a:lnSpc>
                </a:pPr>
                <a:r>
                  <a:rPr lang="en-GB" u="sng" dirty="0"/>
                  <a:t>Notice that the statistic is a new random variable.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8539682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Sample mean &amp;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The most frequently used statistics are:</a:t>
                </a:r>
              </a:p>
              <a:p>
                <a:pPr>
                  <a:lnSpc>
                    <a:spcPct val="150000"/>
                  </a:lnSpc>
                </a:pPr>
                <a:endParaRPr lang="en-GB" dirty="0"/>
              </a:p>
              <a:p>
                <a:r>
                  <a:rPr lang="en-GB" b="1" dirty="0"/>
                  <a:t>Sample mean:</a:t>
                </a:r>
              </a:p>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nary>
                    </m:oMath>
                  </m:oMathPara>
                </a14:m>
                <a:endParaRPr lang="en-GB" dirty="0"/>
              </a:p>
              <a:p>
                <a:endParaRPr lang="en-GB" dirty="0"/>
              </a:p>
              <a:p>
                <a:r>
                  <a:rPr lang="en-GB" b="1" dirty="0"/>
                  <a:t>Sample variance:</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a:rPr lang="en-GB" b="0" i="1" smtClean="0">
                                  <a:latin typeface="Cambria Math" panose="02040503050406030204" pitchFamily="18" charset="0"/>
                                </a:rPr>
                                <m:t>2</m:t>
                              </m:r>
                            </m:sup>
                          </m:s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722959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Sample variance &amp; Sample standard deviation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Notice that the </a:t>
                </a:r>
                <a:r>
                  <a:rPr lang="en-GB" b="1" dirty="0"/>
                  <a:t>sample variance</a:t>
                </a:r>
                <a:r>
                  <a:rPr lang="en-GB" dirty="0"/>
                  <a:t> satisfies the next equation:</a:t>
                </a:r>
                <a:endParaRPr lang="en-GB" b="1" dirty="0"/>
              </a:p>
              <a:p>
                <a:pPr>
                  <a:lnSpc>
                    <a:spcPct val="15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a:rPr lang="en-GB" b="0" i="1" smtClean="0">
                                  <a:latin typeface="Cambria Math" panose="02040503050406030204" pitchFamily="18" charset="0"/>
                                </a:rPr>
                                <m:t>2</m:t>
                              </m:r>
                            </m:sup>
                          </m:sSup>
                        </m:e>
                      </m:nary>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oMath>
                  </m:oMathPara>
                </a14:m>
                <a:endParaRPr lang="en-GB" dirty="0"/>
              </a:p>
              <a:p>
                <a:pPr>
                  <a:lnSpc>
                    <a:spcPct val="150000"/>
                  </a:lnSpc>
                </a:pPr>
                <a:endParaRPr lang="en-GB" dirty="0"/>
              </a:p>
              <a:p>
                <a:pPr>
                  <a:lnSpc>
                    <a:spcPct val="140000"/>
                  </a:lnSpc>
                </a:pPr>
                <a:r>
                  <a:rPr lang="en-GB" dirty="0"/>
                  <a:t>Once the sample variance  </a:t>
                </a:r>
                <a14:m>
                  <m:oMath xmlns:m="http://schemas.openxmlformats.org/officeDocument/2006/math">
                    <m:sSup>
                      <m:sSupPr>
                        <m:ctrlPr>
                          <a:rPr lang="en-GB" i="1">
                            <a:latin typeface="Cambria Math" panose="02040503050406030204" pitchFamily="18" charset="0"/>
                          </a:rPr>
                        </m:ctrlPr>
                      </m:sSupPr>
                      <m:e>
                        <m:r>
                          <a:rPr lang="en-GB" i="1" smtClean="0">
                            <a:latin typeface="Cambria Math" panose="02040503050406030204" pitchFamily="18" charset="0"/>
                          </a:rPr>
                          <m:t>𝑠</m:t>
                        </m:r>
                      </m:e>
                      <m:sup>
                        <m:r>
                          <a:rPr lang="en-GB" i="1">
                            <a:latin typeface="Cambria Math" panose="02040503050406030204" pitchFamily="18" charset="0"/>
                          </a:rPr>
                          <m:t>2</m:t>
                        </m:r>
                      </m:sup>
                    </m:sSup>
                  </m:oMath>
                </a14:m>
                <a:r>
                  <a:rPr lang="en-GB" dirty="0"/>
                  <a:t>  is known, </a:t>
                </a:r>
                <a:br>
                  <a:rPr lang="en-GB" dirty="0"/>
                </a:br>
                <a:r>
                  <a:rPr lang="en-GB" dirty="0"/>
                  <a:t>the </a:t>
                </a:r>
                <a:r>
                  <a:rPr lang="en-GB" b="1" dirty="0"/>
                  <a:t>sample standard deviation</a:t>
                </a:r>
                <a:r>
                  <a:rPr lang="en-GB" dirty="0"/>
                  <a:t> is</a:t>
                </a:r>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𝑠</m:t>
                      </m:r>
                      <m:r>
                        <a:rPr lang="en-GB" i="1">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r>
                                <a:rPr lang="en-GB" i="1" smtClean="0">
                                  <a:latin typeface="Cambria Math" panose="02040503050406030204" pitchFamily="18" charset="0"/>
                                </a:rPr>
                                <m:t>𝑠</m:t>
                              </m:r>
                            </m:e>
                            <m:sup>
                              <m:r>
                                <a:rPr lang="en-GB" i="1">
                                  <a:latin typeface="Cambria Math" panose="02040503050406030204" pitchFamily="18" charset="0"/>
                                </a:rPr>
                                <m:t>2</m:t>
                              </m:r>
                            </m:sup>
                          </m:sSup>
                        </m:e>
                      </m:rad>
                      <m:r>
                        <a:rPr lang="en-GB" i="1">
                          <a:latin typeface="Cambria Math" panose="02040503050406030204" pitchFamily="18" charset="0"/>
                        </a:rPr>
                        <m:t>=</m:t>
                      </m:r>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𝑋</m:t>
                                          </m:r>
                                        </m:e>
                                      </m:acc>
                                    </m:e>
                                  </m:d>
                                </m:e>
                                <m:sup>
                                  <m:r>
                                    <a:rPr lang="en-GB" i="1">
                                      <a:latin typeface="Cambria Math" panose="02040503050406030204" pitchFamily="18" charset="0"/>
                                    </a:rPr>
                                    <m:t>2</m:t>
                                  </m:r>
                                </m:sup>
                              </m:sSup>
                            </m:e>
                          </m:nary>
                        </m:e>
                      </m:rad>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35467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measures of the statistics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The sample mean:</a:t>
                </a:r>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a:rPr lang="en-GB" i="1">
                          <a:latin typeface="Cambria Math" panose="02040503050406030204" pitchFamily="18" charset="0"/>
                        </a:rPr>
                        <m:t>=</m:t>
                      </m:r>
                      <m:r>
                        <a:rPr lang="en-GB" i="1">
                          <a:latin typeface="Cambria Math" panose="02040503050406030204" pitchFamily="18" charset="0"/>
                        </a:rPr>
                        <m:t>𝜇</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Var</m:t>
                      </m:r>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num>
                        <m:den>
                          <m:r>
                            <a:rPr lang="en-GB" i="1">
                              <a:latin typeface="Cambria Math" panose="02040503050406030204" pitchFamily="18" charset="0"/>
                            </a:rPr>
                            <m:t>𝑛</m:t>
                          </m:r>
                        </m:den>
                      </m:f>
                    </m:oMath>
                  </m:oMathPara>
                </a14:m>
                <a:endParaRPr lang="en-GB" dirty="0"/>
              </a:p>
              <a:p>
                <a:endParaRPr lang="en-GB" dirty="0"/>
              </a:p>
              <a:p>
                <a:endParaRPr lang="en-GB" dirty="0"/>
              </a:p>
              <a:p>
                <a:r>
                  <a:rPr lang="en-GB" dirty="0"/>
                  <a:t>The sample variance:</a:t>
                </a:r>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2</m:t>
                              </m:r>
                            </m:sup>
                          </m:sSup>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m:oMathPara>
                </a14:m>
                <a:endParaRPr lang="en-GB" dirty="0"/>
              </a:p>
              <a:p>
                <a:endParaRPr lang="en-GB" dirty="0"/>
              </a:p>
              <a:p>
                <a:endParaRPr lang="en-GB" dirty="0"/>
              </a:p>
              <a:p>
                <a:r>
                  <a:rPr lang="en-GB" dirty="0"/>
                  <a:t>The sample standard deviation:</a:t>
                </a:r>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𝑠</m:t>
                          </m:r>
                        </m:e>
                      </m:d>
                      <m:r>
                        <a:rPr lang="en-GB" i="1">
                          <a:latin typeface="Cambria Math" panose="02040503050406030204" pitchFamily="18" charset="0"/>
                        </a:rPr>
                        <m:t>=</m:t>
                      </m:r>
                      <m:r>
                        <a:rPr lang="en-GB" i="1">
                          <a:latin typeface="Cambria Math" panose="02040503050406030204" pitchFamily="18" charset="0"/>
                        </a:rPr>
                        <m:t>𝜎</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336897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expected values of the functions of random variables</a:t>
            </a:r>
          </a:p>
        </p:txBody>
      </p:sp>
      <p:sp>
        <p:nvSpPr>
          <p:cNvPr id="3" name="Zástupný symbol pro obsah 2"/>
          <p:cNvSpPr>
            <a:spLocks noGrp="1"/>
          </p:cNvSpPr>
          <p:nvPr>
            <p:ph idx="1"/>
          </p:nvPr>
        </p:nvSpPr>
        <p:spPr/>
        <p:txBody>
          <a:bodyPr/>
          <a:lstStyle/>
          <a:p>
            <a:pPr>
              <a:lnSpc>
                <a:spcPct val="150000"/>
              </a:lnSpc>
            </a:pPr>
            <a:r>
              <a:rPr lang="en-GB" dirty="0"/>
              <a:t>The expected value of the sample mean</a:t>
            </a:r>
          </a:p>
          <a:p>
            <a:pPr>
              <a:lnSpc>
                <a:spcPct val="150000"/>
              </a:lnSpc>
            </a:pPr>
            <a:r>
              <a:rPr lang="en-GB" dirty="0"/>
              <a:t>Independent events</a:t>
            </a:r>
          </a:p>
          <a:p>
            <a:pPr>
              <a:lnSpc>
                <a:spcPct val="150000"/>
              </a:lnSpc>
            </a:pPr>
            <a:r>
              <a:rPr lang="en-GB" dirty="0"/>
              <a:t>Independent random variables</a:t>
            </a:r>
          </a:p>
          <a:p>
            <a:pPr>
              <a:lnSpc>
                <a:spcPct val="150000"/>
              </a:lnSpc>
            </a:pPr>
            <a:r>
              <a:rPr lang="en-GB" dirty="0"/>
              <a:t>The variance of the sample mean</a:t>
            </a:r>
          </a:p>
          <a:p>
            <a:pPr>
              <a:lnSpc>
                <a:spcPct val="150000"/>
              </a:lnSpc>
            </a:pPr>
            <a:r>
              <a:rPr lang="en-GB" dirty="0"/>
              <a:t>The expected value </a:t>
            </a:r>
            <a:br>
              <a:rPr lang="en-GB" dirty="0"/>
            </a:br>
            <a:r>
              <a:rPr lang="en-GB" dirty="0"/>
              <a:t>of the sample variance</a:t>
            </a:r>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492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Random variable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Since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the set of all possible outcomes of a random experiment and the random variable  </a:t>
                </a:r>
                <a14:m>
                  <m:oMath xmlns:m="http://schemas.openxmlformats.org/officeDocument/2006/math">
                    <m:r>
                      <a:rPr lang="en-GB" i="1" smtClean="0">
                        <a:latin typeface="Cambria Math" panose="02040503050406030204" pitchFamily="18" charset="0"/>
                      </a:rPr>
                      <m:t>𝑋</m:t>
                    </m:r>
                  </m:oMath>
                </a14:m>
                <a:r>
                  <a:rPr lang="en-GB" dirty="0"/>
                  <a:t>  is a (measurable) function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the random variable can be seen as the numerical outcome of the random experiment.</a:t>
                </a:r>
              </a:p>
              <a:p>
                <a:pPr>
                  <a:lnSpc>
                    <a:spcPct val="200000"/>
                  </a:lnSpc>
                </a:pPr>
                <a:endParaRPr lang="en-GB" dirty="0"/>
              </a:p>
              <a:p>
                <a:pPr>
                  <a:lnSpc>
                    <a:spcPct val="200000"/>
                  </a:lnSpc>
                </a:pPr>
                <a:r>
                  <a:rPr lang="en-GB" u="sng" dirty="0"/>
                  <a:t>Notice:</a:t>
                </a:r>
                <a:r>
                  <a:rPr lang="en-GB" dirty="0"/>
                  <a:t>  Any quantitative (numerical) </a:t>
                </a:r>
                <a:r>
                  <a:rPr lang="en-GB" u="sng" dirty="0"/>
                  <a:t>data item</a:t>
                </a:r>
                <a:r>
                  <a:rPr lang="en-GB" dirty="0"/>
                  <a:t> of the data units of the dataset </a:t>
                </a:r>
                <a:br>
                  <a:rPr lang="en-GB" dirty="0"/>
                </a:br>
                <a:r>
                  <a:rPr lang="en-GB" dirty="0"/>
                  <a:t>can be seen as a </a:t>
                </a:r>
                <a:r>
                  <a:rPr lang="en-GB" u="sng" dirty="0"/>
                  <a:t>random variable</a:t>
                </a:r>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267"/>
                </a:stretch>
              </a:blipFill>
            </p:spPr>
            <p:txBody>
              <a:bodyPr/>
              <a:lstStyle/>
              <a:p>
                <a:r>
                  <a:rPr lang="en-GB">
                    <a:noFill/>
                  </a:rPr>
                  <a:t> </a:t>
                </a:r>
              </a:p>
            </p:txBody>
          </p:sp>
        </mc:Fallback>
      </mc:AlternateContent>
      <p:sp>
        <p:nvSpPr>
          <p:cNvPr id="4" name="TextovéPole 3"/>
          <p:cNvSpPr txBox="1"/>
          <p:nvPr/>
        </p:nvSpPr>
        <p:spPr>
          <a:xfrm>
            <a:off x="10049256" y="38404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7973293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expected value of the sample mean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Assume that the expected values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r>
                      <a:rPr lang="en-GB" b="0" i="1" smtClean="0">
                        <a:latin typeface="Cambria Math" panose="02040503050406030204" pitchFamily="18" charset="0"/>
                      </a:rPr>
                      <m:t>𝜇</m:t>
                    </m:r>
                  </m:oMath>
                </a14:m>
                <a:r>
                  <a:rPr lang="en-GB" dirty="0"/>
                  <a:t>.</a:t>
                </a:r>
              </a:p>
              <a:p>
                <a:pPr>
                  <a:lnSpc>
                    <a:spcPct val="150000"/>
                  </a:lnSpc>
                </a:pPr>
                <a:r>
                  <a:rPr lang="en-GB" dirty="0"/>
                  <a:t>Then</a:t>
                </a:r>
              </a:p>
              <a:p>
                <a:endParaRPr lang="en-GB" dirty="0"/>
              </a:p>
              <a:p>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nary>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nary>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d>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a:rPr lang="en-GB" i="1">
                              <a:latin typeface="Cambria Math" panose="02040503050406030204" pitchFamily="18" charset="0"/>
                            </a:rPr>
                            <m:t>𝜇</m:t>
                          </m:r>
                        </m:e>
                      </m:nary>
                      <m:r>
                        <a:rPr lang="en-GB" i="1">
                          <a:latin typeface="Cambria Math" panose="02040503050406030204" pitchFamily="18" charset="0"/>
                        </a:rPr>
                        <m:t>=</m:t>
                      </m:r>
                      <m:r>
                        <a:rPr lang="en-GB" i="1">
                          <a:latin typeface="Cambria Math" panose="02040503050406030204" pitchFamily="18" charset="0"/>
                        </a:rPr>
                        <m:t>𝜇</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515111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Independent events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t>
                </a:r>
                <a14:m>
                  <m:oMath xmlns:m="http://schemas.openxmlformats.org/officeDocument/2006/math">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e>
                    </m:d>
                  </m:oMath>
                </a14:m>
                <a:r>
                  <a:rPr lang="en-GB" dirty="0"/>
                  <a:t>  be a probability space.  </a:t>
                </a:r>
                <a:br>
                  <a:rPr lang="en-GB" dirty="0"/>
                </a:br>
                <a:r>
                  <a:rPr lang="en-GB" dirty="0"/>
                  <a:t>We say that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ℱ</m:t>
                    </m:r>
                  </m:oMath>
                </a14:m>
                <a:r>
                  <a:rPr lang="en-GB" dirty="0"/>
                  <a:t>  are </a:t>
                </a:r>
                <a:r>
                  <a:rPr lang="en-GB" b="1" dirty="0"/>
                  <a:t>independent</a:t>
                </a:r>
                <a:r>
                  <a:rPr lang="en-GB" dirty="0"/>
                  <a:t> if and only if</a:t>
                </a:r>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oMath>
                  </m:oMathPara>
                </a14:m>
                <a:endParaRPr lang="en-GB" dirty="0"/>
              </a:p>
              <a:p>
                <a:endParaRPr lang="en-GB" dirty="0"/>
              </a:p>
              <a:p>
                <a:endParaRPr lang="en-GB" dirty="0"/>
              </a:p>
              <a:p>
                <a:r>
                  <a:rPr lang="en-GB" dirty="0"/>
                  <a:t>so that</a:t>
                </a:r>
              </a:p>
              <a:p>
                <a:endParaRPr lang="en-GB" dirty="0"/>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r>
                            <a:rPr lang="en-GB" sz="2000" b="0" i="1" smtClean="0">
                              <a:latin typeface="Cambria Math" panose="02040503050406030204" pitchFamily="18" charset="0"/>
                            </a:rPr>
                            <m:t> </m:t>
                          </m:r>
                        </m:e>
                        <m:e>
                          <m:r>
                            <a:rPr lang="en-GB" sz="2000" b="0" i="1" smtClean="0">
                              <a:latin typeface="Cambria Math" panose="02040503050406030204" pitchFamily="18" charset="0"/>
                            </a:rPr>
                            <m:t> </m:t>
                          </m:r>
                          <m:r>
                            <a:rPr lang="en-GB" sz="2000" b="0" i="1" smtClean="0">
                              <a:latin typeface="Cambria Math" panose="02040503050406030204" pitchFamily="18" charset="0"/>
                            </a:rPr>
                            <m:t>𝐵</m:t>
                          </m:r>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r>
                                <a:rPr lang="en-GB" sz="2000" b="0" i="1" smtClean="0">
                                  <a:latin typeface="Cambria Math" panose="02040503050406030204" pitchFamily="18" charset="0"/>
                                </a:rPr>
                                <m:t>∩</m:t>
                              </m:r>
                              <m:r>
                                <a:rPr lang="en-GB" sz="2000" b="0" i="1" smtClean="0">
                                  <a:latin typeface="Cambria Math" panose="02040503050406030204" pitchFamily="18" charset="0"/>
                                </a:rPr>
                                <m:t>𝐵</m:t>
                              </m:r>
                            </m:e>
                          </m:d>
                        </m:num>
                        <m:den>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𝐵</m:t>
                              </m:r>
                            </m:e>
                          </m:d>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e>
                          </m:d>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𝐵</m:t>
                              </m:r>
                            </m:e>
                          </m:d>
                        </m:num>
                        <m:den>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𝐵</m:t>
                              </m:r>
                            </m:e>
                          </m:d>
                        </m:den>
                      </m:f>
                      <m:r>
                        <a:rPr lang="en-GB" sz="2000" b="0" i="1" smtClean="0">
                          <a:latin typeface="Cambria Math" panose="02040503050406030204" pitchFamily="18" charset="0"/>
                        </a:rPr>
                        <m:t>=</m:t>
                      </m:r>
                      <m:r>
                        <a:rPr lang="en-GB" sz="2000" b="0" i="1" smtClean="0">
                          <a:latin typeface="Cambria Math" panose="02040503050406030204" pitchFamily="18" charset="0"/>
                        </a:rPr>
                        <m:t>𝑃</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𝐴</m:t>
                          </m:r>
                        </m:e>
                      </m:d>
                      <m:r>
                        <a:rPr lang="en-GB" sz="2000" b="0" i="1" smtClean="0">
                          <a:latin typeface="Cambria Math" panose="02040503050406030204" pitchFamily="18" charset="0"/>
                        </a:rPr>
                        <m:t>  </m:t>
                      </m:r>
                      <m:r>
                        <m:rPr>
                          <m:nor/>
                        </m:rPr>
                        <a:rPr lang="en-GB" sz="2000" b="0" i="0" smtClean="0">
                          <a:latin typeface="Cambria Math" panose="02040503050406030204" pitchFamily="18" charset="0"/>
                        </a:rPr>
                        <m:t>and</m:t>
                      </m:r>
                      <m:r>
                        <a:rPr lang="en-GB" sz="2000" b="0" i="1" smtClean="0">
                          <a:latin typeface="Cambria Math" panose="02040503050406030204" pitchFamily="18" charset="0"/>
                        </a:rPr>
                        <m:t>  </m:t>
                      </m:r>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𝐵</m:t>
                          </m:r>
                          <m:r>
                            <a:rPr lang="en-GB" sz="2000" i="1">
                              <a:latin typeface="Cambria Math" panose="02040503050406030204" pitchFamily="18" charset="0"/>
                            </a:rPr>
                            <m:t> </m:t>
                          </m:r>
                        </m:e>
                        <m:e>
                          <m:r>
                            <a:rPr lang="en-GB" sz="2000" i="1">
                              <a:latin typeface="Cambria Math" panose="02040503050406030204" pitchFamily="18" charset="0"/>
                            </a:rPr>
                            <m:t> </m:t>
                          </m:r>
                          <m:r>
                            <a:rPr lang="en-GB" sz="2000" b="0" i="1" smtClean="0">
                              <a:latin typeface="Cambria Math" panose="02040503050406030204" pitchFamily="18" charset="0"/>
                            </a:rPr>
                            <m:t>𝐴</m:t>
                          </m:r>
                        </m:e>
                      </m:d>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b="0" i="1" smtClean="0">
                              <a:latin typeface="Cambria Math" panose="02040503050406030204" pitchFamily="18" charset="0"/>
                            </a:rPr>
                            <m:t>𝑃</m:t>
                          </m:r>
                          <m:d>
                            <m:dPr>
                              <m:ctrlPr>
                                <a:rPr lang="en-GB" sz="2000" i="1">
                                  <a:latin typeface="Cambria Math" panose="02040503050406030204" pitchFamily="18" charset="0"/>
                                </a:rPr>
                              </m:ctrlPr>
                            </m:dPr>
                            <m:e>
                              <m:r>
                                <a:rPr lang="en-GB" sz="2000" i="1">
                                  <a:latin typeface="Cambria Math" panose="02040503050406030204" pitchFamily="18" charset="0"/>
                                </a:rPr>
                                <m:t>𝐴</m:t>
                              </m:r>
                              <m:r>
                                <a:rPr lang="en-GB" sz="2000" i="1">
                                  <a:latin typeface="Cambria Math" panose="02040503050406030204" pitchFamily="18" charset="0"/>
                                </a:rPr>
                                <m:t>∩</m:t>
                              </m:r>
                              <m:r>
                                <a:rPr lang="en-GB" sz="2000" i="1">
                                  <a:latin typeface="Cambria Math" panose="02040503050406030204" pitchFamily="18" charset="0"/>
                                </a:rPr>
                                <m:t>𝐵</m:t>
                              </m:r>
                            </m:e>
                          </m:d>
                        </m:num>
                        <m:den>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𝐴</m:t>
                              </m:r>
                            </m:e>
                          </m:d>
                        </m:den>
                      </m:f>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i="1">
                                  <a:latin typeface="Cambria Math" panose="02040503050406030204" pitchFamily="18" charset="0"/>
                                </a:rPr>
                                <m:t>𝐴</m:t>
                              </m:r>
                            </m:e>
                          </m:d>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i="1">
                                  <a:latin typeface="Cambria Math" panose="02040503050406030204" pitchFamily="18" charset="0"/>
                                </a:rPr>
                                <m:t>𝐵</m:t>
                              </m:r>
                            </m:e>
                          </m:d>
                        </m:num>
                        <m:den>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𝐴</m:t>
                              </m:r>
                            </m:e>
                          </m:d>
                        </m:den>
                      </m:f>
                      <m:r>
                        <a:rPr lang="en-GB" sz="2000" i="1">
                          <a:latin typeface="Cambria Math" panose="02040503050406030204" pitchFamily="18" charset="0"/>
                        </a:rPr>
                        <m:t>=</m:t>
                      </m:r>
                      <m:r>
                        <a:rPr lang="en-GB" sz="2000" i="1">
                          <a:latin typeface="Cambria Math" panose="02040503050406030204" pitchFamily="18" charset="0"/>
                        </a:rPr>
                        <m:t>𝑃</m:t>
                      </m:r>
                      <m:d>
                        <m:dPr>
                          <m:ctrlPr>
                            <a:rPr lang="en-GB" sz="2000" i="1">
                              <a:latin typeface="Cambria Math" panose="02040503050406030204" pitchFamily="18" charset="0"/>
                            </a:rPr>
                          </m:ctrlPr>
                        </m:dPr>
                        <m:e>
                          <m:r>
                            <a:rPr lang="en-GB" sz="2000" b="0" i="1" smtClean="0">
                              <a:latin typeface="Cambria Math" panose="02040503050406030204" pitchFamily="18" charset="0"/>
                            </a:rPr>
                            <m:t>𝐵</m:t>
                          </m:r>
                        </m:e>
                      </m:d>
                    </m:oMath>
                  </m:oMathPara>
                </a14:m>
                <a:endParaRPr lang="en-GB" sz="2000"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1955160" y="5966668"/>
                <a:ext cx="126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m:t>
                      </m:r>
                    </m:oMath>
                  </m:oMathPara>
                </a14:m>
                <a:endParaRPr lang="en-GB"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1955160" y="5966668"/>
                <a:ext cx="126000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7868280" y="5966668"/>
                <a:ext cx="126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m:t>
                      </m:r>
                    </m:oMath>
                  </m:oMathPara>
                </a14:m>
                <a:endParaRPr lang="en-GB"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7868280" y="5966668"/>
                <a:ext cx="1260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014409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Independent random variables</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space.</a:t>
                </a:r>
              </a:p>
              <a:p>
                <a:pPr>
                  <a:lnSpc>
                    <a:spcPct val="150000"/>
                  </a:lnSpc>
                </a:pPr>
                <a:r>
                  <a:rPr lang="en-GB" dirty="0"/>
                  <a:t>We say that random variables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are </a:t>
                </a:r>
                <a:r>
                  <a:rPr lang="en-GB" b="1" dirty="0"/>
                  <a:t>independent</a:t>
                </a:r>
                <a:r>
                  <a:rPr lang="en-GB" dirty="0"/>
                  <a:t> if and only if</a:t>
                </a:r>
              </a:p>
              <a:p>
                <a:endParaRPr lang="en-GB" dirty="0"/>
              </a:p>
              <a:p>
                <a:pPr>
                  <a:lnSpc>
                    <a:spcPct val="20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 </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0" smtClean="0">
                                  <a:latin typeface="Cambria Math" panose="02040503050406030204" pitchFamily="18" charset="0"/>
                                </a:rPr>
                                <m:t> </m:t>
                              </m:r>
                              <m:r>
                                <a:rPr lang="en-GB" b="0" i="1" smtClean="0">
                                  <a:latin typeface="Cambria Math" panose="02040503050406030204" pitchFamily="18" charset="0"/>
                                </a:rPr>
                                <m:t>:</m:t>
                              </m:r>
                              <m:r>
                                <a:rPr lang="en-GB" b="0" i="1" smtClean="0">
                                  <a:latin typeface="Cambria Math" panose="02040503050406030204" pitchFamily="18" charset="0"/>
                                </a:rPr>
                                <m:t>𝑌</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 </m:t>
                              </m:r>
                            </m:e>
                          </m:d>
                        </m:e>
                      </m:d>
                      <m:r>
                        <a:rPr lang="en-GB" b="0" i="1" smtClean="0">
                          <a:latin typeface="Cambria Math" panose="02040503050406030204" pitchFamily="18" charset="0"/>
                        </a:rPr>
                        <m:t>=</m:t>
                      </m:r>
                    </m:oMath>
                    <m:oMath xmlns:m="http://schemas.openxmlformats.org/officeDocument/2006/math">
                      <m:r>
                        <a:rPr lang="en-GB" i="1" smtClean="0">
                          <a:latin typeface="Cambria Math" panose="02040503050406030204" pitchFamily="18" charset="0"/>
                        </a:rPr>
                        <m:t>    </m:t>
                      </m:r>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 :</m:t>
                              </m:r>
                              <m:r>
                                <a:rPr lang="en-GB" i="1">
                                  <a:latin typeface="Cambria Math" panose="02040503050406030204" pitchFamily="18" charset="0"/>
                                </a:rPr>
                                <m:t>𝑋</m:t>
                              </m:r>
                              <m:d>
                                <m:dPr>
                                  <m:ctrlPr>
                                    <a:rPr lang="en-GB" i="1">
                                      <a:latin typeface="Cambria Math" panose="02040503050406030204" pitchFamily="18" charset="0"/>
                                    </a:rPr>
                                  </m:ctrlPr>
                                </m:dPr>
                                <m:e>
                                  <m:r>
                                    <a:rPr lang="en-GB" i="1">
                                      <a:latin typeface="Cambria Math" panose="02040503050406030204" pitchFamily="18" charset="0"/>
                                    </a:rPr>
                                    <m:t>𝜔</m:t>
                                  </m:r>
                                </m:e>
                              </m:d>
                              <m:r>
                                <a:rPr lang="en-GB" b="0" i="1" smtClean="0">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rPr>
                                <m:t> </m:t>
                              </m:r>
                            </m:e>
                          </m:d>
                        </m:e>
                      </m:d>
                      <m:r>
                        <a:rPr lang="en-GB" b="0" i="1" smtClean="0">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a:latin typeface="Cambria Math" panose="02040503050406030204" pitchFamily="18" charset="0"/>
                                </a:rPr>
                                <m:t> </m:t>
                              </m:r>
                              <m:r>
                                <a:rPr lang="en-GB" i="1">
                                  <a:latin typeface="Cambria Math" panose="02040503050406030204" pitchFamily="18" charset="0"/>
                                </a:rPr>
                                <m:t>:</m:t>
                              </m:r>
                              <m:r>
                                <a:rPr lang="en-GB" i="1">
                                  <a:latin typeface="Cambria Math" panose="02040503050406030204" pitchFamily="18" charset="0"/>
                                </a:rPr>
                                <m:t>𝑌</m:t>
                              </m:r>
                              <m:d>
                                <m:dPr>
                                  <m:ctrlPr>
                                    <a:rPr lang="en-GB" i="1">
                                      <a:latin typeface="Cambria Math" panose="02040503050406030204" pitchFamily="18" charset="0"/>
                                    </a:rPr>
                                  </m:ctrlPr>
                                </m:dPr>
                                <m:e>
                                  <m:r>
                                    <a:rPr lang="en-GB" i="1">
                                      <a:latin typeface="Cambria Math" panose="02040503050406030204" pitchFamily="18" charset="0"/>
                                    </a:rPr>
                                    <m:t>𝜔</m:t>
                                  </m:r>
                                </m:e>
                              </m:d>
                              <m:r>
                                <a:rPr lang="en-GB" b="0" i="1" smtClean="0">
                                  <a:latin typeface="Cambria Math" panose="02040503050406030204" pitchFamily="18" charset="0"/>
                                </a:rPr>
                                <m:t>≤</m:t>
                              </m:r>
                              <m:r>
                                <a:rPr lang="en-GB" i="1">
                                  <a:latin typeface="Cambria Math" panose="02040503050406030204" pitchFamily="18" charset="0"/>
                                </a:rPr>
                                <m:t>𝑏</m:t>
                              </m:r>
                              <m:r>
                                <a:rPr lang="en-GB" i="1">
                                  <a:latin typeface="Cambria Math" panose="02040503050406030204" pitchFamily="18" charset="0"/>
                                </a:rPr>
                                <m:t> </m:t>
                              </m:r>
                            </m:e>
                          </m:d>
                        </m:e>
                      </m:d>
                      <m:r>
                        <a:rPr lang="en-GB"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a:p>
                <a:pPr>
                  <a:lnSpc>
                    <a:spcPct val="350000"/>
                  </a:lnSpc>
                </a:pPr>
                <a:r>
                  <a:rPr lang="en-GB" dirty="0"/>
                  <a:t>in short: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𝑏</m:t>
                              </m:r>
                            </m:e>
                          </m:d>
                        </m:e>
                      </m:d>
                      <m:r>
                        <a:rPr lang="en-GB" i="1">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𝑎</m:t>
                              </m:r>
                            </m:e>
                          </m:d>
                        </m:e>
                      </m:d>
                      <m:r>
                        <a:rPr lang="en-GB" b="0" i="1" smtClean="0">
                          <a:latin typeface="Cambria Math" panose="02040503050406030204" pitchFamily="18" charset="0"/>
                        </a:rPr>
                        <m:t>×</m:t>
                      </m:r>
                      <m:r>
                        <a:rPr lang="en-GB" i="1">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𝑌</m:t>
                              </m:r>
                              <m:r>
                                <a:rPr lang="en-GB" i="1">
                                  <a:latin typeface="Cambria Math" panose="02040503050406030204" pitchFamily="18" charset="0"/>
                                </a:rPr>
                                <m:t>≤</m:t>
                              </m:r>
                              <m:r>
                                <a:rPr lang="en-GB" i="1">
                                  <a:latin typeface="Cambria Math" panose="02040503050406030204" pitchFamily="18" charset="0"/>
                                </a:rPr>
                                <m:t>𝑏</m:t>
                              </m:r>
                            </m:e>
                          </m:d>
                        </m:e>
                      </m:d>
                      <m:r>
                        <a:rPr lang="en-GB" i="1" smtClean="0">
                          <a:latin typeface="Cambria Math" panose="02040503050406030204" pitchFamily="18" charset="0"/>
                        </a:rPr>
                        <m:t>  </m:t>
                      </m:r>
                      <m:r>
                        <m:rPr>
                          <m:nor/>
                        </m:rPr>
                        <a:rPr lang="en-GB" b="0" i="0" smtClean="0">
                          <a:latin typeface="Cambria Math" panose="02040503050406030204" pitchFamily="18" charset="0"/>
                        </a:rPr>
                        <m:t>for</m:t>
                      </m:r>
                      <m:r>
                        <m:rPr>
                          <m:nor/>
                        </m:rPr>
                        <a:rPr lang="en-GB" b="0" i="0" smtClean="0">
                          <a:latin typeface="Cambria Math" panose="02040503050406030204" pitchFamily="18" charset="0"/>
                        </a:rPr>
                        <m:t> </m:t>
                      </m:r>
                      <m:r>
                        <m:rPr>
                          <m:nor/>
                        </m:rPr>
                        <a:rPr lang="en-GB" b="0" i="0" smtClean="0">
                          <a:latin typeface="Cambria Math" panose="02040503050406030204" pitchFamily="18" charset="0"/>
                        </a:rPr>
                        <m:t>every</m:t>
                      </m:r>
                      <m:r>
                        <a:rPr lang="en-GB"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8863063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Independent random variables:  Theorem</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space and let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be independent </a:t>
                </a:r>
                <a:br>
                  <a:rPr lang="en-GB" dirty="0"/>
                </a:br>
                <a:r>
                  <a:rPr lang="en-GB" dirty="0"/>
                  <a:t>random variables such that the expected values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 </m:t>
                        </m:r>
                      </m:e>
                    </m:d>
                  </m:oMath>
                </a14:m>
                <a:r>
                  <a:rPr lang="en-GB" dirty="0"/>
                  <a:t>  and  </a:t>
                </a:r>
                <a14:m>
                  <m:oMath xmlns:m="http://schemas.openxmlformats.org/officeDocument/2006/math">
                    <m:r>
                      <m:rPr>
                        <m:sty m:val="p"/>
                      </m:rPr>
                      <a:rPr lang="en-GB" i="0">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 </m:t>
                        </m:r>
                        <m:d>
                          <m:dPr>
                            <m:begChr m:val="|"/>
                            <m:endChr m:val="|"/>
                            <m:ctrlPr>
                              <a:rPr lang="en-GB" i="1">
                                <a:latin typeface="Cambria Math" panose="02040503050406030204" pitchFamily="18" charset="0"/>
                              </a:rPr>
                            </m:ctrlPr>
                          </m:dPr>
                          <m:e>
                            <m:r>
                              <a:rPr lang="en-GB" b="0" i="1" smtClean="0">
                                <a:latin typeface="Cambria Math" panose="02040503050406030204" pitchFamily="18" charset="0"/>
                              </a:rPr>
                              <m:t>𝑌</m:t>
                            </m:r>
                          </m:e>
                        </m:d>
                        <m:r>
                          <a:rPr lang="en-GB" i="1">
                            <a:latin typeface="Cambria Math" panose="02040503050406030204" pitchFamily="18" charset="0"/>
                          </a:rPr>
                          <m:t> </m:t>
                        </m:r>
                      </m:e>
                    </m:d>
                  </m:oMath>
                </a14:m>
                <a:r>
                  <a:rPr lang="en-GB" dirty="0"/>
                  <a:t>  are finite.</a:t>
                </a:r>
              </a:p>
              <a:p>
                <a:pPr>
                  <a:lnSpc>
                    <a:spcPct val="150000"/>
                  </a:lnSpc>
                </a:pPr>
                <a:r>
                  <a:rPr lang="en-GB" dirty="0"/>
                  <a:t>Then</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e>
                      </m:d>
                    </m:oMath>
                  </m:oMathPara>
                </a14:m>
                <a:endParaRPr lang="en-GB" dirty="0"/>
              </a:p>
              <a:p>
                <a:endParaRPr lang="en-GB" dirty="0"/>
              </a:p>
              <a:p>
                <a:endParaRPr lang="en-GB" dirty="0"/>
              </a:p>
              <a:p>
                <a:pPr>
                  <a:lnSpc>
                    <a:spcPct val="150000"/>
                  </a:lnSpc>
                </a:pPr>
                <a:r>
                  <a:rPr lang="en-GB" dirty="0"/>
                  <a:t>We prove this statement in the case I, when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finite </a:t>
                </a:r>
                <a:br>
                  <a:rPr lang="en-GB" dirty="0"/>
                </a:br>
                <a:r>
                  <a:rPr lang="en-GB" dirty="0"/>
                  <a:t>(</a:t>
                </a:r>
                <a14:m>
                  <m:oMath xmlns:m="http://schemas.openxmlformats.org/officeDocument/2006/math">
                    <m:r>
                      <m:rPr>
                        <m:sty m:val="p"/>
                      </m:rPr>
                      <a:rPr lang="en-GB" b="0" i="0" smtClean="0">
                        <a:latin typeface="Cambria Math" panose="02040503050406030204" pitchFamily="18" charset="0"/>
                      </a:rPr>
                      <m:t>Ω</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𝑁</m:t>
                        </m:r>
                      </m:e>
                    </m:d>
                  </m:oMath>
                </a14:m>
                <a:r>
                  <a:rPr lang="en-GB" dirty="0"/>
                  <a:t>).  The proof uses limiting steps and some advanced results </a:t>
                </a:r>
                <a:br>
                  <a:rPr lang="en-GB" dirty="0"/>
                </a:br>
                <a:r>
                  <a:rPr lang="en-GB" dirty="0"/>
                  <a:t>(Levi’s Theorem) of the theory of measures and the Lebesgue integral.</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4122371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Independent random variables:  E[</a:t>
            </a:r>
            <a:r>
              <a:rPr lang="en-GB" i="1" dirty="0"/>
              <a:t>XY</a:t>
            </a:r>
            <a:r>
              <a:rPr lang="en-GB" dirty="0"/>
              <a:t>] = E[</a:t>
            </a:r>
            <a:r>
              <a:rPr lang="en-GB" i="1" dirty="0"/>
              <a:t>X</a:t>
            </a:r>
            <a:r>
              <a:rPr lang="en-GB" dirty="0"/>
              <a:t>] E[</a:t>
            </a:r>
            <a:r>
              <a:rPr lang="en-GB" i="1" dirty="0"/>
              <a:t>Y</a:t>
            </a:r>
            <a:r>
              <a:rPr lang="en-GB" dirty="0"/>
              <a:t>]</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i="1" dirty="0"/>
                  <a:t>Proof</a:t>
                </a:r>
                <a:r>
                  <a:rPr lang="en-GB" dirty="0"/>
                  <a:t> (in the case I):   Let</a:t>
                </a:r>
              </a:p>
              <a:p>
                <a:pPr>
                  <a:lnSpc>
                    <a:spcPct val="200000"/>
                  </a:lnSpc>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𝑚</m:t>
                              </m:r>
                            </m:sub>
                          </m:sSub>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0" i="1" smtClean="0">
                              <a:latin typeface="Cambria Math" panose="02040503050406030204" pitchFamily="18" charset="0"/>
                            </a:rPr>
                            <m:t>𝑋</m:t>
                          </m:r>
                          <m:d>
                            <m:dPr>
                              <m:ctrlPr>
                                <a:rPr lang="en-GB" b="0" i="1" smtClean="0">
                                  <a:latin typeface="Cambria Math" panose="02040503050406030204" pitchFamily="18" charset="0"/>
                                </a:rPr>
                              </m:ctrlPr>
                            </m:dPr>
                            <m:e>
                              <m:r>
                                <a:rPr lang="en-GB" b="0" i="1" smtClean="0">
                                  <a:latin typeface="Cambria Math" panose="02040503050406030204" pitchFamily="18" charset="0"/>
                                </a:rPr>
                                <m:t>𝜔</m:t>
                              </m:r>
                            </m:e>
                          </m:d>
                          <m:r>
                            <a:rPr lang="en-GB" b="0" i="1" smtClean="0">
                              <a:latin typeface="Cambria Math" panose="02040503050406030204" pitchFamily="18" charset="0"/>
                            </a:rPr>
                            <m:t> :</m:t>
                          </m:r>
                          <m:r>
                            <a:rPr lang="en-GB" b="0" i="1" smtClean="0">
                              <a:latin typeface="Cambria Math" panose="02040503050406030204" pitchFamily="18" charset="0"/>
                            </a:rPr>
                            <m:t>𝜔</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 </m:t>
                          </m:r>
                        </m:e>
                      </m:d>
                      <m:r>
                        <a:rPr lang="en-GB" b="0" i="1" smtClean="0">
                          <a:latin typeface="Cambria Math" panose="02040503050406030204" pitchFamily="18" charset="0"/>
                        </a:rPr>
                        <m:t>  </m:t>
                      </m:r>
                      <m:r>
                        <m:rPr>
                          <m:nor/>
                        </m:rPr>
                        <a:rPr lang="en-GB" b="0" i="0" smtClean="0">
                          <a:latin typeface="Cambria Math" panose="02040503050406030204" pitchFamily="18" charset="0"/>
                        </a:rPr>
                        <m:t>and</m:t>
                      </m:r>
                      <m:r>
                        <a:rPr lang="en-GB" b="0" i="1" smtClean="0">
                          <a:latin typeface="Cambria Math" panose="02040503050406030204" pitchFamily="18" charset="0"/>
                        </a:rPr>
                        <m:t>  </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sub>
                          </m:sSub>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0" i="1" smtClean="0">
                              <a:latin typeface="Cambria Math" panose="02040503050406030204" pitchFamily="18" charset="0"/>
                            </a:rPr>
                            <m:t>𝑌</m:t>
                          </m:r>
                          <m:d>
                            <m:dPr>
                              <m:ctrlPr>
                                <a:rPr lang="en-GB" i="1">
                                  <a:latin typeface="Cambria Math" panose="02040503050406030204" pitchFamily="18" charset="0"/>
                                </a:rPr>
                              </m:ctrlPr>
                            </m:dPr>
                            <m:e>
                              <m:r>
                                <a:rPr lang="en-GB" i="1">
                                  <a:latin typeface="Cambria Math" panose="02040503050406030204" pitchFamily="18" charset="0"/>
                                </a:rPr>
                                <m:t>𝜔</m:t>
                              </m:r>
                            </m:e>
                          </m:d>
                          <m:r>
                            <a:rPr lang="en-GB" i="1">
                              <a:latin typeface="Cambria Math" panose="02040503050406030204" pitchFamily="18" charset="0"/>
                            </a:rPr>
                            <m:t> :</m:t>
                          </m:r>
                          <m:r>
                            <a:rPr lang="en-GB" i="1">
                              <a:latin typeface="Cambria Math" panose="02040503050406030204" pitchFamily="18" charset="0"/>
                            </a:rPr>
                            <m:t>𝜔</m:t>
                          </m:r>
                          <m:r>
                            <a:rPr lang="en-GB" i="1">
                              <a:latin typeface="Cambria Math" panose="02040503050406030204" pitchFamily="18" charset="0"/>
                            </a:rPr>
                            <m:t>∈</m:t>
                          </m:r>
                          <m:r>
                            <m:rPr>
                              <m:sty m:val="p"/>
                            </m:rPr>
                            <a:rPr lang="en-GB">
                              <a:latin typeface="Cambria Math" panose="02040503050406030204" pitchFamily="18" charset="0"/>
                            </a:rPr>
                            <m:t>Ω</m:t>
                          </m:r>
                          <m:r>
                            <a:rPr lang="en-GB" i="1">
                              <a:latin typeface="Cambria Math" panose="02040503050406030204" pitchFamily="18" charset="0"/>
                            </a:rPr>
                            <m:t> </m:t>
                          </m:r>
                        </m:e>
                      </m:d>
                    </m:oMath>
                  </m:oMathPara>
                </a14:m>
                <a:endParaRPr lang="en-GB" dirty="0"/>
              </a:p>
              <a:p>
                <a:pPr>
                  <a:lnSpc>
                    <a:spcPct val="150000"/>
                  </a:lnSpc>
                </a:pPr>
                <a:r>
                  <a:rPr lang="en-GB" dirty="0"/>
                  <a:t>be the ranges of the random variables  </a:t>
                </a:r>
                <a14:m>
                  <m:oMath xmlns:m="http://schemas.openxmlformats.org/officeDocument/2006/math">
                    <m:r>
                      <a:rPr lang="en-GB" i="1" smtClean="0">
                        <a:latin typeface="Cambria Math" panose="02040503050406030204" pitchFamily="18" charset="0"/>
                      </a:rPr>
                      <m:t>𝑋</m:t>
                    </m:r>
                  </m:oMath>
                </a14:m>
                <a:r>
                  <a:rPr lang="en-GB" dirty="0"/>
                  <a:t>  and  </a:t>
                </a:r>
                <a14:m>
                  <m:oMath xmlns:m="http://schemas.openxmlformats.org/officeDocument/2006/math">
                    <m:r>
                      <a:rPr lang="en-GB" i="1" smtClean="0">
                        <a:latin typeface="Cambria Math" panose="02040503050406030204" pitchFamily="18" charset="0"/>
                      </a:rPr>
                      <m:t>𝑌</m:t>
                    </m:r>
                  </m:oMath>
                </a14:m>
                <a:r>
                  <a:rPr lang="en-GB" dirty="0"/>
                  <a:t>,  and </a:t>
                </a:r>
                <a:r>
                  <a:rPr lang="en-GB" u="sng" dirty="0"/>
                  <a:t>let the ranges be finite</a:t>
                </a:r>
                <a:r>
                  <a:rPr lang="en-GB" dirty="0"/>
                  <a:t>.</a:t>
                </a:r>
              </a:p>
              <a:p>
                <a:pPr>
                  <a:lnSpc>
                    <a:spcPct val="150000"/>
                  </a:lnSpc>
                </a:pPr>
                <a:r>
                  <a:rPr lang="en-GB" dirty="0"/>
                  <a:t>(If the sample space  </a:t>
                </a:r>
                <a14:m>
                  <m:oMath xmlns:m="http://schemas.openxmlformats.org/officeDocument/2006/math">
                    <m:r>
                      <m:rPr>
                        <m:sty m:val="p"/>
                      </m:rPr>
                      <a:rPr lang="en-GB" b="0" i="0" smtClean="0">
                        <a:latin typeface="Cambria Math" panose="02040503050406030204" pitchFamily="18" charset="0"/>
                      </a:rPr>
                      <m:t>Ω</m:t>
                    </m:r>
                  </m:oMath>
                </a14:m>
                <a:r>
                  <a:rPr lang="en-GB" dirty="0"/>
                  <a:t>  is finite [the case I], then so are the ranges.)  Then</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e>
                                  </m:d>
                                </m:e>
                              </m:d>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4952980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Independent random variables:  E[</a:t>
            </a:r>
            <a:r>
              <a:rPr lang="en-GB" i="1" dirty="0"/>
              <a:t>XY</a:t>
            </a:r>
            <a:r>
              <a:rPr lang="en-GB" dirty="0"/>
              <a:t>] = E[</a:t>
            </a:r>
            <a:r>
              <a:rPr lang="en-GB" i="1" dirty="0"/>
              <a:t>X</a:t>
            </a:r>
            <a:r>
              <a:rPr lang="en-GB" dirty="0"/>
              <a:t>] E[</a:t>
            </a:r>
            <a:r>
              <a:rPr lang="en-GB" i="1" dirty="0"/>
              <a:t>Y</a:t>
            </a:r>
            <a:r>
              <a:rPr lang="en-GB" dirty="0"/>
              <a:t>]</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e>
                      </m:d>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𝑌</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𝑗</m:t>
                                          </m:r>
                                        </m:sub>
                                      </m:sSub>
                                    </m:e>
                                  </m:d>
                                </m:e>
                              </m:d>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e>
                                  </m:d>
                                </m:e>
                              </m:d>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𝑚</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e>
                          </m:d>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𝑗</m:t>
                                      </m:r>
                                    </m:sub>
                                  </m:sSub>
                                </m:e>
                              </m:d>
                            </m:e>
                          </m:d>
                        </m:e>
                      </m:nary>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𝑌</m:t>
                          </m:r>
                        </m:e>
                      </m:d>
                    </m:oMath>
                  </m:oMathPara>
                </a14:m>
                <a:endParaRPr lang="en-GB" dirty="0"/>
              </a:p>
              <a:p>
                <a:pPr>
                  <a:lnSpc>
                    <a:spcPct val="250000"/>
                  </a:lnSpc>
                </a:pPr>
                <a:r>
                  <a:rPr lang="en-GB" dirty="0"/>
                  <a:t>(The proof is more elaborate in the general case.)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2591"/>
                </a:stretch>
              </a:blipFill>
            </p:spPr>
            <p:txBody>
              <a:bodyPr/>
              <a:lstStyle/>
              <a:p>
                <a:r>
                  <a:rPr lang="en-GB">
                    <a:noFill/>
                  </a:rPr>
                  <a:t> </a:t>
                </a:r>
              </a:p>
            </p:txBody>
          </p:sp>
        </mc:Fallback>
      </mc:AlternateContent>
    </p:spTree>
    <p:extLst>
      <p:ext uri="{BB962C8B-B14F-4D97-AF65-F5344CB8AC3E}">
        <p14:creationId xmlns:p14="http://schemas.microsoft.com/office/powerpoint/2010/main" val="3540138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Independent random variables:  Theorem II</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t>
                </a:r>
                <a14:m>
                  <m:oMath xmlns:m="http://schemas.openxmlformats.org/officeDocument/2006/math">
                    <m:d>
                      <m:dPr>
                        <m:ctrlPr>
                          <a:rPr lang="en-GB" i="1">
                            <a:latin typeface="Cambria Math" panose="02040503050406030204" pitchFamily="18" charset="0"/>
                          </a:rPr>
                        </m:ctrlPr>
                      </m:dPr>
                      <m:e>
                        <m:r>
                          <m:rPr>
                            <m:sty m:val="p"/>
                          </m:rPr>
                          <a:rPr lang="en-GB">
                            <a:latin typeface="Cambria Math" panose="02040503050406030204" pitchFamily="18" charset="0"/>
                          </a:rPr>
                          <m:t>Ω</m:t>
                        </m:r>
                        <m:r>
                          <a:rPr lang="en-GB" i="1">
                            <a:latin typeface="Cambria Math" panose="02040503050406030204" pitchFamily="18" charset="0"/>
                          </a:rPr>
                          <m:t>,</m:t>
                        </m:r>
                        <m:r>
                          <a:rPr lang="en-GB" i="1">
                            <a:latin typeface="Cambria Math" panose="02040503050406030204" pitchFamily="18" charset="0"/>
                          </a:rPr>
                          <m:t>ℱ</m:t>
                        </m:r>
                        <m:r>
                          <a:rPr lang="en-GB" i="1">
                            <a:latin typeface="Cambria Math" panose="02040503050406030204" pitchFamily="18" charset="0"/>
                          </a:rPr>
                          <m:t>,</m:t>
                        </m:r>
                        <m:r>
                          <a:rPr lang="en-GB" i="1">
                            <a:latin typeface="Cambria Math" panose="02040503050406030204" pitchFamily="18" charset="0"/>
                          </a:rPr>
                          <m:t>𝑃</m:t>
                        </m:r>
                      </m:e>
                    </m:d>
                  </m:oMath>
                </a14:m>
                <a:r>
                  <a:rPr lang="en-GB" dirty="0"/>
                  <a:t>  be a probability space and let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be </a:t>
                </a:r>
                <a:r>
                  <a:rPr lang="en-GB" u="sng" dirty="0"/>
                  <a:t>independent </a:t>
                </a:r>
                <a:br>
                  <a:rPr lang="en-GB" u="sng" dirty="0"/>
                </a:br>
                <a:r>
                  <a:rPr lang="en-GB" u="sng" dirty="0"/>
                  <a:t>random variables</a:t>
                </a:r>
                <a:r>
                  <a:rPr lang="en-GB" dirty="0"/>
                  <a:t> such that the expected values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e>
                        </m:d>
                      </m:e>
                    </m:d>
                  </m:oMath>
                </a14:m>
                <a:r>
                  <a:rPr lang="en-GB" dirty="0"/>
                  <a:t>  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r>
                      <m:rPr>
                        <m:sty m:val="p"/>
                      </m:rPr>
                      <a:rPr lang="en-GB" i="0">
                        <a:latin typeface="Cambria Math" panose="02040503050406030204" pitchFamily="18" charset="0"/>
                      </a:rPr>
                      <m:t>E</m:t>
                    </m:r>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𝑋</m:t>
                                </m:r>
                              </m:e>
                              <m:sup>
                                <m:r>
                                  <a:rPr lang="en-GB" b="0" i="1" smtClean="0">
                                    <a:latin typeface="Cambria Math" panose="02040503050406030204" pitchFamily="18" charset="0"/>
                                  </a:rPr>
                                  <m:t>′′</m:t>
                                </m:r>
                              </m:sup>
                            </m:sSup>
                          </m:e>
                        </m:d>
                      </m:e>
                    </m:d>
                  </m:oMath>
                </a14:m>
                <a:r>
                  <a:rPr lang="en-GB" dirty="0"/>
                  <a:t>  are finite.   Then</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e>
                      </m:d>
                      <m:r>
                        <a:rPr lang="en-GB" b="0" i="1" smtClean="0">
                          <a:latin typeface="Cambria Math" panose="02040503050406030204" pitchFamily="18" charset="0"/>
                        </a:rPr>
                        <m:t>=0</m:t>
                      </m:r>
                    </m:oMath>
                  </m:oMathPara>
                </a14:m>
                <a:endParaRPr lang="en-GB" dirty="0"/>
              </a:p>
              <a:p>
                <a:endParaRPr lang="en-GB" dirty="0"/>
              </a:p>
              <a:p>
                <a:pPr>
                  <a:lnSpc>
                    <a:spcPct val="200000"/>
                  </a:lnSpc>
                </a:pPr>
                <a:r>
                  <a:rPr lang="en-GB" i="1" dirty="0"/>
                  <a:t>Proof:</a:t>
                </a:r>
              </a:p>
              <a:p>
                <a:pPr>
                  <a:lnSpc>
                    <a:spcPct val="150000"/>
                  </a:lnSpc>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e>
                      </m:d>
                      <m:r>
                        <m:rPr>
                          <m:aln/>
                        </m:rP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e>
                      </m:d>
                      <m:r>
                        <a:rPr lang="en-GB" b="0" i="0" smtClean="0">
                          <a:latin typeface="Cambria Math" panose="02040503050406030204" pitchFamily="18" charset="0"/>
                        </a:rPr>
                        <m:t>=</m:t>
                      </m:r>
                    </m:oMath>
                    <m:oMath xmlns:m="http://schemas.openxmlformats.org/officeDocument/2006/math">
                      <m:r>
                        <m:rPr>
                          <m:aln/>
                        </m:rPr>
                        <a:rPr lang="en-GB" b="0" i="0"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i="1">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r>
                        <a:rPr lang="en-GB" i="1">
                          <a:latin typeface="Cambria Math" panose="02040503050406030204" pitchFamily="18" charset="0"/>
                        </a:rPr>
                        <m:t>−</m:t>
                      </m:r>
                      <m:r>
                        <m:rPr>
                          <m:sty m:val="p"/>
                        </m:rPr>
                        <a:rPr lang="en-GB" b="0" i="0" smtClean="0">
                          <a:latin typeface="Cambria Math" panose="02040503050406030204" pitchFamily="18" charset="0"/>
                        </a:rPr>
                        <m:t>E</m:t>
                      </m:r>
                      <m:r>
                        <a:rPr lang="en-GB" b="0" i="1" smtClean="0">
                          <a:latin typeface="Cambria Math" panose="02040503050406030204" pitchFamily="18" charset="0"/>
                        </a:rPr>
                        <m:t> </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i="1">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m:t>
                              </m:r>
                            </m:sup>
                          </m:sSup>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m:rPr>
                          <m:sty m:val="p"/>
                        </m:rPr>
                        <a:rPr lang="en-GB" b="0" i="0" smtClean="0">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𝑋</m:t>
                              </m:r>
                            </m:e>
                            <m:sup>
                              <m:r>
                                <a:rPr lang="en-GB" i="1">
                                  <a:latin typeface="Cambria Math" panose="02040503050406030204" pitchFamily="18" charset="0"/>
                                </a:rPr>
                                <m:t>′′</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m:t>
                          </m:r>
                        </m:sup>
                      </m:sSup>
                      <m:r>
                        <a:rPr lang="en-GB" b="0" i="1" smtClean="0">
                          <a:latin typeface="Cambria Math" panose="02040503050406030204" pitchFamily="18" charset="0"/>
                        </a:rPr>
                        <m:t>=0</m:t>
                      </m:r>
                    </m:oMath>
                  </m:oMathPara>
                </a14:m>
                <a:endParaRPr lang="en-GB" i="1"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8354"/>
                </a:stretch>
              </a:blipFill>
            </p:spPr>
            <p:txBody>
              <a:bodyPr/>
              <a:lstStyle/>
              <a:p>
                <a:r>
                  <a:rPr lang="en-GB">
                    <a:noFill/>
                  </a:rPr>
                  <a:t> </a:t>
                </a:r>
              </a:p>
            </p:txBody>
          </p:sp>
        </mc:Fallback>
      </mc:AlternateContent>
    </p:spTree>
    <p:extLst>
      <p:ext uri="{BB962C8B-B14F-4D97-AF65-F5344CB8AC3E}">
        <p14:creationId xmlns:p14="http://schemas.microsoft.com/office/powerpoint/2010/main" val="1929117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variance of the sample mean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Assume that the variances  </a:t>
                </a:r>
                <a14:m>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a:t>  </a:t>
                </a:r>
                <a:br>
                  <a:rPr lang="en-GB" dirty="0"/>
                </a:br>
                <a:r>
                  <a:rPr lang="en-GB" dirty="0"/>
                  <a:t>and that the random variables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𝑛</m:t>
                        </m:r>
                      </m:sub>
                    </m:sSub>
                  </m:oMath>
                </a14:m>
                <a:r>
                  <a:rPr lang="en-GB" dirty="0"/>
                  <a:t>  are </a:t>
                </a:r>
                <a:r>
                  <a:rPr lang="en-GB" u="sng" dirty="0"/>
                  <a:t>pairwise independent</a:t>
                </a:r>
                <a:r>
                  <a:rPr lang="en-GB" dirty="0"/>
                  <a:t>.  </a:t>
                </a:r>
                <a:br>
                  <a:rPr lang="en-GB" dirty="0"/>
                </a:br>
                <a:r>
                  <a:rPr lang="en-GB" dirty="0"/>
                  <a:t>Then</a:t>
                </a:r>
              </a:p>
              <a:p>
                <a:pPr>
                  <a:lnSpc>
                    <a:spcPct val="125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m:rPr>
                          <m:aln/>
                        </m:rP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m:rPr>
                                      <m:sty m:val="p"/>
                                    </m:rPr>
                                    <a:rPr lang="en-GB" b="0" i="1" smtClean="0">
                                      <a:latin typeface="Cambria Math" panose="02040503050406030204" pitchFamily="18" charset="0"/>
                                    </a:rPr>
                                    <m:t>E</m:t>
                                  </m:r>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d>
                            </m:e>
                            <m:sup>
                              <m:r>
                                <a:rPr lang="en-GB" b="0" i="1" smtClean="0">
                                  <a:latin typeface="Cambria Math" panose="02040503050406030204" pitchFamily="18" charset="0"/>
                                </a:rPr>
                                <m:t>2</m:t>
                              </m:r>
                            </m:sup>
                          </m:sSup>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e>
                                  </m:nary>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d>
                      <m:r>
                        <a:rPr lang="en-GB" i="1">
                          <a:latin typeface="Cambria Math" panose="02040503050406030204" pitchFamily="18" charset="0"/>
                        </a:rPr>
                        <m:t>=</m:t>
                      </m:r>
                      <m:r>
                        <m:rPr>
                          <m:sty m:val="p"/>
                        </m:rPr>
                        <a:rPr lang="en-GB" b="0" i="1" smtClean="0">
                          <a:latin typeface="Cambria Math" panose="02040503050406030204" pitchFamily="18" charset="0"/>
                        </a:rPr>
                        <m:t>E</m:t>
                      </m:r>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nary>
                                    </m:e>
                                  </m:d>
                                </m:e>
                                <m:sup>
                                  <m:r>
                                    <a:rPr lang="en-GB" b="0" i="1" smtClean="0">
                                      <a:latin typeface="Cambria Math" panose="02040503050406030204" pitchFamily="18" charset="0"/>
                                    </a:rPr>
                                    <m:t>2</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e>
                      </m:d>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𝑗</m:t>
                                      </m:r>
                                      <m:r>
                                        <a:rPr lang="en-GB" b="0" i="1" smtClean="0">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𝜇</m:t>
                                      </m:r>
                                    </m:e>
                                  </m:d>
                                </m:e>
                              </m:nary>
                            </m:e>
                          </m:nary>
                        </m:e>
                      </m:d>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3343380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variance of the sample mean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endParaRPr lang="en-GB" dirty="0">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r>
                        <m:rPr>
                          <m:sty m:val="p"/>
                        </m:rPr>
                        <a:rPr lang="en-GB" smtClean="0">
                          <a:latin typeface="Cambria Math" panose="02040503050406030204" pitchFamily="18" charset="0"/>
                        </a:rPr>
                        <m:t>Var</m:t>
                      </m:r>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e>
                                  </m:d>
                                </m:e>
                              </m:nary>
                            </m:e>
                          </m:nary>
                        </m:e>
                      </m:d>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d>
                        <m:dPr>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d>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e>
                                      </m:d>
                                    </m:e>
                                  </m:d>
                                </m:e>
                              </m:nary>
                            </m:e>
                          </m:nary>
                        </m:e>
                      </m:d>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754289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variance of the sample mean</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0000"/>
                  </a:lnSpc>
                </a:pPr>
                <a:r>
                  <a:rPr lang="en-GB" dirty="0"/>
                  <a:t>If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𝑖</m:t>
                        </m:r>
                      </m:sub>
                    </m:sSub>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𝑗</m:t>
                        </m:r>
                      </m:sub>
                    </m:sSub>
                  </m:oMath>
                </a14:m>
                <a:r>
                  <a:rPr lang="en-GB" dirty="0"/>
                  <a:t>  are independent, then  </a:t>
                </a:r>
                <a14:m>
                  <m:oMath xmlns:m="http://schemas.openxmlformats.org/officeDocument/2006/math">
                    <m:r>
                      <m:rPr>
                        <m:sty m:val="p"/>
                      </m:rPr>
                      <a:rPr lang="en-GB" i="0" smtClean="0">
                        <a:latin typeface="Cambria Math" panose="02040503050406030204" pitchFamily="18" charset="0"/>
                      </a:rPr>
                      <m:t>E</m:t>
                    </m:r>
                    <m:d>
                      <m:dPr>
                        <m:begChr m:val="["/>
                        <m:endChr m:val="]"/>
                        <m:ctrlPr>
                          <a:rPr lang="en-GB" i="1" smtClean="0">
                            <a:latin typeface="Cambria Math" panose="02040503050406030204" pitchFamily="18" charset="0"/>
                          </a:rPr>
                        </m:ctrlPr>
                      </m:dPr>
                      <m:e>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𝑖</m:t>
                                </m:r>
                              </m:sub>
                            </m:sSub>
                            <m:r>
                              <a:rPr lang="en-GB" i="1" smtClean="0">
                                <a:latin typeface="Cambria Math" panose="02040503050406030204" pitchFamily="18" charset="0"/>
                              </a:rPr>
                              <m:t>−</m:t>
                            </m:r>
                            <m:r>
                              <a:rPr lang="en-GB" i="1" smtClean="0">
                                <a:latin typeface="Cambria Math" panose="02040503050406030204" pitchFamily="18" charset="0"/>
                              </a:rPr>
                              <m:t>𝜇</m:t>
                            </m:r>
                          </m:e>
                        </m:d>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𝑗</m:t>
                                </m:r>
                              </m:sub>
                            </m:sSub>
                            <m:r>
                              <a:rPr lang="en-GB" i="1" smtClean="0">
                                <a:latin typeface="Cambria Math" panose="02040503050406030204" pitchFamily="18" charset="0"/>
                              </a:rPr>
                              <m:t>−</m:t>
                            </m:r>
                            <m:r>
                              <a:rPr lang="en-GB" i="1" smtClean="0">
                                <a:latin typeface="Cambria Math" panose="02040503050406030204" pitchFamily="18" charset="0"/>
                              </a:rPr>
                              <m:t>𝜇</m:t>
                            </m:r>
                          </m:e>
                        </m:d>
                      </m:e>
                    </m:d>
                    <m:r>
                      <a:rPr lang="en-GB" i="1" smtClean="0">
                        <a:latin typeface="Cambria Math" panose="02040503050406030204" pitchFamily="18" charset="0"/>
                      </a:rPr>
                      <m:t>=0</m:t>
                    </m:r>
                  </m:oMath>
                </a14:m>
                <a:endParaRPr lang="en-GB" dirty="0"/>
              </a:p>
              <a:p>
                <a:pPr>
                  <a:lnSpc>
                    <a:spcPct val="120000"/>
                  </a:lnSpc>
                </a:pPr>
                <a14:m>
                  <m:oMathPara xmlns:m="http://schemas.openxmlformats.org/officeDocument/2006/math">
                    <m:oMathParaPr>
                      <m:jc m:val="centerGroup"/>
                    </m:oMathParaPr>
                    <m:oMath xmlns:m="http://schemas.openxmlformats.org/officeDocument/2006/math">
                      <m:r>
                        <m:rPr>
                          <m:sty m:val="p"/>
                        </m:rPr>
                        <a:rPr lang="en-GB">
                          <a:latin typeface="Cambria Math" panose="02040503050406030204" pitchFamily="18" charset="0"/>
                        </a:rPr>
                        <m:t>Var</m:t>
                      </m:r>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d>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d>
                        <m:dPr>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d>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𝜇</m:t>
                                          </m:r>
                                        </m:e>
                                      </m:d>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e>
                                      </m:d>
                                    </m:e>
                                  </m:d>
                                </m:e>
                              </m:nary>
                            </m:e>
                          </m:nary>
                        </m:e>
                      </m:d>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r>
                                <a:rPr lang="en-GB" i="1">
                                  <a:latin typeface="Cambria Math" panose="02040503050406030204" pitchFamily="18" charset="0"/>
                                </a:rPr>
                                <m:t>𝑛</m:t>
                              </m:r>
                            </m:e>
                            <m:sup>
                              <m:r>
                                <a:rPr lang="en-GB" b="0" i="1" smtClean="0">
                                  <a:latin typeface="Cambria Math" panose="02040503050406030204" pitchFamily="18" charset="0"/>
                                </a:rPr>
                                <m:t>2</m:t>
                              </m:r>
                            </m:sup>
                          </m:sSup>
                        </m:den>
                      </m:f>
                      <m:d>
                        <m:dPr>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d>
                            </m:e>
                          </m:nary>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num>
                        <m:den>
                          <m:r>
                            <a:rPr lang="en-GB" b="0" i="1" smtClean="0">
                              <a:latin typeface="Cambria Math" panose="02040503050406030204" pitchFamily="18" charset="0"/>
                            </a:rPr>
                            <m:t>𝑛</m:t>
                          </m:r>
                        </m:den>
                      </m:f>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50190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Random variable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a:t>Let a probability space  </a:t>
                </a:r>
                <a14:m>
                  <m:oMath xmlns:m="http://schemas.openxmlformats.org/officeDocument/2006/math">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ℱ</m:t>
                    </m:r>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oMath>
                </a14:m>
                <a:r>
                  <a:rPr lang="en-GB" dirty="0"/>
                  <a:t>  be given.  Since the random variable  </a:t>
                </a:r>
                <a14:m>
                  <m:oMath xmlns:m="http://schemas.openxmlformats.org/officeDocument/2006/math">
                    <m:r>
                      <a:rPr lang="en-GB" i="1" smtClean="0">
                        <a:latin typeface="Cambria Math" panose="02040503050406030204" pitchFamily="18" charset="0"/>
                      </a:rPr>
                      <m:t>𝑋</m:t>
                    </m:r>
                  </m:oMath>
                </a14:m>
                <a:r>
                  <a:rPr lang="en-GB" dirty="0"/>
                  <a:t>  is a (measurable) mapping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it follows that the distribution of the (numerical) values of the variable  </a:t>
                </a:r>
                <a14:m>
                  <m:oMath xmlns:m="http://schemas.openxmlformats.org/officeDocument/2006/math">
                    <m:r>
                      <a:rPr lang="en-GB" i="1" smtClean="0">
                        <a:latin typeface="Cambria Math" panose="02040503050406030204" pitchFamily="18" charset="0"/>
                      </a:rPr>
                      <m:t>𝑋</m:t>
                    </m:r>
                  </m:oMath>
                </a14:m>
                <a:r>
                  <a:rPr lang="en-GB" dirty="0"/>
                  <a:t>  is governed by the probability  </a:t>
                </a:r>
                <a14:m>
                  <m:oMath xmlns:m="http://schemas.openxmlformats.org/officeDocument/2006/math">
                    <m:r>
                      <a:rPr lang="en-GB" i="1" smtClean="0">
                        <a:latin typeface="Cambria Math" panose="02040503050406030204" pitchFamily="18" charset="0"/>
                      </a:rPr>
                      <m:t>𝑃</m:t>
                    </m:r>
                  </m:oMath>
                </a14:m>
                <a:r>
                  <a:rPr lang="en-GB" dirty="0"/>
                  <a:t>.</a:t>
                </a:r>
              </a:p>
              <a:p>
                <a:pPr>
                  <a:lnSpc>
                    <a:spcPct val="150000"/>
                  </a:lnSpc>
                </a:pPr>
                <a:endParaRPr lang="en-GB" dirty="0"/>
              </a:p>
              <a:p>
                <a:pPr>
                  <a:lnSpc>
                    <a:spcPct val="200000"/>
                  </a:lnSpc>
                </a:pPr>
                <a:r>
                  <a:rPr lang="en-GB" u="sng" dirty="0"/>
                  <a:t>To simplify the matters significantly</a:t>
                </a:r>
                <a:r>
                  <a:rPr lang="en-GB" dirty="0"/>
                  <a:t>, we shall </a:t>
                </a:r>
                <a:r>
                  <a:rPr lang="en-GB" b="1" dirty="0"/>
                  <a:t>assume</a:t>
                </a:r>
                <a:r>
                  <a:rPr lang="en-GB" dirty="0"/>
                  <a:t> from now on that </a:t>
                </a:r>
                <a:br>
                  <a:rPr lang="en-GB" dirty="0"/>
                </a:br>
                <a:r>
                  <a:rPr lang="en-GB" dirty="0"/>
                  <a:t>there exists a probability density function of the probability measure  </a:t>
                </a:r>
                <a14:m>
                  <m:oMath xmlns:m="http://schemas.openxmlformats.org/officeDocument/2006/math">
                    <m:r>
                      <a:rPr lang="en-GB" i="1">
                        <a:latin typeface="Cambria Math" panose="02040503050406030204" pitchFamily="18" charset="0"/>
                      </a:rPr>
                      <m:t>𝑃</m:t>
                    </m:r>
                  </m:oMath>
                </a14:m>
                <a:r>
                  <a:rPr lang="en-GB" dirty="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4270600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expected value of the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0000"/>
                  </a:lnSpc>
                </a:pPr>
                <a:r>
                  <a:rPr lang="en-GB" dirty="0"/>
                  <a:t>Assume that the expected values  </a:t>
                </a:r>
                <a14:m>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2</m:t>
                            </m:r>
                          </m:sub>
                        </m:sSub>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r>
                      <a:rPr lang="en-GB" i="1">
                        <a:latin typeface="Cambria Math" panose="02040503050406030204" pitchFamily="18" charset="0"/>
                      </a:rPr>
                      <m:t>𝜇</m:t>
                    </m:r>
                  </m:oMath>
                </a14:m>
                <a:r>
                  <a:rPr lang="en-GB" dirty="0"/>
                  <a:t>, </a:t>
                </a:r>
              </a:p>
              <a:p>
                <a:r>
                  <a:rPr lang="en-GB" dirty="0"/>
                  <a:t>that the variances  </a:t>
                </a:r>
                <a14:m>
                  <m:oMath xmlns:m="http://schemas.openxmlformats.org/officeDocument/2006/math">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2</m:t>
                            </m:r>
                          </m:sub>
                        </m:sSub>
                      </m:e>
                    </m:d>
                    <m:r>
                      <a:rPr lang="en-GB" i="1">
                        <a:latin typeface="Cambria Math" panose="02040503050406030204" pitchFamily="18" charset="0"/>
                      </a:rPr>
                      <m:t>=…=</m:t>
                    </m:r>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a:t>,  </a:t>
                </a:r>
                <a:br>
                  <a:rPr lang="en-GB" dirty="0"/>
                </a:br>
                <a:r>
                  <a:rPr lang="en-GB" dirty="0"/>
                  <a:t>and that the random variables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oMath>
                </a14:m>
                <a:r>
                  <a:rPr lang="en-GB" dirty="0"/>
                  <a:t>  are </a:t>
                </a:r>
                <a:r>
                  <a:rPr lang="en-GB" u="sng" dirty="0"/>
                  <a:t>pairwise independent</a:t>
                </a:r>
                <a:r>
                  <a:rPr lang="en-GB" dirty="0"/>
                  <a:t>.  </a:t>
                </a:r>
                <a:br>
                  <a:rPr lang="en-GB" dirty="0"/>
                </a:br>
                <a:r>
                  <a:rPr lang="en-GB" dirty="0"/>
                  <a:t>Then</a:t>
                </a:r>
              </a:p>
              <a:p>
                <a:pPr>
                  <a:lnSpc>
                    <a:spcPct val="12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d>
                      <m:r>
                        <m:rPr>
                          <m:aln/>
                        </m:rP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a:rPr lang="en-GB" b="0" i="1" smtClean="0">
                                      <a:latin typeface="Cambria Math" panose="02040503050406030204" pitchFamily="18" charset="0"/>
                                    </a:rPr>
                                    <m:t>2</m:t>
                                  </m:r>
                                </m:sup>
                              </m:sSup>
                            </m:e>
                          </m:nary>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d>
                                </m:e>
                                <m:sup>
                                  <m:r>
                                    <a:rPr lang="en-GB" i="1">
                                      <a:latin typeface="Cambria Math" panose="02040503050406030204" pitchFamily="18" charset="0"/>
                                    </a:rPr>
                                    <m:t>2</m:t>
                                  </m:r>
                                </m:sup>
                              </m:sSup>
                            </m:e>
                          </m:nary>
                        </m:e>
                      </m:d>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e>
                                  </m:d>
                                </m:e>
                                <m:sup>
                                  <m:r>
                                    <a:rPr lang="en-GB" i="1">
                                      <a:latin typeface="Cambria Math" panose="02040503050406030204" pitchFamily="18" charset="0"/>
                                    </a:rPr>
                                    <m:t>2</m:t>
                                  </m:r>
                                </m:sup>
                              </m:sSup>
                            </m:e>
                          </m:d>
                        </m:e>
                      </m:nary>
                      <m:r>
                        <a:rPr lang="en-GB" i="1">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242"/>
                </a:stretch>
              </a:blipFill>
            </p:spPr>
            <p:txBody>
              <a:bodyPr/>
              <a:lstStyle/>
              <a:p>
                <a:r>
                  <a:rPr lang="en-GB">
                    <a:noFill/>
                  </a:rPr>
                  <a:t> </a:t>
                </a:r>
              </a:p>
            </p:txBody>
          </p:sp>
        </mc:Fallback>
      </mc:AlternateContent>
    </p:spTree>
    <p:extLst>
      <p:ext uri="{BB962C8B-B14F-4D97-AF65-F5344CB8AC3E}">
        <p14:creationId xmlns:p14="http://schemas.microsoft.com/office/powerpoint/2010/main" val="3639357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expected value of the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d>
                      <m:r>
                        <m:rPr>
                          <m:aln/>
                        </m:rP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e>
                                  </m:d>
                                </m:e>
                                <m:sup>
                                  <m:r>
                                    <a:rPr lang="en-GB" i="1">
                                      <a:latin typeface="Cambria Math" panose="02040503050406030204" pitchFamily="18" charset="0"/>
                                    </a:rPr>
                                    <m:t>2</m:t>
                                  </m:r>
                                </m:sup>
                              </m:sSup>
                            </m:e>
                          </m:d>
                        </m:e>
                      </m:nary>
                      <m:r>
                        <a:rPr lang="en-GB" i="1">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𝑘</m:t>
                                      </m:r>
                                    </m:sub>
                                  </m:sSub>
                                </m:e>
                              </m:nary>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i="0">
                              <a:latin typeface="Cambria Math" panose="02040503050406030204" pitchFamily="18" charset="0"/>
                            </a:rPr>
                            <m:t>E</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sSubSup>
                                <m:sSubSupPr>
                                  <m:ctrlPr>
                                    <a:rPr lang="en-GB" b="0" i="1" smtClean="0">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i="1">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e>
                                      </m:eqAr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i="1">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d>
                        </m:e>
                      </m:nary>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92985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expected value of the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14:m>
                  <m:oMathPara xmlns:m="http://schemas.openxmlformats.org/officeDocument/2006/math">
                    <m:oMathParaPr>
                      <m:jc m:val="centerGroup"/>
                    </m:oMathParaPr>
                    <m:oMath xmlns:m="http://schemas.openxmlformats.org/officeDocument/2006/math">
                      <m:r>
                        <m:rPr>
                          <m:aln/>
                        </m:rPr>
                        <a:rPr lang="en-GB"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𝑛</m:t>
                                  </m:r>
                                </m:den>
                              </m:f>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𝑗</m:t>
                                      </m:r>
                                      <m:r>
                                        <a:rPr lang="en-GB" i="1">
                                          <a:latin typeface="Cambria Math" panose="02040503050406030204" pitchFamily="18" charset="0"/>
                                        </a:rPr>
                                        <m:t>=1</m:t>
                                      </m:r>
                                    </m:e>
                                    <m:e>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e>
                                  </m:eqAr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sub>
                                  </m:sSub>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nary>
                                    <m:naryPr>
                                      <m:chr m:val="∑"/>
                                      <m:ctrlPr>
                                        <a:rPr lang="en-GB" i="1">
                                          <a:latin typeface="Cambria Math" panose="02040503050406030204" pitchFamily="18" charset="0"/>
                                        </a:rPr>
                                      </m:ctrlPr>
                                    </m:naryPr>
                                    <m:sub>
                                      <m:eqArr>
                                        <m:eqArrPr>
                                          <m:ctrlPr>
                                            <a:rPr lang="en-GB" i="1">
                                              <a:latin typeface="Cambria Math" panose="02040503050406030204" pitchFamily="18" charset="0"/>
                                            </a:rPr>
                                          </m:ctrlPr>
                                        </m:eqArrPr>
                                        <m:e>
                                          <m:r>
                                            <m:rPr>
                                              <m:brk m:alnAt="23"/>
                                            </m:rPr>
                                            <a:rPr lang="en-GB" i="1">
                                              <a:latin typeface="Cambria Math" panose="02040503050406030204" pitchFamily="18" charset="0"/>
                                            </a:rPr>
                                            <m:t>𝑘</m:t>
                                          </m:r>
                                          <m:r>
                                            <a:rPr lang="en-GB" i="1">
                                              <a:latin typeface="Cambria Math" panose="02040503050406030204" pitchFamily="18" charset="0"/>
                                            </a:rPr>
                                            <m:t>=1</m:t>
                                          </m:r>
                                        </m:e>
                                        <m:e>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𝑘</m:t>
                                          </m:r>
                                        </m:e>
                                      </m:eqArr>
                                    </m:sub>
                                    <m:sup>
                                      <m:r>
                                        <a:rPr lang="en-GB" i="1">
                                          <a:latin typeface="Cambria Math" panose="02040503050406030204" pitchFamily="18" charset="0"/>
                                        </a:rPr>
                                        <m:t>𝑛</m:t>
                                      </m:r>
                                    </m:sup>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𝑗</m:t>
                                          </m:r>
                                        </m:sub>
                                      </m:sSub>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𝑘</m:t>
                                          </m:r>
                                        </m:sub>
                                      </m:sSub>
                                    </m:e>
                                  </m:nary>
                                </m:e>
                              </m:nary>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𝑛</m:t>
                                  </m:r>
                                </m:sup>
                                <m:e>
                                  <m:sSubSup>
                                    <m:sSubSupPr>
                                      <m:ctrlPr>
                                        <a:rPr lang="en-GB" i="1">
                                          <a:latin typeface="Cambria Math" panose="02040503050406030204" pitchFamily="18" charset="0"/>
                                        </a:rPr>
                                      </m:ctrlPr>
                                    </m:sSubSupPr>
                                    <m:e>
                                      <m:r>
                                        <a:rPr lang="en-GB" i="1">
                                          <a:latin typeface="Cambria Math" panose="02040503050406030204" pitchFamily="18" charset="0"/>
                                        </a:rPr>
                                        <m:t>𝑋</m:t>
                                      </m:r>
                                    </m:e>
                                    <m:sub>
                                      <m:r>
                                        <a:rPr lang="en-GB" i="1">
                                          <a:latin typeface="Cambria Math" panose="02040503050406030204" pitchFamily="18" charset="0"/>
                                        </a:rPr>
                                        <m:t>𝑗</m:t>
                                      </m:r>
                                    </m:sub>
                                    <m:sup>
                                      <m:r>
                                        <a:rPr lang="en-GB" i="1">
                                          <a:latin typeface="Cambria Math" panose="02040503050406030204" pitchFamily="18" charset="0"/>
                                        </a:rPr>
                                        <m:t>2</m:t>
                                      </m:r>
                                    </m:sup>
                                  </m:sSubSup>
                                </m:e>
                              </m:nary>
                            </m:e>
                          </m:d>
                        </m:e>
                      </m:nary>
                      <m:r>
                        <a:rPr lang="en-GB" i="1">
                          <a:latin typeface="Cambria Math" panose="02040503050406030204" pitchFamily="18" charset="0"/>
                        </a:rPr>
                        <m:t>=</m:t>
                      </m:r>
                    </m:oMath>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d>
                            <m:dPr>
                              <m:ctrlPr>
                                <a:rPr lang="en-GB" i="1">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b="0" i="1" smtClean="0">
                                      <a:latin typeface="Cambria Math" panose="02040503050406030204" pitchFamily="18" charset="0"/>
                                    </a:rPr>
                                    <m:t>𝑛</m:t>
                                  </m:r>
                                </m:den>
                              </m:f>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𝑗</m:t>
                                      </m:r>
                                      <m:r>
                                        <a:rPr lang="en-GB" b="0" i="1" smtClean="0">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d>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d>
                                </m:e>
                              </m:nary>
                            </m:e>
                          </m:d>
                        </m:e>
                      </m:nary>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39600" y="2368835"/>
                <a:ext cx="7986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400" i="0" smtClean="0">
                          <a:latin typeface="Cambria Math" panose="02040503050406030204" pitchFamily="18" charset="0"/>
                        </a:rPr>
                        <m:t>E</m:t>
                      </m:r>
                      <m:d>
                        <m:dPr>
                          <m:begChr m:val="["/>
                          <m:endChr m:val="]"/>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𝑠</m:t>
                              </m:r>
                            </m:e>
                            <m:sup>
                              <m:r>
                                <a:rPr lang="en-GB" sz="2400" b="0" i="1" smtClean="0">
                                  <a:latin typeface="Cambria Math" panose="02040503050406030204" pitchFamily="18" charset="0"/>
                                </a:rPr>
                                <m:t>2</m:t>
                              </m:r>
                            </m:sup>
                          </m:sSup>
                        </m:e>
                      </m:d>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39600" y="2368835"/>
                <a:ext cx="798617" cy="369332"/>
              </a:xfrm>
              <a:prstGeom prst="rect">
                <a:avLst/>
              </a:prstGeom>
              <a:blipFill>
                <a:blip r:embed="rId3"/>
                <a:stretch>
                  <a:fillRect l="-6061" b="-10000"/>
                </a:stretch>
              </a:blipFill>
            </p:spPr>
            <p:txBody>
              <a:bodyPr/>
              <a:lstStyle/>
              <a:p>
                <a:r>
                  <a:rPr lang="en-GB">
                    <a:noFill/>
                  </a:rPr>
                  <a:t> </a:t>
                </a:r>
              </a:p>
            </p:txBody>
          </p:sp>
        </mc:Fallback>
      </mc:AlternateContent>
    </p:spTree>
    <p:extLst>
      <p:ext uri="{BB962C8B-B14F-4D97-AF65-F5344CB8AC3E}">
        <p14:creationId xmlns:p14="http://schemas.microsoft.com/office/powerpoint/2010/main" val="3652603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expected value of the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20000"/>
                  </a:lnSpc>
                </a:pPr>
                <a:r>
                  <a:rPr lang="en-GB" dirty="0"/>
                  <a:t>Recall that  </a:t>
                </a:r>
                <a14:m>
                  <m:oMath xmlns:m="http://schemas.openxmlformats.org/officeDocument/2006/math">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E</m:t>
                    </m:r>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r>
                      <a:rPr lang="en-GB" i="1">
                        <a:latin typeface="Cambria Math" panose="02040503050406030204" pitchFamily="18" charset="0"/>
                      </a:rPr>
                      <m:t>𝜇</m:t>
                    </m:r>
                  </m:oMath>
                </a14:m>
                <a:r>
                  <a:rPr lang="en-GB" dirty="0"/>
                  <a:t>  and  </a:t>
                </a:r>
                <a14:m>
                  <m:oMath xmlns:m="http://schemas.openxmlformats.org/officeDocument/2006/math">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e>
                    </m:d>
                    <m:r>
                      <a:rPr lang="en-GB" i="1">
                        <a:latin typeface="Cambria Math" panose="02040503050406030204" pitchFamily="18" charset="0"/>
                      </a:rPr>
                      <m:t>=…=</m:t>
                    </m:r>
                    <m:r>
                      <m:rPr>
                        <m:sty m:val="p"/>
                      </m:rPr>
                      <a:rPr lang="en-GB">
                        <a:latin typeface="Cambria Math" panose="02040503050406030204" pitchFamily="18" charset="0"/>
                      </a:rPr>
                      <m:t>Var</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𝑛</m:t>
                            </m:r>
                          </m:sub>
                        </m:sSub>
                      </m:e>
                    </m:d>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a:t>,  </a:t>
                </a:r>
                <a:br>
                  <a:rPr lang="en-GB" dirty="0"/>
                </a:br>
                <a:r>
                  <a:rPr lang="en-GB" dirty="0"/>
                  <a:t>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0" smtClean="0">
                            <a:latin typeface="Cambria Math" panose="02040503050406030204" pitchFamily="18" charset="0"/>
                          </a:rPr>
                          <m:t>2</m:t>
                        </m:r>
                      </m:sup>
                    </m:sSup>
                    <m:r>
                      <a:rPr lang="en-GB" b="0" i="0" smtClean="0">
                        <a:latin typeface="Cambria Math" panose="02040503050406030204" pitchFamily="18" charset="0"/>
                      </a:rPr>
                      <m:t>=</m:t>
                    </m:r>
                    <m:r>
                      <m:rPr>
                        <m:sty m:val="p"/>
                      </m:rPr>
                      <a:rPr lang="en-GB" b="0" i="0" smtClean="0">
                        <a:latin typeface="Cambria Math" panose="02040503050406030204" pitchFamily="18" charset="0"/>
                      </a:rPr>
                      <m:t>Var</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d>
                          </m:e>
                        </m:d>
                      </m:e>
                      <m:sup>
                        <m:r>
                          <a:rPr lang="en-GB" b="0" i="1" smtClean="0">
                            <a:latin typeface="Cambria Math" panose="02040503050406030204" pitchFamily="18" charset="0"/>
                          </a:rPr>
                          <m:t>2</m:t>
                        </m:r>
                      </m:sup>
                    </m:sSup>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oMath>
                </a14:m>
                <a:r>
                  <a:rPr lang="en-GB" dirty="0"/>
                  <a:t>  in general.  Hence  </a:t>
                </a:r>
                <a:br>
                  <a:rPr lang="en-GB" dirty="0"/>
                </a:b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a:t>  for every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m:t>
                    </m:r>
                    <m:r>
                      <a:rPr lang="en-GB" b="0" i="1" smtClean="0">
                        <a:latin typeface="Cambria Math" panose="02040503050406030204" pitchFamily="18" charset="0"/>
                      </a:rPr>
                      <m:t>𝑛</m:t>
                    </m:r>
                  </m:oMath>
                </a14:m>
                <a:r>
                  <a:rPr lang="en-GB" dirty="0"/>
                  <a:t>.  Since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𝑖</m:t>
                        </m:r>
                      </m:sub>
                    </m:sSub>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𝑋</m:t>
                        </m:r>
                      </m:e>
                      <m:sub>
                        <m:r>
                          <a:rPr lang="en-GB" i="1" smtClean="0">
                            <a:latin typeface="Cambria Math" panose="02040503050406030204" pitchFamily="18" charset="0"/>
                          </a:rPr>
                          <m:t>𝑗</m:t>
                        </m:r>
                      </m:sub>
                    </m:sSub>
                  </m:oMath>
                </a14:m>
                <a:r>
                  <a:rPr lang="en-GB" dirty="0"/>
                  <a:t> are independent, we have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r>
                      <a:rPr lang="en-GB" b="0" i="1"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d>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oMath>
                </a14:m>
                <a:r>
                  <a:rPr lang="en-GB" dirty="0"/>
                  <a:t>  for every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=1,…,</m:t>
                    </m:r>
                    <m:r>
                      <a:rPr lang="en-GB" b="0" i="1" smtClean="0">
                        <a:latin typeface="Cambria Math" panose="02040503050406030204" pitchFamily="18" charset="0"/>
                      </a:rPr>
                      <m:t>𝑛</m:t>
                    </m:r>
                  </m:oMath>
                </a14:m>
                <a:r>
                  <a:rPr lang="en-GB" dirty="0"/>
                  <a:t>  when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oMath>
                </a14:m>
                <a:r>
                  <a:rPr lang="en-GB" dirty="0"/>
                  <a:t>.  Therefore</a:t>
                </a:r>
              </a:p>
              <a:p>
                <a:pPr>
                  <a:lnSpc>
                    <a:spcPct val="120000"/>
                  </a:lnSpc>
                </a:pPr>
                <a14:m>
                  <m:oMathPara xmlns:m="http://schemas.openxmlformats.org/officeDocument/2006/math">
                    <m:oMathParaPr>
                      <m:jc m:val="centerGroup"/>
                    </m:oMathParaPr>
                    <m:oMath xmlns:m="http://schemas.openxmlformats.org/officeDocument/2006/math">
                      <m:r>
                        <m:rPr>
                          <m:aln/>
                        </m:rP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𝑛</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e>
                          <m:d>
                            <m:dPr>
                              <m:ctrlPr>
                                <a:rPr lang="en-GB" i="1">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b="0" i="1" smtClean="0">
                                      <a:latin typeface="Cambria Math" panose="02040503050406030204" pitchFamily="18" charset="0"/>
                                    </a:rPr>
                                    <m:t>𝑛</m:t>
                                  </m:r>
                                </m:den>
                              </m:f>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𝑗</m:t>
                                      </m:r>
                                      <m:r>
                                        <a:rPr lang="en-GB" b="0" i="1" smtClean="0">
                                          <a:latin typeface="Cambria Math" panose="02040503050406030204" pitchFamily="18" charset="0"/>
                                        </a:rPr>
                                        <m:t>=1</m:t>
                                      </m:r>
                                    </m:e>
                                    <m:e>
                                      <m: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𝑗</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eqArr>
                                        <m:eqArrPr>
                                          <m:ctrlPr>
                                            <a:rPr lang="en-GB" b="0" i="1" smtClean="0">
                                              <a:latin typeface="Cambria Math" panose="02040503050406030204" pitchFamily="18" charset="0"/>
                                            </a:rPr>
                                          </m:ctrlPr>
                                        </m:eqArrPr>
                                        <m:e>
                                          <m:r>
                                            <m:rPr>
                                              <m:brk m:alnAt="23"/>
                                            </m:rPr>
                                            <a:rPr lang="en-GB" b="0" i="1" smtClean="0">
                                              <a:latin typeface="Cambria Math" panose="02040503050406030204" pitchFamily="18" charset="0"/>
                                            </a:rPr>
                                            <m:t>𝑘</m:t>
                                          </m:r>
                                          <m:r>
                                            <a:rPr lang="en-GB" b="0" i="1" smtClean="0">
                                              <a:latin typeface="Cambria Math" panose="02040503050406030204" pitchFamily="18" charset="0"/>
                                            </a:rPr>
                                            <m:t>=1</m:t>
                                          </m:r>
                                        </m:e>
                                        <m:e>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𝑘</m:t>
                                          </m:r>
                                        </m:e>
                                      </m:eqAr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d>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d>
                                </m:e>
                              </m:nary>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b="0" i="1" smtClean="0">
                                      <a:latin typeface="Cambria Math" panose="02040503050406030204" pitchFamily="18" charset="0"/>
                                    </a:rPr>
                                    <m:t>𝑛</m:t>
                                  </m:r>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solidFill>
                                            <a:schemeClr val="bg1"/>
                                          </a:solidFill>
                                          <a:latin typeface="Cambria Math" panose="02040503050406030204" pitchFamily="18" charset="0"/>
                                        </a:rPr>
                                        <m:t>2</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e>
                          </m:d>
                        </m:e>
                      </m:nary>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2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39600" y="3907440"/>
                <a:ext cx="7986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400" i="0" smtClean="0">
                          <a:latin typeface="Cambria Math" panose="02040503050406030204" pitchFamily="18" charset="0"/>
                        </a:rPr>
                        <m:t>E</m:t>
                      </m:r>
                      <m:d>
                        <m:dPr>
                          <m:begChr m:val="["/>
                          <m:endChr m:val="]"/>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𝑠</m:t>
                              </m:r>
                            </m:e>
                            <m:sup>
                              <m:r>
                                <a:rPr lang="en-GB" sz="2400" b="0" i="1" smtClean="0">
                                  <a:latin typeface="Cambria Math" panose="02040503050406030204" pitchFamily="18" charset="0"/>
                                </a:rPr>
                                <m:t>2</m:t>
                              </m:r>
                            </m:sup>
                          </m:sSup>
                        </m:e>
                      </m:d>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39600" y="3907440"/>
                <a:ext cx="798617" cy="369332"/>
              </a:xfrm>
              <a:prstGeom prst="rect">
                <a:avLst/>
              </a:prstGeom>
              <a:blipFill>
                <a:blip r:embed="rId3"/>
                <a:stretch>
                  <a:fillRect l="-6061" b="-8197"/>
                </a:stretch>
              </a:blipFill>
            </p:spPr>
            <p:txBody>
              <a:bodyPr/>
              <a:lstStyle/>
              <a:p>
                <a:r>
                  <a:rPr lang="en-GB">
                    <a:noFill/>
                  </a:rPr>
                  <a:t> </a:t>
                </a:r>
              </a:p>
            </p:txBody>
          </p:sp>
        </mc:Fallback>
      </mc:AlternateContent>
    </p:spTree>
    <p:extLst>
      <p:ext uri="{BB962C8B-B14F-4D97-AF65-F5344CB8AC3E}">
        <p14:creationId xmlns:p14="http://schemas.microsoft.com/office/powerpoint/2010/main" val="4338320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The expected value of the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d>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−2</m:t>
                                  </m:r>
                                </m:num>
                                <m:den>
                                  <m:r>
                                    <a:rPr lang="en-GB" i="1">
                                      <a:latin typeface="Cambria Math" panose="02040503050406030204" pitchFamily="18" charset="0"/>
                                    </a:rPr>
                                    <m:t>𝑛</m:t>
                                  </m:r>
                                </m:den>
                              </m:f>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r>
                                <a:rPr lang="en-GB" i="1">
                                  <a:latin typeface="Cambria Math" panose="02040503050406030204" pitchFamily="18" charset="0"/>
                                </a:rPr>
                                <m:t>−2</m:t>
                              </m:r>
                              <m:f>
                                <m:fPr>
                                  <m:ctrlPr>
                                    <a:rPr lang="en-GB" i="1">
                                      <a:latin typeface="Cambria Math" panose="02040503050406030204" pitchFamily="18" charset="0"/>
                                    </a:rPr>
                                  </m:ctrlPr>
                                </m:fPr>
                                <m:num>
                                  <m:r>
                                    <a:rPr lang="en-GB" i="1">
                                      <a:latin typeface="Cambria Math" panose="02040503050406030204" pitchFamily="18" charset="0"/>
                                    </a:rPr>
                                    <m:t>𝑛</m:t>
                                  </m:r>
                                  <m:r>
                                    <a:rPr lang="en-GB" i="1">
                                      <a:latin typeface="Cambria Math" panose="02040503050406030204" pitchFamily="18" charset="0"/>
                                    </a:rPr>
                                    <m:t>−1</m:t>
                                  </m:r>
                                </m:num>
                                <m:den>
                                  <m:r>
                                    <a:rPr lang="en-GB" i="1">
                                      <a:latin typeface="Cambria Math" panose="02040503050406030204" pitchFamily="18" charset="0"/>
                                    </a:rPr>
                                    <m:t>𝑛</m:t>
                                  </m:r>
                                </m:den>
                              </m:f>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𝑛</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−1</m:t>
                                      </m:r>
                                    </m:e>
                                  </m:d>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solidFill>
                                            <a:schemeClr val="bg1"/>
                                          </a:solidFill>
                                          <a:latin typeface="Cambria Math" panose="02040503050406030204" pitchFamily="18" charset="0"/>
                                        </a:rPr>
                                        <m:t>2</m:t>
                                      </m:r>
                                    </m:sup>
                                  </m:sSup>
                                </m:num>
                                <m:den>
                                  <m:sSup>
                                    <m:sSupPr>
                                      <m:ctrlPr>
                                        <a:rPr lang="en-GB" i="1">
                                          <a:latin typeface="Cambria Math" panose="02040503050406030204" pitchFamily="18" charset="0"/>
                                        </a:rPr>
                                      </m:ctrlPr>
                                    </m:sSupPr>
                                    <m:e>
                                      <m:r>
                                        <a:rPr lang="en-GB" i="1">
                                          <a:latin typeface="Cambria Math" panose="02040503050406030204" pitchFamily="18" charset="0"/>
                                        </a:rPr>
                                        <m:t>𝑛</m:t>
                                      </m:r>
                                    </m:e>
                                    <m:sup>
                                      <m:r>
                                        <a:rPr lang="en-GB" i="1">
                                          <a:latin typeface="Cambria Math" panose="02040503050406030204" pitchFamily="18" charset="0"/>
                                        </a:rPr>
                                        <m:t>2</m:t>
                                      </m:r>
                                    </m:sup>
                                  </m:sSup>
                                </m:den>
                              </m:f>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𝜇</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𝜇</m:t>
                                  </m:r>
                                </m:e>
                                <m:sup>
                                  <m:r>
                                    <a:rPr lang="en-GB" b="0" i="1" smtClean="0">
                                      <a:latin typeface="Cambria Math" panose="02040503050406030204" pitchFamily="18" charset="0"/>
                                    </a:rPr>
                                    <m:t>2</m:t>
                                  </m:r>
                                </m:sup>
                              </m:sSup>
                            </m:e>
                          </m:d>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547120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An alternative formula for the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We have noticed that the </a:t>
                </a:r>
                <a:r>
                  <a:rPr lang="en-GB" b="1" dirty="0"/>
                  <a:t>sample variance</a:t>
                </a:r>
                <a:r>
                  <a:rPr lang="en-GB" dirty="0"/>
                  <a:t> satisfies the next equation:</a:t>
                </a:r>
                <a:endParaRPr lang="en-GB" b="1" dirty="0"/>
              </a:p>
              <a:p>
                <a:pPr>
                  <a:lnSpc>
                    <a:spcPct val="125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a:rPr lang="en-GB" b="0" i="1" smtClean="0">
                                  <a:latin typeface="Cambria Math" panose="02040503050406030204" pitchFamily="18" charset="0"/>
                                </a:rPr>
                                <m:t>2</m:t>
                              </m:r>
                            </m:sup>
                          </m:sSup>
                        </m:e>
                      </m:nary>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oMath>
                  </m:oMathPara>
                </a14:m>
                <a:endParaRPr lang="en-GB" dirty="0"/>
              </a:p>
              <a:p>
                <a:endParaRPr lang="en-GB" dirty="0"/>
              </a:p>
              <a:p>
                <a:r>
                  <a:rPr lang="en-GB" dirty="0"/>
                  <a:t>To see the equation, note that:</a:t>
                </a:r>
              </a:p>
              <a:p>
                <a:pPr>
                  <a:lnSpc>
                    <a:spcPct val="110000"/>
                  </a:lnSpc>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m:rPr>
                                  <m:brk m:alnAt="23"/>
                                </m:rP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d>
                            </m:e>
                            <m:sup>
                              <m: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d>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e>
                      </m:nary>
                      <m:r>
                        <a:rPr lang="en-GB" b="0" i="1" smtClean="0">
                          <a:latin typeface="Cambria Math" panose="02040503050406030204" pitchFamily="18" charset="0"/>
                        </a:rPr>
                        <m:t>=</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4999536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An alternative formula for the sample variance</a:t>
            </a:r>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14000"/>
                  </a:lnSpc>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e>
                              </m:d>
                            </m:e>
                            <m:sup>
                              <m:r>
                                <m:rPr>
                                  <m:brk m:alnAt="23"/>
                                </m:rPr>
                                <a:rPr lang="en-GB" b="0" i="1" smtClean="0">
                                  <a:latin typeface="Cambria Math" panose="02040503050406030204" pitchFamily="18" charset="0"/>
                                </a:rPr>
                                <m:t>2</m:t>
                              </m:r>
                            </m:sup>
                          </m:sSup>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e>
                          </m:nary>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r>
                        <m:rPr>
                          <m:aln/>
                        </m:rP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r>
                        <m:rPr>
                          <m:aln/>
                        </m:rP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den>
                      </m:f>
                      <m:d>
                        <m:dPr>
                          <m:ctrlPr>
                            <a:rPr lang="en-GB" b="0" i="1" smtClean="0">
                              <a:latin typeface="Cambria Math" panose="02040503050406030204" pitchFamily="18" charset="0"/>
                            </a:rPr>
                          </m:ctrlPr>
                        </m:dPr>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e>
                          </m:nary>
                          <m:r>
                            <a:rPr lang="en-GB" b="0" i="1" smtClean="0">
                              <a:latin typeface="Cambria Math" panose="02040503050406030204" pitchFamily="18" charset="0"/>
                            </a:rPr>
                            <m:t>−2</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nary>
                            </m:e>
                          </m:nary>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nary>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𝑛</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6732429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zor.potx" id="{03D10032-7B47-4BC7-8D74-6E131F1ED24C}" vid="{FD6A47A2-2BEE-4AE2-8DFB-5A4C359AB07C}"/>
    </a:ext>
  </a:extLst>
</a:theme>
</file>

<file path=docProps/app.xml><?xml version="1.0" encoding="utf-8"?>
<Properties xmlns="http://schemas.openxmlformats.org/officeDocument/2006/extended-properties" xmlns:vt="http://schemas.openxmlformats.org/officeDocument/2006/docPropsVTypes">
  <Template>Vzor</Template>
  <TotalTime>3518</TotalTime>
  <Words>6563</Words>
  <Application>Microsoft Office PowerPoint</Application>
  <PresentationFormat>Širokoúhlá obrazovka</PresentationFormat>
  <Paragraphs>766</Paragraphs>
  <Slides>96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96</vt:i4>
      </vt:variant>
    </vt:vector>
  </HeadingPairs>
  <TitlesOfParts>
    <vt:vector size="102" baseType="lpstr">
      <vt:lpstr>Arial</vt:lpstr>
      <vt:lpstr>Cambria Math</vt:lpstr>
      <vt:lpstr>Symbol</vt:lpstr>
      <vt:lpstr>Times New Roman</vt:lpstr>
      <vt:lpstr>Wingdings</vt:lpstr>
      <vt:lpstr>Motiv Office</vt:lpstr>
      <vt:lpstr>Statistics  Lecture 4 &amp; 5</vt:lpstr>
      <vt:lpstr>Prezentace aplikace PowerPoint</vt:lpstr>
      <vt:lpstr>The concept of probability</vt:lpstr>
      <vt:lpstr>The concept of probability</vt:lpstr>
      <vt:lpstr>The concept of probability</vt:lpstr>
      <vt:lpstr>The concept of probability</vt:lpstr>
      <vt:lpstr>Random variable</vt:lpstr>
      <vt:lpstr>Random variable</vt:lpstr>
      <vt:lpstr>Random variable</vt:lpstr>
      <vt:lpstr>Assumptions to simplify the matters</vt:lpstr>
      <vt:lpstr>Assumptions to simplify the matters</vt:lpstr>
      <vt:lpstr>Assumptions to simplify the matters</vt:lpstr>
      <vt:lpstr>Assumptions to simplify the matters</vt:lpstr>
      <vt:lpstr>Probability mass function</vt:lpstr>
      <vt:lpstr>Probability mass function</vt:lpstr>
      <vt:lpstr>Assumptions to simplify the matters</vt:lpstr>
      <vt:lpstr>Assumptions to simplify the matters</vt:lpstr>
      <vt:lpstr>Probability density function</vt:lpstr>
      <vt:lpstr>Lebesgue measure and Lebesgue integral</vt:lpstr>
      <vt:lpstr>Lebesgue measure and Lebesgue integral</vt:lpstr>
      <vt:lpstr>Assumptions to simplify the matters</vt:lpstr>
      <vt:lpstr>Assumptions to simplify the matters</vt:lpstr>
      <vt:lpstr>Examples of random variables</vt:lpstr>
      <vt:lpstr>Examples of random variables</vt:lpstr>
      <vt:lpstr>Examples of random variables</vt:lpstr>
      <vt:lpstr>Examples of random variables</vt:lpstr>
      <vt:lpstr>Examples of random variables</vt:lpstr>
      <vt:lpstr>Examples of random variables</vt:lpstr>
      <vt:lpstr>Examples of random variables</vt:lpstr>
      <vt:lpstr>Probability mass function &amp; Probability density function</vt:lpstr>
      <vt:lpstr>Cumulative distribution function</vt:lpstr>
      <vt:lpstr>Cumulative distribution function</vt:lpstr>
      <vt:lpstr>Cumulative distribution function</vt:lpstr>
      <vt:lpstr>Examples of cumulative distribution functions</vt:lpstr>
      <vt:lpstr>Examples of cumulative distribution functions</vt:lpstr>
      <vt:lpstr>The cumulative distribution &amp; the density function</vt:lpstr>
      <vt:lpstr>The cumulative distribution &amp; the density function</vt:lpstr>
      <vt:lpstr>The cumulative distribution &amp; the density function</vt:lpstr>
      <vt:lpstr>The probability of an event</vt:lpstr>
      <vt:lpstr>Measures of central tendency</vt:lpstr>
      <vt:lpstr>The mean / expected value</vt:lpstr>
      <vt:lpstr>The mode</vt:lpstr>
      <vt:lpstr>The mode</vt:lpstr>
      <vt:lpstr>The mode</vt:lpstr>
      <vt:lpstr>The mode</vt:lpstr>
      <vt:lpstr>The mode</vt:lpstr>
      <vt:lpstr>The mode</vt:lpstr>
      <vt:lpstr>The mode</vt:lpstr>
      <vt:lpstr>The mode</vt:lpstr>
      <vt:lpstr>The mode</vt:lpstr>
      <vt:lpstr>The mode</vt:lpstr>
      <vt:lpstr>The mode</vt:lpstr>
      <vt:lpstr>Quantile</vt:lpstr>
      <vt:lpstr>Quantile</vt:lpstr>
      <vt:lpstr>Quantile</vt:lpstr>
      <vt:lpstr>Median</vt:lpstr>
      <vt:lpstr>Quartiles</vt:lpstr>
      <vt:lpstr>Quartiles</vt:lpstr>
      <vt:lpstr>Median &amp; Quartiles</vt:lpstr>
      <vt:lpstr>Deciles</vt:lpstr>
      <vt:lpstr>Centiles</vt:lpstr>
      <vt:lpstr>Mode &amp; Mean &amp; Median may differ</vt:lpstr>
      <vt:lpstr>Measures of dispersion</vt:lpstr>
      <vt:lpstr>Variance</vt:lpstr>
      <vt:lpstr>Variance</vt:lpstr>
      <vt:lpstr>Variance</vt:lpstr>
      <vt:lpstr>Variance</vt:lpstr>
      <vt:lpstr>Variance</vt:lpstr>
      <vt:lpstr>Standard deviation</vt:lpstr>
      <vt:lpstr>Measures of shape</vt:lpstr>
      <vt:lpstr>Skewness &amp; Kurtosis</vt:lpstr>
      <vt:lpstr>Skewness:  Properties and interpretation</vt:lpstr>
      <vt:lpstr>Kurtosis:  Properties and interpretation</vt:lpstr>
      <vt:lpstr>Functions of random variables</vt:lpstr>
      <vt:lpstr>Statistic</vt:lpstr>
      <vt:lpstr>Sample mean &amp; Sample variance</vt:lpstr>
      <vt:lpstr>Sample variance &amp; Sample standard deviation</vt:lpstr>
      <vt:lpstr>The measures of the statistics</vt:lpstr>
      <vt:lpstr>The expected values of the functions of random variables</vt:lpstr>
      <vt:lpstr>The expected value of the sample mean</vt:lpstr>
      <vt:lpstr>Independent events</vt:lpstr>
      <vt:lpstr>Independent random variables</vt:lpstr>
      <vt:lpstr>Independent random variables:  Theorem</vt:lpstr>
      <vt:lpstr>Independent random variables:  E[XY] = E[X] E[Y]</vt:lpstr>
      <vt:lpstr>Independent random variables:  E[XY] = E[X] E[Y]</vt:lpstr>
      <vt:lpstr>Independent random variables:  Theorem II</vt:lpstr>
      <vt:lpstr>The variance of the sample mean</vt:lpstr>
      <vt:lpstr>The variance of the sample mean</vt:lpstr>
      <vt:lpstr>The variance of the sample mean</vt:lpstr>
      <vt:lpstr>The expected value of the sample variance</vt:lpstr>
      <vt:lpstr>The expected value of the sample variance</vt:lpstr>
      <vt:lpstr>The expected value of the sample variance</vt:lpstr>
      <vt:lpstr>The expected value of the sample variance</vt:lpstr>
      <vt:lpstr>The expected value of the sample variance</vt:lpstr>
      <vt:lpstr>An alternative formula for the sample variance</vt:lpstr>
      <vt:lpstr>An alternative formula for the sample variance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Lecture 4 &amp; 5</dc:title>
  <dc:creator>bar0245</dc:creator>
  <cp:lastModifiedBy>Radmila Krkošková</cp:lastModifiedBy>
  <cp:revision>244</cp:revision>
  <dcterms:created xsi:type="dcterms:W3CDTF">2019-10-29T20:14:29Z</dcterms:created>
  <dcterms:modified xsi:type="dcterms:W3CDTF">2024-01-23T13:38:25Z</dcterms:modified>
</cp:coreProperties>
</file>