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70" r:id="rId10"/>
    <p:sldId id="271" r:id="rId11"/>
    <p:sldId id="273" r:id="rId12"/>
    <p:sldId id="274" r:id="rId13"/>
    <p:sldId id="258" r:id="rId14"/>
    <p:sldId id="275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310" r:id="rId24"/>
    <p:sldId id="276" r:id="rId25"/>
    <p:sldId id="285" r:id="rId26"/>
    <p:sldId id="286" r:id="rId27"/>
    <p:sldId id="287" r:id="rId28"/>
    <p:sldId id="300" r:id="rId29"/>
    <p:sldId id="303" r:id="rId30"/>
    <p:sldId id="288" r:id="rId31"/>
    <p:sldId id="290" r:id="rId32"/>
    <p:sldId id="305" r:id="rId33"/>
    <p:sldId id="291" r:id="rId34"/>
    <p:sldId id="292" r:id="rId35"/>
    <p:sldId id="294" r:id="rId36"/>
    <p:sldId id="293" r:id="rId37"/>
    <p:sldId id="295" r:id="rId38"/>
    <p:sldId id="298" r:id="rId39"/>
    <p:sldId id="299" r:id="rId40"/>
    <p:sldId id="301" r:id="rId41"/>
    <p:sldId id="302" r:id="rId42"/>
    <p:sldId id="304" r:id="rId43"/>
    <p:sldId id="312" r:id="rId44"/>
    <p:sldId id="313" r:id="rId45"/>
    <p:sldId id="314" r:id="rId46"/>
    <p:sldId id="315" r:id="rId47"/>
    <p:sldId id="311" r:id="rId48"/>
    <p:sldId id="306" r:id="rId49"/>
    <p:sldId id="307" r:id="rId50"/>
    <p:sldId id="308" r:id="rId51"/>
    <p:sldId id="309" r:id="rId52"/>
    <p:sldId id="317" r:id="rId53"/>
    <p:sldId id="318" r:id="rId54"/>
    <p:sldId id="319" r:id="rId55"/>
    <p:sldId id="320" r:id="rId56"/>
    <p:sldId id="321" r:id="rId57"/>
    <p:sldId id="322" r:id="rId58"/>
    <p:sldId id="324" r:id="rId59"/>
    <p:sldId id="325" r:id="rId60"/>
    <p:sldId id="327" r:id="rId61"/>
    <p:sldId id="328" r:id="rId62"/>
    <p:sldId id="330" r:id="rId63"/>
    <p:sldId id="331" r:id="rId64"/>
    <p:sldId id="353" r:id="rId65"/>
    <p:sldId id="354" r:id="rId66"/>
    <p:sldId id="344" r:id="rId67"/>
    <p:sldId id="345" r:id="rId68"/>
    <p:sldId id="346" r:id="rId69"/>
    <p:sldId id="332" r:id="rId70"/>
    <p:sldId id="333" r:id="rId71"/>
    <p:sldId id="334" r:id="rId72"/>
    <p:sldId id="335" r:id="rId73"/>
    <p:sldId id="336" r:id="rId74"/>
    <p:sldId id="347" r:id="rId75"/>
    <p:sldId id="348" r:id="rId76"/>
    <p:sldId id="349" r:id="rId77"/>
    <p:sldId id="338" r:id="rId78"/>
    <p:sldId id="339" r:id="rId79"/>
    <p:sldId id="340" r:id="rId80"/>
    <p:sldId id="341" r:id="rId81"/>
    <p:sldId id="342" r:id="rId82"/>
    <p:sldId id="337" r:id="rId83"/>
    <p:sldId id="350" r:id="rId84"/>
    <p:sldId id="351" r:id="rId85"/>
    <p:sldId id="352" r:id="rId8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58BCB2"/>
    <a:srgbClr val="3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7" autoAdjust="0"/>
    <p:restoredTop sz="94717" autoAdjust="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335360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622800" y="932400"/>
            <a:ext cx="6818400" cy="2880000"/>
          </a:xfrm>
          <a:noFill/>
        </p:spPr>
        <p:txBody>
          <a:bodyPr anchor="t" anchorCtr="0">
            <a:noAutofit/>
          </a:bodyPr>
          <a:lstStyle>
            <a:lvl1pPr algn="l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Presentation title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350800" y="4100400"/>
            <a:ext cx="5184000" cy="1054800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Presentation subtitle</a:t>
            </a: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1" y="752054"/>
            <a:ext cx="2266000" cy="1744775"/>
          </a:xfrm>
          <a:prstGeom prst="rect">
            <a:avLst/>
          </a:prstGeom>
        </p:spPr>
      </p:pic>
      <p:sp>
        <p:nvSpPr>
          <p:cNvPr id="14" name="Zástupný symbol pro text 2"/>
          <p:cNvSpPr>
            <a:spLocks noGrp="1"/>
          </p:cNvSpPr>
          <p:nvPr>
            <p:ph type="body" idx="10" hasCustomPrompt="1"/>
          </p:nvPr>
        </p:nvSpPr>
        <p:spPr>
          <a:xfrm>
            <a:off x="7824192" y="4964142"/>
            <a:ext cx="4140000" cy="1537200"/>
          </a:xfrm>
        </p:spPr>
        <p:txBody>
          <a:bodyPr/>
          <a:lstStyle>
            <a:lvl1pPr marL="0" indent="0" algn="r">
              <a:buNone/>
              <a:defRPr sz="1800" b="0">
                <a:solidFill>
                  <a:srgbClr val="30787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David </a:t>
            </a:r>
            <a:r>
              <a:rPr lang="en-US" noProof="0" dirty="0" err="1"/>
              <a:t>Bartl</a:t>
            </a:r>
            <a:endParaRPr lang="en-US" noProof="0" dirty="0"/>
          </a:p>
          <a:p>
            <a:pPr lvl="0"/>
            <a:r>
              <a:rPr lang="en-US" noProof="0" dirty="0"/>
              <a:t>Subject title</a:t>
            </a:r>
          </a:p>
          <a:p>
            <a:pPr lvl="0"/>
            <a:r>
              <a:rPr lang="en-US" noProof="0" dirty="0"/>
              <a:t>Subject code</a:t>
            </a:r>
          </a:p>
        </p:txBody>
      </p:sp>
    </p:spTree>
    <p:extLst>
      <p:ext uri="{BB962C8B-B14F-4D97-AF65-F5344CB8AC3E}">
        <p14:creationId xmlns:p14="http://schemas.microsoft.com/office/powerpoint/2010/main" val="3779831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7" name="Přímá spojnice 6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790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plně 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855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of the le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0" name="Přímá spojnice 9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5855" y="1294257"/>
            <a:ext cx="11397600" cy="5040000"/>
          </a:xfrm>
        </p:spPr>
        <p:txBody>
          <a:bodyPr/>
          <a:lstStyle/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GB" noProof="0" dirty="0"/>
          </a:p>
        </p:txBody>
      </p:sp>
      <p:sp>
        <p:nvSpPr>
          <p:cNvPr id="12" name="Nadpis 6"/>
          <p:cNvSpPr txBox="1">
            <a:spLocks/>
          </p:cNvSpPr>
          <p:nvPr userDrawn="1"/>
        </p:nvSpPr>
        <p:spPr>
          <a:xfrm>
            <a:off x="252000" y="450000"/>
            <a:ext cx="9720000" cy="460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rgbClr val="30787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Outline of the lecture</a:t>
            </a:r>
          </a:p>
        </p:txBody>
      </p:sp>
    </p:spTree>
    <p:extLst>
      <p:ext uri="{BB962C8B-B14F-4D97-AF65-F5344CB8AC3E}">
        <p14:creationId xmlns:p14="http://schemas.microsoft.com/office/powerpoint/2010/main" val="2243233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cs-CZ"/>
            </a:lvl1pPr>
          </a:lstStyle>
          <a:p>
            <a:pPr marL="0" lvl="0"/>
            <a:r>
              <a:rPr lang="cs-CZ" noProof="0"/>
              <a:t>Kliknutím lze upravit styl.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367200" y="1296000"/>
            <a:ext cx="11397600" cy="5040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/>
              <a:t>Text</a:t>
            </a: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0" name="Přímá spojnice 9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400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&amp;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/>
          <a:lstStyle>
            <a:lvl1pPr>
              <a:defRPr sz="2800">
                <a:solidFill>
                  <a:srgbClr val="307871"/>
                </a:solidFill>
              </a:defRPr>
            </a:lvl1pPr>
          </a:lstStyle>
          <a:p>
            <a:r>
              <a:rPr lang="cs-CZ" noProof="0"/>
              <a:t>Kliknutím lze upravit styl.</a:t>
            </a:r>
            <a:endParaRPr lang="en-GB" noProof="0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0" name="Přímá spojnice 9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5855" y="1294257"/>
            <a:ext cx="11397600" cy="5040000"/>
          </a:xfrm>
        </p:spPr>
        <p:txBody>
          <a:bodyPr/>
          <a:lstStyle/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67558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449092" y="417096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66000" y="720000"/>
            <a:ext cx="4352400" cy="1332000"/>
          </a:xfrm>
        </p:spPr>
        <p:txBody>
          <a:bodyPr anchor="t" anchorCtr="0"/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Chapter title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84400" y="2628000"/>
            <a:ext cx="5940000" cy="385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GB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666000" y="2052000"/>
            <a:ext cx="4352400" cy="4176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 dirty="0"/>
              <a:t>Text</a:t>
            </a: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158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936000" y="1620000"/>
            <a:ext cx="5400000" cy="360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 dirty="0"/>
              <a:t>Kliknutím na ikonu přidáte obrázek.</a:t>
            </a:r>
            <a:endParaRPr lang="en-GB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984000" y="1620000"/>
            <a:ext cx="3240000" cy="36000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noProof="0"/>
              <a:t>Upravte styly předlohy textu.</a:t>
            </a:r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4" name="Přímá spojnice 13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Nadpis 11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/>
          <a:lstStyle>
            <a:lvl1pPr>
              <a:defRPr sz="2800">
                <a:solidFill>
                  <a:srgbClr val="307871"/>
                </a:solidFill>
              </a:defRPr>
            </a:lvl1pPr>
          </a:lstStyle>
          <a:p>
            <a:r>
              <a:rPr lang="cs-CZ" noProof="0"/>
              <a:t>Kliknutím lze upravit styl.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76889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36000" y="1620000"/>
            <a:ext cx="5400000" cy="3600000"/>
          </a:xfrm>
        </p:spPr>
        <p:txBody>
          <a:bodyPr/>
          <a:lstStyle/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GB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984000" y="1619998"/>
            <a:ext cx="3240000" cy="3600000"/>
          </a:xfrm>
        </p:spPr>
        <p:txBody>
          <a:bodyPr/>
          <a:lstStyle/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GB" noProof="0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0" name="Přímá spojnice 9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/>
          <a:lstStyle>
            <a:lvl1pPr>
              <a:defRPr sz="2800">
                <a:solidFill>
                  <a:srgbClr val="307871"/>
                </a:solidFill>
              </a:defRPr>
            </a:lvl1pPr>
          </a:lstStyle>
          <a:p>
            <a:r>
              <a:rPr lang="cs-CZ" noProof="0"/>
              <a:t>Kliknutím lze upravit styl.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97105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2"/>
          <p:cNvSpPr>
            <a:spLocks noGrp="1"/>
          </p:cNvSpPr>
          <p:nvPr>
            <p:ph sz="half" idx="10"/>
          </p:nvPr>
        </p:nvSpPr>
        <p:spPr>
          <a:xfrm>
            <a:off x="936000" y="1620000"/>
            <a:ext cx="5400000" cy="36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36000" y="961200"/>
            <a:ext cx="5400000" cy="658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984000" y="961200"/>
            <a:ext cx="3240000" cy="6587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1" name="Zástupný symbol pro obsah 3"/>
          <p:cNvSpPr>
            <a:spLocks noGrp="1"/>
          </p:cNvSpPr>
          <p:nvPr>
            <p:ph sz="half" idx="2"/>
          </p:nvPr>
        </p:nvSpPr>
        <p:spPr>
          <a:xfrm>
            <a:off x="6984000" y="1619998"/>
            <a:ext cx="3240000" cy="360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  <a:endParaRPr lang="en-GB" noProof="0" dirty="0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13" name="Přímá spojnice 12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Nadpis 11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/>
          <a:lstStyle>
            <a:lvl1pPr>
              <a:defRPr sz="2800">
                <a:solidFill>
                  <a:srgbClr val="307871"/>
                </a:solidFill>
              </a:defRPr>
            </a:lvl1pPr>
          </a:lstStyle>
          <a:p>
            <a:r>
              <a:rPr lang="cs-CZ" noProof="0"/>
              <a:t>Kliknutím lze upravit styl.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81623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6"/>
          <p:cNvSpPr>
            <a:spLocks noGrp="1"/>
          </p:cNvSpPr>
          <p:nvPr>
            <p:ph type="title"/>
          </p:nvPr>
        </p:nvSpPr>
        <p:spPr>
          <a:xfrm>
            <a:off x="252000" y="450000"/>
            <a:ext cx="9720000" cy="460800"/>
          </a:xfrm>
        </p:spPr>
        <p:txBody>
          <a:bodyPr/>
          <a:lstStyle>
            <a:lvl1pPr>
              <a:defRPr sz="2800">
                <a:solidFill>
                  <a:srgbClr val="307871"/>
                </a:solidFill>
              </a:defRPr>
            </a:lvl1pPr>
          </a:lstStyle>
          <a:p>
            <a:r>
              <a:rPr lang="cs-CZ" noProof="0"/>
              <a:t>Kliknutím lze upravit styl.</a:t>
            </a:r>
            <a:endParaRPr lang="en-GB" noProof="0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477" y="266400"/>
            <a:ext cx="1476000" cy="1136491"/>
          </a:xfrm>
          <a:prstGeom prst="rect">
            <a:avLst/>
          </a:prstGeom>
        </p:spPr>
      </p:pic>
      <p:cxnSp>
        <p:nvCxnSpPr>
          <p:cNvPr id="8" name="Přímá spojnice 7"/>
          <p:cNvCxnSpPr/>
          <p:nvPr userDrawn="1"/>
        </p:nvCxnSpPr>
        <p:spPr>
          <a:xfrm>
            <a:off x="252000" y="936000"/>
            <a:ext cx="99720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 userDrawn="1"/>
        </p:nvCxnSpPr>
        <p:spPr>
          <a:xfrm>
            <a:off x="252000" y="6336000"/>
            <a:ext cx="11685600" cy="0"/>
          </a:xfrm>
          <a:prstGeom prst="line">
            <a:avLst/>
          </a:prstGeom>
          <a:ln w="1587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589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GB" noProof="0" dirty="0" err="1"/>
              <a:t>Upravte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  <a:p>
            <a:pPr lvl="2"/>
            <a:r>
              <a:rPr lang="en-GB" noProof="0" dirty="0" err="1"/>
              <a:t>Třetí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  <a:p>
            <a:pPr lvl="3"/>
            <a:r>
              <a:rPr lang="en-GB" noProof="0" dirty="0" err="1"/>
              <a:t>Čtvrtá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  <a:p>
            <a:pPr lvl="4"/>
            <a:r>
              <a:rPr lang="en-GB" noProof="0" dirty="0" err="1"/>
              <a:t>Pátá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18766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56" r:id="rId5"/>
    <p:sldLayoutId id="2147483657" r:id="rId6"/>
    <p:sldLayoutId id="2147483652" r:id="rId7"/>
    <p:sldLayoutId id="2147483653" r:id="rId8"/>
    <p:sldLayoutId id="2147483654" r:id="rId9"/>
    <p:sldLayoutId id="2147483655" r:id="rId10"/>
    <p:sldLayoutId id="2147483658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rgbClr val="30787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8.png"/><Relationship Id="rId4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Statistics</a:t>
            </a:r>
            <a:br>
              <a:rPr lang="en-GB" dirty="0"/>
            </a:br>
            <a:br>
              <a:rPr lang="en-GB" dirty="0"/>
            </a:br>
            <a:r>
              <a:rPr lang="en-GB" dirty="0"/>
              <a:t>Lecture 7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Continuous probability distributions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GB" b="1" dirty="0"/>
              <a:t>David Bartl</a:t>
            </a:r>
          </a:p>
          <a:p>
            <a:r>
              <a:rPr lang="en-GB" dirty="0"/>
              <a:t>Statistics</a:t>
            </a:r>
          </a:p>
          <a:p>
            <a:r>
              <a:rPr lang="en-GB" dirty="0"/>
              <a:t>INM/BASTA</a:t>
            </a:r>
          </a:p>
        </p:txBody>
      </p:sp>
    </p:spTree>
    <p:extLst>
      <p:ext uri="{BB962C8B-B14F-4D97-AF65-F5344CB8AC3E}">
        <p14:creationId xmlns:p14="http://schemas.microsoft.com/office/powerpoint/2010/main" val="3139041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Probability density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Given the probability space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ℱ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GB" dirty="0"/>
                  <a:t>,  the </a:t>
                </a:r>
                <a:r>
                  <a:rPr lang="en-GB" b="1" dirty="0"/>
                  <a:t>probability density function</a:t>
                </a:r>
                <a:r>
                  <a:rPr lang="en-GB" dirty="0"/>
                  <a:t> </a:t>
                </a:r>
                <a:br>
                  <a:rPr lang="en-GB" dirty="0"/>
                </a:br>
                <a:r>
                  <a:rPr lang="en-GB" dirty="0"/>
                  <a:t>of the probability measure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dirty="0"/>
                  <a:t>  with respect to a reference measure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dirty="0"/>
                  <a:t>  on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</m:d>
                  </m:oMath>
                </a14:m>
                <a:br>
                  <a:rPr lang="en-GB" dirty="0"/>
                </a:br>
                <a:r>
                  <a:rPr lang="en-GB" dirty="0"/>
                  <a:t>is a (measurable) function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such that it holds</a:t>
                </a: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  <m:sup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every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event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ℱ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(The integral on the right-hand side is the Lebesgue integral.)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8980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Assumptions to simplify the matters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To sum up, we shall assume for simplicity in this lecture that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the sample space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  is the set of the real numbers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the event space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GB" dirty="0"/>
                  <a:t>  is the collection of all Lebesgue measurable subsets of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the random variable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 is the identity function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br>
                  <a:rPr lang="en-GB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  </m:t>
                    </m:r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for</m:t>
                    </m:r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every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 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and there exists a continuous probability density function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  such that</a:t>
                </a: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  <m:sup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every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event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ℱ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530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Cumulative distribution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Let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ℱ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GB" dirty="0"/>
                  <a:t>  be a probability space and let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  be a random variable.</a:t>
                </a:r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Then the </a:t>
                </a:r>
                <a:r>
                  <a:rPr lang="en-GB" b="1" dirty="0"/>
                  <a:t>cumulative distribution function</a:t>
                </a:r>
                <a:r>
                  <a:rPr lang="en-GB" dirty="0"/>
                  <a:t> of the random variable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 </a:t>
                </a:r>
                <a:br>
                  <a:rPr lang="en-GB" dirty="0"/>
                </a:br>
                <a:r>
                  <a:rPr lang="en-GB" dirty="0"/>
                  <a:t>is the function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defined by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Notice that the expression  “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 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Ω</m:t>
                            </m:r>
                            <m:r>
                              <a:rPr lang="en-GB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 </m:t>
                            </m:r>
                          </m:e>
                        </m:d>
                      </m:e>
                    </m:d>
                  </m:oMath>
                </a14:m>
                <a:r>
                  <a:rPr lang="en-GB" dirty="0"/>
                  <a:t>”  is often written as  “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/>
                  <a:t>”</a:t>
                </a:r>
              </a:p>
              <a:p>
                <a:r>
                  <a:rPr lang="en-GB" dirty="0"/>
                  <a:t>for short.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r="-160" b="-2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5267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density &amp; the cumulative distribution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It holds: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6" descr="anima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794" y="2898500"/>
            <a:ext cx="8351838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4177919" y="4363238"/>
            <a:ext cx="0" cy="865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 flipH="1">
            <a:off x="2665032" y="5228425"/>
            <a:ext cx="15128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5905119" y="3978000"/>
            <a:ext cx="1657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7562469" y="3978000"/>
            <a:ext cx="0" cy="12969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 flipH="1">
            <a:off x="5833682" y="3474763"/>
            <a:ext cx="273685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5905119" y="3336650"/>
            <a:ext cx="0" cy="1943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>
            <a:off x="5833682" y="5230538"/>
            <a:ext cx="2952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4177919" y="5228425"/>
            <a:ext cx="936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5662232" y="3330300"/>
            <a:ext cx="288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1400" dirty="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3612769" y="5130000"/>
            <a:ext cx="7921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1800" dirty="0"/>
              <a:t>z=0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7030657" y="5130525"/>
            <a:ext cx="7921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1800" dirty="0"/>
              <a:t>z=0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5235194" y="4155800"/>
            <a:ext cx="792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1800" dirty="0"/>
              <a:t>p=0,5</a:t>
            </a:r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>
            <a:off x="4171569" y="5230538"/>
            <a:ext cx="3168650" cy="1079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 flipH="1">
            <a:off x="7489444" y="5346425"/>
            <a:ext cx="73025" cy="10080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7202107" y="6354488"/>
            <a:ext cx="7921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1800" dirty="0">
                <a:solidFill>
                  <a:schemeClr val="accent2"/>
                </a:solidFill>
              </a:rPr>
              <a:t>z=0,7</a:t>
            </a: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3207957" y="4698725"/>
            <a:ext cx="7921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1800" dirty="0"/>
              <a:t>p=0,5</a:t>
            </a:r>
          </a:p>
        </p:txBody>
      </p:sp>
      <p:sp>
        <p:nvSpPr>
          <p:cNvPr id="21" name="Text Box 25"/>
          <p:cNvSpPr txBox="1">
            <a:spLocks noChangeArrowheads="1"/>
          </p:cNvSpPr>
          <p:nvPr/>
        </p:nvSpPr>
        <p:spPr bwMode="auto">
          <a:xfrm>
            <a:off x="3379407" y="4455838"/>
            <a:ext cx="936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1800" dirty="0">
                <a:solidFill>
                  <a:schemeClr val="accent2"/>
                </a:solidFill>
              </a:rPr>
              <a:t>p=0,62</a:t>
            </a:r>
          </a:p>
        </p:txBody>
      </p: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5070094" y="3773213"/>
            <a:ext cx="936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1800" dirty="0">
                <a:solidFill>
                  <a:schemeClr val="accent2"/>
                </a:solidFill>
              </a:rPr>
              <a:t>p=0,62</a:t>
            </a:r>
          </a:p>
        </p:txBody>
      </p:sp>
    </p:spTree>
    <p:extLst>
      <p:ext uri="{BB962C8B-B14F-4D97-AF65-F5344CB8AC3E}">
        <p14:creationId xmlns:p14="http://schemas.microsoft.com/office/powerpoint/2010/main" val="3625043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Continuous uniform distribution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33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Uniform distribution (continuous)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25190" y="1291484"/>
                <a:ext cx="11397600" cy="5040000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The continuous uniform distribution is another one which relates closely </a:t>
                </a:r>
                <a:br>
                  <a:rPr lang="en-GB" dirty="0"/>
                </a:br>
                <a:r>
                  <a:rPr lang="en-GB" dirty="0"/>
                  <a:t>to the classical definition of probability:  Considering a bounded interval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GB" dirty="0"/>
                  <a:t>  </a:t>
                </a:r>
                <a:br>
                  <a:rPr lang="en-GB" dirty="0"/>
                </a:br>
                <a:r>
                  <a:rPr lang="en-GB" dirty="0"/>
                  <a:t>to be the set of the outcomes of a random experiment, each point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br>
                  <a:rPr lang="en-GB" dirty="0"/>
                </a:br>
                <a:r>
                  <a:rPr lang="en-GB" dirty="0"/>
                  <a:t>of the interval is equally likely to occur.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5190" y="1291484"/>
                <a:ext cx="11397600" cy="5040000"/>
              </a:xfrm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Přímá spojnice 89"/>
          <p:cNvCxnSpPr/>
          <p:nvPr/>
        </p:nvCxnSpPr>
        <p:spPr>
          <a:xfrm>
            <a:off x="1260000" y="4788000"/>
            <a:ext cx="9673200" cy="0"/>
          </a:xfrm>
          <a:prstGeom prst="line">
            <a:avLst/>
          </a:prstGeom>
          <a:ln w="12700" cap="rnd">
            <a:solidFill>
              <a:schemeClr val="tx1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Přímá spojnice 90"/>
          <p:cNvCxnSpPr/>
          <p:nvPr/>
        </p:nvCxnSpPr>
        <p:spPr>
          <a:xfrm>
            <a:off x="4263316" y="4716000"/>
            <a:ext cx="0" cy="144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Přímá spojnice 91"/>
          <p:cNvCxnSpPr/>
          <p:nvPr/>
        </p:nvCxnSpPr>
        <p:spPr>
          <a:xfrm>
            <a:off x="6426000" y="4716000"/>
            <a:ext cx="0" cy="144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ovéPole 92"/>
              <p:cNvSpPr txBox="1"/>
              <p:nvPr/>
            </p:nvSpPr>
            <p:spPr>
              <a:xfrm>
                <a:off x="4161597" y="4860000"/>
                <a:ext cx="19800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3" name="TextovéPole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597" y="4860000"/>
                <a:ext cx="198003" cy="276999"/>
              </a:xfrm>
              <a:prstGeom prst="rect">
                <a:avLst/>
              </a:prstGeom>
              <a:blipFill>
                <a:blip r:embed="rId3"/>
                <a:stretch>
                  <a:fillRect l="-15625" r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ovéPole 93"/>
              <p:cNvSpPr txBox="1"/>
              <p:nvPr/>
            </p:nvSpPr>
            <p:spPr>
              <a:xfrm>
                <a:off x="6328890" y="4859999"/>
                <a:ext cx="1942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4" name="TextovéPole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890" y="4859999"/>
                <a:ext cx="194219" cy="276999"/>
              </a:xfrm>
              <a:prstGeom prst="rect">
                <a:avLst/>
              </a:prstGeom>
              <a:blipFill>
                <a:blip r:embed="rId4"/>
                <a:stretch>
                  <a:fillRect l="-28125" r="-21875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Přímá spojnice 94"/>
          <p:cNvCxnSpPr/>
          <p:nvPr/>
        </p:nvCxnSpPr>
        <p:spPr>
          <a:xfrm>
            <a:off x="4266000" y="4788000"/>
            <a:ext cx="216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Ovál 95"/>
          <p:cNvSpPr/>
          <p:nvPr/>
        </p:nvSpPr>
        <p:spPr>
          <a:xfrm>
            <a:off x="6390000" y="4752000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7" name="Ovál 96"/>
          <p:cNvSpPr/>
          <p:nvPr/>
        </p:nvSpPr>
        <p:spPr>
          <a:xfrm>
            <a:off x="4228659" y="4752000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ovéPole 98"/>
              <p:cNvSpPr txBox="1"/>
              <p:nvPr/>
            </p:nvSpPr>
            <p:spPr>
              <a:xfrm>
                <a:off x="10933200" y="4788000"/>
                <a:ext cx="2356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9" name="TextovéPole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3200" y="4788000"/>
                <a:ext cx="235642" cy="276999"/>
              </a:xfrm>
              <a:prstGeom prst="rect">
                <a:avLst/>
              </a:prstGeom>
              <a:blipFill>
                <a:blip r:embed="rId5"/>
                <a:stretch>
                  <a:fillRect l="-23684" r="-21053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2099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Uniform distribution (continuous)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Consider a probability space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 where the sample space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,  the </a:t>
                </a:r>
                <a:br>
                  <a:rPr lang="en-GB" dirty="0"/>
                </a:br>
                <a:r>
                  <a:rPr lang="en-GB" dirty="0"/>
                  <a:t>event space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⊂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sup>
                    </m:sSup>
                  </m:oMath>
                </a14:m>
                <a:r>
                  <a:rPr lang="en-GB" dirty="0"/>
                  <a:t>  is the collection of all Lebesgue measurable subsets of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,  and the probability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dirty="0"/>
                  <a:t>  is given by its probability density function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  which is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&amp;, 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  <m:e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0&amp;, 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ℝ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∖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where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,  such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/>
                  <a:t>,  are given numbers.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5342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Uniform distribution (continuous)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Consider the above probability space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 with the sample space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  and the probability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dirty="0"/>
                  <a:t>  is given by its probability density function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GB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otherwise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Then the identity random variable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follows the continuous uniform distribution.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We then say that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 is a </a:t>
                </a:r>
                <a:r>
                  <a:rPr lang="en-GB" b="1" dirty="0"/>
                  <a:t>continuous uniform random variable</a:t>
                </a:r>
                <a:r>
                  <a:rPr lang="en-GB" dirty="0"/>
                  <a:t> and write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𝒰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r="-11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3547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Přímá spojnice 9"/>
          <p:cNvCxnSpPr/>
          <p:nvPr/>
        </p:nvCxnSpPr>
        <p:spPr>
          <a:xfrm>
            <a:off x="216000" y="6336000"/>
            <a:ext cx="11736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Uniform distribution (continuous)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The </a:t>
                </a:r>
                <a:r>
                  <a:rPr lang="en-GB" b="1" dirty="0"/>
                  <a:t>graph</a:t>
                </a:r>
                <a:r>
                  <a:rPr lang="en-GB" dirty="0"/>
                  <a:t> of the </a:t>
                </a:r>
                <a:r>
                  <a:rPr lang="en-GB" b="1" dirty="0"/>
                  <a:t>probability density function</a:t>
                </a:r>
                <a:r>
                  <a:rPr lang="en-GB" dirty="0"/>
                  <a:t> </a:t>
                </a:r>
                <a:br>
                  <a:rPr lang="en-GB" dirty="0"/>
                </a:br>
                <a:r>
                  <a:rPr lang="en-GB" dirty="0"/>
                  <a:t>of a continuous uniform random variable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𝒰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GB" dirty="0"/>
                  <a:t>: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2052000" y="5400000"/>
            <a:ext cx="820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2340000" y="2628000"/>
            <a:ext cx="0" cy="3060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2" name="Line 5"/>
          <p:cNvSpPr>
            <a:spLocks noChangeShapeType="1"/>
          </p:cNvSpPr>
          <p:nvPr/>
        </p:nvSpPr>
        <p:spPr bwMode="auto">
          <a:xfrm>
            <a:off x="3960000" y="5256000"/>
            <a:ext cx="0" cy="28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72" name="Line 5"/>
          <p:cNvSpPr>
            <a:spLocks noChangeShapeType="1"/>
          </p:cNvSpPr>
          <p:nvPr/>
        </p:nvSpPr>
        <p:spPr bwMode="auto">
          <a:xfrm>
            <a:off x="6840000" y="5256000"/>
            <a:ext cx="0" cy="28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59" name="Line 6"/>
          <p:cNvSpPr>
            <a:spLocks noChangeShapeType="1"/>
          </p:cNvSpPr>
          <p:nvPr/>
        </p:nvSpPr>
        <p:spPr bwMode="auto">
          <a:xfrm>
            <a:off x="3959999" y="3960000"/>
            <a:ext cx="2880000" cy="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61" name="Line 12"/>
          <p:cNvSpPr>
            <a:spLocks noChangeShapeType="1"/>
          </p:cNvSpPr>
          <p:nvPr/>
        </p:nvSpPr>
        <p:spPr bwMode="auto">
          <a:xfrm>
            <a:off x="855356" y="5400000"/>
            <a:ext cx="3104644" cy="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63" name="Line 5"/>
          <p:cNvSpPr>
            <a:spLocks noChangeShapeType="1"/>
          </p:cNvSpPr>
          <p:nvPr/>
        </p:nvSpPr>
        <p:spPr bwMode="auto">
          <a:xfrm>
            <a:off x="6839997" y="5400000"/>
            <a:ext cx="3240000" cy="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9" name="TextovéPole 248"/>
              <p:cNvSpPr txBox="1"/>
              <p:nvPr/>
            </p:nvSpPr>
            <p:spPr>
              <a:xfrm>
                <a:off x="3824646" y="5544000"/>
                <a:ext cx="270706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7200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9" name="TextovéPole 2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4646" y="5544000"/>
                <a:ext cx="270706" cy="276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TextovéPole 250"/>
              <p:cNvSpPr txBox="1"/>
              <p:nvPr/>
            </p:nvSpPr>
            <p:spPr>
              <a:xfrm>
                <a:off x="6706538" y="5544000"/>
                <a:ext cx="266922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7200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1" name="TextovéPole 2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6538" y="5544000"/>
                <a:ext cx="266922" cy="276999"/>
              </a:xfrm>
              <a:prstGeom prst="rect">
                <a:avLst/>
              </a:prstGeom>
              <a:blipFill>
                <a:blip r:embed="rId4"/>
                <a:stretch>
                  <a:fillRect l="-4545" r="-4545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7" name="TextovéPole 256"/>
              <p:cNvSpPr txBox="1"/>
              <p:nvPr/>
            </p:nvSpPr>
            <p:spPr>
              <a:xfrm>
                <a:off x="6893996" y="3625501"/>
                <a:ext cx="51950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7" name="TextovéPole 2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3996" y="3625501"/>
                <a:ext cx="519501" cy="276999"/>
              </a:xfrm>
              <a:prstGeom prst="rect">
                <a:avLst/>
              </a:prstGeom>
              <a:blipFill>
                <a:blip r:embed="rId5"/>
                <a:stretch>
                  <a:fillRect l="-14118" t="-2222" b="-3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9" name="Přímá spojnice 298"/>
          <p:cNvCxnSpPr/>
          <p:nvPr/>
        </p:nvCxnSpPr>
        <p:spPr>
          <a:xfrm>
            <a:off x="2052000" y="3960000"/>
            <a:ext cx="28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3" name="TextovéPole 302"/>
              <p:cNvSpPr txBox="1"/>
              <p:nvPr/>
            </p:nvSpPr>
            <p:spPr>
              <a:xfrm>
                <a:off x="1372022" y="3699800"/>
                <a:ext cx="676522" cy="520399"/>
              </a:xfrm>
              <a:prstGeom prst="rect">
                <a:avLst/>
              </a:prstGeom>
              <a:noFill/>
            </p:spPr>
            <p:txBody>
              <a:bodyPr wrap="none" lIns="0" tIns="0" rIns="72000" bIns="0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3" name="TextovéPole 3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2022" y="3699800"/>
                <a:ext cx="676522" cy="5203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4" name="TextovéPole 303"/>
              <p:cNvSpPr txBox="1"/>
              <p:nvPr/>
            </p:nvSpPr>
            <p:spPr>
              <a:xfrm>
                <a:off x="2212506" y="5417031"/>
                <a:ext cx="12824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04" name="TextovéPole 3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2506" y="5417031"/>
                <a:ext cx="128240" cy="184666"/>
              </a:xfrm>
              <a:prstGeom prst="rect">
                <a:avLst/>
              </a:prstGeom>
              <a:blipFill>
                <a:blip r:embed="rId7"/>
                <a:stretch>
                  <a:fillRect l="-23810" r="-28571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2" name="TextovéPole 311"/>
              <p:cNvSpPr txBox="1"/>
              <p:nvPr/>
            </p:nvSpPr>
            <p:spPr>
              <a:xfrm>
                <a:off x="10260000" y="5400000"/>
                <a:ext cx="17293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12" name="TextovéPole 3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0000" y="5400000"/>
                <a:ext cx="172931" cy="246221"/>
              </a:xfrm>
              <a:prstGeom prst="rect">
                <a:avLst/>
              </a:prstGeom>
              <a:blipFill>
                <a:blip r:embed="rId8"/>
                <a:stretch>
                  <a:fillRect l="-2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ál 5"/>
          <p:cNvSpPr/>
          <p:nvPr/>
        </p:nvSpPr>
        <p:spPr>
          <a:xfrm>
            <a:off x="6785996" y="5346000"/>
            <a:ext cx="108000" cy="1080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Ovál 38"/>
          <p:cNvSpPr/>
          <p:nvPr/>
        </p:nvSpPr>
        <p:spPr>
          <a:xfrm>
            <a:off x="3907190" y="5346000"/>
            <a:ext cx="108000" cy="108000"/>
          </a:xfrm>
          <a:prstGeom prst="ellipse">
            <a:avLst/>
          </a:prstGeom>
          <a:solidFill>
            <a:schemeClr val="bg1"/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Ovál 39"/>
          <p:cNvSpPr/>
          <p:nvPr/>
        </p:nvSpPr>
        <p:spPr>
          <a:xfrm>
            <a:off x="3905998" y="3906000"/>
            <a:ext cx="108000" cy="108000"/>
          </a:xfrm>
          <a:prstGeom prst="ellipse">
            <a:avLst/>
          </a:prstGeom>
          <a:solidFill>
            <a:srgbClr val="00B0F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Ovál 40"/>
          <p:cNvSpPr/>
          <p:nvPr/>
        </p:nvSpPr>
        <p:spPr>
          <a:xfrm>
            <a:off x="6785996" y="3906000"/>
            <a:ext cx="108000" cy="108000"/>
          </a:xfrm>
          <a:prstGeom prst="ellipse">
            <a:avLst/>
          </a:prstGeom>
          <a:solidFill>
            <a:srgbClr val="00B0F0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4975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Přímá spojnice 9"/>
          <p:cNvCxnSpPr/>
          <p:nvPr/>
        </p:nvCxnSpPr>
        <p:spPr>
          <a:xfrm>
            <a:off x="216000" y="6336000"/>
            <a:ext cx="11736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Uniform distribution (continuous)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The </a:t>
                </a:r>
                <a:r>
                  <a:rPr lang="en-GB" b="1" dirty="0"/>
                  <a:t>graph</a:t>
                </a:r>
                <a:r>
                  <a:rPr lang="en-GB" dirty="0"/>
                  <a:t> of the </a:t>
                </a:r>
                <a:r>
                  <a:rPr lang="en-GB" b="1" dirty="0"/>
                  <a:t>cumulative distribution function</a:t>
                </a:r>
                <a:r>
                  <a:rPr lang="en-GB" dirty="0"/>
                  <a:t> </a:t>
                </a:r>
                <a:br>
                  <a:rPr lang="en-GB" dirty="0"/>
                </a:br>
                <a:r>
                  <a:rPr lang="en-GB" dirty="0"/>
                  <a:t>of a continuous uniform random variable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𝒰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GB" dirty="0"/>
                  <a:t>: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2052000" y="5400000"/>
            <a:ext cx="820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2340000" y="2628000"/>
            <a:ext cx="0" cy="3060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52" name="Line 5"/>
          <p:cNvSpPr>
            <a:spLocks noChangeShapeType="1"/>
          </p:cNvSpPr>
          <p:nvPr/>
        </p:nvSpPr>
        <p:spPr bwMode="auto">
          <a:xfrm>
            <a:off x="3960000" y="5256000"/>
            <a:ext cx="0" cy="28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72" name="Line 5"/>
          <p:cNvSpPr>
            <a:spLocks noChangeShapeType="1"/>
          </p:cNvSpPr>
          <p:nvPr/>
        </p:nvSpPr>
        <p:spPr bwMode="auto">
          <a:xfrm>
            <a:off x="6840000" y="5256000"/>
            <a:ext cx="0" cy="28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59" name="Line 6"/>
          <p:cNvSpPr>
            <a:spLocks noChangeShapeType="1"/>
          </p:cNvSpPr>
          <p:nvPr/>
        </p:nvSpPr>
        <p:spPr bwMode="auto">
          <a:xfrm flipV="1">
            <a:off x="3960000" y="3240000"/>
            <a:ext cx="2879996" cy="2159999"/>
          </a:xfrm>
          <a:prstGeom prst="line">
            <a:avLst/>
          </a:prstGeom>
          <a:noFill/>
          <a:ln w="38100" cap="rnd">
            <a:solidFill>
              <a:srgbClr val="00B0F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61" name="Line 12"/>
          <p:cNvSpPr>
            <a:spLocks noChangeShapeType="1"/>
          </p:cNvSpPr>
          <p:nvPr/>
        </p:nvSpPr>
        <p:spPr bwMode="auto">
          <a:xfrm>
            <a:off x="855356" y="5400000"/>
            <a:ext cx="3104644" cy="0"/>
          </a:xfrm>
          <a:prstGeom prst="line">
            <a:avLst/>
          </a:prstGeom>
          <a:noFill/>
          <a:ln w="38100" cap="rnd">
            <a:solidFill>
              <a:srgbClr val="00B0F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63" name="Line 5"/>
          <p:cNvSpPr>
            <a:spLocks noChangeShapeType="1"/>
          </p:cNvSpPr>
          <p:nvPr/>
        </p:nvSpPr>
        <p:spPr bwMode="auto">
          <a:xfrm>
            <a:off x="6839996" y="3240000"/>
            <a:ext cx="3240000" cy="0"/>
          </a:xfrm>
          <a:prstGeom prst="line">
            <a:avLst/>
          </a:prstGeom>
          <a:noFill/>
          <a:ln w="38100" cap="rnd">
            <a:solidFill>
              <a:srgbClr val="00B0F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9" name="TextovéPole 248"/>
              <p:cNvSpPr txBox="1"/>
              <p:nvPr/>
            </p:nvSpPr>
            <p:spPr>
              <a:xfrm>
                <a:off x="3824646" y="5544000"/>
                <a:ext cx="270706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7200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9" name="TextovéPole 2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4646" y="5544000"/>
                <a:ext cx="270706" cy="276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TextovéPole 250"/>
              <p:cNvSpPr txBox="1"/>
              <p:nvPr/>
            </p:nvSpPr>
            <p:spPr>
              <a:xfrm>
                <a:off x="6706538" y="5544000"/>
                <a:ext cx="266922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7200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1" name="TextovéPole 2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6538" y="5544000"/>
                <a:ext cx="266922" cy="276999"/>
              </a:xfrm>
              <a:prstGeom prst="rect">
                <a:avLst/>
              </a:prstGeom>
              <a:blipFill>
                <a:blip r:embed="rId4"/>
                <a:stretch>
                  <a:fillRect l="-4545" r="-4545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7" name="TextovéPole 256"/>
              <p:cNvSpPr txBox="1"/>
              <p:nvPr/>
            </p:nvSpPr>
            <p:spPr>
              <a:xfrm>
                <a:off x="10079996" y="3239999"/>
                <a:ext cx="53623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7" name="TextovéPole 2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9996" y="3239999"/>
                <a:ext cx="536236" cy="276999"/>
              </a:xfrm>
              <a:prstGeom prst="rect">
                <a:avLst/>
              </a:prstGeom>
              <a:blipFill>
                <a:blip r:embed="rId5"/>
                <a:stretch>
                  <a:fillRect l="-9091" b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9" name="Přímá spojnice 298"/>
          <p:cNvCxnSpPr/>
          <p:nvPr/>
        </p:nvCxnSpPr>
        <p:spPr>
          <a:xfrm>
            <a:off x="2052000" y="3240000"/>
            <a:ext cx="288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3" name="TextovéPole 302"/>
              <p:cNvSpPr txBox="1"/>
              <p:nvPr/>
            </p:nvSpPr>
            <p:spPr>
              <a:xfrm>
                <a:off x="1786937" y="3101499"/>
                <a:ext cx="265063" cy="276999"/>
              </a:xfrm>
              <a:prstGeom prst="rect">
                <a:avLst/>
              </a:prstGeom>
              <a:noFill/>
            </p:spPr>
            <p:txBody>
              <a:bodyPr wrap="none" lIns="0" tIns="0" rIns="72000" bIns="0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03" name="TextovéPole 3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937" y="3101499"/>
                <a:ext cx="265063" cy="276999"/>
              </a:xfrm>
              <a:prstGeom prst="rect">
                <a:avLst/>
              </a:prstGeom>
              <a:blipFill>
                <a:blip r:embed="rId6"/>
                <a:stretch>
                  <a:fillRect l="-18182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2" name="TextovéPole 311"/>
              <p:cNvSpPr txBox="1"/>
              <p:nvPr/>
            </p:nvSpPr>
            <p:spPr>
              <a:xfrm>
                <a:off x="10260000" y="5400000"/>
                <a:ext cx="17293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312" name="TextovéPole 3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0000" y="5400000"/>
                <a:ext cx="172931" cy="246221"/>
              </a:xfrm>
              <a:prstGeom prst="rect">
                <a:avLst/>
              </a:prstGeom>
              <a:blipFill>
                <a:blip r:embed="rId7"/>
                <a:stretch>
                  <a:fillRect l="-2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/>
              <p:cNvSpPr txBox="1"/>
              <p:nvPr/>
            </p:nvSpPr>
            <p:spPr>
              <a:xfrm>
                <a:off x="2212506" y="5417031"/>
                <a:ext cx="12824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3" name="TextovéPol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2506" y="5417031"/>
                <a:ext cx="128240" cy="184666"/>
              </a:xfrm>
              <a:prstGeom prst="rect">
                <a:avLst/>
              </a:prstGeom>
              <a:blipFill>
                <a:blip r:embed="rId8"/>
                <a:stretch>
                  <a:fillRect l="-23810" r="-28571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3445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Continuous probability distributions</a:t>
            </a:r>
          </a:p>
          <a:p>
            <a:pPr>
              <a:lnSpc>
                <a:spcPct val="150000"/>
              </a:lnSpc>
            </a:pPr>
            <a:r>
              <a:rPr lang="en-GB" dirty="0"/>
              <a:t>Continuous uniform distribution</a:t>
            </a:r>
          </a:p>
          <a:p>
            <a:pPr>
              <a:lnSpc>
                <a:spcPct val="150000"/>
              </a:lnSpc>
            </a:pPr>
            <a:r>
              <a:rPr lang="en-GB" dirty="0"/>
              <a:t>Gaussian normal distribution</a:t>
            </a:r>
          </a:p>
          <a:p>
            <a:pPr>
              <a:lnSpc>
                <a:spcPct val="150000"/>
              </a:lnSpc>
            </a:pPr>
            <a:r>
              <a:rPr lang="en-GB" dirty="0"/>
              <a:t>Exponential distribution</a:t>
            </a:r>
          </a:p>
          <a:p>
            <a:pPr>
              <a:lnSpc>
                <a:spcPct val="150000"/>
              </a:lnSpc>
            </a:pPr>
            <a:r>
              <a:rPr lang="en-GB" dirty="0"/>
              <a:t>Some other continuous probability distributions</a:t>
            </a:r>
          </a:p>
        </p:txBody>
      </p:sp>
    </p:spTree>
    <p:extLst>
      <p:ext uri="{BB962C8B-B14F-4D97-AF65-F5344CB8AC3E}">
        <p14:creationId xmlns:p14="http://schemas.microsoft.com/office/powerpoint/2010/main" val="647341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Uniform distribution (continuous)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Let the random variable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𝒰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GB" dirty="0"/>
                  <a:t>  follow the continuous uniform distribution.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u="sng" dirty="0"/>
                  <a:t>Calculate as an exercise: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Mean value:	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dirty="0"/>
              </a:p>
              <a:p>
                <a:pPr marL="342900" indent="-342900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Variance: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d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GB" dirty="0"/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Mode:		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GB" dirty="0"/>
                  <a:t>  is any element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Median:			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7121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Uniform distribution (continuous) in Excel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In Excel, use the functions:</a:t>
                </a:r>
              </a:p>
              <a:p>
                <a:endParaRPr lang="en-GB" dirty="0"/>
              </a:p>
              <a:p>
                <a:r>
                  <a:rPr lang="en-GB" dirty="0"/>
                  <a:t>	=</a:t>
                </a:r>
                <a:r>
                  <a:rPr lang="en-GB" b="1" dirty="0"/>
                  <a:t>RAND</a:t>
                </a:r>
                <a:r>
                  <a:rPr lang="en-GB" dirty="0"/>
                  <a:t>()			to get a uniformly distributed random number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 </a:t>
                </a:r>
                <a:br>
                  <a:rPr lang="en-GB" dirty="0"/>
                </a:br>
                <a:r>
                  <a:rPr lang="en-GB" dirty="0"/>
                  <a:t>					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GB" dirty="0"/>
                  <a:t>)</a:t>
                </a:r>
              </a:p>
              <a:p>
                <a:endParaRPr lang="en-GB" dirty="0"/>
              </a:p>
              <a:p>
                <a:r>
                  <a:rPr lang="en-GB" dirty="0"/>
                  <a:t>	=</a:t>
                </a:r>
                <a:r>
                  <a:rPr lang="en-GB" b="1" dirty="0"/>
                  <a:t>RANDBETWEEN</a:t>
                </a:r>
                <a:r>
                  <a:rPr lang="en-GB" dirty="0"/>
                  <a:t>()	to get a uniformly distributed </a:t>
                </a:r>
                <a:r>
                  <a:rPr lang="en-GB" u="sng" dirty="0"/>
                  <a:t>integer</a:t>
                </a:r>
                <a:r>
                  <a:rPr lang="en-GB" dirty="0"/>
                  <a:t> </a:t>
                </a:r>
                <a:br>
                  <a:rPr lang="en-GB" dirty="0"/>
                </a:br>
                <a:r>
                  <a:rPr lang="en-GB" dirty="0"/>
                  <a:t>					random number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 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/>
                  <a:t>)</a:t>
                </a:r>
              </a:p>
              <a:p>
                <a:endParaRPr lang="en-GB" dirty="0"/>
              </a:p>
              <a:p>
                <a:r>
                  <a:rPr lang="en-GB" dirty="0"/>
                  <a:t>Remarks:</a:t>
                </a:r>
              </a:p>
              <a:p>
                <a:r>
                  <a:rPr lang="en-GB" dirty="0"/>
                  <a:t>	=RANDBETWEEN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+1,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+2,…,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−1,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GB" dirty="0"/>
                  <a:t>  where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dirty="0"/>
                  <a:t> are integer</a:t>
                </a:r>
              </a:p>
              <a:p>
                <a:r>
                  <a:rPr lang="en-GB" dirty="0"/>
                  <a:t>	=RAND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 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dirty="0"/>
                  <a:t>	yields a random number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n-GB" dirty="0"/>
              </a:p>
              <a:p>
                <a:r>
                  <a:rPr lang="en-GB" dirty="0"/>
                  <a:t>	=RAND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 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endParaRPr lang="en-GB" dirty="0"/>
              </a:p>
              <a:p>
                <a:r>
                  <a:rPr lang="en-GB" dirty="0"/>
                  <a:t>	=INT(RAND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 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dirty="0"/>
                  <a:t>)	the same as =RANDBETWEEN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  <a:p>
                <a:endParaRPr lang="en-GB" sz="1600" dirty="0"/>
              </a:p>
              <a:p>
                <a:r>
                  <a:rPr lang="en-GB" sz="1600" dirty="0"/>
                  <a:t>	—  press  F9  to recalculate (get new values of) the random numbers</a:t>
                </a:r>
              </a:p>
              <a:p>
                <a:r>
                  <a:rPr lang="en-GB" sz="1600" dirty="0"/>
                  <a:t>	—  the =RAND() function is implemented by using the Mersenne Twister algorithm (MT19937)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r="-749" b="-123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44170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Uniform distribution (continuous):  Example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The bus operates every 15 minutes.  A passenger (who does not know </a:t>
            </a:r>
            <a:br>
              <a:rPr lang="en-GB" dirty="0"/>
            </a:br>
            <a:r>
              <a:rPr lang="en-GB" dirty="0"/>
              <a:t>the timetable of the bus) comes to the bus stop at a random time.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The operator comes to the telephone set every 15 minutes.  A customer makes a telephone call at a random time and waits as long as the operator comes.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Notice the difference:</a:t>
            </a:r>
          </a:p>
          <a:p>
            <a:pPr marL="622300" indent="-622300"/>
            <a:r>
              <a:rPr lang="en-GB" dirty="0"/>
              <a:t>  —	we have just one request here</a:t>
            </a:r>
          </a:p>
          <a:p>
            <a:pPr marL="622300" indent="-622300"/>
            <a:r>
              <a:rPr lang="en-GB" dirty="0"/>
              <a:t>  —	when applying the discrete Poisson distribution or the continuous exponential distribution, we have a series of requests coming at a constant rate</a:t>
            </a:r>
          </a:p>
        </p:txBody>
      </p:sp>
    </p:spTree>
    <p:extLst>
      <p:ext uri="{BB962C8B-B14F-4D97-AF65-F5344CB8AC3E}">
        <p14:creationId xmlns:p14="http://schemas.microsoft.com/office/powerpoint/2010/main" val="42669416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Gaussian normal distribution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Normal distribution</a:t>
            </a:r>
          </a:p>
          <a:p>
            <a:pPr>
              <a:lnSpc>
                <a:spcPct val="150000"/>
              </a:lnSpc>
            </a:pPr>
            <a:r>
              <a:rPr lang="en-GB" dirty="0"/>
              <a:t>Normalized normal distribution</a:t>
            </a:r>
          </a:p>
          <a:p>
            <a:pPr>
              <a:lnSpc>
                <a:spcPct val="150000"/>
              </a:lnSpc>
            </a:pPr>
            <a:r>
              <a:rPr lang="en-GB" dirty="0"/>
              <a:t>Central Limit Theorem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47427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Normal distribution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It has been observed in practice that the distribution of many real phenomena yields the typical “</a:t>
            </a:r>
            <a:r>
              <a:rPr lang="en-GB" u="sng" dirty="0"/>
              <a:t>bell curve</a:t>
            </a:r>
            <a:r>
              <a:rPr lang="en-GB" dirty="0"/>
              <a:t>”, i.e. the phenomena can be </a:t>
            </a:r>
            <a:r>
              <a:rPr lang="en-GB" b="1" u="sng" dirty="0"/>
              <a:t>approximated</a:t>
            </a:r>
            <a:r>
              <a:rPr lang="en-GB" dirty="0"/>
              <a:t> by the classical </a:t>
            </a:r>
            <a:r>
              <a:rPr lang="en-GB" b="1" dirty="0"/>
              <a:t>Gaussian normal distribution</a:t>
            </a:r>
            <a:r>
              <a:rPr lang="en-GB" dirty="0"/>
              <a:t>.  These phenomena include:</a:t>
            </a:r>
          </a:p>
          <a:p>
            <a:pPr>
              <a:lnSpc>
                <a:spcPct val="150000"/>
              </a:lnSpc>
            </a:pPr>
            <a:r>
              <a:rPr lang="en-GB" dirty="0"/>
              <a:t>  —  the results of repeated measurements of lengths, distances, weights, etc.</a:t>
            </a:r>
          </a:p>
          <a:p>
            <a:pPr>
              <a:lnSpc>
                <a:spcPct val="150000"/>
              </a:lnSpc>
            </a:pPr>
            <a:r>
              <a:rPr lang="en-GB" dirty="0"/>
              <a:t>  —  the results of various tests and examinations (exams)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We explain these practical observations by hypothesizing that many random quantities present in the experiment sum up together, cancel one another, and </a:t>
            </a:r>
            <a:br>
              <a:rPr lang="en-GB" dirty="0"/>
            </a:br>
            <a:r>
              <a:rPr lang="en-GB" dirty="0"/>
              <a:t>(by the Central Limit Theorem) yield the normal distribution approximately.</a:t>
            </a:r>
          </a:p>
        </p:txBody>
      </p:sp>
    </p:spTree>
    <p:extLst>
      <p:ext uri="{BB962C8B-B14F-4D97-AF65-F5344CB8AC3E}">
        <p14:creationId xmlns:p14="http://schemas.microsoft.com/office/powerpoint/2010/main" val="19934020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Normal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Consider a probability space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 where the sample space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,  the </a:t>
                </a:r>
                <a:br>
                  <a:rPr lang="en-GB" dirty="0"/>
                </a:br>
                <a:r>
                  <a:rPr lang="en-GB" dirty="0"/>
                  <a:t>event space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⊂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sup>
                    </m:sSup>
                  </m:oMath>
                </a14:m>
                <a:r>
                  <a:rPr lang="en-GB" dirty="0"/>
                  <a:t>  is the collection of all Lebesgue measurable subsets of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,  and the probability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dirty="0"/>
                  <a:t>  is given by its probability density function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  which is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where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GB" dirty="0"/>
                  <a:t>,  so that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are given.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54316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Normal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Consider the above probability space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 with the sample space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  and the probability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dirty="0"/>
                  <a:t>  is given by its probability density function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>
                  <a:lnSpc>
                    <a:spcPct val="114000"/>
                  </a:lnSpc>
                </a:pPr>
                <a:r>
                  <a:rPr lang="en-GB" dirty="0"/>
                  <a:t>Then the identity random variable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follows the Gaussian normal distribution.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We then say that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 is a </a:t>
                </a:r>
                <a:r>
                  <a:rPr lang="en-GB" b="1" dirty="0"/>
                  <a:t>Gaussian normal random variable</a:t>
                </a:r>
                <a:r>
                  <a:rPr lang="en-GB" dirty="0"/>
                  <a:t> and write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r="-11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70408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Normal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The </a:t>
                </a:r>
                <a:r>
                  <a:rPr lang="en-GB" b="1" dirty="0"/>
                  <a:t>graph</a:t>
                </a:r>
                <a:r>
                  <a:rPr lang="en-GB" dirty="0"/>
                  <a:t> of the </a:t>
                </a:r>
                <a:r>
                  <a:rPr lang="en-GB" b="1" dirty="0"/>
                  <a:t>probability density function</a:t>
                </a:r>
                <a:r>
                  <a:rPr lang="en-GB" dirty="0"/>
                  <a:t> </a:t>
                </a:r>
                <a:br>
                  <a:rPr lang="en-GB" dirty="0"/>
                </a:br>
                <a:r>
                  <a:rPr lang="en-GB" dirty="0"/>
                  <a:t>of a normal random variable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  for various parameters: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ovéPole 4"/>
          <p:cNvSpPr txBox="1"/>
          <p:nvPr/>
        </p:nvSpPr>
        <p:spPr>
          <a:xfrm>
            <a:off x="9495000" y="6336000"/>
            <a:ext cx="161743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600" dirty="0"/>
              <a:t>source: Wikipedia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000" y="2486813"/>
            <a:ext cx="6840000" cy="437118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1366980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Normal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The </a:t>
                </a:r>
                <a:r>
                  <a:rPr lang="en-GB" b="1" dirty="0"/>
                  <a:t>graph</a:t>
                </a:r>
                <a:r>
                  <a:rPr lang="en-GB" dirty="0"/>
                  <a:t> of the </a:t>
                </a:r>
                <a:r>
                  <a:rPr lang="en-GB" b="1" dirty="0"/>
                  <a:t>cumulative distribution function</a:t>
                </a:r>
                <a:r>
                  <a:rPr lang="en-GB" dirty="0"/>
                  <a:t> </a:t>
                </a:r>
                <a:br>
                  <a:rPr lang="en-GB" dirty="0"/>
                </a:br>
                <a:r>
                  <a:rPr lang="en-GB" dirty="0"/>
                  <a:t>of a normal random variable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  for various parameters: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ovéPole 4"/>
          <p:cNvSpPr txBox="1"/>
          <p:nvPr/>
        </p:nvSpPr>
        <p:spPr>
          <a:xfrm>
            <a:off x="9495000" y="6336000"/>
            <a:ext cx="161743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600" dirty="0"/>
              <a:t>source: Wikipedia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000" y="2486813"/>
            <a:ext cx="6840000" cy="437118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6770627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Normal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The </a:t>
                </a:r>
                <a:r>
                  <a:rPr lang="en-GB" u="sng" dirty="0"/>
                  <a:t>graph</a:t>
                </a:r>
                <a:r>
                  <a:rPr lang="en-GB" dirty="0"/>
                  <a:t> of the </a:t>
                </a:r>
                <a:r>
                  <a:rPr lang="en-GB" u="sng" dirty="0"/>
                  <a:t>probability density function</a:t>
                </a:r>
                <a:r>
                  <a:rPr lang="en-GB" dirty="0"/>
                  <a:t> &amp; </a:t>
                </a:r>
                <a:r>
                  <a:rPr lang="en-GB" u="sng" dirty="0"/>
                  <a:t>cumulative distribution function</a:t>
                </a:r>
                <a:r>
                  <a:rPr lang="en-GB" dirty="0"/>
                  <a:t> </a:t>
                </a:r>
                <a:br>
                  <a:rPr lang="en-GB" dirty="0"/>
                </a:br>
                <a:r>
                  <a:rPr lang="en-GB" dirty="0"/>
                  <a:t>of a normal random variable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  with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: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6" descr="anima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574" y="2898500"/>
            <a:ext cx="8351838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8"/>
          <p:cNvSpPr>
            <a:spLocks noChangeShapeType="1"/>
          </p:cNvSpPr>
          <p:nvPr/>
        </p:nvSpPr>
        <p:spPr bwMode="auto">
          <a:xfrm flipH="1">
            <a:off x="2428812" y="5228425"/>
            <a:ext cx="15128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 flipH="1">
            <a:off x="5597462" y="3474763"/>
            <a:ext cx="273685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5668899" y="3336650"/>
            <a:ext cx="0" cy="1943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>
            <a:off x="5597462" y="5230538"/>
            <a:ext cx="29527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3941699" y="5228425"/>
            <a:ext cx="936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5426012" y="3330300"/>
            <a:ext cx="288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1400" dirty="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3376549" y="5130000"/>
            <a:ext cx="7921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1800" dirty="0"/>
              <a:t>z=0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6794437" y="5130525"/>
            <a:ext cx="7921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1800" dirty="0"/>
              <a:t>z=0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4998974" y="4155800"/>
            <a:ext cx="7921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1800" dirty="0"/>
              <a:t>p=0,5</a:t>
            </a: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2971737" y="4698725"/>
            <a:ext cx="7921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1800" dirty="0"/>
              <a:t>p=0,5</a:t>
            </a:r>
          </a:p>
        </p:txBody>
      </p:sp>
    </p:spTree>
    <p:extLst>
      <p:ext uri="{BB962C8B-B14F-4D97-AF65-F5344CB8AC3E}">
        <p14:creationId xmlns:p14="http://schemas.microsoft.com/office/powerpoint/2010/main" val="2969399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Experiment — Trial — 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An </a:t>
                </a:r>
                <a:r>
                  <a:rPr lang="en-GB" b="1" dirty="0"/>
                  <a:t>experiment</a:t>
                </a:r>
                <a:r>
                  <a:rPr lang="en-GB" dirty="0"/>
                  <a:t> is any physical procedure which can end up with a result from </a:t>
                </a:r>
                <a:br>
                  <a:rPr lang="en-GB" dirty="0"/>
                </a:br>
                <a:r>
                  <a:rPr lang="en-GB" dirty="0"/>
                  <a:t>a set of possible outcomes, and the experiment can be repeated (up to) infinitely many times.  Each individual repetition of the experiment is called a </a:t>
                </a:r>
                <a:r>
                  <a:rPr lang="en-GB" b="1" dirty="0"/>
                  <a:t>trial</a:t>
                </a:r>
                <a:r>
                  <a:rPr lang="en-GB" dirty="0"/>
                  <a:t>.  </a:t>
                </a:r>
                <a:br>
                  <a:rPr lang="en-GB" dirty="0"/>
                </a:br>
                <a:r>
                  <a:rPr lang="en-GB" dirty="0"/>
                  <a:t>The final result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GB" dirty="0"/>
                  <a:t>  of (each trial of) the experiment is called an </a:t>
                </a:r>
                <a:r>
                  <a:rPr lang="en-GB" b="1" dirty="0"/>
                  <a:t>outcome</a:t>
                </a:r>
                <a:r>
                  <a:rPr lang="en-GB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The set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GB" dirty="0"/>
                  <a:t>  of all the outcomes is called the </a:t>
                </a:r>
                <a:r>
                  <a:rPr lang="en-GB" b="1" dirty="0"/>
                  <a:t>sample space</a:t>
                </a:r>
                <a:r>
                  <a:rPr lang="en-GB" dirty="0"/>
                  <a:t>.  An event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GB" dirty="0"/>
                  <a:t>  is </a:t>
                </a:r>
                <a:br>
                  <a:rPr lang="en-GB" dirty="0"/>
                </a:br>
                <a:r>
                  <a:rPr lang="en-GB" dirty="0"/>
                  <a:t>a set of outcomes (i.e.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GB" dirty="0"/>
                  <a:t>).  The </a:t>
                </a:r>
                <a:r>
                  <a:rPr lang="en-GB" b="1" dirty="0"/>
                  <a:t>event space</a:t>
                </a:r>
                <a:r>
                  <a:rPr lang="en-GB" dirty="0"/>
                  <a:t>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GB" dirty="0"/>
                  <a:t>  is the collection of all events.  The event space is a σ-algebra, the </a:t>
                </a:r>
                <a:r>
                  <a:rPr lang="en-GB" b="1" dirty="0"/>
                  <a:t>probability</a:t>
                </a:r>
                <a:r>
                  <a:rPr lang="en-GB" dirty="0"/>
                  <a:t>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  is a non-negative and </a:t>
                </a:r>
                <a:br>
                  <a:rPr lang="en-GB" dirty="0"/>
                </a:br>
                <a:r>
                  <a:rPr lang="en-GB" dirty="0"/>
                  <a:t>σ-additive function.  The triple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ℱ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GB" dirty="0"/>
                  <a:t>  is a </a:t>
                </a:r>
                <a:r>
                  <a:rPr lang="en-GB" b="1" dirty="0"/>
                  <a:t>probability space</a:t>
                </a:r>
                <a:r>
                  <a:rPr lang="en-GB" dirty="0"/>
                  <a:t> and </a:t>
                </a:r>
                <a:br>
                  <a:rPr lang="en-GB" dirty="0"/>
                </a:br>
                <a:r>
                  <a:rPr lang="en-GB" dirty="0"/>
                  <a:t>a </a:t>
                </a:r>
                <a:r>
                  <a:rPr lang="en-GB" b="1" dirty="0"/>
                  <a:t>random variable</a:t>
                </a:r>
                <a:r>
                  <a:rPr lang="en-GB" dirty="0"/>
                  <a:t> is any measurable function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r="-749" b="-14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38696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Normal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Let the random variable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  follow the Gaussian normal distribution.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u="sng" dirty="0"/>
                  <a:t>Calculate as an exercise:</a:t>
                </a:r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Mean value:		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GB" dirty="0"/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Variance: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/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Mode:		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GB" dirty="0"/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Median:			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58895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Normal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spcAft>
                    <a:spcPts val="1800"/>
                  </a:spcAft>
                </a:pPr>
                <a:r>
                  <a:rPr lang="en-GB" u="sng" dirty="0"/>
                  <a:t>Recall:</a:t>
                </a:r>
                <a:r>
                  <a:rPr lang="en-GB" dirty="0"/>
                  <a:t>  Let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.  Then</a:t>
                </a:r>
              </a:p>
              <a:p>
                <a:pPr>
                  <a:lnSpc>
                    <a:spcPct val="12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m:rPr>
                          <m:aln/>
                        </m:rP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nary>
                        <m:nary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631" y="3679825"/>
            <a:ext cx="6408737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142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Normal distribution:  The 68–95–99.7 rule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u="sng" dirty="0"/>
              <a:t>68–95–99.7</a:t>
            </a:r>
            <a:r>
              <a:rPr lang="en-GB" dirty="0"/>
              <a:t> rule   /   The </a:t>
            </a:r>
            <a:r>
              <a:rPr lang="en-GB" u="sng" dirty="0"/>
              <a:t>three-sigma</a:t>
            </a:r>
            <a:r>
              <a:rPr lang="en-GB" dirty="0"/>
              <a:t> (</a:t>
            </a:r>
            <a:r>
              <a:rPr lang="en-GB" dirty="0" err="1"/>
              <a:t>3σ</a:t>
            </a:r>
            <a:r>
              <a:rPr lang="en-GB" dirty="0"/>
              <a:t>) rule</a:t>
            </a:r>
          </a:p>
        </p:txBody>
      </p:sp>
      <p:pic>
        <p:nvPicPr>
          <p:cNvPr id="4" name="Picture 8" descr="400px-Standard_deviation_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981" y="2027618"/>
            <a:ext cx="7920038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9495000" y="6336000"/>
            <a:ext cx="161743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600" dirty="0"/>
              <a:t>source: Wikipedia</a:t>
            </a:r>
          </a:p>
        </p:txBody>
      </p:sp>
    </p:spTree>
    <p:extLst>
      <p:ext uri="{BB962C8B-B14F-4D97-AF65-F5344CB8AC3E}">
        <p14:creationId xmlns:p14="http://schemas.microsoft.com/office/powerpoint/2010/main" val="36415955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Normalized normal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The </a:t>
                </a:r>
                <a:r>
                  <a:rPr lang="en-GB" b="1" u="sng" dirty="0"/>
                  <a:t>normalized</a:t>
                </a:r>
                <a:r>
                  <a:rPr lang="en-GB" b="1" dirty="0"/>
                  <a:t> normal distribution</a:t>
                </a:r>
                <a:r>
                  <a:rPr lang="en-GB" dirty="0"/>
                  <a:t> is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0, 1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i.e. the normal distribution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  with the parameters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The </a:t>
                </a:r>
                <a:r>
                  <a:rPr lang="en-GB" b="1" dirty="0"/>
                  <a:t>density</a:t>
                </a:r>
                <a:r>
                  <a:rPr lang="en-GB" dirty="0"/>
                  <a:t> of the normalized normal distribution is denoted by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75143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Normalized normal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The </a:t>
                </a:r>
                <a:r>
                  <a:rPr lang="en-GB" b="1" dirty="0"/>
                  <a:t>cumulative distribution function</a:t>
                </a:r>
                <a:r>
                  <a:rPr lang="en-GB" dirty="0"/>
                  <a:t> of the normalized normal distribution </a:t>
                </a:r>
                <a:br>
                  <a:rPr lang="en-GB" dirty="0"/>
                </a:br>
                <a:r>
                  <a:rPr lang="en-GB" dirty="0"/>
                  <a:t>is called the </a:t>
                </a:r>
                <a:r>
                  <a:rPr lang="en-GB" i="1" dirty="0"/>
                  <a:t>Laplace function</a:t>
                </a:r>
                <a:r>
                  <a:rPr lang="en-GB" dirty="0"/>
                  <a:t> and is denoted by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/>
                  <a:t>: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nary>
                        <m:nary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58712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Normalized normal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Notice that, if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 is a normally distributed random variable  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),  </a:t>
                </a:r>
                <a:br>
                  <a:rPr lang="en-GB" dirty="0"/>
                </a:br>
                <a:r>
                  <a:rPr lang="en-GB" dirty="0"/>
                  <a:t>then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0, 1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i.e.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GB" dirty="0"/>
                  <a:t>  follows the normalized normal distribution.  (Where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GB" dirty="0"/>
                  <a:t>.)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u="sng" dirty="0"/>
                  <a:t>Remark:</a:t>
                </a:r>
                <a:r>
                  <a:rPr lang="en-GB" dirty="0"/>
                  <a:t>  To properly understand, recall that the random variable is a measurable function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.  We consider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  here for simplicity.  Hence, we have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𝑍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every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where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  is the result of the random experiment.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b="-14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91226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Normalized normal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Notice that, if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 is a normally distributed random variable  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),  </a:t>
                </a:r>
                <a:br>
                  <a:rPr lang="en-GB" dirty="0"/>
                </a:br>
                <a:r>
                  <a:rPr lang="en-GB" dirty="0"/>
                  <a:t>then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0, 1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i.e.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GB" dirty="0"/>
                  <a:t>  follows the normalized normal distribution.  (Recall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GB" dirty="0"/>
                  <a:t>.)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Notice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nary>
                        <m:nary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nary>
                        <m:nary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 algn="r"/>
                <a:r>
                  <a:rPr lang="en-GB" dirty="0"/>
                  <a:t>(see below)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r="-8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37279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Normalized normal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Recall the </a:t>
                </a:r>
                <a:r>
                  <a:rPr lang="en-GB" b="1" dirty="0"/>
                  <a:t>cumulative distribution function</a:t>
                </a:r>
                <a:r>
                  <a:rPr lang="en-GB" dirty="0"/>
                  <a:t> of the normalized normal distribution: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nary>
                        <m:nary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Defining the function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p>
                          <m:r>
                            <a:rPr lang="en-GB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𝜑</m:t>
                          </m:r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nary>
                        <m:nary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i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notice that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m:rPr>
                          <m:sty m:val="p"/>
                        </m:rPr>
                        <a:rPr lang="en-GB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−1  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every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200000"/>
                  </a:lnSpc>
                </a:pPr>
                <a:r>
                  <a:rPr lang="en-GB" dirty="0"/>
                  <a:t>The values of the function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/>
                  <a:t>  can be found in statistical tables.</a:t>
                </a:r>
              </a:p>
              <a:p>
                <a:r>
                  <a:rPr lang="en-GB" dirty="0"/>
                  <a:t>(Because the integral needs to be evaluated numerically.)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r="-535" b="-19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32346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948422"/>
              </p:ext>
            </p:extLst>
          </p:nvPr>
        </p:nvGraphicFramePr>
        <p:xfrm>
          <a:off x="7712786" y="288000"/>
          <a:ext cx="2610214" cy="1542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Rastrový obrázek" r:id="rId3" imgW="2610214" imgH="1542857" progId="Paint.Picture">
                  <p:embed/>
                </p:oleObj>
              </mc:Choice>
              <mc:Fallback>
                <p:oleObj name="Rastrový obrázek" r:id="rId3" imgW="2610214" imgH="1542857" progId="Paint.Picture">
                  <p:embed/>
                  <p:pic>
                    <p:nvPicPr>
                      <p:cNvPr id="3277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2786" y="288000"/>
                        <a:ext cx="2610214" cy="15428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Group 12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960184"/>
              </p:ext>
            </p:extLst>
          </p:nvPr>
        </p:nvGraphicFramePr>
        <p:xfrm>
          <a:off x="1864800" y="1980000"/>
          <a:ext cx="8458200" cy="4429121"/>
        </p:xfrm>
        <a:graphic>
          <a:graphicData uri="http://schemas.openxmlformats.org/drawingml/2006/table">
            <a:tbl>
              <a:tblPr/>
              <a:tblGrid>
                <a:gridCol w="768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8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8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99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8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99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83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83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993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683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181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cs-CZ" dirty="0"/>
                    </a:p>
                  </a:txBody>
                  <a:tcPr marT="45712" marB="4571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0.00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0.01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0.02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0.03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0.04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0.05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0.06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0.07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0.08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0.09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0.0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0.00000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0.00399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0.00798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0.01197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0.01595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0.01994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0.02392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0.02790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0.03188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0.03586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0.1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0.03983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0.04380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0.04776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0.05172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0.05567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0.05962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0.06356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0.06749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0.07142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0.07535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4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0.2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0.07926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0.08317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0.08706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0.09095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0.09483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0.09871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0.10257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0.10642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0.10260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0.11409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4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0.3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0.11791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0.12172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0.12552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0.12930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0.13307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0.13683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0.14058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0.14431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0.14803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0.15173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4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0.4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0.15542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0.15910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0.16276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0.16640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0.17003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0.17364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0.18824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0.18082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0.18439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0.18793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4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0.5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0.19146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0.19497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0.19847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0.20194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0.20540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0.20884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0.21226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0.21566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0.21904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0.22240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4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0.6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0.22575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0.22907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0.23237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0.23565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0.23891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0.24215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0.24537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0.24857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0.25175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0.25490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44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0.7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0.25804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0.26115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0.26424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0.26730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0.27035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0.27337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0.27637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0.27935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0.28230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0.28524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44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0.8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0.28814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0.29103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0.29389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0.29673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0.29955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0.30234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0.30511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0.30785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0.31057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0.31327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44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0.9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0.31594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0.31859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0.32121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0.32381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0.32639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0.32894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0.33147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0.33398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0.36460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0.33891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44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1.0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0.34134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0.34375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0.34614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0.34850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0.35083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0.35314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0.35543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0.35769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0.35993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0.36214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44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1.1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0.36433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0.36650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0.36864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0.37076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0.37286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0.37493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0.37698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0.37900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0.38100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0.38298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44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1.2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0.38493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0.38686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0.38877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0.39065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0.39251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0.39435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0.39617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0.39796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0.39973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0.40147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44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1.3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0.40320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0.40490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0.40658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0.40824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0.40988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0.41149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0.41309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0.41466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0.41621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0.41774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44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1.4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0.41924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0.42073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0.42220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0.42364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0.42507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0.42647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0.42786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0.42922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0.43056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0.43189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44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1.5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0.43319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0.43448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0.43574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0.43699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0.43822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0.43943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0.44062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0.44179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0.44295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0.44408</a:t>
                      </a:r>
                      <a:endParaRPr kumimoji="1" lang="cs-CZ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1864800" y="690096"/>
                <a:ext cx="3528000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GB" altLang="cs-CZ" sz="1600" b="1" dirty="0"/>
                  <a:t>TABLE  1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cs-CZ" sz="1600" dirty="0"/>
                  <a:t>The area under the curve of the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GB" altLang="cs-CZ" sz="1600" dirty="0"/>
                  <a:t>normalized normal distribution  </a:t>
                </a:r>
                <a14:m>
                  <m:oMath xmlns:m="http://schemas.openxmlformats.org/officeDocument/2006/math">
                    <m:r>
                      <a:rPr lang="en-GB" altLang="cs-CZ" sz="1600" b="0" i="1" smtClean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altLang="cs-CZ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cs-CZ" sz="1600" b="0" i="1" smtClean="0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endParaRPr lang="en-GB" altLang="cs-CZ" sz="1600" dirty="0"/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4800" y="690096"/>
                <a:ext cx="3528000" cy="738664"/>
              </a:xfrm>
              <a:prstGeom prst="rect">
                <a:avLst/>
              </a:prstGeom>
              <a:blipFill>
                <a:blip r:embed="rId5"/>
                <a:stretch>
                  <a:fillRect l="-3627" t="-8264" b="-165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51535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Normal distribution in Excel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In Excel, use the functions:</a:t>
                </a:r>
              </a:p>
              <a:p>
                <a:endParaRPr lang="en-GB" dirty="0"/>
              </a:p>
              <a:p>
                <a:pPr marL="4572000" indent="-4572000">
                  <a:tabLst>
                    <a:tab pos="893763" algn="l"/>
                  </a:tabLst>
                </a:pPr>
                <a:r>
                  <a:rPr lang="en-GB" dirty="0"/>
                  <a:t>	=</a:t>
                </a:r>
                <a:r>
                  <a:rPr lang="en-GB" b="1" dirty="0"/>
                  <a:t>NORM.S.DIST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en-GB" i="0" smtClean="0">
                        <a:latin typeface="Cambria Math" panose="02040503050406030204" pitchFamily="18" charset="0"/>
                      </a:rPr>
                      <m:t>TRUE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	to get the value of the cumulative distribution function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/>
                  <a:t>  of the normalized normal distribution  (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∞&lt;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&lt;+∞</m:t>
                    </m:r>
                  </m:oMath>
                </a14:m>
                <a:r>
                  <a:rPr lang="en-GB" dirty="0"/>
                  <a:t>)</a:t>
                </a:r>
              </a:p>
              <a:p>
                <a:endParaRPr lang="en-GB" dirty="0"/>
              </a:p>
              <a:p>
                <a:pPr marL="4572000" indent="-4572000">
                  <a:tabLst>
                    <a:tab pos="893763" algn="l"/>
                  </a:tabLst>
                </a:pPr>
                <a:r>
                  <a:rPr lang="en-GB" dirty="0"/>
                  <a:t>	=</a:t>
                </a:r>
                <a:r>
                  <a:rPr lang="en-GB" b="1" dirty="0"/>
                  <a:t>NORM.S.DIST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FALS</m:t>
                    </m:r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E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	to get the value of the probability density function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/>
                  <a:t>  of the normalized normal distribution</a:t>
                </a:r>
              </a:p>
              <a:p>
                <a:endParaRPr lang="en-GB" dirty="0"/>
              </a:p>
              <a:p>
                <a:pPr marL="4572000" indent="-4572000">
                  <a:tabLst>
                    <a:tab pos="893763" algn="l"/>
                  </a:tabLst>
                </a:pPr>
                <a:r>
                  <a:rPr lang="en-GB" dirty="0"/>
                  <a:t>	=</a:t>
                </a:r>
                <a:r>
                  <a:rPr lang="en-GB" b="1" dirty="0"/>
                  <a:t>NORM.S.INV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	to get the quantile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GB" dirty="0"/>
                  <a:t>  of the normalized normal distribution  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GB" dirty="0"/>
                  <a:t>)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r="-20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4017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Random variable — Dataset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To conclude, </a:t>
            </a:r>
            <a:r>
              <a:rPr lang="en-GB" b="1" dirty="0"/>
              <a:t>the random variable assigns a numerical value to each outcome</a:t>
            </a:r>
            <a:r>
              <a:rPr lang="en-GB" dirty="0"/>
              <a:t> of the random experiment.</a:t>
            </a:r>
          </a:p>
          <a:p>
            <a:pPr>
              <a:lnSpc>
                <a:spcPct val="150000"/>
              </a:lnSpc>
            </a:pPr>
            <a:r>
              <a:rPr lang="en-GB" dirty="0"/>
              <a:t>Now, a </a:t>
            </a:r>
            <a:r>
              <a:rPr lang="en-GB" b="1" dirty="0"/>
              <a:t>dataset</a:t>
            </a:r>
            <a:r>
              <a:rPr lang="en-GB" dirty="0"/>
              <a:t> is a collection of measurements and observations, i.e. </a:t>
            </a:r>
            <a:br>
              <a:rPr lang="en-GB" dirty="0"/>
            </a:br>
            <a:r>
              <a:rPr lang="en-GB" dirty="0"/>
              <a:t>it is a collection of data.  A </a:t>
            </a:r>
            <a:r>
              <a:rPr lang="en-GB" b="1" dirty="0"/>
              <a:t>data unit</a:t>
            </a:r>
            <a:r>
              <a:rPr lang="en-GB" dirty="0"/>
              <a:t> is an entity of the population under study, </a:t>
            </a:r>
            <a:br>
              <a:rPr lang="en-GB" dirty="0"/>
            </a:br>
            <a:r>
              <a:rPr lang="en-GB" dirty="0"/>
              <a:t>and a </a:t>
            </a:r>
            <a:r>
              <a:rPr lang="en-GB" b="1" u="sng" dirty="0"/>
              <a:t>data item</a:t>
            </a:r>
            <a:r>
              <a:rPr lang="en-GB" dirty="0"/>
              <a:t> or a </a:t>
            </a:r>
            <a:r>
              <a:rPr lang="en-GB" b="1" u="sng" dirty="0"/>
              <a:t>variable</a:t>
            </a:r>
            <a:r>
              <a:rPr lang="en-GB" dirty="0"/>
              <a:t> is a characteristics of each data unit.  </a:t>
            </a:r>
            <a:br>
              <a:rPr lang="en-GB" dirty="0"/>
            </a:br>
            <a:r>
              <a:rPr lang="en-GB" dirty="0"/>
              <a:t>We are considering numerical (quantitative) variables now.</a:t>
            </a:r>
          </a:p>
          <a:p>
            <a:pPr>
              <a:lnSpc>
                <a:spcPct val="150000"/>
              </a:lnSpc>
            </a:pPr>
            <a:r>
              <a:rPr lang="en-GB" b="1" u="sng" dirty="0"/>
              <a:t>We assume the hypothesis</a:t>
            </a:r>
            <a:r>
              <a:rPr lang="en-GB" dirty="0"/>
              <a:t> that the data items in the dataset are realizations </a:t>
            </a:r>
            <a:br>
              <a:rPr lang="en-GB" dirty="0"/>
            </a:br>
            <a:r>
              <a:rPr lang="en-GB" dirty="0"/>
              <a:t>of the random variable, i.e. </a:t>
            </a:r>
            <a:r>
              <a:rPr lang="en-GB" b="1" dirty="0"/>
              <a:t>the random variable</a:t>
            </a:r>
            <a:r>
              <a:rPr lang="en-GB" dirty="0"/>
              <a:t> (via the trials of the random experiment) </a:t>
            </a:r>
            <a:r>
              <a:rPr lang="en-GB" b="1" dirty="0"/>
              <a:t>generates the data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12963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Normal distribution in Excel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In Excel, use the functions:</a:t>
                </a:r>
              </a:p>
              <a:p>
                <a:endParaRPr lang="en-GB" dirty="0"/>
              </a:p>
              <a:p>
                <a:pPr marL="5024438" indent="-5024438">
                  <a:tabLst>
                    <a:tab pos="893763" algn="l"/>
                  </a:tabLst>
                </a:pPr>
                <a:r>
                  <a:rPr lang="en-GB" dirty="0"/>
                  <a:t>	=</a:t>
                </a:r>
                <a:r>
                  <a:rPr lang="en-GB" b="1" dirty="0"/>
                  <a:t>NORM.DIST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en-GB" i="0" smtClean="0">
                            <a:latin typeface="Cambria Math" panose="02040503050406030204" pitchFamily="18" charset="0"/>
                          </a:rPr>
                          <m:t>TRUE</m:t>
                        </m:r>
                      </m:e>
                    </m:d>
                  </m:oMath>
                </a14:m>
                <a:r>
                  <a:rPr lang="en-GB" dirty="0"/>
                  <a:t>	to get the value of the cumulative distribution function of the random variable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  (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∞&lt;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&lt;+∞</m:t>
                    </m:r>
                  </m:oMath>
                </a14:m>
                <a:r>
                  <a:rPr lang="en-GB" dirty="0"/>
                  <a:t>)</a:t>
                </a:r>
              </a:p>
              <a:p>
                <a:endParaRPr lang="en-GB" dirty="0"/>
              </a:p>
              <a:p>
                <a:pPr marL="5024438" indent="-5024438">
                  <a:tabLst>
                    <a:tab pos="893763" algn="l"/>
                  </a:tabLst>
                </a:pPr>
                <a:r>
                  <a:rPr lang="en-GB" dirty="0"/>
                  <a:t>	=</a:t>
                </a:r>
                <a:r>
                  <a:rPr lang="en-GB" b="1" dirty="0"/>
                  <a:t>NORM.DIST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FALS</m:t>
                        </m:r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E</m:t>
                        </m:r>
                      </m:e>
                    </m:d>
                  </m:oMath>
                </a14:m>
                <a:r>
                  <a:rPr lang="en-GB" dirty="0"/>
                  <a:t>	to get the value of the probability density function of the random variable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  (</a:t>
                </a:r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∞&lt;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&lt;+∞</m:t>
                    </m:r>
                  </m:oMath>
                </a14:m>
                <a:r>
                  <a:rPr lang="en-GB" dirty="0"/>
                  <a:t>)</a:t>
                </a:r>
              </a:p>
              <a:p>
                <a:endParaRPr lang="en-GB" dirty="0"/>
              </a:p>
              <a:p>
                <a:pPr marL="5024438" indent="-5024438">
                  <a:tabLst>
                    <a:tab pos="893763" algn="l"/>
                  </a:tabLst>
                </a:pPr>
                <a:r>
                  <a:rPr lang="en-GB" dirty="0"/>
                  <a:t>	=</a:t>
                </a:r>
                <a:r>
                  <a:rPr lang="en-GB" b="1" dirty="0"/>
                  <a:t>NORM.INV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</m:oMath>
                </a14:m>
                <a:r>
                  <a:rPr lang="en-GB" dirty="0"/>
                  <a:t>	to get the quantile of the random variable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          (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dirty="0"/>
                  <a:t>)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r="-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37187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Normal distribution in Excel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In Excel, use the functions:</a:t>
                </a:r>
              </a:p>
              <a:p>
                <a:endParaRPr lang="en-GB" dirty="0"/>
              </a:p>
              <a:p>
                <a:r>
                  <a:rPr lang="en-GB" dirty="0"/>
                  <a:t>	=NORMSDIST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/>
                  <a:t>		the same as  =NORM.S.DIST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en-GB" i="0" smtClean="0">
                            <a:latin typeface="Cambria Math" panose="02040503050406030204" pitchFamily="18" charset="0"/>
                          </a:rPr>
                          <m:t>TRUE</m:t>
                        </m:r>
                      </m:e>
                    </m:d>
                  </m:oMath>
                </a14:m>
                <a:r>
                  <a:rPr lang="en-GB" dirty="0"/>
                  <a:t>,  </a:t>
                </a:r>
                <a:br>
                  <a:rPr lang="en-GB" dirty="0"/>
                </a:br>
                <a:r>
                  <a:rPr lang="en-GB" dirty="0"/>
                  <a:t>					deprecated</a:t>
                </a:r>
              </a:p>
              <a:p>
                <a:endParaRPr lang="en-GB" dirty="0"/>
              </a:p>
              <a:p>
                <a:r>
                  <a:rPr lang="en-GB" dirty="0"/>
                  <a:t>	=NORMSINV()		the same as  =NORM.S.INV(),	deprecated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	=NORMDIST()		the same as  =NORM.DIST(),	deprecated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	=NORMINV()			the same as  =NORM.INV(),	deprecated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18399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Normal distribution: 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An archer shoots an arrow against the plane </a:t>
                </a:r>
                <a:r>
                  <a:rPr lang="en-GB" u="sng" dirty="0"/>
                  <a:t>with the intention</a:t>
                </a:r>
                <a:r>
                  <a:rPr lang="en-GB" dirty="0"/>
                  <a:t> to hit the origin.  The sample space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 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ℝ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 </m:t>
                        </m:r>
                      </m:e>
                    </m:d>
                  </m:oMath>
                </a14:m>
                <a:r>
                  <a:rPr lang="en-GB" dirty="0"/>
                  <a:t>  is the set of all the points of </a:t>
                </a:r>
                <a:br>
                  <a:rPr lang="en-GB" dirty="0"/>
                </a:br>
                <a:r>
                  <a:rPr lang="en-GB" dirty="0"/>
                  <a:t>the plane.  The random variable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 is the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-coordinate of the hit, i.e.  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we considered the random variable as both coordinates of the hit, </a:t>
                </a:r>
                <a:br>
                  <a:rPr lang="en-GB" dirty="0"/>
                </a:br>
                <a:r>
                  <a:rPr lang="en-GB" dirty="0"/>
                  <a:t>i.e.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GB" dirty="0"/>
                  <a:t>,  then the resulting distribution would </a:t>
                </a:r>
                <a:br>
                  <a:rPr lang="en-GB" dirty="0"/>
                </a:br>
                <a:r>
                  <a:rPr lang="en-GB" dirty="0"/>
                  <a:t>be a </a:t>
                </a:r>
                <a:r>
                  <a:rPr lang="en-GB" u="sng" dirty="0"/>
                  <a:t>bivariate normal distribution</a:t>
                </a:r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6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Skupina 13"/>
          <p:cNvGrpSpPr/>
          <p:nvPr/>
        </p:nvGrpSpPr>
        <p:grpSpPr>
          <a:xfrm>
            <a:off x="9972000" y="2416984"/>
            <a:ext cx="2160000" cy="2160000"/>
            <a:chOff x="7740000" y="2340000"/>
            <a:chExt cx="3960000" cy="3960000"/>
          </a:xfrm>
        </p:grpSpPr>
        <p:sp>
          <p:nvSpPr>
            <p:cNvPr id="4" name="Ovál 3"/>
            <p:cNvSpPr/>
            <p:nvPr/>
          </p:nvSpPr>
          <p:spPr>
            <a:xfrm>
              <a:off x="8280000" y="2880000"/>
              <a:ext cx="2880000" cy="28800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Ovál 4"/>
            <p:cNvSpPr/>
            <p:nvPr/>
          </p:nvSpPr>
          <p:spPr>
            <a:xfrm>
              <a:off x="8820000" y="3420000"/>
              <a:ext cx="1800000" cy="180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Ovál 5"/>
            <p:cNvSpPr/>
            <p:nvPr/>
          </p:nvSpPr>
          <p:spPr>
            <a:xfrm>
              <a:off x="9180000" y="3780000"/>
              <a:ext cx="1080000" cy="108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Ovál 6"/>
            <p:cNvSpPr/>
            <p:nvPr/>
          </p:nvSpPr>
          <p:spPr>
            <a:xfrm>
              <a:off x="9360000" y="3960000"/>
              <a:ext cx="720000" cy="72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Ovál 7"/>
            <p:cNvSpPr/>
            <p:nvPr/>
          </p:nvSpPr>
          <p:spPr>
            <a:xfrm>
              <a:off x="9540000" y="4140000"/>
              <a:ext cx="360000" cy="360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Ovál 8"/>
            <p:cNvSpPr/>
            <p:nvPr/>
          </p:nvSpPr>
          <p:spPr>
            <a:xfrm>
              <a:off x="9684000" y="4284000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0" name="Přímá spojnice se šipkou 9"/>
            <p:cNvCxnSpPr/>
            <p:nvPr/>
          </p:nvCxnSpPr>
          <p:spPr>
            <a:xfrm>
              <a:off x="7740000" y="4320000"/>
              <a:ext cx="3960000" cy="0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/>
            <p:cNvCxnSpPr/>
            <p:nvPr/>
          </p:nvCxnSpPr>
          <p:spPr>
            <a:xfrm flipV="1">
              <a:off x="9720000" y="2340000"/>
              <a:ext cx="0" cy="3960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476836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Central Limit Theorem  (CLT)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There are several versions or variants of the Central Limit Theorem.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Its earlies version is now known as the </a:t>
            </a:r>
            <a:r>
              <a:rPr lang="en-GB" u="sng" dirty="0"/>
              <a:t>de Moivre-Laplace Theorem</a:t>
            </a:r>
            <a:r>
              <a:rPr lang="en-GB" dirty="0"/>
              <a:t>.  It states that the normal distribution is an approximation of the discrete binomial distribution.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We shall then mention the </a:t>
            </a:r>
            <a:r>
              <a:rPr lang="en-GB" u="sng" dirty="0"/>
              <a:t>Lindeberg-Lévy Theorem</a:t>
            </a:r>
            <a:r>
              <a:rPr lang="en-GB" dirty="0"/>
              <a:t>, which is a comprehensible variant of the Central Limit Theorem.</a:t>
            </a:r>
          </a:p>
        </p:txBody>
      </p:sp>
    </p:spTree>
    <p:extLst>
      <p:ext uri="{BB962C8B-B14F-4D97-AF65-F5344CB8AC3E}">
        <p14:creationId xmlns:p14="http://schemas.microsoft.com/office/powerpoint/2010/main" val="14151579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CLT:  de Moivre-Laplace Theorem  (local form)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Considering the binomial distribution, choose the probability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0, 1</m:t>
                        </m:r>
                      </m:e>
                    </m:d>
                  </m:oMath>
                </a14:m>
                <a:r>
                  <a:rPr lang="en-GB" dirty="0"/>
                  <a:t>  and </a:t>
                </a:r>
                <a:br>
                  <a:rPr lang="en-GB" dirty="0"/>
                </a:br>
                <a:r>
                  <a:rPr lang="en-GB" dirty="0"/>
                  <a:t>put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/>
                  <a:t>.  (So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.)    Then, </a:t>
                </a:r>
                <a:br>
                  <a:rPr lang="en-GB" dirty="0"/>
                </a:br>
                <a:r>
                  <a:rPr lang="en-GB" dirty="0"/>
                  <a:t>for any natural number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GB" dirty="0"/>
                  <a:t>  and for any natural number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GB" dirty="0"/>
                  <a:t>, </a:t>
                </a:r>
                <a:br>
                  <a:rPr lang="en-GB" dirty="0"/>
                </a:br>
                <a:r>
                  <a:rPr lang="en-GB" dirty="0"/>
                  <a:t>if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𝑛𝑝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then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GB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𝑛𝑝𝑞</m:t>
                                          </m:r>
                                        </m:e>
                                      </m:rad>
                                    </m:e>
                                  </m:d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𝑛𝑝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𝑛𝑝𝑞</m:t>
                                          </m:r>
                                        </m:e>
                                      </m:rad>
                                    </m:e>
                                  </m:d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as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GB" dirty="0"/>
                  <a:t>.</a:t>
                </a:r>
              </a:p>
              <a:p>
                <a:endParaRPr lang="en-GB" sz="2000" dirty="0"/>
              </a:p>
              <a:p>
                <a:pPr algn="ctr"/>
                <a:r>
                  <a:rPr lang="en-GB" sz="2000" dirty="0"/>
                  <a:t>The notation 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2000" dirty="0"/>
                  <a:t>  means that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den>
                    </m:f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→1</m:t>
                    </m:r>
                  </m:oMath>
                </a14:m>
                <a:r>
                  <a:rPr lang="en-GB" sz="2000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112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70449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CLT:  de Moivre-Laplace Theorem  (integral form)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GB" dirty="0"/>
                  <a:t>Let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GB" dirty="0"/>
                  <a:t>  be a sequence of random variables, each of which represents </a:t>
                </a:r>
                <a:br>
                  <a:rPr lang="en-GB" dirty="0"/>
                </a:br>
                <a:r>
                  <a:rPr lang="en-GB" dirty="0"/>
                  <a:t>the result of a Bernoulli Trial (independent of the other trials), attaining the value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/>
                  <a:t>  (success) with a fixed probability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GB" dirty="0"/>
                  <a:t>  and attaining the value  </a:t>
                </a:r>
                <a:br>
                  <a:rPr lang="en-GB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  (failure) with the fixed probability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/>
                  <a:t>.  (So that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/>
                  <a:t>  </a:t>
                </a:r>
                <a:br>
                  <a:rPr lang="en-GB" dirty="0"/>
                </a:br>
                <a:r>
                  <a:rPr lang="en-GB" dirty="0"/>
                  <a:t>and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.)  It then holds for every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nary>
                            <m:naryPr>
                              <m:chr m:val="∑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eqArr>
                                <m:eqArr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m:rPr>
                                      <m:brk m:alnAt="23"/>
                                    </m:rP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e>
                              </m:eqArr>
                            </m:sub>
                            <m:sup>
                              <m:d>
                                <m:dPr>
                                  <m:begChr m:val="⌊"/>
                                  <m:endChr m:val="⌋"/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  <m:e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type m:val="noBar"/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den>
                                  </m:f>
                                </m:e>
                              </m:d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e>
                          </m:nary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𝑛𝑝</m:t>
                          </m:r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𝑛𝑝𝑞</m:t>
                              </m:r>
                            </m:e>
                          </m:rad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⟶</m:t>
                      </m:r>
                      <m:limLow>
                        <m:limLow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nary>
                                <m:nary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sup>
                                <m:e>
                                  <m:f>
                                    <m:f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ad>
                                        <m:radPr>
                                          <m:degHide m:val="on"/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</m:rad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 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i="0">
                                          <a:latin typeface="Cambria Math" panose="02040503050406030204" pitchFamily="18" charset="0"/>
                                        </a:rPr>
                                        <m:t>e</m:t>
                                      </m:r>
                                    </m:e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p>
                                              <m: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num>
                                        <m:den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 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d</m:t>
                                  </m:r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nary>
                            </m:e>
                          </m:groupChr>
                        </m:e>
                        <m:lim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lim>
                      </m:limLow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as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→∞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𝑛𝑝𝑞</m:t>
                        </m:r>
                      </m:e>
                    </m:rad>
                  </m:oMath>
                </a14:m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Remark:  We have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0≤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 if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den>
                            </m:f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i="1" smtClean="0">
                                <a:latin typeface="Cambria Math" panose="02040503050406030204" pitchFamily="18" charset="0"/>
                              </a:rPr>
                              <m:t> </m:t>
                            </m:r>
                            <m:f>
                              <m:fPr>
                                <m:type m:val="lin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num>
                              <m:den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265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4035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CLT</a:t>
            </a:r>
            <a:r>
              <a:rPr lang="en-GB" dirty="0"/>
              <a:t>:  </a:t>
            </a:r>
            <a:r>
              <a:rPr lang="en-GB" dirty="0" err="1"/>
              <a:t>Lindeberg-Lévy</a:t>
            </a:r>
            <a:r>
              <a:rPr lang="en-GB" dirty="0"/>
              <a:t>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Let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GB" dirty="0"/>
                  <a:t>  be a sequence of </a:t>
                </a:r>
                <a:r>
                  <a:rPr lang="en-GB" b="1" dirty="0"/>
                  <a:t>independent &amp; identically distributed</a:t>
                </a:r>
                <a:r>
                  <a:rPr lang="en-GB" dirty="0"/>
                  <a:t> </a:t>
                </a:r>
                <a:br>
                  <a:rPr lang="en-GB" dirty="0"/>
                </a:br>
                <a:r>
                  <a:rPr lang="en-GB" dirty="0"/>
                  <a:t>random variables with finite expected value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dirty="0"/>
                  <a:t>  and with finite variance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.  Then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+⋯+</m:t>
                                      </m:r>
                                      <m:sSub>
                                        <m:sSub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den>
                                  </m:f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d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⟶</m:t>
                      </m:r>
                      <m:nary>
                        <m:nary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 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nary>
                    </m:oMath>
                  </m:oMathPara>
                </a14:m>
                <a:endParaRPr lang="en-GB" b="0" dirty="0">
                  <a:ea typeface="Cambria Math" panose="02040503050406030204" pitchFamily="18" charset="0"/>
                </a:endParaRPr>
              </a:p>
              <a:p>
                <a:pPr algn="r">
                  <a:lnSpc>
                    <a:spcPct val="150000"/>
                  </a:lnSpc>
                </a:pPr>
                <a:r>
                  <a:rPr lang="en-GB" b="0" dirty="0"/>
                  <a:t>	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as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 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en-GB" dirty="0"/>
              </a:p>
              <a:p>
                <a:r>
                  <a:rPr lang="en-GB" dirty="0"/>
                  <a:t>for every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  <a:tabLst>
                    <a:tab pos="5741988" algn="ctr"/>
                  </a:tabLst>
                </a:pPr>
                <a:r>
                  <a:rPr lang="en-GB" sz="2000" dirty="0"/>
                  <a:t>Notice:	¡¡¡ The random variables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GB" sz="2000" dirty="0"/>
                  <a:t>  may be of </a:t>
                </a:r>
                <a:r>
                  <a:rPr lang="en-GB" sz="2000" u="sng" dirty="0"/>
                  <a:t>any</a:t>
                </a:r>
                <a:r>
                  <a:rPr lang="en-GB" sz="2000" dirty="0"/>
                  <a:t> probability distribution !!!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96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06163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Exponential distribution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42835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Exponential distribution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There are some events, such as</a:t>
            </a:r>
          </a:p>
          <a:p>
            <a:pPr>
              <a:lnSpc>
                <a:spcPct val="150000"/>
              </a:lnSpc>
            </a:pPr>
            <a:r>
              <a:rPr lang="en-GB" dirty="0"/>
              <a:t>  —  customers coming to a shop during one hour (between 10:00 and 11:00, say)</a:t>
            </a:r>
          </a:p>
          <a:p>
            <a:pPr>
              <a:lnSpc>
                <a:spcPct val="150000"/>
              </a:lnSpc>
            </a:pPr>
            <a:r>
              <a:rPr lang="en-GB" dirty="0"/>
              <a:t>  —  telephone calls incoming during one hour (between 10:00 and 11:00, say)</a:t>
            </a:r>
          </a:p>
          <a:p>
            <a:pPr>
              <a:lnSpc>
                <a:spcPct val="150000"/>
              </a:lnSpc>
            </a:pPr>
            <a:r>
              <a:rPr lang="en-GB" dirty="0"/>
              <a:t>  —  requests incoming to a server during one minute (between 10:00 and 10:01)</a:t>
            </a:r>
          </a:p>
          <a:p>
            <a:pPr>
              <a:lnSpc>
                <a:spcPct val="150000"/>
              </a:lnSpc>
            </a:pPr>
            <a:r>
              <a:rPr lang="en-GB" dirty="0"/>
              <a:t>  —  meteorites of diameter   ≥ 1 meter hitting the Earth during a year</a:t>
            </a:r>
          </a:p>
          <a:p>
            <a:pPr>
              <a:lnSpc>
                <a:spcPct val="150000"/>
              </a:lnSpc>
            </a:pPr>
            <a:r>
              <a:rPr lang="en-GB" dirty="0"/>
              <a:t>  —  decay events from a radioactive source</a:t>
            </a:r>
          </a:p>
          <a:p>
            <a:pPr>
              <a:lnSpc>
                <a:spcPct val="150000"/>
              </a:lnSpc>
            </a:pPr>
            <a:r>
              <a:rPr lang="en-GB" dirty="0"/>
              <a:t>that (as we suppose) have some properties in common.</a:t>
            </a:r>
          </a:p>
        </p:txBody>
      </p:sp>
    </p:spTree>
    <p:extLst>
      <p:ext uri="{BB962C8B-B14F-4D97-AF65-F5344CB8AC3E}">
        <p14:creationId xmlns:p14="http://schemas.microsoft.com/office/powerpoint/2010/main" val="19194636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Exponential distribution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Suppose that a random event occurs repeatedly and satisfies </a:t>
            </a:r>
            <a:br>
              <a:rPr lang="en-GB" dirty="0"/>
            </a:br>
            <a:r>
              <a:rPr lang="en-GB" dirty="0"/>
              <a:t>the following assumptions: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the event can occur at any time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the average number of occurrences of the event during an interval of time </a:t>
            </a:r>
            <a:br>
              <a:rPr lang="en-GB" dirty="0"/>
            </a:br>
            <a:r>
              <a:rPr lang="en-GB" dirty="0"/>
              <a:t>of a fixed length is constant; the number does not depend on the beginning </a:t>
            </a:r>
            <a:br>
              <a:rPr lang="en-GB" dirty="0"/>
            </a:br>
            <a:r>
              <a:rPr lang="en-GB" dirty="0"/>
              <a:t>of the interval, and does not depend on the number of occurrences of the event before the beginning of the time interval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the average number of occurrences of the event during an interval of time is proportional to the length of the interval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739825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 of continuous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The result of measurement of the dimension or weight of some object is </a:t>
                </a:r>
                <a:br>
                  <a:rPr lang="en-GB" dirty="0"/>
                </a:br>
                <a:r>
                  <a:rPr lang="en-GB" dirty="0"/>
                  <a:t>a random variable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 which (in theory) can attain any positive value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GB" dirty="0"/>
                  <a:t>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The waiting time spent by a customer in the queue at the counter is </a:t>
                </a:r>
                <a:br>
                  <a:rPr lang="en-GB" dirty="0"/>
                </a:br>
                <a:r>
                  <a:rPr lang="en-GB" dirty="0"/>
                  <a:t>a random variable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 which (in theory) can attain any non-negative </a:t>
                </a:r>
                <a:br>
                  <a:rPr lang="en-GB" dirty="0"/>
                </a:br>
                <a:r>
                  <a:rPr lang="en-GB" dirty="0"/>
                  <a:t>value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GB" dirty="0"/>
                  <a:t>  (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GB" dirty="0"/>
                  <a:t>).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The stock price is a random variable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 which (in theory) can attain any </a:t>
                </a:r>
                <a:br>
                  <a:rPr lang="en-GB" dirty="0"/>
                </a:br>
                <a:r>
                  <a:rPr lang="en-GB" dirty="0"/>
                  <a:t>non-negative value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GB" dirty="0"/>
                  <a:t>  (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GB" dirty="0"/>
                  <a:t>).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695" b="-14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75362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Exponential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Suppose that a random event occurs repeatedly and satisfies </a:t>
                </a:r>
                <a:br>
                  <a:rPr lang="en-GB" dirty="0"/>
                </a:br>
                <a:r>
                  <a:rPr lang="en-GB" dirty="0"/>
                  <a:t>the following assumptions: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…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if the length of the interval is very small, then there is no more than one occurrence of the event in the interval; </a:t>
                </a:r>
                <a:br>
                  <a:rPr lang="en-GB" dirty="0"/>
                </a:br>
                <a:r>
                  <a:rPr lang="en-GB" dirty="0"/>
                  <a:t>in other words, denoting by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≥2</m:t>
                        </m:r>
                      </m:sup>
                    </m:sSubSup>
                  </m:oMath>
                </a14:m>
                <a:r>
                  <a:rPr lang="en-GB" dirty="0"/>
                  <a:t>  the probability that the event occurs at least two times during a time interval of length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it holds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≥2</m:t>
                        </m:r>
                      </m:sup>
                    </m:sSubSup>
                    <m:r>
                      <a:rPr lang="en-GB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dirty="0"/>
                  <a:t>  as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5442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Exponential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We know already that, under the above assumptions, the probability that the </a:t>
                </a:r>
                <a:br>
                  <a:rPr lang="en-GB" dirty="0"/>
                </a:br>
                <a:r>
                  <a:rPr lang="en-GB" dirty="0"/>
                  <a:t>event occurs exactly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  times during the time interval of a given length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  </a:t>
                </a:r>
                <a:br>
                  <a:rPr lang="en-GB" dirty="0"/>
                </a:br>
                <a:r>
                  <a:rPr lang="en-GB" dirty="0"/>
                  <a:t>is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pPr>
                  <a:lnSpc>
                    <a:spcPct val="200000"/>
                  </a:lnSpc>
                </a:pPr>
                <a:r>
                  <a:rPr lang="en-GB" dirty="0"/>
                  <a:t>where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dirty="0"/>
                  <a:t>  is the expected number of events during an interval of the given length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pPr algn="ctr"/>
                <a:r>
                  <a:rPr lang="en-GB" dirty="0"/>
                  <a:t>¿ What is the </a:t>
                </a:r>
                <a:r>
                  <a:rPr lang="en-GB" b="1" dirty="0"/>
                  <a:t>probability distribution of the times</a:t>
                </a:r>
                <a:r>
                  <a:rPr lang="en-GB" dirty="0"/>
                  <a:t> between the events ?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r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56989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Exponential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Consider a probability space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 where the sample space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,  the </a:t>
                </a:r>
                <a:br>
                  <a:rPr lang="en-GB" dirty="0"/>
                </a:br>
                <a:r>
                  <a:rPr lang="en-GB" dirty="0"/>
                  <a:t>event space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⊂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sup>
                    </m:sSup>
                  </m:oMath>
                </a14:m>
                <a:r>
                  <a:rPr lang="en-GB" dirty="0"/>
                  <a:t>  is the collection of all Lebesgue measurable subsets of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,  and the probability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dirty="0"/>
                  <a:t>  is given by its probability density function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GB" dirty="0"/>
                  <a:t>  which is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&amp;, 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begChr m:val="[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0,+∞</m:t>
                                  </m:r>
                                </m:e>
                              </m:d>
                            </m:e>
                            <m:e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0&amp;, 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−∞,0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where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GB" dirty="0"/>
                  <a:t>,  so that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,  is a given number.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pPr>
                  <a:lnSpc>
                    <a:spcPct val="200000"/>
                  </a:lnSpc>
                </a:pPr>
                <a:r>
                  <a:rPr lang="en-GB" sz="2000" dirty="0"/>
                  <a:t>(The parameter 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sz="2000" dirty="0"/>
                  <a:t>  is the average number of events during an interval of the unit length.)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b="-104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88885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Exponential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Consider the above probability space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 with the sample space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  and the probability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dirty="0"/>
                  <a:t>  is given by its probability density function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𝜆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0,+∞</m:t>
                          </m:r>
                        </m:e>
                      </m:d>
                      <m:r>
                        <a:rPr lang="en-GB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otherwise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Then the identity random variable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follows the exponential distribution.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We then say that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 is an </a:t>
                </a:r>
                <a:r>
                  <a:rPr lang="en-GB" b="1" dirty="0"/>
                  <a:t>exponential random variable</a:t>
                </a:r>
                <a:r>
                  <a:rPr lang="en-GB" dirty="0"/>
                  <a:t> and write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r="-11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843208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Exponential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The </a:t>
                </a:r>
                <a:r>
                  <a:rPr lang="en-GB" b="1" dirty="0"/>
                  <a:t>graph</a:t>
                </a:r>
                <a:r>
                  <a:rPr lang="en-GB" dirty="0"/>
                  <a:t> of the </a:t>
                </a:r>
                <a:r>
                  <a:rPr lang="en-GB" b="1" dirty="0"/>
                  <a:t>probability density function</a:t>
                </a:r>
                <a:r>
                  <a:rPr lang="en-GB" dirty="0"/>
                  <a:t> of </a:t>
                </a:r>
                <a:br>
                  <a:rPr lang="en-GB" dirty="0"/>
                </a:br>
                <a:r>
                  <a:rPr lang="en-GB" dirty="0"/>
                  <a:t>an exponential random variable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GB" dirty="0"/>
                  <a:t>  for various values of the parameter: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175" y="2466000"/>
            <a:ext cx="5039649" cy="4392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585824" y="6336000"/>
            <a:ext cx="161743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600" dirty="0"/>
              <a:t>source: Wikipedia</a:t>
            </a:r>
          </a:p>
        </p:txBody>
      </p:sp>
    </p:spTree>
    <p:extLst>
      <p:ext uri="{BB962C8B-B14F-4D97-AF65-F5344CB8AC3E}">
        <p14:creationId xmlns:p14="http://schemas.microsoft.com/office/powerpoint/2010/main" val="13872066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Exponential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The </a:t>
                </a:r>
                <a:r>
                  <a:rPr lang="en-GB" b="1" dirty="0"/>
                  <a:t>graph</a:t>
                </a:r>
                <a:r>
                  <a:rPr lang="en-GB" dirty="0"/>
                  <a:t> of the </a:t>
                </a:r>
                <a:r>
                  <a:rPr lang="en-GB" b="1" dirty="0"/>
                  <a:t>cumulative distribution function</a:t>
                </a:r>
                <a:r>
                  <a:rPr lang="en-GB" dirty="0"/>
                  <a:t> of </a:t>
                </a:r>
                <a:br>
                  <a:rPr lang="en-GB" dirty="0"/>
                </a:br>
                <a:r>
                  <a:rPr lang="en-GB" dirty="0"/>
                  <a:t>an exponential random variable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GB" dirty="0"/>
                  <a:t>  for various values of the parameter: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ovéPole 4"/>
          <p:cNvSpPr txBox="1"/>
          <p:nvPr/>
        </p:nvSpPr>
        <p:spPr>
          <a:xfrm>
            <a:off x="8766000" y="6336000"/>
            <a:ext cx="161743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600" dirty="0"/>
              <a:t>source: Wikipedia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000" y="2538000"/>
            <a:ext cx="540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5214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Exponential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The </a:t>
                </a:r>
                <a:r>
                  <a:rPr lang="en-GB" u="sng" dirty="0"/>
                  <a:t>graph</a:t>
                </a:r>
                <a:r>
                  <a:rPr lang="en-GB" dirty="0"/>
                  <a:t> of the </a:t>
                </a:r>
                <a:r>
                  <a:rPr lang="en-GB" u="sng" dirty="0"/>
                  <a:t>probability density function</a:t>
                </a:r>
                <a:r>
                  <a:rPr lang="en-GB" dirty="0"/>
                  <a:t> &amp; </a:t>
                </a:r>
                <a:r>
                  <a:rPr lang="en-GB" u="sng" dirty="0"/>
                  <a:t>cumulative distribution function</a:t>
                </a:r>
                <a:r>
                  <a:rPr lang="en-GB" dirty="0"/>
                  <a:t> </a:t>
                </a:r>
                <a:br>
                  <a:rPr lang="en-GB" dirty="0"/>
                </a:br>
                <a:r>
                  <a:rPr lang="en-GB" dirty="0"/>
                  <a:t>of an exponential random variable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GB" dirty="0"/>
                  <a:t>  with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dirty="0"/>
                  <a:t>: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8" descr="exp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232" y="3109110"/>
            <a:ext cx="8496300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2173447" y="3617412"/>
            <a:ext cx="0" cy="17287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 flipV="1">
            <a:off x="2173447" y="5338262"/>
            <a:ext cx="2740025" cy="79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5447348" y="4039918"/>
            <a:ext cx="0" cy="12969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5445919" y="5336905"/>
            <a:ext cx="2663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5585619" y="5256997"/>
            <a:ext cx="1079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cs-CZ" i="1" dirty="0">
                <a:latin typeface="Times New Roman" panose="02020603050405020304" pitchFamily="18" charset="0"/>
              </a:rPr>
              <a:t>x</a:t>
            </a:r>
            <a:r>
              <a:rPr lang="en-GB" altLang="cs-CZ" dirty="0">
                <a:latin typeface="Times New Roman" panose="02020603050405020304" pitchFamily="18" charset="0"/>
              </a:rPr>
              <a:t>=0,69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4509294" y="4310847"/>
            <a:ext cx="1079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cs-CZ" i="1" dirty="0">
                <a:latin typeface="Times New Roman" panose="02020603050405020304" pitchFamily="18" charset="0"/>
              </a:rPr>
              <a:t>F</a:t>
            </a:r>
            <a:r>
              <a:rPr lang="en-GB" altLang="cs-CZ" dirty="0">
                <a:latin typeface="Times New Roman" panose="02020603050405020304" pitchFamily="18" charset="0"/>
              </a:rPr>
              <a:t>(</a:t>
            </a:r>
            <a:r>
              <a:rPr lang="en-GB" altLang="cs-CZ" i="1" dirty="0">
                <a:latin typeface="Times New Roman" panose="02020603050405020304" pitchFamily="18" charset="0"/>
              </a:rPr>
              <a:t>x</a:t>
            </a:r>
            <a:r>
              <a:rPr lang="en-GB" altLang="cs-CZ" dirty="0">
                <a:latin typeface="Times New Roman" panose="02020603050405020304" pitchFamily="18" charset="0"/>
              </a:rPr>
              <a:t>)=0,5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2637632" y="4023510"/>
            <a:ext cx="1079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cs-CZ" i="1" dirty="0">
                <a:latin typeface="Times New Roman" panose="02020603050405020304" pitchFamily="18" charset="0"/>
              </a:rPr>
              <a:t>p=</a:t>
            </a:r>
            <a:r>
              <a:rPr lang="en-GB" altLang="cs-CZ" dirty="0">
                <a:latin typeface="Times New Roman" panose="02020603050405020304" pitchFamily="18" charset="0"/>
              </a:rPr>
              <a:t>0,5</a:t>
            </a: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2231232" y="5256997"/>
            <a:ext cx="1079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cs-CZ" i="1" dirty="0">
                <a:latin typeface="Times New Roman" panose="02020603050405020304" pitchFamily="18" charset="0"/>
              </a:rPr>
              <a:t>x</a:t>
            </a:r>
            <a:r>
              <a:rPr lang="en-GB" altLang="cs-CZ" dirty="0">
                <a:latin typeface="Times New Roman" panose="02020603050405020304" pitchFamily="18" charset="0"/>
              </a:rPr>
              <a:t>=0,69</a:t>
            </a:r>
          </a:p>
        </p:txBody>
      </p:sp>
      <p:sp>
        <p:nvSpPr>
          <p:cNvPr id="13" name="Line 18"/>
          <p:cNvSpPr>
            <a:spLocks noChangeShapeType="1"/>
          </p:cNvSpPr>
          <p:nvPr/>
        </p:nvSpPr>
        <p:spPr bwMode="auto">
          <a:xfrm flipV="1">
            <a:off x="2348707" y="4383872"/>
            <a:ext cx="504825" cy="360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2853532" y="4599772"/>
            <a:ext cx="647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cs-CZ" i="1" dirty="0">
                <a:latin typeface="Times New Roman" panose="02020603050405020304" pitchFamily="18" charset="0"/>
              </a:rPr>
              <a:t>f</a:t>
            </a:r>
            <a:r>
              <a:rPr lang="en-GB" altLang="cs-CZ" dirty="0">
                <a:latin typeface="Times New Roman" panose="02020603050405020304" pitchFamily="18" charset="0"/>
              </a:rPr>
              <a:t>(</a:t>
            </a:r>
            <a:r>
              <a:rPr lang="en-GB" altLang="cs-CZ" i="1" dirty="0">
                <a:latin typeface="Times New Roman" panose="02020603050405020304" pitchFamily="18" charset="0"/>
              </a:rPr>
              <a:t>x</a:t>
            </a:r>
            <a:r>
              <a:rPr lang="en-GB" altLang="cs-CZ" dirty="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6669882" y="3790147"/>
            <a:ext cx="647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cs-CZ" i="1" dirty="0">
                <a:latin typeface="Times New Roman" panose="02020603050405020304" pitchFamily="18" charset="0"/>
              </a:rPr>
              <a:t>F</a:t>
            </a:r>
            <a:r>
              <a:rPr lang="en-GB" altLang="cs-CZ" dirty="0">
                <a:latin typeface="Times New Roman" panose="02020603050405020304" pitchFamily="18" charset="0"/>
              </a:rPr>
              <a:t>(</a:t>
            </a:r>
            <a:r>
              <a:rPr lang="en-GB" altLang="cs-CZ" i="1" dirty="0">
                <a:latin typeface="Times New Roman" panose="02020603050405020304" pitchFamily="18" charset="0"/>
              </a:rPr>
              <a:t>x</a:t>
            </a:r>
            <a:r>
              <a:rPr lang="en-GB" altLang="cs-CZ" dirty="0">
                <a:latin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343900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Exponential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Let the random variable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Exp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GB" dirty="0"/>
                  <a:t>  follow the exponential distribution.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u="sng" dirty="0"/>
                  <a:t>Calculate as an exercise: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Mean value:		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Variance: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GB" dirty="0"/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Mode:		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GB" dirty="0"/>
                  <a:t>Median:			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170188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Exponential distribution:  Examples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The time till the next telephone call.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The time until a radioactive particle decays.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The time between clicks of a Geiger-Müller counter.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The time until the next default in risk modelling.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dirty="0"/>
              <a:t>The time till the next failure / accident / …</a:t>
            </a:r>
          </a:p>
        </p:txBody>
      </p:sp>
    </p:spTree>
    <p:extLst>
      <p:ext uri="{BB962C8B-B14F-4D97-AF65-F5344CB8AC3E}">
        <p14:creationId xmlns:p14="http://schemas.microsoft.com/office/powerpoint/2010/main" val="30655557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continuous probability distributions</a:t>
            </a:r>
            <a:br>
              <a:rPr lang="en-GB" dirty="0"/>
            </a:br>
            <a:r>
              <a:rPr lang="en-GB" dirty="0"/>
              <a:t>derived from </a:t>
            </a:r>
            <a:br>
              <a:rPr lang="en-GB" dirty="0"/>
            </a:br>
            <a:r>
              <a:rPr lang="en-GB" dirty="0"/>
              <a:t>the normal distribution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Pearson’s  </a:t>
            </a:r>
            <a:r>
              <a:rPr lang="en-GB" i="1" dirty="0"/>
              <a:t>χ</a:t>
            </a:r>
            <a:r>
              <a:rPr lang="en-GB" baseline="30000" dirty="0"/>
              <a:t>2</a:t>
            </a:r>
            <a:r>
              <a:rPr lang="en-GB" dirty="0"/>
              <a:t>  distribution</a:t>
            </a:r>
          </a:p>
          <a:p>
            <a:pPr>
              <a:lnSpc>
                <a:spcPct val="150000"/>
              </a:lnSpc>
            </a:pPr>
            <a:r>
              <a:rPr lang="en-GB" dirty="0"/>
              <a:t>Student’s  </a:t>
            </a:r>
            <a:r>
              <a:rPr lang="en-GB" i="1" dirty="0"/>
              <a:t>t</a:t>
            </a:r>
            <a:r>
              <a:rPr lang="en-GB" dirty="0"/>
              <a:t>  distribution</a:t>
            </a:r>
          </a:p>
          <a:p>
            <a:pPr>
              <a:lnSpc>
                <a:spcPct val="150000"/>
              </a:lnSpc>
            </a:pPr>
            <a:r>
              <a:rPr lang="en-GB" dirty="0"/>
              <a:t>Fisher-Snedecor  </a:t>
            </a:r>
            <a:r>
              <a:rPr lang="en-GB" i="1" dirty="0"/>
              <a:t>F</a:t>
            </a:r>
            <a:r>
              <a:rPr lang="en-GB" dirty="0"/>
              <a:t>  distribution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7058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Random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Given the probability space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,  </a:t>
                </a:r>
                <a:br>
                  <a:rPr lang="en-GB" dirty="0"/>
                </a:br>
                <a:r>
                  <a:rPr lang="en-GB" dirty="0"/>
                  <a:t>the random variable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 is any measurable function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200000"/>
                  </a:lnSpc>
                </a:pPr>
                <a:r>
                  <a:rPr lang="en-GB" dirty="0"/>
                  <a:t>(Recall that the function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  is  </a:t>
                </a:r>
                <a:r>
                  <a:rPr lang="en-GB" u="sng" dirty="0"/>
                  <a:t>measurable</a:t>
                </a:r>
                <a:r>
                  <a:rPr lang="en-GB" dirty="0"/>
                  <a:t>  if and only if  </a:t>
                </a:r>
                <a:br>
                  <a:rPr lang="en-GB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ℱ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every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That is, the preimage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r>
                  <a:rPr lang="en-GB" dirty="0"/>
                  <a:t>  of any open interval is an event.)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736703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Pearson’s  </a:t>
            </a:r>
            <a:r>
              <a:rPr lang="en-GB" i="1" dirty="0"/>
              <a:t>χ</a:t>
            </a:r>
            <a:r>
              <a:rPr lang="en-GB" baseline="30000" dirty="0"/>
              <a:t>2</a:t>
            </a:r>
            <a:r>
              <a:rPr lang="en-GB" dirty="0"/>
              <a:t> 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Let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0, 1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be </a:t>
                </a:r>
                <a:r>
                  <a:rPr lang="en-GB" u="sng" dirty="0"/>
                  <a:t>independent</a:t>
                </a:r>
                <a:r>
                  <a:rPr lang="en-GB" dirty="0"/>
                  <a:t> &amp; </a:t>
                </a:r>
                <a:r>
                  <a:rPr lang="en-GB" u="sng" dirty="0"/>
                  <a:t>normalized normal</a:t>
                </a:r>
                <a:r>
                  <a:rPr lang="en-GB" dirty="0"/>
                  <a:t> random variables.  Then the random variable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+⋯+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i.e. the sum of the squares of the random variables, </a:t>
                </a:r>
                <a:br>
                  <a:rPr lang="en-GB" dirty="0"/>
                </a:br>
                <a:r>
                  <a:rPr lang="en-GB" dirty="0"/>
                  <a:t>follows the </a:t>
                </a:r>
                <a:r>
                  <a:rPr lang="en-GB" b="1" dirty="0"/>
                  <a:t>chi-squared distribution</a:t>
                </a:r>
                <a:r>
                  <a:rPr lang="en-GB" dirty="0"/>
                  <a:t> with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  degrees of freedom and we write</a:t>
                </a: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r="-2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368691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chi-squared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The </a:t>
                </a:r>
                <a:r>
                  <a:rPr lang="en-GB" b="1" dirty="0"/>
                  <a:t>graph</a:t>
                </a:r>
                <a:r>
                  <a:rPr lang="en-GB" dirty="0"/>
                  <a:t> of the </a:t>
                </a:r>
                <a:r>
                  <a:rPr lang="en-GB" b="1" dirty="0"/>
                  <a:t>probability density function</a:t>
                </a:r>
                <a:r>
                  <a:rPr lang="en-GB" dirty="0"/>
                  <a:t> of an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dirty="0"/>
                  <a:t>  for various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: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575" y="1998000"/>
            <a:ext cx="7292849" cy="4860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ovéPole 4"/>
          <p:cNvSpPr txBox="1"/>
          <p:nvPr/>
        </p:nvSpPr>
        <p:spPr>
          <a:xfrm>
            <a:off x="9712424" y="6350778"/>
            <a:ext cx="161743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600" dirty="0"/>
              <a:t>source: Wikipedia</a:t>
            </a:r>
          </a:p>
        </p:txBody>
      </p:sp>
    </p:spTree>
    <p:extLst>
      <p:ext uri="{BB962C8B-B14F-4D97-AF65-F5344CB8AC3E}">
        <p14:creationId xmlns:p14="http://schemas.microsoft.com/office/powerpoint/2010/main" val="203601445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chi-squared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The </a:t>
                </a:r>
                <a:r>
                  <a:rPr lang="en-GB" b="1" dirty="0"/>
                  <a:t>graph</a:t>
                </a:r>
                <a:r>
                  <a:rPr lang="en-GB" dirty="0"/>
                  <a:t> of the </a:t>
                </a:r>
                <a:r>
                  <a:rPr lang="en-GB" b="1" dirty="0"/>
                  <a:t>cumulative distribution function</a:t>
                </a:r>
                <a:r>
                  <a:rPr lang="en-GB" dirty="0"/>
                  <a:t> of an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dirty="0"/>
                  <a:t>  for various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: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ovéPole 4"/>
          <p:cNvSpPr txBox="1"/>
          <p:nvPr/>
        </p:nvSpPr>
        <p:spPr>
          <a:xfrm>
            <a:off x="9712424" y="6350778"/>
            <a:ext cx="161743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600" dirty="0"/>
              <a:t>source: Wikipedia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575" y="1998000"/>
            <a:ext cx="7292849" cy="4860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00009180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chi-squared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The probability density function: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num>
                                        <m:den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b="0" i="0" smtClean="0">
                                          <a:latin typeface="Cambria Math" panose="02040503050406030204" pitchFamily="18" charset="0"/>
                                        </a:rPr>
                                        <m:t>e</m:t>
                                      </m:r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num>
                                        <m:den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p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num>
                                        <m:den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num>
                                        <m:den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p>
                                </m:den>
                              </m:f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&amp;,  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0,+∞</m:t>
                                  </m:r>
                                </m:e>
                              </m:d>
                            </m:e>
                            <m:e/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0&amp;,  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endChr m:val="]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−∞,0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Mean value: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			Mode:	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−2, 0</m:t>
                            </m:r>
                          </m:e>
                        </m:d>
                      </m:e>
                    </m:func>
                  </m:oMath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Variance: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661958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gamma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b="0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Γ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ℂ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 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such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that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 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Re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It is easy to calculate: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Γ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Γ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m:rPr>
                          <m:aln/>
                        </m:rP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Γ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pPr>
                  <a:lnSpc>
                    <a:spcPct val="200000"/>
                  </a:lnSpc>
                </a:pPr>
                <a:r>
                  <a:rPr lang="en-GB" u="sng" dirty="0"/>
                  <a:t>Therefore: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Γ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!  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=0, 1, 2, 3,…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43597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gamma function – another definition (due to Euler)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b="0" i="0" dirty="0">
                  <a:latin typeface="Cambria Math" panose="02040503050406030204" pitchFamily="18" charset="0"/>
                </a:endParaRPr>
              </a:p>
              <a:p>
                <a:endParaRPr lang="en-GB" b="0" i="0" dirty="0">
                  <a:latin typeface="Cambria Math" panose="02040503050406030204" pitchFamily="18" charset="0"/>
                </a:endParaRPr>
              </a:p>
              <a:p>
                <a:endParaRPr lang="en-GB" b="0" i="0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Γ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 = 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nary>
                        <m:naryPr>
                          <m:chr m:val="∏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f>
                                        <m:f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den>
                          </m:f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ℂ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∖</m:t>
                      </m:r>
                      <m:d>
                        <m:dPr>
                          <m:begChr m:val="{"/>
                          <m:endChr m:val="}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0,−1,−2,−3,…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949658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chi-squared distribution in Excel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In Excel, use the functions:</a:t>
                </a:r>
              </a:p>
              <a:p>
                <a:endParaRPr lang="en-GB" dirty="0"/>
              </a:p>
              <a:p>
                <a:pPr marL="5024438" indent="-5024438">
                  <a:tabLst>
                    <a:tab pos="893763" algn="l"/>
                  </a:tabLst>
                </a:pPr>
                <a:r>
                  <a:rPr lang="en-GB" dirty="0"/>
                  <a:t>	=</a:t>
                </a:r>
                <a:r>
                  <a:rPr lang="en-GB" b="1" dirty="0"/>
                  <a:t>CHISQ.DIST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en-GB" i="0" smtClean="0">
                            <a:latin typeface="Cambria Math" panose="02040503050406030204" pitchFamily="18" charset="0"/>
                          </a:rPr>
                          <m:t>TRUE</m:t>
                        </m:r>
                      </m:e>
                    </m:d>
                  </m:oMath>
                </a14:m>
                <a:r>
                  <a:rPr lang="en-GB" dirty="0"/>
                  <a:t>	to get the value of the cumulative distribution function of the random variable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∼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dirty="0"/>
                  <a:t>  (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∞&lt;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&lt;+∞</m:t>
                    </m:r>
                  </m:oMath>
                </a14:m>
                <a:r>
                  <a:rPr lang="en-GB" dirty="0"/>
                  <a:t>)</a:t>
                </a:r>
              </a:p>
              <a:p>
                <a:endParaRPr lang="en-GB" dirty="0"/>
              </a:p>
              <a:p>
                <a:pPr marL="5024438" indent="-5024438">
                  <a:tabLst>
                    <a:tab pos="893763" algn="l"/>
                  </a:tabLst>
                </a:pPr>
                <a:r>
                  <a:rPr lang="en-GB" dirty="0"/>
                  <a:t>	=</a:t>
                </a:r>
                <a:r>
                  <a:rPr lang="en-GB" b="1" dirty="0"/>
                  <a:t>CHISQ.DIST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FALS</m:t>
                        </m:r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E</m:t>
                        </m:r>
                      </m:e>
                    </m:d>
                  </m:oMath>
                </a14:m>
                <a:r>
                  <a:rPr lang="en-GB" dirty="0"/>
                  <a:t>	to get the value of the probability density function of the random variable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dirty="0"/>
                  <a:t>  (</a:t>
                </a:r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∞&lt;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&lt;+∞</m:t>
                    </m:r>
                  </m:oMath>
                </a14:m>
                <a:r>
                  <a:rPr lang="en-GB" dirty="0"/>
                  <a:t>)</a:t>
                </a:r>
              </a:p>
              <a:p>
                <a:endParaRPr lang="en-GB" dirty="0"/>
              </a:p>
              <a:p>
                <a:pPr marL="5024438" indent="-5024438">
                  <a:tabLst>
                    <a:tab pos="893763" algn="l"/>
                  </a:tabLst>
                </a:pPr>
                <a:r>
                  <a:rPr lang="en-GB" dirty="0"/>
                  <a:t>	=</a:t>
                </a:r>
                <a:r>
                  <a:rPr lang="en-GB" b="1" dirty="0"/>
                  <a:t>CHISQ.INV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GB" dirty="0"/>
                  <a:t>	to get the quantile of the random variable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GB" dirty="0"/>
                  <a:t>          (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dirty="0"/>
                  <a:t>)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r="-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135007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chi-squared distribution in Excel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In Excel, use the functions:</a:t>
                </a:r>
              </a:p>
              <a:p>
                <a:endParaRPr lang="en-GB" dirty="0"/>
              </a:p>
              <a:p>
                <a:pPr marL="5024438" indent="-5024438">
                  <a:tabLst>
                    <a:tab pos="893763" algn="l"/>
                  </a:tabLst>
                </a:pPr>
                <a:r>
                  <a:rPr lang="en-GB" dirty="0"/>
                  <a:t>	=</a:t>
                </a:r>
                <a:r>
                  <a:rPr lang="en-GB" b="1" dirty="0"/>
                  <a:t>CHISQ.DIST.RT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GB" dirty="0"/>
                  <a:t>	the same as  =1-CHISQ.DIST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TRUE</m:t>
                        </m:r>
                      </m:e>
                    </m:d>
                  </m:oMath>
                </a14:m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pPr marL="5024438" indent="-5024438">
                  <a:tabLst>
                    <a:tab pos="893763" algn="l"/>
                  </a:tabLst>
                </a:pPr>
                <a:r>
                  <a:rPr lang="en-GB" dirty="0"/>
                  <a:t>	=</a:t>
                </a:r>
                <a:r>
                  <a:rPr lang="en-GB" b="1" dirty="0"/>
                  <a:t>CHISQ.INV.RT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GB" dirty="0"/>
                  <a:t>	the same as  =CHISQ.INV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That is, these functions calculate the cumulative distribution function from the right.  This is useful when one needs to calculate the </a:t>
                </a:r>
                <a:r>
                  <a:rPr lang="en-GB" u="sng" dirty="0"/>
                  <a:t>critical value</a:t>
                </a:r>
                <a:r>
                  <a:rPr lang="en-GB" dirty="0"/>
                  <a:t> of some </a:t>
                </a:r>
                <a:r>
                  <a:rPr lang="en-GB" i="1" dirty="0"/>
                  <a:t>χ</a:t>
                </a:r>
                <a:r>
                  <a:rPr lang="en-GB" baseline="30000" dirty="0"/>
                  <a:t>2</a:t>
                </a:r>
                <a:r>
                  <a:rPr lang="en-GB" dirty="0"/>
                  <a:t>-test.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r="-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152524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chi-squared distribution in Excel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In Excel, use the functions:</a:t>
                </a:r>
              </a:p>
              <a:p>
                <a:endParaRPr lang="en-GB" dirty="0"/>
              </a:p>
              <a:p>
                <a:r>
                  <a:rPr lang="en-GB" dirty="0"/>
                  <a:t>	=CHIDIST()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		the same as  =CHISQ.DIST.RT(),</a:t>
                </a:r>
                <a:br>
                  <a:rPr lang="en-GB" dirty="0"/>
                </a:br>
                <a:r>
                  <a:rPr lang="en-GB" dirty="0"/>
                  <a:t>				deprecated</a:t>
                </a:r>
              </a:p>
              <a:p>
                <a:endParaRPr lang="en-GB" dirty="0"/>
              </a:p>
              <a:p>
                <a:r>
                  <a:rPr lang="en-GB" dirty="0"/>
                  <a:t>	=CHIINV()		the same as  =CHISQ.INV.RT,</a:t>
                </a:r>
                <a:br>
                  <a:rPr lang="en-GB" dirty="0"/>
                </a:br>
                <a:r>
                  <a:rPr lang="en-GB" dirty="0"/>
                  <a:t>				deprecated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883415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Student’s  </a:t>
            </a:r>
            <a:r>
              <a:rPr lang="en-GB" i="1" dirty="0"/>
              <a:t>t</a:t>
            </a:r>
            <a:r>
              <a:rPr lang="en-GB" dirty="0"/>
              <a:t> 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49444" y="1296000"/>
                <a:ext cx="11397600" cy="5040000"/>
              </a:xfrm>
            </p:spPr>
            <p:txBody>
              <a:bodyPr/>
              <a:lstStyle/>
              <a:p>
                <a:r>
                  <a:rPr lang="en-GB" dirty="0"/>
                  <a:t>Let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0, 1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be </a:t>
                </a:r>
                <a:r>
                  <a:rPr lang="en-GB" u="sng" dirty="0"/>
                  <a:t>independent</a:t>
                </a:r>
                <a:r>
                  <a:rPr lang="en-GB" dirty="0"/>
                  <a:t> &amp; </a:t>
                </a:r>
                <a:r>
                  <a:rPr lang="en-GB" u="sng" dirty="0"/>
                  <a:t>normalized normal</a:t>
                </a:r>
                <a:r>
                  <a:rPr lang="en-GB" dirty="0"/>
                  <a:t> random variables.  Then the random variable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= 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+⋯+</m:t>
                                  </m:r>
                                  <m:sSubSup>
                                    <m:sSub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rad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r>
                        <a:rPr lang="en-GB" i="1" smtClean="0">
                          <a:latin typeface="Cambria Math" panose="02040503050406030204" pitchFamily="18" charset="0"/>
                        </a:rPr>
                        <m:t> 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= 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+⋯+</m:t>
                              </m:r>
                              <m:sSubSup>
                                <m:sSub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 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e>
                      </m:rad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follows the </a:t>
                </a:r>
                <a:r>
                  <a:rPr lang="en-GB" b="1" i="1" dirty="0"/>
                  <a:t>t</a:t>
                </a:r>
                <a:r>
                  <a:rPr lang="en-GB" b="1" dirty="0"/>
                  <a:t>-distribution</a:t>
                </a:r>
                <a:r>
                  <a:rPr lang="en-GB" dirty="0"/>
                  <a:t> with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  degrees of freedom and we write</a:t>
                </a: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49444" y="1296000"/>
                <a:ext cx="11397600" cy="5040000"/>
              </a:xfrm>
              <a:blipFill>
                <a:blip r:embed="rId2"/>
                <a:stretch>
                  <a:fillRect l="-802" t="-847" r="-2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0857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Assumptions to simplify the matters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We assume for simplicity that</a:t>
                </a:r>
              </a:p>
              <a:p>
                <a:endParaRPr lang="en-GB" dirty="0"/>
              </a:p>
              <a:p>
                <a:pPr marL="630238" indent="-630238">
                  <a:lnSpc>
                    <a:spcPct val="150000"/>
                  </a:lnSpc>
                </a:pPr>
                <a:r>
                  <a:rPr lang="en-GB" dirty="0"/>
                  <a:t>  —	either the probability space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 is </a:t>
                </a:r>
                <a:r>
                  <a:rPr lang="en-GB" b="1" dirty="0"/>
                  <a:t>discrete</a:t>
                </a:r>
                <a:r>
                  <a:rPr lang="en-GB" dirty="0"/>
                  <a:t>, i.e. the sample space is finite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1,…,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GB" dirty="0"/>
                  <a:t>) or countably infinite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1, 2, 3,…</m:t>
                        </m:r>
                      </m:e>
                    </m:d>
                  </m:oMath>
                </a14:m>
                <a:r>
                  <a:rPr lang="en-GB" dirty="0"/>
                  <a:t>) and the event space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⊆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 </m:t>
                        </m:r>
                      </m:e>
                    </m:d>
                  </m:oMath>
                </a14:m>
                <a:r>
                  <a:rPr lang="en-GB" dirty="0"/>
                  <a:t>  is the collection of all subsets of the sample space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GB" dirty="0"/>
              </a:p>
              <a:p>
                <a:endParaRPr lang="en-GB" dirty="0"/>
              </a:p>
              <a:p>
                <a:pPr marL="630238" indent="-630238">
                  <a:lnSpc>
                    <a:spcPct val="150000"/>
                  </a:lnSpc>
                </a:pPr>
                <a:r>
                  <a:rPr lang="en-GB" dirty="0"/>
                  <a:t>  —	or the probability space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 is </a:t>
                </a:r>
                <a:r>
                  <a:rPr lang="en-GB" b="1" dirty="0"/>
                  <a:t>continuous</a:t>
                </a:r>
                <a:r>
                  <a:rPr lang="en-GB" dirty="0"/>
                  <a:t>, i.e. the sample space is </a:t>
                </a:r>
                <a:br>
                  <a:rPr lang="en-GB" dirty="0"/>
                </a:br>
                <a:r>
                  <a:rPr lang="en-GB" dirty="0"/>
                  <a:t>the set of the real numbers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), the event space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⊂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sup>
                    </m:sSup>
                  </m:oMath>
                </a14:m>
                <a:r>
                  <a:rPr lang="en-GB" dirty="0"/>
                  <a:t>  is the collection of all Lebesgue measurable subsets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, and the random variable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  is assumed to be the identity function  (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)  only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r="-1283" b="-18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427929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Student’s  </a:t>
            </a:r>
            <a:r>
              <a:rPr lang="en-GB" i="1" dirty="0"/>
              <a:t>t</a:t>
            </a:r>
            <a:r>
              <a:rPr lang="en-GB" dirty="0"/>
              <a:t> 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Equivalently, let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0, 1</m:t>
                          </m:r>
                        </m:e>
                      </m:d>
                      <m:r>
                        <a:rPr lang="en-GB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be </a:t>
                </a:r>
                <a:r>
                  <a:rPr lang="en-GB" u="sng" dirty="0"/>
                  <a:t>independent</a:t>
                </a:r>
                <a:r>
                  <a:rPr lang="en-GB" dirty="0"/>
                  <a:t> random variables.  Then the random variable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= 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type m:val="lin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rad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r>
                        <a:rPr lang="en-GB" i="1" smtClean="0">
                          <a:latin typeface="Cambria Math" panose="02040503050406030204" pitchFamily="18" charset="0"/>
                        </a:rPr>
                        <m:t> 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= 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 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e>
                      </m:rad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follows the </a:t>
                </a:r>
                <a:r>
                  <a:rPr lang="en-GB" b="1" i="1" dirty="0"/>
                  <a:t>t</a:t>
                </a:r>
                <a:r>
                  <a:rPr lang="en-GB" b="1" dirty="0"/>
                  <a:t>-distribution</a:t>
                </a:r>
                <a:r>
                  <a:rPr lang="en-GB" dirty="0"/>
                  <a:t> with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  degrees of freedom and we write</a:t>
                </a:r>
              </a:p>
              <a:p>
                <a:pPr>
                  <a:lnSpc>
                    <a:spcPct val="2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733118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t</a:t>
            </a:r>
            <a:r>
              <a:rPr lang="en-GB" dirty="0"/>
              <a:t>-distribution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The </a:t>
                </a:r>
                <a:r>
                  <a:rPr lang="en-GB" b="1" dirty="0"/>
                  <a:t>graph</a:t>
                </a:r>
                <a:r>
                  <a:rPr lang="en-GB" dirty="0"/>
                  <a:t> of the </a:t>
                </a:r>
                <a:r>
                  <a:rPr lang="en-GB" b="1" dirty="0"/>
                  <a:t>probability density function</a:t>
                </a:r>
                <a:r>
                  <a:rPr lang="en-GB" dirty="0"/>
                  <a:t> of an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/>
                  <a:t>  for various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: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ovéPole 4"/>
          <p:cNvSpPr txBox="1"/>
          <p:nvPr/>
        </p:nvSpPr>
        <p:spPr>
          <a:xfrm>
            <a:off x="9126000" y="6350778"/>
            <a:ext cx="161743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600" dirty="0"/>
              <a:t>source: Wikipedia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000" y="1962000"/>
            <a:ext cx="6120000" cy="48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40846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t</a:t>
            </a:r>
            <a:r>
              <a:rPr lang="en-GB" dirty="0"/>
              <a:t>-distribution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The </a:t>
                </a:r>
                <a:r>
                  <a:rPr lang="en-GB" b="1" dirty="0"/>
                  <a:t>graph</a:t>
                </a:r>
                <a:r>
                  <a:rPr lang="en-GB" dirty="0"/>
                  <a:t> of the </a:t>
                </a:r>
                <a:r>
                  <a:rPr lang="en-GB" b="1" dirty="0"/>
                  <a:t>cumulative distribution function</a:t>
                </a:r>
                <a:r>
                  <a:rPr lang="en-GB" dirty="0"/>
                  <a:t> of an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/>
                  <a:t>  for various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: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ovéPole 4"/>
          <p:cNvSpPr txBox="1"/>
          <p:nvPr/>
        </p:nvSpPr>
        <p:spPr>
          <a:xfrm>
            <a:off x="9126000" y="6350778"/>
            <a:ext cx="161743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600" dirty="0"/>
              <a:t>source: Wikipedia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000" y="1962000"/>
            <a:ext cx="6120000" cy="48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80085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t</a:t>
            </a:r>
            <a:r>
              <a:rPr lang="en-GB" dirty="0"/>
              <a:t>-distribution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spcAft>
                    <a:spcPts val="600"/>
                  </a:spcAft>
                </a:pPr>
                <a:r>
                  <a:rPr lang="en-GB" dirty="0"/>
                  <a:t>The probability density function: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e>
                          </m:rad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dirty="0"/>
              </a:p>
              <a:p>
                <a:pPr>
                  <a:lnSpc>
                    <a:spcPct val="150000"/>
                  </a:lnSpc>
                </a:pPr>
                <a:endParaRPr lang="en-GB" dirty="0"/>
              </a:p>
              <a:p>
                <a:r>
                  <a:rPr lang="en-GB" dirty="0"/>
                  <a:t>Mean value: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0&amp;,  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=2, 3, 4,…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not</m:t>
                            </m:r>
                            <m:r>
                              <m:rPr>
                                <m:nor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exists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&amp;,  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eqArr>
                      </m:e>
                    </m:d>
                  </m:oMath>
                </a14:m>
                <a:r>
                  <a:rPr lang="en-GB" dirty="0"/>
                  <a:t>		Mode:	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dirty="0"/>
              </a:p>
              <a:p>
                <a:endParaRPr lang="en-GB" dirty="0"/>
              </a:p>
              <a:p>
                <a:pPr>
                  <a:tabLst>
                    <a:tab pos="1798638" algn="l"/>
                  </a:tabLst>
                </a:pPr>
                <a:r>
                  <a:rPr lang="en-GB" dirty="0"/>
                  <a:t>Variance: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num>
                              <m:den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den>
                            </m:f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&amp;,  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=3, 4, 5,…</m:t>
                            </m:r>
                          </m: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+∞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&amp;,  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=2</m:t>
                            </m:r>
                          </m:e>
                          <m:e>
                            <m:r>
                              <m:rPr>
                                <m:nor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not</m:t>
                            </m:r>
                            <m:r>
                              <m:rPr>
                                <m:nor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exists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&amp;,  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eqArr>
                      </m:e>
                    </m:d>
                  </m:oMath>
                </a14:m>
                <a:r>
                  <a:rPr lang="en-GB" dirty="0"/>
                  <a:t>		Median:	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991225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t</a:t>
            </a:r>
            <a:r>
              <a:rPr lang="en-GB" dirty="0"/>
              <a:t>-distribution in Excel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In Excel, use the functions:</a:t>
                </a:r>
              </a:p>
              <a:p>
                <a:endParaRPr lang="en-GB" dirty="0"/>
              </a:p>
              <a:p>
                <a:pPr marL="5024438" indent="-5024438">
                  <a:tabLst>
                    <a:tab pos="893763" algn="l"/>
                  </a:tabLst>
                </a:pPr>
                <a:r>
                  <a:rPr lang="en-GB" dirty="0"/>
                  <a:t>	=</a:t>
                </a:r>
                <a:r>
                  <a:rPr lang="en-GB" b="1" dirty="0"/>
                  <a:t>T.DIST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en-GB" i="0" smtClean="0">
                            <a:latin typeface="Cambria Math" panose="02040503050406030204" pitchFamily="18" charset="0"/>
                          </a:rPr>
                          <m:t>TRUE</m:t>
                        </m:r>
                      </m:e>
                    </m:d>
                  </m:oMath>
                </a14:m>
                <a:r>
                  <a:rPr lang="en-GB" dirty="0"/>
                  <a:t>	to get the value of the cumulative distribution function of the random variable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/>
                  <a:t>  (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∞&lt;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&lt;+∞</m:t>
                    </m:r>
                  </m:oMath>
                </a14:m>
                <a:r>
                  <a:rPr lang="en-GB" dirty="0"/>
                  <a:t>)</a:t>
                </a:r>
              </a:p>
              <a:p>
                <a:endParaRPr lang="en-GB" dirty="0"/>
              </a:p>
              <a:p>
                <a:pPr marL="5024438" indent="-5024438">
                  <a:tabLst>
                    <a:tab pos="893763" algn="l"/>
                  </a:tabLst>
                </a:pPr>
                <a:r>
                  <a:rPr lang="en-GB" dirty="0"/>
                  <a:t>	=</a:t>
                </a:r>
                <a:r>
                  <a:rPr lang="en-GB" b="1" dirty="0"/>
                  <a:t>T.DIST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FALS</m:t>
                        </m:r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E</m:t>
                        </m:r>
                      </m:e>
                    </m:d>
                  </m:oMath>
                </a14:m>
                <a:r>
                  <a:rPr lang="en-GB" dirty="0"/>
                  <a:t>	to get the value of the probability density function of the random variable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/>
                  <a:t>  (</a:t>
                </a:r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∞&lt;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&lt;+∞</m:t>
                    </m:r>
                  </m:oMath>
                </a14:m>
                <a:r>
                  <a:rPr lang="en-GB" dirty="0"/>
                  <a:t>)</a:t>
                </a:r>
              </a:p>
              <a:p>
                <a:endParaRPr lang="en-GB" dirty="0"/>
              </a:p>
              <a:p>
                <a:pPr marL="5024438" indent="-5024438">
                  <a:tabLst>
                    <a:tab pos="893763" algn="l"/>
                  </a:tabLst>
                </a:pPr>
                <a:r>
                  <a:rPr lang="en-GB" dirty="0"/>
                  <a:t>	=</a:t>
                </a:r>
                <a:r>
                  <a:rPr lang="en-GB" b="1" dirty="0"/>
                  <a:t>T.INV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GB" dirty="0"/>
                  <a:t>	to get the quantile of the random variable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/>
                  <a:t>          (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dirty="0"/>
                  <a:t>)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r="-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621467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t</a:t>
            </a:r>
            <a:r>
              <a:rPr lang="en-GB" dirty="0"/>
              <a:t>-distribution in Excel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In Excel, use the functions:</a:t>
                </a:r>
              </a:p>
              <a:p>
                <a:endParaRPr lang="en-GB" dirty="0"/>
              </a:p>
              <a:p>
                <a:pPr marL="5024438" indent="-5024438">
                  <a:tabLst>
                    <a:tab pos="893763" algn="l"/>
                  </a:tabLst>
                </a:pPr>
                <a:r>
                  <a:rPr lang="en-GB" dirty="0"/>
                  <a:t>	=</a:t>
                </a:r>
                <a:r>
                  <a:rPr lang="en-GB" b="1" dirty="0"/>
                  <a:t>T.DIST.RT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GB" dirty="0"/>
                  <a:t>	the same as  =1-T.DIST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TRUE</m:t>
                        </m:r>
                      </m:e>
                    </m:d>
                  </m:oMath>
                </a14:m>
                <a:endParaRPr lang="en-GB" dirty="0"/>
              </a:p>
              <a:p>
                <a:endParaRPr lang="en-GB" dirty="0"/>
              </a:p>
              <a:p>
                <a:pPr marL="5024438" indent="-5024438">
                  <a:tabLst>
                    <a:tab pos="893763" algn="l"/>
                  </a:tabLst>
                </a:pPr>
                <a:r>
                  <a:rPr lang="en-GB" dirty="0"/>
                  <a:t>	=</a:t>
                </a:r>
                <a:r>
                  <a:rPr lang="en-GB" b="1" dirty="0"/>
                  <a:t>T.DIST.2T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GB" dirty="0"/>
                  <a:t>	the same as  =2*T.DIST.RT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GB" dirty="0"/>
              </a:p>
              <a:p>
                <a:endParaRPr lang="en-GB" dirty="0"/>
              </a:p>
              <a:p>
                <a:pPr marL="5024438" indent="-5024438">
                  <a:tabLst>
                    <a:tab pos="893763" algn="l"/>
                  </a:tabLst>
                </a:pPr>
                <a:r>
                  <a:rPr lang="en-GB" dirty="0"/>
                  <a:t>	=</a:t>
                </a:r>
                <a:r>
                  <a:rPr lang="en-GB" b="1" dirty="0"/>
                  <a:t>T.INV.2T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GB" dirty="0"/>
                  <a:t>	the same as  =T.INV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type m:val="lin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GB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That is, the functions calculate the cumulative distribution function from the right.  This is useful when one needs to calculate the </a:t>
                </a:r>
                <a:r>
                  <a:rPr lang="en-GB" u="sng" dirty="0"/>
                  <a:t>critical value</a:t>
                </a:r>
                <a:r>
                  <a:rPr lang="en-GB" dirty="0"/>
                  <a:t> of some </a:t>
                </a:r>
                <a:r>
                  <a:rPr lang="en-GB" i="1" dirty="0"/>
                  <a:t>t</a:t>
                </a:r>
                <a:r>
                  <a:rPr lang="en-GB" dirty="0"/>
                  <a:t>-test.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282741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t</a:t>
            </a:r>
            <a:r>
              <a:rPr lang="en-GB" dirty="0"/>
              <a:t>-distribution in Excel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In Excel, use the functions:</a:t>
                </a:r>
              </a:p>
              <a:p>
                <a:endParaRPr lang="en-GB" dirty="0"/>
              </a:p>
              <a:p>
                <a:r>
                  <a:rPr lang="en-GB" dirty="0"/>
                  <a:t>	=TDIST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tails</m:t>
                        </m:r>
                      </m:e>
                    </m:d>
                  </m:oMath>
                </a14:m>
                <a:r>
                  <a:rPr lang="en-GB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tails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/>
                  <a:t>:</a:t>
                </a:r>
              </a:p>
              <a:p>
                <a:r>
                  <a:rPr lang="en-GB" dirty="0"/>
                  <a:t>					the same as  =T.DIST.RT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GB" dirty="0"/>
                  <a:t>,	deprecated</a:t>
                </a:r>
              </a:p>
              <a:p>
                <a:r>
                  <a:rPr lang="en-GB" dirty="0"/>
                  <a:t>	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i="0" smtClean="0">
                        <a:latin typeface="Cambria Math" panose="02040503050406030204" pitchFamily="18" charset="0"/>
                      </a:rPr>
                      <m:t>tails</m:t>
                    </m:r>
                    <m:r>
                      <a:rPr lang="en-GB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dirty="0"/>
                  <a:t>:</a:t>
                </a:r>
              </a:p>
              <a:p>
                <a:r>
                  <a:rPr lang="en-GB" dirty="0"/>
                  <a:t>					 the same as  =T.DIST.2T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GB" dirty="0"/>
                  <a:t>,	deprecated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	=TINV()		the same as  =T.INV.2T,			deprecated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493584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Fisher-Snedecor  </a:t>
            </a:r>
            <a:r>
              <a:rPr lang="en-GB" i="1" dirty="0"/>
              <a:t>F</a:t>
            </a:r>
            <a:r>
              <a:rPr lang="en-GB" dirty="0"/>
              <a:t> 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Let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GB" i="1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GB" i="1">
                          <a:latin typeface="Cambria Math" panose="02040503050406030204" pitchFamily="18" charset="0"/>
                        </a:rPr>
                        <m:t>,…,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GB" i="1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0, 1</m:t>
                          </m:r>
                        </m:e>
                      </m:d>
                      <m:r>
                        <a:rPr lang="en-GB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  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𝒩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0, 1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be </a:t>
                </a:r>
                <a:r>
                  <a:rPr lang="en-GB" u="sng" dirty="0"/>
                  <a:t>independent</a:t>
                </a:r>
                <a:r>
                  <a:rPr lang="en-GB" dirty="0"/>
                  <a:t> &amp; </a:t>
                </a:r>
                <a:r>
                  <a:rPr lang="en-GB" u="sng" dirty="0"/>
                  <a:t>normalized normal</a:t>
                </a:r>
                <a:r>
                  <a:rPr lang="en-GB" dirty="0"/>
                  <a:t> random variables.  Then the random variable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= 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Sup>
                                    <m:sSub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Sup>
                                    <m:sSub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+⋯+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Sup>
                                    <m:sSub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f>
                            <m:f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Sup>
                                    <m:sSub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′′</m:t>
                                      </m:r>
                                    </m:sup>
                                  </m:sSubSup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Sup>
                                    <m:sSub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′′</m:t>
                                      </m:r>
                                    </m:sup>
                                  </m:sSubSup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+⋯+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Sup>
                                    <m:sSub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′′</m:t>
                                      </m:r>
                                    </m:sup>
                                  </m:sSubSup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 = </m:t>
                      </m:r>
                      <m:f>
                        <m:fPr>
                          <m:type m:val="li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Sup>
                                    <m:sSub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Sup>
                                    <m:sSub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+⋯+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Sup>
                                    <m:sSub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Sup>
                                    <m:sSub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′′</m:t>
                                      </m:r>
                                    </m:sup>
                                  </m:sSubSup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Sup>
                                    <m:sSub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′′</m:t>
                                      </m:r>
                                    </m:sup>
                                  </m:sSubSup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+⋯+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Sup>
                                    <m:sSubSup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𝑍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′′</m:t>
                                      </m:r>
                                    </m:sup>
                                  </m:sSubSup>
                                </m:e>
                                <m:sup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 </m:t>
                              </m:r>
                            </m:den>
                          </m:f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follows the </a:t>
                </a:r>
                <a:r>
                  <a:rPr lang="en-GB" b="1" i="1" dirty="0"/>
                  <a:t>F</a:t>
                </a:r>
                <a:r>
                  <a:rPr lang="en-GB" b="1" dirty="0"/>
                  <a:t>-distribution</a:t>
                </a:r>
                <a:r>
                  <a:rPr lang="en-GB" dirty="0"/>
                  <a:t> with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  degrees of freedom and we write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r="-2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788278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Fisher-Snedecor  </a:t>
            </a:r>
            <a:r>
              <a:rPr lang="en-GB" i="1" dirty="0"/>
              <a:t>F</a:t>
            </a:r>
            <a:r>
              <a:rPr lang="en-GB" dirty="0"/>
              <a:t> 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Equivalently, let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∼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and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  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∼</m:t>
                      </m:r>
                      <m:sSubSup>
                        <m:sSub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be </a:t>
                </a:r>
                <a:r>
                  <a:rPr lang="en-GB" u="sng" dirty="0"/>
                  <a:t>independent</a:t>
                </a:r>
                <a:r>
                  <a:rPr lang="en-GB" dirty="0"/>
                  <a:t> random variables.  Then the random variable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= 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   </m:t>
                          </m:r>
                          <m:f>
                            <m:f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   </m:t>
                          </m:r>
                        </m:num>
                        <m:den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   </m:t>
                          </m:r>
                          <m:f>
                            <m:f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en-GB" i="1" smtClean="0">
                              <a:latin typeface="Cambria Math" panose="02040503050406030204" pitchFamily="18" charset="0"/>
                            </a:rPr>
                            <m:t>   </m:t>
                          </m:r>
                        </m:den>
                      </m:f>
                      <m:r>
                        <a:rPr lang="en-GB" i="1" smtClean="0">
                          <a:latin typeface="Cambria Math" panose="02040503050406030204" pitchFamily="18" charset="0"/>
                        </a:rPr>
                        <m:t> 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= </m:t>
                      </m:r>
                      <m:f>
                        <m:fPr>
                          <m:type m:val="li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 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>
                  <a:lnSpc>
                    <a:spcPct val="200000"/>
                  </a:lnSpc>
                </a:pPr>
                <a:r>
                  <a:rPr lang="en-GB" dirty="0"/>
                  <a:t>follows the </a:t>
                </a:r>
                <a:r>
                  <a:rPr lang="en-GB" b="1" i="1" dirty="0"/>
                  <a:t>F</a:t>
                </a:r>
                <a:r>
                  <a:rPr lang="en-GB" b="1" dirty="0"/>
                  <a:t>-distribution</a:t>
                </a:r>
                <a:r>
                  <a:rPr lang="en-GB" dirty="0"/>
                  <a:t> with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  degrees of freedom and we write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688030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F</a:t>
            </a:r>
            <a:r>
              <a:rPr lang="en-GB" dirty="0"/>
              <a:t>-distribution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The </a:t>
                </a:r>
                <a:r>
                  <a:rPr lang="en-GB" b="1" dirty="0"/>
                  <a:t>graph</a:t>
                </a:r>
                <a:r>
                  <a:rPr lang="en-GB" dirty="0"/>
                  <a:t> of the </a:t>
                </a:r>
                <a:r>
                  <a:rPr lang="en-GB" b="1" dirty="0"/>
                  <a:t>probability density function</a:t>
                </a:r>
                <a:r>
                  <a:rPr lang="en-GB" dirty="0"/>
                  <a:t> of an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GB" dirty="0"/>
                  <a:t> for </a:t>
                </a:r>
                <a:br>
                  <a:rPr lang="en-GB" dirty="0"/>
                </a:br>
                <a:r>
                  <a:rPr lang="en-GB" dirty="0"/>
                  <a:t>various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: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ovéPole 4"/>
          <p:cNvSpPr txBox="1"/>
          <p:nvPr/>
        </p:nvSpPr>
        <p:spPr>
          <a:xfrm>
            <a:off x="9306000" y="6336000"/>
            <a:ext cx="161743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600" dirty="0"/>
              <a:t>source: Wikipedia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000" y="1998000"/>
            <a:ext cx="6480000" cy="4860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331839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Probability mass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The discrete case (cases I &amp; II) was the topic of the previous lecture.  The discrete case </a:t>
                </a:r>
                <a:r>
                  <a:rPr lang="en-GB" u="sng" dirty="0"/>
                  <a:t>is characterized by that there exists the probability mass function</a:t>
                </a:r>
                <a:r>
                  <a:rPr lang="en-GB" dirty="0"/>
                  <a:t>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  </a:t>
                </a:r>
                <a:br>
                  <a:rPr lang="en-GB" dirty="0"/>
                </a:br>
                <a:r>
                  <a:rPr lang="en-GB" dirty="0"/>
                  <a:t>of the probability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  so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  <m:sup/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e>
                      </m:nary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every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event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ℱ</m:t>
                      </m:r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Notice that the probability mass function can be seen as </a:t>
                </a:r>
                <a:br>
                  <a:rPr lang="en-GB" dirty="0"/>
                </a:br>
                <a:r>
                  <a:rPr lang="en-GB" dirty="0"/>
                  <a:t>a special case of the probability density function (see below).</a:t>
                </a:r>
              </a:p>
              <a:p>
                <a:br>
                  <a:rPr lang="en-GB" dirty="0"/>
                </a:br>
                <a:r>
                  <a:rPr lang="en-GB" dirty="0"/>
                  <a:t>Notice also that the random variable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 can be any function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r="-3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678755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F</a:t>
            </a:r>
            <a:r>
              <a:rPr lang="en-GB" dirty="0"/>
              <a:t>-distribution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The </a:t>
                </a:r>
                <a:r>
                  <a:rPr lang="en-GB" b="1" dirty="0"/>
                  <a:t>graph</a:t>
                </a:r>
                <a:r>
                  <a:rPr lang="en-GB" dirty="0"/>
                  <a:t> of the </a:t>
                </a:r>
                <a:r>
                  <a:rPr lang="en-GB" b="1" dirty="0"/>
                  <a:t>cumulative distribution function</a:t>
                </a:r>
                <a:r>
                  <a:rPr lang="en-GB" dirty="0"/>
                  <a:t> of an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GB" dirty="0"/>
                  <a:t> for </a:t>
                </a:r>
                <a:br>
                  <a:rPr lang="en-GB" dirty="0"/>
                </a:br>
                <a:r>
                  <a:rPr lang="en-GB" dirty="0"/>
                  <a:t>various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: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ovéPole 4"/>
          <p:cNvSpPr txBox="1"/>
          <p:nvPr/>
        </p:nvSpPr>
        <p:spPr>
          <a:xfrm>
            <a:off x="9306000" y="6336000"/>
            <a:ext cx="1617430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600" dirty="0"/>
              <a:t>source: Wikipedia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000" y="1998000"/>
            <a:ext cx="6480000" cy="4860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78847036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F</a:t>
            </a:r>
            <a:r>
              <a:rPr lang="en-GB" dirty="0"/>
              <a:t>-distribution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The probability density function: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Γ</m:t>
                                  </m:r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den>
                              </m:f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f>
                                        <m:f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&amp;,  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0,+∞</m:t>
                                  </m:r>
                                </m:e>
                              </m:d>
                            </m:e>
                            <m:e/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0&amp;,  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endChr m:val="]"/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−∞,0</m:t>
                                  </m:r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237987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F</a:t>
            </a:r>
            <a:r>
              <a:rPr lang="en-GB" dirty="0"/>
              <a:t>-distribution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Mean value (for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=3, 4, 5,…</m:t>
                    </m:r>
                  </m:oMath>
                </a14:m>
                <a:r>
                  <a:rPr lang="en-GB" dirty="0"/>
                  <a:t>):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Variance (for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5, 6, 7,…</m:t>
                    </m:r>
                  </m:oMath>
                </a14:m>
                <a:r>
                  <a:rPr lang="en-GB" dirty="0"/>
                  <a:t>):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Var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Sup>
                            <m:sSub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Mode (for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=3, 4, 5,…</m:t>
                    </m:r>
                  </m:oMath>
                </a14:m>
                <a:r>
                  <a:rPr lang="en-GB" dirty="0"/>
                  <a:t>):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75403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F</a:t>
            </a:r>
            <a:r>
              <a:rPr lang="en-GB" dirty="0"/>
              <a:t>-distribution in Excel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In Excel, use the functions:</a:t>
                </a:r>
              </a:p>
              <a:p>
                <a:endParaRPr lang="en-GB" dirty="0"/>
              </a:p>
              <a:p>
                <a:pPr marL="5024438" indent="-5024438">
                  <a:tabLst>
                    <a:tab pos="893763" algn="l"/>
                  </a:tabLst>
                </a:pPr>
                <a:r>
                  <a:rPr lang="en-GB" dirty="0"/>
                  <a:t>	=</a:t>
                </a:r>
                <a:r>
                  <a:rPr lang="en-GB" b="1" dirty="0"/>
                  <a:t>F.DIST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en-GB" i="0" smtClean="0">
                            <a:latin typeface="Cambria Math" panose="02040503050406030204" pitchFamily="18" charset="0"/>
                          </a:rPr>
                          <m:t>TRUE</m:t>
                        </m:r>
                      </m:e>
                    </m:d>
                  </m:oMath>
                </a14:m>
                <a:r>
                  <a:rPr lang="en-GB" dirty="0"/>
                  <a:t>	to get the value of the cumulative distribution function of the random variable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GB" dirty="0"/>
                  <a:t>  (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∞&lt;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&lt;+∞</m:t>
                    </m:r>
                  </m:oMath>
                </a14:m>
                <a:r>
                  <a:rPr lang="en-GB" dirty="0"/>
                  <a:t>)</a:t>
                </a:r>
              </a:p>
              <a:p>
                <a:endParaRPr lang="en-GB" dirty="0"/>
              </a:p>
              <a:p>
                <a:pPr marL="5024438" indent="-5024438">
                  <a:tabLst>
                    <a:tab pos="893763" algn="l"/>
                  </a:tabLst>
                </a:pPr>
                <a:r>
                  <a:rPr lang="en-GB" dirty="0"/>
                  <a:t>	=</a:t>
                </a:r>
                <a:r>
                  <a:rPr lang="en-GB" b="1" dirty="0"/>
                  <a:t>F.DIST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FALS</m:t>
                        </m:r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E</m:t>
                        </m:r>
                      </m:e>
                    </m:d>
                  </m:oMath>
                </a14:m>
                <a:r>
                  <a:rPr lang="en-GB" dirty="0"/>
                  <a:t>	to get the value of the probability density function of the random variable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  (</a:t>
                </a:r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∞&lt;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&lt;+∞</m:t>
                    </m:r>
                  </m:oMath>
                </a14:m>
                <a:r>
                  <a:rPr lang="en-GB" dirty="0"/>
                  <a:t>)</a:t>
                </a:r>
              </a:p>
              <a:p>
                <a:endParaRPr lang="en-GB" dirty="0"/>
              </a:p>
              <a:p>
                <a:pPr marL="5024438" indent="-5024438">
                  <a:tabLst>
                    <a:tab pos="893763" algn="l"/>
                  </a:tabLst>
                </a:pPr>
                <a:r>
                  <a:rPr lang="en-GB" dirty="0"/>
                  <a:t>	=</a:t>
                </a:r>
                <a:r>
                  <a:rPr lang="en-GB" b="1" dirty="0"/>
                  <a:t>F.INV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	to get the quantile of the random variable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GB" dirty="0"/>
                  <a:t>          (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dirty="0"/>
                  <a:t>)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r="-2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885865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F</a:t>
            </a:r>
            <a:r>
              <a:rPr lang="en-GB" dirty="0"/>
              <a:t>-distribution in Excel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In Excel, use the functions:</a:t>
                </a:r>
              </a:p>
              <a:p>
                <a:endParaRPr lang="en-GB" dirty="0"/>
              </a:p>
              <a:p>
                <a:pPr marL="5024438" indent="-5024438">
                  <a:tabLst>
                    <a:tab pos="893763" algn="l"/>
                  </a:tabLst>
                </a:pPr>
                <a:r>
                  <a:rPr lang="en-GB" dirty="0"/>
                  <a:t>	=</a:t>
                </a:r>
                <a:r>
                  <a:rPr lang="en-GB" b="1" dirty="0"/>
                  <a:t>F.DIST.RT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	the same as  =1-F.DIST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TRUE</m:t>
                        </m:r>
                      </m:e>
                    </m:d>
                  </m:oMath>
                </a14:m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pPr marL="5024438" indent="-5024438">
                  <a:tabLst>
                    <a:tab pos="893763" algn="l"/>
                  </a:tabLst>
                </a:pPr>
                <a:r>
                  <a:rPr lang="en-GB" dirty="0"/>
                  <a:t>	=</a:t>
                </a:r>
                <a:r>
                  <a:rPr lang="en-GB" b="1" dirty="0"/>
                  <a:t>F.INV.RT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/>
                  <a:t>	the same as  =F.INV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GB" dirty="0"/>
              </a:p>
              <a:p>
                <a:endParaRPr lang="en-GB" dirty="0"/>
              </a:p>
              <a:p>
                <a:endParaRPr lang="en-GB" dirty="0"/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That is, these functions calculate the cumulative distribution function from the right.  This is useful when one needs to calculate the </a:t>
                </a:r>
                <a:r>
                  <a:rPr lang="en-GB" u="sng" dirty="0"/>
                  <a:t>critical value</a:t>
                </a:r>
                <a:r>
                  <a:rPr lang="en-GB" dirty="0"/>
                  <a:t> of some </a:t>
                </a:r>
                <a:r>
                  <a:rPr lang="en-GB" i="1" dirty="0"/>
                  <a:t>F</a:t>
                </a:r>
                <a:r>
                  <a:rPr lang="en-GB" dirty="0"/>
                  <a:t>-test.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 r="-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952041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/>
              <a:t>F</a:t>
            </a:r>
            <a:r>
              <a:rPr lang="en-GB" dirty="0"/>
              <a:t>-distribution in Excel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/>
                  <a:t>In Excel, use the functions:</a:t>
                </a:r>
              </a:p>
              <a:p>
                <a:endParaRPr lang="en-GB" dirty="0"/>
              </a:p>
              <a:p>
                <a:r>
                  <a:rPr lang="en-GB" dirty="0"/>
                  <a:t>	=FDIST()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		the same as  =F.DIST.RT(),</a:t>
                </a:r>
                <a:br>
                  <a:rPr lang="en-GB" dirty="0"/>
                </a:br>
                <a:r>
                  <a:rPr lang="en-GB" dirty="0"/>
                  <a:t>				deprecated</a:t>
                </a:r>
              </a:p>
              <a:p>
                <a:endParaRPr lang="en-GB" dirty="0"/>
              </a:p>
              <a:p>
                <a:r>
                  <a:rPr lang="en-GB" dirty="0"/>
                  <a:t>	=FINV()		the same as  =F.INV.RT,</a:t>
                </a:r>
                <a:br>
                  <a:rPr lang="en-GB" dirty="0"/>
                </a:br>
                <a:r>
                  <a:rPr lang="en-GB" dirty="0"/>
                  <a:t>				deprecated</a:t>
                </a:r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 t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7614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Assumptions to simplify the matters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GB" dirty="0"/>
                  <a:t>The continuous case (case III) shall be the topic of this lecture.</a:t>
                </a:r>
              </a:p>
              <a:p>
                <a:pPr>
                  <a:lnSpc>
                    <a:spcPct val="150000"/>
                  </a:lnSpc>
                </a:pPr>
                <a:r>
                  <a:rPr lang="en-GB" dirty="0"/>
                  <a:t>For simplicity, we shall assume that</a:t>
                </a:r>
              </a:p>
              <a:p>
                <a:pPr marL="630238" indent="-630238">
                  <a:lnSpc>
                    <a:spcPct val="150000"/>
                  </a:lnSpc>
                </a:pPr>
                <a:r>
                  <a:rPr lang="en-GB" dirty="0"/>
                  <a:t>  —	the sample space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Ω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  is the set of the real numbers</a:t>
                </a:r>
              </a:p>
              <a:p>
                <a:pPr marL="630238" indent="-630238">
                  <a:lnSpc>
                    <a:spcPct val="150000"/>
                  </a:lnSpc>
                </a:pPr>
                <a:r>
                  <a:rPr lang="en-GB" dirty="0"/>
                  <a:t>  —	the event space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GB" dirty="0"/>
                  <a:t>  is the collection of all Lebesgue measurable subsets of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GB" dirty="0"/>
              </a:p>
              <a:p>
                <a:pPr marL="630238" indent="-630238">
                  <a:lnSpc>
                    <a:spcPct val="150000"/>
                  </a:lnSpc>
                </a:pPr>
                <a:r>
                  <a:rPr lang="en-GB" dirty="0"/>
                  <a:t>  —	the random variable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GB" dirty="0"/>
                  <a:t>  is the identity function</a:t>
                </a:r>
                <a:br>
                  <a:rPr lang="en-GB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    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  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for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GB">
                          <a:latin typeface="Cambria Math" panose="02040503050406030204" pitchFamily="18" charset="0"/>
                        </a:rPr>
                        <m:t>every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 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dirty="0"/>
              </a:p>
              <a:p>
                <a:pPr marL="630238" indent="-630238">
                  <a:lnSpc>
                    <a:spcPct val="150000"/>
                  </a:lnSpc>
                </a:pPr>
                <a:r>
                  <a:rPr lang="en-GB" dirty="0"/>
                  <a:t>  —	there exists a probability density function </a:t>
                </a:r>
                <a:br>
                  <a:rPr lang="en-GB" dirty="0"/>
                </a:br>
                <a:r>
                  <a:rPr lang="en-GB" dirty="0"/>
                  <a:t>of the given probability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dirty="0"/>
                  <a:t>  with respect to the Lebesgue measure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GB" dirty="0"/>
                  <a:t>  on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ℝ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ℱ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Zástupný symbol pro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8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162233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zor.potx" id="{03D10032-7B47-4BC7-8D74-6E131F1ED24C}" vid="{FD6A47A2-2BEE-4AE2-8DFB-5A4C359AB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Vzor</Template>
  <TotalTime>2566</TotalTime>
  <Words>5760</Words>
  <Application>Microsoft Office PowerPoint</Application>
  <PresentationFormat>Širokoúhlá obrazovka</PresentationFormat>
  <Paragraphs>754</Paragraphs>
  <Slides>85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85</vt:i4>
      </vt:variant>
    </vt:vector>
  </HeadingPairs>
  <TitlesOfParts>
    <vt:vector size="90" baseType="lpstr">
      <vt:lpstr>Arial</vt:lpstr>
      <vt:lpstr>Cambria Math</vt:lpstr>
      <vt:lpstr>Times New Roman</vt:lpstr>
      <vt:lpstr>Motiv Office</vt:lpstr>
      <vt:lpstr>Rastrový obrázek</vt:lpstr>
      <vt:lpstr>Statistics  Lecture 7</vt:lpstr>
      <vt:lpstr>Prezentace aplikace PowerPoint</vt:lpstr>
      <vt:lpstr>Experiment — Trial — Random variable</vt:lpstr>
      <vt:lpstr>Random variable — Dataset</vt:lpstr>
      <vt:lpstr>Examples of continuous random variables</vt:lpstr>
      <vt:lpstr>Random variable</vt:lpstr>
      <vt:lpstr>Assumptions to simplify the matters</vt:lpstr>
      <vt:lpstr>Probability mass function</vt:lpstr>
      <vt:lpstr>Assumptions to simplify the matters</vt:lpstr>
      <vt:lpstr>Probability density function</vt:lpstr>
      <vt:lpstr>Assumptions to simplify the matters</vt:lpstr>
      <vt:lpstr>Cumulative distribution function</vt:lpstr>
      <vt:lpstr>The density &amp; the cumulative distribution function</vt:lpstr>
      <vt:lpstr>Continuous uniform distribution</vt:lpstr>
      <vt:lpstr>Uniform distribution (continuous)</vt:lpstr>
      <vt:lpstr>Uniform distribution (continuous)</vt:lpstr>
      <vt:lpstr>Uniform distribution (continuous)</vt:lpstr>
      <vt:lpstr>Uniform distribution (continuous)</vt:lpstr>
      <vt:lpstr>Uniform distribution (continuous)</vt:lpstr>
      <vt:lpstr>Uniform distribution (continuous)</vt:lpstr>
      <vt:lpstr>Uniform distribution (continuous) in Excel</vt:lpstr>
      <vt:lpstr>Uniform distribution (continuous):  Example</vt:lpstr>
      <vt:lpstr>Gaussian normal distribution</vt:lpstr>
      <vt:lpstr>Normal distribution</vt:lpstr>
      <vt:lpstr>Normal distribution</vt:lpstr>
      <vt:lpstr>Normal distribution</vt:lpstr>
      <vt:lpstr>Normal distribution</vt:lpstr>
      <vt:lpstr>Normal distribution</vt:lpstr>
      <vt:lpstr>Normal distribution</vt:lpstr>
      <vt:lpstr>Normal distribution</vt:lpstr>
      <vt:lpstr>Normal distribution</vt:lpstr>
      <vt:lpstr>Normal distribution:  The 68–95–99.7 rule</vt:lpstr>
      <vt:lpstr>Normalized normal distribution</vt:lpstr>
      <vt:lpstr>Normalized normal distribution</vt:lpstr>
      <vt:lpstr>Normalized normal distribution</vt:lpstr>
      <vt:lpstr>Normalized normal distribution</vt:lpstr>
      <vt:lpstr>Normalized normal distribution</vt:lpstr>
      <vt:lpstr>Prezentace aplikace PowerPoint</vt:lpstr>
      <vt:lpstr>Normal distribution in Excel</vt:lpstr>
      <vt:lpstr>Normal distribution in Excel</vt:lpstr>
      <vt:lpstr>Normal distribution in Excel</vt:lpstr>
      <vt:lpstr>Normal distribution:  Example</vt:lpstr>
      <vt:lpstr>Central Limit Theorem  (CLT)</vt:lpstr>
      <vt:lpstr>CLT:  de Moivre-Laplace Theorem  (local form)</vt:lpstr>
      <vt:lpstr>CLT:  de Moivre-Laplace Theorem  (integral form)</vt:lpstr>
      <vt:lpstr>CLT:  Lindeberg-Lévy Theorem</vt:lpstr>
      <vt:lpstr>Exponential distribution</vt:lpstr>
      <vt:lpstr>Exponential distribution</vt:lpstr>
      <vt:lpstr>Exponential distribution</vt:lpstr>
      <vt:lpstr>Exponential distribution</vt:lpstr>
      <vt:lpstr>Exponential distribution</vt:lpstr>
      <vt:lpstr>Exponential distribution</vt:lpstr>
      <vt:lpstr>Exponential distribution</vt:lpstr>
      <vt:lpstr>Exponential distribution</vt:lpstr>
      <vt:lpstr>Exponential distribution</vt:lpstr>
      <vt:lpstr>Exponential distribution</vt:lpstr>
      <vt:lpstr>Exponential distribution</vt:lpstr>
      <vt:lpstr>Exponential distribution:  Examples</vt:lpstr>
      <vt:lpstr>Some continuous probability distributions derived from  the normal distribution</vt:lpstr>
      <vt:lpstr>Pearson’s  χ2  distribution</vt:lpstr>
      <vt:lpstr>chi-squared distribution</vt:lpstr>
      <vt:lpstr>chi-squared distribution</vt:lpstr>
      <vt:lpstr>chi-squared distribution</vt:lpstr>
      <vt:lpstr>The gamma function</vt:lpstr>
      <vt:lpstr>The gamma function – another definition (due to Euler)</vt:lpstr>
      <vt:lpstr>chi-squared distribution in Excel</vt:lpstr>
      <vt:lpstr>chi-squared distribution in Excel</vt:lpstr>
      <vt:lpstr>chi-squared distribution in Excel</vt:lpstr>
      <vt:lpstr>Student’s  t  distribution</vt:lpstr>
      <vt:lpstr>Student’s  t  distribution</vt:lpstr>
      <vt:lpstr>t-distribution</vt:lpstr>
      <vt:lpstr>t-distribution</vt:lpstr>
      <vt:lpstr>t-distribution</vt:lpstr>
      <vt:lpstr>t-distribution in Excel</vt:lpstr>
      <vt:lpstr>t-distribution in Excel</vt:lpstr>
      <vt:lpstr>t-distribution in Excel</vt:lpstr>
      <vt:lpstr>Fisher-Snedecor  F  distribution</vt:lpstr>
      <vt:lpstr>Fisher-Snedecor  F  distribution</vt:lpstr>
      <vt:lpstr>F-distribution</vt:lpstr>
      <vt:lpstr>F-distribution</vt:lpstr>
      <vt:lpstr>F-distribution</vt:lpstr>
      <vt:lpstr>F-distribution</vt:lpstr>
      <vt:lpstr>F-distribution in Excel</vt:lpstr>
      <vt:lpstr>F-distribution in Excel</vt:lpstr>
      <vt:lpstr>F-distribution in Excel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Statistics  Lecture 7</dc:title>
  <dc:creator>bar0245</dc:creator>
  <cp:lastModifiedBy>Radmila Krkošková</cp:lastModifiedBy>
  <cp:revision>145</cp:revision>
  <dcterms:created xsi:type="dcterms:W3CDTF">2019-11-07T11:17:12Z</dcterms:created>
  <dcterms:modified xsi:type="dcterms:W3CDTF">2024-01-23T13:41:41Z</dcterms:modified>
</cp:coreProperties>
</file>