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313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85" r:id="rId19"/>
    <p:sldId id="286" r:id="rId20"/>
    <p:sldId id="288" r:id="rId21"/>
    <p:sldId id="287" r:id="rId22"/>
    <p:sldId id="289" r:id="rId23"/>
    <p:sldId id="272" r:id="rId24"/>
    <p:sldId id="305" r:id="rId25"/>
    <p:sldId id="290" r:id="rId26"/>
    <p:sldId id="284" r:id="rId27"/>
    <p:sldId id="274" r:id="rId28"/>
    <p:sldId id="275" r:id="rId29"/>
    <p:sldId id="276" r:id="rId30"/>
    <p:sldId id="277" r:id="rId31"/>
    <p:sldId id="278" r:id="rId32"/>
    <p:sldId id="310" r:id="rId33"/>
    <p:sldId id="311" r:id="rId34"/>
    <p:sldId id="312" r:id="rId35"/>
    <p:sldId id="280" r:id="rId36"/>
    <p:sldId id="281" r:id="rId37"/>
    <p:sldId id="282" r:id="rId38"/>
    <p:sldId id="279" r:id="rId39"/>
    <p:sldId id="302" r:id="rId40"/>
    <p:sldId id="303" r:id="rId41"/>
    <p:sldId id="304" r:id="rId42"/>
    <p:sldId id="306" r:id="rId43"/>
    <p:sldId id="308" r:id="rId44"/>
    <p:sldId id="283" r:id="rId45"/>
    <p:sldId id="292" r:id="rId46"/>
    <p:sldId id="293" r:id="rId47"/>
    <p:sldId id="294" r:id="rId48"/>
    <p:sldId id="295" r:id="rId49"/>
    <p:sldId id="298" r:id="rId50"/>
    <p:sldId id="299" r:id="rId51"/>
    <p:sldId id="297" r:id="rId52"/>
    <p:sldId id="309" r:id="rId53"/>
    <p:sldId id="300" r:id="rId54"/>
    <p:sldId id="301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Point and interval estimates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113185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Invoices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 table </a:t>
            </a:r>
            <a:br>
              <a:rPr lang="en-GB" dirty="0"/>
            </a:br>
            <a:r>
              <a:rPr lang="en-GB" dirty="0"/>
              <a:t>of the frequencies </a:t>
            </a:r>
            <a:br>
              <a:rPr lang="en-GB" dirty="0"/>
            </a:br>
            <a:r>
              <a:rPr lang="en-GB" dirty="0"/>
              <a:t>for the sample mean </a:t>
            </a:r>
            <a:br>
              <a:rPr lang="en-GB" dirty="0"/>
            </a:br>
            <a:r>
              <a:rPr lang="en-GB" dirty="0"/>
              <a:t>of the 50-element </a:t>
            </a:r>
            <a:br>
              <a:rPr lang="en-GB" dirty="0"/>
            </a:br>
            <a:r>
              <a:rPr lang="en-GB" dirty="0"/>
              <a:t>samples: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04966"/>
              </p:ext>
            </p:extLst>
          </p:nvPr>
        </p:nvGraphicFramePr>
        <p:xfrm>
          <a:off x="4212000" y="1585980"/>
          <a:ext cx="5760000" cy="4460040"/>
        </p:xfrm>
        <a:graphic>
          <a:graphicData uri="http://schemas.openxmlformats.org/drawingml/2006/table">
            <a:tbl>
              <a:tblPr firstRow="1" lastRow="1">
                <a:tableStyleId>{5940675A-B579-460E-94D1-54222C63F5DA}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66965338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52934406"/>
                    </a:ext>
                  </a:extLst>
                </a:gridCol>
              </a:tblGrid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Interval of the sample mean</a:t>
                      </a:r>
                    </a:p>
                  </a:txBody>
                  <a:tcPr marL="0" marR="0" marT="0" marB="2520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Frequency (number)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2520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Relative frequency</a:t>
                      </a:r>
                    </a:p>
                  </a:txBody>
                  <a:tcPr marL="0" marR="0" marT="0" marB="2520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46476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3800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4000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  0.2 %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4000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4200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  0.4 %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4200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4400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  3.4 %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744361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4400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4600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  7.8 %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499282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4600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4800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 10.4 %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17614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4800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5000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 17.0 %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044849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5000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5200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 22.0 %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901475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5200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5400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 15.4 %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431232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5400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5600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 12.8 %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693341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5600 ≤ x &lt; 5800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  7.4 %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22109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5800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6000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  2.0 %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55479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6000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6200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  0.8 %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551797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6200 ≤ </a:t>
                      </a:r>
                      <a:r>
                        <a:rPr lang="en-GB" i="1" spc="-850" baseline="0" noProof="0" dirty="0"/>
                        <a:t>x</a:t>
                      </a:r>
                      <a:r>
                        <a:rPr lang="en-GB" noProof="0" dirty="0"/>
                        <a:t>¯ &lt; 6400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  0.4 %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082361"/>
                  </a:ext>
                </a:extLst>
              </a:tr>
              <a:tr h="1943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</a:t>
                      </a:r>
                    </a:p>
                  </a:txBody>
                  <a:tcPr marL="0" marR="0" marT="0" marB="2520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noProof="0" dirty="0"/>
                        <a:t>100.0 %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95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2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2340000" y="1980000"/>
            <a:ext cx="95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2340000" y="2700000"/>
            <a:ext cx="95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340000" y="3420000"/>
            <a:ext cx="95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340000" y="4140000"/>
            <a:ext cx="95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340000" y="4860000"/>
            <a:ext cx="95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Invoices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Histogram</a:t>
            </a:r>
            <a:r>
              <a:rPr lang="en-GB" dirty="0"/>
              <a:t> – the relative frequencies of the sample mean – </a:t>
            </a:r>
            <a:r>
              <a:rPr lang="en-GB" u="sng" dirty="0"/>
              <a:t>500</a:t>
            </a:r>
            <a:r>
              <a:rPr lang="en-GB" dirty="0"/>
              <a:t>-element sample: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02801" y="4766400"/>
            <a:ext cx="337199" cy="184666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algn="r"/>
            <a:r>
              <a:rPr lang="en-GB" sz="1200" dirty="0"/>
              <a:t>5 %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17842" y="3326400"/>
            <a:ext cx="422158" cy="184666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algn="r"/>
            <a:r>
              <a:rPr lang="en-GB" sz="1200" dirty="0"/>
              <a:t>15 %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917842" y="4046400"/>
            <a:ext cx="422158" cy="184666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algn="r"/>
            <a:r>
              <a:rPr lang="en-GB" sz="1200" dirty="0"/>
              <a:t>10 %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17842" y="2606400"/>
            <a:ext cx="422158" cy="184666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algn="r"/>
            <a:r>
              <a:rPr lang="en-GB" sz="1200" dirty="0"/>
              <a:t>20 %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002801" y="5487667"/>
            <a:ext cx="337199" cy="184666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algn="r"/>
            <a:r>
              <a:rPr lang="en-GB" sz="1200" dirty="0"/>
              <a:t>0 %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688188" y="5686532"/>
            <a:ext cx="540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4000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230000" y="5688000"/>
            <a:ext cx="540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4200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769999" y="5688000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4400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706377" y="5688000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Amount of money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917842" y="1886400"/>
            <a:ext cx="422158" cy="184666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algn="r"/>
            <a:r>
              <a:rPr lang="en-GB" sz="1200" dirty="0"/>
              <a:t>25 %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310000" y="5688000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4600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14000" y="1827141"/>
            <a:ext cx="1454245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GB" sz="1200" dirty="0"/>
              <a:t>Relative frequency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849404" y="5686532"/>
            <a:ext cx="540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4800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390000" y="5688357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5000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6930000" y="5688000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5200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470000" y="5686532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5400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8010000" y="5688000"/>
            <a:ext cx="540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5600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8550000" y="5688000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5800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3148883" y="5688201"/>
            <a:ext cx="540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3800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040000" y="4456800"/>
            <a:ext cx="540000" cy="11232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bdélník 16"/>
          <p:cNvSpPr/>
          <p:nvPr/>
        </p:nvSpPr>
        <p:spPr>
          <a:xfrm>
            <a:off x="3418882" y="5549728"/>
            <a:ext cx="540000" cy="288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délník 17"/>
          <p:cNvSpPr/>
          <p:nvPr/>
        </p:nvSpPr>
        <p:spPr>
          <a:xfrm>
            <a:off x="3960428" y="5522400"/>
            <a:ext cx="540000" cy="576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bdélník 18"/>
          <p:cNvSpPr/>
          <p:nvPr/>
        </p:nvSpPr>
        <p:spPr>
          <a:xfrm>
            <a:off x="4500427" y="5090400"/>
            <a:ext cx="540000" cy="4896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bdélník 35"/>
          <p:cNvSpPr/>
          <p:nvPr/>
        </p:nvSpPr>
        <p:spPr>
          <a:xfrm>
            <a:off x="5580000" y="4080575"/>
            <a:ext cx="540000" cy="14976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bdélník 37"/>
          <p:cNvSpPr/>
          <p:nvPr/>
        </p:nvSpPr>
        <p:spPr>
          <a:xfrm>
            <a:off x="6120000" y="3132000"/>
            <a:ext cx="540000" cy="24480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bdélník 38"/>
          <p:cNvSpPr/>
          <p:nvPr/>
        </p:nvSpPr>
        <p:spPr>
          <a:xfrm>
            <a:off x="6660000" y="2410175"/>
            <a:ext cx="540000" cy="31680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bdélník 44"/>
          <p:cNvSpPr/>
          <p:nvPr/>
        </p:nvSpPr>
        <p:spPr>
          <a:xfrm>
            <a:off x="7200000" y="3360575"/>
            <a:ext cx="540000" cy="22176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bdélník 45"/>
          <p:cNvSpPr/>
          <p:nvPr/>
        </p:nvSpPr>
        <p:spPr>
          <a:xfrm>
            <a:off x="7740000" y="3734975"/>
            <a:ext cx="540000" cy="18432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bdélník 47"/>
          <p:cNvSpPr/>
          <p:nvPr/>
        </p:nvSpPr>
        <p:spPr>
          <a:xfrm>
            <a:off x="8280000" y="4512576"/>
            <a:ext cx="540000" cy="10656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8" name="Přímá spojnice 57"/>
          <p:cNvCxnSpPr/>
          <p:nvPr/>
        </p:nvCxnSpPr>
        <p:spPr>
          <a:xfrm>
            <a:off x="503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557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611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665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719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773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>
            <a:off x="827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881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3418882" y="5580000"/>
            <a:ext cx="745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395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4498882" y="5580000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5322570" y="49847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>
            <a:off x="9358188" y="5578532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>
            <a:off x="9898188" y="5578532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10438188" y="5578532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100"/>
          <p:cNvSpPr txBox="1"/>
          <p:nvPr/>
        </p:nvSpPr>
        <p:spPr>
          <a:xfrm>
            <a:off x="9090000" y="5686532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5400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9630000" y="5688000"/>
            <a:ext cx="540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5600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10170000" y="5688000"/>
            <a:ext cx="54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5800</a:t>
            </a:r>
          </a:p>
        </p:txBody>
      </p:sp>
      <p:sp>
        <p:nvSpPr>
          <p:cNvPr id="106" name="Obdélník 105"/>
          <p:cNvSpPr/>
          <p:nvPr/>
        </p:nvSpPr>
        <p:spPr>
          <a:xfrm>
            <a:off x="8818428" y="5292000"/>
            <a:ext cx="540000" cy="2880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Obdélník 106"/>
          <p:cNvSpPr/>
          <p:nvPr/>
        </p:nvSpPr>
        <p:spPr>
          <a:xfrm>
            <a:off x="9358428" y="5464800"/>
            <a:ext cx="540000" cy="1152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Obdélník 108"/>
          <p:cNvSpPr/>
          <p:nvPr/>
        </p:nvSpPr>
        <p:spPr>
          <a:xfrm>
            <a:off x="9898428" y="5522400"/>
            <a:ext cx="540000" cy="57600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2340000" y="5580000"/>
            <a:ext cx="95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473434" y="52416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0.2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013434" y="52128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0.4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553434" y="47808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3.4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093434" y="41472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7.8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580000" y="3772800"/>
            <a:ext cx="5400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10.4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120000" y="2822400"/>
            <a:ext cx="5400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17.0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660000" y="2102400"/>
            <a:ext cx="5400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22.0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200000" y="3052800"/>
            <a:ext cx="5400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15.4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8873434" y="49824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2.0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7740911" y="3427200"/>
            <a:ext cx="5400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12.8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8333434" y="42048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7.4</a:t>
            </a:r>
          </a:p>
        </p:txBody>
      </p:sp>
      <p:sp>
        <p:nvSpPr>
          <p:cNvPr id="115" name="TextovéPole 114"/>
          <p:cNvSpPr txBox="1"/>
          <p:nvPr/>
        </p:nvSpPr>
        <p:spPr>
          <a:xfrm>
            <a:off x="9413434" y="51552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0.8</a:t>
            </a:r>
          </a:p>
        </p:txBody>
      </p:sp>
      <p:sp>
        <p:nvSpPr>
          <p:cNvPr id="116" name="TextovéPole 115"/>
          <p:cNvSpPr txBox="1"/>
          <p:nvPr/>
        </p:nvSpPr>
        <p:spPr>
          <a:xfrm>
            <a:off x="9953434" y="52128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1">
            <a:spAutoFit/>
          </a:bodyPr>
          <a:lstStyle/>
          <a:p>
            <a:pPr algn="ctr"/>
            <a:r>
              <a:rPr lang="en-GB" sz="1400" dirty="0"/>
              <a:t>0.4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4498882" y="50904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>
            <a:off x="8278882" y="4512576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3958882" y="55224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3418453" y="55512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>
            <a:off x="5038882" y="44568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>
            <a:off x="5578882" y="40824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>
            <a:off x="6118585" y="31320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>
            <a:off x="6658585" y="24120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7198585" y="33624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nice 103"/>
          <p:cNvCxnSpPr/>
          <p:nvPr/>
        </p:nvCxnSpPr>
        <p:spPr>
          <a:xfrm>
            <a:off x="7740000" y="37368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741071" y="3360575"/>
            <a:ext cx="0" cy="374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7198585" y="2410175"/>
            <a:ext cx="0" cy="950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6658585" y="2410640"/>
            <a:ext cx="0" cy="720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 flipV="1">
            <a:off x="6118585" y="3130640"/>
            <a:ext cx="2610" cy="950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5580000" y="4080575"/>
            <a:ext cx="0" cy="374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 flipV="1">
            <a:off x="5038882" y="4456800"/>
            <a:ext cx="0" cy="633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 flipV="1">
            <a:off x="4498882" y="5090400"/>
            <a:ext cx="0" cy="432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 flipV="1">
            <a:off x="8278882" y="3734975"/>
            <a:ext cx="0" cy="777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102"/>
          <p:cNvCxnSpPr/>
          <p:nvPr/>
        </p:nvCxnSpPr>
        <p:spPr>
          <a:xfrm flipV="1">
            <a:off x="8820000" y="4514400"/>
            <a:ext cx="0" cy="777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109"/>
          <p:cNvCxnSpPr/>
          <p:nvPr/>
        </p:nvCxnSpPr>
        <p:spPr>
          <a:xfrm flipV="1">
            <a:off x="9358188" y="5292000"/>
            <a:ext cx="0" cy="172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110"/>
          <p:cNvCxnSpPr/>
          <p:nvPr/>
        </p:nvCxnSpPr>
        <p:spPr>
          <a:xfrm flipV="1">
            <a:off x="9898188" y="5464800"/>
            <a:ext cx="0" cy="57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/>
          <p:cNvCxnSpPr/>
          <p:nvPr/>
        </p:nvCxnSpPr>
        <p:spPr>
          <a:xfrm flipV="1">
            <a:off x="10438188" y="5522400"/>
            <a:ext cx="0" cy="57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/>
          <p:cNvCxnSpPr/>
          <p:nvPr/>
        </p:nvCxnSpPr>
        <p:spPr>
          <a:xfrm>
            <a:off x="9358428" y="54648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113"/>
          <p:cNvCxnSpPr/>
          <p:nvPr/>
        </p:nvCxnSpPr>
        <p:spPr>
          <a:xfrm>
            <a:off x="9898188" y="55224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/>
          <p:cNvCxnSpPr/>
          <p:nvPr/>
        </p:nvCxnSpPr>
        <p:spPr>
          <a:xfrm>
            <a:off x="8818188" y="5292000"/>
            <a:ext cx="54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3960000" y="5522400"/>
            <a:ext cx="0" cy="28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V="1">
            <a:off x="3418453" y="5551200"/>
            <a:ext cx="0" cy="28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Invoices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Histogram</a:t>
            </a:r>
            <a:r>
              <a:rPr lang="en-GB" dirty="0"/>
              <a:t> – the relative frequencies of the sample mean – </a:t>
            </a:r>
            <a:r>
              <a:rPr lang="en-GB" u="sng" dirty="0"/>
              <a:t>5000</a:t>
            </a:r>
            <a:r>
              <a:rPr lang="en-GB" dirty="0"/>
              <a:t>-element sample: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00" y="1790988"/>
            <a:ext cx="91440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817773" y="5788800"/>
                <a:ext cx="705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10000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773" y="5788800"/>
                <a:ext cx="705321" cy="276999"/>
              </a:xfrm>
              <a:prstGeom prst="rect">
                <a:avLst/>
              </a:prstGeom>
              <a:blipFill>
                <a:blip r:embed="rId3"/>
                <a:stretch>
                  <a:fillRect l="-6957" r="-782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896067" y="5788800"/>
                <a:ext cx="1011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=5097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067" y="5788800"/>
                <a:ext cx="1011302" cy="276999"/>
              </a:xfrm>
              <a:prstGeom prst="rect">
                <a:avLst/>
              </a:prstGeom>
              <a:blipFill>
                <a:blip r:embed="rId4"/>
                <a:stretch>
                  <a:fillRect l="-4217" r="-5422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7"/>
          <p:cNvCxnSpPr/>
          <p:nvPr/>
        </p:nvCxnSpPr>
        <p:spPr>
          <a:xfrm flipV="1">
            <a:off x="6372000" y="5644800"/>
            <a:ext cx="0" cy="72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9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and survey data collection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population is often very large, or the population may not be clearly specified in practice.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Sampling</a:t>
            </a:r>
            <a:r>
              <a:rPr lang="en-GB" dirty="0"/>
              <a:t> is a method  to obtain a relevant sample of the entire population.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sample should be representative, i.e. its structure should follow the structure of the entire population.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Sampling plan (random sample, etc.) – see below.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methods of collecting the data:</a:t>
            </a:r>
          </a:p>
          <a:p>
            <a:r>
              <a:rPr lang="en-GB" dirty="0"/>
              <a:t>	—  [opinion] poll, survey</a:t>
            </a:r>
          </a:p>
          <a:p>
            <a:r>
              <a:rPr lang="en-GB" dirty="0"/>
              <a:t>	—  questionnaire</a:t>
            </a:r>
          </a:p>
          <a:p>
            <a:r>
              <a:rPr lang="en-GB" dirty="0"/>
              <a:t>	—  on-line / telephone / mail / face-to-face / …</a:t>
            </a:r>
          </a:p>
        </p:txBody>
      </p:sp>
    </p:spTree>
    <p:extLst>
      <p:ext uri="{BB962C8B-B14F-4D97-AF65-F5344CB8AC3E}">
        <p14:creationId xmlns:p14="http://schemas.microsoft.com/office/powerpoint/2010/main" val="327844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and survey data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A </a:t>
                </a:r>
                <a:r>
                  <a:rPr lang="en-GB" b="1" dirty="0"/>
                  <a:t>random sample</a:t>
                </a:r>
                <a:r>
                  <a:rPr lang="en-GB" dirty="0"/>
                  <a:t> is the collection of pairwise independent values </a:t>
                </a:r>
                <a:br>
                  <a:rPr lang="en-GB" dirty="0"/>
                </a:br>
                <a:r>
                  <a:rPr lang="en-GB" dirty="0"/>
                  <a:t>of a random variable.  </a:t>
                </a:r>
                <a:br>
                  <a:rPr lang="en-GB" dirty="0"/>
                </a:br>
                <a:r>
                  <a:rPr lang="en-GB" dirty="0"/>
                  <a:t>[Recall:  Given the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,  a random variable is any measurable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  Any outcome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is the result of the </a:t>
                </a:r>
                <a:br>
                  <a:rPr lang="en-GB" dirty="0"/>
                </a:br>
                <a:r>
                  <a:rPr lang="en-GB" dirty="0"/>
                  <a:t>random experiment.  We then obtain the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of the random variable.  Recall also that we consider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 for simplicity </a:t>
                </a:r>
                <a:br>
                  <a:rPr lang="en-GB" dirty="0"/>
                </a:br>
                <a:r>
                  <a:rPr lang="en-GB" dirty="0"/>
                  <a:t>if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continuous.]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4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and survey data collection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Simple random sampling</a:t>
            </a:r>
            <a:r>
              <a:rPr lang="en-GB" dirty="0"/>
              <a:t> – each element has equal chance of being selected.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Systematic sampling.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Stratified sampling.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Cluster sampling.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Accidental sampling.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6826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with and without replacement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Replacement of selected units: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sampling </a:t>
            </a:r>
            <a:r>
              <a:rPr lang="en-GB" b="1" u="sng" dirty="0"/>
              <a:t>without</a:t>
            </a:r>
            <a:r>
              <a:rPr lang="en-GB" b="1" dirty="0"/>
              <a:t> replacement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  —  an element can appear </a:t>
            </a:r>
            <a:r>
              <a:rPr lang="en-GB" u="sng" dirty="0"/>
              <a:t>no more than once</a:t>
            </a:r>
            <a:r>
              <a:rPr lang="en-GB" dirty="0"/>
              <a:t> in the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sampling </a:t>
            </a:r>
            <a:r>
              <a:rPr lang="en-GB" b="1" u="sng" dirty="0"/>
              <a:t>with</a:t>
            </a:r>
            <a:r>
              <a:rPr lang="en-GB" b="1" dirty="0"/>
              <a:t> replacement:</a:t>
            </a:r>
            <a:br>
              <a:rPr lang="en-GB" dirty="0"/>
            </a:br>
            <a:r>
              <a:rPr lang="en-GB" dirty="0"/>
              <a:t>  —  an element </a:t>
            </a:r>
            <a:r>
              <a:rPr lang="en-GB" u="sng" dirty="0"/>
              <a:t>can appear several times</a:t>
            </a:r>
            <a:r>
              <a:rPr lang="en-GB" dirty="0"/>
              <a:t> in the sample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Note that sampling without replacement is often the case in practice.</a:t>
            </a:r>
          </a:p>
        </p:txBody>
      </p:sp>
    </p:spTree>
    <p:extLst>
      <p:ext uri="{BB962C8B-B14F-4D97-AF65-F5344CB8AC3E}">
        <p14:creationId xmlns:p14="http://schemas.microsoft.com/office/powerpoint/2010/main" val="249305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estimates &amp; Interval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There are two kinds of estimates: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b="1" dirty="0"/>
                  <a:t>point estimates</a:t>
                </a:r>
                <a:r>
                  <a:rPr lang="en-GB" dirty="0"/>
                  <a:t> — we directly calculate the estimate as a single number, e.g. </a:t>
                </a:r>
                <a:br>
                  <a:rPr lang="en-GB" dirty="0"/>
                </a:br>
                <a:r>
                  <a:rPr lang="en-GB" dirty="0"/>
                  <a:t>	—  the sample mean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estimates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	—  the sample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estimates the population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b="1" dirty="0"/>
                  <a:t>interval estimates</a:t>
                </a:r>
                <a:r>
                  <a:rPr lang="en-GB" dirty="0"/>
                  <a:t> — the purpose is to find an interval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 such that the probability that the estimated value (the mean, the variance) belongs to the interval is sufficiently high, ≥ 95 %, say,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is the </a:t>
                </a:r>
                <a:br>
                  <a:rPr lang="en-GB" dirty="0"/>
                </a:br>
                <a:r>
                  <a:rPr lang="en-GB" u="sng" dirty="0"/>
                  <a:t>significance level</a:t>
                </a:r>
                <a:r>
                  <a:rPr lang="en-GB" dirty="0"/>
                  <a:t> (most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,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)  and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  is the </a:t>
                </a:r>
                <a:r>
                  <a:rPr lang="en-GB" u="sng" dirty="0"/>
                  <a:t>confidence level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43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already know some point estimates:</a:t>
                </a:r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sample mean is an estimate of the population mean:</a:t>
                </a:r>
                <a:br>
                  <a:rPr lang="en-GB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 ≈ 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sample variance is an estimate of the population variance: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 ≈ 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25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point estimate is an expression or formula, i.e. a statistic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of the sample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(such as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  or  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).  It should possess the following </a:t>
                </a:r>
                <a:br>
                  <a:rPr lang="en-GB" dirty="0"/>
                </a:br>
                <a:r>
                  <a:rPr lang="en-GB" dirty="0"/>
                  <a:t>three properties at least: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/>
                  <a:t>Unbiasedness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/>
                  <a:t>Consistency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/>
                  <a:t>Efficiency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47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Central Limit Theorem:  the Lindenberg-Lévy Theorem</a:t>
            </a:r>
          </a:p>
          <a:p>
            <a:pPr>
              <a:lnSpc>
                <a:spcPct val="150000"/>
              </a:lnSpc>
            </a:pPr>
            <a:r>
              <a:rPr lang="en-GB" dirty="0"/>
              <a:t>Sampling and survey data collection</a:t>
            </a:r>
            <a:br>
              <a:rPr lang="en-GB" dirty="0"/>
            </a:br>
            <a:r>
              <a:rPr lang="en-GB" dirty="0"/>
              <a:t>  —  sampling with replacement</a:t>
            </a:r>
            <a:br>
              <a:rPr lang="en-GB" dirty="0"/>
            </a:br>
            <a:r>
              <a:rPr lang="en-GB" dirty="0"/>
              <a:t>  —  sampling without replacement</a:t>
            </a:r>
          </a:p>
          <a:p>
            <a:pPr>
              <a:lnSpc>
                <a:spcPct val="150000"/>
              </a:lnSpc>
            </a:pPr>
            <a:r>
              <a:rPr lang="en-GB" dirty="0"/>
              <a:t>Point estimates</a:t>
            </a:r>
            <a:br>
              <a:rPr lang="en-GB" dirty="0"/>
            </a:br>
            <a:r>
              <a:rPr lang="en-GB" dirty="0"/>
              <a:t>  —  point estimates for the population mean and for the population variance</a:t>
            </a:r>
          </a:p>
          <a:p>
            <a:pPr>
              <a:lnSpc>
                <a:spcPct val="150000"/>
              </a:lnSpc>
            </a:pPr>
            <a:r>
              <a:rPr lang="en-GB" dirty="0"/>
              <a:t>Interval estimates</a:t>
            </a:r>
            <a:br>
              <a:rPr lang="en-GB" dirty="0"/>
            </a:br>
            <a:r>
              <a:rPr lang="en-GB" dirty="0"/>
              <a:t>  —  interval estimates for the population mean and for the population variance</a:t>
            </a:r>
          </a:p>
        </p:txBody>
      </p:sp>
    </p:spTree>
    <p:extLst>
      <p:ext uri="{BB962C8B-B14F-4D97-AF65-F5344CB8AC3E}">
        <p14:creationId xmlns:p14="http://schemas.microsoft.com/office/powerpoint/2010/main" val="81755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/>
                  <a:t>Unbiasedness</a:t>
                </a:r>
                <a:r>
                  <a:rPr lang="en-GB" dirty="0"/>
                  <a:t> — the expected value of the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should be equal to the estimated value.  We already know that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the sample mean and the sample variance are unbiased estimators.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23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/>
                  <a:t>Consistency</a:t>
                </a:r>
                <a:r>
                  <a:rPr lang="en-GB" dirty="0"/>
                  <a:t> — if the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is unbiased, then the condition sufficient for consistency is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already know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it holds (see below)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i.e. the sample mean and the sample variance are consistent estimators too.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0905590" y="3860895"/>
            <a:ext cx="859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(always)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99692" y="4961428"/>
            <a:ext cx="37446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(if the sampled variables are normal)</a:t>
            </a:r>
          </a:p>
        </p:txBody>
      </p:sp>
    </p:spTree>
    <p:extLst>
      <p:ext uri="{BB962C8B-B14F-4D97-AF65-F5344CB8AC3E}">
        <p14:creationId xmlns:p14="http://schemas.microsoft.com/office/powerpoint/2010/main" val="73045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/>
                  <a:t>Efficiency</a:t>
                </a:r>
                <a:r>
                  <a:rPr lang="en-GB" dirty="0"/>
                  <a:t> — there are several definitions; we shall require the estimator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to be a “</a:t>
                </a:r>
                <a:r>
                  <a:rPr lang="en-GB" u="sng" dirty="0"/>
                  <a:t>minimum variance unbiased estimator</a:t>
                </a:r>
                <a:r>
                  <a:rPr lang="en-GB" dirty="0"/>
                  <a:t>”, i.e. we require that the variance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estimator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is minimal among all estimators.  In other words,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an estimator of the quantity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GB" dirty="0"/>
                  <a:t>,  then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other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estimator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quantity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holds that the sample mean and the sample variance are efficient estimators.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2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50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goal is to estimate the average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and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of the value </a:t>
                </a:r>
                <a:br>
                  <a:rPr lang="en-GB" dirty="0"/>
                </a:br>
                <a:r>
                  <a:rPr lang="en-GB" dirty="0"/>
                  <a:t>of a purchase (shopping) in a supermarket.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b="1" dirty="0"/>
                  <a:t>population</a:t>
                </a:r>
                <a:r>
                  <a:rPr lang="en-GB" dirty="0"/>
                  <a:t> – i.e. the collection of the </a:t>
                </a:r>
                <a:r>
                  <a:rPr lang="en-GB" u="sng" dirty="0"/>
                  <a:t>data units</a:t>
                </a:r>
                <a:r>
                  <a:rPr lang="en-GB" dirty="0"/>
                  <a:t> – consists of </a:t>
                </a:r>
                <a:br>
                  <a:rPr lang="en-GB" dirty="0"/>
                </a:br>
                <a:r>
                  <a:rPr lang="en-GB" dirty="0"/>
                  <a:t>all the customers of the supermarket in the given year.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u="sng" dirty="0"/>
                  <a:t>data item</a:t>
                </a:r>
                <a:r>
                  <a:rPr lang="en-GB" dirty="0"/>
                  <a:t> is the value of a purchase (shopping) in the supermarket.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select a </a:t>
                </a:r>
                <a:r>
                  <a:rPr lang="en-GB" b="1" dirty="0"/>
                  <a:t>random sample</a:t>
                </a:r>
                <a:r>
                  <a:rPr lang="en-GB" dirty="0"/>
                  <a:t> of 64 customers.  Collecting their data, </a:t>
                </a:r>
                <a:br>
                  <a:rPr lang="en-GB" dirty="0"/>
                </a:br>
                <a:r>
                  <a:rPr lang="en-GB" dirty="0"/>
                  <a:t>we calculate the estimates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  <a:tab pos="4573588" algn="l"/>
                  </a:tabLst>
                </a:pPr>
                <a:r>
                  <a:rPr lang="en-GB" b="1" dirty="0"/>
                  <a:t>Sample mean: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GB" dirty="0"/>
                  <a:t>  units of money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427538" algn="l"/>
                  </a:tabLst>
                </a:pPr>
                <a:r>
                  <a:rPr lang="en-GB" b="1" dirty="0"/>
                  <a:t>Sample variance: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=16384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4572000" algn="l"/>
                  </a:tabLst>
                </a:pPr>
                <a:r>
                  <a:rPr lang="en-GB" b="1" dirty="0"/>
                  <a:t>Standard sample deviation: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GB" dirty="0"/>
                  <a:t>  units of money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5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Interval estimates for the mean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202" t="-6849" r="-140" b="-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33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Interval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got the point estimates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we now wish to find </a:t>
                </a:r>
                <a:r>
                  <a:rPr lang="en-GB" b="1" dirty="0"/>
                  <a:t>confidence intervals</a:t>
                </a:r>
                <a:r>
                  <a:rPr lang="en-GB" dirty="0"/>
                  <a:t>, i.e. intervals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such that</a:t>
                </a:r>
              </a:p>
              <a:p>
                <a:pPr algn="ctr"/>
                <a:r>
                  <a:rPr lang="en-GB" dirty="0"/>
                  <a:t>the probability that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algn="ctr">
                  <a:lnSpc>
                    <a:spcPct val="150000"/>
                  </a:lnSpc>
                </a:pPr>
                <a:r>
                  <a:rPr lang="en-GB" dirty="0"/>
                  <a:t>is ≥ 95 %, say,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in general, </a:t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is the </a:t>
                </a:r>
                <a:r>
                  <a:rPr lang="en-GB" b="1" dirty="0"/>
                  <a:t>significance level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Interval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First, having the sample mean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,  which is an estimate of the population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,  our goal is to find an interval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such that</a:t>
                </a:r>
              </a:p>
              <a:p>
                <a:pPr algn="ctr"/>
                <a:r>
                  <a:rPr lang="en-GB" dirty="0"/>
                  <a:t>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 ≥ 95 %, say.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interval is the </a:t>
                </a:r>
                <a:r>
                  <a:rPr lang="en-GB" b="1" u="sng" dirty="0"/>
                  <a:t>confidence interval</a:t>
                </a:r>
                <a:r>
                  <a:rPr lang="en-GB" dirty="0"/>
                  <a:t>, and the probability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in general,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  (or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 or so)  is the </a:t>
                </a:r>
                <a:r>
                  <a:rPr lang="en-GB" b="1" u="sng" dirty="0"/>
                  <a:t>significance level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Thus, given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our purpose is to find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27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By the Lindeberg-Lévy Central Limit Theorem, we approximately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equivalently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Thus, assuming that the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  of the customers is large enough, we assume roughly that the sample mean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follows the normal distribution already.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Thus, assuming that the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  of the customers is large enough, we assume roughly that the sample mean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follows the normal distribution already </a:t>
                </a:r>
              </a:p>
              <a:p>
                <a:r>
                  <a:rPr lang="en-GB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).  We then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we wish this probability to be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=95 %</m:t>
                    </m:r>
                  </m:oMath>
                </a14:m>
                <a:r>
                  <a:rPr lang="en-GB" dirty="0"/>
                  <a:t>,  say, 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is the density of the normalized normal distribution.</a:t>
                </a:r>
              </a:p>
              <a:p>
                <a:endParaRPr lang="en-GB" dirty="0"/>
              </a:p>
              <a:p>
                <a:r>
                  <a:rPr lang="en-GB" dirty="0"/>
                  <a:t>Recall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dirty="0"/>
                  <a:t>  because the normal distribution is symmetric.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785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equivalently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say, by using statistical tables or Excel, we 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959963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97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u="sng" dirty="0"/>
                  <a:t>graph</a:t>
                </a:r>
                <a:r>
                  <a:rPr lang="en-GB" dirty="0"/>
                  <a:t> of the </a:t>
                </a:r>
                <a:r>
                  <a:rPr lang="en-GB" u="sng" dirty="0"/>
                  <a:t>probability density function</a:t>
                </a:r>
                <a:r>
                  <a:rPr lang="en-GB" dirty="0"/>
                  <a:t> &amp; </a:t>
                </a:r>
                <a:r>
                  <a:rPr lang="en-GB" u="sng" dirty="0"/>
                  <a:t>cumulative distribution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normal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nim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74" y="2898500"/>
            <a:ext cx="835183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428812" y="5228425"/>
            <a:ext cx="151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5597462" y="3474763"/>
            <a:ext cx="27368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668899" y="3336650"/>
            <a:ext cx="0" cy="194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597462" y="5230538"/>
            <a:ext cx="295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941699" y="5228425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26012" y="33303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76549" y="5130000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z=0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794437" y="51305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z=0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998974" y="41558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p=0,5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971737" y="46987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p=0,5</a:t>
            </a:r>
          </a:p>
        </p:txBody>
      </p:sp>
    </p:spTree>
    <p:extLst>
      <p:ext uri="{BB962C8B-B14F-4D97-AF65-F5344CB8AC3E}">
        <p14:creationId xmlns:p14="http://schemas.microsoft.com/office/powerpoint/2010/main" val="2775882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Thus, knowing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=95 %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with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GB" dirty="0"/>
                  <a:t>  units of money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959963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  customers, </a:t>
                </a:r>
              </a:p>
              <a:p>
                <a:r>
                  <a:rPr lang="en-GB" dirty="0"/>
                  <a:t>we conclude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450−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0.244995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, 450+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0.244995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with the prescribed probability of about  95 %.</a:t>
                </a:r>
              </a:p>
              <a:p>
                <a:endParaRPr lang="en-GB" dirty="0"/>
              </a:p>
              <a:p>
                <a:r>
                  <a:rPr lang="en-GB" dirty="0"/>
                  <a:t>All right, the problem is that we do not know the standard deviation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therefore use the sample standard deviation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and another theorem.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788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normally distributed random variables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	is the sample mean	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  <a:p>
                <a:pPr>
                  <a:lnSpc>
                    <a:spcPct val="16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	is the standard deviation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  <a:p>
                <a:pPr>
                  <a:lnSpc>
                    <a:spcPct val="160000"/>
                  </a:lnSpc>
                </a:pPr>
                <a:r>
                  <a:rPr lang="en-GB" dirty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	is the standard normal distribution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460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normally distributed random variables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>
                  <a:lnSpc>
                    <a:spcPct val="16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	is the sample variance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  <a:p>
                <a:pPr>
                  <a:lnSpc>
                    <a:spcPct val="16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is Pearson’s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055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 – Corollary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normally distributed random variables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	is the sample mean	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	</a:t>
                </a:r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	is the sample standard deviation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	is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466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 – Corollary – 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normally distributed random variables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then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  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  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by the definition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80000"/>
                  </a:lnSpc>
                </a:pPr>
                <a:r>
                  <a:rPr lang="en-GB" dirty="0"/>
                  <a:t>(having used the preceding two Theorems before).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509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Thus, assuming that the purchase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approximately normal,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  is the number of the customers, we obtain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density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</a:p>
              <a:p>
                <a:r>
                  <a:rPr lang="en-GB" dirty="0"/>
                  <a:t>freedom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GB" dirty="0"/>
                  <a:t>  is the respective cumulative distribution function.</a:t>
                </a:r>
              </a:p>
              <a:p>
                <a:endParaRPr lang="en-GB" dirty="0"/>
              </a:p>
              <a:p>
                <a:r>
                  <a:rPr lang="en-GB" dirty="0"/>
                  <a:t>As above, we wish this probability to be ≥ 95 %, say.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065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Analogously as above, we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cumulative distribution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freedom,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008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So we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we find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say, by using statistical tables or Excel, we find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99834054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Finally, recall that the sample average value of a purchase (shopping) is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the sample standard deviation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GB" dirty="0"/>
                  <a:t>, and the number of the customers is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88" b="-4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25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conclude that the probability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450−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99834054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×128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, 450+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99834054×128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or (approx.)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450−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31.973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450+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31.973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is about   1 − </a:t>
                </a:r>
                <a:r>
                  <a:rPr lang="en-GB" i="1" dirty="0"/>
                  <a:t>α</a:t>
                </a:r>
                <a:r>
                  <a:rPr lang="en-GB" dirty="0"/>
                  <a:t>  =  95 %.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algn="ctr"/>
                <a:r>
                  <a:rPr lang="en-GB" dirty="0"/>
                  <a:t>¡¡¡ Notice we did several approximations in the chain of our considerations !!!</a:t>
                </a:r>
              </a:p>
              <a:p>
                <a:pPr algn="ctr"/>
                <a:r>
                  <a:rPr lang="en-GB" dirty="0"/>
                  <a:t>¡¡¡ Notice also that the quantities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are random variables !!!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/>
                  <a:t>¿¿¿ Therefore, what does the 95 % probability mean ???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249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sample size for the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the confidence interval: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with the probability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GB" dirty="0"/>
              </a:p>
              <a:p>
                <a:r>
                  <a:rPr lang="en-GB" dirty="0"/>
                  <a:t>The absolute error of the estimate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is the sample variance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the cumulative distribution function </a:t>
                </a:r>
                <a:br>
                  <a:rPr lang="en-GB" dirty="0"/>
                </a:br>
                <a:r>
                  <a:rPr lang="en-GB" dirty="0"/>
                  <a:t>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5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CLT:  Lindeberg-Lévy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dirty="0"/>
                  <a:t>  be a sequence of </a:t>
                </a:r>
                <a:r>
                  <a:rPr lang="en-GB" b="1" dirty="0"/>
                  <a:t>independent &amp; identically distributed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random variables with finite expected value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and with finite variance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+⋯+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5741988" algn="ctr"/>
                  </a:tabLst>
                </a:pPr>
                <a:r>
                  <a:rPr lang="en-GB" sz="2000" dirty="0"/>
                  <a:t>Notice:	¡¡¡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000" dirty="0"/>
                  <a:t>  may be of </a:t>
                </a:r>
                <a:r>
                  <a:rPr lang="en-GB" sz="2000" u="sng" dirty="0"/>
                  <a:t>any</a:t>
                </a:r>
                <a:r>
                  <a:rPr lang="en-GB" sz="2000" dirty="0"/>
                  <a:t> probability distribution !!!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9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125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sample size for the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have the confidence interval: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with the probability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GB" dirty="0"/>
              </a:p>
              <a:p>
                <a:r>
                  <a:rPr lang="en-GB" dirty="0"/>
                  <a:t>The relative error of the estimate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is the sample variance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the cumulative distribution function </a:t>
                </a:r>
                <a:br>
                  <a:rPr lang="en-GB" dirty="0"/>
                </a:br>
                <a:r>
                  <a:rPr lang="en-GB" dirty="0"/>
                  <a:t>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334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sample size for the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Having the relative error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is the sample variance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the cumulative distribution function </a:t>
                </a:r>
                <a:br>
                  <a:rPr lang="en-GB" dirty="0"/>
                </a:br>
                <a:r>
                  <a:rPr lang="en-GB" dirty="0"/>
                  <a:t>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freedom, 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 →  find the sample size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so that the relative error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prescribed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value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≤3 %, 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say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140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sample size for the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Having the relative error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,  i.e. the sample variance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 does not depend 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much, we obtain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sample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size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dirty="0"/>
                  <a:t>  is the upper bound of the relative error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=3 %</m:t>
                    </m:r>
                  </m:oMath>
                </a14:m>
                <a:r>
                  <a:rPr lang="en-GB" dirty="0"/>
                  <a:t>, say)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 is the cumulative distribution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054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Interval estimate for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202" t="-6849" b="-73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214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Interval estimate for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Now, our purpose is to find an interval estimate for the population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 Given the significance level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,  our purpose is </a:t>
                </a:r>
                <a:br>
                  <a:rPr lang="en-GB" dirty="0"/>
                </a:br>
                <a:r>
                  <a:rPr lang="en-GB" dirty="0"/>
                  <a:t>to find an interval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such that</a:t>
                </a:r>
              </a:p>
              <a:p>
                <a:pPr algn="ctr"/>
                <a:r>
                  <a:rPr lang="en-GB" dirty="0"/>
                  <a:t>the probability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 ≥ 95 %, say.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Given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our purpose is to find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We use the next theorem.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88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independent and normally distributed random variables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	is the (unknown) population variance	</a:t>
                </a:r>
              </a:p>
              <a:p>
                <a:r>
                  <a:rPr lang="en-GB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	is the sample variance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is Pearson’s chi-squared 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401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Thus, assuming that the purchase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approximately normal,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  is the number of the customers, we obtain for any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density of the chi-squared 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</a:t>
                </a:r>
              </a:p>
              <a:p>
                <a:r>
                  <a:rPr lang="en-GB" dirty="0"/>
                  <a:t>freedom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GB" dirty="0"/>
                  <a:t>  is the respective cumulative distribution function.</a:t>
                </a:r>
              </a:p>
              <a:p>
                <a:endParaRPr lang="en-GB" dirty="0"/>
              </a:p>
              <a:p>
                <a:r>
                  <a:rPr lang="en-GB" dirty="0"/>
                  <a:t>As above, we wish this probability to be ≥ 95 %, say.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36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  Then, likewise as above, we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cumulative distribution function of the chi-squared 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44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Having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wish this probability to be ≥ 95 %, say,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 in general, </a:t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cumulative distribution function of the chi-squared </a:t>
                </a:r>
                <a:br>
                  <a:rPr lang="en-GB" dirty="0"/>
                </a:br>
                <a:r>
                  <a:rPr lang="en-GB" dirty="0"/>
                  <a:t>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degrees of freedom.</a:t>
                </a:r>
              </a:p>
              <a:p>
                <a:endParaRPr lang="en-GB" dirty="0"/>
              </a:p>
              <a:p>
                <a:r>
                  <a:rPr lang="en-GB" dirty="0"/>
                  <a:t>We then have to find the numbers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878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Another natural condition is that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should be in the centre </a:t>
                </a:r>
                <a:br>
                  <a:rPr lang="en-GB" dirty="0"/>
                </a:br>
                <a:r>
                  <a:rPr lang="en-GB" dirty="0"/>
                  <a:t>of the interval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, 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which is a system of two equations with two unknowns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We, however, cannot solve the system because we do not know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04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CLT:  Lindeberg-Lévy Theorem in brief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</a:t>
                </a:r>
              </a:p>
              <a:p>
                <a:pPr algn="ctr"/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644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Therefore, having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only find the numbers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(Then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may not be in the centre of the interval.)</a:t>
                </a:r>
              </a:p>
              <a:p>
                <a:endParaRPr lang="en-GB" dirty="0"/>
              </a:p>
              <a:p>
                <a:pPr>
                  <a:lnSpc>
                    <a:spcPct val="140000"/>
                  </a:lnSpc>
                </a:pP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say,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,  by using statistical tables or Excel, we find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86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82959…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42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95027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538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illustrative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Finally, recall that the sample variance of a purchase (shopping)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16384</m:t>
                    </m:r>
                  </m:oMath>
                </a14:m>
                <a:r>
                  <a:rPr lang="en-GB" dirty="0"/>
                  <a:t>  and the number of the customers 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thus conclude that the probability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64−1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×16384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82959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(64−1)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16384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95027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(approx.)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11887.56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 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4032.26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 about   1 − </a:t>
                </a:r>
                <a:r>
                  <a:rPr lang="en-GB" i="1" dirty="0"/>
                  <a:t>α</a:t>
                </a:r>
                <a:r>
                  <a:rPr lang="en-GB" dirty="0"/>
                  <a:t>  =  95 %.</a:t>
                </a:r>
              </a:p>
              <a:p>
                <a:endParaRPr lang="en-GB" dirty="0"/>
              </a:p>
              <a:p>
                <a:pPr algn="ctr"/>
                <a:r>
                  <a:rPr lang="en-GB" dirty="0"/>
                  <a:t>¡¡¡ Notice we did several approximations in the chain of our considerations !!!</a:t>
                </a:r>
              </a:p>
              <a:p>
                <a:pPr algn="ctr"/>
                <a:r>
                  <a:rPr lang="en-GB" dirty="0"/>
                  <a:t>¡¡¡ Notice also that the quantity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is a random variable !!!</a:t>
                </a:r>
              </a:p>
              <a:p>
                <a:pPr algn="ctr"/>
                <a:r>
                  <a:rPr lang="en-GB" dirty="0"/>
                  <a:t>¿¿¿ Therefore, what does the 95 % probability mean ???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262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variance of the sample variance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 variance of the sample variance </a:t>
            </a:r>
            <a:br>
              <a:rPr lang="en-GB" dirty="0"/>
            </a:br>
            <a:r>
              <a:rPr lang="en-GB" u="sng" dirty="0"/>
              <a:t>for normal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981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variance of the sample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Finally, we show the calculation of the variance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of the sample variance.  </a:t>
                </a:r>
                <a:r>
                  <a:rPr lang="en-GB" u="sng" dirty="0"/>
                  <a:t>Recall the last theorem:</a:t>
                </a:r>
                <a:endParaRPr lang="en-GB" dirty="0"/>
              </a:p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are independent,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Recall also that,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Put together, we obtain: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141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variance of the sample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Having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obtain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05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CLT:  Lindeberg-Lévy Theorem in brief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 algn="ctr"/>
                <a:r>
                  <a:rPr lang="en-GB" dirty="0"/>
                  <a:t>…</a:t>
                </a:r>
              </a:p>
              <a:p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4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CLT:  Lindeberg-Lévy Theorem in in other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other words, we approximately have: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acc>
                            <m:accPr>
                              <m:chr m:val="̅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lim>
                      </m:limLow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Invoices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have a population of  1250  invoices for amounts between 100 and 10000 units of money.  The true population characteristics are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=5097  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=170156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25 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=412.5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(We usually do not know these characteristics.)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Take a sample of 50 invoices out of the population of the 1250 invoices.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There are up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1250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acc>
                        <m:accPr>
                          <m:chr m:val="̇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8.53×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89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such samples.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337"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1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 Invoices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There are up 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1250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e>
                      </m:d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8.53×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89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of 50-element samples out of the 1250-element population.</a:t>
                </a:r>
              </a:p>
              <a:p>
                <a:endParaRPr lang="en-GB" dirty="0"/>
              </a:p>
              <a:p>
                <a:r>
                  <a:rPr lang="en-GB" dirty="0"/>
                  <a:t>We, actually, take 500 various 50-element samples.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u="sng" dirty="0"/>
                  <a:t>sample average</a:t>
                </a:r>
                <a:r>
                  <a:rPr lang="en-GB" dirty="0"/>
                  <a:t> amount of the samples is in the range </a:t>
                </a:r>
                <a:br>
                  <a:rPr lang="en-GB" dirty="0"/>
                </a:br>
                <a:r>
                  <a:rPr lang="en-GB" dirty="0"/>
                  <a:t>between 3800 and 6400 units of money.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220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1749</TotalTime>
  <Words>3700</Words>
  <Application>Microsoft Office PowerPoint</Application>
  <PresentationFormat>Širokoúhlá obrazovka</PresentationFormat>
  <Paragraphs>454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Cambria Math</vt:lpstr>
      <vt:lpstr>Times New Roman</vt:lpstr>
      <vt:lpstr>Motiv Office</vt:lpstr>
      <vt:lpstr>Statistics  Lecture 8</vt:lpstr>
      <vt:lpstr>Prezentace aplikace PowerPoint</vt:lpstr>
      <vt:lpstr>Normal distribution</vt:lpstr>
      <vt:lpstr>CLT:  Lindeberg-Lévy Theorem</vt:lpstr>
      <vt:lpstr>CLT:  Lindeberg-Lévy Theorem in brief</vt:lpstr>
      <vt:lpstr>CLT:  Lindeberg-Lévy Theorem in brief</vt:lpstr>
      <vt:lpstr>CLT:  Lindeberg-Lévy Theorem in in other words</vt:lpstr>
      <vt:lpstr>Example:  Invoices</vt:lpstr>
      <vt:lpstr>Example:  Invoices</vt:lpstr>
      <vt:lpstr>Example:  Invoices</vt:lpstr>
      <vt:lpstr>Example:  Invoices</vt:lpstr>
      <vt:lpstr>Example:  Invoices</vt:lpstr>
      <vt:lpstr>Sampling and survey data collection</vt:lpstr>
      <vt:lpstr>Sampling and survey data collection</vt:lpstr>
      <vt:lpstr>Sampling and survey data collection</vt:lpstr>
      <vt:lpstr>Sampling with and without replacement</vt:lpstr>
      <vt:lpstr>Point estimates &amp; Interval estimates</vt:lpstr>
      <vt:lpstr>Point estimates</vt:lpstr>
      <vt:lpstr>Point estimates</vt:lpstr>
      <vt:lpstr>Point estimates</vt:lpstr>
      <vt:lpstr>Point estimates</vt:lpstr>
      <vt:lpstr>Point estimates</vt:lpstr>
      <vt:lpstr>An illustrative example</vt:lpstr>
      <vt:lpstr>Interval estimates for the mean  μ</vt:lpstr>
      <vt:lpstr>Interval estimates</vt:lpstr>
      <vt:lpstr>Interval estimates</vt:lpstr>
      <vt:lpstr>An illustrative example</vt:lpstr>
      <vt:lpstr>An illustrative example</vt:lpstr>
      <vt:lpstr>An illustrative example</vt:lpstr>
      <vt:lpstr>An illustrative example</vt:lpstr>
      <vt:lpstr>Theorem</vt:lpstr>
      <vt:lpstr>Theorem</vt:lpstr>
      <vt:lpstr>Theorem – Corollary</vt:lpstr>
      <vt:lpstr>Theorem – Corollary – Proof:</vt:lpstr>
      <vt:lpstr>An illustrative example</vt:lpstr>
      <vt:lpstr>An illustrative example</vt:lpstr>
      <vt:lpstr>An illustrative example</vt:lpstr>
      <vt:lpstr>An illustrative example</vt:lpstr>
      <vt:lpstr>The sample size for the confidence interval</vt:lpstr>
      <vt:lpstr>The sample size for the confidence interval</vt:lpstr>
      <vt:lpstr>The sample size for the confidence interval</vt:lpstr>
      <vt:lpstr>The sample size for the confidence interval</vt:lpstr>
      <vt:lpstr>Interval estimate for the variance  σ^2</vt:lpstr>
      <vt:lpstr>Interval estimate for the variance</vt:lpstr>
      <vt:lpstr>Theorem</vt:lpstr>
      <vt:lpstr>An illustrative example</vt:lpstr>
      <vt:lpstr>An illustrative example</vt:lpstr>
      <vt:lpstr>An illustrative example</vt:lpstr>
      <vt:lpstr>An illustrative example</vt:lpstr>
      <vt:lpstr>An illustrative example</vt:lpstr>
      <vt:lpstr>An illustrative example</vt:lpstr>
      <vt:lpstr>The variance of the sample variance</vt:lpstr>
      <vt:lpstr>The variance of the sample variance</vt:lpstr>
      <vt:lpstr>The variance of the sample variance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8</dc:title>
  <dc:creator>bar0245</dc:creator>
  <cp:lastModifiedBy>Radmila Krkošková</cp:lastModifiedBy>
  <cp:revision>121</cp:revision>
  <dcterms:created xsi:type="dcterms:W3CDTF">2019-11-15T08:03:22Z</dcterms:created>
  <dcterms:modified xsi:type="dcterms:W3CDTF">2024-01-23T13:43:07Z</dcterms:modified>
</cp:coreProperties>
</file>