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 id="265" r:id="rId9"/>
    <p:sldId id="266" r:id="rId10"/>
    <p:sldId id="267" r:id="rId11"/>
    <p:sldId id="263" r:id="rId12"/>
    <p:sldId id="268" r:id="rId13"/>
    <p:sldId id="269" r:id="rId14"/>
    <p:sldId id="270" r:id="rId15"/>
    <p:sldId id="271" r:id="rId16"/>
    <p:sldId id="272" r:id="rId17"/>
    <p:sldId id="275" r:id="rId18"/>
    <p:sldId id="274" r:id="rId19"/>
    <p:sldId id="276" r:id="rId20"/>
    <p:sldId id="277" r:id="rId21"/>
    <p:sldId id="278" r:id="rId22"/>
    <p:sldId id="283" r:id="rId23"/>
    <p:sldId id="280" r:id="rId24"/>
    <p:sldId id="284" r:id="rId25"/>
    <p:sldId id="285" r:id="rId26"/>
    <p:sldId id="289" r:id="rId27"/>
    <p:sldId id="290" r:id="rId28"/>
    <p:sldId id="281" r:id="rId29"/>
    <p:sldId id="291" r:id="rId30"/>
    <p:sldId id="292" r:id="rId31"/>
    <p:sldId id="293" r:id="rId32"/>
    <p:sldId id="287" r:id="rId33"/>
    <p:sldId id="288" r:id="rId34"/>
    <p:sldId id="294" r:id="rId35"/>
    <p:sldId id="297" r:id="rId36"/>
    <p:sldId id="295" r:id="rId37"/>
    <p:sldId id="306" r:id="rId38"/>
    <p:sldId id="299" r:id="rId39"/>
    <p:sldId id="301" r:id="rId40"/>
    <p:sldId id="304" r:id="rId41"/>
    <p:sldId id="302" r:id="rId42"/>
    <p:sldId id="305" r:id="rId43"/>
    <p:sldId id="310" r:id="rId44"/>
    <p:sldId id="307" r:id="rId45"/>
    <p:sldId id="308" r:id="rId46"/>
    <p:sldId id="309" r:id="rId47"/>
    <p:sldId id="311" r:id="rId48"/>
    <p:sldId id="312" r:id="rId49"/>
    <p:sldId id="313" r:id="rId50"/>
    <p:sldId id="314" r:id="rId51"/>
    <p:sldId id="315" r:id="rId52"/>
    <p:sldId id="316" r:id="rId53"/>
    <p:sldId id="317" r:id="rId54"/>
    <p:sldId id="344" r:id="rId55"/>
    <p:sldId id="345" r:id="rId56"/>
    <p:sldId id="319" r:id="rId57"/>
    <p:sldId id="320" r:id="rId58"/>
    <p:sldId id="347" r:id="rId59"/>
    <p:sldId id="346" r:id="rId60"/>
    <p:sldId id="322" r:id="rId61"/>
    <p:sldId id="323" r:id="rId62"/>
    <p:sldId id="324" r:id="rId63"/>
    <p:sldId id="348" r:id="rId64"/>
    <p:sldId id="325" r:id="rId65"/>
    <p:sldId id="326" r:id="rId66"/>
    <p:sldId id="349" r:id="rId67"/>
    <p:sldId id="350" r:id="rId68"/>
    <p:sldId id="327" r:id="rId69"/>
    <p:sldId id="351" r:id="rId70"/>
    <p:sldId id="329" r:id="rId71"/>
    <p:sldId id="330" r:id="rId72"/>
    <p:sldId id="331" r:id="rId73"/>
    <p:sldId id="332" r:id="rId74"/>
    <p:sldId id="352" r:id="rId75"/>
    <p:sldId id="353" r:id="rId76"/>
    <p:sldId id="334" r:id="rId77"/>
    <p:sldId id="354" r:id="rId78"/>
    <p:sldId id="355" r:id="rId79"/>
    <p:sldId id="335" r:id="rId80"/>
    <p:sldId id="336" r:id="rId81"/>
    <p:sldId id="337" r:id="rId82"/>
    <p:sldId id="338" r:id="rId83"/>
    <p:sldId id="339" r:id="rId84"/>
    <p:sldId id="340" r:id="rId85"/>
    <p:sldId id="341" r:id="rId86"/>
    <p:sldId id="342" r:id="rId87"/>
    <p:sldId id="343" r:id="rId88"/>
    <p:sldId id="356" r:id="rId89"/>
    <p:sldId id="357" r:id="rId90"/>
    <p:sldId id="358" r:id="rId91"/>
    <p:sldId id="359" r:id="rId92"/>
    <p:sldId id="360" r:id="rId9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CB2"/>
    <a:srgbClr val="307871"/>
    <a:srgbClr val="3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402" autoAdjust="0"/>
    <p:restoredTop sz="94717" autoAdjust="0"/>
  </p:normalViewPr>
  <p:slideViewPr>
    <p:cSldViewPr snapToGrid="0">
      <p:cViewPr varScale="1">
        <p:scale>
          <a:sx n="86" d="100"/>
          <a:sy n="86" d="100"/>
        </p:scale>
        <p:origin x="331"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7" name="Obdélník 6"/>
          <p:cNvSpPr/>
          <p:nvPr userDrawn="1"/>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hasCustomPrompt="1"/>
          </p:nvPr>
        </p:nvSpPr>
        <p:spPr>
          <a:xfrm>
            <a:off x="622800" y="932400"/>
            <a:ext cx="6818400" cy="2880000"/>
          </a:xfrm>
          <a:noFill/>
        </p:spPr>
        <p:txBody>
          <a:bodyPr anchor="t" anchorCtr="0">
            <a:noAutofit/>
          </a:bodyPr>
          <a:lstStyle>
            <a:lvl1pPr algn="l">
              <a:defRPr sz="3600" baseline="0">
                <a:solidFill>
                  <a:schemeClr val="bg1"/>
                </a:solidFill>
              </a:defRPr>
            </a:lvl1pPr>
          </a:lstStyle>
          <a:p>
            <a:r>
              <a:rPr lang="en-GB" noProof="0" dirty="0" smtClean="0"/>
              <a:t>Presentation title</a:t>
            </a:r>
            <a:endParaRPr lang="en-GB" noProof="0" dirty="0"/>
          </a:p>
        </p:txBody>
      </p:sp>
      <p:sp>
        <p:nvSpPr>
          <p:cNvPr id="3" name="Podnadpis 2"/>
          <p:cNvSpPr>
            <a:spLocks noGrp="1"/>
          </p:cNvSpPr>
          <p:nvPr>
            <p:ph type="subTitle" idx="1" hasCustomPrompt="1"/>
          </p:nvPr>
        </p:nvSpPr>
        <p:spPr>
          <a:xfrm>
            <a:off x="2350800" y="4100400"/>
            <a:ext cx="5184000" cy="1054800"/>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Presentation subtitle</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14" name="Zástupný symbol pro text 2"/>
          <p:cNvSpPr>
            <a:spLocks noGrp="1"/>
          </p:cNvSpPr>
          <p:nvPr>
            <p:ph type="body" idx="10" hasCustomPrompt="1"/>
          </p:nvPr>
        </p:nvSpPr>
        <p:spPr>
          <a:xfrm>
            <a:off x="7824192" y="4964142"/>
            <a:ext cx="4140000" cy="1537200"/>
          </a:xfrm>
        </p:spPr>
        <p:txBody>
          <a:bodyPr/>
          <a:lstStyle>
            <a:lvl1pPr marL="0" indent="0" algn="r">
              <a:buNone/>
              <a:defRPr sz="1800" b="0">
                <a:solidFill>
                  <a:srgbClr val="3078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David </a:t>
            </a:r>
            <a:r>
              <a:rPr lang="en-GB" noProof="0" dirty="0" err="1" smtClean="0"/>
              <a:t>Bartl</a:t>
            </a:r>
            <a:endParaRPr lang="en-GB" noProof="0" dirty="0" smtClean="0"/>
          </a:p>
          <a:p>
            <a:pPr lvl="0"/>
            <a:r>
              <a:rPr lang="en-GB" noProof="0" dirty="0" smtClean="0"/>
              <a:t>Subject title</a:t>
            </a:r>
          </a:p>
          <a:p>
            <a:pPr lvl="0"/>
            <a:r>
              <a:rPr lang="en-GB" noProof="0" dirty="0" smtClean="0"/>
              <a:t>Subject code</a:t>
            </a:r>
          </a:p>
        </p:txBody>
      </p:sp>
    </p:spTree>
    <p:extLst>
      <p:ext uri="{BB962C8B-B14F-4D97-AF65-F5344CB8AC3E}">
        <p14:creationId xmlns:p14="http://schemas.microsoft.com/office/powerpoint/2010/main" val="37798318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7" name="Přímá spojnice 6"/>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7904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plně 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8551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of the lecture">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12" name="Nadpis 6"/>
          <p:cNvSpPr txBox="1">
            <a:spLocks/>
          </p:cNvSpPr>
          <p:nvPr userDrawn="1"/>
        </p:nvSpPr>
        <p:spPr>
          <a:xfrm>
            <a:off x="252000" y="450000"/>
            <a:ext cx="9720000" cy="460800"/>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a:lstStyle>
          <a:p>
            <a:r>
              <a:rPr lang="en-GB" noProof="0" dirty="0" smtClean="0"/>
              <a:t>Outline of the lecture</a:t>
            </a:r>
          </a:p>
        </p:txBody>
      </p:sp>
    </p:spTree>
    <p:extLst>
      <p:ext uri="{BB962C8B-B14F-4D97-AF65-F5344CB8AC3E}">
        <p14:creationId xmlns:p14="http://schemas.microsoft.com/office/powerpoint/2010/main" val="2243233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mp; Text">
    <p:spTree>
      <p:nvGrpSpPr>
        <p:cNvPr id="1" name=""/>
        <p:cNvGrpSpPr/>
        <p:nvPr/>
      </p:nvGrpSpPr>
      <p:grpSpPr>
        <a:xfrm>
          <a:off x="0" y="0"/>
          <a:ext cx="0" cy="0"/>
          <a:chOff x="0" y="0"/>
          <a:chExt cx="0" cy="0"/>
        </a:xfrm>
      </p:grpSpPr>
      <p:sp>
        <p:nvSpPr>
          <p:cNvPr id="14" name="Nadpis 13"/>
          <p:cNvSpPr>
            <a:spLocks noGrp="1"/>
          </p:cNvSpPr>
          <p:nvPr>
            <p:ph type="title"/>
          </p:nvPr>
        </p:nvSpPr>
        <p:spPr>
          <a:xfrm>
            <a:off x="252000" y="450000"/>
            <a:ext cx="9720000" cy="460800"/>
          </a:xfrm>
        </p:spPr>
        <p:txBody>
          <a:bodyPr vert="horz" lIns="91440" tIns="45720" rIns="91440" bIns="45720" rtlCol="0" anchor="t" anchorCtr="0">
            <a:noAutofit/>
          </a:bodyPr>
          <a:lstStyle>
            <a:lvl1pPr>
              <a:defRPr lang="cs-CZ"/>
            </a:lvl1pPr>
          </a:lstStyle>
          <a:p>
            <a:pPr marL="0" lvl="0"/>
            <a:r>
              <a:rPr lang="cs-CZ" noProof="0" smtClean="0"/>
              <a:t>Kliknutím lze upravit styl.</a:t>
            </a:r>
            <a:endParaRPr lang="en-GB" noProof="0" dirty="0"/>
          </a:p>
        </p:txBody>
      </p:sp>
      <p:sp>
        <p:nvSpPr>
          <p:cNvPr id="3" name="Zástupný symbol pro text 2"/>
          <p:cNvSpPr>
            <a:spLocks noGrp="1"/>
          </p:cNvSpPr>
          <p:nvPr>
            <p:ph type="body" idx="1" hasCustomPrompt="1"/>
          </p:nvPr>
        </p:nvSpPr>
        <p:spPr>
          <a:xfrm>
            <a:off x="367200" y="1296000"/>
            <a:ext cx="11397600" cy="50400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smtClean="0"/>
              <a:t>Text</a:t>
            </a:r>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4006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mp; Obsah">
    <p:spTree>
      <p:nvGrpSpPr>
        <p:cNvPr id="1" name=""/>
        <p:cNvGrpSpPr/>
        <p:nvPr/>
      </p:nvGrpSpPr>
      <p:grpSpPr>
        <a:xfrm>
          <a:off x="0" y="0"/>
          <a:ext cx="0" cy="0"/>
          <a:chOff x="0" y="0"/>
          <a:chExt cx="0" cy="0"/>
        </a:xfrm>
      </p:grpSpPr>
      <p:sp>
        <p:nvSpPr>
          <p:cNvPr id="7"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65855" y="1294257"/>
            <a:ext cx="11397600" cy="504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Tree>
    <p:extLst>
      <p:ext uri="{BB962C8B-B14F-4D97-AF65-F5344CB8AC3E}">
        <p14:creationId xmlns:p14="http://schemas.microsoft.com/office/powerpoint/2010/main" val="2367558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userDrawn="1"/>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noProof="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title" hasCustomPrompt="1"/>
          </p:nvPr>
        </p:nvSpPr>
        <p:spPr>
          <a:xfrm>
            <a:off x="666000" y="720000"/>
            <a:ext cx="4352400" cy="1332000"/>
          </a:xfrm>
        </p:spPr>
        <p:txBody>
          <a:bodyPr anchor="t" anchorCtr="0"/>
          <a:lstStyle>
            <a:lvl1pPr>
              <a:defRPr sz="3600" baseline="0">
                <a:solidFill>
                  <a:schemeClr val="bg1"/>
                </a:solidFill>
              </a:defRPr>
            </a:lvl1pPr>
          </a:lstStyle>
          <a:p>
            <a:r>
              <a:rPr lang="en-GB" noProof="0" dirty="0" smtClean="0"/>
              <a:t>Chapter title</a:t>
            </a:r>
            <a:endParaRPr lang="en-GB" noProof="0" dirty="0"/>
          </a:p>
        </p:txBody>
      </p:sp>
      <p:sp>
        <p:nvSpPr>
          <p:cNvPr id="3" name="Zástupný symbol pro obsah 2"/>
          <p:cNvSpPr>
            <a:spLocks noGrp="1"/>
          </p:cNvSpPr>
          <p:nvPr>
            <p:ph idx="1"/>
          </p:nvPr>
        </p:nvSpPr>
        <p:spPr>
          <a:xfrm>
            <a:off x="5684400" y="2628000"/>
            <a:ext cx="5940000" cy="38520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text 3"/>
          <p:cNvSpPr>
            <a:spLocks noGrp="1"/>
          </p:cNvSpPr>
          <p:nvPr>
            <p:ph type="body" sz="half" idx="2" hasCustomPrompt="1"/>
          </p:nvPr>
        </p:nvSpPr>
        <p:spPr>
          <a:xfrm>
            <a:off x="666000" y="2052000"/>
            <a:ext cx="4352400" cy="4176000"/>
          </a:xfrm>
        </p:spPr>
        <p:txBody>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smtClean="0"/>
              <a:t>Text</a:t>
            </a:r>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spTree>
    <p:extLst>
      <p:ext uri="{BB962C8B-B14F-4D97-AF65-F5344CB8AC3E}">
        <p14:creationId xmlns:p14="http://schemas.microsoft.com/office/powerpoint/2010/main" val="23581580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936000" y="1620000"/>
            <a:ext cx="5400000" cy="360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noProof="0" dirty="0" smtClean="0"/>
              <a:t>Kliknutím na ikonu přidáte obrázek.</a:t>
            </a:r>
            <a:endParaRPr lang="en-GB" noProof="0" dirty="0"/>
          </a:p>
        </p:txBody>
      </p:sp>
      <p:sp>
        <p:nvSpPr>
          <p:cNvPr id="4" name="Zástupný symbol pro text 3"/>
          <p:cNvSpPr>
            <a:spLocks noGrp="1"/>
          </p:cNvSpPr>
          <p:nvPr>
            <p:ph type="body" sz="half" idx="2"/>
          </p:nvPr>
        </p:nvSpPr>
        <p:spPr>
          <a:xfrm>
            <a:off x="6984000" y="1620000"/>
            <a:ext cx="3240000" cy="3600000"/>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noProof="0" smtClean="0"/>
              <a:t>Upravte styly předlohy textu.</a:t>
            </a:r>
          </a:p>
        </p:txBody>
      </p:sp>
      <p:pic>
        <p:nvPicPr>
          <p:cNvPr id="13" name="Obráze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4" name="Přímá spojnice 13"/>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6768898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936000" y="1620000"/>
            <a:ext cx="540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4" name="Zástupný symbol pro obsah 3"/>
          <p:cNvSpPr>
            <a:spLocks noGrp="1"/>
          </p:cNvSpPr>
          <p:nvPr>
            <p:ph sz="half" idx="2"/>
          </p:nvPr>
        </p:nvSpPr>
        <p:spPr>
          <a:xfrm>
            <a:off x="6984000" y="1619998"/>
            <a:ext cx="3240000" cy="3600000"/>
          </a:xfrm>
        </p:spPr>
        <p:txBody>
          <a:body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9" name="Obráze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0" name="Přímá spojnice 9"/>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5971053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Zástupný symbol pro obsah 2"/>
          <p:cNvSpPr>
            <a:spLocks noGrp="1"/>
          </p:cNvSpPr>
          <p:nvPr>
            <p:ph sz="half" idx="10"/>
          </p:nvPr>
        </p:nvSpPr>
        <p:spPr>
          <a:xfrm>
            <a:off x="936000" y="1620000"/>
            <a:ext cx="540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sp>
        <p:nvSpPr>
          <p:cNvPr id="3" name="Zástupný symbol pro text 2"/>
          <p:cNvSpPr>
            <a:spLocks noGrp="1"/>
          </p:cNvSpPr>
          <p:nvPr>
            <p:ph type="body" idx="1"/>
          </p:nvPr>
        </p:nvSpPr>
        <p:spPr>
          <a:xfrm>
            <a:off x="936000" y="961200"/>
            <a:ext cx="5400000" cy="658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5" name="Zástupný symbol pro text 4"/>
          <p:cNvSpPr>
            <a:spLocks noGrp="1"/>
          </p:cNvSpPr>
          <p:nvPr>
            <p:ph type="body" sz="quarter" idx="3"/>
          </p:nvPr>
        </p:nvSpPr>
        <p:spPr>
          <a:xfrm>
            <a:off x="6984000" y="961200"/>
            <a:ext cx="3240000" cy="658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noProof="0" smtClean="0"/>
              <a:t>Upravte styly předlohy textu.</a:t>
            </a:r>
          </a:p>
        </p:txBody>
      </p:sp>
      <p:sp>
        <p:nvSpPr>
          <p:cNvPr id="11" name="Zástupný symbol pro obsah 3"/>
          <p:cNvSpPr>
            <a:spLocks noGrp="1"/>
          </p:cNvSpPr>
          <p:nvPr>
            <p:ph sz="half" idx="2"/>
          </p:nvPr>
        </p:nvSpPr>
        <p:spPr>
          <a:xfrm>
            <a:off x="6984000" y="1619998"/>
            <a:ext cx="3240000" cy="3600000"/>
          </a:xfrm>
        </p:spPr>
        <p:txBody>
          <a:bodyPr/>
          <a:lstStyle>
            <a:lvl1pPr>
              <a:defRPr sz="2400"/>
            </a:lvl1pPr>
            <a:lvl2pPr>
              <a:defRPr sz="2000"/>
            </a:lvl2pPr>
            <a:lvl3pPr>
              <a:defRPr sz="1800"/>
            </a:lvl3pPr>
            <a:lvl4pPr>
              <a:defRPr sz="1600"/>
            </a:lvl4pPr>
            <a:lvl5pPr>
              <a:defRPr sz="1600"/>
            </a:lvl5pPr>
          </a:lstStyle>
          <a:p>
            <a:pPr lvl="0"/>
            <a:r>
              <a:rPr lang="cs-CZ" noProof="0" smtClean="0"/>
              <a:t>Upravte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en-GB" noProof="0" dirty="0"/>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13" name="Přímá spojnice 12"/>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Nadpis 11"/>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spTree>
    <p:extLst>
      <p:ext uri="{BB962C8B-B14F-4D97-AF65-F5344CB8AC3E}">
        <p14:creationId xmlns:p14="http://schemas.microsoft.com/office/powerpoint/2010/main" val="10816235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6" name="Nadpis 6"/>
          <p:cNvSpPr>
            <a:spLocks noGrp="1"/>
          </p:cNvSpPr>
          <p:nvPr>
            <p:ph type="title"/>
          </p:nvPr>
        </p:nvSpPr>
        <p:spPr>
          <a:xfrm>
            <a:off x="252000" y="450000"/>
            <a:ext cx="9720000" cy="460800"/>
          </a:xfrm>
        </p:spPr>
        <p:txBody>
          <a:bodyPr/>
          <a:lstStyle>
            <a:lvl1pPr>
              <a:defRPr sz="2800">
                <a:solidFill>
                  <a:srgbClr val="307871"/>
                </a:solidFill>
              </a:defRPr>
            </a:lvl1pPr>
          </a:lstStyle>
          <a:p>
            <a:r>
              <a:rPr lang="cs-CZ" noProof="0" smtClean="0"/>
              <a:t>Kliknutím lze upravit styl.</a:t>
            </a:r>
            <a:endParaRPr lang="en-GB" noProof="0" dirty="0"/>
          </a:p>
        </p:txBody>
      </p:sp>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477" y="266400"/>
            <a:ext cx="1476000" cy="1136491"/>
          </a:xfrm>
          <a:prstGeom prst="rect">
            <a:avLst/>
          </a:prstGeom>
        </p:spPr>
      </p:pic>
      <p:cxnSp>
        <p:nvCxnSpPr>
          <p:cNvPr id="8" name="Přímá spojnice 7"/>
          <p:cNvCxnSpPr/>
          <p:nvPr userDrawn="1"/>
        </p:nvCxnSpPr>
        <p:spPr>
          <a:xfrm>
            <a:off x="252000" y="936000"/>
            <a:ext cx="99720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Přímá spojnice 8"/>
          <p:cNvCxnSpPr/>
          <p:nvPr userDrawn="1"/>
        </p:nvCxnSpPr>
        <p:spPr>
          <a:xfrm>
            <a:off x="252000" y="6336000"/>
            <a:ext cx="1168560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5891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t" anchorCtr="0">
            <a:noAutofit/>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noProof="0" dirty="0" err="1" smtClean="0"/>
              <a:t>Upravte</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a:p>
            <a:pPr lvl="2"/>
            <a:r>
              <a:rPr lang="en-GB" noProof="0" dirty="0" err="1" smtClean="0"/>
              <a:t>Třetí</a:t>
            </a:r>
            <a:r>
              <a:rPr lang="en-GB" noProof="0" dirty="0" smtClean="0"/>
              <a:t> </a:t>
            </a:r>
            <a:r>
              <a:rPr lang="en-GB" noProof="0" dirty="0" err="1" smtClean="0"/>
              <a:t>úroveň</a:t>
            </a:r>
            <a:endParaRPr lang="en-GB" noProof="0" dirty="0" smtClean="0"/>
          </a:p>
          <a:p>
            <a:pPr lvl="3"/>
            <a:r>
              <a:rPr lang="en-GB" noProof="0" dirty="0" err="1" smtClean="0"/>
              <a:t>Čtvrtá</a:t>
            </a:r>
            <a:r>
              <a:rPr lang="en-GB" noProof="0" dirty="0" smtClean="0"/>
              <a:t> </a:t>
            </a:r>
            <a:r>
              <a:rPr lang="en-GB" noProof="0" dirty="0" err="1" smtClean="0"/>
              <a:t>úroveň</a:t>
            </a:r>
            <a:endParaRPr lang="en-GB" noProof="0" dirty="0" smtClean="0"/>
          </a:p>
          <a:p>
            <a:pPr lvl="4"/>
            <a:r>
              <a:rPr lang="en-GB" noProof="0" dirty="0" err="1" smtClean="0"/>
              <a:t>Pátá</a:t>
            </a:r>
            <a:r>
              <a:rPr lang="en-GB" noProof="0" dirty="0" smtClean="0"/>
              <a:t> </a:t>
            </a:r>
            <a:r>
              <a:rPr lang="en-GB" noProof="0" dirty="0" err="1" smtClean="0"/>
              <a:t>úroveň</a:t>
            </a:r>
            <a:endParaRPr lang="en-GB" noProof="0" dirty="0"/>
          </a:p>
        </p:txBody>
      </p:sp>
    </p:spTree>
    <p:extLst>
      <p:ext uri="{BB962C8B-B14F-4D97-AF65-F5344CB8AC3E}">
        <p14:creationId xmlns:p14="http://schemas.microsoft.com/office/powerpoint/2010/main" val="421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6" r:id="rId5"/>
    <p:sldLayoutId id="2147483657" r:id="rId6"/>
    <p:sldLayoutId id="2147483652" r:id="rId7"/>
    <p:sldLayoutId id="2147483653" r:id="rId8"/>
    <p:sldLayoutId id="2147483654" r:id="rId9"/>
    <p:sldLayoutId id="2147483655" r:id="rId10"/>
    <p:sldLayoutId id="2147483658" r:id="rId11"/>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800" b="1" kern="1200">
          <a:solidFill>
            <a:srgbClr val="30787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9.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3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6" Type="http://schemas.openxmlformats.org/officeDocument/2006/relationships/image" Target="../media/image111.png"/><Relationship Id="rId1" Type="http://schemas.openxmlformats.org/officeDocument/2006/relationships/slideLayout" Target="../slideLayouts/slideLayout9.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4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6.png"/><Relationship Id="rId1" Type="http://schemas.openxmlformats.org/officeDocument/2006/relationships/slideLayout" Target="../slideLayouts/slideLayout3.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9.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20.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1.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22.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5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3.xml"/><Relationship Id="rId4" Type="http://schemas.openxmlformats.org/officeDocument/2006/relationships/image" Target="../media/image130.png"/></Relationships>
</file>

<file path=ppt/slides/_rels/slide5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138.png"/><Relationship Id="rId2" Type="http://schemas.openxmlformats.org/officeDocument/2006/relationships/image" Target="../media/image60.png"/><Relationship Id="rId1" Type="http://schemas.openxmlformats.org/officeDocument/2006/relationships/slideLayout" Target="../slideLayouts/slideLayout9.xml"/><Relationship Id="rId6" Type="http://schemas.openxmlformats.org/officeDocument/2006/relationships/image" Target="../media/image64.png"/><Relationship Id="rId11" Type="http://schemas.openxmlformats.org/officeDocument/2006/relationships/image" Target="../media/image137.png"/><Relationship Id="rId5" Type="http://schemas.openxmlformats.org/officeDocument/2006/relationships/image" Target="../media/image63.png"/><Relationship Id="rId10" Type="http://schemas.openxmlformats.org/officeDocument/2006/relationships/image" Target="../media/image136.png"/><Relationship Id="rId4" Type="http://schemas.openxmlformats.org/officeDocument/2006/relationships/image" Target="../media/image62.png"/><Relationship Id="rId9" Type="http://schemas.openxmlformats.org/officeDocument/2006/relationships/image" Target="../media/image67.png"/></Relationships>
</file>

<file path=ppt/slides/_rels/slide6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5.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154.png"/><Relationship Id="rId17" Type="http://schemas.openxmlformats.org/officeDocument/2006/relationships/image" Target="../media/image159.png"/><Relationship Id="rId2" Type="http://schemas.openxmlformats.org/officeDocument/2006/relationships/image" Target="../media/image144.png"/><Relationship Id="rId16" Type="http://schemas.openxmlformats.org/officeDocument/2006/relationships/image" Target="../media/image158.png"/><Relationship Id="rId1" Type="http://schemas.openxmlformats.org/officeDocument/2006/relationships/slideLayout" Target="../slideLayouts/slideLayout9.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5" Type="http://schemas.openxmlformats.org/officeDocument/2006/relationships/image" Target="../media/image15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 Id="rId14" Type="http://schemas.openxmlformats.org/officeDocument/2006/relationships/image" Target="../media/image15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76.png"/><Relationship Id="rId2" Type="http://schemas.openxmlformats.org/officeDocument/2006/relationships/image" Target="../media/image97.png"/><Relationship Id="rId16" Type="http://schemas.openxmlformats.org/officeDocument/2006/relationships/image" Target="../media/image178.png"/><Relationship Id="rId1" Type="http://schemas.openxmlformats.org/officeDocument/2006/relationships/slideLayout" Target="../slideLayouts/slideLayout9.xml"/><Relationship Id="rId6" Type="http://schemas.openxmlformats.org/officeDocument/2006/relationships/image" Target="../media/image101.png"/><Relationship Id="rId11" Type="http://schemas.openxmlformats.org/officeDocument/2006/relationships/image" Target="../media/image175.png"/><Relationship Id="rId5" Type="http://schemas.openxmlformats.org/officeDocument/2006/relationships/image" Target="../media/image100.png"/><Relationship Id="rId15" Type="http://schemas.openxmlformats.org/officeDocument/2006/relationships/image" Target="../media/image177.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74.png"/><Relationship Id="rId14" Type="http://schemas.openxmlformats.org/officeDocument/2006/relationships/image" Target="../media/image109.png"/></Relationships>
</file>

<file path=ppt/slides/_rels/slide84.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3.xml"/><Relationship Id="rId4" Type="http://schemas.openxmlformats.org/officeDocument/2006/relationships/image" Target="../media/image185.png"/></Relationships>
</file>

<file path=ppt/slides/_rels/slide89.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18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76.png"/><Relationship Id="rId2" Type="http://schemas.openxmlformats.org/officeDocument/2006/relationships/image" Target="../media/image97.png"/><Relationship Id="rId16" Type="http://schemas.openxmlformats.org/officeDocument/2006/relationships/image" Target="../media/image191.png"/><Relationship Id="rId1" Type="http://schemas.openxmlformats.org/officeDocument/2006/relationships/slideLayout" Target="../slideLayouts/slideLayout9.xml"/><Relationship Id="rId6" Type="http://schemas.openxmlformats.org/officeDocument/2006/relationships/image" Target="../media/image101.png"/><Relationship Id="rId11" Type="http://schemas.openxmlformats.org/officeDocument/2006/relationships/image" Target="../media/image187.png"/><Relationship Id="rId5" Type="http://schemas.openxmlformats.org/officeDocument/2006/relationships/image" Target="../media/image100.png"/><Relationship Id="rId15" Type="http://schemas.openxmlformats.org/officeDocument/2006/relationships/image" Target="../media/image190.png"/><Relationship Id="rId10" Type="http://schemas.openxmlformats.org/officeDocument/2006/relationships/image" Target="../media/image186.png"/><Relationship Id="rId4" Type="http://schemas.openxmlformats.org/officeDocument/2006/relationships/image" Target="../media/image99.png"/><Relationship Id="rId9" Type="http://schemas.openxmlformats.org/officeDocument/2006/relationships/image" Target="../media/image174.png"/><Relationship Id="rId14" Type="http://schemas.openxmlformats.org/officeDocument/2006/relationships/image" Target="../media/image18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3.xml"/><Relationship Id="rId4" Type="http://schemas.openxmlformats.org/officeDocument/2006/relationships/image" Target="../media/image194.png"/></Relationships>
</file>

<file path=ppt/slides/_rels/slide91.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smtClean="0"/>
              <a:t>Statistical Methods </a:t>
            </a:r>
            <a:br>
              <a:rPr lang="en-GB" dirty="0" smtClean="0"/>
            </a:br>
            <a:r>
              <a:rPr lang="en-GB" dirty="0" smtClean="0"/>
              <a:t>for Economists</a:t>
            </a:r>
            <a:br>
              <a:rPr lang="en-GB" dirty="0" smtClean="0"/>
            </a:br>
            <a:r>
              <a:rPr lang="en-GB" dirty="0" smtClean="0"/>
              <a:t/>
            </a:r>
            <a:br>
              <a:rPr lang="en-GB" dirty="0" smtClean="0"/>
            </a:br>
            <a:r>
              <a:rPr lang="en-GB" dirty="0" smtClean="0"/>
              <a:t>Lecture (7 &amp; 8)b</a:t>
            </a:r>
            <a:endParaRPr lang="en-GB" dirty="0"/>
          </a:p>
        </p:txBody>
      </p:sp>
      <p:sp>
        <p:nvSpPr>
          <p:cNvPr id="3" name="Podnadpis 2"/>
          <p:cNvSpPr>
            <a:spLocks noGrp="1"/>
          </p:cNvSpPr>
          <p:nvPr>
            <p:ph type="subTitle" idx="1"/>
          </p:nvPr>
        </p:nvSpPr>
        <p:spPr/>
        <p:txBody>
          <a:bodyPr/>
          <a:lstStyle/>
          <a:p>
            <a:r>
              <a:rPr lang="en-GB" dirty="0" smtClean="0"/>
              <a:t>Two-Way Analysis of Variance</a:t>
            </a:r>
            <a:br>
              <a:rPr lang="en-GB" dirty="0" smtClean="0"/>
            </a:br>
            <a:r>
              <a:rPr lang="en-GB" dirty="0" smtClean="0"/>
              <a:t>(ANOVA)</a:t>
            </a:r>
            <a:endParaRPr lang="en-GB" dirty="0"/>
          </a:p>
        </p:txBody>
      </p:sp>
      <p:sp>
        <p:nvSpPr>
          <p:cNvPr id="4" name="Zástupný symbol pro text 3"/>
          <p:cNvSpPr>
            <a:spLocks noGrp="1"/>
          </p:cNvSpPr>
          <p:nvPr>
            <p:ph type="body" idx="10"/>
          </p:nvPr>
        </p:nvSpPr>
        <p:spPr/>
        <p:txBody>
          <a:bodyPr/>
          <a:lstStyle/>
          <a:p>
            <a:r>
              <a:rPr lang="en-GB" b="1" dirty="0"/>
              <a:t>David Bartl</a:t>
            </a:r>
          </a:p>
          <a:p>
            <a:r>
              <a:rPr lang="en-GB" dirty="0"/>
              <a:t>Statistical Methods for Economists</a:t>
            </a:r>
          </a:p>
          <a:p>
            <a:r>
              <a:rPr lang="en-GB" dirty="0"/>
              <a:t>INM/BASTE</a:t>
            </a:r>
          </a:p>
        </p:txBody>
      </p:sp>
    </p:spTree>
    <p:extLst>
      <p:ext uri="{BB962C8B-B14F-4D97-AF65-F5344CB8AC3E}">
        <p14:creationId xmlns:p14="http://schemas.microsoft.com/office/powerpoint/2010/main" val="409982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Introduction:  Assumptions</a:t>
            </a:r>
            <a:endParaRPr lang="en-GB" u="sng"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assume that the effect of the factors  A  and  B  is additive:</a:t>
                </a:r>
              </a:p>
              <a:p>
                <a:pPr marL="1970088">
                  <a:lnSpc>
                    <a:spcPct val="150000"/>
                  </a:lnSpc>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either</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smtClean="0">
                          <a:latin typeface="Cambria Math" panose="02040503050406030204" pitchFamily="18" charset="0"/>
                        </a:rPr>
                        <m:t> </m:t>
                      </m:r>
                      <m:r>
                        <a:rPr lang="en-GB" i="1">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 xmlns:m="http://schemas.openxmlformats.org/officeDocument/2006/math">
                      <m:r>
                        <m:rPr>
                          <m:nor/>
                        </m:rPr>
                        <a:rPr lang="en-GB">
                          <a:latin typeface="Cambria Math" panose="02040503050406030204" pitchFamily="18" charset="0"/>
                        </a:rPr>
                        <m:t>or</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smtClean="0"/>
              </a:p>
              <a:p>
                <a:endParaRPr lang="en-GB" dirty="0"/>
              </a:p>
              <a:p>
                <a:pPr>
                  <a:lnSpc>
                    <a:spcPct val="150000"/>
                  </a:lnSpc>
                </a:pPr>
                <a:r>
                  <a:rPr lang="en-GB" dirty="0" smtClean="0"/>
                  <a:t>Moreover, we assume that the (unknown) parameters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ℝ</m:t>
                    </m:r>
                  </m:oMath>
                </a14:m>
                <a:r>
                  <a:rPr lang="en-GB" dirty="0" smtClean="0"/>
                  <a:t>  are normalized so that:</a:t>
                </a:r>
              </a:p>
              <a:p>
                <a:pPr marL="444500">
                  <a:lnSpc>
                    <a:spcPct val="125000"/>
                  </a:lnSpc>
                </a:pPr>
                <a14:m>
                  <m:oMathPara xmlns:m="http://schemas.openxmlformats.org/officeDocument/2006/math">
                    <m:oMathParaPr>
                      <m:jc m:val="left"/>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b="0" i="1" smtClean="0">
                          <a:latin typeface="Cambria Math" panose="02040503050406030204" pitchFamily="18" charset="0"/>
                        </a:rPr>
                        <m:t>=0=</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nary>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oMath>
                  </m:oMathPara>
                </a14:m>
                <a:endParaRPr lang="en-GB" dirty="0" smtClean="0"/>
              </a:p>
              <a:p>
                <a:endParaRPr lang="en-GB" dirty="0" smtClean="0"/>
              </a:p>
              <a:p>
                <a:pPr>
                  <a:lnSpc>
                    <a:spcPct val="200000"/>
                  </a:lnSpc>
                </a:pPr>
                <a:r>
                  <a:rPr lang="en-GB" dirty="0" smtClean="0"/>
                  <a:t>(The values of the parameters would not be unique otherwise.)</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5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808791"/>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808791"/>
                <a:ext cx="2008627" cy="1137747"/>
              </a:xfrm>
              <a:prstGeom prst="rect">
                <a:avLst/>
              </a:prstGeom>
              <a:blipFill>
                <a:blip r:embed="rId3"/>
                <a:stretch>
                  <a:fillRect l="-3040" r="-1520" b="-8065"/>
                </a:stretch>
              </a:blipFill>
            </p:spPr>
            <p:txBody>
              <a:bodyPr/>
              <a:lstStyle/>
              <a:p>
                <a:r>
                  <a:rPr lang="en-GB">
                    <a:noFill/>
                  </a:rPr>
                  <a:t> </a:t>
                </a:r>
              </a:p>
            </p:txBody>
          </p:sp>
        </mc:Fallback>
      </mc:AlternateContent>
      <p:sp>
        <p:nvSpPr>
          <p:cNvPr id="5" name="Levá složená závorka 4"/>
          <p:cNvSpPr/>
          <p:nvPr/>
        </p:nvSpPr>
        <p:spPr>
          <a:xfrm>
            <a:off x="9360000" y="1891664"/>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ovéPole 7"/>
              <p:cNvSpPr txBox="1"/>
              <p:nvPr/>
            </p:nvSpPr>
            <p:spPr>
              <a:xfrm>
                <a:off x="8640000" y="219299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8640000" y="2192999"/>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10" name="Pravá složená závorka 9"/>
          <p:cNvSpPr/>
          <p:nvPr/>
        </p:nvSpPr>
        <p:spPr>
          <a:xfrm>
            <a:off x="8352000" y="1891664"/>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9" name="TextovéPole 8"/>
              <p:cNvSpPr txBox="1"/>
              <p:nvPr/>
            </p:nvSpPr>
            <p:spPr>
              <a:xfrm>
                <a:off x="9576000" y="4823297"/>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9576000" y="4823297"/>
                <a:ext cx="1687449" cy="738664"/>
              </a:xfrm>
              <a:prstGeom prst="rect">
                <a:avLst/>
              </a:prstGeom>
              <a:blipFill>
                <a:blip r:embed="rId5"/>
                <a:stretch>
                  <a:fillRect l="-5415" r="-4332" b="-18182"/>
                </a:stretch>
              </a:blipFill>
            </p:spPr>
            <p:txBody>
              <a:bodyPr/>
              <a:lstStyle/>
              <a:p>
                <a:r>
                  <a:rPr lang="en-GB">
                    <a:noFill/>
                  </a:rPr>
                  <a:t> </a:t>
                </a:r>
              </a:p>
            </p:txBody>
          </p:sp>
        </mc:Fallback>
      </mc:AlternateContent>
      <p:sp>
        <p:nvSpPr>
          <p:cNvPr id="11" name="Levá složená závorka 10"/>
          <p:cNvSpPr/>
          <p:nvPr/>
        </p:nvSpPr>
        <p:spPr>
          <a:xfrm>
            <a:off x="9360000" y="4796629"/>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2" name="TextovéPole 11"/>
              <p:cNvSpPr txBox="1"/>
              <p:nvPr/>
            </p:nvSpPr>
            <p:spPr>
              <a:xfrm>
                <a:off x="8640000" y="5007963"/>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8640000" y="5007963"/>
                <a:ext cx="464871" cy="369332"/>
              </a:xfrm>
              <a:prstGeom prst="rect">
                <a:avLst/>
              </a:prstGeom>
              <a:blipFill>
                <a:blip r:embed="rId6"/>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3039096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3528000" y="6300000"/>
            <a:ext cx="8424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title"/>
          </p:nvPr>
        </p:nvSpPr>
        <p:spPr/>
        <p:txBody>
          <a:bodyPr/>
          <a:lstStyle/>
          <a:p>
            <a:r>
              <a:rPr lang="en-GB" dirty="0" smtClean="0"/>
              <a:t>Two-factor ANOVA:  Introduction:  The Goal</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Given any of the above models (either without interactions or with the interactions), we can test either of these two (null) hypotheses:</a:t>
                </a:r>
              </a:p>
              <a:p>
                <a:pPr marL="342900" indent="-342900">
                  <a:lnSpc>
                    <a:spcPct val="150000"/>
                  </a:lnSpc>
                  <a:buFont typeface="Arial" panose="020B0604020202020204" pitchFamily="34" charset="0"/>
                  <a:buChar char="•"/>
                  <a:tabLst>
                    <a:tab pos="1900800" algn="ctr"/>
                    <a:tab pos="2084400" algn="l"/>
                  </a:tabLst>
                </a:pPr>
                <a:r>
                  <a:rPr lang="en-GB" dirty="0" smtClean="0"/>
                  <a:t>The factor	A	has no effect, that is</a:t>
                </a:r>
                <a:br>
                  <a:rPr lang="en-GB" dirty="0" smtClean="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m:t>
                    </m:r>
                  </m:oMath>
                </a14:m>
                <a:endParaRPr lang="en-GB" dirty="0" smtClean="0"/>
              </a:p>
              <a:p>
                <a:pPr marL="342900" indent="-342900">
                  <a:lnSpc>
                    <a:spcPct val="150000"/>
                  </a:lnSpc>
                  <a:buFont typeface="Arial" panose="020B0604020202020204" pitchFamily="34" charset="0"/>
                  <a:buChar char="•"/>
                  <a:tabLst>
                    <a:tab pos="1900800" algn="ctr"/>
                    <a:tab pos="2084400" algn="l"/>
                  </a:tabLst>
                </a:pPr>
                <a:r>
                  <a:rPr lang="en-GB" dirty="0" smtClean="0"/>
                  <a:t>The factor	B	has no effect, that is</a:t>
                </a:r>
                <a:br>
                  <a:rPr lang="en-GB" dirty="0" smtClean="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𝐽</m:t>
                        </m:r>
                      </m:sub>
                    </m:sSub>
                    <m:r>
                      <a:rPr lang="en-GB" b="0" i="1" smtClean="0">
                        <a:latin typeface="Cambria Math" panose="02040503050406030204" pitchFamily="18" charset="0"/>
                      </a:rPr>
                      <m:t>=0</m:t>
                    </m:r>
                  </m:oMath>
                </a14:m>
                <a:endParaRPr lang="en-GB" dirty="0" smtClean="0"/>
              </a:p>
              <a:p>
                <a:pPr>
                  <a:lnSpc>
                    <a:spcPct val="150000"/>
                  </a:lnSpc>
                  <a:spcBef>
                    <a:spcPts val="1200"/>
                  </a:spcBef>
                </a:pPr>
                <a:r>
                  <a:rPr lang="en-GB" dirty="0" smtClean="0"/>
                  <a:t>Considering the model with the interactions, we can also test the (null) hypothesis:</a:t>
                </a:r>
              </a:p>
              <a:p>
                <a:pPr marL="342900" indent="-342900">
                  <a:lnSpc>
                    <a:spcPct val="150000"/>
                  </a:lnSpc>
                  <a:buFont typeface="Arial" panose="020B0604020202020204" pitchFamily="34" charset="0"/>
                  <a:buChar char="•"/>
                </a:pPr>
                <a:r>
                  <a:rPr lang="en-GB" dirty="0" smtClean="0"/>
                  <a:t>There are no interactions between the factors A and B, that is</a:t>
                </a:r>
                <a:br>
                  <a:rPr lang="en-GB" dirty="0" smtClean="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=0</m:t>
                    </m:r>
                  </m:oMath>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176" b="-26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5879137"/>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5879137"/>
                <a:ext cx="1687449" cy="738664"/>
              </a:xfrm>
              <a:prstGeom prst="rect">
                <a:avLst/>
              </a:prstGeom>
              <a:blipFill>
                <a:blip r:embed="rId3"/>
                <a:stretch>
                  <a:fillRect l="-5415" r="-4332" b="-17213"/>
                </a:stretch>
              </a:blipFill>
            </p:spPr>
            <p:txBody>
              <a:bodyPr/>
              <a:lstStyle/>
              <a:p>
                <a:r>
                  <a:rPr lang="en-GB">
                    <a:noFill/>
                  </a:rPr>
                  <a:t> </a:t>
                </a:r>
              </a:p>
            </p:txBody>
          </p:sp>
        </mc:Fallback>
      </mc:AlternateContent>
      <p:sp>
        <p:nvSpPr>
          <p:cNvPr id="5" name="Levá složená závorka 4"/>
          <p:cNvSpPr/>
          <p:nvPr/>
        </p:nvSpPr>
        <p:spPr>
          <a:xfrm>
            <a:off x="9360000" y="5852469"/>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6063803"/>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6063803"/>
                <a:ext cx="464871" cy="369332"/>
              </a:xfrm>
              <a:prstGeom prst="rect">
                <a:avLst/>
              </a:prstGeom>
              <a:blipFill>
                <a:blip r:embed="rId4"/>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258410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Hypothesis  </a:t>
            </a:r>
            <a:r>
              <a:rPr lang="en-GB" i="1" dirty="0" smtClean="0"/>
              <a:t>H</a:t>
            </a:r>
            <a:r>
              <a:rPr lang="en-GB" baseline="-25000" dirty="0" smtClean="0"/>
              <a:t>A</a:t>
            </a:r>
            <a:endParaRPr lang="en-GB" baseline="-25000"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Given either of the two above models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or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0"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a14:m>
                <a:r>
                  <a:rPr lang="en-GB" dirty="0" smtClean="0"/>
                  <a:t>), the null hypothesis that “</a:t>
                </a:r>
                <a:r>
                  <a:rPr lang="en-GB" u="sng" dirty="0" smtClean="0"/>
                  <a:t>the Factor A has no effect</a:t>
                </a:r>
                <a:r>
                  <a:rPr lang="en-GB" dirty="0" smtClean="0"/>
                  <a:t>” means</a:t>
                </a:r>
                <a:r>
                  <a:rPr lang="en-GB" dirty="0"/>
                  <a:t/>
                </a:r>
                <a:br>
                  <a:rPr lang="en-GB" dirty="0"/>
                </a:b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𝐼</m:t>
                          </m:r>
                        </m:sub>
                      </m:sSub>
                      <m:r>
                        <a:rPr lang="en-GB" i="1">
                          <a:latin typeface="Cambria Math" panose="02040503050406030204" pitchFamily="18" charset="0"/>
                        </a:rPr>
                        <m:t>=0</m:t>
                      </m:r>
                    </m:oMath>
                  </m:oMathPara>
                </a14:m>
                <a:endParaRPr lang="en-GB" dirty="0" smtClean="0"/>
              </a:p>
              <a:p>
                <a:pPr>
                  <a:lnSpc>
                    <a:spcPct val="150000"/>
                  </a:lnSpc>
                </a:pPr>
                <a:r>
                  <a:rPr lang="en-GB" dirty="0" smtClean="0"/>
                  <a:t>that is, the correct model is</a:t>
                </a:r>
              </a:p>
              <a:p>
                <a:pPr marL="714375">
                  <a:lnSpc>
                    <a:spcPct val="150000"/>
                  </a:lnSpc>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either</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 xmlns:m="http://schemas.openxmlformats.org/officeDocument/2006/math">
                      <m:r>
                        <m:rPr>
                          <m:nor/>
                        </m:rPr>
                        <a:rPr lang="en-GB">
                          <a:latin typeface="Cambria Math" panose="02040503050406030204" pitchFamily="18" charset="0"/>
                        </a:rPr>
                        <m:t>or</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a:p>
              <a:p>
                <a:r>
                  <a:rPr lang="en-GB" dirty="0" smtClean="0"/>
                  <a:t>respectively.</a:t>
                </a:r>
              </a:p>
              <a:p>
                <a:pPr>
                  <a:lnSpc>
                    <a:spcPct val="150000"/>
                  </a:lnSpc>
                </a:pPr>
                <a:r>
                  <a:rPr lang="en-GB" dirty="0" smtClean="0"/>
                  <a:t>This null hypothesis is denoted by</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m:oMathPara>
                </a14:m>
                <a:endParaRPr lang="en-GB" dirty="0" smtClean="0"/>
              </a:p>
              <a:p>
                <a:pPr>
                  <a:lnSpc>
                    <a:spcPct val="200000"/>
                  </a:lnSpc>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𝐼</m:t>
                        </m:r>
                      </m:e>
                    </m:d>
                  </m:oMath>
                </a14:m>
                <a:r>
                  <a:rPr lang="en-GB" dirty="0" smtClean="0"/>
                  <a:t>,  while  </a:t>
                </a: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551" b="-110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660582"/>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660582"/>
                <a:ext cx="2008627" cy="1137747"/>
              </a:xfrm>
              <a:prstGeom prst="rect">
                <a:avLst/>
              </a:prstGeom>
              <a:blipFill>
                <a:blip r:embed="rId3"/>
                <a:stretch>
                  <a:fillRect l="-3040" r="-1520" b="-8021"/>
                </a:stretch>
              </a:blipFill>
            </p:spPr>
            <p:txBody>
              <a:bodyPr/>
              <a:lstStyle/>
              <a:p>
                <a:r>
                  <a:rPr lang="en-GB">
                    <a:noFill/>
                  </a:rPr>
                  <a:t> </a:t>
                </a:r>
              </a:p>
            </p:txBody>
          </p:sp>
        </mc:Fallback>
      </mc:AlternateContent>
      <p:sp>
        <p:nvSpPr>
          <p:cNvPr id="5" name="Levá složená závorka 4"/>
          <p:cNvSpPr/>
          <p:nvPr/>
        </p:nvSpPr>
        <p:spPr>
          <a:xfrm>
            <a:off x="9360000" y="3743455"/>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044790"/>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044790"/>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7" name="Pravá složená závorka 6"/>
          <p:cNvSpPr/>
          <p:nvPr/>
        </p:nvSpPr>
        <p:spPr>
          <a:xfrm>
            <a:off x="8352000" y="3743456"/>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62974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Hypothesis  </a:t>
            </a:r>
            <a:r>
              <a:rPr lang="en-GB" i="1" dirty="0" smtClean="0"/>
              <a:t>H</a:t>
            </a:r>
            <a:r>
              <a:rPr lang="en-GB" baseline="-25000" dirty="0" smtClean="0"/>
              <a:t>B</a:t>
            </a:r>
            <a:endParaRPr lang="en-GB" baseline="-25000"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Given either of the two above models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or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0"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a14:m>
                <a:r>
                  <a:rPr lang="en-GB" dirty="0" smtClean="0"/>
                  <a:t>), the null hypothesis that “</a:t>
                </a:r>
                <a:r>
                  <a:rPr lang="en-GB" u="sng" dirty="0" smtClean="0"/>
                  <a:t>the Factor B has no effect</a:t>
                </a:r>
                <a:r>
                  <a:rPr lang="en-GB" dirty="0" smtClean="0"/>
                  <a:t>” means</a:t>
                </a:r>
                <a:r>
                  <a:rPr lang="en-GB" dirty="0"/>
                  <a:t/>
                </a:r>
                <a:br>
                  <a:rPr lang="en-GB" dirty="0"/>
                </a:b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𝛽</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b="0" i="1" smtClean="0">
                              <a:latin typeface="Cambria Math" panose="02040503050406030204" pitchFamily="18" charset="0"/>
                            </a:rPr>
                            <m:t>𝐽</m:t>
                          </m:r>
                        </m:sub>
                      </m:sSub>
                      <m:r>
                        <a:rPr lang="en-GB" i="1">
                          <a:latin typeface="Cambria Math" panose="02040503050406030204" pitchFamily="18" charset="0"/>
                        </a:rPr>
                        <m:t>=0</m:t>
                      </m:r>
                    </m:oMath>
                  </m:oMathPara>
                </a14:m>
                <a:endParaRPr lang="en-GB" dirty="0" smtClean="0"/>
              </a:p>
              <a:p>
                <a:pPr>
                  <a:lnSpc>
                    <a:spcPct val="150000"/>
                  </a:lnSpc>
                </a:pPr>
                <a:r>
                  <a:rPr lang="en-GB" dirty="0" smtClean="0"/>
                  <a:t>that is, the correct model is</a:t>
                </a:r>
              </a:p>
              <a:p>
                <a:pPr marL="714375">
                  <a:lnSpc>
                    <a:spcPct val="150000"/>
                  </a:lnSpc>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either</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 xmlns:m="http://schemas.openxmlformats.org/officeDocument/2006/math">
                      <m:r>
                        <m:rPr>
                          <m:nor/>
                        </m:rPr>
                        <a:rPr lang="en-GB">
                          <a:latin typeface="Cambria Math" panose="02040503050406030204" pitchFamily="18" charset="0"/>
                        </a:rPr>
                        <m:t>or</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a:p>
              <a:p>
                <a:r>
                  <a:rPr lang="en-GB" dirty="0" smtClean="0"/>
                  <a:t>respectively.</a:t>
                </a:r>
              </a:p>
              <a:p>
                <a:pPr>
                  <a:lnSpc>
                    <a:spcPct val="150000"/>
                  </a:lnSpc>
                </a:pPr>
                <a:r>
                  <a:rPr lang="en-GB" dirty="0" smtClean="0"/>
                  <a:t>This null hypothesis is denoted by</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m:oMathPara>
                </a14:m>
                <a:endParaRPr lang="en-GB" dirty="0" smtClean="0"/>
              </a:p>
              <a:p>
                <a:pPr>
                  <a:lnSpc>
                    <a:spcPct val="170000"/>
                  </a:lnSpc>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𝐽</m:t>
                        </m:r>
                      </m:e>
                    </m:d>
                  </m:oMath>
                </a14:m>
                <a:r>
                  <a:rPr lang="en-GB" dirty="0" smtClean="0"/>
                  <a:t>,  while  </a:t>
                </a: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m:t>
                    </m:r>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r="-1551" b="-119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660582"/>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660582"/>
                <a:ext cx="2008627" cy="1137747"/>
              </a:xfrm>
              <a:prstGeom prst="rect">
                <a:avLst/>
              </a:prstGeom>
              <a:blipFill>
                <a:blip r:embed="rId3"/>
                <a:stretch>
                  <a:fillRect l="-3040" r="-1520" b="-8021"/>
                </a:stretch>
              </a:blipFill>
            </p:spPr>
            <p:txBody>
              <a:bodyPr/>
              <a:lstStyle/>
              <a:p>
                <a:r>
                  <a:rPr lang="en-GB">
                    <a:noFill/>
                  </a:rPr>
                  <a:t> </a:t>
                </a:r>
              </a:p>
            </p:txBody>
          </p:sp>
        </mc:Fallback>
      </mc:AlternateContent>
      <p:sp>
        <p:nvSpPr>
          <p:cNvPr id="5" name="Levá složená závorka 4"/>
          <p:cNvSpPr/>
          <p:nvPr/>
        </p:nvSpPr>
        <p:spPr>
          <a:xfrm>
            <a:off x="9360000" y="3743455"/>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044790"/>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044790"/>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7" name="Pravá složená závorka 6"/>
          <p:cNvSpPr/>
          <p:nvPr/>
        </p:nvSpPr>
        <p:spPr>
          <a:xfrm>
            <a:off x="8352000" y="3743456"/>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53875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Hypothesis  </a:t>
            </a:r>
            <a:r>
              <a:rPr lang="en-GB" i="1" dirty="0" smtClean="0"/>
              <a:t>H</a:t>
            </a:r>
            <a:r>
              <a:rPr lang="en-GB" baseline="-25000" dirty="0" smtClean="0"/>
              <a:t>AB</a:t>
            </a:r>
            <a:endParaRPr lang="en-GB" baseline="-25000" dirty="0"/>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p:txBody>
              <a:bodyPr/>
              <a:lstStyle/>
              <a:p>
                <a:pPr>
                  <a:lnSpc>
                    <a:spcPct val="150000"/>
                  </a:lnSpc>
                </a:pPr>
                <a:r>
                  <a:rPr lang="en-GB" dirty="0" smtClean="0"/>
                  <a:t>Given the </a:t>
                </a:r>
                <a:r>
                  <a:rPr lang="en-GB" dirty="0" smtClean="0"/>
                  <a:t>latter one of the two above </a:t>
                </a:r>
                <a:r>
                  <a:rPr lang="en-GB" dirty="0" smtClean="0"/>
                  <a:t>models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0"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a14:m>
                <a:r>
                  <a:rPr lang="en-GB" dirty="0" smtClean="0"/>
                  <a:t>), </a:t>
                </a:r>
                <a:br>
                  <a:rPr lang="en-GB" dirty="0" smtClean="0"/>
                </a:br>
                <a:r>
                  <a:rPr lang="en-GB" dirty="0" smtClean="0"/>
                  <a:t>the null hypothesis that “</a:t>
                </a:r>
                <a:r>
                  <a:rPr lang="en-GB" u="sng" dirty="0" smtClean="0"/>
                  <a:t>there is no interaction </a:t>
                </a:r>
                <a:r>
                  <a:rPr lang="en-GB" u="sng" dirty="0" smtClean="0"/>
                  <a:t>between the </a:t>
                </a:r>
                <a:r>
                  <a:rPr lang="en-GB" u="sng" dirty="0" smtClean="0"/>
                  <a:t>factors A and B</a:t>
                </a:r>
                <a:r>
                  <a:rPr lang="en-GB" dirty="0" smtClean="0"/>
                  <a:t>”</a:t>
                </a:r>
                <a:endParaRPr lang="en-GB" dirty="0" smtClean="0"/>
              </a:p>
              <a:p>
                <a:pPr>
                  <a:lnSpc>
                    <a:spcPct val="20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a:rPr lang="en-GB" i="1">
                              <a:latin typeface="Cambria Math" panose="02040503050406030204" pitchFamily="18" charset="0"/>
                            </a:rPr>
                            <m:t>0</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i="1">
                          <a:latin typeface="Cambria Math" panose="02040503050406030204" pitchFamily="18" charset="0"/>
                        </a:rPr>
                        <m:t>=0</m:t>
                      </m:r>
                    </m:oMath>
                  </m:oMathPara>
                </a14:m>
                <a:endParaRPr lang="en-GB" dirty="0" smtClean="0"/>
              </a:p>
              <a:p>
                <a:pPr>
                  <a:lnSpc>
                    <a:spcPct val="150000"/>
                  </a:lnSpc>
                </a:pPr>
                <a:r>
                  <a:rPr lang="en-GB" dirty="0" smtClean="0"/>
                  <a:t>that is, the correct model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a:p>
              <a:p>
                <a:pPr>
                  <a:lnSpc>
                    <a:spcPct val="200000"/>
                  </a:lnSpc>
                </a:pPr>
                <a:r>
                  <a:rPr lang="en-GB" dirty="0" smtClean="0"/>
                  <a:t>This null hypothesis is denoted by</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m:oMathPara>
                </a14:m>
                <a:endParaRPr lang="en-GB" dirty="0" smtClean="0"/>
              </a:p>
              <a:p>
                <a:pPr>
                  <a:lnSpc>
                    <a:spcPct val="229000"/>
                  </a:lnSpc>
                </a:pPr>
                <a:r>
                  <a:rPr lang="en-GB" dirty="0" smtClean="0"/>
                  <a:t>The alternative hypothesis is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≠0</m:t>
                    </m:r>
                  </m:oMath>
                </a14:m>
                <a:r>
                  <a:rPr lang="en-GB" dirty="0" smtClean="0"/>
                  <a:t>  </a:t>
                </a:r>
                <a:endParaRPr lang="en-GB" dirty="0"/>
              </a:p>
              <a:p>
                <a:pPr>
                  <a:lnSpc>
                    <a:spcPct val="75000"/>
                  </a:lnSpc>
                </a:pPr>
                <a:r>
                  <a:rPr lang="en-GB" dirty="0" smtClean="0"/>
                  <a:t>for some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𝐼</m:t>
                        </m:r>
                      </m:e>
                    </m:d>
                  </m:oMath>
                </a14:m>
                <a:r>
                  <a:rPr lang="en-GB" dirty="0" smtClean="0"/>
                  <a:t>  and for some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𝐽</m:t>
                        </m:r>
                      </m:e>
                    </m:d>
                  </m:oMath>
                </a14:m>
                <a:r>
                  <a:rPr lang="en-GB" dirty="0" smtClean="0"/>
                  <a:t>,   while </a:t>
                </a:r>
                <a14:m>
                  <m:oMath xmlns:m="http://schemas.openxmlformats.org/officeDocument/2006/math">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nary>
                    <m:r>
                      <a:rPr lang="en-GB" b="0" i="1" smtClean="0">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b="0" i="1" smtClean="0">
                        <a:latin typeface="Cambria Math" panose="02040503050406030204" pitchFamily="18" charset="0"/>
                      </a:rPr>
                      <m:t>=0.</m:t>
                    </m:r>
                  </m:oMath>
                </a14:m>
                <a:endParaRPr lang="en-GB" dirty="0"/>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18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579973"/>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579973"/>
                <a:ext cx="2008627" cy="1137747"/>
              </a:xfrm>
              <a:prstGeom prst="rect">
                <a:avLst/>
              </a:prstGeom>
              <a:blipFill>
                <a:blip r:embed="rId3"/>
                <a:stretch>
                  <a:fillRect l="-3040" r="-1520" b="-8021"/>
                </a:stretch>
              </a:blipFill>
            </p:spPr>
            <p:txBody>
              <a:bodyPr/>
              <a:lstStyle/>
              <a:p>
                <a:r>
                  <a:rPr lang="en-GB">
                    <a:noFill/>
                  </a:rPr>
                  <a:t> </a:t>
                </a:r>
              </a:p>
            </p:txBody>
          </p:sp>
        </mc:Fallback>
      </mc:AlternateContent>
      <p:sp>
        <p:nvSpPr>
          <p:cNvPr id="5" name="Levá složená závorka 4"/>
          <p:cNvSpPr/>
          <p:nvPr/>
        </p:nvSpPr>
        <p:spPr>
          <a:xfrm>
            <a:off x="9360000" y="3662847"/>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396418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3964181"/>
                <a:ext cx="464871" cy="369332"/>
              </a:xfrm>
              <a:prstGeom prst="rect">
                <a:avLst/>
              </a:prstGeom>
              <a:blipFill>
                <a:blip r:embed="rId4"/>
                <a:stretch>
                  <a:fillRect l="-14286" r="-14286"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9576000" y="2588830"/>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9576000" y="2588830"/>
                <a:ext cx="1687449" cy="738664"/>
              </a:xfrm>
              <a:prstGeom prst="rect">
                <a:avLst/>
              </a:prstGeom>
              <a:blipFill>
                <a:blip r:embed="rId5"/>
                <a:stretch>
                  <a:fillRect l="-5415" r="-4332" b="-18182"/>
                </a:stretch>
              </a:blipFill>
            </p:spPr>
            <p:txBody>
              <a:bodyPr/>
              <a:lstStyle/>
              <a:p>
                <a:r>
                  <a:rPr lang="en-GB">
                    <a:noFill/>
                  </a:rPr>
                  <a:t> </a:t>
                </a:r>
              </a:p>
            </p:txBody>
          </p:sp>
        </mc:Fallback>
      </mc:AlternateContent>
      <p:sp>
        <p:nvSpPr>
          <p:cNvPr id="12" name="Levá složená závorka 11"/>
          <p:cNvSpPr/>
          <p:nvPr/>
        </p:nvSpPr>
        <p:spPr>
          <a:xfrm>
            <a:off x="9360000" y="2562162"/>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3" name="TextovéPole 12"/>
              <p:cNvSpPr txBox="1"/>
              <p:nvPr/>
            </p:nvSpPr>
            <p:spPr>
              <a:xfrm>
                <a:off x="8640000" y="2775282"/>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8640000" y="2775282"/>
                <a:ext cx="464871" cy="369332"/>
              </a:xfrm>
              <a:prstGeom prst="rect">
                <a:avLst/>
              </a:prstGeom>
              <a:blipFill>
                <a:blip r:embed="rId6"/>
                <a:stretch>
                  <a:fillRect l="-14286" r="-14286" b="-9836"/>
                </a:stretch>
              </a:blipFill>
            </p:spPr>
            <p:txBody>
              <a:bodyPr/>
              <a:lstStyle/>
              <a:p>
                <a:r>
                  <a:rPr lang="en-GB">
                    <a:noFill/>
                  </a:rPr>
                  <a:t> </a:t>
                </a:r>
              </a:p>
            </p:txBody>
          </p:sp>
        </mc:Fallback>
      </mc:AlternateContent>
      <p:sp>
        <p:nvSpPr>
          <p:cNvPr id="7" name="TextovéPole 6"/>
          <p:cNvSpPr txBox="1"/>
          <p:nvPr/>
        </p:nvSpPr>
        <p:spPr>
          <a:xfrm>
            <a:off x="458136" y="2590616"/>
            <a:ext cx="924933" cy="369332"/>
          </a:xfrm>
          <a:prstGeom prst="rect">
            <a:avLst/>
          </a:prstGeom>
          <a:noFill/>
        </p:spPr>
        <p:txBody>
          <a:bodyPr wrap="none" lIns="0" tIns="0" rIns="0" bIns="0" rtlCol="0">
            <a:spAutoFit/>
          </a:bodyPr>
          <a:lstStyle/>
          <a:p>
            <a:r>
              <a:rPr lang="en-GB" sz="2400" dirty="0" smtClean="0"/>
              <a:t>means</a:t>
            </a:r>
            <a:endParaRPr lang="en-GB" sz="2400" dirty="0"/>
          </a:p>
        </p:txBody>
      </p:sp>
    </p:spTree>
    <p:extLst>
      <p:ext uri="{BB962C8B-B14F-4D97-AF65-F5344CB8AC3E}">
        <p14:creationId xmlns:p14="http://schemas.microsoft.com/office/powerpoint/2010/main" val="137622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Simplification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Although it is possible to consider the general situation with a general </a:t>
                </a:r>
                <a:br>
                  <a:rPr lang="en-GB" dirty="0" smtClean="0"/>
                </a:br>
                <a:r>
                  <a:rPr lang="en-GB" dirty="0" smtClean="0"/>
                  <a:t>number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m:t>
                        </m:r>
                      </m:sub>
                    </m:sSub>
                    <m:r>
                      <a:rPr lang="en-GB" i="1">
                        <a:latin typeface="Cambria Math" panose="02040503050406030204" pitchFamily="18" charset="0"/>
                      </a:rPr>
                      <m:t>≥1</m:t>
                    </m:r>
                  </m:oMath>
                </a14:m>
                <a:r>
                  <a:rPr lang="en-GB" dirty="0"/>
                  <a:t>  of observations for each combination of the factors, </a:t>
                </a:r>
                <a:br>
                  <a:rPr lang="en-GB" dirty="0"/>
                </a:br>
                <a:r>
                  <a:rPr lang="en-GB" dirty="0"/>
                  <a:t>the calculations and the resulting formulas are complicated then.</a:t>
                </a:r>
              </a:p>
              <a:p>
                <a:pPr>
                  <a:lnSpc>
                    <a:spcPct val="150000"/>
                  </a:lnSpc>
                </a:pPr>
                <a:r>
                  <a:rPr lang="en-GB" dirty="0"/>
                  <a:t>This is why we adopt the following simplification:</a:t>
                </a:r>
              </a:p>
              <a:p>
                <a:endParaRPr lang="en-GB" dirty="0"/>
              </a:p>
              <a:p>
                <a:pPr>
                  <a:lnSpc>
                    <a:spcPct val="150000"/>
                  </a:lnSpc>
                </a:pPr>
                <a:r>
                  <a:rPr lang="en-GB" b="1" dirty="0"/>
                  <a:t>We assume that the number of the observations is the same in each case,</a:t>
                </a:r>
                <a:r>
                  <a:rPr lang="en-GB" dirty="0"/>
                  <a:t> </a:t>
                </a:r>
                <a:br>
                  <a:rPr lang="en-GB" dirty="0"/>
                </a:br>
                <a:r>
                  <a:rPr lang="en-GB" dirty="0"/>
                  <a:t>that is</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𝑛</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𝐾</m:t>
                      </m:r>
                    </m:oMath>
                  </m:oMathPara>
                </a14:m>
                <a:endParaRPr lang="en-GB" dirty="0"/>
              </a:p>
              <a:p>
                <a:pPr>
                  <a:lnSpc>
                    <a:spcPct val="250000"/>
                  </a:lnSpc>
                </a:pPr>
                <a:r>
                  <a:rPr lang="en-GB" dirty="0"/>
                  <a:t>where  </a:t>
                </a:r>
                <a14:m>
                  <m:oMath xmlns:m="http://schemas.openxmlformats.org/officeDocument/2006/math">
                    <m:r>
                      <a:rPr lang="en-GB" i="1">
                        <a:latin typeface="Cambria Math" panose="02040503050406030204" pitchFamily="18" charset="0"/>
                      </a:rPr>
                      <m:t>𝐾</m:t>
                    </m:r>
                    <m:r>
                      <a:rPr lang="en-GB" i="1">
                        <a:latin typeface="Cambria Math" panose="02040503050406030204" pitchFamily="18" charset="0"/>
                      </a:rPr>
                      <m:t>≥1</m:t>
                    </m:r>
                  </m:oMath>
                </a14:m>
                <a:r>
                  <a:rPr lang="en-GB" dirty="0"/>
                  <a:t>  is </a:t>
                </a:r>
                <a:r>
                  <a:rPr lang="en-GB" dirty="0" smtClean="0"/>
                  <a:t>some </a:t>
                </a:r>
                <a:r>
                  <a:rPr lang="en-GB" dirty="0"/>
                  <a:t>constant (fixed) natural number.</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0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4853775"/>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4853775"/>
                <a:ext cx="1687449" cy="738664"/>
              </a:xfrm>
              <a:prstGeom prst="rect">
                <a:avLst/>
              </a:prstGeom>
              <a:blipFill>
                <a:blip r:embed="rId3"/>
                <a:stretch>
                  <a:fillRect l="-5415" r="-4332" b="-18182"/>
                </a:stretch>
              </a:blipFill>
            </p:spPr>
            <p:txBody>
              <a:bodyPr/>
              <a:lstStyle/>
              <a:p>
                <a:r>
                  <a:rPr lang="en-GB">
                    <a:noFill/>
                  </a:rPr>
                  <a:t> </a:t>
                </a:r>
              </a:p>
            </p:txBody>
          </p:sp>
        </mc:Fallback>
      </mc:AlternateContent>
      <p:sp>
        <p:nvSpPr>
          <p:cNvPr id="5" name="Levá složená závorka 4"/>
          <p:cNvSpPr/>
          <p:nvPr/>
        </p:nvSpPr>
        <p:spPr>
          <a:xfrm>
            <a:off x="9360000" y="4827107"/>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503844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5038441"/>
                <a:ext cx="464871" cy="369332"/>
              </a:xfrm>
              <a:prstGeom prst="rect">
                <a:avLst/>
              </a:prstGeom>
              <a:blipFill>
                <a:blip r:embed="rId4"/>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353001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without </a:t>
            </a:r>
            <a:br>
              <a:rPr lang="en-GB" dirty="0" smtClean="0"/>
            </a:br>
            <a:r>
              <a:rPr lang="en-GB" dirty="0" smtClean="0"/>
              <a:t>interactions</a:t>
            </a:r>
            <a:br>
              <a:rPr lang="en-GB" dirty="0" smtClean="0"/>
            </a:br>
            <a:r>
              <a:rPr lang="en-GB" dirty="0" smtClean="0"/>
              <a:t/>
            </a:r>
            <a:br>
              <a:rPr lang="en-GB" dirty="0" smtClean="0"/>
            </a:br>
            <a:r>
              <a:rPr lang="en-GB" i="1" dirty="0" smtClean="0"/>
              <a:t>Y</a:t>
            </a:r>
            <a:r>
              <a:rPr lang="en-GB" i="1" baseline="-25000" dirty="0" smtClean="0"/>
              <a:t>ijk</a:t>
            </a:r>
            <a:r>
              <a:rPr lang="en-GB" dirty="0" smtClean="0"/>
              <a:t>=</a:t>
            </a:r>
            <a:r>
              <a:rPr lang="en-GB" i="1" dirty="0" smtClean="0"/>
              <a:t>μ</a:t>
            </a:r>
            <a:r>
              <a:rPr lang="en-GB" dirty="0" smtClean="0"/>
              <a:t>+</a:t>
            </a:r>
            <a:r>
              <a:rPr lang="en-GB" i="1" dirty="0" smtClean="0"/>
              <a:t>α</a:t>
            </a:r>
            <a:r>
              <a:rPr lang="en-GB" i="1" baseline="-25000" dirty="0" smtClean="0"/>
              <a:t>i</a:t>
            </a:r>
            <a:r>
              <a:rPr lang="en-GB" dirty="0" smtClean="0"/>
              <a:t>+</a:t>
            </a:r>
            <a:r>
              <a:rPr lang="en-GB" i="1" dirty="0" smtClean="0"/>
              <a:t>β</a:t>
            </a:r>
            <a:r>
              <a:rPr lang="en-GB" i="1" baseline="-25000" dirty="0" smtClean="0"/>
              <a:t>j</a:t>
            </a:r>
            <a:r>
              <a:rPr lang="en-GB" dirty="0" smtClean="0"/>
              <a:t>+</a:t>
            </a:r>
            <a:r>
              <a:rPr lang="en-GB" i="1" dirty="0" smtClean="0"/>
              <a:t>ε</a:t>
            </a:r>
            <a:r>
              <a:rPr lang="en-GB" i="1" baseline="-25000" dirty="0" smtClean="0"/>
              <a:t>ijk</a:t>
            </a:r>
            <a:endParaRPr lang="en-GB" i="1" baseline="-25000" dirty="0"/>
          </a:p>
        </p:txBody>
      </p:sp>
      <p:sp>
        <p:nvSpPr>
          <p:cNvPr id="3" name="Zástupný symbol pro obsah 2"/>
          <p:cNvSpPr>
            <a:spLocks noGrp="1"/>
          </p:cNvSpPr>
          <p:nvPr>
            <p:ph idx="1"/>
          </p:nvPr>
        </p:nvSpPr>
        <p:spPr/>
        <p:txBody>
          <a:bodyPr/>
          <a:lstStyle/>
          <a:p>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141513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pPr>
                  <a:lnSpc>
                    <a:spcPct val="200000"/>
                  </a:lnSpc>
                </a:pPr>
                <a:r>
                  <a:rPr lang="en-GB" dirty="0" smtClean="0"/>
                  <a:t>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fixed (but </a:t>
                </a:r>
                <a:r>
                  <a:rPr lang="en-GB" u="sng" dirty="0" smtClean="0"/>
                  <a:t>unknown</a:t>
                </a:r>
                <a:r>
                  <a:rPr lang="en-GB" dirty="0" smtClean="0"/>
                  <a:t>) parameters normalized </a:t>
                </a:r>
              </a:p>
              <a:p>
                <a:r>
                  <a:rPr lang="en-GB" dirty="0" smtClean="0"/>
                  <a:t>so that</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r>
                        <a:rPr lang="en-GB" i="1" smtClean="0">
                          <a:latin typeface="Cambria Math" panose="02040503050406030204" pitchFamily="18" charset="0"/>
                        </a:rPr>
                        <m:t>  </m:t>
                      </m:r>
                      <m:r>
                        <a:rPr lang="en-GB" i="1">
                          <a:latin typeface="Cambria Math" panose="02040503050406030204" pitchFamily="18" charset="0"/>
                        </a:rPr>
                        <m:t> </m:t>
                      </m:r>
                      <m:r>
                        <m:rPr>
                          <m:nor/>
                        </m:rPr>
                        <a:rPr lang="en-GB" b="0" i="0" smtClean="0">
                          <a:latin typeface="Cambria Math" panose="02040503050406030204" pitchFamily="18" charset="0"/>
                        </a:rPr>
                        <m:t>and</m:t>
                      </m:r>
                      <m:r>
                        <a:rPr lang="en-GB" i="1" smtClean="0">
                          <a:latin typeface="Cambria Math" panose="02040503050406030204" pitchFamily="18" charset="0"/>
                        </a:rPr>
                        <m:t> </m:t>
                      </m:r>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oMath>
                  </m:oMathPara>
                </a14:m>
                <a:endParaRPr lang="en-GB" dirty="0" smtClean="0"/>
              </a:p>
              <a:p>
                <a:pPr>
                  <a:lnSpc>
                    <a:spcPct val="250000"/>
                  </a:lnSpc>
                </a:pPr>
                <a:r>
                  <a:rPr lang="en-GB" dirty="0" smtClean="0"/>
                  <a:t>and…</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6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333220"/>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333220"/>
                <a:ext cx="1851597" cy="1107996"/>
              </a:xfrm>
              <a:prstGeom prst="rect">
                <a:avLst/>
              </a:prstGeom>
              <a:blipFill>
                <a:blip r:embed="rId3"/>
                <a:stretch>
                  <a:fillRect l="-3289" r="-2303" b="-3315"/>
                </a:stretch>
              </a:blipFill>
            </p:spPr>
            <p:txBody>
              <a:bodyPr/>
              <a:lstStyle/>
              <a:p>
                <a:r>
                  <a:rPr lang="en-GB">
                    <a:noFill/>
                  </a:rPr>
                  <a:t> </a:t>
                </a:r>
              </a:p>
            </p:txBody>
          </p:sp>
        </mc:Fallback>
      </mc:AlternateContent>
      <p:sp>
        <p:nvSpPr>
          <p:cNvPr id="5" name="Levá složená závorka 4"/>
          <p:cNvSpPr/>
          <p:nvPr/>
        </p:nvSpPr>
        <p:spPr>
          <a:xfrm>
            <a:off x="9360000" y="1401218"/>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1702552"/>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1702552"/>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386770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pPr>
                  <a:lnSpc>
                    <a:spcPct val="20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m:oMathPara>
                </a14:m>
                <a:endParaRPr lang="en-GB" dirty="0" smtClean="0"/>
              </a:p>
              <a:p>
                <a:pPr>
                  <a:lnSpc>
                    <a:spcPct val="150000"/>
                  </a:lnSpc>
                </a:pPr>
                <a:r>
                  <a:rPr lang="en-GB" dirty="0" smtClean="0"/>
                  <a:t>are mutually independent random variables </a:t>
                </a:r>
                <a:br>
                  <a:rPr lang="en-GB" dirty="0" smtClean="0"/>
                </a:br>
                <a:r>
                  <a:rPr lang="en-GB" dirty="0" smtClean="0"/>
                  <a:t>with the same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m:t>
                        </m:r>
                      </m:sup>
                    </m:sSup>
                  </m:oMath>
                </a14:m>
                <a:r>
                  <a:rPr lang="en-GB" dirty="0" smtClean="0"/>
                  <a:t>  </a:t>
                </a:r>
                <a:br>
                  <a:rPr lang="en-GB" dirty="0" smtClean="0"/>
                </a:br>
                <a:r>
                  <a:rPr lang="en-GB" dirty="0" smtClean="0"/>
                  <a:t>(the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is also unknown).</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3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333220"/>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333220"/>
                <a:ext cx="1851597" cy="1107996"/>
              </a:xfrm>
              <a:prstGeom prst="rect">
                <a:avLst/>
              </a:prstGeom>
              <a:blipFill>
                <a:blip r:embed="rId3"/>
                <a:stretch>
                  <a:fillRect l="-3289" r="-2303" b="-3315"/>
                </a:stretch>
              </a:blipFill>
            </p:spPr>
            <p:txBody>
              <a:bodyPr/>
              <a:lstStyle/>
              <a:p>
                <a:r>
                  <a:rPr lang="en-GB">
                    <a:noFill/>
                  </a:rPr>
                  <a:t> </a:t>
                </a:r>
              </a:p>
            </p:txBody>
          </p:sp>
        </mc:Fallback>
      </mc:AlternateContent>
      <p:sp>
        <p:nvSpPr>
          <p:cNvPr id="5" name="Levá složená závorka 4"/>
          <p:cNvSpPr/>
          <p:nvPr/>
        </p:nvSpPr>
        <p:spPr>
          <a:xfrm>
            <a:off x="9360000" y="1401218"/>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1702552"/>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1702552"/>
                <a:ext cx="464871" cy="369332"/>
              </a:xfrm>
              <a:prstGeom prst="rect">
                <a:avLst/>
              </a:prstGeom>
              <a:blipFill>
                <a:blip r:embed="rId4"/>
                <a:stretch>
                  <a:fillRect l="-14286" r="-14286"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8640000" y="418713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8640000" y="4187131"/>
                <a:ext cx="464871" cy="369332"/>
              </a:xfrm>
              <a:prstGeom prst="rect">
                <a:avLst/>
              </a:prstGeom>
              <a:blipFill>
                <a:blip r:embed="rId5"/>
                <a:stretch>
                  <a:fillRect l="-14286" r="-14286" b="-1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9576000" y="3816000"/>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9576000" y="3816000"/>
                <a:ext cx="1851597" cy="1107996"/>
              </a:xfrm>
              <a:prstGeom prst="rect">
                <a:avLst/>
              </a:prstGeom>
              <a:blipFill>
                <a:blip r:embed="rId6"/>
                <a:stretch>
                  <a:fillRect l="-3289" r="-2303" b="-2747"/>
                </a:stretch>
              </a:blipFill>
            </p:spPr>
            <p:txBody>
              <a:bodyPr/>
              <a:lstStyle/>
              <a:p>
                <a:r>
                  <a:rPr lang="en-GB">
                    <a:noFill/>
                  </a:rPr>
                  <a:t> </a:t>
                </a:r>
              </a:p>
            </p:txBody>
          </p:sp>
        </mc:Fallback>
      </mc:AlternateContent>
      <p:sp>
        <p:nvSpPr>
          <p:cNvPr id="12" name="Levá složená závorka 11"/>
          <p:cNvSpPr/>
          <p:nvPr/>
        </p:nvSpPr>
        <p:spPr>
          <a:xfrm>
            <a:off x="9360000" y="3885797"/>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4148125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Stack the observations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oMath>
                </a14:m>
                <a:r>
                  <a:rPr lang="en-GB" dirty="0" smtClean="0"/>
                  <a:t>  into the  (</a:t>
                </a:r>
                <a14:m>
                  <m:oMath xmlns:m="http://schemas.openxmlformats.org/officeDocument/2006/math">
                    <m:r>
                      <a:rPr lang="en-GB" i="1" smtClean="0">
                        <a:latin typeface="Cambria Math" panose="02040503050406030204" pitchFamily="18" charset="0"/>
                      </a:rPr>
                      <m:t>𝐼𝐽𝐾</m:t>
                    </m:r>
                  </m:oMath>
                </a14:m>
                <a:r>
                  <a:rPr lang="en-GB" dirty="0" smtClean="0"/>
                  <a:t>)-dimensional vector</a:t>
                </a:r>
              </a:p>
              <a:p>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  </m:t>
                      </m:r>
                      <m:r>
                        <a:rPr lang="en-GB" b="1" i="1" smtClean="0">
                          <a:latin typeface="Cambria Math" panose="02040503050406030204" pitchFamily="18" charset="0"/>
                        </a:rPr>
                        <m:t>𝒚</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d>
                        </m:e>
                        <m:sub>
                          <m:eqArr>
                            <m:eqArrPr>
                              <m:ctrlPr>
                                <a:rPr lang="en-GB" b="0" i="1" smtClean="0">
                                  <a:latin typeface="Cambria Math" panose="02040503050406030204" pitchFamily="18" charset="0"/>
                                </a:rPr>
                              </m:ctrlPr>
                            </m:eqArrPr>
                            <m:e>
                              <m:r>
                                <a:rPr lang="en-GB" b="0" i="1" smtClean="0">
                                  <a:latin typeface="Cambria Math" panose="02040503050406030204" pitchFamily="18" charset="0"/>
                                </a:rPr>
                                <m:t>𝑖</m:t>
                              </m:r>
                              <m:r>
                                <a:rPr lang="en-GB" b="0" i="1" smtClean="0">
                                  <a:latin typeface="Cambria Math" panose="02040503050406030204" pitchFamily="18" charset="0"/>
                                </a:rPr>
                                <m:t>=1,2,…,</m:t>
                              </m:r>
                              <m:r>
                                <a:rPr lang="en-GB" b="0" i="1" smtClean="0">
                                  <a:latin typeface="Cambria Math" panose="02040503050406030204" pitchFamily="18" charset="0"/>
                                </a:rPr>
                                <m:t>𝐼</m:t>
                              </m:r>
                            </m:e>
                            <m:e>
                              <m:r>
                                <a:rPr lang="en-GB" b="0" i="1" smtClean="0">
                                  <a:latin typeface="Cambria Math" panose="02040503050406030204" pitchFamily="18" charset="0"/>
                                </a:rPr>
                                <m:t>𝑗</m:t>
                              </m:r>
                              <m:r>
                                <a:rPr lang="en-GB" b="0" i="1" smtClean="0">
                                  <a:latin typeface="Cambria Math" panose="02040503050406030204" pitchFamily="18" charset="0"/>
                                </a:rPr>
                                <m:t>=1,2,…,</m:t>
                              </m:r>
                              <m:r>
                                <a:rPr lang="en-GB" b="0" i="1" smtClean="0">
                                  <a:latin typeface="Cambria Math" panose="02040503050406030204" pitchFamily="18" charset="0"/>
                                </a:rPr>
                                <m:t>𝐽</m:t>
                              </m:r>
                            </m:e>
                            <m:e>
                              <m:r>
                                <a:rPr lang="en-GB" b="0" i="1" smtClean="0">
                                  <a:latin typeface="Cambria Math" panose="02040503050406030204" pitchFamily="18" charset="0"/>
                                </a:rPr>
                                <m:t>𝑘</m:t>
                              </m:r>
                              <m:r>
                                <a:rPr lang="en-GB" b="0" i="1" smtClean="0">
                                  <a:latin typeface="Cambria Math" panose="02040503050406030204" pitchFamily="18" charset="0"/>
                                </a:rPr>
                                <m:t>=1,2,…,</m:t>
                              </m:r>
                              <m:r>
                                <a:rPr lang="en-GB" b="0" i="1" smtClean="0">
                                  <a:latin typeface="Cambria Math" panose="02040503050406030204" pitchFamily="18" charset="0"/>
                                </a:rPr>
                                <m:t>𝐾</m:t>
                              </m:r>
                            </m:e>
                          </m:eqArr>
                        </m:sub>
                      </m:sSub>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oMath>
                  </m:oMathPara>
                </a14:m>
                <a:endParaRPr lang="en-GB" dirty="0" smtClean="0"/>
              </a:p>
              <a:p>
                <a:endParaRPr lang="en-GB" dirty="0" smtClean="0"/>
              </a:p>
              <a:p>
                <a:r>
                  <a:rPr lang="en-GB" dirty="0" smtClean="0"/>
                  <a:t>and introduce </a:t>
                </a:r>
                <a:r>
                  <a:rPr lang="en-GB" b="1" dirty="0" smtClean="0"/>
                  <a:t>the sample mean</a:t>
                </a:r>
                <a:r>
                  <a:rPr lang="en-GB" dirty="0" smtClean="0"/>
                  <a: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𝐼𝐽𝐾</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nary>
                            </m:e>
                          </m:nary>
                        </m:e>
                      </m:nary>
                    </m:oMath>
                  </m:oMathPara>
                </a14:m>
                <a:endParaRPr lang="en-GB" dirty="0"/>
              </a:p>
              <a:p>
                <a:endParaRPr lang="en-GB" dirty="0" smtClean="0"/>
              </a:p>
              <a:p>
                <a:r>
                  <a:rPr lang="en-GB" dirty="0" smtClean="0"/>
                  <a:t>This sample mean is an estimate of the parameter  </a:t>
                </a:r>
                <a14:m>
                  <m:oMath xmlns:m="http://schemas.openxmlformats.org/officeDocument/2006/math">
                    <m:r>
                      <a:rPr lang="en-GB" b="0" i="1" smtClean="0">
                        <a:latin typeface="Cambria Math" panose="02040503050406030204" pitchFamily="18" charset="0"/>
                      </a:rPr>
                      <m:t>𝜇</m:t>
                    </m:r>
                  </m:oMath>
                </a14:m>
                <a:r>
                  <a:rPr lang="en-GB" dirty="0" smtClean="0"/>
                  <a:t>  (the common mean value):</a:t>
                </a:r>
              </a:p>
              <a:p>
                <a:pPr>
                  <a:lnSpc>
                    <a:spcPct val="150000"/>
                  </a:lnSpc>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269749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nSpc>
                <a:spcPct val="150000"/>
              </a:lnSpc>
            </a:pPr>
            <a:r>
              <a:rPr lang="en-GB" dirty="0" smtClean="0"/>
              <a:t>Introduction</a:t>
            </a:r>
          </a:p>
          <a:p>
            <a:pPr>
              <a:lnSpc>
                <a:spcPct val="150000"/>
              </a:lnSpc>
            </a:pPr>
            <a:r>
              <a:rPr lang="en-GB" dirty="0" smtClean="0"/>
              <a:t>Two-way ANOVA without interactions</a:t>
            </a:r>
          </a:p>
          <a:p>
            <a:pPr>
              <a:lnSpc>
                <a:spcPct val="150000"/>
              </a:lnSpc>
            </a:pPr>
            <a:r>
              <a:rPr lang="en-GB" dirty="0" smtClean="0"/>
              <a:t>Two-way ANOVA with interactions</a:t>
            </a:r>
            <a:endParaRPr lang="en-GB" dirty="0"/>
          </a:p>
        </p:txBody>
      </p:sp>
    </p:spTree>
    <p:extLst>
      <p:ext uri="{BB962C8B-B14F-4D97-AF65-F5344CB8AC3E}">
        <p14:creationId xmlns:p14="http://schemas.microsoft.com/office/powerpoint/2010/main" val="184468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Let    </a:t>
                </a:r>
                <a14:m>
                  <m:oMath xmlns:m="http://schemas.openxmlformats.org/officeDocument/2006/math">
                    <m:r>
                      <a:rPr lang="en-GB" b="1" i="1" smtClean="0">
                        <a:latin typeface="Cambria Math" panose="02040503050406030204" pitchFamily="18" charset="0"/>
                      </a:rPr>
                      <m:t>𝟏</m:t>
                    </m:r>
                    <m:r>
                      <a:rPr lang="en-GB" i="1">
                        <a:latin typeface="Cambria Math" panose="02040503050406030204" pitchFamily="18" charset="0"/>
                      </a:rPr>
                      <m: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r>
                              <a:rPr lang="en-GB" b="0" i="1" smtClean="0">
                                <a:latin typeface="Cambria Math" panose="02040503050406030204" pitchFamily="18" charset="0"/>
                              </a:rPr>
                              <m:t>1</m:t>
                            </m:r>
                          </m:e>
                        </m:d>
                      </m:e>
                      <m:sub>
                        <m:eqArr>
                          <m:eqArrPr>
                            <m:ctrlPr>
                              <a:rPr lang="en-GB" i="1">
                                <a:latin typeface="Cambria Math" panose="02040503050406030204" pitchFamily="18" charset="0"/>
                              </a:rPr>
                            </m:ctrlPr>
                          </m:eqArrPr>
                          <m:e>
                            <m:r>
                              <a:rPr lang="en-GB" i="1">
                                <a:latin typeface="Cambria Math" panose="02040503050406030204" pitchFamily="18" charset="0"/>
                              </a:rPr>
                              <m:t>𝑖</m:t>
                            </m:r>
                            <m:r>
                              <a:rPr lang="en-GB" i="1">
                                <a:latin typeface="Cambria Math" panose="02040503050406030204" pitchFamily="18" charset="0"/>
                              </a:rPr>
                              <m:t>=1,2,…,</m:t>
                            </m:r>
                            <m:r>
                              <a:rPr lang="en-GB" i="1">
                                <a:latin typeface="Cambria Math" panose="02040503050406030204" pitchFamily="18" charset="0"/>
                              </a:rPr>
                              <m:t>𝐼</m:t>
                            </m:r>
                          </m:e>
                          <m:e>
                            <m:r>
                              <a:rPr lang="en-GB" i="1">
                                <a:latin typeface="Cambria Math" panose="02040503050406030204" pitchFamily="18" charset="0"/>
                              </a:rPr>
                              <m:t>𝑗</m:t>
                            </m:r>
                            <m:r>
                              <a:rPr lang="en-GB" i="1">
                                <a:latin typeface="Cambria Math" panose="02040503050406030204" pitchFamily="18" charset="0"/>
                              </a:rPr>
                              <m:t>=1,2,…,</m:t>
                            </m:r>
                            <m:r>
                              <a:rPr lang="en-GB" i="1">
                                <a:latin typeface="Cambria Math" panose="02040503050406030204" pitchFamily="18" charset="0"/>
                              </a:rPr>
                              <m:t>𝐽</m:t>
                            </m:r>
                          </m:e>
                          <m:e>
                            <m:r>
                              <a:rPr lang="en-GB" i="1">
                                <a:latin typeface="Cambria Math" panose="02040503050406030204" pitchFamily="18" charset="0"/>
                              </a:rPr>
                              <m:t>𝑘</m:t>
                            </m:r>
                            <m:r>
                              <a:rPr lang="en-GB" i="1">
                                <a:latin typeface="Cambria Math" panose="02040503050406030204" pitchFamily="18" charset="0"/>
                              </a:rPr>
                              <m:t>=1,2,…,</m:t>
                            </m:r>
                            <m:r>
                              <a:rPr lang="en-GB" i="1">
                                <a:latin typeface="Cambria Math" panose="02040503050406030204" pitchFamily="18" charset="0"/>
                              </a:rPr>
                              <m:t>𝐾</m:t>
                            </m:r>
                          </m:e>
                        </m:eqArr>
                      </m:sub>
                    </m:sSub>
                    <m:r>
                      <a:rPr lang="en-GB" i="1" smtClean="0">
                        <a:latin typeface="Cambria Math" panose="02040503050406030204" pitchFamily="18" charset="0"/>
                      </a:rPr>
                      <m:t> ∈</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oMath>
                </a14:m>
                <a:r>
                  <a:rPr lang="en-GB" dirty="0" smtClean="0"/>
                  <a:t>    be the vector of  </a:t>
                </a:r>
                <a14:m>
                  <m:oMath xmlns:m="http://schemas.openxmlformats.org/officeDocument/2006/math">
                    <m:r>
                      <a:rPr lang="en-GB" i="1" smtClean="0">
                        <a:latin typeface="Cambria Math" panose="02040503050406030204" pitchFamily="18" charset="0"/>
                      </a:rPr>
                      <m:t>𝐼𝐽𝐾</m:t>
                    </m:r>
                  </m:oMath>
                </a14:m>
                <a:r>
                  <a:rPr lang="en-GB" dirty="0" smtClean="0"/>
                  <a:t>  ones and</a:t>
                </a:r>
              </a:p>
              <a:p>
                <a:pPr>
                  <a:lnSpc>
                    <a:spcPct val="150000"/>
                  </a:lnSpc>
                </a:pPr>
                <a:r>
                  <a:rPr lang="en-GB" dirty="0" smtClean="0"/>
                  <a:t>introduce the line</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m:t>
                      </m:r>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1" i="1" smtClean="0">
                              <a:latin typeface="Cambria Math" panose="02040503050406030204" pitchFamily="18" charset="0"/>
                            </a:rPr>
                            <m:t>𝟏</m:t>
                          </m:r>
                          <m:r>
                            <a:rPr lang="en-GB" b="0" i="1" smtClean="0">
                              <a:latin typeface="Cambria Math" panose="02040503050406030204" pitchFamily="18" charset="0"/>
                            </a:rPr>
                            <m:t>𝜆</m:t>
                          </m:r>
                          <m:r>
                            <a:rPr lang="en-GB" b="0" i="1" smtClean="0">
                              <a:latin typeface="Cambria Math" panose="02040503050406030204" pitchFamily="18" charset="0"/>
                            </a:rPr>
                            <m:t> :</m:t>
                          </m:r>
                          <m:r>
                            <a:rPr lang="en-GB" b="0" i="1" smtClean="0">
                              <a:latin typeface="Cambria Math" panose="02040503050406030204" pitchFamily="18" charset="0"/>
                            </a:rPr>
                            <m:t>𝜆</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r>
                            <a:rPr lang="en-GB" i="1" smtClean="0">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b="0" i="1" smtClean="0">
                              <a:latin typeface="Cambria Math" panose="02040503050406030204" pitchFamily="18" charset="0"/>
                            </a:rPr>
                            <m:t> </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r>
                            <a:rPr lang="en-GB" i="1">
                              <a:latin typeface="Cambria Math" panose="02040503050406030204" pitchFamily="18" charset="0"/>
                            </a:rPr>
                            <m:t>ℝ</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=0</m:t>
                          </m:r>
                          <m:r>
                            <a:rPr lang="en-GB" i="1" smtClean="0">
                              <a:latin typeface="Cambria Math" panose="02040503050406030204" pitchFamily="18" charset="0"/>
                            </a:rPr>
                            <m:t> </m:t>
                          </m:r>
                        </m:e>
                      </m:d>
                    </m:oMath>
                  </m:oMathPara>
                </a14:m>
                <a:endParaRPr lang="en-GB" dirty="0" smtClean="0"/>
              </a:p>
              <a:p>
                <a:pPr>
                  <a:lnSpc>
                    <a:spcPct val="250000"/>
                  </a:lnSpc>
                </a:pPr>
                <a:r>
                  <a:rPr lang="en-GB" dirty="0" smtClean="0"/>
                  <a:t>which corresponds to the null hypothesis that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r>
                  <a:rPr lang="en-GB" dirty="0" smtClean="0"/>
                  <a:t>that is</a:t>
                </a:r>
              </a:p>
              <a:p>
                <a:pPr>
                  <a:lnSpc>
                    <a:spcPct val="12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=0  </m:t>
                      </m:r>
                      <m:r>
                        <m:rPr>
                          <m:nor/>
                        </m:rPr>
                        <a:rPr lang="en-GB" b="0" i="0" smtClean="0">
                          <a:latin typeface="Cambria Math" panose="02040503050406030204" pitchFamily="18" charset="0"/>
                        </a:rPr>
                        <m:t>and</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𝐽</m:t>
                          </m:r>
                        </m:sub>
                      </m:sSub>
                      <m:r>
                        <a:rPr lang="en-GB" b="0" i="1" smtClean="0">
                          <a:latin typeface="Cambria Math" panose="02040503050406030204" pitchFamily="18" charset="0"/>
                        </a:rPr>
                        <m:t>=0</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75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5126754"/>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5126754"/>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5194752"/>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5496086"/>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5496086"/>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7" name="TextovéPole 6"/>
          <p:cNvSpPr txBox="1"/>
          <p:nvPr/>
        </p:nvSpPr>
        <p:spPr>
          <a:xfrm>
            <a:off x="9972000" y="6444201"/>
            <a:ext cx="2175852" cy="276999"/>
          </a:xfrm>
          <a:prstGeom prst="rect">
            <a:avLst/>
          </a:prstGeom>
          <a:noFill/>
        </p:spPr>
        <p:txBody>
          <a:bodyPr wrap="none" lIns="0" tIns="0" rIns="0" bIns="0" rtlCol="0">
            <a:spAutoFit/>
          </a:bodyPr>
          <a:lstStyle/>
          <a:p>
            <a:r>
              <a:rPr lang="en-GB" dirty="0" smtClean="0"/>
              <a:t>(cf. one-way ANOVA)</a:t>
            </a:r>
            <a:endParaRPr lang="en-GB" dirty="0"/>
          </a:p>
        </p:txBody>
      </p:sp>
    </p:spTree>
    <p:extLst>
      <p:ext uri="{BB962C8B-B14F-4D97-AF65-F5344CB8AC3E}">
        <p14:creationId xmlns:p14="http://schemas.microsoft.com/office/powerpoint/2010/main" val="549068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Moreover, introduce the subspace</a:t>
                </a:r>
              </a:p>
              <a:p>
                <a:pPr marL="1071563">
                  <a:lnSpc>
                    <a:spcPct val="130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 </m:t>
                        </m:r>
                      </m:e>
                    </m:d>
                    <m:r>
                      <a:rPr lang="en-GB" b="0" i="1" smtClean="0">
                        <a:latin typeface="Cambria Math" panose="02040503050406030204" pitchFamily="18" charset="0"/>
                      </a:rPr>
                      <m:t>=</m:t>
                    </m:r>
                  </m:oMath>
                </a14:m>
                <a:r>
                  <a:rPr lang="en-GB" b="0" i="1" dirty="0" smtClean="0">
                    <a:latin typeface="Cambria Math" panose="02040503050406030204" pitchFamily="18" charset="0"/>
                  </a:rPr>
                  <a:t> </a:t>
                </a:r>
              </a:p>
              <a:p>
                <a:pPr marL="1071563">
                  <a:lnSpc>
                    <a:spcPct val="130000"/>
                  </a:lnSpc>
                </a:pPr>
                <a14:m>
                  <m:oMath xmlns:m="http://schemas.openxmlformats.org/officeDocument/2006/math">
                    <m:sSub>
                      <m:sSubPr>
                        <m:ctrlPr>
                          <a:rPr lang="en-GB" i="1" smtClean="0">
                            <a:solidFill>
                              <a:schemeClr val="bg1"/>
                            </a:solidFill>
                            <a:latin typeface="Cambria Math" panose="02040503050406030204" pitchFamily="18" charset="0"/>
                          </a:rPr>
                        </m:ctrlPr>
                      </m:sSubPr>
                      <m:e>
                        <m:r>
                          <a:rPr lang="en-GB" i="1">
                            <a:solidFill>
                              <a:schemeClr val="bg1"/>
                            </a:solidFill>
                            <a:latin typeface="Cambria Math" panose="02040503050406030204" pitchFamily="18" charset="0"/>
                          </a:rPr>
                          <m:t>𝐻</m:t>
                        </m:r>
                      </m:e>
                      <m:sub>
                        <m:r>
                          <m:rPr>
                            <m:sty m:val="p"/>
                          </m:rPr>
                          <a:rPr lang="en-GB">
                            <a:solidFill>
                              <a:schemeClr val="bg1"/>
                            </a:solidFill>
                            <a:latin typeface="Cambria Math" panose="02040503050406030204" pitchFamily="18" charset="0"/>
                          </a:rPr>
                          <m:t>A</m:t>
                        </m:r>
                      </m:sub>
                    </m:sSub>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r>
                          <a:rPr lang="en-GB" i="1" smtClean="0">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b="0" i="1" smtClean="0">
                            <a:latin typeface="Cambria Math" panose="02040503050406030204" pitchFamily="18" charset="0"/>
                          </a:rPr>
                          <m:t> </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ℝ</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r>
                          <a:rPr lang="en-GB" i="1" smtClean="0">
                            <a:latin typeface="Cambria Math" panose="02040503050406030204" pitchFamily="18" charset="0"/>
                          </a:rPr>
                          <m:t> </m:t>
                        </m:r>
                      </m:e>
                    </m:d>
                  </m:oMath>
                </a14:m>
                <a:r>
                  <a:rPr lang="en-GB" dirty="0" smtClean="0"/>
                  <a:t> </a:t>
                </a:r>
              </a:p>
              <a:p>
                <a:pPr>
                  <a:lnSpc>
                    <a:spcPct val="250000"/>
                  </a:lnSpc>
                </a:pPr>
                <a:r>
                  <a:rPr lang="en-GB" dirty="0" smtClean="0"/>
                  <a:t>which corresponds to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r>
                  <a:rPr lang="en-GB" dirty="0" smtClean="0"/>
                  <a:t>that 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m:t>
                      </m:r>
                    </m:oMath>
                  </m:oMathPara>
                </a14:m>
                <a:endParaRPr lang="en-GB" dirty="0" smtClean="0"/>
              </a:p>
              <a:p>
                <a:endParaRPr lang="en-GB" dirty="0" smtClean="0"/>
              </a:p>
              <a:p>
                <a:r>
                  <a:rPr lang="en-GB" dirty="0"/>
                  <a:t>Observe 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A</m:t>
                          </m:r>
                        </m:sub>
                      </m:sSub>
                    </m:oMath>
                  </m:oMathPara>
                </a14:m>
                <a:endParaRPr lang="en-GB" dirty="0"/>
              </a:p>
              <a:p>
                <a:pPr>
                  <a:lnSpc>
                    <a:spcPct val="150000"/>
                  </a:lnSpc>
                </a:pPr>
                <a:r>
                  <a:rPr lang="en-GB" dirty="0" smtClean="0"/>
                  <a:t>(We denote the subspace and the hypothesis by the same symbol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a14:m>
                <a:r>
                  <a:rPr lang="en-GB" dirty="0" smtClean="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8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662413"/>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662413"/>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3730411"/>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031745"/>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031745"/>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115962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Introduce also the subspace</a:t>
                </a:r>
              </a:p>
              <a:p>
                <a:pPr marL="1071563">
                  <a:lnSpc>
                    <a:spcPct val="169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i="1">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i="1">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 </m:t>
                        </m:r>
                      </m:e>
                    </m:d>
                    <m:r>
                      <a:rPr lang="en-GB" b="0" i="1" smtClean="0">
                        <a:latin typeface="Cambria Math" panose="02040503050406030204" pitchFamily="18" charset="0"/>
                      </a:rPr>
                      <m:t>=</m:t>
                    </m:r>
                  </m:oMath>
                </a14:m>
                <a:r>
                  <a:rPr lang="en-GB" b="0" i="1" dirty="0" smtClean="0">
                    <a:latin typeface="Cambria Math" panose="02040503050406030204" pitchFamily="18" charset="0"/>
                  </a:rPr>
                  <a:t> </a:t>
                </a:r>
              </a:p>
              <a:p>
                <a:pPr marL="1071563">
                  <a:lnSpc>
                    <a:spcPct val="169000"/>
                  </a:lnSpc>
                </a:pPr>
                <a14:m>
                  <m:oMath xmlns:m="http://schemas.openxmlformats.org/officeDocument/2006/math">
                    <m:sSub>
                      <m:sSubPr>
                        <m:ctrlPr>
                          <a:rPr lang="en-GB" i="1" smtClean="0">
                            <a:solidFill>
                              <a:schemeClr val="bg1"/>
                            </a:solidFill>
                            <a:latin typeface="Cambria Math" panose="02040503050406030204" pitchFamily="18" charset="0"/>
                          </a:rPr>
                        </m:ctrlPr>
                      </m:sSubPr>
                      <m:e>
                        <m:r>
                          <a:rPr lang="en-GB" i="1">
                            <a:solidFill>
                              <a:schemeClr val="bg1"/>
                            </a:solidFill>
                            <a:latin typeface="Cambria Math" panose="02040503050406030204" pitchFamily="18" charset="0"/>
                          </a:rPr>
                          <m:t>𝐻</m:t>
                        </m:r>
                      </m:e>
                      <m:sub>
                        <m:r>
                          <m:rPr>
                            <m:sty m:val="p"/>
                          </m:rPr>
                          <a:rPr lang="en-GB" b="0" i="0" smtClean="0">
                            <a:solidFill>
                              <a:schemeClr val="bg1"/>
                            </a:solidFill>
                            <a:latin typeface="Cambria Math" panose="02040503050406030204" pitchFamily="18" charset="0"/>
                          </a:rPr>
                          <m:t>B</m:t>
                        </m:r>
                      </m:sub>
                    </m:sSub>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r>
                          <a:rPr lang="en-GB" i="1" smtClean="0">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b="0" i="1" smtClean="0">
                            <a:latin typeface="Cambria Math" panose="02040503050406030204" pitchFamily="18" charset="0"/>
                          </a:rPr>
                          <m:t> </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i="1">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ℝ</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=0</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b="0" i="1" smtClean="0">
                                    <a:latin typeface="Cambria Math" panose="02040503050406030204" pitchFamily="18" charset="0"/>
                                  </a:rPr>
                                  <m:t>𝑖</m:t>
                                </m:r>
                              </m:sub>
                            </m:sSub>
                          </m:e>
                        </m:nary>
                        <m:r>
                          <a:rPr lang="en-GB" i="1">
                            <a:latin typeface="Cambria Math" panose="02040503050406030204" pitchFamily="18" charset="0"/>
                          </a:rPr>
                          <m:t>=0</m:t>
                        </m:r>
                        <m:r>
                          <a:rPr lang="en-GB" i="1" smtClean="0">
                            <a:latin typeface="Cambria Math" panose="02040503050406030204" pitchFamily="18" charset="0"/>
                          </a:rPr>
                          <m:t> </m:t>
                        </m:r>
                      </m:e>
                    </m:d>
                  </m:oMath>
                </a14:m>
                <a:r>
                  <a:rPr lang="en-GB" dirty="0" smtClean="0"/>
                  <a:t> </a:t>
                </a:r>
              </a:p>
              <a:p>
                <a:pPr>
                  <a:lnSpc>
                    <a:spcPct val="250000"/>
                  </a:lnSpc>
                </a:pPr>
                <a:r>
                  <a:rPr lang="en-GB" dirty="0" smtClean="0"/>
                  <a:t>which corresponds to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r>
                  <a:rPr lang="en-GB" dirty="0" smtClean="0"/>
                  <a:t>that 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i="1">
                              <a:latin typeface="Cambria Math" panose="02040503050406030204" pitchFamily="18" charset="0"/>
                            </a:rPr>
                            <m:t>𝛽</m:t>
                          </m:r>
                        </m:e>
                        <m:sub>
                          <m:r>
                            <a:rPr lang="en-GB" b="0" i="1" smtClean="0">
                              <a:latin typeface="Cambria Math" panose="02040503050406030204" pitchFamily="18" charset="0"/>
                            </a:rPr>
                            <m:t>𝐽</m:t>
                          </m:r>
                        </m:sub>
                      </m:sSub>
                      <m:r>
                        <a:rPr lang="en-GB" b="0" i="1" smtClean="0">
                          <a:latin typeface="Cambria Math" panose="02040503050406030204" pitchFamily="18" charset="0"/>
                        </a:rPr>
                        <m:t>=0</m:t>
                      </m:r>
                    </m:oMath>
                  </m:oMathPara>
                </a14:m>
                <a:endParaRPr lang="en-GB" dirty="0" smtClean="0"/>
              </a:p>
              <a:p>
                <a:endParaRPr lang="en-GB" dirty="0" smtClean="0"/>
              </a:p>
              <a:p>
                <a:r>
                  <a:rPr lang="en-GB" dirty="0"/>
                  <a:t>Observe 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oMath>
                  </m:oMathPara>
                </a14:m>
                <a:endParaRPr lang="en-GB" dirty="0"/>
              </a:p>
              <a:p>
                <a:pPr>
                  <a:lnSpc>
                    <a:spcPct val="150000"/>
                  </a:lnSpc>
                </a:pPr>
                <a:r>
                  <a:rPr lang="en-GB" dirty="0" smtClean="0"/>
                  <a:t>(We denote the subspace and the hypothesis by the same symbol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a14:m>
                <a:r>
                  <a:rPr lang="en-GB" dirty="0" smtClean="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5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662413"/>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662413"/>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3730411"/>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031745"/>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031745"/>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83566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Finally, introduce the subspace</a:t>
                </a:r>
              </a:p>
              <a:p>
                <a:endParaRPr lang="en-GB" dirty="0"/>
              </a:p>
              <a:p>
                <a:pPr marL="714375"/>
                <a14:m>
                  <m:oMath xmlns:m="http://schemas.openxmlformats.org/officeDocument/2006/math">
                    <m:r>
                      <a:rPr lang="en-GB" b="0" i="1" smtClean="0">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m:t>
                        </m:r>
                        <m:r>
                          <a:rPr lang="en-GB" i="1">
                            <a:latin typeface="Cambria Math" panose="02040503050406030204" pitchFamily="18" charset="0"/>
                          </a:rPr>
                          <m:t>0 </m:t>
                        </m:r>
                      </m:e>
                    </m:d>
                  </m:oMath>
                </a14:m>
                <a:r>
                  <a:rPr lang="en-GB" dirty="0" smtClean="0"/>
                  <a:t> </a:t>
                </a:r>
                <a:endParaRPr lang="en-GB" dirty="0"/>
              </a:p>
              <a:p>
                <a:endParaRPr lang="en-GB" dirty="0" smtClean="0"/>
              </a:p>
              <a:p>
                <a:endParaRPr lang="en-GB" dirty="0"/>
              </a:p>
              <a:p>
                <a:r>
                  <a:rPr lang="en-GB" dirty="0" smtClean="0"/>
                  <a:t>which </a:t>
                </a:r>
                <a:r>
                  <a:rPr lang="en-GB" dirty="0"/>
                  <a:t>corresponds to the </a:t>
                </a:r>
                <a:r>
                  <a:rPr lang="en-GB" dirty="0" smtClean="0"/>
                  <a:t>model under consideration:</a:t>
                </a:r>
              </a:p>
              <a:p>
                <a:endParaRPr lang="en-GB"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702537"/>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702537"/>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3770535"/>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07186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071869"/>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355499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Dimensions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Notice that </a:t>
                </a:r>
                <a:r>
                  <a:rPr lang="en-GB" b="1" dirty="0" smtClean="0"/>
                  <a:t>the dimension of</a:t>
                </a:r>
              </a:p>
              <a:p>
                <a:pPr>
                  <a:lnSpc>
                    <a:spcPct val="150000"/>
                  </a:lnSpc>
                </a:pPr>
                <a:endParaRPr lang="en-GB" dirty="0"/>
              </a:p>
              <a:p>
                <a:r>
                  <a:rPr lang="en-GB" dirty="0"/>
                  <a:t>  —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𝟏</m:t>
                          </m:r>
                          <m:r>
                            <a:rPr lang="en-GB" i="1">
                              <a:latin typeface="Cambria Math" panose="02040503050406030204" pitchFamily="18" charset="0"/>
                            </a:rPr>
                            <m:t>𝜆</m:t>
                          </m:r>
                          <m:r>
                            <a:rPr lang="en-GB" i="1">
                              <a:latin typeface="Cambria Math" panose="02040503050406030204" pitchFamily="18" charset="0"/>
                            </a:rPr>
                            <m:t> :</m:t>
                          </m:r>
                          <m:r>
                            <a:rPr lang="en-GB" i="1">
                              <a:latin typeface="Cambria Math" panose="02040503050406030204" pitchFamily="18" charset="0"/>
                            </a:rPr>
                            <m:t>𝜆</m:t>
                          </m:r>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d>
                    </m:oMath>
                  </m:oMathPara>
                </a14:m>
                <a:endParaRPr lang="en-GB" dirty="0"/>
              </a:p>
              <a:p>
                <a:pPr marL="630238"/>
                <a:r>
                  <a:rPr lang="en-GB" dirty="0"/>
                  <a:t>is</a:t>
                </a:r>
              </a:p>
              <a:p>
                <a:pPr>
                  <a:lnSpc>
                    <a:spcPct val="4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oMath>
                  </m:oMathPara>
                </a14:m>
                <a:endParaRPr lang="en-GB" dirty="0"/>
              </a:p>
              <a:p>
                <a:endParaRPr lang="en-GB" dirty="0"/>
              </a:p>
              <a:p>
                <a:pPr>
                  <a:lnSpc>
                    <a:spcPct val="150000"/>
                  </a:lnSpc>
                </a:pPr>
                <a:r>
                  <a:rPr lang="en-GB" dirty="0"/>
                  <a:t>  —  the subspace</a:t>
                </a:r>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e>
                    </m:d>
                  </m:oMath>
                </a14:m>
                <a:r>
                  <a:rPr lang="en-GB" dirty="0"/>
                  <a:t> </a:t>
                </a:r>
                <a:endParaRPr lang="en-GB" dirty="0" smtClean="0"/>
              </a:p>
              <a:p>
                <a:pPr marL="630238"/>
                <a:r>
                  <a:rPr lang="en-GB" dirty="0"/>
                  <a:t>is</a:t>
                </a:r>
              </a:p>
              <a:p>
                <a:pPr>
                  <a:lnSpc>
                    <a:spcPct val="40000"/>
                  </a:lnSpc>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𝐽</m:t>
                          </m:r>
                        </m:e>
                      </m:d>
                      <m:r>
                        <a:rPr lang="en-GB" b="0" i="1" smtClean="0">
                          <a:latin typeface="Cambria Math" panose="02040503050406030204" pitchFamily="18" charset="0"/>
                        </a:rPr>
                        <m:t>−1= </m:t>
                      </m:r>
                      <m:r>
                        <a:rPr lang="en-GB" b="0" i="1" smtClean="0">
                          <a:latin typeface="Cambria Math" panose="02040503050406030204" pitchFamily="18" charset="0"/>
                        </a:rPr>
                        <m:t>𝐽</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12007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Dimensions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Notice that </a:t>
                </a:r>
                <a:r>
                  <a:rPr lang="en-GB" b="1" dirty="0" smtClean="0"/>
                  <a:t>the dimension of</a:t>
                </a:r>
              </a:p>
              <a:p>
                <a:pPr>
                  <a:lnSpc>
                    <a:spcPct val="150000"/>
                  </a:lnSpc>
                </a:pPr>
                <a:endParaRPr lang="en-GB" dirty="0"/>
              </a:p>
              <a:p>
                <a:r>
                  <a:rPr lang="en-GB" dirty="0" smtClean="0"/>
                  <a:t>  </a:t>
                </a:r>
                <a:r>
                  <a:rPr lang="en-GB" dirty="0"/>
                  <a:t>—  the subspace</a:t>
                </a:r>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e>
                    </m:d>
                  </m:oMath>
                </a14:m>
                <a:r>
                  <a:rPr lang="en-GB" dirty="0"/>
                  <a:t> </a:t>
                </a:r>
              </a:p>
              <a:p>
                <a:pPr marL="630238"/>
                <a:r>
                  <a:rPr lang="en-GB" dirty="0"/>
                  <a:t>is</a:t>
                </a:r>
              </a:p>
              <a:p>
                <a:pPr>
                  <a:lnSpc>
                    <a:spcPct val="40000"/>
                  </a:lnSpc>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𝐼</m:t>
                          </m:r>
                        </m:e>
                      </m:d>
                      <m:r>
                        <a:rPr lang="en-GB" i="1">
                          <a:latin typeface="Cambria Math" panose="02040503050406030204" pitchFamily="18" charset="0"/>
                        </a:rPr>
                        <m:t>−1= </m:t>
                      </m:r>
                      <m:r>
                        <a:rPr lang="en-GB" b="0" i="1" smtClean="0">
                          <a:latin typeface="Cambria Math" panose="02040503050406030204" pitchFamily="18" charset="0"/>
                        </a:rPr>
                        <m:t>𝐼</m:t>
                      </m:r>
                    </m:oMath>
                  </m:oMathPara>
                </a14:m>
                <a:endParaRPr lang="en-GB" dirty="0" smtClean="0"/>
              </a:p>
              <a:p>
                <a:endParaRPr lang="en-GB" dirty="0" smtClean="0"/>
              </a:p>
              <a:p>
                <a:pPr>
                  <a:lnSpc>
                    <a:spcPct val="150000"/>
                  </a:lnSpc>
                </a:pPr>
                <a:r>
                  <a:rPr lang="en-GB" dirty="0" smtClean="0"/>
                  <a:t>  </a:t>
                </a:r>
                <a:r>
                  <a:rPr lang="en-GB" dirty="0"/>
                  <a:t>—  the </a:t>
                </a:r>
                <a:r>
                  <a:rPr lang="en-GB" dirty="0" smtClean="0"/>
                  <a:t>subspace</a:t>
                </a:r>
              </a:p>
              <a:p>
                <a:pPr marL="541338" algn="ctr"/>
                <a14:m>
                  <m:oMath xmlns:m="http://schemas.openxmlformats.org/officeDocument/2006/math">
                    <m:r>
                      <a:rPr lang="en-GB" i="1">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e>
                    </m:d>
                  </m:oMath>
                </a14:m>
                <a:r>
                  <a:rPr lang="en-GB" dirty="0"/>
                  <a:t> </a:t>
                </a:r>
                <a:endParaRPr lang="en-GB" dirty="0" smtClean="0"/>
              </a:p>
              <a:p>
                <a:pPr marL="630238"/>
                <a:r>
                  <a:rPr lang="en-GB" dirty="0" smtClean="0"/>
                  <a:t>is</a:t>
                </a:r>
                <a:endParaRPr lang="en-GB" dirty="0"/>
              </a:p>
              <a:p>
                <a:pPr>
                  <a:lnSpc>
                    <a:spcPct val="40000"/>
                  </a:lnSpc>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e>
                      </m:d>
                      <m:r>
                        <a:rPr lang="en-GB" b="0" i="1" smtClean="0">
                          <a:latin typeface="Cambria Math" panose="02040503050406030204" pitchFamily="18" charset="0"/>
                        </a:rPr>
                        <m:t>−2= </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127752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Solve the Least Squares Problem:</a:t>
                </a:r>
              </a:p>
              <a:p>
                <a:endParaRPr lang="en-GB" dirty="0"/>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e>
                      </m:nary>
                      <m:r>
                        <a:rPr lang="en-GB" i="1"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min</m:t>
                      </m:r>
                    </m:oMath>
                  </m:oMathPara>
                </a14:m>
                <a:endParaRPr lang="en-GB" dirty="0" smtClean="0"/>
              </a:p>
              <a:p>
                <a:pPr>
                  <a:lnSpc>
                    <a:spcPct val="150000"/>
                  </a:lnSpc>
                </a:pPr>
                <a:r>
                  <a:rPr lang="en-GB" dirty="0" smtClean="0"/>
                  <a:t>subject to</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=0   </m:t>
                      </m:r>
                      <m:r>
                        <m:rPr>
                          <m:nor/>
                        </m:rPr>
                        <a:rPr lang="en-GB" b="0" i="0" smtClean="0">
                          <a:latin typeface="Cambria Math" panose="02040503050406030204" pitchFamily="18" charset="0"/>
                        </a:rPr>
                        <m:t>and</m:t>
                      </m:r>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m:t>
                      </m:r>
                    </m:oMath>
                  </m:oMathPara>
                </a14:m>
                <a:endParaRPr lang="en-GB" dirty="0" smtClean="0"/>
              </a:p>
              <a:p>
                <a:pPr>
                  <a:lnSpc>
                    <a:spcPct val="15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𝐽</m:t>
                          </m:r>
                        </m:sub>
                      </m:sSub>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090523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Letting  </a:t>
                </a:r>
                <a14:m>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it is equivalent to solve the problem:</a:t>
                </a:r>
              </a:p>
              <a:p>
                <a:endParaRPr lang="en-GB" dirty="0" smtClean="0"/>
              </a:p>
              <a:p>
                <a:endParaRPr lang="en-GB" dirty="0" smtClean="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min</m:t>
                              </m:r>
                            </m:e>
                            <m:lim>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0" i="1" smtClean="0">
                                  <a:latin typeface="Cambria Math" panose="02040503050406030204" pitchFamily="18" charset="0"/>
                                </a:rPr>
                                <m:t>𝑀</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d>
                                        </m:e>
                                        <m:sup>
                                          <m:r>
                                            <a:rPr lang="en-GB" i="1">
                                              <a:latin typeface="Cambria Math" panose="02040503050406030204" pitchFamily="18" charset="0"/>
                                            </a:rPr>
                                            <m:t>2</m:t>
                                          </m:r>
                                        </m:sup>
                                      </m:sSup>
                                    </m:e>
                                  </m:nary>
                                </m:e>
                              </m:nary>
                            </m:e>
                          </m:nary>
                        </m:e>
                      </m:func>
                      <m:r>
                        <a:rPr lang="en-GB" i="1" smtClean="0">
                          <a:latin typeface="Cambria Math" panose="02040503050406030204" pitchFamily="18" charset="0"/>
                        </a:rPr>
                        <m:t> </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0" i="1" smtClean="0">
                                  <a:latin typeface="Cambria Math" panose="02040503050406030204" pitchFamily="18" charset="0"/>
                                </a:rPr>
                                <m:t>𝑀</m:t>
                              </m:r>
                            </m:lim>
                          </m:limLow>
                        </m:fName>
                        <m:e>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b="0" i="1" smtClean="0">
                                  <a:latin typeface="Cambria Math" panose="02040503050406030204" pitchFamily="18" charset="0"/>
                                </a:rPr>
                                <m:t>2</m:t>
                              </m:r>
                            </m:sup>
                          </m:sSup>
                        </m:e>
                      </m:func>
                      <m:r>
                        <a:rPr lang="en-GB" b="0" i="1" smtClean="0">
                          <a:latin typeface="Cambria Math" panose="02040503050406030204" pitchFamily="18" charset="0"/>
                        </a:rPr>
                        <m:t> = </m:t>
                      </m:r>
                      <m:r>
                        <m:rPr>
                          <m:sty m:val="p"/>
                        </m:rPr>
                        <a:rPr lang="en-GB" b="0" i="0" smtClean="0">
                          <a:latin typeface="Cambria Math" panose="02040503050406030204" pitchFamily="18" charset="0"/>
                        </a:rPr>
                        <m:t>RSS</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59652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p:cxnSp>
        <p:nvCxnSpPr>
          <p:cNvPr id="4" name="Přímá spojnice se šipkou 3"/>
          <p:cNvCxnSpPr/>
          <p:nvPr/>
        </p:nvCxnSpPr>
        <p:spPr>
          <a:xfrm>
            <a:off x="1440000" y="5400000"/>
            <a:ext cx="9000000" cy="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flipH="1" flipV="1">
            <a:off x="2160000" y="1440000"/>
            <a:ext cx="0" cy="4320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1944000" y="5400000"/>
            <a:ext cx="216000" cy="276999"/>
          </a:xfrm>
          <a:prstGeom prst="rect">
            <a:avLst/>
          </a:prstGeom>
          <a:noFill/>
        </p:spPr>
        <p:txBody>
          <a:bodyPr wrap="square" lIns="0" tIns="0" rIns="0" bIns="0" rtlCol="0">
            <a:spAutoFit/>
          </a:bodyPr>
          <a:lstStyle/>
          <a:p>
            <a:pPr algn="ctr"/>
            <a:r>
              <a:rPr lang="en-GB" dirty="0" smtClean="0"/>
              <a:t>0</a:t>
            </a:r>
          </a:p>
        </p:txBody>
      </p:sp>
      <mc:AlternateContent xmlns:mc="http://schemas.openxmlformats.org/markup-compatibility/2006" xmlns:a14="http://schemas.microsoft.com/office/drawing/2010/main">
        <mc:Choice Requires="a14">
          <p:sp>
            <p:nvSpPr>
              <p:cNvPr id="72" name="TextovéPole 71"/>
              <p:cNvSpPr txBox="1"/>
              <p:nvPr/>
            </p:nvSpPr>
            <p:spPr>
              <a:xfrm>
                <a:off x="10180575" y="5508000"/>
                <a:ext cx="360000" cy="27699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xmlns="">
          <p:sp>
            <p:nvSpPr>
              <p:cNvPr id="72" name="TextovéPole 71"/>
              <p:cNvSpPr txBox="1">
                <a:spLocks noRot="1" noChangeAspect="1" noMove="1" noResize="1" noEditPoints="1" noAdjustHandles="1" noChangeArrowheads="1" noChangeShapeType="1" noTextEdit="1"/>
              </p:cNvSpPr>
              <p:nvPr/>
            </p:nvSpPr>
            <p:spPr>
              <a:xfrm>
                <a:off x="10180575" y="5508000"/>
                <a:ext cx="360000" cy="276999"/>
              </a:xfrm>
              <a:prstGeom prst="rect">
                <a:avLst/>
              </a:prstGeom>
              <a:blipFill>
                <a:blip r:embed="rId2"/>
                <a:stretch>
                  <a:fillRect l="-10169"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ovéPole 72"/>
              <p:cNvSpPr txBox="1"/>
              <p:nvPr/>
            </p:nvSpPr>
            <p:spPr>
              <a:xfrm>
                <a:off x="1764000" y="1476000"/>
                <a:ext cx="39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xmlns="">
          <p:sp>
            <p:nvSpPr>
              <p:cNvPr id="73" name="TextovéPole 72"/>
              <p:cNvSpPr txBox="1">
                <a:spLocks noRot="1" noChangeAspect="1" noMove="1" noResize="1" noEditPoints="1" noAdjustHandles="1" noChangeArrowheads="1" noChangeShapeType="1" noTextEdit="1"/>
              </p:cNvSpPr>
              <p:nvPr/>
            </p:nvSpPr>
            <p:spPr>
              <a:xfrm>
                <a:off x="1764000" y="1476000"/>
                <a:ext cx="396000" cy="276999"/>
              </a:xfrm>
              <a:prstGeom prst="rect">
                <a:avLst/>
              </a:prstGeom>
              <a:blipFill>
                <a:blip r:embed="rId3"/>
                <a:stretch>
                  <a:fillRect l="-20000" t="-2174"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4788000" y="3539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4788000" y="3539001"/>
                <a:ext cx="144000" cy="276999"/>
              </a:xfrm>
              <a:prstGeom prst="rect">
                <a:avLst/>
              </a:prstGeom>
              <a:blipFill>
                <a:blip r:embed="rId4"/>
                <a:stretch>
                  <a:fillRect l="-54167" r="-58333" b="-28889"/>
                </a:stretch>
              </a:blipFill>
            </p:spPr>
            <p:txBody>
              <a:bodyPr/>
              <a:lstStyle/>
              <a:p>
                <a:r>
                  <a:rPr lang="en-GB">
                    <a:noFill/>
                  </a:rPr>
                  <a:t> </a:t>
                </a:r>
              </a:p>
            </p:txBody>
          </p:sp>
        </mc:Fallback>
      </mc:AlternateContent>
      <p:sp>
        <p:nvSpPr>
          <p:cNvPr id="6" name="TextovéPole 5"/>
          <p:cNvSpPr txBox="1"/>
          <p:nvPr/>
        </p:nvSpPr>
        <p:spPr>
          <a:xfrm>
            <a:off x="7704000" y="5780067"/>
            <a:ext cx="4385816" cy="276999"/>
          </a:xfrm>
          <a:prstGeom prst="rect">
            <a:avLst/>
          </a:prstGeom>
          <a:noFill/>
        </p:spPr>
        <p:txBody>
          <a:bodyPr wrap="none" lIns="0" tIns="0" rIns="0" bIns="0" rtlCol="0">
            <a:spAutoFit/>
          </a:bodyPr>
          <a:lstStyle/>
          <a:p>
            <a:r>
              <a:rPr lang="en-GB" dirty="0" smtClean="0"/>
              <a:t>(the subspace corresponding to the model)</a:t>
            </a:r>
            <a:endParaRPr lang="en-GB" dirty="0"/>
          </a:p>
        </p:txBody>
      </p:sp>
      <p:sp>
        <p:nvSpPr>
          <p:cNvPr id="89" name="TextovéPole 88"/>
          <p:cNvSpPr txBox="1"/>
          <p:nvPr/>
        </p:nvSpPr>
        <p:spPr>
          <a:xfrm>
            <a:off x="326089" y="1836000"/>
            <a:ext cx="1615827" cy="1107996"/>
          </a:xfrm>
          <a:prstGeom prst="rect">
            <a:avLst/>
          </a:prstGeom>
          <a:noFill/>
        </p:spPr>
        <p:txBody>
          <a:bodyPr wrap="none" lIns="0" tIns="0" rIns="0" bIns="0" rtlCol="0">
            <a:spAutoFit/>
          </a:bodyPr>
          <a:lstStyle/>
          <a:p>
            <a:pPr algn="ctr"/>
            <a:r>
              <a:rPr lang="en-GB" dirty="0" smtClean="0"/>
              <a:t>(the orthogonal </a:t>
            </a:r>
            <a:br>
              <a:rPr lang="en-GB" dirty="0" smtClean="0"/>
            </a:br>
            <a:r>
              <a:rPr lang="en-GB" dirty="0" smtClean="0"/>
              <a:t>complement =</a:t>
            </a:r>
            <a:br>
              <a:rPr lang="en-GB" dirty="0" smtClean="0"/>
            </a:br>
            <a:r>
              <a:rPr lang="en-GB" dirty="0" smtClean="0"/>
              <a:t>= the space of </a:t>
            </a:r>
            <a:br>
              <a:rPr lang="en-GB" dirty="0" smtClean="0"/>
            </a:br>
            <a:r>
              <a:rPr lang="en-GB" dirty="0" smtClean="0"/>
              <a:t>the residuals)</a:t>
            </a:r>
            <a:endParaRPr lang="en-GB" dirty="0"/>
          </a:p>
        </p:txBody>
      </p:sp>
      <p:sp>
        <p:nvSpPr>
          <p:cNvPr id="28" name="TextovéPole 27"/>
          <p:cNvSpPr txBox="1"/>
          <p:nvPr/>
        </p:nvSpPr>
        <p:spPr>
          <a:xfrm>
            <a:off x="5112000" y="3269270"/>
            <a:ext cx="2782813" cy="830997"/>
          </a:xfrm>
          <a:prstGeom prst="rect">
            <a:avLst/>
          </a:prstGeom>
          <a:noFill/>
        </p:spPr>
        <p:txBody>
          <a:bodyPr wrap="none" lIns="0" tIns="0" rIns="0" bIns="0" rtlCol="0">
            <a:spAutoFit/>
          </a:bodyPr>
          <a:lstStyle/>
          <a:p>
            <a:pPr algn="ctr"/>
            <a:r>
              <a:rPr lang="en-GB" dirty="0" smtClean="0"/>
              <a:t>the vector of the numerical </a:t>
            </a:r>
            <a:br>
              <a:rPr lang="en-GB" dirty="0" smtClean="0"/>
            </a:br>
            <a:r>
              <a:rPr lang="en-GB" dirty="0" smtClean="0"/>
              <a:t>outcomes </a:t>
            </a:r>
            <a:br>
              <a:rPr lang="en-GB" dirty="0" smtClean="0"/>
            </a:br>
            <a:r>
              <a:rPr lang="en-GB" dirty="0" smtClean="0"/>
              <a:t>of the random experiment</a:t>
            </a:r>
            <a:endParaRPr lang="en-GB" dirty="0"/>
          </a:p>
        </p:txBody>
      </p:sp>
      <p:cxnSp>
        <p:nvCxnSpPr>
          <p:cNvPr id="90" name="Přímá spojnice se šipkou 89"/>
          <p:cNvCxnSpPr/>
          <p:nvPr/>
        </p:nvCxnSpPr>
        <p:spPr>
          <a:xfrm flipV="1">
            <a:off x="2160000" y="3852000"/>
            <a:ext cx="2556000" cy="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1" name="Přímá spojnice se šipkou 90"/>
          <p:cNvCxnSpPr/>
          <p:nvPr/>
        </p:nvCxnSpPr>
        <p:spPr>
          <a:xfrm flipV="1">
            <a:off x="4752000" y="3852000"/>
            <a:ext cx="0" cy="1548000"/>
          </a:xfrm>
          <a:prstGeom prst="straightConnector1">
            <a:avLst/>
          </a:prstGeom>
          <a:ln w="381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4752000" y="540000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3852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ovéPole 95"/>
              <p:cNvSpPr txBox="1"/>
              <p:nvPr/>
            </p:nvSpPr>
            <p:spPr>
              <a:xfrm>
                <a:off x="4584081" y="1225545"/>
                <a:ext cx="4230325" cy="1306448"/>
              </a:xfrm>
              <a:prstGeom prst="rect">
                <a:avLst/>
              </a:prstGeom>
              <a:noFill/>
            </p:spPr>
            <p:txBody>
              <a:bodyPr wrap="none" lIns="0" tIns="0" rIns="0" bIns="0" rtlCol="0">
                <a:spAutoFit/>
              </a:bodyPr>
              <a:lstStyle/>
              <a:p>
                <a:pPr algn="ctr"/>
                <a:r>
                  <a:rPr lang="en-GB" sz="2400" dirty="0" smtClean="0"/>
                  <a:t>The orthogonal decomposition </a:t>
                </a:r>
                <a:br>
                  <a:rPr lang="en-GB" sz="2400" dirty="0" smtClean="0"/>
                </a:br>
                <a:r>
                  <a:rPr lang="en-GB" sz="2400" dirty="0" smtClean="0"/>
                  <a:t>of the vector  </a:t>
                </a:r>
                <a14:m>
                  <m:oMath xmlns:m="http://schemas.openxmlformats.org/officeDocument/2006/math">
                    <m:r>
                      <a:rPr lang="en-GB" sz="2400" b="1" i="1" smtClean="0">
                        <a:latin typeface="Cambria Math" panose="02040503050406030204" pitchFamily="18" charset="0"/>
                      </a:rPr>
                      <m:t>𝒚</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ℝ</m:t>
                        </m:r>
                      </m:e>
                      <m:sup>
                        <m:r>
                          <a:rPr lang="en-GB" sz="2400" b="0" i="1" smtClean="0">
                            <a:latin typeface="Cambria Math" panose="02040503050406030204" pitchFamily="18" charset="0"/>
                          </a:rPr>
                          <m:t>𝐼</m:t>
                        </m:r>
                        <m:r>
                          <a:rPr lang="en-GB" sz="2400" b="0" i="1" smtClean="0">
                            <a:latin typeface="Cambria Math" panose="02040503050406030204" pitchFamily="18" charset="0"/>
                          </a:rPr>
                          <m:t>×</m:t>
                        </m:r>
                        <m:r>
                          <a:rPr lang="en-GB" sz="2400" b="0" i="1" smtClean="0">
                            <a:latin typeface="Cambria Math" panose="02040503050406030204" pitchFamily="18" charset="0"/>
                          </a:rPr>
                          <m:t>𝐽</m:t>
                        </m:r>
                        <m:r>
                          <a:rPr lang="en-GB" sz="2400" b="0" i="1" smtClean="0">
                            <a:latin typeface="Cambria Math" panose="02040503050406030204" pitchFamily="18" charset="0"/>
                          </a:rPr>
                          <m:t>×</m:t>
                        </m:r>
                        <m:r>
                          <a:rPr lang="en-GB" sz="2400" b="0" i="1" smtClean="0">
                            <a:latin typeface="Cambria Math" panose="02040503050406030204" pitchFamily="18" charset="0"/>
                          </a:rPr>
                          <m:t>𝐾</m:t>
                        </m:r>
                      </m:sup>
                    </m:sSup>
                  </m:oMath>
                </a14:m>
                <a:r>
                  <a:rPr lang="en-GB" sz="2400" dirty="0" smtClean="0"/>
                  <a:t> :</a:t>
                </a:r>
              </a:p>
              <a:p>
                <a:pPr algn="ctr">
                  <a:lnSpc>
                    <a:spcPct val="150000"/>
                  </a:lnSpc>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𝒚</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r>
                        <a:rPr lang="en-GB" sz="2400" b="1" i="1" smtClean="0">
                          <a:latin typeface="Cambria Math" panose="02040503050406030204" pitchFamily="18" charset="0"/>
                        </a:rPr>
                        <m:t>𝒆</m:t>
                      </m:r>
                      <m:r>
                        <a:rPr lang="en-GB" sz="2400" b="0" i="1" smtClean="0">
                          <a:latin typeface="Cambria Math" panose="02040503050406030204" pitchFamily="18" charset="0"/>
                        </a:rPr>
                        <m:t>  </m:t>
                      </m:r>
                      <m:r>
                        <m:rPr>
                          <m:nor/>
                        </m:rPr>
                        <a:rPr lang="en-GB" sz="2400" b="0" i="0" smtClean="0">
                          <a:latin typeface="Cambria Math" panose="02040503050406030204" pitchFamily="18" charset="0"/>
                        </a:rPr>
                        <m:t>and</m:t>
                      </m:r>
                      <m:r>
                        <a:rPr lang="en-GB" sz="2400" b="0" i="1" smtClean="0">
                          <a:latin typeface="Cambria Math" panose="02040503050406030204" pitchFamily="18" charset="0"/>
                        </a:rPr>
                        <m:t>  </m:t>
                      </m:r>
                      <m:r>
                        <a:rPr lang="en-GB" sz="2400" b="1" i="1" smtClean="0">
                          <a:latin typeface="Cambria Math" panose="02040503050406030204" pitchFamily="18" charset="0"/>
                        </a:rPr>
                        <m:t>𝒆</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oMath>
                  </m:oMathPara>
                </a14:m>
                <a:endParaRPr lang="en-GB" sz="2400" dirty="0"/>
              </a:p>
            </p:txBody>
          </p:sp>
        </mc:Choice>
        <mc:Fallback xmlns="">
          <p:sp>
            <p:nvSpPr>
              <p:cNvPr id="96" name="TextovéPole 95"/>
              <p:cNvSpPr txBox="1">
                <a:spLocks noRot="1" noChangeAspect="1" noMove="1" noResize="1" noEditPoints="1" noAdjustHandles="1" noChangeArrowheads="1" noChangeShapeType="1" noTextEdit="1"/>
              </p:cNvSpPr>
              <p:nvPr/>
            </p:nvSpPr>
            <p:spPr>
              <a:xfrm>
                <a:off x="4584081" y="1225545"/>
                <a:ext cx="4230325" cy="1306448"/>
              </a:xfrm>
              <a:prstGeom prst="rect">
                <a:avLst/>
              </a:prstGeom>
              <a:blipFill>
                <a:blip r:embed="rId5"/>
                <a:stretch>
                  <a:fillRect l="-4035" t="-6542" r="-37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ovéPole 96"/>
              <p:cNvSpPr txBox="1"/>
              <p:nvPr/>
            </p:nvSpPr>
            <p:spPr>
              <a:xfrm>
                <a:off x="4651010" y="5508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xmlns="">
          <p:sp>
            <p:nvSpPr>
              <p:cNvPr id="97" name="TextovéPole 96"/>
              <p:cNvSpPr txBox="1">
                <a:spLocks noRot="1" noChangeAspect="1" noMove="1" noResize="1" noEditPoints="1" noAdjustHandles="1" noChangeArrowheads="1" noChangeShapeType="1" noTextEdit="1"/>
              </p:cNvSpPr>
              <p:nvPr/>
            </p:nvSpPr>
            <p:spPr>
              <a:xfrm>
                <a:off x="4651010" y="5508000"/>
                <a:ext cx="201978" cy="276999"/>
              </a:xfrm>
              <a:prstGeom prst="rect">
                <a:avLst/>
              </a:prstGeom>
              <a:blipFill>
                <a:blip r:embed="rId6"/>
                <a:stretch>
                  <a:fillRect l="-30303" t="-24444" r="-57576"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ovéPole 97"/>
              <p:cNvSpPr txBox="1"/>
              <p:nvPr/>
            </p:nvSpPr>
            <p:spPr>
              <a:xfrm>
                <a:off x="970958" y="3708000"/>
                <a:ext cx="10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𝒆</m:t>
                      </m:r>
                    </m:oMath>
                  </m:oMathPara>
                </a14:m>
                <a:endParaRPr lang="en-GB" b="1" dirty="0"/>
              </a:p>
            </p:txBody>
          </p:sp>
        </mc:Choice>
        <mc:Fallback xmlns="">
          <p:sp>
            <p:nvSpPr>
              <p:cNvPr id="98" name="TextovéPole 97"/>
              <p:cNvSpPr txBox="1">
                <a:spLocks noRot="1" noChangeAspect="1" noMove="1" noResize="1" noEditPoints="1" noAdjustHandles="1" noChangeArrowheads="1" noChangeShapeType="1" noTextEdit="1"/>
              </p:cNvSpPr>
              <p:nvPr/>
            </p:nvSpPr>
            <p:spPr>
              <a:xfrm>
                <a:off x="970958" y="3708000"/>
                <a:ext cx="1080000" cy="276999"/>
              </a:xfrm>
              <a:prstGeom prst="rect">
                <a:avLst/>
              </a:prstGeom>
              <a:blipFill>
                <a:blip r:embed="rId7"/>
                <a:stretch>
                  <a:fillRect l="-2825" t="-21739" r="-1130"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ovéPole 116"/>
              <p:cNvSpPr txBox="1"/>
              <p:nvPr/>
            </p:nvSpPr>
            <p:spPr>
              <a:xfrm>
                <a:off x="252000" y="6329135"/>
                <a:ext cx="10080000" cy="390363"/>
              </a:xfrm>
              <a:prstGeom prst="rect">
                <a:avLst/>
              </a:prstGeom>
              <a:noFill/>
            </p:spPr>
            <p:txBody>
              <a:bodyPr wrap="none" lIns="0" tIns="0" rIns="0" bIns="0" rtlCol="0">
                <a:spAutoFit/>
              </a:bodyPr>
              <a:lstStyle/>
              <a:p>
                <a:r>
                  <a:rPr lang="en-GB" sz="2400" dirty="0" smtClean="0"/>
                  <a:t>Residual Sum of Squares:    </a:t>
                </a:r>
                <a14:m>
                  <m:oMath xmlns:m="http://schemas.openxmlformats.org/officeDocument/2006/math">
                    <m:r>
                      <m:rPr>
                        <m:sty m:val="p"/>
                      </m:rPr>
                      <a:rPr lang="en-GB" sz="2400" b="0" i="0" smtClean="0">
                        <a:latin typeface="Cambria Math" panose="02040503050406030204" pitchFamily="18" charset="0"/>
                      </a:rPr>
                      <m:t>RSS</m:t>
                    </m:r>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𝑦</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𝑦</m:t>
                                        </m:r>
                                      </m:e>
                                    </m:acc>
                                  </m:e>
                                  <m:sub>
                                    <m:r>
                                      <a:rPr lang="en-GB" sz="2400" b="0" i="1" smtClean="0">
                                        <a:latin typeface="Cambria Math" panose="02040503050406030204" pitchFamily="18" charset="0"/>
                                      </a:rPr>
                                      <m:t>𝑖</m:t>
                                    </m:r>
                                  </m:sub>
                                </m:sSub>
                              </m:e>
                            </m:d>
                          </m:e>
                          <m:sup>
                            <m:r>
                              <a:rPr lang="en-GB" sz="2400" b="0" i="1" smtClean="0">
                                <a:latin typeface="Cambria Math" panose="02040503050406030204" pitchFamily="18" charset="0"/>
                              </a:rPr>
                              <m:t>2</m:t>
                            </m:r>
                          </m:sup>
                        </m:sSup>
                      </m:e>
                    </m:nary>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bSup>
                          <m:sSubSupPr>
                            <m:ctrlPr>
                              <a:rPr lang="en-GB" sz="2400" b="0" i="1" smtClean="0">
                                <a:latin typeface="Cambria Math" panose="02040503050406030204" pitchFamily="18" charset="0"/>
                              </a:rPr>
                            </m:ctrlPr>
                          </m:sSubSupPr>
                          <m:e>
                            <m:r>
                              <a:rPr lang="en-GB" sz="2400" b="0" i="1" smtClean="0">
                                <a:latin typeface="Cambria Math" panose="02040503050406030204" pitchFamily="18" charset="0"/>
                              </a:rPr>
                              <m:t>𝑒</m:t>
                            </m:r>
                          </m:e>
                          <m:sub>
                            <m:r>
                              <a:rPr lang="en-GB" sz="2400" b="0" i="1" smtClean="0">
                                <a:latin typeface="Cambria Math" panose="02040503050406030204" pitchFamily="18" charset="0"/>
                              </a:rPr>
                              <m:t>𝑖</m:t>
                            </m:r>
                          </m:sub>
                          <m:sup>
                            <m:r>
                              <a:rPr lang="en-GB" sz="2400" b="0" i="1" smtClean="0">
                                <a:latin typeface="Cambria Math" panose="02040503050406030204" pitchFamily="18" charset="0"/>
                              </a:rPr>
                              <m:t>2</m:t>
                            </m:r>
                          </m:sup>
                        </m:sSubSup>
                      </m:e>
                    </m:nary>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1" i="1" smtClean="0">
                            <a:latin typeface="Cambria Math" panose="02040503050406030204" pitchFamily="18" charset="0"/>
                          </a:rPr>
                          <m:t>𝒆</m:t>
                        </m:r>
                      </m:e>
                      <m:sup>
                        <m:r>
                          <m:rPr>
                            <m:sty m:val="p"/>
                          </m:rPr>
                          <a:rPr lang="en-GB" sz="2400" b="0" i="0" smtClean="0">
                            <a:latin typeface="Cambria Math" panose="02040503050406030204" pitchFamily="18" charset="0"/>
                          </a:rPr>
                          <m:t>T</m:t>
                        </m:r>
                      </m:sup>
                    </m:sSup>
                    <m:r>
                      <a:rPr lang="en-GB" sz="2400" b="1" i="1" smtClean="0">
                        <a:latin typeface="Cambria Math" panose="02040503050406030204" pitchFamily="18" charset="0"/>
                      </a:rPr>
                      <m:t>𝒆</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b="1" i="1">
                                <a:latin typeface="Cambria Math" panose="02040503050406030204" pitchFamily="18" charset="0"/>
                              </a:rPr>
                              <m:t>𝒆</m:t>
                            </m:r>
                          </m:e>
                        </m:d>
                      </m:e>
                      <m:sup>
                        <m:r>
                          <a:rPr lang="en-GB" sz="2400" i="1">
                            <a:latin typeface="Cambria Math" panose="02040503050406030204" pitchFamily="18" charset="0"/>
                          </a:rPr>
                          <m:t>2</m:t>
                        </m:r>
                      </m:sup>
                    </m:sSup>
                  </m:oMath>
                </a14:m>
                <a:endParaRPr lang="en-GB" sz="2400" dirty="0"/>
              </a:p>
            </p:txBody>
          </p:sp>
        </mc:Choice>
        <mc:Fallback xmlns="">
          <p:sp>
            <p:nvSpPr>
              <p:cNvPr id="117" name="TextovéPole 116"/>
              <p:cNvSpPr txBox="1">
                <a:spLocks noRot="1" noChangeAspect="1" noMove="1" noResize="1" noEditPoints="1" noAdjustHandles="1" noChangeArrowheads="1" noChangeShapeType="1" noTextEdit="1"/>
              </p:cNvSpPr>
              <p:nvPr/>
            </p:nvSpPr>
            <p:spPr>
              <a:xfrm>
                <a:off x="252000" y="6329135"/>
                <a:ext cx="10080000" cy="390363"/>
              </a:xfrm>
              <a:prstGeom prst="rect">
                <a:avLst/>
              </a:prstGeom>
              <a:blipFill>
                <a:blip r:embed="rId8"/>
                <a:stretch>
                  <a:fillRect l="-1814" t="-18750" b="-46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ovéPole 117"/>
              <p:cNvSpPr txBox="1"/>
              <p:nvPr/>
            </p:nvSpPr>
            <p:spPr>
              <a:xfrm>
                <a:off x="8748000" y="3708000"/>
                <a:ext cx="3117200" cy="1200329"/>
              </a:xfrm>
              <a:prstGeom prst="rect">
                <a:avLst/>
              </a:prstGeom>
              <a:noFill/>
              <a:ln w="9525">
                <a:solidFill>
                  <a:schemeClr val="accent1"/>
                </a:solidFill>
              </a:ln>
            </p:spPr>
            <p:txBody>
              <a:bodyPr wrap="none" rtlCol="0">
                <a:spAutoFit/>
              </a:bodyPr>
              <a:lstStyle/>
              <a:p>
                <a:r>
                  <a:rPr lang="en-GB" dirty="0" smtClean="0"/>
                  <a:t>By the Pythagoras Theorem:</a:t>
                </a:r>
              </a:p>
              <a:p>
                <a:pPr>
                  <a:lnSpc>
                    <a:spcPct val="15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b="1" i="1" smtClean="0">
                                  <a:latin typeface="Cambria Math" panose="02040503050406030204" pitchFamily="18" charset="0"/>
                                </a:rPr>
                                <m:t>𝒚</m:t>
                              </m:r>
                            </m:e>
                          </m:d>
                        </m:e>
                        <m:sup>
                          <m:r>
                            <a:rPr lang="en-GB" b="0" i="1" smtClean="0">
                              <a:latin typeface="Cambria Math" panose="02040503050406030204" pitchFamily="18" charset="0"/>
                            </a:rPr>
                            <m:t>2</m:t>
                          </m:r>
                        </m:sup>
                      </m:sSup>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𝒆</m:t>
                              </m:r>
                            </m:e>
                          </m:d>
                        </m:e>
                        <m:sup>
                          <m:r>
                            <a:rPr lang="en-GB" b="0" i="1" smtClean="0">
                              <a:latin typeface="Cambria Math" panose="02040503050406030204" pitchFamily="18" charset="0"/>
                            </a:rPr>
                            <m:t>2</m:t>
                          </m:r>
                        </m:sup>
                      </m:sSup>
                    </m:oMath>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𝒚</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𝒚</m:t>
                      </m:r>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p>
                          <m:r>
                            <m:rPr>
                              <m:sty m:val="p"/>
                            </m:rPr>
                            <a:rPr lang="en-GB" b="0" i="0" smtClean="0">
                              <a:latin typeface="Cambria Math" panose="02040503050406030204" pitchFamily="18" charset="0"/>
                            </a:rPr>
                            <m:t>T</m:t>
                          </m:r>
                        </m:sup>
                      </m:sSup>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𝒆</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𝒆</m:t>
                      </m:r>
                    </m:oMath>
                  </m:oMathPara>
                </a14:m>
                <a:endParaRPr lang="en-GB" b="1" dirty="0"/>
              </a:p>
            </p:txBody>
          </p:sp>
        </mc:Choice>
        <mc:Fallback xmlns="">
          <p:sp>
            <p:nvSpPr>
              <p:cNvPr id="118" name="TextovéPole 117"/>
              <p:cNvSpPr txBox="1">
                <a:spLocks noRot="1" noChangeAspect="1" noMove="1" noResize="1" noEditPoints="1" noAdjustHandles="1" noChangeArrowheads="1" noChangeShapeType="1" noTextEdit="1"/>
              </p:cNvSpPr>
              <p:nvPr/>
            </p:nvSpPr>
            <p:spPr>
              <a:xfrm>
                <a:off x="8748000" y="3708000"/>
                <a:ext cx="3117200" cy="1200329"/>
              </a:xfrm>
              <a:prstGeom prst="rect">
                <a:avLst/>
              </a:prstGeom>
              <a:blipFill>
                <a:blip r:embed="rId9"/>
                <a:stretch>
                  <a:fillRect l="-1365" t="-2010" r="-975"/>
                </a:stretch>
              </a:blipFill>
              <a:ln w="9525">
                <a:solidFill>
                  <a:schemeClr val="accent1"/>
                </a:solidFill>
              </a:ln>
            </p:spPr>
            <p:txBody>
              <a:bodyPr/>
              <a:lstStyle/>
              <a:p>
                <a:r>
                  <a:rPr lang="en-GB">
                    <a:noFill/>
                  </a:rPr>
                  <a:t> </a:t>
                </a:r>
              </a:p>
            </p:txBody>
          </p:sp>
        </mc:Fallback>
      </mc:AlternateContent>
      <p:sp>
        <p:nvSpPr>
          <p:cNvPr id="58" name="Ovál 57"/>
          <p:cNvSpPr/>
          <p:nvPr/>
        </p:nvSpPr>
        <p:spPr>
          <a:xfrm>
            <a:off x="4716000" y="38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V="1">
            <a:off x="2160000" y="3852000"/>
            <a:ext cx="2592000" cy="1548000"/>
          </a:xfrm>
          <a:prstGeom prst="straightConnector1">
            <a:avLst/>
          </a:prstGeom>
          <a:ln w="38100" cap="rnd">
            <a:solidFill>
              <a:schemeClr val="accent1"/>
            </a:solidFill>
            <a:prstDash val="sysDot"/>
            <a:round/>
            <a:tailEnd type="stealth" w="med" len="lg"/>
          </a:ln>
        </p:spPr>
        <p:style>
          <a:lnRef idx="1">
            <a:schemeClr val="accent1"/>
          </a:lnRef>
          <a:fillRef idx="0">
            <a:schemeClr val="accent1"/>
          </a:fillRef>
          <a:effectRef idx="0">
            <a:schemeClr val="accent1"/>
          </a:effectRef>
          <a:fontRef idx="minor">
            <a:schemeClr val="tx1"/>
          </a:fontRef>
        </p:style>
      </p:cxnSp>
      <p:cxnSp>
        <p:nvCxnSpPr>
          <p:cNvPr id="107" name="Přímá spojnice se šipkou 106"/>
          <p:cNvCxnSpPr/>
          <p:nvPr/>
        </p:nvCxnSpPr>
        <p:spPr>
          <a:xfrm flipV="1">
            <a:off x="2159999" y="5400000"/>
            <a:ext cx="2592000" cy="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cxnSp>
        <p:nvCxnSpPr>
          <p:cNvPr id="110" name="Přímá spojnice se šipkou 109"/>
          <p:cNvCxnSpPr/>
          <p:nvPr/>
        </p:nvCxnSpPr>
        <p:spPr>
          <a:xfrm flipH="1" flipV="1">
            <a:off x="2160000" y="3852000"/>
            <a:ext cx="0" cy="15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27" name="Oblouk 26"/>
          <p:cNvSpPr/>
          <p:nvPr/>
        </p:nvSpPr>
        <p:spPr>
          <a:xfrm>
            <a:off x="4392000" y="5040000"/>
            <a:ext cx="720000" cy="720000"/>
          </a:xfrm>
          <a:prstGeom prst="arc">
            <a:avLst>
              <a:gd name="adj1" fmla="val 10789184"/>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Ovál 28"/>
          <p:cNvSpPr/>
          <p:nvPr/>
        </p:nvSpPr>
        <p:spPr>
          <a:xfrm>
            <a:off x="4579200" y="52272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7" name="TextovéPole 6"/>
              <p:cNvSpPr txBox="1"/>
              <p:nvPr/>
            </p:nvSpPr>
            <p:spPr>
              <a:xfrm>
                <a:off x="5439713" y="5450400"/>
                <a:ext cx="205200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oMath>
                  </m:oMathPara>
                </a14:m>
                <a:endParaRPr lang="en-GB"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5439713" y="5450400"/>
                <a:ext cx="2052000" cy="369332"/>
              </a:xfrm>
              <a:prstGeom prst="rect">
                <a:avLst/>
              </a:prstGeom>
              <a:blipFill>
                <a:blip r:embed="rId10"/>
                <a:stretch>
                  <a:fillRect b="-9524"/>
                </a:stretch>
              </a:blipFill>
              <a:ln w="127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ovéPole 29"/>
              <p:cNvSpPr txBox="1"/>
              <p:nvPr/>
            </p:nvSpPr>
            <p:spPr>
              <a:xfrm>
                <a:off x="252000" y="5859901"/>
                <a:ext cx="390453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𝐼</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𝐽</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𝐼𝐽</m:t>
                      </m:r>
                      <m:d>
                        <m:dPr>
                          <m:ctrlPr>
                            <a:rPr lang="en-GB" b="0" i="1" smtClean="0">
                              <a:latin typeface="Cambria Math" panose="02040503050406030204" pitchFamily="18" charset="0"/>
                            </a:rPr>
                          </m:ctrlPr>
                        </m:dPr>
                        <m:e>
                          <m:r>
                            <a:rPr lang="en-GB" b="0" i="1" smtClean="0">
                              <a:latin typeface="Cambria Math" panose="02040503050406030204" pitchFamily="18" charset="0"/>
                            </a:rPr>
                            <m:t>𝐾</m:t>
                          </m:r>
                          <m:r>
                            <a:rPr lang="en-GB" b="0" i="1" smtClean="0">
                              <a:latin typeface="Cambria Math" panose="02040503050406030204" pitchFamily="18" charset="0"/>
                            </a:rPr>
                            <m:t>−1</m:t>
                          </m:r>
                        </m:e>
                      </m:d>
                    </m:oMath>
                  </m:oMathPara>
                </a14:m>
                <a:endParaRPr lang="en-GB"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252000" y="5859901"/>
                <a:ext cx="3904530" cy="369332"/>
              </a:xfrm>
              <a:prstGeom prst="rect">
                <a:avLst/>
              </a:prstGeom>
              <a:blipFill>
                <a:blip r:embed="rId11"/>
                <a:stretch>
                  <a:fillRect b="-9524"/>
                </a:stretch>
              </a:blipFill>
              <a:ln w="127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ovéPole 30"/>
              <p:cNvSpPr txBox="1"/>
              <p:nvPr/>
            </p:nvSpPr>
            <p:spPr>
              <a:xfrm>
                <a:off x="4428000" y="5859962"/>
                <a:ext cx="2551275"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b="0" i="1" smtClean="0">
                          <a:latin typeface="Cambria Math" panose="02040503050406030204" pitchFamily="18" charset="0"/>
                        </a:rPr>
                        <m:t>=</m:t>
                      </m:r>
                      <m:r>
                        <a:rPr lang="en-GB" b="0" i="1" smtClean="0">
                          <a:latin typeface="Cambria Math" panose="02040503050406030204" pitchFamily="18" charset="0"/>
                        </a:rPr>
                        <m:t>𝐼𝐽𝐾</m:t>
                      </m:r>
                    </m:oMath>
                  </m:oMathPara>
                </a14:m>
                <a:endParaRPr lang="en-GB" dirty="0"/>
              </a:p>
            </p:txBody>
          </p:sp>
        </mc:Choice>
        <mc:Fallback xmlns="">
          <p:sp>
            <p:nvSpPr>
              <p:cNvPr id="31" name="TextovéPole 30"/>
              <p:cNvSpPr txBox="1">
                <a:spLocks noRot="1" noChangeAspect="1" noMove="1" noResize="1" noEditPoints="1" noAdjustHandles="1" noChangeArrowheads="1" noChangeShapeType="1" noTextEdit="1"/>
              </p:cNvSpPr>
              <p:nvPr/>
            </p:nvSpPr>
            <p:spPr>
              <a:xfrm>
                <a:off x="4428000" y="5859962"/>
                <a:ext cx="2551275" cy="369332"/>
              </a:xfrm>
              <a:prstGeom prst="rect">
                <a:avLst/>
              </a:prstGeom>
              <a:blipFill>
                <a:blip r:embed="rId12"/>
                <a:stretch>
                  <a:fillRect b="-9524"/>
                </a:stretch>
              </a:blipFill>
              <a:ln w="127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2285402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Solve also:</a:t>
                </a:r>
              </a:p>
              <a:p>
                <a:endParaRPr lang="en-GB" dirty="0" smtClean="0"/>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e>
                      </m:nary>
                      <m:r>
                        <a:rPr lang="en-GB" i="1"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min</m:t>
                      </m:r>
                      <m:r>
                        <a:rPr lang="en-GB" b="0" i="1" smtClean="0">
                          <a:latin typeface="Cambria Math" panose="02040503050406030204" pitchFamily="18" charset="0"/>
                          <a:ea typeface="Cambria Math" panose="02040503050406030204" pitchFamily="18" charset="0"/>
                        </a:rPr>
                        <m:t>  </m:t>
                      </m:r>
                      <m:r>
                        <m:rPr>
                          <m:nor/>
                        </m:rPr>
                        <a:rPr lang="en-GB" b="0" i="0" smtClean="0">
                          <a:latin typeface="Cambria Math" panose="02040503050406030204" pitchFamily="18" charset="0"/>
                          <a:ea typeface="Cambria Math" panose="02040503050406030204" pitchFamily="18" charset="0"/>
                        </a:rPr>
                        <m:t>and</m:t>
                      </m:r>
                      <m:r>
                        <a:rPr lang="en-GB" b="0" i="1" smtClean="0">
                          <a:latin typeface="Cambria Math" panose="02040503050406030204" pitchFamily="18" charset="0"/>
                          <a:ea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ea typeface="Cambria Math" panose="02040503050406030204" pitchFamily="18" charset="0"/>
                        </a:rPr>
                        <m:t>⟶</m:t>
                      </m:r>
                      <m:r>
                        <m:rPr>
                          <m:sty m:val="p"/>
                        </m:rPr>
                        <a:rPr lang="en-GB">
                          <a:latin typeface="Cambria Math" panose="02040503050406030204" pitchFamily="18" charset="0"/>
                          <a:ea typeface="Cambria Math" panose="02040503050406030204" pitchFamily="18" charset="0"/>
                        </a:rPr>
                        <m:t>min</m:t>
                      </m:r>
                    </m:oMath>
                  </m:oMathPara>
                </a14:m>
                <a:endParaRPr lang="en-GB" dirty="0" smtClean="0"/>
              </a:p>
              <a:p>
                <a:endParaRPr lang="en-GB" dirty="0" smtClean="0"/>
              </a:p>
              <a:p>
                <a:r>
                  <a:rPr lang="en-GB" dirty="0" smtClean="0"/>
                  <a:t>subject to</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=0   </m:t>
                      </m:r>
                      <m:r>
                        <m:rPr>
                          <m:nor/>
                        </m:rPr>
                        <a:rPr lang="en-GB" b="0" i="0" smtClean="0">
                          <a:latin typeface="Cambria Math" panose="02040503050406030204" pitchFamily="18" charset="0"/>
                        </a:rPr>
                        <m:t>and</m:t>
                      </m:r>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m:t>
                      </m:r>
                    </m:oMath>
                  </m:oMathPara>
                </a14:m>
                <a:endParaRPr lang="en-GB" dirty="0" smtClean="0"/>
              </a:p>
              <a:p>
                <a:pPr>
                  <a:lnSpc>
                    <a:spcPct val="15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m:t>
                      </m:r>
                      <m:r>
                        <a:rPr lang="en-GB" b="0" i="1" smtClean="0">
                          <a:latin typeface="Cambria Math" panose="02040503050406030204" pitchFamily="18" charset="0"/>
                        </a:rPr>
                        <m:t>ℝ</m:t>
                      </m:r>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𝐽</m:t>
                          </m:r>
                        </m:sub>
                      </m:sSub>
                      <m:r>
                        <a:rPr lang="en-GB" i="1">
                          <a:latin typeface="Cambria Math" panose="02040503050406030204" pitchFamily="18" charset="0"/>
                        </a:rPr>
                        <m:t>∈</m:t>
                      </m:r>
                      <m:r>
                        <a:rPr lang="en-GB" i="1">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999717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Motivation:  Example</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Assume that we test several distinct cars.  We also have a set of distinct drivers.  We wish to test whether the mileage (the fuel consumption per 100 km) of the car depends also upon the driver who drives the car.  In particular, </a:t>
                </a:r>
                <a:br>
                  <a:rPr lang="en-GB" dirty="0" smtClean="0"/>
                </a:br>
                <a:r>
                  <a:rPr lang="en-GB" dirty="0" smtClean="0"/>
                  <a:t>let us have  </a:t>
                </a:r>
                <a14:m>
                  <m:oMath xmlns:m="http://schemas.openxmlformats.org/officeDocument/2006/math">
                    <m:r>
                      <a:rPr lang="en-GB" i="1" smtClean="0">
                        <a:latin typeface="Cambria Math" panose="02040503050406030204" pitchFamily="18" charset="0"/>
                      </a:rPr>
                      <m:t>𝐼</m:t>
                    </m:r>
                  </m:oMath>
                </a14:m>
                <a:r>
                  <a:rPr lang="en-GB" dirty="0" smtClean="0"/>
                  <a:t>  distinct cars  (</a:t>
                </a:r>
                <a14:m>
                  <m:oMath xmlns:m="http://schemas.openxmlformats.org/officeDocument/2006/math">
                    <m:r>
                      <a:rPr lang="en-GB" i="1" smtClean="0">
                        <a:latin typeface="Cambria Math" panose="02040503050406030204" pitchFamily="18" charset="0"/>
                      </a:rPr>
                      <m:t>𝑖</m:t>
                    </m:r>
                    <m:r>
                      <a:rPr lang="en-GB" i="1" smtClean="0">
                        <a:latin typeface="Cambria Math" panose="02040503050406030204" pitchFamily="18" charset="0"/>
                      </a:rPr>
                      <m:t>=1, 2,…,</m:t>
                    </m:r>
                    <m:r>
                      <a:rPr lang="en-GB" i="1" smtClean="0">
                        <a:latin typeface="Cambria Math" panose="02040503050406030204" pitchFamily="18" charset="0"/>
                      </a:rPr>
                      <m:t>𝐼</m:t>
                    </m:r>
                  </m:oMath>
                </a14:m>
                <a:r>
                  <a:rPr lang="en-GB" dirty="0" smtClean="0"/>
                  <a:t>)  and  </a:t>
                </a:r>
                <a14:m>
                  <m:oMath xmlns:m="http://schemas.openxmlformats.org/officeDocument/2006/math">
                    <m:r>
                      <a:rPr lang="en-GB" i="1" smtClean="0">
                        <a:latin typeface="Cambria Math" panose="02040503050406030204" pitchFamily="18" charset="0"/>
                      </a:rPr>
                      <m:t>𝐽</m:t>
                    </m:r>
                  </m:oMath>
                </a14:m>
                <a:r>
                  <a:rPr lang="en-GB" dirty="0" smtClean="0"/>
                  <a:t>  distinct drivers  </a:t>
                </a:r>
                <a:r>
                  <a:rPr lang="en-GB" dirty="0"/>
                  <a:t>(</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𝐽</m:t>
                    </m:r>
                  </m:oMath>
                </a14:m>
                <a:r>
                  <a:rPr lang="en-GB" dirty="0" smtClean="0"/>
                  <a:t>).</a:t>
                </a:r>
              </a:p>
              <a:p>
                <a:pPr>
                  <a:lnSpc>
                    <a:spcPct val="150000"/>
                  </a:lnSpc>
                </a:pPr>
                <a:r>
                  <a:rPr lang="en-GB" dirty="0" smtClean="0"/>
                  <a:t>There are two factors in this example:</a:t>
                </a:r>
              </a:p>
              <a:p>
                <a:pPr marL="342900" indent="-342900">
                  <a:lnSpc>
                    <a:spcPct val="150000"/>
                  </a:lnSpc>
                  <a:buFont typeface="Arial" panose="020B0604020202020204" pitchFamily="34" charset="0"/>
                  <a:buChar char="•"/>
                </a:pPr>
                <a:r>
                  <a:rPr lang="en-GB" dirty="0" smtClean="0"/>
                  <a:t>factor  A  =  the car  (</a:t>
                </a:r>
                <a14:m>
                  <m:oMath xmlns:m="http://schemas.openxmlformats.org/officeDocument/2006/math">
                    <m:r>
                      <a:rPr lang="en-GB" i="1">
                        <a:latin typeface="Cambria Math" panose="02040503050406030204" pitchFamily="18" charset="0"/>
                      </a:rPr>
                      <m:t>𝑖</m:t>
                    </m:r>
                    <m:r>
                      <a:rPr lang="en-GB" i="1">
                        <a:latin typeface="Cambria Math" panose="02040503050406030204" pitchFamily="18" charset="0"/>
                      </a:rPr>
                      <m:t>=1, 2,…,</m:t>
                    </m:r>
                    <m:r>
                      <a:rPr lang="en-GB" i="1">
                        <a:latin typeface="Cambria Math" panose="02040503050406030204" pitchFamily="18" charset="0"/>
                      </a:rPr>
                      <m:t>𝐼</m:t>
                    </m:r>
                  </m:oMath>
                </a14:m>
                <a:r>
                  <a:rPr lang="en-GB" dirty="0" smtClean="0"/>
                  <a:t>)</a:t>
                </a:r>
              </a:p>
              <a:p>
                <a:pPr marL="342900" indent="-342900">
                  <a:lnSpc>
                    <a:spcPct val="150000"/>
                  </a:lnSpc>
                  <a:buFont typeface="Arial" panose="020B0604020202020204" pitchFamily="34" charset="0"/>
                  <a:buChar char="•"/>
                </a:pPr>
                <a:r>
                  <a:rPr lang="en-GB" dirty="0" smtClean="0"/>
                  <a:t>factor  B  =  the driver  (</a:t>
                </a:r>
                <a14:m>
                  <m:oMath xmlns:m="http://schemas.openxmlformats.org/officeDocument/2006/math">
                    <m:r>
                      <a:rPr lang="en-GB" i="1">
                        <a:latin typeface="Cambria Math" panose="02040503050406030204" pitchFamily="18" charset="0"/>
                      </a:rPr>
                      <m:t>𝑗</m:t>
                    </m:r>
                    <m:r>
                      <a:rPr lang="en-GB" i="1">
                        <a:latin typeface="Cambria Math" panose="02040503050406030204" pitchFamily="18" charset="0"/>
                      </a:rPr>
                      <m:t>=1, 2,…,</m:t>
                    </m:r>
                    <m:r>
                      <a:rPr lang="en-GB" i="1">
                        <a:latin typeface="Cambria Math" panose="02040503050406030204" pitchFamily="18" charset="0"/>
                      </a:rPr>
                      <m:t>𝐽</m:t>
                    </m:r>
                  </m:oMath>
                </a14:m>
                <a:r>
                  <a:rPr lang="en-GB" dirty="0" smtClean="0"/>
                  <a:t>)</a:t>
                </a:r>
              </a:p>
              <a:p>
                <a:pPr>
                  <a:lnSpc>
                    <a:spcPct val="150000"/>
                  </a:lnSpc>
                </a:pPr>
                <a:r>
                  <a:rPr lang="en-GB" dirty="0" smtClean="0"/>
                  <a:t>There are  </a:t>
                </a:r>
                <a14:m>
                  <m:oMath xmlns:m="http://schemas.openxmlformats.org/officeDocument/2006/math">
                    <m:r>
                      <a:rPr lang="en-GB" b="0" i="1" smtClean="0">
                        <a:latin typeface="Cambria Math" panose="02040503050406030204" pitchFamily="18" charset="0"/>
                      </a:rPr>
                      <m:t>𝐼𝐽</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oMath>
                </a14:m>
                <a:r>
                  <a:rPr lang="en-GB" dirty="0" smtClean="0"/>
                  <a:t>  distinct combinations of the factors (the Cartesian product).</a:t>
                </a:r>
              </a:p>
              <a:p>
                <a:pPr>
                  <a:lnSpc>
                    <a:spcPct val="150000"/>
                  </a:lnSpc>
                </a:pPr>
                <a:r>
                  <a:rPr lang="en-GB" dirty="0" smtClean="0"/>
                  <a:t>Assume that each combination is tested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𝑛</m:t>
                        </m:r>
                      </m:e>
                      <m:sub>
                        <m:r>
                          <a:rPr lang="en-GB" b="0" i="1" smtClean="0">
                            <a:latin typeface="Cambria Math" panose="02040503050406030204" pitchFamily="18" charset="0"/>
                          </a:rPr>
                          <m:t>𝑖𝑗</m:t>
                        </m:r>
                      </m:sub>
                    </m:sSub>
                  </m:oMath>
                </a14:m>
                <a:r>
                  <a:rPr lang="en-GB" dirty="0" smtClean="0"/>
                  <a:t>-times.</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1937"/>
                </a:stretch>
              </a:blipFill>
            </p:spPr>
            <p:txBody>
              <a:bodyPr/>
              <a:lstStyle/>
              <a:p>
                <a:r>
                  <a:rPr lang="en-GB">
                    <a:noFill/>
                  </a:rPr>
                  <a:t> </a:t>
                </a:r>
              </a:p>
            </p:txBody>
          </p:sp>
        </mc:Fallback>
      </mc:AlternateContent>
    </p:spTree>
    <p:extLst>
      <p:ext uri="{BB962C8B-B14F-4D97-AF65-F5344CB8AC3E}">
        <p14:creationId xmlns:p14="http://schemas.microsoft.com/office/powerpoint/2010/main" val="336662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Letting  </a:t>
                </a:r>
                <a14:m>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m:rPr>
                            <m:sty m:val="p"/>
                          </m:rPr>
                          <a:rPr lang="en-GB" b="0" i="0" smtClean="0">
                            <a:latin typeface="Cambria Math" panose="02040503050406030204" pitchFamily="18" charset="0"/>
                          </a:rPr>
                          <m:t>A</m:t>
                        </m:r>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and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B</m:t>
                        </m:r>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smtClean="0">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oMath>
                </a14:m>
                <a:r>
                  <a:rPr lang="en-GB" dirty="0" smtClean="0"/>
                  <a:t>,  respectively, </a:t>
                </a:r>
                <a:br>
                  <a:rPr lang="en-GB" dirty="0" smtClean="0"/>
                </a:br>
                <a:r>
                  <a:rPr lang="en-GB" dirty="0" smtClean="0"/>
                  <a:t>it is equivalent to solve the problems:</a:t>
                </a:r>
              </a:p>
              <a:p>
                <a:endParaRPr lang="en-GB" dirty="0" smtClean="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min</m:t>
                              </m:r>
                            </m:e>
                            <m:lim>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d>
                                        </m:e>
                                        <m:sup>
                                          <m:r>
                                            <a:rPr lang="en-GB" i="1">
                                              <a:latin typeface="Cambria Math" panose="02040503050406030204" pitchFamily="18" charset="0"/>
                                            </a:rPr>
                                            <m:t>2</m:t>
                                          </m:r>
                                        </m:sup>
                                      </m:sSup>
                                    </m:e>
                                  </m:nary>
                                </m:e>
                              </m:nary>
                            </m:e>
                          </m:nary>
                        </m:e>
                      </m:func>
                      <m:r>
                        <a:rPr lang="en-GB" i="1" smtClean="0">
                          <a:latin typeface="Cambria Math" panose="02040503050406030204" pitchFamily="18" charset="0"/>
                        </a:rPr>
                        <m:t> </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lim>
                          </m:limLow>
                        </m:fName>
                        <m:e>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𝒚</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a:rPr lang="en-GB" b="0" i="1" smtClean="0">
                                  <a:latin typeface="Cambria Math" panose="02040503050406030204" pitchFamily="18" charset="0"/>
                                </a:rPr>
                                <m:t>2</m:t>
                              </m:r>
                            </m:sup>
                          </m:sSup>
                        </m:e>
                      </m:func>
                    </m:oMath>
                  </m:oMathPara>
                </a14:m>
                <a:endParaRPr lang="en-GB" dirty="0" smtClean="0"/>
              </a:p>
              <a:p>
                <a:pPr>
                  <a:lnSpc>
                    <a:spcPct val="150000"/>
                  </a:lnSpc>
                </a:pPr>
                <a:r>
                  <a:rPr lang="en-GB" dirty="0" smtClean="0"/>
                  <a:t>and</a:t>
                </a:r>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B</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B</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B</m:t>
                                      </m:r>
                                    </m:sub>
                                  </m:sSub>
                                </m:e>
                              </m:d>
                            </m:e>
                            <m:sup>
                              <m:r>
                                <a:rPr lang="en-GB" i="1">
                                  <a:latin typeface="Cambria Math" panose="02040503050406030204" pitchFamily="18" charset="0"/>
                                </a:rPr>
                                <m:t>2</m:t>
                              </m:r>
                            </m:sup>
                          </m:sSup>
                        </m:e>
                      </m:func>
                    </m:oMath>
                  </m:oMathPara>
                </a14:m>
                <a:endParaRPr lang="en-GB" dirty="0" smtClean="0"/>
              </a:p>
              <a:p>
                <a:pPr>
                  <a:lnSpc>
                    <a:spcPct val="250000"/>
                  </a:lnSpc>
                </a:pPr>
                <a:r>
                  <a:rPr lang="en-GB" dirty="0" smtClean="0"/>
                  <a:t>respectively.</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3027"/>
                </a:stretch>
              </a:blipFill>
            </p:spPr>
            <p:txBody>
              <a:bodyPr/>
              <a:lstStyle/>
              <a:p>
                <a:r>
                  <a:rPr lang="en-GB">
                    <a:noFill/>
                  </a:rPr>
                  <a:t> </a:t>
                </a:r>
              </a:p>
            </p:txBody>
          </p:sp>
        </mc:Fallback>
      </mc:AlternateContent>
    </p:spTree>
    <p:extLst>
      <p:ext uri="{BB962C8B-B14F-4D97-AF65-F5344CB8AC3E}">
        <p14:creationId xmlns:p14="http://schemas.microsoft.com/office/powerpoint/2010/main" val="40963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Lastly, solve:</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e>
                          </m:nary>
                        </m:e>
                      </m:nary>
                      <m:r>
                        <a:rPr lang="en-GB" i="1"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min</m:t>
                      </m:r>
                    </m:oMath>
                  </m:oMathPara>
                </a14:m>
                <a:endParaRPr lang="en-GB" dirty="0" smtClean="0"/>
              </a:p>
              <a:p>
                <a:r>
                  <a:rPr lang="en-GB" dirty="0" smtClean="0"/>
                  <a:t>subject to</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smtClean="0"/>
              </a:p>
              <a:p>
                <a:endParaRPr lang="en-GB" dirty="0" smtClean="0"/>
              </a:p>
              <a:p>
                <a:r>
                  <a:rPr lang="en-GB" dirty="0" smtClean="0"/>
                  <a:t>By letting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a14:m>
                <a:r>
                  <a:rPr lang="en-GB" dirty="0" smtClean="0"/>
                  <a:t>,  equivalently:</a:t>
                </a:r>
              </a:p>
              <a:p>
                <a:endParaRPr lang="en-GB" dirty="0" smtClean="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a:latin typeface="Cambria Math" panose="02040503050406030204" pitchFamily="18" charset="0"/>
                                </a:rPr>
                                <m:t>∈</m:t>
                              </m:r>
                              <m:r>
                                <a:rPr lang="en-GB" b="0" i="1" smtClean="0">
                                  <a:latin typeface="Cambria Math" panose="02040503050406030204" pitchFamily="18" charset="0"/>
                                </a:rPr>
                                <m:t>𝐿</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𝐿</m:t>
                              </m:r>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e>
                      </m:func>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912921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p:cxnSp>
        <p:nvCxnSpPr>
          <p:cNvPr id="4" name="Přímá spojnice se šipkou 3"/>
          <p:cNvCxnSpPr/>
          <p:nvPr/>
        </p:nvCxnSpPr>
        <p:spPr>
          <a:xfrm>
            <a:off x="1440000" y="5400000"/>
            <a:ext cx="9000000" cy="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flipH="1" flipV="1">
            <a:off x="2160000" y="1440000"/>
            <a:ext cx="0" cy="4320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ovéPole 37"/>
              <p:cNvSpPr txBox="1"/>
              <p:nvPr/>
            </p:nvSpPr>
            <p:spPr>
              <a:xfrm>
                <a:off x="1836000" y="5400000"/>
                <a:ext cx="360000" cy="27699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oMath>
                  </m:oMathPara>
                </a14:m>
                <a:endParaRPr lang="en-GB" dirty="0" smtClean="0"/>
              </a:p>
            </p:txBody>
          </p:sp>
        </mc:Choice>
        <mc:Fallback xmlns="">
          <p:sp>
            <p:nvSpPr>
              <p:cNvPr id="38" name="TextovéPole 37"/>
              <p:cNvSpPr txBox="1">
                <a:spLocks noRot="1" noChangeAspect="1" noMove="1" noResize="1" noEditPoints="1" noAdjustHandles="1" noChangeArrowheads="1" noChangeShapeType="1" noTextEdit="1"/>
              </p:cNvSpPr>
              <p:nvPr/>
            </p:nvSpPr>
            <p:spPr>
              <a:xfrm>
                <a:off x="1836000" y="5400000"/>
                <a:ext cx="360000" cy="276999"/>
              </a:xfrm>
              <a:prstGeom prst="rect">
                <a:avLst/>
              </a:prstGeom>
              <a:blipFill>
                <a:blip r:embed="rId2"/>
                <a:stretch>
                  <a:fillRect l="-18644" r="-59322"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ovéPole 71"/>
              <p:cNvSpPr txBox="1"/>
              <p:nvPr/>
            </p:nvSpPr>
            <p:spPr>
              <a:xfrm>
                <a:off x="10180575" y="5508000"/>
                <a:ext cx="360000" cy="276999"/>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m:oMathPara>
                </a14:m>
                <a:endParaRPr lang="en-GB" dirty="0" smtClean="0"/>
              </a:p>
            </p:txBody>
          </p:sp>
        </mc:Choice>
        <mc:Fallback xmlns="">
          <p:sp>
            <p:nvSpPr>
              <p:cNvPr id="72" name="TextovéPole 71"/>
              <p:cNvSpPr txBox="1">
                <a:spLocks noRot="1" noChangeAspect="1" noMove="1" noResize="1" noEditPoints="1" noAdjustHandles="1" noChangeArrowheads="1" noChangeShapeType="1" noTextEdit="1"/>
              </p:cNvSpPr>
              <p:nvPr/>
            </p:nvSpPr>
            <p:spPr>
              <a:xfrm>
                <a:off x="10180575" y="5508000"/>
                <a:ext cx="360000" cy="276999"/>
              </a:xfrm>
              <a:prstGeom prst="rect">
                <a:avLst/>
              </a:prstGeom>
              <a:blipFill>
                <a:blip r:embed="rId3"/>
                <a:stretch>
                  <a:fillRect l="-20339"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4788000" y="3539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4788000" y="3539001"/>
                <a:ext cx="144000" cy="276999"/>
              </a:xfrm>
              <a:prstGeom prst="rect">
                <a:avLst/>
              </a:prstGeom>
              <a:blipFill>
                <a:blip r:embed="rId4"/>
                <a:stretch>
                  <a:fillRect l="-54167" t="-24444" r="-62500"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6815625" y="5780144"/>
                <a:ext cx="5332550" cy="276999"/>
              </a:xfrm>
              <a:prstGeom prst="rect">
                <a:avLst/>
              </a:prstGeom>
              <a:noFill/>
            </p:spPr>
            <p:txBody>
              <a:bodyPr wrap="none" lIns="0" tIns="0" rIns="0" bIns="0" rtlCol="0">
                <a:spAutoFit/>
              </a:bodyPr>
              <a:lstStyle/>
              <a:p>
                <a:r>
                  <a:rPr lang="en-GB" dirty="0" smtClean="0"/>
                  <a:t>(the subspace corresponding to the hypothesis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𝐻</m:t>
                        </m:r>
                      </m:e>
                      <m:sub>
                        <m:r>
                          <m:rPr>
                            <m:sty m:val="p"/>
                          </m:rPr>
                          <a:rPr lang="en-GB" i="0" smtClean="0">
                            <a:latin typeface="Cambria Math" panose="02040503050406030204" pitchFamily="18" charset="0"/>
                          </a:rPr>
                          <m:t>A</m:t>
                        </m:r>
                      </m:sub>
                    </m:sSub>
                  </m:oMath>
                </a14:m>
                <a:r>
                  <a:rPr lang="en-GB" dirty="0" smtClean="0"/>
                  <a:t>)</a:t>
                </a:r>
                <a:endParaRPr lang="en-GB"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815625" y="5780144"/>
                <a:ext cx="5332550" cy="276999"/>
              </a:xfrm>
              <a:prstGeom prst="rect">
                <a:avLst/>
              </a:prstGeom>
              <a:blipFill>
                <a:blip r:embed="rId5"/>
                <a:stretch>
                  <a:fillRect l="-2629" t="-28261" b="-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ovéPole 88"/>
              <p:cNvSpPr txBox="1"/>
              <p:nvPr/>
            </p:nvSpPr>
            <p:spPr>
              <a:xfrm>
                <a:off x="366645" y="1836000"/>
                <a:ext cx="1577355" cy="1107996"/>
              </a:xfrm>
              <a:prstGeom prst="rect">
                <a:avLst/>
              </a:prstGeom>
              <a:noFill/>
            </p:spPr>
            <p:txBody>
              <a:bodyPr wrap="none" lIns="0" tIns="0" rIns="0" bIns="0" rtlCol="0">
                <a:spAutoFit/>
              </a:bodyPr>
              <a:lstStyle/>
              <a:p>
                <a:pPr algn="ctr"/>
                <a:r>
                  <a:rPr lang="en-GB" dirty="0" smtClean="0"/>
                  <a:t>(the subspace  </a:t>
                </a:r>
                <a:br>
                  <a:rPr lang="en-GB" dirty="0" smtClean="0"/>
                </a:br>
                <a:r>
                  <a:rPr lang="en-GB" dirty="0" smtClean="0"/>
                  <a:t>corresponding</a:t>
                </a:r>
                <a:br>
                  <a:rPr lang="en-GB" dirty="0" smtClean="0"/>
                </a:br>
                <a:r>
                  <a:rPr lang="en-GB" dirty="0" smtClean="0"/>
                  <a:t>to the </a:t>
                </a:r>
                <a:br>
                  <a:rPr lang="en-GB" dirty="0" smtClean="0"/>
                </a:br>
                <a:r>
                  <a:rPr lang="en-GB" dirty="0" smtClean="0"/>
                  <a:t>hypothesis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𝐻</m:t>
                        </m:r>
                      </m:e>
                      <m:sub>
                        <m:r>
                          <m:rPr>
                            <m:sty m:val="p"/>
                          </m:rPr>
                          <a:rPr lang="en-GB" i="0" smtClean="0">
                            <a:latin typeface="Cambria Math" panose="02040503050406030204" pitchFamily="18" charset="0"/>
                          </a:rPr>
                          <m:t>B</m:t>
                        </m:r>
                      </m:sub>
                    </m:sSub>
                  </m:oMath>
                </a14:m>
                <a:r>
                  <a:rPr lang="en-GB" dirty="0" smtClean="0"/>
                  <a:t>)</a:t>
                </a:r>
                <a:endParaRPr lang="en-GB" dirty="0"/>
              </a:p>
            </p:txBody>
          </p:sp>
        </mc:Choice>
        <mc:Fallback xmlns="">
          <p:sp>
            <p:nvSpPr>
              <p:cNvPr id="89" name="TextovéPole 88"/>
              <p:cNvSpPr txBox="1">
                <a:spLocks noRot="1" noChangeAspect="1" noMove="1" noResize="1" noEditPoints="1" noAdjustHandles="1" noChangeArrowheads="1" noChangeShapeType="1" noTextEdit="1"/>
              </p:cNvSpPr>
              <p:nvPr/>
            </p:nvSpPr>
            <p:spPr>
              <a:xfrm>
                <a:off x="366645" y="1836000"/>
                <a:ext cx="1577355" cy="1107996"/>
              </a:xfrm>
              <a:prstGeom prst="rect">
                <a:avLst/>
              </a:prstGeom>
              <a:blipFill>
                <a:blip r:embed="rId6"/>
                <a:stretch>
                  <a:fillRect l="-8494" t="-7143" r="-8880" b="-12088"/>
                </a:stretch>
              </a:blipFill>
            </p:spPr>
            <p:txBody>
              <a:bodyPr/>
              <a:lstStyle/>
              <a:p>
                <a:r>
                  <a:rPr lang="en-GB">
                    <a:noFill/>
                  </a:rPr>
                  <a:t> </a:t>
                </a:r>
              </a:p>
            </p:txBody>
          </p:sp>
        </mc:Fallback>
      </mc:AlternateContent>
      <p:cxnSp>
        <p:nvCxnSpPr>
          <p:cNvPr id="90" name="Přímá spojnice se šipkou 89"/>
          <p:cNvCxnSpPr/>
          <p:nvPr/>
        </p:nvCxnSpPr>
        <p:spPr>
          <a:xfrm flipV="1">
            <a:off x="2160000" y="3852000"/>
            <a:ext cx="2556000" cy="0"/>
          </a:xfrm>
          <a:prstGeom prst="straightConnector1">
            <a:avLst/>
          </a:prstGeom>
          <a:ln w="381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1" name="Přímá spojnice se šipkou 90"/>
          <p:cNvCxnSpPr/>
          <p:nvPr/>
        </p:nvCxnSpPr>
        <p:spPr>
          <a:xfrm flipV="1">
            <a:off x="4752000" y="3852000"/>
            <a:ext cx="0" cy="1548000"/>
          </a:xfrm>
          <a:prstGeom prst="straightConnector1">
            <a:avLst/>
          </a:prstGeom>
          <a:ln w="381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4752000" y="540000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3852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ovéPole 95"/>
              <p:cNvSpPr txBox="1"/>
              <p:nvPr/>
            </p:nvSpPr>
            <p:spPr>
              <a:xfrm>
                <a:off x="4584090" y="1225545"/>
                <a:ext cx="4230325" cy="1292662"/>
              </a:xfrm>
              <a:prstGeom prst="rect">
                <a:avLst/>
              </a:prstGeom>
              <a:noFill/>
            </p:spPr>
            <p:txBody>
              <a:bodyPr wrap="none" lIns="0" tIns="0" rIns="0" bIns="0" rtlCol="0">
                <a:spAutoFit/>
              </a:bodyPr>
              <a:lstStyle/>
              <a:p>
                <a:pPr algn="ctr"/>
                <a:r>
                  <a:rPr lang="en-GB" sz="2400" dirty="0" smtClean="0"/>
                  <a:t>The orthogonal decomposition </a:t>
                </a:r>
                <a:br>
                  <a:rPr lang="en-GB" sz="2400" dirty="0" smtClean="0"/>
                </a:br>
                <a:r>
                  <a:rPr lang="en-GB" sz="2400" dirty="0" smtClean="0"/>
                  <a:t>of the projection  </a:t>
                </a:r>
                <a14:m>
                  <m:oMath xmlns:m="http://schemas.openxmlformats.org/officeDocument/2006/math">
                    <m:acc>
                      <m:accPr>
                        <m:chr m:val="̂"/>
                        <m:ctrlPr>
                          <a:rPr lang="en-GB" sz="2400" b="1"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r>
                      <a:rPr lang="en-GB" sz="2400" b="0" i="1" smtClean="0">
                        <a:latin typeface="Cambria Math" panose="02040503050406030204" pitchFamily="18" charset="0"/>
                      </a:rPr>
                      <m:t>𝑀</m:t>
                    </m:r>
                  </m:oMath>
                </a14:m>
                <a:r>
                  <a:rPr lang="en-GB" sz="2400" dirty="0" smtClean="0"/>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GB" sz="2400" b="1"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e>
                            <m:sub>
                              <m:r>
                                <m:rPr>
                                  <m:sty m:val="p"/>
                                </m:rPr>
                                <a:rPr lang="en-GB" sz="2400" b="0" i="0" smtClean="0">
                                  <a:latin typeface="Cambria Math" panose="02040503050406030204" pitchFamily="18" charset="0"/>
                                </a:rPr>
                                <m:t>A</m:t>
                              </m:r>
                            </m:sub>
                          </m:sSub>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acc>
                                <m:accPr>
                                  <m:chr m:val="̂"/>
                                  <m:ctrlPr>
                                    <a:rPr lang="en-GB" sz="2400" i="1">
                                      <a:latin typeface="Cambria Math" panose="02040503050406030204" pitchFamily="18" charset="0"/>
                                    </a:rPr>
                                  </m:ctrlPr>
                                </m:accPr>
                                <m:e>
                                  <m:r>
                                    <a:rPr lang="en-GB" sz="2400" b="1" i="1">
                                      <a:latin typeface="Cambria Math" panose="02040503050406030204" pitchFamily="18" charset="0"/>
                                    </a:rPr>
                                    <m:t>𝒚</m:t>
                                  </m:r>
                                </m:e>
                              </m:acc>
                            </m:e>
                            <m:sub>
                              <m:r>
                                <m:rPr>
                                  <m:sty m:val="p"/>
                                </m:rPr>
                                <a:rPr lang="en-GB" sz="2400" b="0" i="0" smtClean="0">
                                  <a:latin typeface="Cambria Math" panose="02040503050406030204" pitchFamily="18" charset="0"/>
                                </a:rPr>
                                <m:t>B</m:t>
                              </m:r>
                            </m:sub>
                          </m:sSub>
                        </m:e>
                      </m:d>
                      <m:r>
                        <a:rPr lang="en-GB" sz="2400" b="0" i="1" smtClean="0">
                          <a:latin typeface="Cambria Math" panose="02040503050406030204" pitchFamily="18" charset="0"/>
                        </a:rPr>
                        <m:t>+</m:t>
                      </m:r>
                      <m:r>
                        <a:rPr lang="en-GB" sz="2400" b="1" i="1" smtClean="0">
                          <a:latin typeface="Cambria Math" panose="02040503050406030204" pitchFamily="18" charset="0"/>
                        </a:rPr>
                        <m:t>𝟏</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𝑦</m:t>
                          </m:r>
                        </m:e>
                      </m:acc>
                    </m:oMath>
                  </m:oMathPara>
                </a14:m>
                <a:endParaRPr lang="en-GB" sz="2400" dirty="0"/>
              </a:p>
            </p:txBody>
          </p:sp>
        </mc:Choice>
        <mc:Fallback xmlns="">
          <p:sp>
            <p:nvSpPr>
              <p:cNvPr id="96" name="TextovéPole 95"/>
              <p:cNvSpPr txBox="1">
                <a:spLocks noRot="1" noChangeAspect="1" noMove="1" noResize="1" noEditPoints="1" noAdjustHandles="1" noChangeArrowheads="1" noChangeShapeType="1" noTextEdit="1"/>
              </p:cNvSpPr>
              <p:nvPr/>
            </p:nvSpPr>
            <p:spPr>
              <a:xfrm>
                <a:off x="4584090" y="1225545"/>
                <a:ext cx="4230325" cy="1292662"/>
              </a:xfrm>
              <a:prstGeom prst="rect">
                <a:avLst/>
              </a:prstGeom>
              <a:blipFill>
                <a:blip r:embed="rId7"/>
                <a:stretch>
                  <a:fillRect l="-4035" t="-6604" r="-37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ovéPole 96"/>
              <p:cNvSpPr txBox="1"/>
              <p:nvPr/>
            </p:nvSpPr>
            <p:spPr>
              <a:xfrm>
                <a:off x="4651010" y="5508000"/>
                <a:ext cx="325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oMath>
                  </m:oMathPara>
                </a14:m>
                <a:endParaRPr lang="en-GB" b="1" dirty="0"/>
              </a:p>
            </p:txBody>
          </p:sp>
        </mc:Choice>
        <mc:Fallback xmlns="">
          <p:sp>
            <p:nvSpPr>
              <p:cNvPr id="97" name="TextovéPole 96"/>
              <p:cNvSpPr txBox="1">
                <a:spLocks noRot="1" noChangeAspect="1" noMove="1" noResize="1" noEditPoints="1" noAdjustHandles="1" noChangeArrowheads="1" noChangeShapeType="1" noTextEdit="1"/>
              </p:cNvSpPr>
              <p:nvPr/>
            </p:nvSpPr>
            <p:spPr>
              <a:xfrm>
                <a:off x="4651010" y="5508000"/>
                <a:ext cx="325409" cy="276999"/>
              </a:xfrm>
              <a:prstGeom prst="rect">
                <a:avLst/>
              </a:prstGeom>
              <a:blipFill>
                <a:blip r:embed="rId8"/>
                <a:stretch>
                  <a:fillRect l="-18868" t="-24444" r="-35849"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ovéPole 97"/>
              <p:cNvSpPr txBox="1"/>
              <p:nvPr/>
            </p:nvSpPr>
            <p:spPr>
              <a:xfrm>
                <a:off x="1727999" y="3708000"/>
                <a:ext cx="32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B</m:t>
                          </m:r>
                        </m:sub>
                      </m:sSub>
                    </m:oMath>
                  </m:oMathPara>
                </a14:m>
                <a:endParaRPr lang="en-GB" b="1" dirty="0"/>
              </a:p>
            </p:txBody>
          </p:sp>
        </mc:Choice>
        <mc:Fallback xmlns="">
          <p:sp>
            <p:nvSpPr>
              <p:cNvPr id="98" name="TextovéPole 97"/>
              <p:cNvSpPr txBox="1">
                <a:spLocks noRot="1" noChangeAspect="1" noMove="1" noResize="1" noEditPoints="1" noAdjustHandles="1" noChangeArrowheads="1" noChangeShapeType="1" noTextEdit="1"/>
              </p:cNvSpPr>
              <p:nvPr/>
            </p:nvSpPr>
            <p:spPr>
              <a:xfrm>
                <a:off x="1727999" y="3708000"/>
                <a:ext cx="324000" cy="276999"/>
              </a:xfrm>
              <a:prstGeom prst="rect">
                <a:avLst/>
              </a:prstGeom>
              <a:blipFill>
                <a:blip r:embed="rId9"/>
                <a:stretch>
                  <a:fillRect l="-16667" t="-21739" r="-35185"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ovéPole 117"/>
              <p:cNvSpPr txBox="1"/>
              <p:nvPr/>
            </p:nvSpPr>
            <p:spPr>
              <a:xfrm>
                <a:off x="5574415" y="3145872"/>
                <a:ext cx="6480000" cy="1207767"/>
              </a:xfrm>
              <a:prstGeom prst="rect">
                <a:avLst/>
              </a:prstGeom>
              <a:noFill/>
              <a:ln w="9525">
                <a:solidFill>
                  <a:schemeClr val="accent1"/>
                </a:solidFill>
              </a:ln>
            </p:spPr>
            <p:txBody>
              <a:bodyPr wrap="none" rtlCol="0">
                <a:spAutoFit/>
              </a:bodyPr>
              <a:lstStyle/>
              <a:p>
                <a:r>
                  <a:rPr lang="en-GB" dirty="0" smtClean="0"/>
                  <a:t>By the Pythagoras Theorem:</a:t>
                </a:r>
              </a:p>
              <a:p>
                <a:pPr>
                  <a:lnSpc>
                    <a:spcPct val="15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acc>
                                <m:accPr>
                                  <m:chr m:val="̂"/>
                                  <m:ctrlPr>
                                    <a:rPr lang="en-GB"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b="0" i="1" smtClean="0">
                              <a:latin typeface="Cambria Math" panose="02040503050406030204" pitchFamily="18" charset="0"/>
                            </a:rPr>
                            <m:t>2</m:t>
                          </m:r>
                        </m:sup>
                      </m:sSup>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e>
                        <m:sup>
                          <m:r>
                            <a:rPr lang="en-GB" b="0" i="1" smtClean="0">
                              <a:latin typeface="Cambria Math" panose="02040503050406030204" pitchFamily="18" charset="0"/>
                            </a:rPr>
                            <m:t>2</m:t>
                          </m:r>
                        </m:sup>
                      </m:sSup>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m:rPr>
                              <m:sty m:val="p"/>
                            </m:rPr>
                            <a:rPr lang="en-GB" b="0" i="0" smtClean="0">
                              <a:latin typeface="Cambria Math" panose="02040503050406030204" pitchFamily="18" charset="0"/>
                            </a:rPr>
                            <m:t>T</m:t>
                          </m:r>
                        </m:sup>
                      </m:sSup>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m:rPr>
                              <m:sty m:val="p"/>
                            </m:rPr>
                            <a:rPr lang="en-GB" b="0" i="0" smtClean="0">
                              <a:latin typeface="Cambria Math" panose="02040503050406030204" pitchFamily="18" charset="0"/>
                            </a:rPr>
                            <m:t>T</m:t>
                          </m:r>
                        </m:sup>
                      </m:sSup>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r>
                        <a:rPr lang="en-GB" i="1">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e>
                        <m:sup>
                          <m:r>
                            <m:rPr>
                              <m:sty m:val="p"/>
                            </m:rPr>
                            <a:rPr lang="en-GB" b="0" i="0" smtClean="0">
                              <a:latin typeface="Cambria Math" panose="02040503050406030204" pitchFamily="18" charset="0"/>
                            </a:rPr>
                            <m:t>T</m:t>
                          </m:r>
                        </m:sup>
                      </m:sSup>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oMath>
                  </m:oMathPara>
                </a14:m>
                <a:endParaRPr lang="en-GB" b="1" dirty="0"/>
              </a:p>
            </p:txBody>
          </p:sp>
        </mc:Choice>
        <mc:Fallback xmlns="">
          <p:sp>
            <p:nvSpPr>
              <p:cNvPr id="118" name="TextovéPole 117"/>
              <p:cNvSpPr txBox="1">
                <a:spLocks noRot="1" noChangeAspect="1" noMove="1" noResize="1" noEditPoints="1" noAdjustHandles="1" noChangeArrowheads="1" noChangeShapeType="1" noTextEdit="1"/>
              </p:cNvSpPr>
              <p:nvPr/>
            </p:nvSpPr>
            <p:spPr>
              <a:xfrm>
                <a:off x="5574415" y="3145872"/>
                <a:ext cx="6480000" cy="1207767"/>
              </a:xfrm>
              <a:prstGeom prst="rect">
                <a:avLst/>
              </a:prstGeom>
              <a:blipFill>
                <a:blip r:embed="rId10"/>
                <a:stretch>
                  <a:fillRect l="-657" t="-2000"/>
                </a:stretch>
              </a:blipFill>
              <a:ln w="9525">
                <a:solidFill>
                  <a:schemeClr val="accent1"/>
                </a:solidFill>
              </a:ln>
            </p:spPr>
            <p:txBody>
              <a:bodyPr/>
              <a:lstStyle/>
              <a:p>
                <a:r>
                  <a:rPr lang="en-GB">
                    <a:noFill/>
                  </a:rPr>
                  <a:t> </a:t>
                </a:r>
              </a:p>
            </p:txBody>
          </p:sp>
        </mc:Fallback>
      </mc:AlternateContent>
      <p:sp>
        <p:nvSpPr>
          <p:cNvPr id="58" name="Ovál 57"/>
          <p:cNvSpPr/>
          <p:nvPr/>
        </p:nvSpPr>
        <p:spPr>
          <a:xfrm>
            <a:off x="4716000" y="38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V="1">
            <a:off x="2160000" y="3852000"/>
            <a:ext cx="2592000" cy="1548000"/>
          </a:xfrm>
          <a:prstGeom prst="straightConnector1">
            <a:avLst/>
          </a:prstGeom>
          <a:ln w="38100" cap="rnd">
            <a:solidFill>
              <a:schemeClr val="accent1"/>
            </a:solidFill>
            <a:prstDash val="sysDot"/>
            <a:round/>
            <a:tailEnd type="stealth" w="med" len="lg"/>
          </a:ln>
        </p:spPr>
        <p:style>
          <a:lnRef idx="1">
            <a:schemeClr val="accent1"/>
          </a:lnRef>
          <a:fillRef idx="0">
            <a:schemeClr val="accent1"/>
          </a:fillRef>
          <a:effectRef idx="0">
            <a:schemeClr val="accent1"/>
          </a:effectRef>
          <a:fontRef idx="minor">
            <a:schemeClr val="tx1"/>
          </a:fontRef>
        </p:style>
      </p:cxnSp>
      <p:cxnSp>
        <p:nvCxnSpPr>
          <p:cNvPr id="107" name="Přímá spojnice se šipkou 106"/>
          <p:cNvCxnSpPr/>
          <p:nvPr/>
        </p:nvCxnSpPr>
        <p:spPr>
          <a:xfrm flipV="1">
            <a:off x="2159999" y="5400000"/>
            <a:ext cx="2592000" cy="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cxnSp>
        <p:nvCxnSpPr>
          <p:cNvPr id="110" name="Přímá spojnice se šipkou 109"/>
          <p:cNvCxnSpPr/>
          <p:nvPr/>
        </p:nvCxnSpPr>
        <p:spPr>
          <a:xfrm flipH="1" flipV="1">
            <a:off x="2160000" y="3852000"/>
            <a:ext cx="0" cy="15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27" name="Oblouk 26"/>
          <p:cNvSpPr/>
          <p:nvPr/>
        </p:nvSpPr>
        <p:spPr>
          <a:xfrm>
            <a:off x="4392000" y="5040000"/>
            <a:ext cx="720000" cy="720000"/>
          </a:xfrm>
          <a:prstGeom prst="arc">
            <a:avLst>
              <a:gd name="adj1" fmla="val 10789184"/>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Ovál 28"/>
          <p:cNvSpPr/>
          <p:nvPr/>
        </p:nvSpPr>
        <p:spPr>
          <a:xfrm>
            <a:off x="4579200" y="52272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7" name="TextovéPole 6"/>
              <p:cNvSpPr txBox="1"/>
              <p:nvPr/>
            </p:nvSpPr>
            <p:spPr>
              <a:xfrm>
                <a:off x="9186490" y="1622179"/>
                <a:ext cx="205200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oMath>
                  </m:oMathPara>
                </a14:m>
                <a:endParaRPr lang="en-GB"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9186490" y="1622179"/>
                <a:ext cx="2052000" cy="369332"/>
              </a:xfrm>
              <a:prstGeom prst="rect">
                <a:avLst/>
              </a:prstGeom>
              <a:blipFill>
                <a:blip r:embed="rId11"/>
                <a:stretch>
                  <a:fillRect b="-9524"/>
                </a:stretch>
              </a:blipFill>
              <a:ln w="127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ovéPole 31"/>
              <p:cNvSpPr txBox="1"/>
              <p:nvPr/>
            </p:nvSpPr>
            <p:spPr>
              <a:xfrm>
                <a:off x="1799999" y="1440000"/>
                <a:ext cx="360000" cy="276999"/>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m:oMathPara>
                </a14:m>
                <a:endParaRPr lang="en-GB" dirty="0" smtClean="0"/>
              </a:p>
            </p:txBody>
          </p:sp>
        </mc:Choice>
        <mc:Fallback xmlns="">
          <p:sp>
            <p:nvSpPr>
              <p:cNvPr id="32" name="TextovéPole 31"/>
              <p:cNvSpPr txBox="1">
                <a:spLocks noRot="1" noChangeAspect="1" noMove="1" noResize="1" noEditPoints="1" noAdjustHandles="1" noChangeArrowheads="1" noChangeShapeType="1" noTextEdit="1"/>
              </p:cNvSpPr>
              <p:nvPr/>
            </p:nvSpPr>
            <p:spPr>
              <a:xfrm>
                <a:off x="1799999" y="1440000"/>
                <a:ext cx="360000" cy="276999"/>
              </a:xfrm>
              <a:prstGeom prst="rect">
                <a:avLst/>
              </a:prstGeom>
              <a:blipFill>
                <a:blip r:embed="rId12"/>
                <a:stretch>
                  <a:fillRect l="-18644"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ovéPole 32"/>
              <p:cNvSpPr txBox="1"/>
              <p:nvPr/>
            </p:nvSpPr>
            <p:spPr>
              <a:xfrm>
                <a:off x="1152000" y="5112000"/>
                <a:ext cx="936154" cy="276999"/>
              </a:xfrm>
              <a:prstGeom prst="rect">
                <a:avLst/>
              </a:prstGeom>
              <a:noFill/>
            </p:spPr>
            <p:txBody>
              <a:bodyPr wrap="none" lIns="0" tIns="0" rIns="0" bIns="0" rtlCol="0">
                <a:spAutoFit/>
              </a:bodyPr>
              <a:lstStyle/>
              <a:p>
                <a:r>
                  <a:rPr lang="en-GB" dirty="0" smtClean="0"/>
                  <a:t>the line </a:t>
                </a:r>
                <a14:m>
                  <m:oMath xmlns:m="http://schemas.openxmlformats.org/officeDocument/2006/math">
                    <m:r>
                      <a:rPr lang="en-GB" i="1" smtClean="0">
                        <a:latin typeface="Cambria Math" panose="02040503050406030204" pitchFamily="18" charset="0"/>
                      </a:rPr>
                      <m:t>𝐿</m:t>
                    </m:r>
                  </m:oMath>
                </a14:m>
                <a:endParaRPr lang="en-GB" dirty="0"/>
              </a:p>
            </p:txBody>
          </p:sp>
        </mc:Choice>
        <mc:Fallback xmlns="">
          <p:sp>
            <p:nvSpPr>
              <p:cNvPr id="33" name="TextovéPole 32"/>
              <p:cNvSpPr txBox="1">
                <a:spLocks noRot="1" noChangeAspect="1" noMove="1" noResize="1" noEditPoints="1" noAdjustHandles="1" noChangeArrowheads="1" noChangeShapeType="1" noTextEdit="1"/>
              </p:cNvSpPr>
              <p:nvPr/>
            </p:nvSpPr>
            <p:spPr>
              <a:xfrm>
                <a:off x="1152000" y="5112000"/>
                <a:ext cx="936154" cy="276999"/>
              </a:xfrm>
              <a:prstGeom prst="rect">
                <a:avLst/>
              </a:prstGeom>
              <a:blipFill>
                <a:blip r:embed="rId13"/>
                <a:stretch>
                  <a:fillRect l="-15584" t="-28889" r="-6494" b="-51111"/>
                </a:stretch>
              </a:blipFill>
            </p:spPr>
            <p:txBody>
              <a:bodyPr/>
              <a:lstStyle/>
              <a:p>
                <a:r>
                  <a:rPr lang="en-GB">
                    <a:noFill/>
                  </a:rPr>
                  <a:t> </a:t>
                </a:r>
              </a:p>
            </p:txBody>
          </p:sp>
        </mc:Fallback>
      </mc:AlternateContent>
      <p:sp>
        <p:nvSpPr>
          <p:cNvPr id="34" name="Oblouk 33"/>
          <p:cNvSpPr/>
          <p:nvPr/>
        </p:nvSpPr>
        <p:spPr>
          <a:xfrm>
            <a:off x="1800000" y="3492001"/>
            <a:ext cx="720000" cy="720000"/>
          </a:xfrm>
          <a:prstGeom prst="arc">
            <a:avLst>
              <a:gd name="adj1" fmla="val 10287"/>
              <a:gd name="adj2" fmla="val 541216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Ovál 34"/>
          <p:cNvSpPr/>
          <p:nvPr/>
        </p:nvSpPr>
        <p:spPr>
          <a:xfrm>
            <a:off x="2296800" y="39888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ál 35"/>
          <p:cNvSpPr/>
          <p:nvPr/>
        </p:nvSpPr>
        <p:spPr>
          <a:xfrm>
            <a:off x="2124000" y="536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30" name="TextovéPole 29"/>
              <p:cNvSpPr txBox="1"/>
              <p:nvPr/>
            </p:nvSpPr>
            <p:spPr>
              <a:xfrm>
                <a:off x="252000" y="5964486"/>
                <a:ext cx="2240014" cy="371513"/>
              </a:xfrm>
              <a:prstGeom prst="rect">
                <a:avLst/>
              </a:prstGeom>
              <a:noFill/>
              <a:ln w="25400">
                <a:solidFill>
                  <a:srgbClr val="FF0000"/>
                </a:solidFill>
              </a:ln>
            </p:spPr>
            <p:txBody>
              <a:bodyPr wrap="none" lIns="90000" tIns="46800" rIns="90000" bIns="46800" rtlCol="0">
                <a:spAutoFit/>
              </a:bodyPr>
              <a:lstStyle/>
              <a:p>
                <a:r>
                  <a:rPr lang="en-GB" dirty="0" smtClean="0"/>
                  <a:t>the line </a:t>
                </a:r>
                <a14:m>
                  <m:oMath xmlns:m="http://schemas.openxmlformats.org/officeDocument/2006/math">
                    <m:r>
                      <a:rPr lang="en-GB" i="1" smtClean="0">
                        <a:latin typeface="Cambria Math" panose="02040503050406030204" pitchFamily="18" charset="0"/>
                      </a:rPr>
                      <m:t>𝐿</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a14:m>
                <a:endParaRPr lang="en-GB"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252000" y="5964486"/>
                <a:ext cx="2240014" cy="371513"/>
              </a:xfrm>
              <a:prstGeom prst="rect">
                <a:avLst/>
              </a:prstGeom>
              <a:blipFill>
                <a:blip r:embed="rId14"/>
                <a:stretch>
                  <a:fillRect l="-1613" t="-4615" b="-21538"/>
                </a:stretch>
              </a:blipFill>
              <a:ln w="254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1066927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Put together, we have:</a:t>
                </a:r>
              </a:p>
              <a:p>
                <a:pPr>
                  <a:lnSpc>
                    <a:spcPct val="20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b="1" i="1" smtClean="0">
                                  <a:latin typeface="Cambria Math" panose="02040503050406030204" pitchFamily="18" charset="0"/>
                                </a:rPr>
                                <m:t>𝒚</m:t>
                              </m:r>
                            </m:e>
                          </m:d>
                        </m:e>
                        <m:sup>
                          <m:r>
                            <a:rPr lang="en-GB" b="0" i="1" smtClean="0">
                              <a:latin typeface="Cambria Math" panose="02040503050406030204" pitchFamily="18" charset="0"/>
                            </a:rPr>
                            <m:t>2</m:t>
                          </m:r>
                        </m:sup>
                      </m:sSup>
                      <m:r>
                        <m:rPr>
                          <m:aln/>
                        </m:rPr>
                        <a:rPr lang="en-GB" b="0" i="1"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i="1">
                              <a:latin typeface="Cambria Math" panose="02040503050406030204" pitchFamily="18" charset="0"/>
                            </a:rPr>
                            <m:t>2</m:t>
                          </m:r>
                        </m:sup>
                      </m:sSup>
                      <m:r>
                        <a:rPr lang="en-GB" b="0" i="0"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e>
                          </m:d>
                        </m:e>
                        <m:sup>
                          <m:r>
                            <a:rPr lang="en-GB" i="1">
                              <a:latin typeface="Cambria Math" panose="02040503050406030204" pitchFamily="18" charset="0"/>
                            </a:rPr>
                            <m:t>2</m:t>
                          </m:r>
                        </m:sup>
                      </m:sSup>
                      <m:r>
                        <m:rPr>
                          <m:aln/>
                        </m:rPr>
                        <a:rPr lang="en-GB" b="0" i="1"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r>
                        <m:rPr>
                          <m:aln/>
                        </m:rP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d>
                                <m:dPr>
                                  <m:ctrlPr>
                                    <a:rPr lang="en-GB" b="0" i="1" smtClean="0">
                                      <a:latin typeface="Cambria Math" panose="02040503050406030204" pitchFamily="18" charset="0"/>
                                    </a:rPr>
                                  </m:ctrlPr>
                                </m:dPr>
                                <m:e>
                                  <m:r>
                                    <a:rPr lang="en-GB" b="1" i="1">
                                      <a:latin typeface="Cambria Math" panose="02040503050406030204" pitchFamily="18" charset="0"/>
                                    </a:rPr>
                                    <m:t>𝒚</m:t>
                                  </m:r>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r>
                                <a:rPr lang="en-GB" b="0" i="1">
                                  <a:latin typeface="Cambria Math" panose="02040503050406030204" pitchFamily="18" charset="0"/>
                                </a:rPr>
                                <m:t>−</m:t>
                              </m:r>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m:rPr>
                          <m:aln/>
                        </m:rPr>
                        <a:rPr lang="en-GB" b="0" i="1"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i="1">
                                      <a:latin typeface="Cambria Math" panose="02040503050406030204" pitchFamily="18" charset="0"/>
                                    </a:rPr>
                                  </m:ctrlPr>
                                </m:accPr>
                                <m:e>
                                  <m:r>
                                    <a:rPr lang="en-GB" b="1" i="1">
                                      <a:latin typeface="Cambria Math" panose="02040503050406030204" pitchFamily="18" charset="0"/>
                                    </a:rPr>
                                    <m:t>𝒚</m:t>
                                  </m:r>
                                </m:e>
                              </m:acc>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m:rPr>
                          <m:aln/>
                        </m:rP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m:rPr>
                          <m:aln/>
                        </m:rP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B</m:t>
                                  </m:r>
                                </m:sub>
                              </m:sSub>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𝒆</m:t>
                              </m:r>
                            </m:e>
                          </m:d>
                        </m:e>
                        <m:sup>
                          <m:r>
                            <a:rPr lang="en-GB" i="1">
                              <a:latin typeface="Cambria Math" panose="02040503050406030204" pitchFamily="18" charset="0"/>
                            </a:rPr>
                            <m:t>2</m:t>
                          </m:r>
                        </m:sup>
                      </m:sSup>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
        <p:nvSpPr>
          <p:cNvPr id="4" name="Obdélník 3"/>
          <p:cNvSpPr/>
          <p:nvPr/>
        </p:nvSpPr>
        <p:spPr>
          <a:xfrm>
            <a:off x="2520000" y="5436000"/>
            <a:ext cx="6300000" cy="756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30768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have and denote:</a:t>
                </a:r>
              </a:p>
              <a:p>
                <a:pPr>
                  <a:lnSpc>
                    <a:spcPct val="150000"/>
                  </a:lnSpc>
                </a:pPr>
                <a14:m>
                  <m:oMathPara xmlns:m="http://schemas.openxmlformats.org/officeDocument/2006/math">
                    <m:oMathParaPr>
                      <m:jc m:val="centerGroup"/>
                    </m:oMathParaPr>
                    <m:oMath xmlns:m="http://schemas.openxmlformats.org/officeDocument/2006/math">
                      <m:limLow>
                        <m:limLowPr>
                          <m:ctrlPr>
                            <a:rPr lang="en-GB" sz="3000" i="1" smtClean="0">
                              <a:latin typeface="Cambria Math" panose="02040503050406030204" pitchFamily="18" charset="0"/>
                            </a:rPr>
                          </m:ctrlPr>
                        </m:limLowPr>
                        <m:e>
                          <m:groupChr>
                            <m:groupChrPr>
                              <m:chr m:val="⏟"/>
                              <m:ctrlPr>
                                <a:rPr lang="en-GB" sz="3000" i="1" smtClean="0">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r>
                                        <a:rPr lang="en-GB" sz="3000" b="1" i="1">
                                          <a:latin typeface="Cambria Math" panose="02040503050406030204" pitchFamily="18" charset="0"/>
                                        </a:rPr>
                                        <m:t>𝒚</m:t>
                                      </m:r>
                                      <m:r>
                                        <a:rPr lang="en-GB" sz="3000" i="1">
                                          <a:latin typeface="Cambria Math" panose="02040503050406030204" pitchFamily="18" charset="0"/>
                                        </a:rPr>
                                        <m:t>−</m:t>
                                      </m:r>
                                      <m:r>
                                        <a:rPr lang="en-GB" sz="3000" b="1" i="1">
                                          <a:latin typeface="Cambria Math" panose="02040503050406030204" pitchFamily="18" charset="0"/>
                                        </a:rPr>
                                        <m:t>𝟏</m:t>
                                      </m:r>
                                      <m:acc>
                                        <m:accPr>
                                          <m:chr m:val="̅"/>
                                          <m:ctrlPr>
                                            <a:rPr lang="en-GB" sz="3000" i="1">
                                              <a:latin typeface="Cambria Math" panose="02040503050406030204" pitchFamily="18" charset="0"/>
                                            </a:rPr>
                                          </m:ctrlPr>
                                        </m:accPr>
                                        <m:e>
                                          <m:r>
                                            <a:rPr lang="en-GB" sz="3000" i="1">
                                              <a:latin typeface="Cambria Math" panose="02040503050406030204" pitchFamily="18" charset="0"/>
                                            </a:rPr>
                                            <m:t>𝑦</m:t>
                                          </m:r>
                                        </m:e>
                                      </m:acc>
                                    </m:e>
                                  </m:d>
                                </m:e>
                                <m:sup>
                                  <m:r>
                                    <a:rPr lang="en-GB" sz="3000" i="1">
                                      <a:latin typeface="Cambria Math" panose="02040503050406030204" pitchFamily="18" charset="0"/>
                                    </a:rPr>
                                    <m:t>2</m:t>
                                  </m:r>
                                </m:sup>
                              </m:sSup>
                            </m:e>
                          </m:groupChr>
                        </m:e>
                        <m:lim>
                          <m:sSub>
                            <m:sSubPr>
                              <m:ctrlPr>
                                <a:rPr lang="en-GB" sz="3000" b="0" i="1" smtClean="0">
                                  <a:latin typeface="Cambria Math" panose="02040503050406030204" pitchFamily="18" charset="0"/>
                                </a:rPr>
                              </m:ctrlPr>
                            </m:sSubPr>
                            <m:e>
                              <m:r>
                                <m:rPr>
                                  <m:sty m:val="p"/>
                                </m:rPr>
                                <a:rPr lang="en-GB" sz="3000" b="0" i="0" smtClean="0">
                                  <a:latin typeface="Cambria Math" panose="02040503050406030204" pitchFamily="18" charset="0"/>
                                </a:rPr>
                                <m:t>SS</m:t>
                              </m:r>
                            </m:e>
                            <m:sub>
                              <m:r>
                                <m:rPr>
                                  <m:sty m:val="p"/>
                                </m:rPr>
                                <a:rPr lang="en-GB" sz="3000" b="0" i="0" smtClean="0">
                                  <a:latin typeface="Cambria Math" panose="02040503050406030204" pitchFamily="18" charset="0"/>
                                </a:rPr>
                                <m:t>TOTAL</m:t>
                              </m:r>
                            </m:sub>
                          </m:sSub>
                        </m:lim>
                      </m:limLow>
                      <m:r>
                        <a:rPr lang="en-GB" sz="3000" i="1" smtClean="0">
                          <a:latin typeface="Cambria Math" panose="02040503050406030204" pitchFamily="18" charset="0"/>
                        </a:rPr>
                        <m:t> </m:t>
                      </m:r>
                      <m:r>
                        <a:rPr lang="en-GB" sz="3000" i="1">
                          <a:latin typeface="Cambria Math" panose="02040503050406030204" pitchFamily="18" charset="0"/>
                        </a:rPr>
                        <m:t>=</m:t>
                      </m:r>
                      <m:r>
                        <a:rPr lang="en-GB" sz="3000" i="1" smtClean="0">
                          <a:latin typeface="Cambria Math" panose="02040503050406030204" pitchFamily="18" charset="0"/>
                        </a:rPr>
                        <m:t> </m:t>
                      </m:r>
                      <m:limLow>
                        <m:limLowPr>
                          <m:ctrlPr>
                            <a:rPr lang="en-GB" sz="3000" i="1" smtClean="0">
                              <a:latin typeface="Cambria Math" panose="02040503050406030204" pitchFamily="18" charset="0"/>
                            </a:rPr>
                          </m:ctrlPr>
                        </m:limLowPr>
                        <m:e>
                          <m:groupChr>
                            <m:groupChrPr>
                              <m:chr m:val="⏟"/>
                              <m:ctrlPr>
                                <a:rPr lang="en-GB" sz="3000" i="1" smtClean="0">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r>
                                        <a:rPr lang="en-GB" sz="3000" i="1">
                                          <a:latin typeface="Cambria Math" panose="02040503050406030204" pitchFamily="18" charset="0"/>
                                        </a:rPr>
                                        <m:t>−</m:t>
                                      </m:r>
                                      <m:sSub>
                                        <m:sSubPr>
                                          <m:ctrlPr>
                                            <a:rPr lang="en-GB" sz="3000" i="1">
                                              <a:latin typeface="Cambria Math" panose="02040503050406030204" pitchFamily="18" charset="0"/>
                                            </a:rPr>
                                          </m:ctrlPr>
                                        </m:sSub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e>
                                        <m:sub>
                                          <m:r>
                                            <m:rPr>
                                              <m:sty m:val="p"/>
                                            </m:rPr>
                                            <a:rPr lang="en-GB" sz="3000">
                                              <a:latin typeface="Cambria Math" panose="02040503050406030204" pitchFamily="18" charset="0"/>
                                            </a:rPr>
                                            <m:t>A</m:t>
                                          </m:r>
                                        </m:sub>
                                      </m:sSub>
                                    </m:e>
                                  </m:d>
                                </m:e>
                                <m:sup>
                                  <m:r>
                                    <a:rPr lang="en-GB" sz="3000" i="1">
                                      <a:latin typeface="Cambria Math" panose="02040503050406030204" pitchFamily="18" charset="0"/>
                                    </a:rPr>
                                    <m:t>2</m:t>
                                  </m:r>
                                </m:sup>
                              </m:sSup>
                            </m:e>
                          </m:groupChr>
                        </m:e>
                        <m:lim>
                          <m:sSub>
                            <m:sSubPr>
                              <m:ctrlPr>
                                <a:rPr lang="en-GB" sz="3000" b="0" i="1" smtClean="0">
                                  <a:latin typeface="Cambria Math" panose="02040503050406030204" pitchFamily="18" charset="0"/>
                                </a:rPr>
                              </m:ctrlPr>
                            </m:sSubPr>
                            <m:e>
                              <m:r>
                                <m:rPr>
                                  <m:sty m:val="p"/>
                                </m:rPr>
                                <a:rPr lang="en-GB" sz="3000" b="0" i="0" smtClean="0">
                                  <a:latin typeface="Cambria Math" panose="02040503050406030204" pitchFamily="18" charset="0"/>
                                </a:rPr>
                                <m:t>SS</m:t>
                              </m:r>
                            </m:e>
                            <m:sub>
                              <m:r>
                                <m:rPr>
                                  <m:sty m:val="p"/>
                                </m:rPr>
                                <a:rPr lang="en-GB" sz="3000" b="0" i="0" smtClean="0">
                                  <a:latin typeface="Cambria Math" panose="02040503050406030204" pitchFamily="18" charset="0"/>
                                </a:rPr>
                                <m:t>A</m:t>
                              </m:r>
                            </m:sub>
                          </m:sSub>
                        </m:lim>
                      </m:limLow>
                      <m:r>
                        <a:rPr lang="en-GB" sz="3000" i="1" smtClean="0">
                          <a:latin typeface="Cambria Math" panose="02040503050406030204" pitchFamily="18" charset="0"/>
                        </a:rPr>
                        <m:t> </m:t>
                      </m:r>
                      <m:r>
                        <a:rPr lang="en-GB" sz="3000" i="1">
                          <a:latin typeface="Cambria Math" panose="02040503050406030204" pitchFamily="18" charset="0"/>
                        </a:rPr>
                        <m:t>+</m:t>
                      </m:r>
                      <m:r>
                        <a:rPr lang="en-GB" sz="3000" i="1" smtClean="0">
                          <a:latin typeface="Cambria Math" panose="02040503050406030204" pitchFamily="18" charset="0"/>
                        </a:rPr>
                        <m:t> </m:t>
                      </m:r>
                      <m:limLow>
                        <m:limLowPr>
                          <m:ctrlPr>
                            <a:rPr lang="en-GB" sz="3000" i="1">
                              <a:latin typeface="Cambria Math" panose="02040503050406030204" pitchFamily="18" charset="0"/>
                            </a:rPr>
                          </m:ctrlPr>
                        </m:limLowPr>
                        <m:e>
                          <m:groupChr>
                            <m:groupChrPr>
                              <m:chr m:val="⏟"/>
                              <m:ctrlPr>
                                <a:rPr lang="en-GB" sz="3000" i="1">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r>
                                        <a:rPr lang="en-GB" sz="3000" i="1">
                                          <a:latin typeface="Cambria Math" panose="02040503050406030204" pitchFamily="18" charset="0"/>
                                        </a:rPr>
                                        <m:t>−</m:t>
                                      </m:r>
                                      <m:sSub>
                                        <m:sSubPr>
                                          <m:ctrlPr>
                                            <a:rPr lang="en-GB" sz="3000" i="1">
                                              <a:latin typeface="Cambria Math" panose="02040503050406030204" pitchFamily="18" charset="0"/>
                                            </a:rPr>
                                          </m:ctrlPr>
                                        </m:sSub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e>
                                        <m:sub>
                                          <m:r>
                                            <m:rPr>
                                              <m:sty m:val="p"/>
                                            </m:rPr>
                                            <a:rPr lang="en-GB" sz="3000">
                                              <a:latin typeface="Cambria Math" panose="02040503050406030204" pitchFamily="18" charset="0"/>
                                            </a:rPr>
                                            <m:t>B</m:t>
                                          </m:r>
                                        </m:sub>
                                      </m:sSub>
                                    </m:e>
                                  </m:d>
                                </m:e>
                                <m:sup>
                                  <m:r>
                                    <a:rPr lang="en-GB" sz="3000" i="1">
                                      <a:latin typeface="Cambria Math" panose="02040503050406030204" pitchFamily="18" charset="0"/>
                                    </a:rPr>
                                    <m:t>2</m:t>
                                  </m:r>
                                </m:sup>
                              </m:sSup>
                            </m:e>
                          </m:groupChr>
                        </m:e>
                        <m:lim>
                          <m:sSub>
                            <m:sSubPr>
                              <m:ctrlPr>
                                <a:rPr lang="en-GB" sz="3000" b="0" i="1" smtClean="0">
                                  <a:latin typeface="Cambria Math" panose="02040503050406030204" pitchFamily="18" charset="0"/>
                                </a:rPr>
                              </m:ctrlPr>
                            </m:sSubPr>
                            <m:e>
                              <m:r>
                                <m:rPr>
                                  <m:sty m:val="p"/>
                                </m:rPr>
                                <a:rPr lang="en-GB" sz="3000" b="0" i="0" smtClean="0">
                                  <a:latin typeface="Cambria Math" panose="02040503050406030204" pitchFamily="18" charset="0"/>
                                </a:rPr>
                                <m:t>SS</m:t>
                              </m:r>
                            </m:e>
                            <m:sub>
                              <m:r>
                                <m:rPr>
                                  <m:sty m:val="p"/>
                                </m:rPr>
                                <a:rPr lang="en-GB" sz="3000" b="0" i="0" smtClean="0">
                                  <a:latin typeface="Cambria Math" panose="02040503050406030204" pitchFamily="18" charset="0"/>
                                </a:rPr>
                                <m:t>B</m:t>
                              </m:r>
                            </m:sub>
                          </m:sSub>
                        </m:lim>
                      </m:limLow>
                      <m:r>
                        <a:rPr lang="en-GB" sz="3000" i="1" smtClean="0">
                          <a:latin typeface="Cambria Math" panose="02040503050406030204" pitchFamily="18" charset="0"/>
                        </a:rPr>
                        <m:t> </m:t>
                      </m:r>
                      <m:r>
                        <a:rPr lang="en-GB" sz="3000" i="1">
                          <a:latin typeface="Cambria Math" panose="02040503050406030204" pitchFamily="18" charset="0"/>
                        </a:rPr>
                        <m:t>+</m:t>
                      </m:r>
                      <m:r>
                        <a:rPr lang="en-GB" sz="3000" i="1" smtClean="0">
                          <a:latin typeface="Cambria Math" panose="02040503050406030204" pitchFamily="18" charset="0"/>
                        </a:rPr>
                        <m:t> </m:t>
                      </m:r>
                      <m:limLow>
                        <m:limLowPr>
                          <m:ctrlPr>
                            <a:rPr lang="en-GB" sz="3000" i="1">
                              <a:latin typeface="Cambria Math" panose="02040503050406030204" pitchFamily="18" charset="0"/>
                            </a:rPr>
                          </m:ctrlPr>
                        </m:limLowPr>
                        <m:e>
                          <m:groupChr>
                            <m:groupChrPr>
                              <m:chr m:val="⏟"/>
                              <m:ctrlPr>
                                <a:rPr lang="en-GB" sz="3000" i="1">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r>
                                        <a:rPr lang="en-GB" sz="3000" b="1" i="1">
                                          <a:latin typeface="Cambria Math" panose="02040503050406030204" pitchFamily="18" charset="0"/>
                                        </a:rPr>
                                        <m:t>𝒆</m:t>
                                      </m:r>
                                    </m:e>
                                  </m:d>
                                </m:e>
                                <m:sup>
                                  <m:r>
                                    <a:rPr lang="en-GB" sz="3000" i="1">
                                      <a:latin typeface="Cambria Math" panose="02040503050406030204" pitchFamily="18" charset="0"/>
                                    </a:rPr>
                                    <m:t>2</m:t>
                                  </m:r>
                                </m:sup>
                              </m:sSup>
                            </m:e>
                          </m:groupChr>
                        </m:e>
                        <m:lim>
                          <m:r>
                            <m:rPr>
                              <m:sty m:val="p"/>
                            </m:rPr>
                            <a:rPr lang="en-GB" sz="3000" b="0" i="0" smtClean="0">
                              <a:latin typeface="Cambria Math" panose="02040503050406030204" pitchFamily="18" charset="0"/>
                            </a:rPr>
                            <m:t>RSS</m:t>
                          </m:r>
                        </m:lim>
                      </m:limLow>
                    </m:oMath>
                  </m:oMathPara>
                </a14:m>
                <a:endParaRPr lang="en-GB" sz="3000" dirty="0" smtClean="0"/>
              </a:p>
              <a:p>
                <a:endParaRPr lang="en-GB" dirty="0" smtClean="0"/>
              </a:p>
              <a:p>
                <a:endParaRPr lang="en-GB" dirty="0"/>
              </a:p>
              <a:p>
                <a:r>
                  <a:rPr lang="en-GB" dirty="0"/>
                  <a:t>where, </a:t>
                </a:r>
                <a:r>
                  <a:rPr lang="en-GB" dirty="0" smtClean="0"/>
                  <a:t>recall, we have: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m:oMathPara>
                </a14:m>
                <a:endParaRPr lang="en-GB" dirty="0" smtClean="0"/>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m:rPr>
                              <m:sty m:val="p"/>
                            </m:rPr>
                            <a:rPr lang="en-GB" b="0" i="0" smtClean="0">
                              <a:latin typeface="Cambria Math" panose="02040503050406030204" pitchFamily="18" charset="0"/>
                            </a:rPr>
                            <m:t>A</m:t>
                          </m:r>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m:rPr>
                              <m:sty m:val="p"/>
                            </m:rPr>
                            <a:rPr lang="en-GB" b="0" i="0" smtClean="0">
                              <a:latin typeface="Cambria Math" panose="02040503050406030204" pitchFamily="18" charset="0"/>
                            </a:rPr>
                            <m:t>B</m:t>
                          </m:r>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oMath>
                  </m:oMathPara>
                </a14:m>
                <a:endParaRPr lang="en-GB" dirty="0" smtClean="0"/>
              </a:p>
              <a:p>
                <a:endParaRPr lang="en-GB" dirty="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604124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a:t>
                </a:r>
              </a:p>
              <a:p>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a:latin typeface="Cambria Math" panose="02040503050406030204" pitchFamily="18" charset="0"/>
                            </a:rPr>
                            <m:t>2</m:t>
                          </m:r>
                        </m:sup>
                      </m:sSup>
                      <m: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e>
                          </m:nary>
                        </m:e>
                      </m:nary>
                    </m:oMath>
                  </m:oMathPara>
                </a14:m>
                <a:endParaRPr lang="en-GB" dirty="0"/>
              </a:p>
              <a:p>
                <a:endParaRPr lang="en-GB" dirty="0" smtClean="0"/>
              </a:p>
              <a:p>
                <a:endParaRPr lang="en-GB" dirty="0" smtClean="0"/>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a:latin typeface="Cambria Math" panose="02040503050406030204" pitchFamily="18" charset="0"/>
                            </a:rPr>
                            <m:t>2</m:t>
                          </m:r>
                        </m:sup>
                      </m:sSup>
                      <m: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𝑖𝑗𝑘</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d>
                                    </m:e>
                                    <m:sup>
                                      <m:r>
                                        <a:rPr lang="en-GB" i="1">
                                          <a:latin typeface="Cambria Math" panose="02040503050406030204" pitchFamily="18" charset="0"/>
                                        </a:rPr>
                                        <m:t>2</m:t>
                                      </m:r>
                                    </m:sup>
                                  </m:sSup>
                                </m:e>
                              </m:nary>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493653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A</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A</m:t>
                                              </m:r>
                                              <m:r>
                                                <a:rPr lang="en-GB" b="0" i="1" smtClean="0">
                                                  <a:latin typeface="Cambria Math" panose="02040503050406030204" pitchFamily="18" charset="0"/>
                                                </a:rPr>
                                                <m:t>𝑖𝑗𝑘</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𝛼</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bSup>
                            <m:sSubSupPr>
                              <m:ctrlPr>
                                <a:rPr lang="en-GB" i="1">
                                  <a:latin typeface="Cambria Math" panose="02040503050406030204" pitchFamily="18" charset="0"/>
                                </a:rPr>
                              </m:ctrlPr>
                            </m:sSubSupPr>
                            <m:e>
                              <m:r>
                                <a:rPr lang="en-GB" i="1">
                                  <a:latin typeface="Cambria Math" panose="02040503050406030204" pitchFamily="18" charset="0"/>
                                </a:rPr>
                                <m:t>𝛼</m:t>
                              </m:r>
                            </m:e>
                            <m:sub>
                              <m:r>
                                <a:rPr lang="en-GB" i="1">
                                  <a:latin typeface="Cambria Math" panose="02040503050406030204" pitchFamily="18" charset="0"/>
                                </a:rPr>
                                <m:t>𝑖</m:t>
                              </m:r>
                            </m:sub>
                            <m:sup>
                              <m:r>
                                <a:rPr lang="en-GB" i="1">
                                  <a:latin typeface="Cambria Math" panose="02040503050406030204" pitchFamily="18" charset="0"/>
                                </a:rPr>
                                <m:t>2</m:t>
                              </m:r>
                            </m:sup>
                          </m:sSub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8903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B</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B</m:t>
                                              </m:r>
                                              <m:r>
                                                <a:rPr lang="en-GB" b="0" i="1" smtClean="0">
                                                  <a:latin typeface="Cambria Math" panose="02040503050406030204" pitchFamily="18" charset="0"/>
                                                </a:rPr>
                                                <m:t>𝑖𝑗𝑘</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𝛽</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𝐼𝐾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𝐽</m:t>
                          </m:r>
                        </m:sup>
                        <m:e>
                          <m:sSubSup>
                            <m:sSubSupPr>
                              <m:ctrlPr>
                                <a:rPr lang="en-GB" i="1">
                                  <a:latin typeface="Cambria Math" panose="02040503050406030204" pitchFamily="18" charset="0"/>
                                </a:rPr>
                              </m:ctrlPr>
                            </m:sSubSupPr>
                            <m:e>
                              <m:r>
                                <a:rPr lang="en-GB" i="1">
                                  <a:latin typeface="Cambria Math" panose="02040503050406030204" pitchFamily="18" charset="0"/>
                                </a:rPr>
                                <m:t>𝛽</m:t>
                              </m:r>
                            </m:e>
                            <m:sub>
                              <m:r>
                                <a:rPr lang="en-GB" i="1">
                                  <a:latin typeface="Cambria Math" panose="02040503050406030204" pitchFamily="18" charset="0"/>
                                </a:rPr>
                                <m:t>𝑗</m:t>
                              </m:r>
                            </m:sub>
                            <m:sup>
                              <m:r>
                                <a:rPr lang="en-GB" i="1">
                                  <a:latin typeface="Cambria Math" panose="02040503050406030204" pitchFamily="18" charset="0"/>
                                </a:rPr>
                                <m:t>2</m:t>
                              </m:r>
                            </m:sup>
                          </m:sSub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10466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spcAft>
                    <a:spcPts val="1200"/>
                  </a:spcAft>
                </a:pPr>
                <a:r>
                  <a:rPr lang="en-GB" dirty="0" smtClean="0"/>
                  <a:t>By solving the above Least Squares Problems (</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=0</m:t>
                    </m:r>
                  </m:oMath>
                </a14:m>
                <a:r>
                  <a:rPr lang="en-GB" dirty="0" smtClean="0"/>
                  <a:t>  etc.; </a:t>
                </a:r>
                <a:br>
                  <a:rPr lang="en-GB" dirty="0" smtClean="0"/>
                </a:br>
                <a:r>
                  <a:rPr lang="en-GB" u="sng" dirty="0" smtClean="0"/>
                  <a:t>do it as an exercise</a:t>
                </a:r>
                <a:r>
                  <a:rPr lang="en-GB" dirty="0" smtClean="0"/>
                  <a:t>), we obtain:</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𝐼𝐽𝐾</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nary>
                            </m:e>
                          </m:nary>
                        </m:e>
                      </m:nary>
                      <m:r>
                        <a:rPr lang="en-GB" b="0" i="1" smtClean="0">
                          <a:latin typeface="Cambria Math" panose="02040503050406030204" pitchFamily="18" charset="0"/>
                        </a:rPr>
                        <m:t> = 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              </m:t>
                      </m:r>
                    </m:oMath>
                  </m:oMathPara>
                </a14:m>
                <a:endParaRPr lang="en-GB" dirty="0" smtClean="0"/>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𝐽𝐾</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nary>
                        </m:e>
                      </m:nary>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    </m:t>
                      </m:r>
                      <m:r>
                        <m:rPr>
                          <m:nor/>
                        </m:rPr>
                        <a:rPr lang="en-GB" b="0" i="0" smtClean="0">
                          <a:latin typeface="Cambria Math" panose="02040503050406030204" pitchFamily="18" charset="0"/>
                        </a:rPr>
                        <m:t>for</m:t>
                      </m:r>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oMath>
                  </m:oMathPara>
                </a14:m>
                <a:endParaRPr lang="en-GB" dirty="0" smtClean="0"/>
              </a:p>
              <a:p>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𝐼</m:t>
                          </m:r>
                          <m:r>
                            <a:rPr lang="en-GB" i="1">
                              <a:latin typeface="Cambria Math" panose="02040503050406030204" pitchFamily="18" charset="0"/>
                            </a:rPr>
                            <m:t>𝐾</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smtClean="0">
                          <a:latin typeface="Cambria Math" panose="02040503050406030204" pitchFamily="18" charset="0"/>
                        </a:rPr>
                        <m:t> </m:t>
                      </m:r>
                      <m:r>
                        <a:rPr lang="en-GB" b="0"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r>
                        <m:rPr>
                          <m:nor/>
                        </m:rPr>
                        <a:rPr lang="en-GB">
                          <a:latin typeface="Cambria Math" panose="02040503050406030204" pitchFamily="18" charset="0"/>
                        </a:rPr>
                        <m:t>for</m:t>
                      </m:r>
                      <m:r>
                        <a:rPr lang="en-GB" i="1">
                          <a:latin typeface="Cambria Math" panose="02040503050406030204" pitchFamily="18" charset="0"/>
                        </a:rPr>
                        <m:t> </m:t>
                      </m:r>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𝐽</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14770"/>
                </a:stretch>
              </a:blipFill>
            </p:spPr>
            <p:txBody>
              <a:bodyPr/>
              <a:lstStyle/>
              <a:p>
                <a:r>
                  <a:rPr lang="en-GB">
                    <a:noFill/>
                  </a:rPr>
                  <a:t> </a:t>
                </a:r>
              </a:p>
            </p:txBody>
          </p:sp>
        </mc:Fallback>
      </mc:AlternateContent>
    </p:spTree>
    <p:extLst>
      <p:ext uri="{BB962C8B-B14F-4D97-AF65-F5344CB8AC3E}">
        <p14:creationId xmlns:p14="http://schemas.microsoft.com/office/powerpoint/2010/main" val="4117933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a:t>Put together, we have:</a:t>
                </a: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e>
                                      </m:d>
                                    </m:e>
                                    <m:sup>
                                      <m:r>
                                        <a:rPr lang="en-GB" i="1">
                                          <a:latin typeface="Cambria Math" panose="02040503050406030204" pitchFamily="18" charset="0"/>
                                        </a:rPr>
                                        <m:t>2</m:t>
                                      </m:r>
                                    </m:sup>
                                  </m:sSup>
                                </m:e>
                              </m:nary>
                            </m:e>
                          </m:nary>
                        </m:e>
                      </m:nary>
                      <m:r>
                        <a:rPr lang="en-GB" i="1">
                          <a:latin typeface="Cambria Math" panose="02040503050406030204" pitchFamily="18" charset="0"/>
                        </a:rPr>
                        <m:t> = 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oMath>
                  </m:oMathPara>
                </a14:m>
                <a:endParaRPr lang="en-GB" dirty="0"/>
              </a:p>
              <a:p>
                <a:pPr>
                  <a:lnSpc>
                    <a:spcPct val="170000"/>
                  </a:lnSpc>
                </a:pPr>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r>
                        <a:rPr lang="en-GB" i="1">
                          <a:latin typeface="Cambria Math" panose="02040503050406030204" pitchFamily="18" charset="0"/>
                        </a:rPr>
                        <m:t> =</m:t>
                      </m:r>
                      <m:r>
                        <a:rPr lang="en-GB" i="1">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up>
                              <m:r>
                                <a:rPr lang="en-GB" i="1">
                                  <a:latin typeface="Cambria Math" panose="02040503050406030204" pitchFamily="18" charset="0"/>
                                </a:rPr>
                                <m:t>2</m:t>
                              </m:r>
                            </m:sup>
                          </m:sSubSup>
                        </m:e>
                      </m:nary>
                      <m:r>
                        <a:rPr lang="en-GB" i="1">
                          <a:latin typeface="Cambria Math" panose="02040503050406030204" pitchFamily="18" charset="0"/>
                        </a:rPr>
                        <m:t> = </m:t>
                      </m:r>
                      <m:r>
                        <a:rPr lang="en-GB" i="1">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a:p>
              <a:p>
                <a:pPr>
                  <a:lnSpc>
                    <a:spcPct val="170000"/>
                  </a:lnSpc>
                </a:pPr>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B</m:t>
                          </m:r>
                        </m:sub>
                      </m:sSub>
                      <m:r>
                        <a:rPr lang="en-GB" i="1">
                          <a:latin typeface="Cambria Math" panose="02040503050406030204" pitchFamily="18" charset="0"/>
                        </a:rPr>
                        <m:t> =</m:t>
                      </m:r>
                      <m:r>
                        <a:rPr lang="en-GB" i="1">
                          <a:latin typeface="Cambria Math" panose="02040503050406030204" pitchFamily="18" charset="0"/>
                        </a:rPr>
                        <m:t>𝐼𝐾</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𝛽</m:t>
                                  </m:r>
                                </m:e>
                              </m:acc>
                            </m:e>
                            <m:sub>
                              <m:r>
                                <a:rPr lang="en-GB" i="1">
                                  <a:latin typeface="Cambria Math" panose="02040503050406030204" pitchFamily="18" charset="0"/>
                                </a:rPr>
                                <m:t>𝑗</m:t>
                              </m:r>
                            </m:sub>
                            <m:sup>
                              <m:r>
                                <a:rPr lang="en-GB" i="1">
                                  <a:latin typeface="Cambria Math" panose="02040503050406030204" pitchFamily="18" charset="0"/>
                                </a:rPr>
                                <m:t>2</m:t>
                              </m:r>
                            </m:sup>
                          </m:sSubSup>
                        </m:e>
                      </m:nary>
                      <m:r>
                        <a:rPr lang="en-GB" i="1">
                          <a:latin typeface="Cambria Math" panose="02040503050406030204" pitchFamily="18" charset="0"/>
                        </a:rPr>
                        <m:t> = </m:t>
                      </m:r>
                      <m:r>
                        <a:rPr lang="en-GB" i="1">
                          <a:latin typeface="Cambria Math" panose="02040503050406030204" pitchFamily="18" charset="0"/>
                        </a:rPr>
                        <m:t>𝐼𝐾</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21943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Motivation &amp; Introduction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 a sample of observations</a:t>
                </a:r>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oMath>
                  </m:oMathPara>
                </a14:m>
                <a:endParaRPr lang="en-GB" dirty="0" smtClean="0"/>
              </a:p>
              <a:p>
                <a:endParaRPr lang="en-GB" dirty="0"/>
              </a:p>
              <a:p>
                <a:r>
                  <a:rPr lang="en-GB" dirty="0" smtClean="0"/>
                  <a:t>of the underlying random variables</a:t>
                </a:r>
              </a:p>
              <a:p>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𝑌</m:t>
                          </m:r>
                        </m:e>
                        <m:sub>
                          <m:r>
                            <a:rPr lang="en-GB" i="1">
                              <a:latin typeface="Cambria Math" panose="02040503050406030204" pitchFamily="18" charset="0"/>
                            </a:rPr>
                            <m:t>𝑖𝑗𝑘</m:t>
                          </m:r>
                        </m:sub>
                      </m:sSub>
                      <m:r>
                        <a:rPr lang="en-GB" b="0" i="1" smtClean="0">
                          <a:latin typeface="Cambria Math" panose="02040503050406030204" pitchFamily="18" charset="0"/>
                        </a:rPr>
                        <m:t>:</m:t>
                      </m:r>
                      <m:r>
                        <m:rPr>
                          <m:sty m:val="p"/>
                        </m:rPr>
                        <a:rPr lang="en-GB" b="0" i="0" smtClean="0">
                          <a:latin typeface="Cambria Math" panose="02040503050406030204" pitchFamily="18" charset="0"/>
                        </a:rPr>
                        <m:t>Ω</m:t>
                      </m:r>
                      <m:r>
                        <a:rPr lang="en-GB" b="0" i="1" smtClean="0">
                          <a:latin typeface="Cambria Math" panose="02040503050406030204" pitchFamily="18" charset="0"/>
                        </a:rPr>
                        <m:t>→</m:t>
                      </m:r>
                      <m:r>
                        <a:rPr lang="en-GB" i="1">
                          <a:latin typeface="Cambria Math" panose="02040503050406030204" pitchFamily="18" charset="0"/>
                        </a:rPr>
                        <m:t>ℝ</m:t>
                      </m:r>
                    </m:oMath>
                  </m:oMathPara>
                </a14:m>
                <a:endParaRPr lang="en-GB" dirty="0"/>
              </a:p>
              <a:p>
                <a:endParaRPr lang="en-GB" dirty="0"/>
              </a:p>
              <a:p>
                <a:pPr>
                  <a:lnSpc>
                    <a:spcPct val="150000"/>
                  </a:lnSpc>
                </a:pPr>
                <a:r>
                  <a:rPr lang="en-GB" dirty="0" smtClean="0"/>
                  <a:t>These random variables are assumed to be normal  </a:t>
                </a:r>
                <a:br>
                  <a:rPr lang="en-GB" dirty="0" smtClean="0"/>
                </a:br>
                <a:r>
                  <a:rPr lang="en-GB" dirty="0" smtClean="0"/>
                  <a:t>(</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smtClean="0"/>
                  <a:t>),  independent (uncorrelated) and </a:t>
                </a:r>
                <a:br>
                  <a:rPr lang="en-GB" dirty="0" smtClean="0"/>
                </a:br>
                <a:r>
                  <a:rPr lang="en-GB" dirty="0" smtClean="0"/>
                  <a:t>homoscedastic (with the same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p>
              <a:p>
                <a:pPr>
                  <a:lnSpc>
                    <a:spcPct val="220000"/>
                  </a:lnSpc>
                </a:pPr>
                <a:r>
                  <a:rPr lang="en-GB" dirty="0" smtClean="0"/>
                  <a:t>The observed values can be summarized in a table as follows: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6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216000" y="1682138"/>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216000" y="1682138"/>
                <a:ext cx="2008627" cy="1137747"/>
              </a:xfrm>
              <a:prstGeom prst="rect">
                <a:avLst/>
              </a:prstGeom>
              <a:blipFill>
                <a:blip r:embed="rId3"/>
                <a:stretch>
                  <a:fillRect l="-3040" r="-1520" b="-7487"/>
                </a:stretch>
              </a:blipFill>
            </p:spPr>
            <p:txBody>
              <a:bodyPr/>
              <a:lstStyle/>
              <a:p>
                <a:r>
                  <a:rPr lang="en-GB">
                    <a:noFill/>
                  </a:rPr>
                  <a:t> </a:t>
                </a:r>
              </a:p>
            </p:txBody>
          </p:sp>
        </mc:Fallback>
      </mc:AlternateContent>
      <p:sp>
        <p:nvSpPr>
          <p:cNvPr id="5" name="Levá složená závorka 4"/>
          <p:cNvSpPr/>
          <p:nvPr/>
        </p:nvSpPr>
        <p:spPr>
          <a:xfrm>
            <a:off x="9000000" y="1764543"/>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9216000" y="3175655"/>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9216000" y="3175655"/>
                <a:ext cx="2008627" cy="1137747"/>
              </a:xfrm>
              <a:prstGeom prst="rect">
                <a:avLst/>
              </a:prstGeom>
              <a:blipFill>
                <a:blip r:embed="rId4"/>
                <a:stretch>
                  <a:fillRect l="-3040" r="-1520" b="-7487"/>
                </a:stretch>
              </a:blipFill>
            </p:spPr>
            <p:txBody>
              <a:bodyPr/>
              <a:lstStyle/>
              <a:p>
                <a:r>
                  <a:rPr lang="en-GB">
                    <a:noFill/>
                  </a:rPr>
                  <a:t> </a:t>
                </a:r>
              </a:p>
            </p:txBody>
          </p:sp>
        </mc:Fallback>
      </mc:AlternateContent>
      <p:sp>
        <p:nvSpPr>
          <p:cNvPr id="7" name="Levá složená závorka 6"/>
          <p:cNvSpPr/>
          <p:nvPr/>
        </p:nvSpPr>
        <p:spPr>
          <a:xfrm>
            <a:off x="9000000" y="3258528"/>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ovéPole 7"/>
              <p:cNvSpPr txBox="1"/>
              <p:nvPr/>
            </p:nvSpPr>
            <p:spPr>
              <a:xfrm>
                <a:off x="8280000" y="206892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8280000" y="2068924"/>
                <a:ext cx="464871" cy="369332"/>
              </a:xfrm>
              <a:prstGeom prst="rect">
                <a:avLst/>
              </a:prstGeom>
              <a:blipFill>
                <a:blip r:embed="rId5"/>
                <a:stretch>
                  <a:fillRect l="-14286" r="-14286"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8280000" y="3559863"/>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280000" y="3559863"/>
                <a:ext cx="464871" cy="369332"/>
              </a:xfrm>
              <a:prstGeom prst="rect">
                <a:avLst/>
              </a:prstGeom>
              <a:blipFill>
                <a:blip r:embed="rId6"/>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3943626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Put together, we have:</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e>
                                      </m:d>
                                    </m:e>
                                    <m:sup>
                                      <m:r>
                                        <a:rPr lang="en-GB" i="1">
                                          <a:latin typeface="Cambria Math" panose="02040503050406030204" pitchFamily="18" charset="0"/>
                                        </a:rPr>
                                        <m:t>2</m:t>
                                      </m:r>
                                    </m:sup>
                                  </m:sSup>
                                </m:e>
                              </m:nary>
                            </m:e>
                          </m:nary>
                        </m:e>
                      </m:nary>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m:t>
                                              </m:r>
                                              <m:r>
                                                <a:rPr lang="en-GB" b="0" i="1" smtClean="0">
                                                  <a:latin typeface="Cambria Math" panose="02040503050406030204" pitchFamily="18" charset="0"/>
                                                </a:rPr>
                                                <m:t>∙∙</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e>
                              </m:nary>
                            </m:e>
                          </m:nary>
                        </m:e>
                      </m:nary>
                      <m:r>
                        <a:rPr lang="en-GB" i="1">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oMath>
                  </m:oMathPara>
                </a14:m>
                <a:endParaRPr lang="en-GB" dirty="0" smtClean="0"/>
              </a:p>
              <a:p>
                <a:pPr>
                  <a:lnSpc>
                    <a:spcPct val="150000"/>
                  </a:lnSpc>
                </a:pPr>
                <a:r>
                  <a:rPr lang="en-GB" u="sng" dirty="0" smtClean="0"/>
                  <a:t>Remark:</a:t>
                </a:r>
                <a:r>
                  <a:rPr lang="en-GB" dirty="0"/>
                  <a:t>  The quantity</a:t>
                </a:r>
              </a:p>
              <a:p>
                <a:pPr marL="1252538"/>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RSS</m:t>
                          </m:r>
                        </m:num>
                        <m:den>
                          <m:d>
                            <m:dPr>
                              <m:ctrlPr>
                                <a:rPr lang="en-GB" b="0" i="1" smtClean="0">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den>
                      </m:f>
                    </m:oMath>
                  </m:oMathPara>
                </a14:m>
                <a:endParaRPr lang="en-GB" dirty="0" smtClean="0"/>
              </a:p>
              <a:p>
                <a:pPr>
                  <a:lnSpc>
                    <a:spcPct val="180000"/>
                  </a:lnSpc>
                </a:pPr>
                <a:r>
                  <a:rPr lang="en-GB" dirty="0" smtClean="0"/>
                  <a:t>is an estimate of the unknown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that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We have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470"/>
                </a:stretch>
              </a:blipFill>
            </p:spPr>
            <p:txBody>
              <a:bodyPr/>
              <a:lstStyle/>
              <a:p>
                <a:r>
                  <a:rPr lang="en-GB">
                    <a:noFill/>
                  </a:rPr>
                  <a:t> </a:t>
                </a:r>
              </a:p>
            </p:txBody>
          </p:sp>
        </mc:Fallback>
      </mc:AlternateContent>
    </p:spTree>
    <p:extLst>
      <p:ext uri="{BB962C8B-B14F-4D97-AF65-F5344CB8AC3E}">
        <p14:creationId xmlns:p14="http://schemas.microsoft.com/office/powerpoint/2010/main" val="1479696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Recall that it holds: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TOTAL</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m:t>
                      </m:r>
                      <m:r>
                        <m:rPr>
                          <m:sty m:val="p"/>
                        </m:rPr>
                        <a:rPr lang="en-GB" b="0" i="0" smtClean="0">
                          <a:latin typeface="Cambria Math" panose="02040503050406030204" pitchFamily="18" charset="0"/>
                        </a:rPr>
                        <m:t>RSS</m:t>
                      </m:r>
                    </m:oMath>
                  </m:oMathPara>
                </a14:m>
                <a:endParaRPr lang="en-GB" dirty="0" smtClean="0"/>
              </a:p>
              <a:p>
                <a:pPr>
                  <a:lnSpc>
                    <a:spcPct val="150000"/>
                  </a:lnSpc>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i="1">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b="0" i="1" smtClean="0">
                          <a:latin typeface="Cambria Math" panose="02040503050406030204" pitchFamily="18" charset="0"/>
                        </a:rPr>
                        <m:t>+</m:t>
                      </m:r>
                      <m:r>
                        <a:rPr lang="en-GB" i="1">
                          <a:latin typeface="Cambria Math" panose="02040503050406030204" pitchFamily="18" charset="0"/>
                        </a:rPr>
                        <m:t>𝐼𝐾</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037218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Test 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use the theory of Linear Regression (Theorem 8) to test Hypothesis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a14:m>
                <a:r>
                  <a:rPr lang="en-GB" dirty="0" smtClean="0"/>
                  <a:t>:</a:t>
                </a:r>
              </a:p>
              <a:p>
                <a:endParaRPr lang="en-GB" dirty="0"/>
              </a:p>
              <a:p>
                <a:r>
                  <a:rPr lang="en-GB" dirty="0" smtClean="0"/>
                  <a:t>If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m:t>
                      </m:r>
                    </m:oMath>
                  </m:oMathPara>
                </a14:m>
                <a:endParaRPr lang="en-GB" dirty="0" smtClean="0"/>
              </a:p>
              <a:p>
                <a:r>
                  <a:rPr lang="en-GB" dirty="0" smtClean="0"/>
                  <a:t>holds true, then</a:t>
                </a:r>
              </a:p>
              <a:p>
                <a:endParaRPr lang="en-GB" dirty="0" smtClean="0"/>
              </a:p>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A</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RSS</m:t>
                              </m:r>
                              <m:r>
                                <a:rPr lang="en-GB" b="0" i="1" smtClean="0">
                                  <a:latin typeface="Cambria Math" panose="02040503050406030204" pitchFamily="18" charset="0"/>
                                </a:rPr>
                                <m:t> </m:t>
                              </m:r>
                            </m:den>
                          </m:f>
                        </m:num>
                        <m:den>
                          <m:f>
                            <m:fPr>
                              <m:ctrlPr>
                                <a:rPr lang="en-GB" b="0" i="1" smtClean="0">
                                  <a:latin typeface="Cambria Math" panose="02040503050406030204" pitchFamily="18" charset="0"/>
                                </a:rPr>
                              </m:ctrlPr>
                            </m:fPr>
                            <m:num>
                              <m:r>
                                <a:rPr lang="en-GB" b="0" i="1" smtClean="0">
                                  <a:latin typeface="Cambria Math" panose="02040503050406030204" pitchFamily="18" charset="0"/>
                                </a:rPr>
                                <m:t>𝐼</m:t>
                              </m:r>
                              <m:r>
                                <a:rPr lang="en-GB" b="0" i="1" smtClean="0">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den>
                          </m:f>
                        </m:den>
                      </m:f>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𝐼</m:t>
                          </m:r>
                          <m:r>
                            <a:rPr lang="en-GB" b="0" i="1" smtClean="0">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smtClean="0"/>
              </a:p>
              <a:p>
                <a:r>
                  <a:rPr lang="en-GB" dirty="0" smtClean="0"/>
                  <a:t>that is</a:t>
                </a:r>
              </a:p>
              <a:p>
                <a:pPr>
                  <a:lnSpc>
                    <a:spcPct val="150000"/>
                  </a:lnSpc>
                </a:pPr>
                <a:endParaRPr lang="en-GB" dirty="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b="0" i="1" smtClean="0">
                                  <a:latin typeface="Cambria Math" panose="02040503050406030204" pitchFamily="18" charset="0"/>
                                </a:rPr>
                                <m:t>𝐽</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i="1">
                                  <a:latin typeface="Cambria Math" panose="02040503050406030204" pitchFamily="18" charset="0"/>
                                </a:rPr>
                                <m:t>𝐼</m:t>
                              </m:r>
                              <m:r>
                                <a:rPr lang="en-GB" i="1">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den>
                          </m:f>
                        </m:den>
                      </m:f>
                      <m:r>
                        <a:rPr lang="en-GB" i="1" smtClean="0">
                          <a:latin typeface="Cambria Math" panose="02040503050406030204" pitchFamily="18" charset="0"/>
                        </a:rPr>
                        <m:t> </m:t>
                      </m:r>
                      <m:r>
                        <a:rPr lang="en-GB" b="0" i="1" smtClean="0">
                          <a:latin typeface="Cambria Math" panose="02040503050406030204" pitchFamily="18" charset="0"/>
                        </a:rPr>
                        <m:t>∼</m:t>
                      </m:r>
                    </m:oMath>
                  </m:oMathPara>
                </a14:m>
                <a:endParaRPr lang="en-GB" i="1" dirty="0" smtClean="0">
                  <a:latin typeface="Cambria Math" panose="02040503050406030204" pitchFamily="18" charset="0"/>
                </a:endParaRPr>
              </a:p>
              <a:p>
                <a:pPr>
                  <a:lnSpc>
                    <a:spcPct val="150000"/>
                  </a:lnSpc>
                </a:pPr>
                <a14:m>
                  <m:oMathPara xmlns:m="http://schemas.openxmlformats.org/officeDocument/2006/math">
                    <m:oMathParaPr>
                      <m:jc m:val="right"/>
                    </m:oMathParaPr>
                    <m:oMath xmlns:m="http://schemas.openxmlformats.org/officeDocument/2006/math">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𝐼</m:t>
                          </m:r>
                          <m:r>
                            <a:rPr lang="en-GB" i="1">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7869"/>
                </a:stretch>
              </a:blipFill>
            </p:spPr>
            <p:txBody>
              <a:bodyPr/>
              <a:lstStyle/>
              <a:p>
                <a:r>
                  <a:rPr lang="en-GB">
                    <a:noFill/>
                  </a:rPr>
                  <a:t> </a:t>
                </a:r>
              </a:p>
            </p:txBody>
          </p:sp>
        </mc:Fallback>
      </mc:AlternateContent>
    </p:spTree>
    <p:extLst>
      <p:ext uri="{BB962C8B-B14F-4D97-AF65-F5344CB8AC3E}">
        <p14:creationId xmlns:p14="http://schemas.microsoft.com/office/powerpoint/2010/main" val="1315466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osoúhelník 11"/>
          <p:cNvSpPr/>
          <p:nvPr/>
        </p:nvSpPr>
        <p:spPr>
          <a:xfrm>
            <a:off x="720000" y="3780000"/>
            <a:ext cx="10800000" cy="1980000"/>
          </a:xfrm>
          <a:prstGeom prst="parallelogram">
            <a:avLst>
              <a:gd name="adj" fmla="val 1996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title"/>
          </p:nvPr>
        </p:nvSpPr>
        <p:spPr/>
        <p:txBody>
          <a:bodyPr/>
          <a:lstStyle/>
          <a:p>
            <a:r>
              <a:rPr lang="en-GB" dirty="0" smtClean="0"/>
              <a:t>Two-way ANOVA with no interactions:  Test for  </a:t>
            </a:r>
            <a:r>
              <a:rPr lang="en-GB" i="1" dirty="0" smtClean="0"/>
              <a:t>H</a:t>
            </a:r>
            <a:r>
              <a:rPr lang="en-GB" baseline="-25000" dirty="0" smtClean="0"/>
              <a:t>A</a:t>
            </a:r>
            <a:endParaRPr lang="en-GB" dirty="0"/>
          </a:p>
        </p:txBody>
      </p:sp>
      <p:cxnSp>
        <p:nvCxnSpPr>
          <p:cNvPr id="5" name="Přímá spojnice se šipkou 4"/>
          <p:cNvCxnSpPr/>
          <p:nvPr/>
        </p:nvCxnSpPr>
        <p:spPr>
          <a:xfrm flipH="1" flipV="1">
            <a:off x="2160000" y="1440000"/>
            <a:ext cx="0" cy="4320000"/>
          </a:xfrm>
          <a:prstGeom prst="straightConnector1">
            <a:avLst/>
          </a:prstGeom>
          <a:ln w="25400">
            <a:solidFill>
              <a:schemeClr val="accent1">
                <a:lumMod val="50000"/>
              </a:schemeClr>
            </a:solidFill>
            <a:tailEnd type="none" w="med" len="lg"/>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2160000" y="5400000"/>
            <a:ext cx="216000" cy="276999"/>
          </a:xfrm>
          <a:prstGeom prst="rect">
            <a:avLst/>
          </a:prstGeom>
          <a:noFill/>
        </p:spPr>
        <p:txBody>
          <a:bodyPr wrap="square" lIns="0" tIns="0" rIns="0" bIns="0" rtlCol="0">
            <a:spAutoFit/>
          </a:bodyPr>
          <a:lstStyle/>
          <a:p>
            <a:pPr algn="ctr"/>
            <a:r>
              <a:rPr lang="en-GB" dirty="0" smtClean="0"/>
              <a:t>0</a:t>
            </a:r>
          </a:p>
        </p:txBody>
      </p:sp>
      <mc:AlternateContent xmlns:mc="http://schemas.openxmlformats.org/markup-compatibility/2006" xmlns:a14="http://schemas.microsoft.com/office/drawing/2010/main">
        <mc:Choice Requires="a14">
          <p:sp>
            <p:nvSpPr>
              <p:cNvPr id="72" name="TextovéPole 71"/>
              <p:cNvSpPr txBox="1"/>
              <p:nvPr/>
            </p:nvSpPr>
            <p:spPr>
              <a:xfrm>
                <a:off x="9216269" y="4963740"/>
                <a:ext cx="21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xmlns="">
          <p:sp>
            <p:nvSpPr>
              <p:cNvPr id="72" name="TextovéPole 71"/>
              <p:cNvSpPr txBox="1">
                <a:spLocks noRot="1" noChangeAspect="1" noMove="1" noResize="1" noEditPoints="1" noAdjustHandles="1" noChangeArrowheads="1" noChangeShapeType="1" noTextEdit="1"/>
              </p:cNvSpPr>
              <p:nvPr/>
            </p:nvSpPr>
            <p:spPr>
              <a:xfrm>
                <a:off x="9216269" y="4963740"/>
                <a:ext cx="216000" cy="276999"/>
              </a:xfrm>
              <a:prstGeom prst="rect">
                <a:avLst/>
              </a:prstGeom>
              <a:blipFill>
                <a:blip r:embed="rId2"/>
                <a:stretch>
                  <a:fillRect l="-40000" r="-2857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ovéPole 72"/>
              <p:cNvSpPr txBox="1"/>
              <p:nvPr/>
            </p:nvSpPr>
            <p:spPr>
              <a:xfrm>
                <a:off x="1785620" y="1440000"/>
                <a:ext cx="324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xmlns="">
          <p:sp>
            <p:nvSpPr>
              <p:cNvPr id="73" name="TextovéPole 72"/>
              <p:cNvSpPr txBox="1">
                <a:spLocks noRot="1" noChangeAspect="1" noMove="1" noResize="1" noEditPoints="1" noAdjustHandles="1" noChangeArrowheads="1" noChangeShapeType="1" noTextEdit="1"/>
              </p:cNvSpPr>
              <p:nvPr/>
            </p:nvSpPr>
            <p:spPr>
              <a:xfrm>
                <a:off x="1785620" y="1440000"/>
                <a:ext cx="324000" cy="276999"/>
              </a:xfrm>
              <a:prstGeom prst="rect">
                <a:avLst/>
              </a:prstGeom>
              <a:blipFill>
                <a:blip r:embed="rId3"/>
                <a:stretch>
                  <a:fillRect l="-26415" t="-2174" r="-1698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6516000" y="2027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516000" y="2027001"/>
                <a:ext cx="144000" cy="276999"/>
              </a:xfrm>
              <a:prstGeom prst="rect">
                <a:avLst/>
              </a:prstGeom>
              <a:blipFill>
                <a:blip r:embed="rId4"/>
                <a:stretch>
                  <a:fillRect l="-54167" r="-58333" b="-28889"/>
                </a:stretch>
              </a:blipFill>
            </p:spPr>
            <p:txBody>
              <a:bodyPr/>
              <a:lstStyle/>
              <a:p>
                <a:r>
                  <a:rPr lang="en-GB">
                    <a:noFill/>
                  </a:rPr>
                  <a:t> </a:t>
                </a:r>
              </a:p>
            </p:txBody>
          </p:sp>
        </mc:Fallback>
      </mc:AlternateContent>
      <p:sp>
        <p:nvSpPr>
          <p:cNvPr id="6" name="TextovéPole 5"/>
          <p:cNvSpPr txBox="1"/>
          <p:nvPr/>
        </p:nvSpPr>
        <p:spPr>
          <a:xfrm>
            <a:off x="8575123" y="5315312"/>
            <a:ext cx="2359620" cy="276999"/>
          </a:xfrm>
          <a:prstGeom prst="rect">
            <a:avLst/>
          </a:prstGeom>
          <a:noFill/>
        </p:spPr>
        <p:txBody>
          <a:bodyPr wrap="none" lIns="0" tIns="0" rIns="0" bIns="0" rtlCol="0">
            <a:spAutoFit/>
          </a:bodyPr>
          <a:lstStyle/>
          <a:p>
            <a:pPr algn="ctr"/>
            <a:r>
              <a:rPr lang="en-GB" dirty="0" smtClean="0"/>
              <a:t>subspace of dimension</a:t>
            </a:r>
            <a:endParaRPr lang="en-GB" dirty="0"/>
          </a:p>
        </p:txBody>
      </p:sp>
      <p:sp>
        <p:nvSpPr>
          <p:cNvPr id="89" name="TextovéPole 88"/>
          <p:cNvSpPr txBox="1"/>
          <p:nvPr/>
        </p:nvSpPr>
        <p:spPr>
          <a:xfrm>
            <a:off x="326089" y="1836000"/>
            <a:ext cx="1615827" cy="1661993"/>
          </a:xfrm>
          <a:prstGeom prst="rect">
            <a:avLst/>
          </a:prstGeom>
          <a:noFill/>
        </p:spPr>
        <p:txBody>
          <a:bodyPr wrap="none" lIns="0" tIns="0" rIns="0" bIns="0" rtlCol="0">
            <a:spAutoFit/>
          </a:bodyPr>
          <a:lstStyle/>
          <a:p>
            <a:pPr algn="ctr"/>
            <a:r>
              <a:rPr lang="en-GB" dirty="0" smtClean="0"/>
              <a:t>(the orthogonal </a:t>
            </a:r>
            <a:br>
              <a:rPr lang="en-GB" dirty="0" smtClean="0"/>
            </a:br>
            <a:r>
              <a:rPr lang="en-GB" dirty="0" smtClean="0"/>
              <a:t>complement =</a:t>
            </a:r>
            <a:br>
              <a:rPr lang="en-GB" dirty="0" smtClean="0"/>
            </a:br>
            <a:r>
              <a:rPr lang="en-GB" dirty="0" smtClean="0"/>
              <a:t>= the space of </a:t>
            </a:r>
            <a:br>
              <a:rPr lang="en-GB" dirty="0" smtClean="0"/>
            </a:br>
            <a:r>
              <a:rPr lang="en-GB" dirty="0" smtClean="0"/>
              <a:t>the residuals)</a:t>
            </a:r>
          </a:p>
          <a:p>
            <a:pPr algn="ctr"/>
            <a:r>
              <a:rPr lang="en-GB" dirty="0" smtClean="0"/>
              <a:t>subspace </a:t>
            </a:r>
            <a:br>
              <a:rPr lang="en-GB" dirty="0" smtClean="0"/>
            </a:br>
            <a:r>
              <a:rPr lang="en-GB" dirty="0" smtClean="0"/>
              <a:t>of dimension</a:t>
            </a:r>
            <a:endParaRPr lang="en-GB" dirty="0"/>
          </a:p>
        </p:txBody>
      </p:sp>
      <p:cxnSp>
        <p:nvCxnSpPr>
          <p:cNvPr id="90" name="Přímá spojnice se šipkou 89"/>
          <p:cNvCxnSpPr/>
          <p:nvPr/>
        </p:nvCxnSpPr>
        <p:spPr>
          <a:xfrm flipV="1">
            <a:off x="2160000" y="2340000"/>
            <a:ext cx="4320000" cy="64800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 name="Přímá spojnice se šipkou 3"/>
          <p:cNvCxnSpPr/>
          <p:nvPr/>
        </p:nvCxnSpPr>
        <p:spPr>
          <a:xfrm flipV="1">
            <a:off x="1512000" y="3780000"/>
            <a:ext cx="3600000" cy="1980000"/>
          </a:xfrm>
          <a:prstGeom prst="straightConnector1">
            <a:avLst/>
          </a:prstGeom>
          <a:ln w="25400" cap="rnd">
            <a:solidFill>
              <a:schemeClr val="accent1">
                <a:lumMod val="50000"/>
              </a:schemeClr>
            </a:solidFill>
            <a:round/>
            <a:tailEnd type="none" w="med" len="lg"/>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2988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ovéPole 96"/>
              <p:cNvSpPr txBox="1"/>
              <p:nvPr/>
            </p:nvSpPr>
            <p:spPr>
              <a:xfrm>
                <a:off x="6516000" y="4752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xmlns="">
          <p:sp>
            <p:nvSpPr>
              <p:cNvPr id="97" name="TextovéPole 96"/>
              <p:cNvSpPr txBox="1">
                <a:spLocks noRot="1" noChangeAspect="1" noMove="1" noResize="1" noEditPoints="1" noAdjustHandles="1" noChangeArrowheads="1" noChangeShapeType="1" noTextEdit="1"/>
              </p:cNvSpPr>
              <p:nvPr/>
            </p:nvSpPr>
            <p:spPr>
              <a:xfrm>
                <a:off x="6516000" y="4752000"/>
                <a:ext cx="201978" cy="276999"/>
              </a:xfrm>
              <a:prstGeom prst="rect">
                <a:avLst/>
              </a:prstGeom>
              <a:blipFill>
                <a:blip r:embed="rId5"/>
                <a:stretch>
                  <a:fillRect l="-30303" t="-24444" r="-57576"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ovéPole 97"/>
              <p:cNvSpPr txBox="1"/>
              <p:nvPr/>
            </p:nvSpPr>
            <p:spPr>
              <a:xfrm rot="21092720">
                <a:off x="2193887" y="2571623"/>
                <a:ext cx="1188000" cy="276999"/>
              </a:xfrm>
              <a:prstGeom prst="rect">
                <a:avLst/>
              </a:prstGeom>
              <a:noFill/>
            </p:spPr>
            <p:txBody>
              <a:bodyPr wrap="square" lIns="3600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𝒆</m:t>
                      </m:r>
                      <m:r>
                        <a:rPr lang="en-GB" b="0" i="1" smtClean="0">
                          <a:latin typeface="Cambria Math" panose="02040503050406030204" pitchFamily="18" charset="0"/>
                        </a:rPr>
                        <m:t>=</m:t>
                      </m:r>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dirty="0"/>
              </a:p>
            </p:txBody>
          </p:sp>
        </mc:Choice>
        <mc:Fallback xmlns="">
          <p:sp>
            <p:nvSpPr>
              <p:cNvPr id="98" name="TextovéPole 97"/>
              <p:cNvSpPr txBox="1">
                <a:spLocks noRot="1" noChangeAspect="1" noMove="1" noResize="1" noEditPoints="1" noAdjustHandles="1" noChangeArrowheads="1" noChangeShapeType="1" noTextEdit="1"/>
              </p:cNvSpPr>
              <p:nvPr/>
            </p:nvSpPr>
            <p:spPr>
              <a:xfrm rot="21092720">
                <a:off x="2193887" y="2571623"/>
                <a:ext cx="1188000" cy="276999"/>
              </a:xfrm>
              <a:prstGeom prst="rect">
                <a:avLst/>
              </a:prstGeom>
              <a:blipFill>
                <a:blip r:embed="rId6"/>
                <a:stretch>
                  <a:fillRect t="-25333" r="-31343" b="-1333"/>
                </a:stretch>
              </a:blipFill>
            </p:spPr>
            <p:txBody>
              <a:bodyPr/>
              <a:lstStyle/>
              <a:p>
                <a:r>
                  <a:rPr lang="en-GB">
                    <a:noFill/>
                  </a:rPr>
                  <a:t> </a:t>
                </a:r>
              </a:p>
            </p:txBody>
          </p:sp>
        </mc:Fallback>
      </mc:AlternateContent>
      <p:cxnSp>
        <p:nvCxnSpPr>
          <p:cNvPr id="110" name="Přímá spojnice se šipkou 109"/>
          <p:cNvCxnSpPr/>
          <p:nvPr/>
        </p:nvCxnSpPr>
        <p:spPr>
          <a:xfrm flipV="1">
            <a:off x="2160000" y="2988000"/>
            <a:ext cx="0" cy="2412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65" name="Ovál 64"/>
          <p:cNvSpPr/>
          <p:nvPr/>
        </p:nvSpPr>
        <p:spPr>
          <a:xfrm>
            <a:off x="4716000" y="3942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H="1" flipV="1">
            <a:off x="4752000" y="3978000"/>
            <a:ext cx="1728000" cy="774000"/>
          </a:xfrm>
          <a:prstGeom prst="straightConnector1">
            <a:avLst/>
          </a:prstGeom>
          <a:ln w="38100" cap="flat">
            <a:solidFill>
              <a:schemeClr val="accent1"/>
            </a:solidFill>
            <a:prstDash val="solid"/>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42" name="Ovál 41"/>
          <p:cNvSpPr/>
          <p:nvPr/>
        </p:nvSpPr>
        <p:spPr>
          <a:xfrm>
            <a:off x="6444000" y="47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blouk 7"/>
          <p:cNvSpPr/>
          <p:nvPr/>
        </p:nvSpPr>
        <p:spPr>
          <a:xfrm>
            <a:off x="4140000" y="3366000"/>
            <a:ext cx="1224000" cy="1224000"/>
          </a:xfrm>
          <a:prstGeom prst="arc">
            <a:avLst>
              <a:gd name="adj1" fmla="val 18985267"/>
              <a:gd name="adj2" fmla="val 14740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9" name="TextovéPole 28"/>
              <p:cNvSpPr txBox="1"/>
              <p:nvPr/>
            </p:nvSpPr>
            <p:spPr>
              <a:xfrm>
                <a:off x="5094001" y="3734801"/>
                <a:ext cx="1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𝜑</m:t>
                      </m:r>
                    </m:oMath>
                  </m:oMathPara>
                </a14:m>
                <a:endParaRPr lang="en-GB"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5094001" y="3734801"/>
                <a:ext cx="180000" cy="276999"/>
              </a:xfrm>
              <a:prstGeom prst="rect">
                <a:avLst/>
              </a:prstGeom>
              <a:blipFill>
                <a:blip r:embed="rId7"/>
                <a:stretch>
                  <a:fillRect l="-41379" r="-44828" b="-28889"/>
                </a:stretch>
              </a:blipFill>
            </p:spPr>
            <p:txBody>
              <a:bodyPr/>
              <a:lstStyle/>
              <a:p>
                <a:r>
                  <a:rPr lang="en-GB">
                    <a:noFill/>
                  </a:rPr>
                  <a:t> </a:t>
                </a:r>
              </a:p>
            </p:txBody>
          </p:sp>
        </mc:Fallback>
      </mc:AlternateContent>
      <p:sp>
        <p:nvSpPr>
          <p:cNvPr id="9" name="Ovál 8"/>
          <p:cNvSpPr/>
          <p:nvPr/>
        </p:nvSpPr>
        <p:spPr>
          <a:xfrm>
            <a:off x="6174001" y="4588026"/>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1" name="Přímá spojnice se šipkou 90"/>
          <p:cNvCxnSpPr/>
          <p:nvPr/>
        </p:nvCxnSpPr>
        <p:spPr>
          <a:xfrm flipV="1">
            <a:off x="6480000" y="2340000"/>
            <a:ext cx="0" cy="2412000"/>
          </a:xfrm>
          <a:prstGeom prst="straightConnector1">
            <a:avLst/>
          </a:prstGeom>
          <a:ln w="38100">
            <a:solidFill>
              <a:schemeClr val="accent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ovéPole 16"/>
              <p:cNvSpPr txBox="1"/>
              <p:nvPr/>
            </p:nvSpPr>
            <p:spPr>
              <a:xfrm>
                <a:off x="9216269" y="5603740"/>
                <a:ext cx="1077328"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oMath>
                  </m:oMathPara>
                </a14:m>
                <a:endParaRPr lang="en-GB"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9216269" y="5603740"/>
                <a:ext cx="1077328" cy="369332"/>
              </a:xfrm>
              <a:prstGeom prst="rect">
                <a:avLst/>
              </a:prstGeom>
              <a:blipFill>
                <a:blip r:embed="rId8"/>
                <a:stretch>
                  <a:fillRect b="-7813"/>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ovéPole 47"/>
              <p:cNvSpPr txBox="1"/>
              <p:nvPr/>
            </p:nvSpPr>
            <p:spPr>
              <a:xfrm>
                <a:off x="185945" y="3546000"/>
                <a:ext cx="1889858"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𝐼𝐽𝐾</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e>
                      </m:d>
                    </m:oMath>
                  </m:oMathPara>
                </a14:m>
                <a:endParaRPr lang="en-GB" dirty="0"/>
              </a:p>
            </p:txBody>
          </p:sp>
        </mc:Choice>
        <mc:Fallback xmlns="">
          <p:sp>
            <p:nvSpPr>
              <p:cNvPr id="48" name="TextovéPole 47"/>
              <p:cNvSpPr txBox="1">
                <a:spLocks noRot="1" noChangeAspect="1" noMove="1" noResize="1" noEditPoints="1" noAdjustHandles="1" noChangeArrowheads="1" noChangeShapeType="1" noTextEdit="1"/>
              </p:cNvSpPr>
              <p:nvPr/>
            </p:nvSpPr>
            <p:spPr>
              <a:xfrm>
                <a:off x="185945" y="3546000"/>
                <a:ext cx="1889858" cy="369332"/>
              </a:xfrm>
              <a:prstGeom prst="rect">
                <a:avLst/>
              </a:prstGeom>
              <a:blipFill>
                <a:blip r:embed="rId9"/>
                <a:stretch>
                  <a:fillRect b="-7937"/>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ovéPole 73"/>
              <p:cNvSpPr txBox="1"/>
              <p:nvPr/>
            </p:nvSpPr>
            <p:spPr>
              <a:xfrm>
                <a:off x="4461914" y="3665001"/>
                <a:ext cx="216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oMath>
                  </m:oMathPara>
                </a14:m>
                <a:endParaRPr lang="en-GB" b="1" dirty="0"/>
              </a:p>
            </p:txBody>
          </p:sp>
        </mc:Choice>
        <mc:Fallback xmlns="">
          <p:sp>
            <p:nvSpPr>
              <p:cNvPr id="74" name="TextovéPole 73"/>
              <p:cNvSpPr txBox="1">
                <a:spLocks noRot="1" noChangeAspect="1" noMove="1" noResize="1" noEditPoints="1" noAdjustHandles="1" noChangeArrowheads="1" noChangeShapeType="1" noTextEdit="1"/>
              </p:cNvSpPr>
              <p:nvPr/>
            </p:nvSpPr>
            <p:spPr>
              <a:xfrm>
                <a:off x="4461914" y="3665001"/>
                <a:ext cx="216000" cy="276999"/>
              </a:xfrm>
              <a:prstGeom prst="rect">
                <a:avLst/>
              </a:prstGeom>
              <a:blipFill>
                <a:blip r:embed="rId10"/>
                <a:stretch>
                  <a:fillRect l="-42857" t="-21739" r="-48571" b="-26087"/>
                </a:stretch>
              </a:blipFill>
            </p:spPr>
            <p:txBody>
              <a:bodyPr/>
              <a:lstStyle/>
              <a:p>
                <a:r>
                  <a:rPr lang="en-GB">
                    <a:noFill/>
                  </a:rPr>
                  <a:t> </a:t>
                </a:r>
              </a:p>
            </p:txBody>
          </p:sp>
        </mc:Fallback>
      </mc:AlternateContent>
      <p:cxnSp>
        <p:nvCxnSpPr>
          <p:cNvPr id="107" name="Přímá spojnice se šipkou 106"/>
          <p:cNvCxnSpPr/>
          <p:nvPr/>
        </p:nvCxnSpPr>
        <p:spPr>
          <a:xfrm flipV="1">
            <a:off x="2160000" y="4752000"/>
            <a:ext cx="4320000" cy="6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54" name="Ovál 53"/>
          <p:cNvSpPr/>
          <p:nvPr/>
        </p:nvSpPr>
        <p:spPr>
          <a:xfrm>
            <a:off x="2124000" y="536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blouk 29"/>
          <p:cNvSpPr/>
          <p:nvPr/>
        </p:nvSpPr>
        <p:spPr>
          <a:xfrm>
            <a:off x="6048000" y="4392000"/>
            <a:ext cx="864000" cy="720000"/>
          </a:xfrm>
          <a:prstGeom prst="arc">
            <a:avLst>
              <a:gd name="adj1" fmla="val 10287476"/>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7" name="Ovál 86"/>
          <p:cNvSpPr/>
          <p:nvPr/>
        </p:nvSpPr>
        <p:spPr>
          <a:xfrm>
            <a:off x="6371036" y="4551829"/>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blouk 87"/>
          <p:cNvSpPr/>
          <p:nvPr/>
        </p:nvSpPr>
        <p:spPr>
          <a:xfrm>
            <a:off x="6264000" y="4392000"/>
            <a:ext cx="432000" cy="720000"/>
          </a:xfrm>
          <a:prstGeom prst="arc">
            <a:avLst>
              <a:gd name="adj1" fmla="val 12177520"/>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4" name="Oblouk 93"/>
          <p:cNvSpPr/>
          <p:nvPr/>
        </p:nvSpPr>
        <p:spPr>
          <a:xfrm>
            <a:off x="4392000" y="3618000"/>
            <a:ext cx="720000" cy="720000"/>
          </a:xfrm>
          <a:prstGeom prst="arc">
            <a:avLst>
              <a:gd name="adj1" fmla="val 1431702"/>
              <a:gd name="adj2" fmla="val 906825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5" name="Ovál 94"/>
          <p:cNvSpPr/>
          <p:nvPr/>
        </p:nvSpPr>
        <p:spPr>
          <a:xfrm>
            <a:off x="4724999" y="413805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TextovéPole 98"/>
          <p:cNvSpPr txBox="1"/>
          <p:nvPr/>
        </p:nvSpPr>
        <p:spPr>
          <a:xfrm>
            <a:off x="316320" y="6045334"/>
            <a:ext cx="2376000" cy="276999"/>
          </a:xfrm>
          <a:prstGeom prst="rect">
            <a:avLst/>
          </a:prstGeom>
          <a:noFill/>
        </p:spPr>
        <p:txBody>
          <a:bodyPr wrap="square" lIns="0" tIns="0" rIns="0" bIns="0" rtlCol="0">
            <a:spAutoFit/>
          </a:bodyPr>
          <a:lstStyle/>
          <a:p>
            <a:pPr algn="ctr"/>
            <a:r>
              <a:rPr lang="en-GB" dirty="0" smtClean="0"/>
              <a:t>subspace of dimension</a:t>
            </a:r>
            <a:endParaRPr lang="en-GB" u="sng" dirty="0"/>
          </a:p>
        </p:txBody>
      </p:sp>
      <mc:AlternateContent xmlns:mc="http://schemas.openxmlformats.org/markup-compatibility/2006" xmlns:a14="http://schemas.microsoft.com/office/drawing/2010/main">
        <mc:Choice Requires="a14">
          <p:sp>
            <p:nvSpPr>
              <p:cNvPr id="100" name="TextovéPole 99"/>
              <p:cNvSpPr txBox="1"/>
              <p:nvPr/>
            </p:nvSpPr>
            <p:spPr>
              <a:xfrm>
                <a:off x="7507200" y="6336000"/>
                <a:ext cx="708958"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−1</m:t>
                      </m:r>
                    </m:oMath>
                  </m:oMathPara>
                </a14:m>
                <a:endParaRPr lang="en-GB" dirty="0"/>
              </a:p>
            </p:txBody>
          </p:sp>
        </mc:Choice>
        <mc:Fallback xmlns="">
          <p:sp>
            <p:nvSpPr>
              <p:cNvPr id="100" name="TextovéPole 99"/>
              <p:cNvSpPr txBox="1">
                <a:spLocks noRot="1" noChangeAspect="1" noMove="1" noResize="1" noEditPoints="1" noAdjustHandles="1" noChangeArrowheads="1" noChangeShapeType="1" noTextEdit="1"/>
              </p:cNvSpPr>
              <p:nvPr/>
            </p:nvSpPr>
            <p:spPr>
              <a:xfrm>
                <a:off x="7507200" y="6336000"/>
                <a:ext cx="708958" cy="369332"/>
              </a:xfrm>
              <a:prstGeom prst="rect">
                <a:avLst/>
              </a:prstGeom>
              <a:blipFill>
                <a:blip r:embed="rId11"/>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3312000" y="6036999"/>
                <a:ext cx="4208460" cy="553998"/>
              </a:xfrm>
              <a:prstGeom prst="rect">
                <a:avLst/>
              </a:prstGeom>
              <a:noFill/>
            </p:spPr>
            <p:txBody>
              <a:bodyPr wrap="none" lIns="0" tIns="0" rIns="0" bIns="0" rtlCol="0">
                <a:spAutoFit/>
              </a:bodyPr>
              <a:lstStyle/>
              <a:p>
                <a:pPr algn="ctr"/>
                <a:r>
                  <a:rPr lang="en-GB" dirty="0" smtClean="0"/>
                  <a:t>the dimension of its complement within </a:t>
                </a:r>
                <a:br>
                  <a:rPr lang="en-GB" dirty="0" smtClean="0"/>
                </a:br>
                <a:r>
                  <a:rPr lang="en-GB" dirty="0" smtClean="0"/>
                  <a:t>the subspace of dimension  </a:t>
                </a:r>
                <a14:m>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oMath>
                </a14:m>
                <a:r>
                  <a:rPr lang="en-GB" dirty="0" smtClean="0"/>
                  <a:t>  is </a:t>
                </a:r>
                <a:endParaRPr lang="en-GB" dirty="0"/>
              </a:p>
            </p:txBody>
          </p:sp>
        </mc:Choice>
        <mc:Fallback xmlns="">
          <p:sp>
            <p:nvSpPr>
              <p:cNvPr id="70" name="TextovéPole 69"/>
              <p:cNvSpPr txBox="1">
                <a:spLocks noRot="1" noChangeAspect="1" noMove="1" noResize="1" noEditPoints="1" noAdjustHandles="1" noChangeArrowheads="1" noChangeShapeType="1" noTextEdit="1"/>
              </p:cNvSpPr>
              <p:nvPr/>
            </p:nvSpPr>
            <p:spPr>
              <a:xfrm>
                <a:off x="3312000" y="6036999"/>
                <a:ext cx="4208460" cy="553998"/>
              </a:xfrm>
              <a:prstGeom prst="rect">
                <a:avLst/>
              </a:prstGeom>
              <a:blipFill>
                <a:blip r:embed="rId12"/>
                <a:stretch>
                  <a:fillRect l="-1592" t="-14286" r="-1447" b="-252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ovéPole 58"/>
              <p:cNvSpPr txBox="1"/>
              <p:nvPr/>
            </p:nvSpPr>
            <p:spPr>
              <a:xfrm>
                <a:off x="1368000" y="5760000"/>
                <a:ext cx="288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m:oMathPara>
                </a14:m>
                <a:endParaRPr lang="en-GB" dirty="0" smtClean="0"/>
              </a:p>
            </p:txBody>
          </p:sp>
        </mc:Choice>
        <mc:Fallback xmlns="">
          <p:sp>
            <p:nvSpPr>
              <p:cNvPr id="59" name="TextovéPole 58"/>
              <p:cNvSpPr txBox="1">
                <a:spLocks noRot="1" noChangeAspect="1" noMove="1" noResize="1" noEditPoints="1" noAdjustHandles="1" noChangeArrowheads="1" noChangeShapeType="1" noTextEdit="1"/>
              </p:cNvSpPr>
              <p:nvPr/>
            </p:nvSpPr>
            <p:spPr>
              <a:xfrm>
                <a:off x="1368000" y="5760000"/>
                <a:ext cx="288000" cy="276999"/>
              </a:xfrm>
              <a:prstGeom prst="rect">
                <a:avLst/>
              </a:prstGeom>
              <a:blipFill>
                <a:blip r:embed="rId13"/>
                <a:stretch>
                  <a:fillRect l="-27083" r="-14583" b="-20000"/>
                </a:stretch>
              </a:blipFill>
            </p:spPr>
            <p:txBody>
              <a:bodyPr/>
              <a:lstStyle/>
              <a:p>
                <a:r>
                  <a:rPr lang="en-GB">
                    <a:noFill/>
                  </a:rPr>
                  <a:t> </a:t>
                </a:r>
              </a:p>
            </p:txBody>
          </p:sp>
        </mc:Fallback>
      </mc:AlternateContent>
      <p:sp>
        <p:nvSpPr>
          <p:cNvPr id="37" name="TextovéPole 36"/>
          <p:cNvSpPr txBox="1"/>
          <p:nvPr/>
        </p:nvSpPr>
        <p:spPr>
          <a:xfrm>
            <a:off x="6948000" y="1180210"/>
            <a:ext cx="807913" cy="276999"/>
          </a:xfrm>
          <a:prstGeom prst="rect">
            <a:avLst/>
          </a:prstGeom>
          <a:noFill/>
        </p:spPr>
        <p:txBody>
          <a:bodyPr wrap="none" lIns="0" tIns="0" rIns="0" bIns="0" rtlCol="0">
            <a:spAutoFit/>
          </a:bodyPr>
          <a:lstStyle/>
          <a:p>
            <a:r>
              <a:rPr lang="en-GB" dirty="0" smtClean="0"/>
              <a:t>It holds:</a:t>
            </a:r>
            <a:endParaRPr lang="en-GB" dirty="0"/>
          </a:p>
        </p:txBody>
      </p:sp>
      <mc:AlternateContent xmlns:mc="http://schemas.openxmlformats.org/markup-compatibility/2006" xmlns:a14="http://schemas.microsoft.com/office/drawing/2010/main">
        <mc:Choice Requires="a14">
          <p:sp>
            <p:nvSpPr>
              <p:cNvPr id="39" name="TextovéPole 38"/>
              <p:cNvSpPr txBox="1"/>
              <p:nvPr/>
            </p:nvSpPr>
            <p:spPr>
              <a:xfrm>
                <a:off x="6948000" y="1572208"/>
                <a:ext cx="3072892" cy="561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sSup>
                            <m:sSupPr>
                              <m:ctrlPr>
                                <a:rPr lang="en-GB" i="1" smtClean="0">
                                  <a:latin typeface="Cambria Math" panose="02040503050406030204" pitchFamily="18" charset="0"/>
                                </a:rPr>
                              </m:ctrlPr>
                            </m:sSupPr>
                            <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𝜑</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m:rPr>
                                  <m:sty m:val="p"/>
                                </m:rPr>
                                <a:rPr lang="en-GB">
                                  <a:latin typeface="Cambria Math" panose="02040503050406030204" pitchFamily="18" charset="0"/>
                                </a:rPr>
                                <m:t>T</m:t>
                              </m:r>
                            </m:sup>
                          </m:sSup>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num>
                        <m:den>
                          <m:r>
                            <m:rPr>
                              <m:sty m:val="p"/>
                            </m:rPr>
                            <a:rPr lang="en-GB" b="0" i="0" smtClean="0">
                              <a:latin typeface="Cambria Math" panose="02040503050406030204" pitchFamily="18" charset="0"/>
                            </a:rPr>
                            <m:t>RSS</m:t>
                          </m:r>
                        </m:den>
                      </m:f>
                    </m:oMath>
                  </m:oMathPara>
                </a14:m>
                <a:endParaRPr lang="en-GB" dirty="0"/>
              </a:p>
            </p:txBody>
          </p:sp>
        </mc:Choice>
        <mc:Fallback xmlns="">
          <p:sp>
            <p:nvSpPr>
              <p:cNvPr id="39" name="TextovéPole 38"/>
              <p:cNvSpPr txBox="1">
                <a:spLocks noRot="1" noChangeAspect="1" noMove="1" noResize="1" noEditPoints="1" noAdjustHandles="1" noChangeArrowheads="1" noChangeShapeType="1" noTextEdit="1"/>
              </p:cNvSpPr>
              <p:nvPr/>
            </p:nvSpPr>
            <p:spPr>
              <a:xfrm>
                <a:off x="6948000" y="1572208"/>
                <a:ext cx="3072892" cy="56156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ovéPole 68"/>
              <p:cNvSpPr txBox="1"/>
              <p:nvPr/>
            </p:nvSpPr>
            <p:spPr>
              <a:xfrm>
                <a:off x="6840000" y="2615459"/>
                <a:ext cx="4752538" cy="853082"/>
              </a:xfrm>
              <a:prstGeom prst="rect">
                <a:avLst/>
              </a:prstGeom>
              <a:noFill/>
              <a:ln w="25400">
                <a:solidFill>
                  <a:srgbClr val="FF0000"/>
                </a:solidFill>
              </a:ln>
            </p:spPr>
            <p:txBody>
              <a:bodyPr wrap="none" lIns="180000" tIns="144000" rIns="180000" bIns="14400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fName>
                                    <m:e>
                                      <m:r>
                                        <a:rPr lang="en-GB" b="0" i="1" smtClean="0">
                                          <a:latin typeface="Cambria Math" panose="02040503050406030204" pitchFamily="18" charset="0"/>
                                        </a:rPr>
                                        <m:t>𝜑</m:t>
                                      </m:r>
                                    </m:e>
                                  </m:func>
                                </m:e>
                              </m:d>
                            </m:e>
                            <m:sup>
                              <m:r>
                                <a:rPr lang="en-GB" b="0" i="1" smtClean="0">
                                  <a:latin typeface="Cambria Math" panose="02040503050406030204" pitchFamily="18" charset="0"/>
                                </a:rPr>
                                <m:t>2</m:t>
                              </m:r>
                            </m:sup>
                          </m:sSup>
                        </m:num>
                        <m:den>
                          <m:f>
                            <m:fPr>
                              <m:ctrlPr>
                                <a:rPr lang="en-GB" i="1">
                                  <a:latin typeface="Cambria Math" panose="02040503050406030204" pitchFamily="18" charset="0"/>
                                </a:rPr>
                              </m:ctrlPr>
                            </m:fPr>
                            <m:num>
                              <m:r>
                                <a:rPr lang="en-GB" b="0" i="1" smtClean="0">
                                  <a:latin typeface="Cambria Math" panose="02040503050406030204" pitchFamily="18" charset="0"/>
                                </a:rPr>
                                <m:t>𝐼</m:t>
                              </m:r>
                              <m:r>
                                <a:rPr lang="en-GB" b="0" i="1" smtClean="0">
                                  <a:latin typeface="Cambria Math" panose="02040503050406030204" pitchFamily="18" charset="0"/>
                                </a:rPr>
                                <m:t>−1</m:t>
                              </m:r>
                            </m:num>
                            <m:den>
                              <m:r>
                                <a:rPr lang="en-GB" b="0" i="1" smtClean="0">
                                  <a:latin typeface="Cambria Math" panose="02040503050406030204" pitchFamily="18" charset="0"/>
                                </a:rPr>
                                <m:t>𝐼𝐽𝐾</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den>
                          </m:f>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𝐼</m:t>
                          </m:r>
                          <m:r>
                            <a:rPr lang="en-GB" b="0" i="1" smtClean="0">
                              <a:latin typeface="Cambria Math" panose="02040503050406030204" pitchFamily="18" charset="0"/>
                            </a:rPr>
                            <m:t>−1, </m:t>
                          </m:r>
                          <m:r>
                            <a:rPr lang="en-GB" i="1">
                              <a:latin typeface="Cambria Math" panose="02040503050406030204" pitchFamily="18" charset="0"/>
                            </a:rPr>
                            <m:t>𝐼𝐽𝐾</m:t>
                          </m:r>
                          <m:r>
                            <a:rPr lang="en-GB" i="1">
                              <a:latin typeface="Cambria Math" panose="02040503050406030204" pitchFamily="18" charset="0"/>
                            </a:rPr>
                            <m:t>−</m:t>
                          </m:r>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+1</m:t>
                          </m:r>
                        </m:sub>
                      </m:sSub>
                    </m:oMath>
                  </m:oMathPara>
                </a14:m>
                <a:endParaRPr lang="en-GB" b="0" dirty="0" smtClean="0"/>
              </a:p>
            </p:txBody>
          </p:sp>
        </mc:Choice>
        <mc:Fallback xmlns="">
          <p:sp>
            <p:nvSpPr>
              <p:cNvPr id="69" name="TextovéPole 68"/>
              <p:cNvSpPr txBox="1">
                <a:spLocks noRot="1" noChangeAspect="1" noMove="1" noResize="1" noEditPoints="1" noAdjustHandles="1" noChangeArrowheads="1" noChangeShapeType="1" noTextEdit="1"/>
              </p:cNvSpPr>
              <p:nvPr/>
            </p:nvSpPr>
            <p:spPr>
              <a:xfrm>
                <a:off x="6840000" y="2615459"/>
                <a:ext cx="4752538" cy="853082"/>
              </a:xfrm>
              <a:prstGeom prst="rect">
                <a:avLst/>
              </a:prstGeom>
              <a:blipFill>
                <a:blip r:embed="rId15"/>
                <a:stretch>
                  <a:fillRect/>
                </a:stretch>
              </a:blipFill>
              <a:ln w="25400">
                <a:solidFill>
                  <a:srgbClr val="FF0000"/>
                </a:solidFill>
              </a:ln>
            </p:spPr>
            <p:txBody>
              <a:bodyPr/>
              <a:lstStyle/>
              <a:p>
                <a:r>
                  <a:rPr lang="en-GB">
                    <a:noFill/>
                  </a:rPr>
                  <a:t> </a:t>
                </a:r>
              </a:p>
            </p:txBody>
          </p:sp>
        </mc:Fallback>
      </mc:AlternateContent>
      <p:cxnSp>
        <p:nvCxnSpPr>
          <p:cNvPr id="76" name="Přímá spojnice se šipkou 75"/>
          <p:cNvCxnSpPr/>
          <p:nvPr/>
        </p:nvCxnSpPr>
        <p:spPr>
          <a:xfrm flipH="1">
            <a:off x="4752000" y="2340000"/>
            <a:ext cx="1728000" cy="1638000"/>
          </a:xfrm>
          <a:prstGeom prst="straightConnector1">
            <a:avLst/>
          </a:prstGeom>
          <a:ln w="38100" cap="rnd">
            <a:solidFill>
              <a:srgbClr val="0070C0"/>
            </a:solidFill>
            <a:prstDash val="sysDot"/>
            <a:round/>
            <a:headEnd type="none" w="med" len="lg"/>
            <a:tailEnd type="stealth" w="med" len="lg"/>
          </a:ln>
        </p:spPr>
        <p:style>
          <a:lnRef idx="1">
            <a:schemeClr val="accent1"/>
          </a:lnRef>
          <a:fillRef idx="0">
            <a:schemeClr val="accent1"/>
          </a:fillRef>
          <a:effectRef idx="0">
            <a:schemeClr val="accent1"/>
          </a:effectRef>
          <a:fontRef idx="minor">
            <a:schemeClr val="tx1"/>
          </a:fontRef>
        </p:style>
      </p:cxnSp>
      <p:sp>
        <p:nvSpPr>
          <p:cNvPr id="58" name="Ovál 57"/>
          <p:cNvSpPr/>
          <p:nvPr/>
        </p:nvSpPr>
        <p:spPr>
          <a:xfrm>
            <a:off x="6444000" y="230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louk 46"/>
          <p:cNvSpPr/>
          <p:nvPr/>
        </p:nvSpPr>
        <p:spPr>
          <a:xfrm rot="10800000">
            <a:off x="1728000" y="2628000"/>
            <a:ext cx="864000" cy="720000"/>
          </a:xfrm>
          <a:prstGeom prst="arc">
            <a:avLst>
              <a:gd name="adj1" fmla="val 10287476"/>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9" name="Ovál 48"/>
          <p:cNvSpPr/>
          <p:nvPr/>
        </p:nvSpPr>
        <p:spPr>
          <a:xfrm>
            <a:off x="2322000" y="3107171"/>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50" name="TextovéPole 49"/>
              <p:cNvSpPr txBox="1"/>
              <p:nvPr/>
            </p:nvSpPr>
            <p:spPr>
              <a:xfrm>
                <a:off x="1360910" y="6336000"/>
                <a:ext cx="302179"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𝐽</m:t>
                      </m:r>
                    </m:oMath>
                  </m:oMathPara>
                </a14:m>
                <a:endParaRPr lang="en-GB"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1360910" y="6336000"/>
                <a:ext cx="302179" cy="369332"/>
              </a:xfrm>
              <a:prstGeom prst="rect">
                <a:avLst/>
              </a:prstGeom>
              <a:blipFill>
                <a:blip r:embed="rId16"/>
                <a:stretch>
                  <a:fillRect b="-7813"/>
                </a:stretch>
              </a:blipFill>
              <a:ln w="19050">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2943779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a:t>
            </a:r>
            <a:r>
              <a:rPr lang="en-GB" dirty="0" smtClean="0"/>
              <a:t>Test </a:t>
            </a:r>
            <a:r>
              <a:rPr lang="en-GB" dirty="0" smtClean="0"/>
              <a:t>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Given </a:t>
                </a:r>
                <a:r>
                  <a:rPr lang="en-GB" dirty="0"/>
                  <a:t>the </a:t>
                </a:r>
                <a:r>
                  <a:rPr lang="en-GB" dirty="0" smtClean="0"/>
                  <a:t>sample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𝑖𝑗𝑘</m:t>
                        </m:r>
                      </m:sub>
                    </m:sSub>
                  </m:oMath>
                </a14:m>
                <a:r>
                  <a:rPr lang="en-GB" dirty="0" smtClean="0"/>
                  <a:t>  of </a:t>
                </a:r>
                <a:r>
                  <a:rPr lang="en-GB" dirty="0"/>
                  <a:t>the </a:t>
                </a:r>
                <a:r>
                  <a:rPr lang="en-GB" dirty="0" smtClean="0"/>
                  <a:t>random </a:t>
                </a:r>
                <a:r>
                  <a:rPr lang="en-GB" dirty="0"/>
                  <a:t>variables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a14:m>
                <a:r>
                  <a:rPr lang="en-GB" dirty="0" smtClean="0"/>
                  <a:t>  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(unknown) parameters such that  </a:t>
                </a: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m:t>
                    </m:r>
                  </m:oMath>
                </a14:m>
                <a:r>
                  <a:rPr lang="en-GB" dirty="0" smtClean="0"/>
                  <a:t>  and  </a:t>
                </a:r>
                <a:br>
                  <a:rPr lang="en-GB" dirty="0" smtClean="0"/>
                </a:b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𝒩</m:t>
                    </m:r>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a14:m>
                <a:r>
                  <a:rPr lang="en-GB" dirty="0" smtClean="0"/>
                  <a:t>  are mutually independent random variables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oMath>
                </a14:m>
                <a:r>
                  <a:rPr lang="en-GB" dirty="0" smtClean="0"/>
                  <a:t>,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𝐽</m:t>
                    </m:r>
                  </m:oMath>
                </a14:m>
                <a:r>
                  <a:rPr lang="en-GB" dirty="0" smtClean="0"/>
                  <a:t>,  and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=1, 2,…,</m:t>
                    </m:r>
                    <m:r>
                      <a:rPr lang="en-GB" b="0" i="1" smtClean="0">
                        <a:latin typeface="Cambria Math" panose="02040503050406030204" pitchFamily="18" charset="0"/>
                      </a:rPr>
                      <m:t>𝐾</m:t>
                    </m:r>
                  </m:oMath>
                </a14:m>
                <a:r>
                  <a:rPr lang="en-GB" dirty="0" smtClean="0"/>
                  <a:t>,  formulate </a:t>
                </a:r>
                <a:r>
                  <a:rPr lang="en-GB" dirty="0"/>
                  <a:t>the null hypothesis</a:t>
                </a:r>
                <a:r>
                  <a:rPr lang="en-GB" dirty="0" smtClean="0"/>
                  <a:t>:</a:t>
                </a:r>
                <a:br>
                  <a:rPr lang="en-GB" dirty="0" smtClean="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A</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smtClean="0">
                            <a:latin typeface="Cambria Math" panose="02040503050406030204" pitchFamily="18" charset="0"/>
                          </a:rPr>
                          <m:t>𝛼</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𝛼</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m:t>
                    </m:r>
                  </m:oMath>
                </a14:m>
                <a:endParaRPr lang="en-GB" dirty="0" smtClean="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a14:m>
                <a:r>
                  <a:rPr lang="en-GB" dirty="0" smtClean="0"/>
                  <a:t>,  i.e.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𝐼</m:t>
                        </m:r>
                      </m:e>
                    </m:d>
                  </m:oMath>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r="-267"/>
                </a:stretch>
              </a:blipFill>
            </p:spPr>
            <p:txBody>
              <a:bodyPr/>
              <a:lstStyle/>
              <a:p>
                <a:r>
                  <a:rPr lang="en-GB">
                    <a:noFill/>
                  </a:rPr>
                  <a:t> </a:t>
                </a:r>
              </a:p>
            </p:txBody>
          </p:sp>
        </mc:Fallback>
      </mc:AlternateContent>
    </p:spTree>
    <p:extLst>
      <p:ext uri="{BB962C8B-B14F-4D97-AF65-F5344CB8AC3E}">
        <p14:creationId xmlns:p14="http://schemas.microsoft.com/office/powerpoint/2010/main" val="2193907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a:t>
            </a:r>
            <a:r>
              <a:rPr lang="en-GB" dirty="0" smtClean="0"/>
              <a:t>Test </a:t>
            </a:r>
            <a:r>
              <a:rPr lang="en-GB" dirty="0" smtClean="0"/>
              <a:t>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Calculate the statistic</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𝐹</m:t>
                      </m:r>
                      <m:r>
                        <a:rPr lang="en-GB" i="1">
                          <a:latin typeface="Cambria Math" panose="02040503050406030204" pitchFamily="18" charset="0"/>
                        </a:rPr>
                        <m:t>=</m:t>
                      </m:r>
                      <m:f>
                        <m:fPr>
                          <m:type m:val="lin"/>
                          <m:ctrlPr>
                            <a:rPr lang="en-GB" b="0" i="1" smtClean="0">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b="0" i="0" smtClean="0">
                                      <a:latin typeface="Cambria Math" panose="02040503050406030204" pitchFamily="18" charset="0"/>
                                    </a:rPr>
                                    <m:t>S</m:t>
                                  </m:r>
                                  <m:r>
                                    <m:rPr>
                                      <m:sty m:val="p"/>
                                    </m:rPr>
                                    <a:rPr lang="en-GB">
                                      <a:latin typeface="Cambria Math" panose="02040503050406030204" pitchFamily="18" charset="0"/>
                                    </a:rPr>
                                    <m:t>S</m:t>
                                  </m:r>
                                </m:e>
                                <m:sub>
                                  <m:r>
                                    <m:rPr>
                                      <m:sty m:val="p"/>
                                    </m:rPr>
                                    <a:rPr lang="en-GB" b="0" i="0" smtClean="0">
                                      <a:latin typeface="Cambria Math" panose="02040503050406030204" pitchFamily="18" charset="0"/>
                                    </a:rPr>
                                    <m:t>A</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m:t>
                              </m:r>
                              <m:r>
                                <m:rPr>
                                  <m:sty m:val="p"/>
                                </m:rPr>
                                <a:rPr lang="en-GB">
                                  <a:latin typeface="Cambria Math" panose="02040503050406030204" pitchFamily="18" charset="0"/>
                                </a:rPr>
                                <m:t>S</m:t>
                              </m:r>
                              <m:r>
                                <a:rPr lang="en-GB" i="1" smtClean="0">
                                  <a:latin typeface="Cambria Math" panose="02040503050406030204" pitchFamily="18" charset="0"/>
                                </a:rPr>
                                <m:t> </m:t>
                              </m:r>
                            </m:den>
                          </m:f>
                        </m:num>
                        <m:den>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DF</m:t>
                                  </m:r>
                                </m:e>
                                <m:sub>
                                  <m:r>
                                    <m:rPr>
                                      <m:sty m:val="p"/>
                                    </m:rPr>
                                    <a:rPr lang="en-GB" b="0" i="0" smtClean="0">
                                      <a:latin typeface="Cambria Math" panose="02040503050406030204" pitchFamily="18" charset="0"/>
                                    </a:rPr>
                                    <m:t>A</m:t>
                                  </m:r>
                                </m:sub>
                              </m:sSub>
                            </m:num>
                            <m:den>
                              <m:r>
                                <m:rPr>
                                  <m:sty m:val="p"/>
                                </m:rPr>
                                <a:rPr lang="en-GB" b="0" i="0" smtClean="0">
                                  <a:latin typeface="Cambria Math" panose="02040503050406030204" pitchFamily="18" charset="0"/>
                                </a:rPr>
                                <m:t>D</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F</m:t>
                                  </m:r>
                                </m:e>
                                <m:sub>
                                  <m:r>
                                    <m:rPr>
                                      <m:sty m:val="p"/>
                                    </m:rPr>
                                    <a:rPr lang="en-GB" b="0" i="0" smtClean="0">
                                      <a:latin typeface="Cambria Math" panose="02040503050406030204" pitchFamily="18" charset="0"/>
                                    </a:rPr>
                                    <m:t>RSS</m:t>
                                  </m:r>
                                </m:sub>
                              </m:sSub>
                            </m:den>
                          </m:f>
                        </m:den>
                      </m:f>
                      <m:r>
                        <a:rPr lang="en-GB" i="1">
                          <a:latin typeface="Cambria Math" panose="02040503050406030204" pitchFamily="18" charset="0"/>
                        </a:rPr>
                        <m:t>=</m:t>
                      </m:r>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b="0" i="1" smtClean="0">
                                  <a:latin typeface="Cambria Math" panose="02040503050406030204" pitchFamily="18" charset="0"/>
                                </a:rPr>
                                <m:t>𝐽</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i="1">
                                  <a:latin typeface="Cambria Math" panose="02040503050406030204" pitchFamily="18" charset="0"/>
                                </a:rPr>
                                <m:t>𝐼</m:t>
                              </m:r>
                              <m:r>
                                <a:rPr lang="en-GB" i="1">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den>
                          </m:f>
                        </m:den>
                      </m:f>
                    </m:oMath>
                  </m:oMathPara>
                </a14:m>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the null hypothesis is true, then we have by the Theorem</a:t>
                </a:r>
                <a:br>
                  <a:rPr lang="en-GB" dirty="0" smtClean="0"/>
                </a:b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𝐼</m:t>
                        </m:r>
                        <m:r>
                          <a:rPr lang="en-GB" b="0" i="1" smtClean="0">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a14:m>
                <a:endParaRPr lang="en-GB" dirty="0" smtClean="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Choose </a:t>
                </a:r>
                <a:r>
                  <a:rPr lang="en-GB" b="1" dirty="0"/>
                  <a:t>the level of significance</a:t>
                </a:r>
                <a:r>
                  <a:rPr lang="en-GB" dirty="0"/>
                  <a:t>, a small number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&gt;0</m:t>
                    </m:r>
                  </m:oMath>
                </a14:m>
                <a:r>
                  <a:rPr lang="en-GB" dirty="0"/>
                  <a:t>,  such as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=5 %</m:t>
                    </m:r>
                  </m:oMath>
                </a14:m>
                <a:r>
                  <a:rPr lang="en-GB" dirty="0"/>
                  <a:t>,  other popular values are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=10 %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=0.1 %</m:t>
                    </m:r>
                  </m:oMath>
                </a14:m>
                <a:r>
                  <a:rPr lang="en-GB" dirty="0"/>
                  <a:t>  etc</a:t>
                </a:r>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121"/>
                </a:stretch>
              </a:blipFill>
            </p:spPr>
            <p:txBody>
              <a:bodyPr/>
              <a:lstStyle/>
              <a:p>
                <a:r>
                  <a:rPr lang="en-GB">
                    <a:noFill/>
                  </a:rPr>
                  <a:t> </a:t>
                </a:r>
              </a:p>
            </p:txBody>
          </p:sp>
        </mc:Fallback>
      </mc:AlternateContent>
    </p:spTree>
    <p:extLst>
      <p:ext uri="{BB962C8B-B14F-4D97-AF65-F5344CB8AC3E}">
        <p14:creationId xmlns:p14="http://schemas.microsoft.com/office/powerpoint/2010/main" val="2206128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a:t>
            </a:r>
            <a:r>
              <a:rPr lang="en-GB" dirty="0" smtClean="0"/>
              <a:t>Test </a:t>
            </a:r>
            <a:r>
              <a:rPr lang="en-GB" dirty="0" smtClean="0"/>
              <a:t>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find the </a:t>
                </a:r>
                <a:r>
                  <a:rPr lang="en-GB" b="1" dirty="0"/>
                  <a:t>critical </a:t>
                </a:r>
                <a:r>
                  <a:rPr lang="en-GB" b="1" dirty="0" smtClean="0"/>
                  <a:t>value</a:t>
                </a:r>
                <a:r>
                  <a:rPr lang="en-GB" dirty="0" smtClean="0"/>
                  <a:t/>
                </a:r>
                <a:br>
                  <a:rPr lang="en-GB" dirty="0" smtClean="0"/>
                </a:b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 = 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𝐼</m:t>
                        </m:r>
                        <m:r>
                          <a:rPr lang="en-GB" i="1">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r>
                      <a:rPr lang="en-GB"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𝛼</m:t>
                        </m:r>
                      </m:e>
                    </m:d>
                  </m:oMath>
                </a14:m>
                <a:r>
                  <a:rPr lang="en-GB" dirty="0" smtClean="0"/>
                  <a:t/>
                </a:r>
                <a:br>
                  <a:rPr lang="en-GB" dirty="0" smtClean="0"/>
                </a:br>
                <a:r>
                  <a:rPr lang="en-GB" dirty="0" smtClean="0"/>
                  <a:t>so that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𝑐</m:t>
                        </m:r>
                      </m:sub>
                      <m:sup>
                        <m:r>
                          <a:rPr lang="en-GB" i="1">
                            <a:latin typeface="Cambria Math" panose="02040503050406030204" pitchFamily="18" charset="0"/>
                          </a:rPr>
                          <m:t>+∞</m:t>
                        </m:r>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r>
                      <a:rPr lang="en-GB" i="1">
                        <a:latin typeface="Cambria Math" panose="02040503050406030204" pitchFamily="18" charset="0"/>
                      </a:rPr>
                      <m:t>𝛼</m:t>
                    </m:r>
                  </m:oMath>
                </a14:m>
                <a:r>
                  <a:rPr lang="en-GB" dirty="0" smtClean="0"/>
                  <a:t>  where  </a:t>
                </a:r>
                <a14:m>
                  <m:oMath xmlns:m="http://schemas.openxmlformats.org/officeDocument/2006/math">
                    <m:r>
                      <a:rPr lang="en-GB" i="1">
                        <a:latin typeface="Cambria Math" panose="02040503050406030204" pitchFamily="18" charset="0"/>
                      </a:rPr>
                      <m:t>𝑓</m:t>
                    </m:r>
                  </m:oMath>
                </a14:m>
                <a:r>
                  <a:rPr lang="en-GB" dirty="0"/>
                  <a:t>  is the density of the </a:t>
                </a:r>
                <a:r>
                  <a:rPr lang="en-GB" i="1" dirty="0" smtClean="0"/>
                  <a:t>F</a:t>
                </a:r>
                <a:r>
                  <a:rPr lang="en-GB" dirty="0" smtClean="0"/>
                  <a:t>-distribution </a:t>
                </a:r>
                <a:r>
                  <a:rPr lang="en-GB" dirty="0"/>
                  <a:t>with </a:t>
                </a:r>
                <a:r>
                  <a:rPr lang="en-GB" dirty="0" smtClean="0"/>
                  <a:t> </a:t>
                </a:r>
                <a:br>
                  <a:rPr lang="en-GB" dirty="0" smtClean="0"/>
                </a:br>
                <a14:m>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−1</m:t>
                    </m:r>
                  </m:oMath>
                </a14:m>
                <a:r>
                  <a:rPr lang="en-GB" dirty="0" smtClean="0"/>
                  <a:t>  and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oMath>
                </a14:m>
                <a:r>
                  <a:rPr lang="en-GB" dirty="0"/>
                  <a:t>  </a:t>
                </a:r>
                <a:r>
                  <a:rPr lang="en-GB" dirty="0" smtClean="0"/>
                  <a:t>degrees of freedom</a:t>
                </a:r>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𝑐</m:t>
                        </m:r>
                        <m:r>
                          <a:rPr lang="en-GB" b="0" i="1" smtClean="0">
                            <a:latin typeface="Cambria Math" panose="02040503050406030204" pitchFamily="18" charset="0"/>
                          </a:rPr>
                          <m:t>,+∞</m:t>
                        </m:r>
                      </m:e>
                    </m:d>
                  </m:oMath>
                </a14:m>
                <a:r>
                  <a:rPr lang="en-GB" dirty="0" smtClean="0"/>
                  <a:t>,  </a:t>
                </a:r>
                <a:r>
                  <a:rPr lang="en-GB" b="1" dirty="0"/>
                  <a:t>the critical region</a:t>
                </a:r>
                <a:r>
                  <a:rPr lang="en-GB" dirty="0"/>
                  <a:t>, then </a:t>
                </a:r>
                <a:r>
                  <a:rPr lang="en-GB" b="1" u="sng" dirty="0"/>
                  <a:t>reject</a:t>
                </a:r>
                <a:r>
                  <a:rPr lang="en-GB" dirty="0"/>
                  <a:t> the null hypothesis</a:t>
                </a:r>
              </a:p>
              <a:p>
                <a:pPr marL="342900" indent="-342900">
                  <a:lnSpc>
                    <a:spcPct val="150000"/>
                  </a:lnSpc>
                  <a:buFont typeface="Arial" panose="020B0604020202020204" pitchFamily="34" charset="0"/>
                  <a:buChar char="•"/>
                </a:pPr>
                <a:r>
                  <a:rPr lang="en-GB" dirty="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0,</m:t>
                        </m:r>
                        <m:r>
                          <a:rPr lang="en-GB" b="0" i="1" smtClean="0">
                            <a:latin typeface="Cambria Math" panose="02040503050406030204" pitchFamily="18" charset="0"/>
                          </a:rPr>
                          <m:t>𝑐</m:t>
                        </m:r>
                      </m:e>
                    </m:d>
                  </m:oMath>
                </a14:m>
                <a:r>
                  <a:rPr lang="en-GB" dirty="0"/>
                  <a:t>,  then </a:t>
                </a:r>
                <a:r>
                  <a:rPr lang="en-GB" b="1" u="sng" dirty="0"/>
                  <a:t>do not reject</a:t>
                </a:r>
                <a:r>
                  <a:rPr lang="en-GB" dirty="0"/>
                  <a:t> (or </a:t>
                </a:r>
                <a:r>
                  <a:rPr lang="en-GB" u="sng" dirty="0"/>
                  <a:t>fail to reject</a:t>
                </a:r>
                <a:r>
                  <a:rPr lang="en-GB" dirty="0"/>
                  <a:t>) the null </a:t>
                </a:r>
                <a:r>
                  <a:rPr lang="en-GB" dirty="0" smtClean="0"/>
                  <a:t>hypothesis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3866738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no interactions:  Test for  </a:t>
            </a:r>
            <a:r>
              <a:rPr lang="en-GB" i="1" dirty="0" smtClean="0"/>
              <a:t>H</a:t>
            </a:r>
            <a:r>
              <a:rPr lang="en-GB" baseline="-25000" dirty="0" smtClean="0"/>
              <a:t>B</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can test Hypothesis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a14:m>
                <a:r>
                  <a:rPr lang="en-GB" dirty="0" smtClean="0"/>
                  <a:t> analogously:</a:t>
                </a:r>
              </a:p>
              <a:p>
                <a:endParaRPr lang="en-GB" dirty="0"/>
              </a:p>
              <a:p>
                <a:r>
                  <a:rPr lang="en-GB" dirty="0" smtClean="0"/>
                  <a:t>If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𝐽</m:t>
                          </m:r>
                        </m:sub>
                      </m:sSub>
                      <m:r>
                        <a:rPr lang="en-GB" i="1">
                          <a:latin typeface="Cambria Math" panose="02040503050406030204" pitchFamily="18" charset="0"/>
                        </a:rPr>
                        <m:t>=0</m:t>
                      </m:r>
                    </m:oMath>
                  </m:oMathPara>
                </a14:m>
                <a:endParaRPr lang="en-GB" dirty="0" smtClean="0"/>
              </a:p>
              <a:p>
                <a:r>
                  <a:rPr lang="en-GB" dirty="0" smtClean="0"/>
                  <a:t>holds true, then</a:t>
                </a:r>
              </a:p>
              <a:p>
                <a:endParaRPr lang="en-GB" dirty="0" smtClean="0"/>
              </a:p>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B</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RSS</m:t>
                              </m:r>
                              <m:r>
                                <a:rPr lang="en-GB" b="0" i="1" smtClean="0">
                                  <a:latin typeface="Cambria Math" panose="02040503050406030204" pitchFamily="18" charset="0"/>
                                </a:rPr>
                                <m:t> </m:t>
                              </m:r>
                            </m:den>
                          </m:f>
                        </m:num>
                        <m:den>
                          <m:f>
                            <m:fPr>
                              <m:ctrlPr>
                                <a:rPr lang="en-GB" b="0" i="1" smtClean="0">
                                  <a:latin typeface="Cambria Math" panose="02040503050406030204" pitchFamily="18" charset="0"/>
                                </a:rPr>
                              </m:ctrlPr>
                            </m:fPr>
                            <m:num>
                              <m:r>
                                <a:rPr lang="en-GB" b="0" i="1" smtClean="0">
                                  <a:latin typeface="Cambria Math" panose="02040503050406030204" pitchFamily="18" charset="0"/>
                                </a:rPr>
                                <m:t>𝐽</m:t>
                              </m:r>
                              <m:r>
                                <a:rPr lang="en-GB" b="0" i="1" smtClean="0">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den>
                          </m:f>
                        </m:den>
                      </m:f>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𝐽</m:t>
                          </m:r>
                          <m:r>
                            <a:rPr lang="en-GB" b="0" i="1" smtClean="0">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smtClean="0"/>
              </a:p>
              <a:p>
                <a:r>
                  <a:rPr lang="en-GB" dirty="0" smtClean="0"/>
                  <a:t>that is</a:t>
                </a:r>
              </a:p>
              <a:p>
                <a:pPr>
                  <a:lnSpc>
                    <a:spcPct val="140000"/>
                  </a:lnSpc>
                </a:pPr>
                <a:endParaRPr lang="en-GB" dirty="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b="0" i="1" smtClean="0">
                                  <a:latin typeface="Cambria Math" panose="02040503050406030204" pitchFamily="18" charset="0"/>
                                </a:rPr>
                                <m:t>𝐼</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b="0" i="1" smtClean="0">
                                  <a:latin typeface="Cambria Math" panose="02040503050406030204" pitchFamily="18" charset="0"/>
                                </a:rPr>
                                <m:t>𝐽</m:t>
                              </m:r>
                              <m:r>
                                <a:rPr lang="en-GB" i="1">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den>
                          </m:f>
                        </m:den>
                      </m:f>
                      <m:r>
                        <a:rPr lang="en-GB" i="1" smtClean="0">
                          <a:latin typeface="Cambria Math" panose="02040503050406030204" pitchFamily="18" charset="0"/>
                        </a:rPr>
                        <m:t> </m:t>
                      </m:r>
                      <m:r>
                        <a:rPr lang="en-GB" b="0" i="1" smtClean="0">
                          <a:latin typeface="Cambria Math" panose="02040503050406030204" pitchFamily="18" charset="0"/>
                        </a:rPr>
                        <m:t>∼</m:t>
                      </m:r>
                    </m:oMath>
                  </m:oMathPara>
                </a14:m>
                <a:endParaRPr lang="en-GB" i="1" dirty="0" smtClean="0">
                  <a:latin typeface="Cambria Math" panose="02040503050406030204" pitchFamily="18" charset="0"/>
                </a:endParaRPr>
              </a:p>
              <a:p>
                <a:pPr>
                  <a:lnSpc>
                    <a:spcPct val="130000"/>
                  </a:lnSpc>
                  <a:tabLst>
                    <a:tab pos="182563" algn="r"/>
                    <a:tab pos="11209338" algn="r"/>
                  </a:tabLst>
                </a:pPr>
                <a:r>
                  <a:rPr lang="en-GB" dirty="0" smtClean="0"/>
                  <a:t>Details = Exercise.	</a:t>
                </a:r>
                <a14:m>
                  <m:oMath xmlns:m="http://schemas.openxmlformats.org/officeDocument/2006/math">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b="0" i="1" smtClean="0">
                            <a:latin typeface="Cambria Math" panose="02040503050406030204" pitchFamily="18" charset="0"/>
                          </a:rPr>
                          <m:t>𝐽</m:t>
                        </m:r>
                        <m:r>
                          <a:rPr lang="en-GB" i="1">
                            <a:latin typeface="Cambria Math" panose="02040503050406030204" pitchFamily="18" charset="0"/>
                          </a:rPr>
                          <m:t>−1, 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985"/>
                </a:stretch>
              </a:blipFill>
            </p:spPr>
            <p:txBody>
              <a:bodyPr/>
              <a:lstStyle/>
              <a:p>
                <a:r>
                  <a:rPr lang="en-GB">
                    <a:noFill/>
                  </a:rPr>
                  <a:t> </a:t>
                </a:r>
              </a:p>
            </p:txBody>
          </p:sp>
        </mc:Fallback>
      </mc:AlternateContent>
    </p:spTree>
    <p:extLst>
      <p:ext uri="{BB962C8B-B14F-4D97-AF65-F5344CB8AC3E}">
        <p14:creationId xmlns:p14="http://schemas.microsoft.com/office/powerpoint/2010/main" val="22170310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a:t>
            </a:r>
            <a:br>
              <a:rPr lang="en-GB" dirty="0" smtClean="0"/>
            </a:br>
            <a:r>
              <a:rPr lang="en-GB" dirty="0" smtClean="0"/>
              <a:t>interactions</a:t>
            </a:r>
            <a:br>
              <a:rPr lang="en-GB" dirty="0" smtClean="0"/>
            </a:br>
            <a:r>
              <a:rPr lang="en-GB" dirty="0" smtClean="0"/>
              <a:t/>
            </a:r>
            <a:br>
              <a:rPr lang="en-GB" dirty="0" smtClean="0"/>
            </a:br>
            <a:r>
              <a:rPr lang="en-GB" i="1" dirty="0" smtClean="0"/>
              <a:t>Y</a:t>
            </a:r>
            <a:r>
              <a:rPr lang="en-GB" i="1" baseline="-25000" dirty="0" smtClean="0"/>
              <a:t>ijk</a:t>
            </a:r>
            <a:r>
              <a:rPr lang="en-GB" dirty="0" smtClean="0"/>
              <a:t>=</a:t>
            </a:r>
            <a:r>
              <a:rPr lang="en-GB" i="1" dirty="0" smtClean="0"/>
              <a:t>μ</a:t>
            </a:r>
            <a:r>
              <a:rPr lang="en-GB" dirty="0" smtClean="0"/>
              <a:t>+</a:t>
            </a:r>
            <a:r>
              <a:rPr lang="en-GB" i="1" dirty="0" smtClean="0"/>
              <a:t>α</a:t>
            </a:r>
            <a:r>
              <a:rPr lang="en-GB" i="1" baseline="-25000" dirty="0" smtClean="0"/>
              <a:t>i</a:t>
            </a:r>
            <a:r>
              <a:rPr lang="en-GB" dirty="0" smtClean="0"/>
              <a:t>+</a:t>
            </a:r>
            <a:r>
              <a:rPr lang="en-GB" i="1" dirty="0" smtClean="0"/>
              <a:t>β</a:t>
            </a:r>
            <a:r>
              <a:rPr lang="en-GB" i="1" baseline="-25000" dirty="0" smtClean="0"/>
              <a:t>j</a:t>
            </a:r>
            <a:r>
              <a:rPr lang="en-GB" dirty="0" smtClean="0"/>
              <a:t>+</a:t>
            </a:r>
            <a:r>
              <a:rPr lang="en-GB" i="1" dirty="0" smtClean="0"/>
              <a:t>γ</a:t>
            </a:r>
            <a:r>
              <a:rPr lang="en-GB" i="1" baseline="-25000" dirty="0" smtClean="0"/>
              <a:t>ij</a:t>
            </a:r>
            <a:r>
              <a:rPr lang="en-GB" dirty="0" smtClean="0"/>
              <a:t>+</a:t>
            </a:r>
            <a:r>
              <a:rPr lang="en-GB" i="1" dirty="0" smtClean="0"/>
              <a:t>ε</a:t>
            </a:r>
            <a:r>
              <a:rPr lang="en-GB" i="1" baseline="-25000" dirty="0" smtClean="0"/>
              <a:t>ijk</a:t>
            </a:r>
            <a:endParaRPr lang="en-GB" i="1" baseline="-25000" dirty="0"/>
          </a:p>
        </p:txBody>
      </p:sp>
      <p:sp>
        <p:nvSpPr>
          <p:cNvPr id="3" name="Zástupný symbol pro obsah 2"/>
          <p:cNvSpPr>
            <a:spLocks noGrp="1"/>
          </p:cNvSpPr>
          <p:nvPr>
            <p:ph idx="1"/>
          </p:nvPr>
        </p:nvSpPr>
        <p:spPr/>
        <p:txBody>
          <a:bodyPr/>
          <a:lstStyle/>
          <a:p>
            <a:endParaRPr lang="en-GB" dirty="0"/>
          </a:p>
        </p:txBody>
      </p:sp>
      <p:sp>
        <p:nvSpPr>
          <p:cNvPr id="4" name="Zástupný symbol pro text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3335690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pPr>
                  <a:lnSpc>
                    <a:spcPct val="200000"/>
                  </a:lnSpc>
                </a:pPr>
                <a:r>
                  <a:rPr lang="en-GB" dirty="0" smtClean="0"/>
                  <a:t>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fixed (but </a:t>
                </a:r>
                <a:r>
                  <a:rPr lang="en-GB" u="sng" dirty="0" smtClean="0"/>
                  <a:t>unknown</a:t>
                </a:r>
                <a:r>
                  <a:rPr lang="en-GB" dirty="0" smtClean="0"/>
                  <a:t>) parameters normalized </a:t>
                </a:r>
              </a:p>
              <a:p>
                <a:r>
                  <a:rPr lang="en-GB" dirty="0" smtClean="0"/>
                  <a:t>so that</a:t>
                </a:r>
              </a:p>
              <a:p>
                <a:endParaRPr lang="en-GB" dirty="0" smtClean="0"/>
              </a:p>
              <a:p>
                <a:pPr marL="444500"/>
                <a14:m>
                  <m:oMathPara xmlns:m="http://schemas.openxmlformats.org/officeDocument/2006/math">
                    <m:oMathParaPr>
                      <m:jc m:val="left"/>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m:t>
                      </m:r>
                      <m:r>
                        <a:rPr lang="en-GB"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nary>
                      <m:r>
                        <a:rPr lang="en-GB" b="0" i="1" smtClean="0">
                          <a:latin typeface="Cambria Math" panose="02040503050406030204" pitchFamily="18" charset="0"/>
                        </a:rPr>
                        <m:t>=0=</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oMath>
                  </m:oMathPara>
                </a14:m>
                <a:endParaRPr lang="en-GB" dirty="0" smtClean="0"/>
              </a:p>
              <a:p>
                <a:pPr>
                  <a:lnSpc>
                    <a:spcPct val="300000"/>
                  </a:lnSpc>
                </a:pPr>
                <a:r>
                  <a:rPr lang="en-GB" dirty="0" smtClean="0"/>
                  <a:t>and…</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6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333220"/>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333220"/>
                <a:ext cx="1851597" cy="1107996"/>
              </a:xfrm>
              <a:prstGeom prst="rect">
                <a:avLst/>
              </a:prstGeom>
              <a:blipFill>
                <a:blip r:embed="rId3"/>
                <a:stretch>
                  <a:fillRect l="-3289" r="-2303" b="-3315"/>
                </a:stretch>
              </a:blipFill>
            </p:spPr>
            <p:txBody>
              <a:bodyPr/>
              <a:lstStyle/>
              <a:p>
                <a:r>
                  <a:rPr lang="en-GB">
                    <a:noFill/>
                  </a:rPr>
                  <a:t> </a:t>
                </a:r>
              </a:p>
            </p:txBody>
          </p:sp>
        </mc:Fallback>
      </mc:AlternateContent>
      <p:sp>
        <p:nvSpPr>
          <p:cNvPr id="5" name="Levá složená závorka 4"/>
          <p:cNvSpPr/>
          <p:nvPr/>
        </p:nvSpPr>
        <p:spPr>
          <a:xfrm>
            <a:off x="9360000" y="1401218"/>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1702552"/>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1702552"/>
                <a:ext cx="464871" cy="369332"/>
              </a:xfrm>
              <a:prstGeom prst="rect">
                <a:avLst/>
              </a:prstGeom>
              <a:blipFill>
                <a:blip r:embed="rId4"/>
                <a:stretch>
                  <a:fillRect l="-14286" r="-14286"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9576000" y="4924262"/>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9576000" y="4924262"/>
                <a:ext cx="1687449" cy="738664"/>
              </a:xfrm>
              <a:prstGeom prst="rect">
                <a:avLst/>
              </a:prstGeom>
              <a:blipFill>
                <a:blip r:embed="rId5"/>
                <a:stretch>
                  <a:fillRect l="-5415" r="-4332" b="-18182"/>
                </a:stretch>
              </a:blipFill>
            </p:spPr>
            <p:txBody>
              <a:bodyPr/>
              <a:lstStyle/>
              <a:p>
                <a:r>
                  <a:rPr lang="en-GB">
                    <a:noFill/>
                  </a:rPr>
                  <a:t> </a:t>
                </a:r>
              </a:p>
            </p:txBody>
          </p:sp>
        </mc:Fallback>
      </mc:AlternateContent>
      <p:sp>
        <p:nvSpPr>
          <p:cNvPr id="14" name="Levá složená závorka 13"/>
          <p:cNvSpPr/>
          <p:nvPr/>
        </p:nvSpPr>
        <p:spPr>
          <a:xfrm>
            <a:off x="9360000" y="4897594"/>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5" name="TextovéPole 14"/>
              <p:cNvSpPr txBox="1"/>
              <p:nvPr/>
            </p:nvSpPr>
            <p:spPr>
              <a:xfrm>
                <a:off x="8640000" y="5108928"/>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8640000" y="5108928"/>
                <a:ext cx="464871" cy="369332"/>
              </a:xfrm>
              <a:prstGeom prst="rect">
                <a:avLst/>
              </a:prstGeom>
              <a:blipFill>
                <a:blip r:embed="rId6"/>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139140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Motivation &amp; Introduction</a:t>
            </a:r>
            <a:endParaRPr lang="en-GB" dirty="0"/>
          </a:p>
        </p:txBody>
      </p:sp>
      <mc:AlternateContent xmlns:mc="http://schemas.openxmlformats.org/markup-compatibility/2006" xmlns:a14="http://schemas.microsoft.com/office/drawing/2010/main">
        <mc:Choice Requires="a14">
          <p:graphicFrame>
            <p:nvGraphicFramePr>
              <p:cNvPr id="3" name="Tabulka 2"/>
              <p:cNvGraphicFramePr>
                <a:graphicFrameLocks noGrp="1"/>
              </p:cNvGraphicFramePr>
              <p:nvPr>
                <p:extLst>
                  <p:ext uri="{D42A27DB-BD31-4B8C-83A1-F6EECF244321}">
                    <p14:modId xmlns:p14="http://schemas.microsoft.com/office/powerpoint/2010/main" val="3045580221"/>
                  </p:ext>
                </p:extLst>
              </p:nvPr>
            </p:nvGraphicFramePr>
            <p:xfrm>
              <a:off x="997200" y="2311200"/>
              <a:ext cx="10080000" cy="2700000"/>
            </p:xfrm>
            <a:graphic>
              <a:graphicData uri="http://schemas.openxmlformats.org/drawingml/2006/table">
                <a:tbl>
                  <a:tblPr firstRow="1" bandRow="1">
                    <a:tableStyleId>{2D5ABB26-0587-4C30-8999-92F81FD0307C}</a:tableStyleId>
                  </a:tblPr>
                  <a:tblGrid>
                    <a:gridCol w="1440000">
                      <a:extLst>
                        <a:ext uri="{9D8B030D-6E8A-4147-A177-3AD203B41FA5}">
                          <a16:colId xmlns:a16="http://schemas.microsoft.com/office/drawing/2014/main" val="663176399"/>
                        </a:ext>
                      </a:extLst>
                    </a:gridCol>
                    <a:gridCol w="2160000">
                      <a:extLst>
                        <a:ext uri="{9D8B030D-6E8A-4147-A177-3AD203B41FA5}">
                          <a16:colId xmlns:a16="http://schemas.microsoft.com/office/drawing/2014/main" val="757139265"/>
                        </a:ext>
                      </a:extLst>
                    </a:gridCol>
                    <a:gridCol w="2160000">
                      <a:extLst>
                        <a:ext uri="{9D8B030D-6E8A-4147-A177-3AD203B41FA5}">
                          <a16:colId xmlns:a16="http://schemas.microsoft.com/office/drawing/2014/main" val="540251886"/>
                        </a:ext>
                      </a:extLst>
                    </a:gridCol>
                    <a:gridCol w="2160000">
                      <a:extLst>
                        <a:ext uri="{9D8B030D-6E8A-4147-A177-3AD203B41FA5}">
                          <a16:colId xmlns:a16="http://schemas.microsoft.com/office/drawing/2014/main" val="1998485203"/>
                        </a:ext>
                      </a:extLst>
                    </a:gridCol>
                    <a:gridCol w="2160000">
                      <a:extLst>
                        <a:ext uri="{9D8B030D-6E8A-4147-A177-3AD203B41FA5}">
                          <a16:colId xmlns:a16="http://schemas.microsoft.com/office/drawing/2014/main" val="2372070275"/>
                        </a:ext>
                      </a:extLst>
                    </a:gridCol>
                  </a:tblGrid>
                  <a:tr h="540000">
                    <a:tc>
                      <a:txBody>
                        <a:bodyPr/>
                        <a:lstStyle/>
                        <a:p>
                          <a:pPr algn="ctr"/>
                          <a:r>
                            <a:rPr lang="en-GB" sz="2400" b="1" i="1" baseline="-25000" noProof="0" dirty="0" smtClean="0">
                              <a:solidFill>
                                <a:schemeClr val="bg1"/>
                              </a:solidFill>
                            </a:rPr>
                            <a:t>A</a:t>
                          </a:r>
                          <a:r>
                            <a:rPr lang="en-GB" sz="2400" noProof="0" dirty="0" smtClean="0">
                              <a:solidFill>
                                <a:schemeClr val="bg1"/>
                              </a:solidFill>
                            </a:rPr>
                            <a:t> \ </a:t>
                          </a:r>
                          <a:r>
                            <a:rPr lang="en-GB" sz="2400" b="1" i="1" baseline="30000" noProof="0" dirty="0" smtClean="0">
                              <a:solidFill>
                                <a:schemeClr val="bg1"/>
                              </a:solidFill>
                            </a:rPr>
                            <a:t>B</a:t>
                          </a:r>
                          <a:endParaRPr lang="en-GB" sz="2400" b="1" i="1" baseline="300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noProof="0" dirty="0" smtClean="0">
                              <a:solidFill>
                                <a:schemeClr val="bg1"/>
                              </a:solidFill>
                            </a:rPr>
                            <a:t>1</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noProof="0" dirty="0" smtClean="0">
                              <a:solidFill>
                                <a:schemeClr val="bg1"/>
                              </a:solidFill>
                            </a:rPr>
                            <a:t>2</a:t>
                          </a:r>
                          <a:endParaRPr lang="en-GB" sz="240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noProof="0" dirty="0" smtClean="0">
                              <a:solidFill>
                                <a:schemeClr val="bg1"/>
                              </a:solidFill>
                            </a:rPr>
                            <a:t>…</a:t>
                          </a:r>
                          <a:endParaRPr lang="en-GB" sz="240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i="1" noProof="0" dirty="0" smtClean="0">
                              <a:solidFill>
                                <a:schemeClr val="bg1"/>
                              </a:solidFill>
                            </a:rPr>
                            <a:t>J</a:t>
                          </a:r>
                          <a:endParaRPr lang="en-GB" sz="2400" i="1"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473985327"/>
                      </a:ext>
                    </a:extLst>
                  </a:tr>
                  <a:tr h="540000">
                    <a:tc>
                      <a:txBody>
                        <a:bodyPr/>
                        <a:lstStyle/>
                        <a:p>
                          <a:pPr algn="ctr"/>
                          <a:r>
                            <a:rPr lang="en-GB" sz="2400" noProof="0" dirty="0" smtClean="0">
                              <a:solidFill>
                                <a:schemeClr val="bg1"/>
                              </a:solidFill>
                            </a:rPr>
                            <a:t>1</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111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11</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11</m:t>
                                        </m:r>
                                      </m:sub>
                                    </m:sSub>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121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12</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12</m:t>
                                        </m:r>
                                      </m:sub>
                                    </m:sSub>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1</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1</m:t>
                                    </m:r>
                                    <m:r>
                                      <a:rPr lang="en-GB" sz="2400" b="0" i="1" noProof="0" smtClean="0">
                                        <a:latin typeface="Cambria Math" panose="02040503050406030204" pitchFamily="18" charset="0"/>
                                      </a:rPr>
                                      <m:t>𝐽</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1</m:t>
                                        </m:r>
                                        <m:r>
                                          <a:rPr lang="en-GB" sz="2400" b="0" i="1" noProof="0" smtClean="0">
                                            <a:latin typeface="Cambria Math" panose="02040503050406030204" pitchFamily="18" charset="0"/>
                                          </a:rPr>
                                          <m:t>𝐽</m:t>
                                        </m:r>
                                      </m:sub>
                                    </m:sSub>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4259007296"/>
                      </a:ext>
                    </a:extLst>
                  </a:tr>
                  <a:tr h="540000">
                    <a:tc>
                      <a:txBody>
                        <a:bodyPr/>
                        <a:lstStyle/>
                        <a:p>
                          <a:pPr algn="ctr"/>
                          <a:r>
                            <a:rPr lang="en-GB" sz="2400" noProof="0" dirty="0" smtClean="0">
                              <a:solidFill>
                                <a:schemeClr val="bg1"/>
                              </a:solidFill>
                            </a:rPr>
                            <a:t>2</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211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21</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21</m:t>
                                        </m:r>
                                      </m:sub>
                                    </m:sSub>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221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22</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22</m:t>
                                        </m:r>
                                      </m:sub>
                                    </m:sSub>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2</m:t>
                                    </m:r>
                                    <m:r>
                                      <a:rPr lang="en-GB" sz="2400" b="0" i="1" noProof="0" smtClean="0">
                                        <a:latin typeface="Cambria Math" panose="02040503050406030204" pitchFamily="18" charset="0"/>
                                      </a:rPr>
                                      <m:t>𝐽</m:t>
                                    </m:r>
                                    <m:r>
                                      <a:rPr lang="en-GB" sz="2400" b="0" i="1" noProof="0" smtClean="0">
                                        <a:latin typeface="Cambria Math" panose="02040503050406030204" pitchFamily="18" charset="0"/>
                                      </a:rPr>
                                      <m:t>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2</m:t>
                                    </m:r>
                                    <m:r>
                                      <a:rPr lang="en-GB" sz="2400" b="0" i="1" noProof="0" smtClean="0">
                                        <a:latin typeface="Cambria Math" panose="02040503050406030204" pitchFamily="18" charset="0"/>
                                      </a:rPr>
                                      <m:t>𝐽</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2</m:t>
                                        </m:r>
                                        <m:r>
                                          <a:rPr lang="en-GB" sz="2400" b="0" i="1" noProof="0" smtClean="0">
                                            <a:latin typeface="Cambria Math" panose="02040503050406030204" pitchFamily="18" charset="0"/>
                                          </a:rPr>
                                          <m:t>𝐽</m:t>
                                        </m:r>
                                      </m:sub>
                                    </m:sSub>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1286799655"/>
                      </a:ext>
                    </a:extLst>
                  </a:tr>
                  <a:tr h="540000">
                    <a:tc>
                      <a:txBody>
                        <a:bodyPr/>
                        <a:lstStyle/>
                        <a:p>
                          <a:pPr algn="ctr"/>
                          <a:r>
                            <a:rPr lang="en-GB" sz="2400" noProof="0" dirty="0" smtClean="0">
                              <a:solidFill>
                                <a:schemeClr val="bg1"/>
                              </a:solidFill>
                            </a:rPr>
                            <a:t>…</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tcPr>
                    </a:tc>
                    <a:extLst>
                      <a:ext uri="{0D108BD9-81ED-4DB2-BD59-A6C34878D82A}">
                        <a16:rowId xmlns:a16="http://schemas.microsoft.com/office/drawing/2014/main" val="348641750"/>
                      </a:ext>
                    </a:extLst>
                  </a:tr>
                  <a:tr h="540000">
                    <a:tc>
                      <a:txBody>
                        <a:bodyPr/>
                        <a:lstStyle/>
                        <a:p>
                          <a:pPr algn="ctr"/>
                          <a:r>
                            <a:rPr lang="en-GB" sz="2400" i="1" noProof="0" dirty="0" smtClean="0">
                              <a:solidFill>
                                <a:schemeClr val="bg1"/>
                              </a:solidFill>
                            </a:rPr>
                            <a:t>I</a:t>
                          </a:r>
                          <a:endParaRPr lang="en-GB" sz="2400" i="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𝐼</m:t>
                                    </m:r>
                                    <m:r>
                                      <a:rPr lang="en-GB" sz="2400" b="0" i="1" noProof="0" smtClean="0">
                                        <a:latin typeface="Cambria Math" panose="02040503050406030204" pitchFamily="18" charset="0"/>
                                      </a:rPr>
                                      <m:t>11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𝐼</m:t>
                                    </m:r>
                                    <m:r>
                                      <a:rPr lang="en-GB" sz="2400" b="0" i="1" noProof="0" smtClean="0">
                                        <a:latin typeface="Cambria Math" panose="02040503050406030204" pitchFamily="18" charset="0"/>
                                      </a:rPr>
                                      <m:t>1</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𝐼</m:t>
                                        </m:r>
                                        <m:r>
                                          <a:rPr lang="en-GB" sz="2400" b="0" i="1" noProof="0" smtClean="0">
                                            <a:latin typeface="Cambria Math" panose="02040503050406030204" pitchFamily="18" charset="0"/>
                                          </a:rPr>
                                          <m:t>1</m:t>
                                        </m:r>
                                      </m:sub>
                                    </m:sSub>
                                  </m:sub>
                                </m:sSub>
                              </m:oMath>
                            </m:oMathPara>
                          </a14:m>
                          <a:endParaRPr lang="en-GB" sz="2400" noProof="0" dirty="0"/>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𝐼</m:t>
                                    </m:r>
                                    <m:r>
                                      <a:rPr lang="en-GB" sz="2400" b="0" i="1" noProof="0" smtClean="0">
                                        <a:latin typeface="Cambria Math" panose="02040503050406030204" pitchFamily="18" charset="0"/>
                                      </a:rPr>
                                      <m:t>21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𝐼</m:t>
                                    </m:r>
                                    <m:r>
                                      <a:rPr lang="en-GB" sz="2400" b="0" i="1" noProof="0" smtClean="0">
                                        <a:latin typeface="Cambria Math" panose="02040503050406030204" pitchFamily="18" charset="0"/>
                                      </a:rPr>
                                      <m:t>2</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𝐼</m:t>
                                        </m:r>
                                        <m:r>
                                          <a:rPr lang="en-GB" sz="2400" b="0" i="1" noProof="0" smtClean="0">
                                            <a:latin typeface="Cambria Math" panose="02040503050406030204" pitchFamily="18" charset="0"/>
                                          </a:rPr>
                                          <m:t>2</m:t>
                                        </m:r>
                                      </m:sub>
                                    </m:sSub>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GB" sz="2400" b="0" i="1" noProof="0" smtClean="0">
                                    <a:latin typeface="Cambria Math" panose="02040503050406030204" pitchFamily="18" charset="0"/>
                                  </a:rPr>
                                  <m:t>…</m:t>
                                </m:r>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𝐼𝐽</m:t>
                                    </m:r>
                                    <m:r>
                                      <a:rPr lang="en-GB" sz="2400" b="0" i="1" noProof="0" smtClean="0">
                                        <a:latin typeface="Cambria Math" panose="02040503050406030204" pitchFamily="18" charset="0"/>
                                      </a:rPr>
                                      <m:t>1</m:t>
                                    </m:r>
                                  </m:sub>
                                </m:sSub>
                                <m:r>
                                  <a:rPr lang="en-GB" sz="2400" b="0" i="1" noProof="0" smtClean="0">
                                    <a:latin typeface="Cambria Math" panose="02040503050406030204" pitchFamily="18" charset="0"/>
                                  </a:rPr>
                                  <m:t>,…,</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𝑦</m:t>
                                    </m:r>
                                  </m:e>
                                  <m:sub>
                                    <m:r>
                                      <a:rPr lang="en-GB" sz="2400" b="0" i="1" noProof="0" smtClean="0">
                                        <a:latin typeface="Cambria Math" panose="02040503050406030204" pitchFamily="18" charset="0"/>
                                      </a:rPr>
                                      <m:t>𝐼𝐽</m:t>
                                    </m:r>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𝑛</m:t>
                                        </m:r>
                                      </m:e>
                                      <m:sub>
                                        <m:r>
                                          <a:rPr lang="en-GB" sz="2400" b="0" i="1" noProof="0" smtClean="0">
                                            <a:latin typeface="Cambria Math" panose="02040503050406030204" pitchFamily="18" charset="0"/>
                                          </a:rPr>
                                          <m:t>𝐼𝐽</m:t>
                                        </m:r>
                                      </m:sub>
                                    </m:sSub>
                                  </m:sub>
                                </m:sSub>
                              </m:oMath>
                            </m:oMathPara>
                          </a14:m>
                          <a:endParaRPr lang="en-GB" sz="2400" noProof="0" dirty="0"/>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tcPr>
                    </a:tc>
                    <a:extLst>
                      <a:ext uri="{0D108BD9-81ED-4DB2-BD59-A6C34878D82A}">
                        <a16:rowId xmlns:a16="http://schemas.microsoft.com/office/drawing/2014/main" val="1321924057"/>
                      </a:ext>
                    </a:extLst>
                  </a:tr>
                </a:tbl>
              </a:graphicData>
            </a:graphic>
          </p:graphicFrame>
        </mc:Choice>
        <mc:Fallback xmlns="">
          <p:graphicFrame>
            <p:nvGraphicFramePr>
              <p:cNvPr id="3" name="Tabulka 2"/>
              <p:cNvGraphicFramePr>
                <a:graphicFrameLocks noGrp="1"/>
              </p:cNvGraphicFramePr>
              <p:nvPr>
                <p:extLst>
                  <p:ext uri="{D42A27DB-BD31-4B8C-83A1-F6EECF244321}">
                    <p14:modId xmlns:p14="http://schemas.microsoft.com/office/powerpoint/2010/main" val="3045580221"/>
                  </p:ext>
                </p:extLst>
              </p:nvPr>
            </p:nvGraphicFramePr>
            <p:xfrm>
              <a:off x="997200" y="2311200"/>
              <a:ext cx="10080000" cy="2700000"/>
            </p:xfrm>
            <a:graphic>
              <a:graphicData uri="http://schemas.openxmlformats.org/drawingml/2006/table">
                <a:tbl>
                  <a:tblPr firstRow="1" bandRow="1">
                    <a:tableStyleId>{2D5ABB26-0587-4C30-8999-92F81FD0307C}</a:tableStyleId>
                  </a:tblPr>
                  <a:tblGrid>
                    <a:gridCol w="1440000">
                      <a:extLst>
                        <a:ext uri="{9D8B030D-6E8A-4147-A177-3AD203B41FA5}">
                          <a16:colId xmlns:a16="http://schemas.microsoft.com/office/drawing/2014/main" val="663176399"/>
                        </a:ext>
                      </a:extLst>
                    </a:gridCol>
                    <a:gridCol w="2160000">
                      <a:extLst>
                        <a:ext uri="{9D8B030D-6E8A-4147-A177-3AD203B41FA5}">
                          <a16:colId xmlns:a16="http://schemas.microsoft.com/office/drawing/2014/main" val="757139265"/>
                        </a:ext>
                      </a:extLst>
                    </a:gridCol>
                    <a:gridCol w="2160000">
                      <a:extLst>
                        <a:ext uri="{9D8B030D-6E8A-4147-A177-3AD203B41FA5}">
                          <a16:colId xmlns:a16="http://schemas.microsoft.com/office/drawing/2014/main" val="540251886"/>
                        </a:ext>
                      </a:extLst>
                    </a:gridCol>
                    <a:gridCol w="2160000">
                      <a:extLst>
                        <a:ext uri="{9D8B030D-6E8A-4147-A177-3AD203B41FA5}">
                          <a16:colId xmlns:a16="http://schemas.microsoft.com/office/drawing/2014/main" val="1998485203"/>
                        </a:ext>
                      </a:extLst>
                    </a:gridCol>
                    <a:gridCol w="2160000">
                      <a:extLst>
                        <a:ext uri="{9D8B030D-6E8A-4147-A177-3AD203B41FA5}">
                          <a16:colId xmlns:a16="http://schemas.microsoft.com/office/drawing/2014/main" val="2372070275"/>
                        </a:ext>
                      </a:extLst>
                    </a:gridCol>
                  </a:tblGrid>
                  <a:tr h="540000">
                    <a:tc>
                      <a:txBody>
                        <a:bodyPr/>
                        <a:lstStyle/>
                        <a:p>
                          <a:pPr algn="ctr"/>
                          <a:r>
                            <a:rPr lang="en-GB" sz="2400" b="1" i="1" baseline="-25000" noProof="0" dirty="0" smtClean="0">
                              <a:solidFill>
                                <a:schemeClr val="bg1"/>
                              </a:solidFill>
                            </a:rPr>
                            <a:t>A</a:t>
                          </a:r>
                          <a:r>
                            <a:rPr lang="en-GB" sz="2400" noProof="0" dirty="0" smtClean="0">
                              <a:solidFill>
                                <a:schemeClr val="bg1"/>
                              </a:solidFill>
                            </a:rPr>
                            <a:t> \ </a:t>
                          </a:r>
                          <a:r>
                            <a:rPr lang="en-GB" sz="2400" b="1" i="1" baseline="30000" noProof="0" dirty="0" smtClean="0">
                              <a:solidFill>
                                <a:schemeClr val="bg1"/>
                              </a:solidFill>
                            </a:rPr>
                            <a:t>B</a:t>
                          </a:r>
                          <a:endParaRPr lang="en-GB" sz="2400" b="1" i="1" baseline="300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noProof="0" dirty="0" smtClean="0">
                              <a:solidFill>
                                <a:schemeClr val="bg1"/>
                              </a:solidFill>
                            </a:rPr>
                            <a:t>1</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noProof="0" dirty="0" smtClean="0">
                              <a:solidFill>
                                <a:schemeClr val="bg1"/>
                              </a:solidFill>
                            </a:rPr>
                            <a:t>2</a:t>
                          </a:r>
                          <a:endParaRPr lang="en-GB" sz="240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noProof="0" dirty="0" smtClean="0">
                              <a:solidFill>
                                <a:schemeClr val="bg1"/>
                              </a:solidFill>
                            </a:rPr>
                            <a:t>…</a:t>
                          </a:r>
                          <a:endParaRPr lang="en-GB" sz="2400"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pPr algn="ctr"/>
                          <a:r>
                            <a:rPr lang="en-GB" sz="2400" i="1" noProof="0" dirty="0" smtClean="0">
                              <a:solidFill>
                                <a:schemeClr val="bg1"/>
                              </a:solidFill>
                            </a:rPr>
                            <a:t>J</a:t>
                          </a:r>
                          <a:endParaRPr lang="en-GB" sz="2400" i="1" noProof="0" dirty="0">
                            <a:solidFill>
                              <a:schemeClr val="bg1"/>
                            </a:solidFill>
                          </a:endParaRPr>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extLst>
                      <a:ext uri="{0D108BD9-81ED-4DB2-BD59-A6C34878D82A}">
                        <a16:rowId xmlns:a16="http://schemas.microsoft.com/office/drawing/2014/main" val="1473985327"/>
                      </a:ext>
                    </a:extLst>
                  </a:tr>
                  <a:tr h="540000">
                    <a:tc>
                      <a:txBody>
                        <a:bodyPr/>
                        <a:lstStyle/>
                        <a:p>
                          <a:pPr algn="ctr"/>
                          <a:r>
                            <a:rPr lang="en-GB" sz="2400" noProof="0" dirty="0" smtClean="0">
                              <a:solidFill>
                                <a:schemeClr val="bg1"/>
                              </a:solidFill>
                            </a:rPr>
                            <a:t>1</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66479" t="-101124" r="-300000" b="-316854"/>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66479" t="-101124" r="-200000" b="-316854"/>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67232" t="-101124" r="-100565" b="-316854"/>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olid"/>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66197" t="-101124" r="-282" b="-316854"/>
                          </a:stretch>
                        </a:blipFill>
                      </a:tcPr>
                    </a:tc>
                    <a:extLst>
                      <a:ext uri="{0D108BD9-81ED-4DB2-BD59-A6C34878D82A}">
                        <a16:rowId xmlns:a16="http://schemas.microsoft.com/office/drawing/2014/main" val="4259007296"/>
                      </a:ext>
                    </a:extLst>
                  </a:tr>
                  <a:tr h="540000">
                    <a:tc>
                      <a:txBody>
                        <a:bodyPr/>
                        <a:lstStyle/>
                        <a:p>
                          <a:pPr algn="ctr"/>
                          <a:r>
                            <a:rPr lang="en-GB" sz="2400" noProof="0" dirty="0" smtClean="0">
                              <a:solidFill>
                                <a:schemeClr val="bg1"/>
                              </a:solidFill>
                            </a:rPr>
                            <a:t>2</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66479" t="-203409" r="-300000" b="-220455"/>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66479" t="-203409" r="-200000" b="-220455"/>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67232" t="-203409" r="-100565" b="-220455"/>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66197" t="-203409" r="-282" b="-220455"/>
                          </a:stretch>
                        </a:blipFill>
                      </a:tcPr>
                    </a:tc>
                    <a:extLst>
                      <a:ext uri="{0D108BD9-81ED-4DB2-BD59-A6C34878D82A}">
                        <a16:rowId xmlns:a16="http://schemas.microsoft.com/office/drawing/2014/main" val="1286799655"/>
                      </a:ext>
                    </a:extLst>
                  </a:tr>
                  <a:tr h="540000">
                    <a:tc>
                      <a:txBody>
                        <a:bodyPr/>
                        <a:lstStyle/>
                        <a:p>
                          <a:pPr algn="ctr"/>
                          <a:r>
                            <a:rPr lang="en-GB" sz="2400" noProof="0" dirty="0" smtClean="0">
                              <a:solidFill>
                                <a:schemeClr val="bg1"/>
                              </a:solidFill>
                            </a:rPr>
                            <a:t>…</a:t>
                          </a:r>
                          <a:endParaRPr lang="en-GB" sz="2400"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66479" t="-300000" r="-300000" b="-1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166479" t="-300000" r="-200000" b="-1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267232" t="-300000" r="-100565" b="-1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ysDot"/>
                          <a:round/>
                          <a:headEnd type="none" w="med" len="med"/>
                          <a:tailEnd type="none" w="med" len="med"/>
                        </a:lnB>
                        <a:blipFill>
                          <a:blip r:embed="rId2"/>
                          <a:stretch>
                            <a:fillRect l="-366197" t="-300000" r="-282" b="-117978"/>
                          </a:stretch>
                        </a:blipFill>
                      </a:tcPr>
                    </a:tc>
                    <a:extLst>
                      <a:ext uri="{0D108BD9-81ED-4DB2-BD59-A6C34878D82A}">
                        <a16:rowId xmlns:a16="http://schemas.microsoft.com/office/drawing/2014/main" val="348641750"/>
                      </a:ext>
                    </a:extLst>
                  </a:tr>
                  <a:tr h="540000">
                    <a:tc>
                      <a:txBody>
                        <a:bodyPr/>
                        <a:lstStyle/>
                        <a:p>
                          <a:pPr algn="ctr"/>
                          <a:r>
                            <a:rPr lang="en-GB" sz="2400" i="1" noProof="0" dirty="0" smtClean="0">
                              <a:solidFill>
                                <a:schemeClr val="bg1"/>
                              </a:solidFill>
                            </a:rPr>
                            <a:t>I</a:t>
                          </a:r>
                          <a:endParaRPr lang="en-GB" sz="2400" i="1" noProof="0" dirty="0">
                            <a:solidFill>
                              <a:schemeClr val="bg1"/>
                            </a:solidFill>
                          </a:endParaRPr>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solidFill>
                          <a:srgbClr val="307871"/>
                        </a:solidFill>
                      </a:tcPr>
                    </a:tc>
                    <a:tc>
                      <a:txBody>
                        <a:bodyPr/>
                        <a:lstStyle/>
                        <a:p>
                          <a:endParaRPr lang="cs-CZ"/>
                        </a:p>
                      </a:txBody>
                      <a:tcPr anchor="ctr">
                        <a:lnL w="6350" cap="flat" cmpd="sng" algn="ctr">
                          <a:solidFill>
                            <a:srgbClr val="307871"/>
                          </a:solidFill>
                          <a:prstDash val="solid"/>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66479" t="-400000" r="-300000" b="-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166479" t="-400000" r="-200000" b="-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ysDot"/>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267232" t="-400000" r="-100565" b="-17978"/>
                          </a:stretch>
                        </a:blipFill>
                      </a:tcPr>
                    </a:tc>
                    <a:tc>
                      <a:txBody>
                        <a:bodyPr/>
                        <a:lstStyle/>
                        <a:p>
                          <a:endParaRPr lang="cs-CZ"/>
                        </a:p>
                      </a:txBody>
                      <a:tcPr anchor="ctr">
                        <a:lnL w="6350" cap="flat" cmpd="sng" algn="ctr">
                          <a:solidFill>
                            <a:srgbClr val="307871"/>
                          </a:solidFill>
                          <a:prstDash val="sysDot"/>
                          <a:round/>
                          <a:headEnd type="none" w="med" len="med"/>
                          <a:tailEnd type="none" w="med" len="med"/>
                        </a:lnL>
                        <a:lnR w="6350" cap="flat" cmpd="sng" algn="ctr">
                          <a:solidFill>
                            <a:srgbClr val="307871"/>
                          </a:solidFill>
                          <a:prstDash val="solid"/>
                          <a:round/>
                          <a:headEnd type="none" w="med" len="med"/>
                          <a:tailEnd type="none" w="med" len="med"/>
                        </a:lnR>
                        <a:lnT w="6350" cap="flat" cmpd="sng" algn="ctr">
                          <a:solidFill>
                            <a:srgbClr val="307871"/>
                          </a:solidFill>
                          <a:prstDash val="sysDot"/>
                          <a:round/>
                          <a:headEnd type="none" w="med" len="med"/>
                          <a:tailEnd type="none" w="med" len="med"/>
                        </a:lnT>
                        <a:lnB w="6350" cap="flat" cmpd="sng" algn="ctr">
                          <a:solidFill>
                            <a:srgbClr val="307871"/>
                          </a:solidFill>
                          <a:prstDash val="solid"/>
                          <a:round/>
                          <a:headEnd type="none" w="med" len="med"/>
                          <a:tailEnd type="none" w="med" len="med"/>
                        </a:lnB>
                        <a:blipFill>
                          <a:blip r:embed="rId2"/>
                          <a:stretch>
                            <a:fillRect l="-366197" t="-400000" r="-282" b="-17978"/>
                          </a:stretch>
                        </a:blipFill>
                      </a:tcPr>
                    </a:tc>
                    <a:extLst>
                      <a:ext uri="{0D108BD9-81ED-4DB2-BD59-A6C34878D82A}">
                        <a16:rowId xmlns:a16="http://schemas.microsoft.com/office/drawing/2014/main" val="1321924057"/>
                      </a:ext>
                    </a:extLst>
                  </a:tr>
                </a:tbl>
              </a:graphicData>
            </a:graphic>
          </p:graphicFrame>
        </mc:Fallback>
      </mc:AlternateContent>
      <p:sp>
        <p:nvSpPr>
          <p:cNvPr id="7" name="Čárový bublinový popisek 1 6"/>
          <p:cNvSpPr/>
          <p:nvPr/>
        </p:nvSpPr>
        <p:spPr>
          <a:xfrm>
            <a:off x="252000" y="1262462"/>
            <a:ext cx="3780000" cy="369332"/>
          </a:xfrm>
          <a:prstGeom prst="borderCallout1">
            <a:avLst>
              <a:gd name="adj1" fmla="val 100742"/>
              <a:gd name="adj2" fmla="val 19"/>
              <a:gd name="adj3" fmla="val 539352"/>
              <a:gd name="adj4" fmla="val 17305"/>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the levels of the factor  </a:t>
            </a:r>
            <a:r>
              <a:rPr lang="en-GB" b="1" i="1" dirty="0" smtClean="0">
                <a:solidFill>
                  <a:schemeClr val="tx1"/>
                </a:solidFill>
              </a:rPr>
              <a:t>A</a:t>
            </a:r>
            <a:r>
              <a:rPr lang="en-GB" dirty="0" smtClean="0">
                <a:solidFill>
                  <a:schemeClr val="tx1"/>
                </a:solidFill>
              </a:rPr>
              <a:t>  (groups)</a:t>
            </a:r>
            <a:endParaRPr lang="en-GB" dirty="0">
              <a:solidFill>
                <a:schemeClr val="tx1"/>
              </a:solidFill>
            </a:endParaRPr>
          </a:p>
        </p:txBody>
      </p:sp>
      <p:sp>
        <p:nvSpPr>
          <p:cNvPr id="8" name="Čárový bublinový popisek 1 7"/>
          <p:cNvSpPr/>
          <p:nvPr/>
        </p:nvSpPr>
        <p:spPr>
          <a:xfrm>
            <a:off x="6264000" y="1260000"/>
            <a:ext cx="3780000" cy="369332"/>
          </a:xfrm>
          <a:prstGeom prst="borderCallout1">
            <a:avLst>
              <a:gd name="adj1" fmla="val 100710"/>
              <a:gd name="adj2" fmla="val 32"/>
              <a:gd name="adj3" fmla="val 261466"/>
              <a:gd name="adj4" fmla="val -10811"/>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dirty="0" smtClean="0">
                <a:solidFill>
                  <a:schemeClr val="tx1"/>
                </a:solidFill>
              </a:rPr>
              <a:t>the levels of the factor  </a:t>
            </a:r>
            <a:r>
              <a:rPr lang="en-GB" b="1" i="1" dirty="0" smtClean="0">
                <a:solidFill>
                  <a:schemeClr val="tx1"/>
                </a:solidFill>
              </a:rPr>
              <a:t>B</a:t>
            </a:r>
            <a:r>
              <a:rPr lang="en-GB" dirty="0" smtClean="0">
                <a:solidFill>
                  <a:schemeClr val="tx1"/>
                </a:solidFill>
              </a:rPr>
              <a:t>  (blocks)</a:t>
            </a:r>
            <a:endParaRPr lang="en-GB" dirty="0">
              <a:solidFill>
                <a:schemeClr val="tx1"/>
              </a:solidFill>
            </a:endParaRPr>
          </a:p>
        </p:txBody>
      </p:sp>
      <mc:AlternateContent xmlns:mc="http://schemas.openxmlformats.org/markup-compatibility/2006" xmlns:a14="http://schemas.microsoft.com/office/drawing/2010/main">
        <mc:Choice Requires="a14">
          <p:sp>
            <p:nvSpPr>
              <p:cNvPr id="9" name="Čárový bublinový popisek 1 8"/>
              <p:cNvSpPr/>
              <p:nvPr/>
            </p:nvSpPr>
            <p:spPr>
              <a:xfrm>
                <a:off x="3168000" y="5615821"/>
                <a:ext cx="7200000" cy="718851"/>
              </a:xfrm>
              <a:prstGeom prst="borderCallout1">
                <a:avLst>
                  <a:gd name="adj1" fmla="val 199"/>
                  <a:gd name="adj2" fmla="val 50022"/>
                  <a:gd name="adj3" fmla="val -81453"/>
                  <a:gd name="adj4" fmla="val 35929"/>
                </a:avLst>
              </a:prstGeom>
              <a:solidFill>
                <a:schemeClr val="accent1">
                  <a:lumMod val="20000"/>
                  <a:lumOff val="80000"/>
                </a:schemeClr>
              </a:solidFill>
              <a:ln>
                <a:solidFill>
                  <a:srgbClr val="FF0000"/>
                </a:solidFill>
                <a:headEnd type="none"/>
                <a:tailEnd type="stealth" w="med" len="lg"/>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lnSpc>
                    <a:spcPct val="110000"/>
                  </a:lnSpc>
                </a:pPr>
                <a:r>
                  <a:rPr lang="en-GB" dirty="0" smtClean="0">
                    <a:solidFill>
                      <a:schemeClr val="tx1"/>
                    </a:solidFill>
                  </a:rPr>
                  <a:t>all the observed values for each combination  </a:t>
                </a:r>
                <a14:m>
                  <m:oMath xmlns:m="http://schemas.openxmlformats.org/officeDocument/2006/math">
                    <m:r>
                      <a:rPr lang="en-GB" i="1" smtClean="0">
                        <a:solidFill>
                          <a:schemeClr val="tx1"/>
                        </a:solidFill>
                        <a:latin typeface="Cambria Math" panose="02040503050406030204" pitchFamily="18" charset="0"/>
                      </a:rPr>
                      <m:t>𝑖</m:t>
                    </m:r>
                    <m:r>
                      <a:rPr lang="en-GB" b="0" i="1" smtClean="0">
                        <a:solidFill>
                          <a:schemeClr val="tx1"/>
                        </a:solidFill>
                        <a:latin typeface="Cambria Math" panose="02040503050406030204" pitchFamily="18" charset="0"/>
                      </a:rPr>
                      <m:t>,</m:t>
                    </m:r>
                    <m:r>
                      <a:rPr lang="en-GB" i="1" smtClean="0">
                        <a:solidFill>
                          <a:schemeClr val="tx1"/>
                        </a:solidFill>
                        <a:latin typeface="Cambria Math" panose="02040503050406030204" pitchFamily="18" charset="0"/>
                      </a:rPr>
                      <m:t>𝑗</m:t>
                    </m:r>
                  </m:oMath>
                </a14:m>
                <a:r>
                  <a:rPr lang="en-GB" dirty="0" smtClean="0">
                    <a:solidFill>
                      <a:schemeClr val="tx1"/>
                    </a:solidFill>
                  </a:rPr>
                  <a:t>  of the  factors.</a:t>
                </a:r>
              </a:p>
              <a:p>
                <a:pPr algn="ctr">
                  <a:lnSpc>
                    <a:spcPct val="110000"/>
                  </a:lnSpc>
                </a:pPr>
                <a:r>
                  <a:rPr lang="en-GB" dirty="0" smtClean="0">
                    <a:solidFill>
                      <a:schemeClr val="tx1"/>
                    </a:solidFill>
                  </a:rPr>
                  <a:t>There </a:t>
                </a:r>
                <a:r>
                  <a:rPr lang="en-GB" dirty="0">
                    <a:solidFill>
                      <a:schemeClr val="tx1"/>
                    </a:solidFill>
                  </a:rPr>
                  <a:t>are  </a:t>
                </a:r>
                <a14:m>
                  <m:oMath xmlns:m="http://schemas.openxmlformats.org/officeDocument/2006/math">
                    <m:sSub>
                      <m:sSubPr>
                        <m:ctrlPr>
                          <a:rPr lang="en-GB" i="1">
                            <a:solidFill>
                              <a:schemeClr val="tx1"/>
                            </a:solidFill>
                            <a:latin typeface="Cambria Math" panose="02040503050406030204" pitchFamily="18" charset="0"/>
                          </a:rPr>
                        </m:ctrlPr>
                      </m:sSubPr>
                      <m:e>
                        <m:r>
                          <a:rPr lang="en-GB" i="1">
                            <a:solidFill>
                              <a:schemeClr val="tx1"/>
                            </a:solidFill>
                            <a:latin typeface="Cambria Math" panose="02040503050406030204" pitchFamily="18" charset="0"/>
                          </a:rPr>
                          <m:t>𝑛</m:t>
                        </m:r>
                      </m:e>
                      <m:sub>
                        <m:r>
                          <a:rPr lang="en-GB" i="1">
                            <a:solidFill>
                              <a:schemeClr val="tx1"/>
                            </a:solidFill>
                            <a:latin typeface="Cambria Math" panose="02040503050406030204" pitchFamily="18" charset="0"/>
                          </a:rPr>
                          <m:t>𝑖𝑗</m:t>
                        </m:r>
                      </m:sub>
                    </m:sSub>
                  </m:oMath>
                </a14:m>
                <a:r>
                  <a:rPr lang="en-GB" dirty="0">
                    <a:solidFill>
                      <a:schemeClr val="tx1"/>
                    </a:solidFill>
                  </a:rPr>
                  <a:t>  observations </a:t>
                </a:r>
                <a:r>
                  <a:rPr lang="en-GB" dirty="0" smtClean="0">
                    <a:solidFill>
                      <a:schemeClr val="tx1"/>
                    </a:solidFill>
                  </a:rPr>
                  <a:t>for </a:t>
                </a:r>
                <a14:m>
                  <m:oMath xmlns:m="http://schemas.openxmlformats.org/officeDocument/2006/math">
                    <m:r>
                      <a:rPr lang="en-GB" b="0" i="1" smtClean="0">
                        <a:solidFill>
                          <a:schemeClr val="tx1"/>
                        </a:solidFill>
                        <a:latin typeface="Cambria Math" panose="02040503050406030204" pitchFamily="18" charset="0"/>
                      </a:rPr>
                      <m:t>𝑖</m:t>
                    </m:r>
                    <m:r>
                      <a:rPr lang="en-GB" b="0" i="1" smtClean="0">
                        <a:solidFill>
                          <a:schemeClr val="tx1"/>
                        </a:solidFill>
                        <a:latin typeface="Cambria Math" panose="02040503050406030204" pitchFamily="18" charset="0"/>
                      </a:rPr>
                      <m:t>=1, 2,…,</m:t>
                    </m:r>
                    <m:r>
                      <a:rPr lang="en-GB" b="0" i="1" smtClean="0">
                        <a:solidFill>
                          <a:schemeClr val="tx1"/>
                        </a:solidFill>
                        <a:latin typeface="Cambria Math" panose="02040503050406030204" pitchFamily="18" charset="0"/>
                      </a:rPr>
                      <m:t>𝐼</m:t>
                    </m:r>
                  </m:oMath>
                </a14:m>
                <a:r>
                  <a:rPr lang="en-GB" dirty="0" smtClean="0">
                    <a:solidFill>
                      <a:schemeClr val="tx1"/>
                    </a:solidFill>
                  </a:rPr>
                  <a:t>  and for  </a:t>
                </a:r>
                <a14:m>
                  <m:oMath xmlns:m="http://schemas.openxmlformats.org/officeDocument/2006/math">
                    <m:r>
                      <a:rPr lang="en-GB" b="0" i="1" smtClean="0">
                        <a:solidFill>
                          <a:schemeClr val="tx1"/>
                        </a:solidFill>
                        <a:latin typeface="Cambria Math" panose="02040503050406030204" pitchFamily="18" charset="0"/>
                      </a:rPr>
                      <m:t>𝑗</m:t>
                    </m:r>
                    <m:r>
                      <a:rPr lang="en-GB" b="0" i="1" smtClean="0">
                        <a:solidFill>
                          <a:schemeClr val="tx1"/>
                        </a:solidFill>
                        <a:latin typeface="Cambria Math" panose="02040503050406030204" pitchFamily="18" charset="0"/>
                      </a:rPr>
                      <m:t>=1, 2,…,</m:t>
                    </m:r>
                    <m:r>
                      <a:rPr lang="en-GB" b="0" i="1" smtClean="0">
                        <a:solidFill>
                          <a:schemeClr val="tx1"/>
                        </a:solidFill>
                        <a:latin typeface="Cambria Math" panose="02040503050406030204" pitchFamily="18" charset="0"/>
                      </a:rPr>
                      <m:t>𝐽</m:t>
                    </m:r>
                  </m:oMath>
                </a14:m>
                <a:r>
                  <a:rPr lang="en-GB" dirty="0" smtClean="0">
                    <a:solidFill>
                      <a:schemeClr val="tx1"/>
                    </a:solidFill>
                  </a:rPr>
                  <a:t>.</a:t>
                </a:r>
                <a:endParaRPr lang="en-GB" i="1" dirty="0">
                  <a:solidFill>
                    <a:schemeClr val="tx1"/>
                  </a:solidFill>
                </a:endParaRPr>
              </a:p>
            </p:txBody>
          </p:sp>
        </mc:Choice>
        <mc:Fallback xmlns="">
          <p:sp>
            <p:nvSpPr>
              <p:cNvPr id="9" name="Čárový bublinový popisek 1 8"/>
              <p:cNvSpPr>
                <a:spLocks noRot="1" noChangeAspect="1" noMove="1" noResize="1" noEditPoints="1" noAdjustHandles="1" noChangeArrowheads="1" noChangeShapeType="1" noTextEdit="1"/>
              </p:cNvSpPr>
              <p:nvPr/>
            </p:nvSpPr>
            <p:spPr>
              <a:xfrm>
                <a:off x="3168000" y="5615821"/>
                <a:ext cx="7200000" cy="718851"/>
              </a:xfrm>
              <a:prstGeom prst="borderCallout1">
                <a:avLst>
                  <a:gd name="adj1" fmla="val 199"/>
                  <a:gd name="adj2" fmla="val 50022"/>
                  <a:gd name="adj3" fmla="val -81453"/>
                  <a:gd name="adj4" fmla="val 35929"/>
                </a:avLst>
              </a:prstGeom>
              <a:blipFill>
                <a:blip r:embed="rId3"/>
                <a:stretch>
                  <a:fillRect b="-4255"/>
                </a:stretch>
              </a:blipFill>
              <a:ln>
                <a:solidFill>
                  <a:srgbClr val="FF0000"/>
                </a:solidFill>
                <a:headEnd type="none"/>
                <a:tailEnd type="stealth" w="med" len="lg"/>
              </a:ln>
            </p:spPr>
            <p:txBody>
              <a:bodyPr/>
              <a:lstStyle/>
              <a:p>
                <a:r>
                  <a:rPr lang="en-GB">
                    <a:noFill/>
                  </a:rPr>
                  <a:t> </a:t>
                </a:r>
              </a:p>
            </p:txBody>
          </p:sp>
        </mc:Fallback>
      </mc:AlternateContent>
    </p:spTree>
    <p:extLst>
      <p:ext uri="{BB962C8B-B14F-4D97-AF65-F5344CB8AC3E}">
        <p14:creationId xmlns:p14="http://schemas.microsoft.com/office/powerpoint/2010/main" val="1847216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Assume that we have a sample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oMath>
                  </m:oMathPara>
                </a14:m>
                <a:endParaRPr lang="en-GB" dirty="0" smtClean="0"/>
              </a:p>
              <a:p>
                <a:pPr>
                  <a:lnSpc>
                    <a:spcPct val="150000"/>
                  </a:lnSpc>
                </a:pPr>
                <a:r>
                  <a:rPr lang="en-GB" dirty="0" smtClean="0"/>
                  <a:t>of observations of the random variables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pPr>
                  <a:lnSpc>
                    <a:spcPct val="20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m:oMathPara>
                </a14:m>
                <a:endParaRPr lang="en-GB" dirty="0" smtClean="0"/>
              </a:p>
              <a:p>
                <a:pPr>
                  <a:lnSpc>
                    <a:spcPct val="150000"/>
                  </a:lnSpc>
                </a:pPr>
                <a:r>
                  <a:rPr lang="en-GB" dirty="0" smtClean="0"/>
                  <a:t>are mutually independent random variables </a:t>
                </a:r>
                <a:br>
                  <a:rPr lang="en-GB" dirty="0" smtClean="0"/>
                </a:br>
                <a:r>
                  <a:rPr lang="en-GB" dirty="0" smtClean="0"/>
                  <a:t>with the same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m:t>
                        </m:r>
                      </m:sup>
                    </m:sSup>
                  </m:oMath>
                </a14:m>
                <a:r>
                  <a:rPr lang="en-GB" dirty="0" smtClean="0"/>
                  <a:t>  </a:t>
                </a:r>
                <a:br>
                  <a:rPr lang="en-GB" dirty="0" smtClean="0"/>
                </a:br>
                <a:r>
                  <a:rPr lang="en-GB" dirty="0" smtClean="0"/>
                  <a:t>(the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is also unknown).</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36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333220"/>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333220"/>
                <a:ext cx="1851597" cy="1107996"/>
              </a:xfrm>
              <a:prstGeom prst="rect">
                <a:avLst/>
              </a:prstGeom>
              <a:blipFill>
                <a:blip r:embed="rId3"/>
                <a:stretch>
                  <a:fillRect l="-3289" r="-2303" b="-3315"/>
                </a:stretch>
              </a:blipFill>
            </p:spPr>
            <p:txBody>
              <a:bodyPr/>
              <a:lstStyle/>
              <a:p>
                <a:r>
                  <a:rPr lang="en-GB">
                    <a:noFill/>
                  </a:rPr>
                  <a:t> </a:t>
                </a:r>
              </a:p>
            </p:txBody>
          </p:sp>
        </mc:Fallback>
      </mc:AlternateContent>
      <p:sp>
        <p:nvSpPr>
          <p:cNvPr id="5" name="Levá složená závorka 4"/>
          <p:cNvSpPr/>
          <p:nvPr/>
        </p:nvSpPr>
        <p:spPr>
          <a:xfrm>
            <a:off x="9360000" y="1401218"/>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1702552"/>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1702552"/>
                <a:ext cx="464871" cy="369332"/>
              </a:xfrm>
              <a:prstGeom prst="rect">
                <a:avLst/>
              </a:prstGeom>
              <a:blipFill>
                <a:blip r:embed="rId4"/>
                <a:stretch>
                  <a:fillRect l="-14286" r="-14286"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8640000" y="418713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8640000" y="4187131"/>
                <a:ext cx="464871" cy="369332"/>
              </a:xfrm>
              <a:prstGeom prst="rect">
                <a:avLst/>
              </a:prstGeom>
              <a:blipFill>
                <a:blip r:embed="rId5"/>
                <a:stretch>
                  <a:fillRect l="-14286" r="-14286" b="-1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9576000" y="3816000"/>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9576000" y="3816000"/>
                <a:ext cx="1851597" cy="1107996"/>
              </a:xfrm>
              <a:prstGeom prst="rect">
                <a:avLst/>
              </a:prstGeom>
              <a:blipFill>
                <a:blip r:embed="rId6"/>
                <a:stretch>
                  <a:fillRect l="-3289" r="-2303" b="-2747"/>
                </a:stretch>
              </a:blipFill>
            </p:spPr>
            <p:txBody>
              <a:bodyPr/>
              <a:lstStyle/>
              <a:p>
                <a:r>
                  <a:rPr lang="en-GB">
                    <a:noFill/>
                  </a:rPr>
                  <a:t> </a:t>
                </a:r>
              </a:p>
            </p:txBody>
          </p:sp>
        </mc:Fallback>
      </mc:AlternateContent>
      <p:sp>
        <p:nvSpPr>
          <p:cNvPr id="12" name="Levá složená závorka 11"/>
          <p:cNvSpPr/>
          <p:nvPr/>
        </p:nvSpPr>
        <p:spPr>
          <a:xfrm>
            <a:off x="9360000" y="3885797"/>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3135741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Stack the observations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oMath>
                </a14:m>
                <a:r>
                  <a:rPr lang="en-GB" dirty="0" smtClean="0"/>
                  <a:t>  into the  (</a:t>
                </a:r>
                <a14:m>
                  <m:oMath xmlns:m="http://schemas.openxmlformats.org/officeDocument/2006/math">
                    <m:r>
                      <a:rPr lang="en-GB" i="1" smtClean="0">
                        <a:latin typeface="Cambria Math" panose="02040503050406030204" pitchFamily="18" charset="0"/>
                      </a:rPr>
                      <m:t>𝐼𝐽𝐾</m:t>
                    </m:r>
                  </m:oMath>
                </a14:m>
                <a:r>
                  <a:rPr lang="en-GB" dirty="0" smtClean="0"/>
                  <a:t>)-dimensional vector</a:t>
                </a:r>
              </a:p>
              <a:p>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  </m:t>
                      </m:r>
                      <m:r>
                        <a:rPr lang="en-GB" b="1" i="1" smtClean="0">
                          <a:latin typeface="Cambria Math" panose="02040503050406030204" pitchFamily="18" charset="0"/>
                        </a:rPr>
                        <m:t>𝒚</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d>
                        </m:e>
                        <m:sub>
                          <m:eqArr>
                            <m:eqArrPr>
                              <m:ctrlPr>
                                <a:rPr lang="en-GB" b="0" i="1" smtClean="0">
                                  <a:latin typeface="Cambria Math" panose="02040503050406030204" pitchFamily="18" charset="0"/>
                                </a:rPr>
                              </m:ctrlPr>
                            </m:eqArrPr>
                            <m:e>
                              <m:r>
                                <a:rPr lang="en-GB" b="0" i="1" smtClean="0">
                                  <a:latin typeface="Cambria Math" panose="02040503050406030204" pitchFamily="18" charset="0"/>
                                </a:rPr>
                                <m:t>𝑖</m:t>
                              </m:r>
                              <m:r>
                                <a:rPr lang="en-GB" b="0" i="1" smtClean="0">
                                  <a:latin typeface="Cambria Math" panose="02040503050406030204" pitchFamily="18" charset="0"/>
                                </a:rPr>
                                <m:t>=1,2,…,</m:t>
                              </m:r>
                              <m:r>
                                <a:rPr lang="en-GB" b="0" i="1" smtClean="0">
                                  <a:latin typeface="Cambria Math" panose="02040503050406030204" pitchFamily="18" charset="0"/>
                                </a:rPr>
                                <m:t>𝐼</m:t>
                              </m:r>
                            </m:e>
                            <m:e>
                              <m:r>
                                <a:rPr lang="en-GB" b="0" i="1" smtClean="0">
                                  <a:latin typeface="Cambria Math" panose="02040503050406030204" pitchFamily="18" charset="0"/>
                                </a:rPr>
                                <m:t>𝑗</m:t>
                              </m:r>
                              <m:r>
                                <a:rPr lang="en-GB" b="0" i="1" smtClean="0">
                                  <a:latin typeface="Cambria Math" panose="02040503050406030204" pitchFamily="18" charset="0"/>
                                </a:rPr>
                                <m:t>=1,2,…,</m:t>
                              </m:r>
                              <m:r>
                                <a:rPr lang="en-GB" b="0" i="1" smtClean="0">
                                  <a:latin typeface="Cambria Math" panose="02040503050406030204" pitchFamily="18" charset="0"/>
                                </a:rPr>
                                <m:t>𝐽</m:t>
                              </m:r>
                            </m:e>
                            <m:e>
                              <m:r>
                                <a:rPr lang="en-GB" b="0" i="1" smtClean="0">
                                  <a:latin typeface="Cambria Math" panose="02040503050406030204" pitchFamily="18" charset="0"/>
                                </a:rPr>
                                <m:t>𝑘</m:t>
                              </m:r>
                              <m:r>
                                <a:rPr lang="en-GB" b="0" i="1" smtClean="0">
                                  <a:latin typeface="Cambria Math" panose="02040503050406030204" pitchFamily="18" charset="0"/>
                                </a:rPr>
                                <m:t>=1,2,…,</m:t>
                              </m:r>
                              <m:r>
                                <a:rPr lang="en-GB" b="0" i="1" smtClean="0">
                                  <a:latin typeface="Cambria Math" panose="02040503050406030204" pitchFamily="18" charset="0"/>
                                </a:rPr>
                                <m:t>𝐾</m:t>
                              </m:r>
                            </m:e>
                          </m:eqArr>
                        </m:sub>
                      </m:sSub>
                      <m:r>
                        <a:rPr lang="en-GB" b="0" i="1" smtClean="0">
                          <a:latin typeface="Cambria Math" panose="02040503050406030204" pitchFamily="18" charset="0"/>
                        </a:rPr>
                        <m:t> ∈ </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oMath>
                  </m:oMathPara>
                </a14:m>
                <a:endParaRPr lang="en-GB" dirty="0" smtClean="0"/>
              </a:p>
              <a:p>
                <a:endParaRPr lang="en-GB" dirty="0" smtClean="0"/>
              </a:p>
              <a:p>
                <a:r>
                  <a:rPr lang="en-GB" dirty="0" smtClean="0"/>
                  <a:t>and introduce </a:t>
                </a:r>
                <a:r>
                  <a:rPr lang="en-GB" b="1" dirty="0" smtClean="0"/>
                  <a:t>the sample mean</a:t>
                </a:r>
                <a:r>
                  <a:rPr lang="en-GB" dirty="0" smtClean="0"/>
                  <a: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𝐼𝐽𝐾</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nary>
                            </m:e>
                          </m:nary>
                        </m:e>
                      </m:nary>
                    </m:oMath>
                  </m:oMathPara>
                </a14:m>
                <a:endParaRPr lang="en-GB" dirty="0"/>
              </a:p>
              <a:p>
                <a:endParaRPr lang="en-GB" dirty="0" smtClean="0"/>
              </a:p>
              <a:p>
                <a:r>
                  <a:rPr lang="en-GB" dirty="0" smtClean="0"/>
                  <a:t>This sample mean is an estimate of the parameter  </a:t>
                </a:r>
                <a14:m>
                  <m:oMath xmlns:m="http://schemas.openxmlformats.org/officeDocument/2006/math">
                    <m:r>
                      <a:rPr lang="en-GB" b="0" i="1" smtClean="0">
                        <a:latin typeface="Cambria Math" panose="02040503050406030204" pitchFamily="18" charset="0"/>
                      </a:rPr>
                      <m:t>𝜇</m:t>
                    </m:r>
                  </m:oMath>
                </a14:m>
                <a:r>
                  <a:rPr lang="en-GB" dirty="0" smtClean="0"/>
                  <a:t>  (the common mean value):</a:t>
                </a:r>
              </a:p>
              <a:p>
                <a:pPr>
                  <a:lnSpc>
                    <a:spcPct val="150000"/>
                  </a:lnSpc>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2745147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Let    </a:t>
                </a:r>
                <a14:m>
                  <m:oMath xmlns:m="http://schemas.openxmlformats.org/officeDocument/2006/math">
                    <m:r>
                      <a:rPr lang="en-GB" b="1" i="1" smtClean="0">
                        <a:latin typeface="Cambria Math" panose="02040503050406030204" pitchFamily="18" charset="0"/>
                      </a:rPr>
                      <m:t>𝟏</m:t>
                    </m:r>
                    <m:r>
                      <a:rPr lang="en-GB" i="1">
                        <a:latin typeface="Cambria Math" panose="02040503050406030204" pitchFamily="18" charset="0"/>
                      </a:rPr>
                      <m:t>=</m:t>
                    </m:r>
                    <m:sSub>
                      <m:sSubPr>
                        <m:ctrlPr>
                          <a:rPr lang="en-GB" i="1">
                            <a:latin typeface="Cambria Math" panose="02040503050406030204" pitchFamily="18" charset="0"/>
                          </a:rPr>
                        </m:ctrlPr>
                      </m:sSubPr>
                      <m:e>
                        <m:d>
                          <m:dPr>
                            <m:ctrlPr>
                              <a:rPr lang="en-GB" i="1">
                                <a:latin typeface="Cambria Math" panose="02040503050406030204" pitchFamily="18" charset="0"/>
                              </a:rPr>
                            </m:ctrlPr>
                          </m:dPr>
                          <m:e>
                            <m:r>
                              <a:rPr lang="en-GB" b="0" i="1" smtClean="0">
                                <a:latin typeface="Cambria Math" panose="02040503050406030204" pitchFamily="18" charset="0"/>
                              </a:rPr>
                              <m:t>1</m:t>
                            </m:r>
                          </m:e>
                        </m:d>
                      </m:e>
                      <m:sub>
                        <m:eqArr>
                          <m:eqArrPr>
                            <m:ctrlPr>
                              <a:rPr lang="en-GB" i="1">
                                <a:latin typeface="Cambria Math" panose="02040503050406030204" pitchFamily="18" charset="0"/>
                              </a:rPr>
                            </m:ctrlPr>
                          </m:eqArrPr>
                          <m:e>
                            <m:r>
                              <a:rPr lang="en-GB" i="1">
                                <a:latin typeface="Cambria Math" panose="02040503050406030204" pitchFamily="18" charset="0"/>
                              </a:rPr>
                              <m:t>𝑖</m:t>
                            </m:r>
                            <m:r>
                              <a:rPr lang="en-GB" i="1">
                                <a:latin typeface="Cambria Math" panose="02040503050406030204" pitchFamily="18" charset="0"/>
                              </a:rPr>
                              <m:t>=1,2,…,</m:t>
                            </m:r>
                            <m:r>
                              <a:rPr lang="en-GB" i="1">
                                <a:latin typeface="Cambria Math" panose="02040503050406030204" pitchFamily="18" charset="0"/>
                              </a:rPr>
                              <m:t>𝐼</m:t>
                            </m:r>
                          </m:e>
                          <m:e>
                            <m:r>
                              <a:rPr lang="en-GB" i="1">
                                <a:latin typeface="Cambria Math" panose="02040503050406030204" pitchFamily="18" charset="0"/>
                              </a:rPr>
                              <m:t>𝑗</m:t>
                            </m:r>
                            <m:r>
                              <a:rPr lang="en-GB" i="1">
                                <a:latin typeface="Cambria Math" panose="02040503050406030204" pitchFamily="18" charset="0"/>
                              </a:rPr>
                              <m:t>=1,2,…,</m:t>
                            </m:r>
                            <m:r>
                              <a:rPr lang="en-GB" i="1">
                                <a:latin typeface="Cambria Math" panose="02040503050406030204" pitchFamily="18" charset="0"/>
                              </a:rPr>
                              <m:t>𝐽</m:t>
                            </m:r>
                          </m:e>
                          <m:e>
                            <m:r>
                              <a:rPr lang="en-GB" i="1">
                                <a:latin typeface="Cambria Math" panose="02040503050406030204" pitchFamily="18" charset="0"/>
                              </a:rPr>
                              <m:t>𝑘</m:t>
                            </m:r>
                            <m:r>
                              <a:rPr lang="en-GB" i="1">
                                <a:latin typeface="Cambria Math" panose="02040503050406030204" pitchFamily="18" charset="0"/>
                              </a:rPr>
                              <m:t>=1,2,…,</m:t>
                            </m:r>
                            <m:r>
                              <a:rPr lang="en-GB" i="1">
                                <a:latin typeface="Cambria Math" panose="02040503050406030204" pitchFamily="18" charset="0"/>
                              </a:rPr>
                              <m:t>𝐾</m:t>
                            </m:r>
                          </m:e>
                        </m:eqArr>
                      </m:sub>
                    </m:sSub>
                    <m:r>
                      <a:rPr lang="en-GB" i="1" smtClean="0">
                        <a:latin typeface="Cambria Math" panose="02040503050406030204" pitchFamily="18" charset="0"/>
                      </a:rPr>
                      <m:t> ∈</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oMath>
                </a14:m>
                <a:r>
                  <a:rPr lang="en-GB" dirty="0" smtClean="0"/>
                  <a:t>    be the vector of  </a:t>
                </a:r>
                <a14:m>
                  <m:oMath xmlns:m="http://schemas.openxmlformats.org/officeDocument/2006/math">
                    <m:r>
                      <a:rPr lang="en-GB" i="1" smtClean="0">
                        <a:latin typeface="Cambria Math" panose="02040503050406030204" pitchFamily="18" charset="0"/>
                      </a:rPr>
                      <m:t>𝐼𝐽𝐾</m:t>
                    </m:r>
                  </m:oMath>
                </a14:m>
                <a:r>
                  <a:rPr lang="en-GB" dirty="0" smtClean="0"/>
                  <a:t>  ones and</a:t>
                </a:r>
              </a:p>
              <a:p>
                <a:pPr>
                  <a:lnSpc>
                    <a:spcPct val="150000"/>
                  </a:lnSpc>
                </a:pPr>
                <a:r>
                  <a:rPr lang="en-GB" dirty="0" smtClean="0"/>
                  <a:t>introduce the line</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m:t>
                      </m:r>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 </m:t>
                          </m:r>
                          <m:r>
                            <a:rPr lang="en-GB" b="1" i="1" smtClean="0">
                              <a:latin typeface="Cambria Math" panose="02040503050406030204" pitchFamily="18" charset="0"/>
                            </a:rPr>
                            <m:t>𝟏</m:t>
                          </m:r>
                          <m:r>
                            <a:rPr lang="en-GB" b="0" i="1" smtClean="0">
                              <a:latin typeface="Cambria Math" panose="02040503050406030204" pitchFamily="18" charset="0"/>
                            </a:rPr>
                            <m:t>𝜆</m:t>
                          </m:r>
                          <m:r>
                            <a:rPr lang="en-GB" b="0" i="1" smtClean="0">
                              <a:latin typeface="Cambria Math" panose="02040503050406030204" pitchFamily="18" charset="0"/>
                            </a:rPr>
                            <m:t> :</m:t>
                          </m:r>
                          <m:r>
                            <a:rPr lang="en-GB" b="0" i="1" smtClean="0">
                              <a:latin typeface="Cambria Math" panose="02040503050406030204" pitchFamily="18" charset="0"/>
                            </a:rPr>
                            <m:t>𝜆</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e>
                      </m:d>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r>
                            <a:rPr lang="en-GB" i="1" smtClean="0">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b="0" i="1" smtClean="0">
                              <a:latin typeface="Cambria Math" panose="02040503050406030204" pitchFamily="18" charset="0"/>
                            </a:rPr>
                            <m:t> </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r>
                            <a:rPr lang="en-GB" i="1">
                              <a:latin typeface="Cambria Math" panose="02040503050406030204" pitchFamily="18" charset="0"/>
                            </a:rPr>
                            <m:t>ℝ</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=0</m:t>
                          </m:r>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m:t>
                              </m:r>
                              <m:r>
                                <a:rPr lang="en-GB" i="1">
                                  <a:latin typeface="Cambria Math" panose="02040503050406030204" pitchFamily="18" charset="0"/>
                                </a:rPr>
                                <m:t>𝑗</m:t>
                              </m:r>
                            </m:sub>
                          </m:sSub>
                          <m:r>
                            <a:rPr lang="en-GB" b="0" i="1" smtClean="0">
                              <a:latin typeface="Cambria Math" panose="02040503050406030204" pitchFamily="18" charset="0"/>
                            </a:rPr>
                            <m:t>=0</m:t>
                          </m:r>
                          <m:r>
                            <a:rPr lang="en-GB" i="1" smtClean="0">
                              <a:latin typeface="Cambria Math" panose="02040503050406030204" pitchFamily="18" charset="0"/>
                            </a:rPr>
                            <m:t> </m:t>
                          </m:r>
                        </m:e>
                      </m:d>
                    </m:oMath>
                  </m:oMathPara>
                </a14:m>
                <a:endParaRPr lang="en-GB" dirty="0" smtClean="0"/>
              </a:p>
              <a:p>
                <a:pPr>
                  <a:lnSpc>
                    <a:spcPct val="250000"/>
                  </a:lnSpc>
                </a:pPr>
                <a:r>
                  <a:rPr lang="en-GB" dirty="0" smtClean="0"/>
                  <a:t>which corresponds to the null hypothesis that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a:rPr lang="en-GB" b="0" i="1" smtClean="0">
                              <a:latin typeface="Cambria Math" panose="02040503050406030204" pitchFamily="18" charset="0"/>
                            </a:rPr>
                            <m:t>0</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r>
                  <a:rPr lang="en-GB" dirty="0" smtClean="0"/>
                  <a:t>that is</a:t>
                </a:r>
              </a:p>
              <a:p>
                <a:pPr>
                  <a:lnSpc>
                    <a:spcPct val="12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=0  </m:t>
                      </m:r>
                      <m:r>
                        <a:rPr lang="en-GB" i="1">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=0   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=0</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76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5126754"/>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5126754"/>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5194752"/>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5496086"/>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5496086"/>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7" name="TextovéPole 6"/>
          <p:cNvSpPr txBox="1"/>
          <p:nvPr/>
        </p:nvSpPr>
        <p:spPr>
          <a:xfrm>
            <a:off x="9972000" y="6444201"/>
            <a:ext cx="2175852" cy="276999"/>
          </a:xfrm>
          <a:prstGeom prst="rect">
            <a:avLst/>
          </a:prstGeom>
          <a:noFill/>
        </p:spPr>
        <p:txBody>
          <a:bodyPr wrap="none" lIns="0" tIns="0" rIns="0" bIns="0" rtlCol="0">
            <a:spAutoFit/>
          </a:bodyPr>
          <a:lstStyle/>
          <a:p>
            <a:r>
              <a:rPr lang="en-GB" dirty="0" smtClean="0"/>
              <a:t>(cf. one-way ANOVA)</a:t>
            </a:r>
            <a:endParaRPr lang="en-GB" dirty="0"/>
          </a:p>
        </p:txBody>
      </p:sp>
    </p:spTree>
    <p:extLst>
      <p:ext uri="{BB962C8B-B14F-4D97-AF65-F5344CB8AC3E}">
        <p14:creationId xmlns:p14="http://schemas.microsoft.com/office/powerpoint/2010/main" val="1853375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Moreover, introduce the subspace</a:t>
                </a:r>
              </a:p>
              <a:p>
                <a:pPr algn="ctr">
                  <a:lnSpc>
                    <a:spcPct val="130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i="1" smtClean="0">
                                <a:latin typeface="Cambria Math" panose="02040503050406030204" pitchFamily="18" charset="0"/>
                              </a:rPr>
                            </m:ctrlPr>
                          </m:eqArr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   </m:t>
                            </m:r>
                          </m:e>
                          <m:e>
                            <m:r>
                              <m:rPr>
                                <m:brk m:alnAt="1"/>
                              </m:rPr>
                              <a:rPr lang="en-GB" i="1" smtClean="0">
                                <a:latin typeface="Cambria Math" panose="02040503050406030204" pitchFamily="18" charset="0"/>
                              </a:rPr>
                              <m:t> </m:t>
                            </m:r>
                            <m:r>
                              <a:rPr lang="en-GB" i="1" smtClean="0">
                                <a:latin typeface="Cambria Math" panose="02040503050406030204" pitchFamily="18" charset="0"/>
                              </a:rPr>
                              <m:t>  </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m:t>
                            </m:r>
                            <m:r>
                              <a:rPr lang="en-GB" i="1">
                                <a:latin typeface="Cambria Math" panose="02040503050406030204" pitchFamily="18" charset="0"/>
                              </a:rPr>
                              <m:t>,</m:t>
                            </m:r>
                            <m:r>
                              <m:rPr>
                                <m:brk m:alnAt="1"/>
                              </m:rP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𝐼</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m:t>
                                    </m:r>
                                    <m:r>
                                      <a:rPr lang="en-GB" i="1">
                                        <a:latin typeface="Cambria Math" panose="02040503050406030204" pitchFamily="18" charset="0"/>
                                      </a:rPr>
                                      <m:t>𝑗</m:t>
                                    </m:r>
                                  </m:sub>
                                </m:sSub>
                              </m:e>
                            </m:nary>
                            <m:r>
                              <a:rPr lang="en-GB" i="1">
                                <a:latin typeface="Cambria Math" panose="02040503050406030204" pitchFamily="18" charset="0"/>
                              </a:rPr>
                              <m:t>=</m:t>
                            </m:r>
                            <m:r>
                              <a:rPr lang="en-GB" b="0" i="1" smtClean="0">
                                <a:latin typeface="Cambria Math" panose="02040503050406030204" pitchFamily="18" charset="0"/>
                              </a:rPr>
                              <m:t>0, 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m:t>
                            </m:r>
                          </m:e>
                        </m:eqArr>
                      </m:e>
                    </m:d>
                  </m:oMath>
                </a14:m>
                <a:r>
                  <a:rPr lang="en-GB" dirty="0" smtClean="0"/>
                  <a:t> </a:t>
                </a:r>
              </a:p>
              <a:p>
                <a:pPr>
                  <a:lnSpc>
                    <a:spcPct val="300000"/>
                  </a:lnSpc>
                </a:pPr>
                <a:r>
                  <a:rPr lang="en-GB" dirty="0" smtClean="0"/>
                  <a:t>which corresponds to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r>
                  <a:rPr lang="en-GB" dirty="0" smtClean="0"/>
                  <a:t>that 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m:t>
                      </m:r>
                    </m:oMath>
                  </m:oMathPara>
                </a14:m>
                <a:endParaRPr lang="en-GB" dirty="0" smtClean="0"/>
              </a:p>
              <a:p>
                <a:endParaRPr lang="en-GB" dirty="0" smtClean="0"/>
              </a:p>
              <a:p>
                <a:r>
                  <a:rPr lang="en-GB" dirty="0"/>
                  <a:t>Observe 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A</m:t>
                          </m:r>
                        </m:sub>
                      </m:sSub>
                    </m:oMath>
                  </m:oMathPara>
                </a14:m>
                <a:endParaRPr lang="en-GB" dirty="0"/>
              </a:p>
              <a:p>
                <a:pPr>
                  <a:lnSpc>
                    <a:spcPct val="150000"/>
                  </a:lnSpc>
                </a:pPr>
                <a:r>
                  <a:rPr lang="en-GB" dirty="0" smtClean="0"/>
                  <a:t>(We denote the subspace and the hypothesis by the same symbol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a14:m>
                <a:r>
                  <a:rPr lang="en-GB" dirty="0" smtClean="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9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662413"/>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662413"/>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3730411"/>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031745"/>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031745"/>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2626438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Introduce also the subspace</a:t>
                </a:r>
              </a:p>
              <a:p>
                <a:pPr algn="ctr">
                  <a:lnSpc>
                    <a:spcPct val="130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i="1" smtClean="0">
                                <a:latin typeface="Cambria Math" panose="02040503050406030204" pitchFamily="18" charset="0"/>
                              </a:rPr>
                            </m:ctrlPr>
                          </m:eqArr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=0,   </m:t>
                            </m:r>
                          </m:e>
                          <m:e>
                            <m:r>
                              <m:rPr>
                                <m:brk m:alnAt="1"/>
                              </m:rPr>
                              <a:rPr lang="en-GB" i="1" smtClean="0">
                                <a:latin typeface="Cambria Math" panose="02040503050406030204" pitchFamily="18" charset="0"/>
                              </a:rPr>
                              <m:t> </m:t>
                            </m:r>
                            <m:r>
                              <a:rPr lang="en-GB" i="1" smtClean="0">
                                <a:latin typeface="Cambria Math" panose="02040503050406030204" pitchFamily="18" charset="0"/>
                              </a:rPr>
                              <m:t>  </m:t>
                            </m:r>
                            <m:nary>
                              <m:naryPr>
                                <m:chr m:val="∑"/>
                                <m:limLoc m:val="subSup"/>
                                <m:ctrlPr>
                                  <a:rPr lang="en-GB" b="0" i="1" smtClean="0">
                                    <a:latin typeface="Cambria Math" panose="02040503050406030204" pitchFamily="18" charset="0"/>
                                  </a:rPr>
                                </m:ctrlPr>
                              </m:naryPr>
                              <m:sub>
                                <m: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m:t>
                            </m:r>
                            <m:r>
                              <a:rPr lang="en-GB" i="1">
                                <a:latin typeface="Cambria Math" panose="02040503050406030204" pitchFamily="18" charset="0"/>
                              </a:rPr>
                              <m:t>,</m:t>
                            </m:r>
                            <m:r>
                              <m:rPr>
                                <m:brk m:alnAt="1"/>
                              </m:rP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𝐼</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m:t>
                                    </m:r>
                                    <m:r>
                                      <a:rPr lang="en-GB" i="1">
                                        <a:latin typeface="Cambria Math" panose="02040503050406030204" pitchFamily="18" charset="0"/>
                                      </a:rPr>
                                      <m:t>𝑗</m:t>
                                    </m:r>
                                  </m:sub>
                                </m:sSub>
                              </m:e>
                            </m:nary>
                            <m:r>
                              <a:rPr lang="en-GB" i="1">
                                <a:latin typeface="Cambria Math" panose="02040503050406030204" pitchFamily="18" charset="0"/>
                              </a:rPr>
                              <m:t>=</m:t>
                            </m:r>
                            <m:r>
                              <a:rPr lang="en-GB" b="0" i="1" smtClean="0">
                                <a:latin typeface="Cambria Math" panose="02040503050406030204" pitchFamily="18" charset="0"/>
                              </a:rPr>
                              <m:t>0, 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m:t>
                            </m:r>
                          </m:e>
                        </m:eqArr>
                      </m:e>
                    </m:d>
                  </m:oMath>
                </a14:m>
                <a:r>
                  <a:rPr lang="en-GB" dirty="0" smtClean="0"/>
                  <a:t> </a:t>
                </a:r>
              </a:p>
              <a:p>
                <a:pPr>
                  <a:lnSpc>
                    <a:spcPct val="300000"/>
                  </a:lnSpc>
                </a:pPr>
                <a:r>
                  <a:rPr lang="en-GB" dirty="0" smtClean="0"/>
                  <a:t>which corresponds to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r>
                  <a:rPr lang="en-GB" dirty="0" smtClean="0"/>
                  <a:t>that 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𝐽</m:t>
                          </m:r>
                        </m:sub>
                      </m:sSub>
                      <m:r>
                        <a:rPr lang="en-GB" b="0" i="1" smtClean="0">
                          <a:latin typeface="Cambria Math" panose="02040503050406030204" pitchFamily="18" charset="0"/>
                        </a:rPr>
                        <m:t>=0</m:t>
                      </m:r>
                    </m:oMath>
                  </m:oMathPara>
                </a14:m>
                <a:endParaRPr lang="en-GB" dirty="0" smtClean="0"/>
              </a:p>
              <a:p>
                <a:endParaRPr lang="en-GB" dirty="0" smtClean="0"/>
              </a:p>
              <a:p>
                <a:r>
                  <a:rPr lang="en-GB" dirty="0"/>
                  <a:t>Observe 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oMath>
                  </m:oMathPara>
                </a14:m>
                <a:endParaRPr lang="en-GB" dirty="0"/>
              </a:p>
              <a:p>
                <a:pPr>
                  <a:lnSpc>
                    <a:spcPct val="150000"/>
                  </a:lnSpc>
                </a:pPr>
                <a:r>
                  <a:rPr lang="en-GB" dirty="0" smtClean="0"/>
                  <a:t>(We denote the subspace and the hypothesis by the same symbol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a14:m>
                <a:r>
                  <a:rPr lang="en-GB" dirty="0" smtClean="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4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662413"/>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662413"/>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3730411"/>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031745"/>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031745"/>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4283603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And introduce the subspace</a:t>
                </a:r>
              </a:p>
              <a:p>
                <a:pPr algn="ctr">
                  <a:lnSpc>
                    <a:spcPct val="130000"/>
                  </a:lnSpc>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eqArr>
                          <m:eqArrPr>
                            <m:ctrlPr>
                              <a:rPr lang="en-GB" i="1" smtClean="0">
                                <a:latin typeface="Cambria Math" panose="02040503050406030204" pitchFamily="18" charset="0"/>
                              </a:rPr>
                            </m:ctrlPr>
                          </m:eqArrPr>
                          <m:e>
                            <m:r>
                              <a:rPr lang="en-GB" i="1" smtClean="0">
                                <a:latin typeface="Cambria Math" panose="02040503050406030204" pitchFamily="18" charset="0"/>
                              </a:rPr>
                              <m:t> </m:t>
                            </m:r>
                            <m:r>
                              <a:rPr lang="en-GB" b="1" i="1" smtClean="0">
                                <a:latin typeface="Cambria Math" panose="02040503050406030204" pitchFamily="18" charset="0"/>
                              </a:rPr>
                              <m:t>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ℝ</m:t>
                                </m:r>
                              </m:e>
                              <m:sup>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m:t>
                                </m:r>
                                <m:r>
                                  <a:rPr lang="en-GB" b="0" i="1" smtClean="0">
                                    <a:latin typeface="Cambria Math" panose="02040503050406030204" pitchFamily="18" charset="0"/>
                                  </a:rPr>
                                  <m:t>𝐾</m:t>
                                </m:r>
                              </m:sup>
                            </m:sSup>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, </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r>
                              <a:rPr lang="en-GB" b="0" i="1" smtClean="0">
                                <a:latin typeface="Cambria Math" panose="02040503050406030204" pitchFamily="18" charset="0"/>
                              </a:rPr>
                              <m:t>ℝ</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b="0" i="1" smtClean="0">
                                <a:latin typeface="Cambria Math" panose="02040503050406030204" pitchFamily="18" charset="0"/>
                              </a:rPr>
                              <m:t>=0,   </m:t>
                            </m:r>
                          </m:e>
                          <m:e>
                            <m:nary>
                              <m:naryPr>
                                <m:chr m:val="∑"/>
                                <m:limLoc m:val="subSup"/>
                                <m:ctrlPr>
                                  <a:rPr lang="en-GB" b="0" i="1" smtClean="0">
                                    <a:latin typeface="Cambria Math" panose="02040503050406030204" pitchFamily="18" charset="0"/>
                                  </a:rPr>
                                </m:ctrlPr>
                              </m:naryPr>
                              <m:sub>
                                <m: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m:t>
                            </m:r>
                            <m:r>
                              <a:rPr lang="en-GB" i="1">
                                <a:latin typeface="Cambria Math" panose="02040503050406030204" pitchFamily="18" charset="0"/>
                              </a:rPr>
                              <m:t>,</m:t>
                            </m:r>
                            <m:r>
                              <a:rPr lang="en-GB" b="0"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i="1">
                                <a:latin typeface="Cambria Math" panose="02040503050406030204" pitchFamily="18" charset="0"/>
                              </a:rPr>
                              <m:t>=0</m:t>
                            </m:r>
                            <m:r>
                              <a:rPr lang="en-GB" i="1" smtClean="0">
                                <a:latin typeface="Cambria Math" panose="02040503050406030204" pitchFamily="18" charset="0"/>
                              </a:rPr>
                              <m:t>     </m:t>
                            </m:r>
                          </m:e>
                        </m:eqArr>
                      </m:e>
                    </m:d>
                  </m:oMath>
                </a14:m>
                <a:r>
                  <a:rPr lang="en-GB" dirty="0" smtClean="0"/>
                  <a:t> </a:t>
                </a:r>
              </a:p>
              <a:p>
                <a:pPr>
                  <a:lnSpc>
                    <a:spcPct val="300000"/>
                  </a:lnSpc>
                </a:pPr>
                <a:r>
                  <a:rPr lang="en-GB" dirty="0" smtClean="0"/>
                  <a:t>which corresponds to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Para>
                </a14:m>
                <a:endParaRPr lang="en-GB" dirty="0" smtClean="0"/>
              </a:p>
              <a:p>
                <a:r>
                  <a:rPr lang="en-GB" dirty="0" smtClean="0"/>
                  <a:t>that 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=0</m:t>
                      </m:r>
                    </m:oMath>
                  </m:oMathPara>
                </a14:m>
                <a:endParaRPr lang="en-GB" dirty="0" smtClean="0"/>
              </a:p>
              <a:p>
                <a:endParaRPr lang="en-GB" dirty="0" smtClean="0"/>
              </a:p>
              <a:p>
                <a:r>
                  <a:rPr lang="en-GB" dirty="0"/>
                  <a:t>Observe that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AB</m:t>
                          </m:r>
                        </m:sub>
                      </m:sSub>
                    </m:oMath>
                  </m:oMathPara>
                </a14:m>
                <a:endParaRPr lang="en-GB" dirty="0"/>
              </a:p>
              <a:p>
                <a:pPr>
                  <a:lnSpc>
                    <a:spcPct val="150000"/>
                  </a:lnSpc>
                </a:pPr>
                <a:r>
                  <a:rPr lang="en-GB" dirty="0" smtClean="0"/>
                  <a:t>(We denote the subspace and the hypothesis by the same symbol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a14:m>
                <a:r>
                  <a:rPr lang="en-GB" dirty="0" smtClean="0"/>
                  <a:t>.)</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5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3441423"/>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3441423"/>
                <a:ext cx="1851597" cy="1107996"/>
              </a:xfrm>
              <a:prstGeom prst="rect">
                <a:avLst/>
              </a:prstGeom>
              <a:blipFill>
                <a:blip r:embed="rId3"/>
                <a:stretch>
                  <a:fillRect l="-3289" r="-2303" b="-3315"/>
                </a:stretch>
              </a:blipFill>
            </p:spPr>
            <p:txBody>
              <a:bodyPr/>
              <a:lstStyle/>
              <a:p>
                <a:r>
                  <a:rPr lang="en-GB">
                    <a:noFill/>
                  </a:rPr>
                  <a:t> </a:t>
                </a:r>
              </a:p>
            </p:txBody>
          </p:sp>
        </mc:Fallback>
      </mc:AlternateContent>
      <p:sp>
        <p:nvSpPr>
          <p:cNvPr id="5" name="Levá složená závorka 4"/>
          <p:cNvSpPr/>
          <p:nvPr/>
        </p:nvSpPr>
        <p:spPr>
          <a:xfrm>
            <a:off x="9360000" y="3509421"/>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3810755"/>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3810755"/>
                <a:ext cx="464871" cy="369332"/>
              </a:xfrm>
              <a:prstGeom prst="rect">
                <a:avLst/>
              </a:prstGeom>
              <a:blipFill>
                <a:blip r:embed="rId4"/>
                <a:stretch>
                  <a:fillRect l="-14286" r="-14286"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9576000" y="4862043"/>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9576000" y="4862043"/>
                <a:ext cx="1687449" cy="738664"/>
              </a:xfrm>
              <a:prstGeom prst="rect">
                <a:avLst/>
              </a:prstGeom>
              <a:blipFill>
                <a:blip r:embed="rId5"/>
                <a:stretch>
                  <a:fillRect l="-5415" r="-4332" b="-18182"/>
                </a:stretch>
              </a:blipFill>
            </p:spPr>
            <p:txBody>
              <a:bodyPr/>
              <a:lstStyle/>
              <a:p>
                <a:r>
                  <a:rPr lang="en-GB">
                    <a:noFill/>
                  </a:rPr>
                  <a:t> </a:t>
                </a:r>
              </a:p>
            </p:txBody>
          </p:sp>
        </mc:Fallback>
      </mc:AlternateContent>
      <p:sp>
        <p:nvSpPr>
          <p:cNvPr id="8" name="Levá složená závorka 7"/>
          <p:cNvSpPr/>
          <p:nvPr/>
        </p:nvSpPr>
        <p:spPr>
          <a:xfrm>
            <a:off x="9360000" y="4835375"/>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9" name="TextovéPole 8"/>
              <p:cNvSpPr txBox="1"/>
              <p:nvPr/>
            </p:nvSpPr>
            <p:spPr>
              <a:xfrm>
                <a:off x="8640000" y="504670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640000" y="5046709"/>
                <a:ext cx="464871" cy="369332"/>
              </a:xfrm>
              <a:prstGeom prst="rect">
                <a:avLst/>
              </a:prstGeom>
              <a:blipFill>
                <a:blip r:embed="rId6"/>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1761386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Notation</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Finally, introduce the subspace</a:t>
                </a:r>
              </a:p>
              <a:p>
                <a:endParaRPr lang="en-GB" dirty="0"/>
              </a:p>
              <a:p>
                <a:pPr algn="ctr"/>
                <a14:m>
                  <m:oMath xmlns:m="http://schemas.openxmlformats.org/officeDocument/2006/math">
                    <m:r>
                      <a:rPr lang="en-GB" b="0" i="1" smtClean="0">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ℝ</m:t>
                            </m:r>
                            <m:r>
                              <a:rPr lang="en-GB" b="0" i="1" smtClean="0">
                                <a:latin typeface="Cambria Math" panose="02040503050406030204" pitchFamily="18" charset="0"/>
                              </a:rPr>
                              <m:t>,      </m:t>
                            </m:r>
                          </m:e>
                          <m:e>
                            <m:r>
                              <m:rPr>
                                <m:brk m:alnAt="1"/>
                              </m:rPr>
                              <a:rPr lang="en-GB" i="1" smtClean="0">
                                <a:latin typeface="Cambria Math" panose="02040503050406030204" pitchFamily="18" charset="0"/>
                              </a:rPr>
                              <m:t> </m:t>
                            </m:r>
                            <m:r>
                              <a:rPr lang="en-GB" i="1" smtClean="0">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m:t>
                            </m:r>
                            <m:r>
                              <a:rPr lang="en-GB" i="1" smtClean="0">
                                <a:latin typeface="Cambria Math" panose="02040503050406030204" pitchFamily="18" charset="0"/>
                              </a:rPr>
                              <m:t> </m:t>
                            </m:r>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m:t>
                            </m:r>
                            <m:r>
                              <m:rPr>
                                <m:brk m:alnAt="1"/>
                              </m:rP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m:t>
                            </m:r>
                            <m:r>
                              <a:rPr lang="en-GB" i="1" smtClean="0">
                                <a:latin typeface="Cambria Math" panose="02040503050406030204" pitchFamily="18" charset="0"/>
                              </a:rPr>
                              <m:t>   </m:t>
                            </m:r>
                          </m:e>
                        </m:eqArr>
                      </m:e>
                    </m:d>
                  </m:oMath>
                </a14:m>
                <a:r>
                  <a:rPr lang="en-GB" dirty="0" smtClean="0"/>
                  <a:t> </a:t>
                </a:r>
                <a:endParaRPr lang="en-GB" dirty="0"/>
              </a:p>
              <a:p>
                <a:endParaRPr lang="en-GB" dirty="0" smtClean="0"/>
              </a:p>
              <a:p>
                <a:endParaRPr lang="en-GB" dirty="0"/>
              </a:p>
              <a:p>
                <a:r>
                  <a:rPr lang="en-GB" dirty="0" smtClean="0"/>
                  <a:t>which </a:t>
                </a:r>
                <a:r>
                  <a:rPr lang="en-GB" dirty="0"/>
                  <a:t>corresponds to the </a:t>
                </a:r>
                <a:r>
                  <a:rPr lang="en-GB" dirty="0" smtClean="0"/>
                  <a:t>model under consideration:</a:t>
                </a:r>
              </a:p>
              <a:p>
                <a:endParaRPr lang="en-GB"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4113779"/>
                <a:ext cx="1851597" cy="11079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𝐾</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4113779"/>
                <a:ext cx="1851597" cy="1107996"/>
              </a:xfrm>
              <a:prstGeom prst="rect">
                <a:avLst/>
              </a:prstGeom>
              <a:blipFill>
                <a:blip r:embed="rId3"/>
                <a:stretch>
                  <a:fillRect l="-3289" r="-2303" b="-2747"/>
                </a:stretch>
              </a:blipFill>
            </p:spPr>
            <p:txBody>
              <a:bodyPr/>
              <a:lstStyle/>
              <a:p>
                <a:r>
                  <a:rPr lang="en-GB">
                    <a:noFill/>
                  </a:rPr>
                  <a:t> </a:t>
                </a:r>
              </a:p>
            </p:txBody>
          </p:sp>
        </mc:Fallback>
      </mc:AlternateContent>
      <p:sp>
        <p:nvSpPr>
          <p:cNvPr id="5" name="Levá složená závorka 4"/>
          <p:cNvSpPr/>
          <p:nvPr/>
        </p:nvSpPr>
        <p:spPr>
          <a:xfrm>
            <a:off x="9360000" y="4181777"/>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48311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483111"/>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3805491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Dimensions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Notice that </a:t>
                </a:r>
                <a:r>
                  <a:rPr lang="en-GB" b="1" dirty="0" smtClean="0"/>
                  <a:t>the dimension of</a:t>
                </a:r>
              </a:p>
              <a:p>
                <a:endParaRPr lang="en-GB" dirty="0"/>
              </a:p>
              <a:p>
                <a:r>
                  <a:rPr lang="en-GB" dirty="0"/>
                  <a:t>  —  the line</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𝐿</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𝟏</m:t>
                          </m:r>
                          <m:r>
                            <a:rPr lang="en-GB" i="1">
                              <a:latin typeface="Cambria Math" panose="02040503050406030204" pitchFamily="18" charset="0"/>
                            </a:rPr>
                            <m:t>𝜆</m:t>
                          </m:r>
                          <m:r>
                            <a:rPr lang="en-GB" i="1">
                              <a:latin typeface="Cambria Math" panose="02040503050406030204" pitchFamily="18" charset="0"/>
                            </a:rPr>
                            <m:t> :</m:t>
                          </m:r>
                          <m:r>
                            <a:rPr lang="en-GB" i="1">
                              <a:latin typeface="Cambria Math" panose="02040503050406030204" pitchFamily="18" charset="0"/>
                            </a:rPr>
                            <m:t>𝜆</m:t>
                          </m:r>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d>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d>
                    </m:oMath>
                  </m:oMathPara>
                </a14:m>
                <a:endParaRPr lang="en-GB" dirty="0"/>
              </a:p>
              <a:p>
                <a:pPr marL="630238"/>
                <a:r>
                  <a:rPr lang="en-GB" dirty="0"/>
                  <a:t>is</a:t>
                </a:r>
              </a:p>
              <a:p>
                <a:pPr>
                  <a:lnSpc>
                    <a:spcPct val="4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1</m:t>
                      </m:r>
                    </m:oMath>
                  </m:oMathPara>
                </a14:m>
                <a:endParaRPr lang="en-GB" dirty="0"/>
              </a:p>
              <a:p>
                <a:pPr>
                  <a:lnSpc>
                    <a:spcPct val="150000"/>
                  </a:lnSpc>
                </a:pPr>
                <a:endParaRPr lang="en-GB" dirty="0"/>
              </a:p>
              <a:p>
                <a:r>
                  <a:rPr lang="en-GB" dirty="0"/>
                  <a:t> —  the subspace</a:t>
                </a:r>
              </a:p>
              <a:p>
                <a:pPr algn="ctr"/>
                <a14:m>
                  <m:oMath xmlns:m="http://schemas.openxmlformats.org/officeDocument/2006/math">
                    <m:r>
                      <a:rPr lang="en-GB" b="0" i="1" smtClean="0">
                        <a:latin typeface="Cambria Math" panose="02040503050406030204" pitchFamily="18" charset="0"/>
                      </a:rPr>
                      <m:t>𝑀</m:t>
                    </m:r>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e>
                          <m:e>
                            <m:r>
                              <m:rPr>
                                <m:brk m:alnAt="1"/>
                              </m:rPr>
                              <a:rPr lang="en-GB" i="1">
                                <a:latin typeface="Cambria Math" panose="02040503050406030204" pitchFamily="18" charset="0"/>
                              </a:rPr>
                              <m:t> </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r>
                              <m:rPr>
                                <m:brk m:alnAt="1"/>
                              </m:rP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   </m:t>
                            </m:r>
                          </m:e>
                        </m:eqArr>
                      </m:e>
                    </m:d>
                  </m:oMath>
                </a14:m>
                <a:r>
                  <a:rPr lang="en-GB" dirty="0" smtClean="0"/>
                  <a:t> </a:t>
                </a:r>
                <a:endParaRPr lang="en-GB" dirty="0"/>
              </a:p>
              <a:p>
                <a:pPr marL="630238"/>
                <a:r>
                  <a:rPr lang="en-GB" dirty="0"/>
                  <a:t>is</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𝐼</m:t>
                          </m:r>
                          <m:r>
                            <a:rPr lang="en-GB" b="0" i="1" smtClean="0">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𝐼𝐽</m:t>
                          </m:r>
                        </m:e>
                      </m:d>
                      <m:r>
                        <a:rPr lang="en-GB" i="1">
                          <a:latin typeface="Cambria Math" panose="02040503050406030204" pitchFamily="18" charset="0"/>
                        </a:rPr>
                        <m:t>−1</m:t>
                      </m:r>
                      <m:r>
                        <a:rPr lang="en-GB" b="0" i="1" smtClean="0">
                          <a:latin typeface="Cambria Math" panose="02040503050406030204" pitchFamily="18" charset="0"/>
                        </a:rPr>
                        <m:t>−1</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𝐼</m:t>
                      </m:r>
                      <m:r>
                        <a:rPr lang="en-GB" b="0" i="1" smtClean="0">
                          <a:latin typeface="Cambria Math" panose="02040503050406030204" pitchFamily="18" charset="0"/>
                        </a:rPr>
                        <m:t>+1</m:t>
                      </m:r>
                      <m:r>
                        <a:rPr lang="en-GB" i="1">
                          <a:latin typeface="Cambria Math" panose="02040503050406030204" pitchFamily="18" charset="0"/>
                        </a:rPr>
                        <m:t>= </m:t>
                      </m:r>
                      <m:r>
                        <a:rPr lang="en-GB" i="1">
                          <a:latin typeface="Cambria Math" panose="02040503050406030204" pitchFamily="18" charset="0"/>
                        </a:rPr>
                        <m:t>𝐼𝐽</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436333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Dimensions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Notice that </a:t>
                </a:r>
                <a:r>
                  <a:rPr lang="en-GB" b="1" dirty="0" smtClean="0"/>
                  <a:t>the dimension of</a:t>
                </a:r>
              </a:p>
              <a:p>
                <a:endParaRPr lang="en-GB" dirty="0"/>
              </a:p>
              <a:p>
                <a:r>
                  <a:rPr lang="en-GB" dirty="0" smtClean="0"/>
                  <a:t>  </a:t>
                </a:r>
                <a:r>
                  <a:rPr lang="en-GB" dirty="0"/>
                  <a:t>—  the subspace</a:t>
                </a:r>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A</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=0,   </m:t>
                            </m:r>
                          </m:e>
                          <m:e>
                            <m:r>
                              <m:rPr>
                                <m:brk m:alnAt="1"/>
                              </m:rPr>
                              <a:rPr lang="en-GB" i="1">
                                <a:latin typeface="Cambria Math" panose="02040503050406030204" pitchFamily="18" charset="0"/>
                              </a:rPr>
                              <m:t> </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m:t>
                            </m:r>
                            <m:r>
                              <m:rPr>
                                <m:brk m:alnAt="1"/>
                              </m:rP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m:t>
                            </m:r>
                          </m:e>
                        </m:eqArr>
                      </m:e>
                    </m:d>
                  </m:oMath>
                </a14:m>
                <a:r>
                  <a:rPr lang="en-GB" dirty="0" smtClean="0"/>
                  <a:t> </a:t>
                </a:r>
                <a:endParaRPr lang="en-GB" dirty="0"/>
              </a:p>
              <a:p>
                <a:pPr marL="630238"/>
                <a:r>
                  <a:rPr lang="en-GB" dirty="0"/>
                  <a:t>is</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
                            <a:rPr lang="en-GB" b="0" i="1" smtClean="0">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𝐼𝐽</m:t>
                          </m:r>
                        </m:e>
                      </m:d>
                      <m:r>
                        <a:rPr lang="en-GB" i="1">
                          <a:latin typeface="Cambria Math" panose="02040503050406030204" pitchFamily="18" charset="0"/>
                        </a:rPr>
                        <m:t>−1−</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𝐼</m:t>
                      </m:r>
                      <m:r>
                        <a:rPr lang="en-GB" b="0" i="1" smtClean="0">
                          <a:latin typeface="Cambria Math" panose="02040503050406030204" pitchFamily="18" charset="0"/>
                        </a:rPr>
                        <m:t>+1</m:t>
                      </m:r>
                      <m:r>
                        <a:rPr lang="en-GB" i="1">
                          <a:latin typeface="Cambria Math" panose="02040503050406030204" pitchFamily="18" charset="0"/>
                        </a:rPr>
                        <m:t>= </m:t>
                      </m:r>
                      <m:r>
                        <a:rPr lang="en-GB" i="1">
                          <a:latin typeface="Cambria Math" panose="02040503050406030204" pitchFamily="18" charset="0"/>
                        </a:rPr>
                        <m:t>𝐼𝐽</m:t>
                      </m:r>
                      <m:r>
                        <a:rPr lang="en-GB" i="1">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+1 = </m:t>
                      </m:r>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𝐽</m:t>
                          </m:r>
                          <m:r>
                            <a:rPr lang="en-GB" b="0" i="1" smtClean="0">
                              <a:latin typeface="Cambria Math" panose="02040503050406030204" pitchFamily="18" charset="0"/>
                            </a:rPr>
                            <m:t>−1</m:t>
                          </m:r>
                        </m:e>
                      </m:d>
                      <m:r>
                        <a:rPr lang="en-GB" b="0" i="1" smtClean="0">
                          <a:latin typeface="Cambria Math" panose="02040503050406030204" pitchFamily="18" charset="0"/>
                        </a:rPr>
                        <m:t>+1</m:t>
                      </m:r>
                    </m:oMath>
                  </m:oMathPara>
                </a14:m>
                <a:endParaRPr lang="en-GB" dirty="0" smtClean="0"/>
              </a:p>
              <a:p>
                <a:endParaRPr lang="en-GB" dirty="0" smtClean="0"/>
              </a:p>
              <a:p>
                <a:r>
                  <a:rPr lang="en-GB" dirty="0" smtClean="0"/>
                  <a:t> </a:t>
                </a:r>
                <a:r>
                  <a:rPr lang="en-GB" dirty="0"/>
                  <a:t>—  the subspace</a:t>
                </a:r>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=0,   </m:t>
                            </m:r>
                          </m:e>
                          <m:e>
                            <m:r>
                              <m:rPr>
                                <m:brk m:alnAt="1"/>
                              </m:rPr>
                              <a:rPr lang="en-GB" i="1">
                                <a:latin typeface="Cambria Math" panose="02040503050406030204" pitchFamily="18" charset="0"/>
                              </a:rPr>
                              <m:t> </m:t>
                            </m:r>
                            <m: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m:t>
                            </m:r>
                            <m:r>
                              <m:rPr>
                                <m:brk m:alnAt="1"/>
                              </m:rPr>
                              <a:rPr lang="en-GB" i="1">
                                <a:latin typeface="Cambria Math" panose="02040503050406030204" pitchFamily="18" charset="0"/>
                              </a:rPr>
                              <m:t>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m:t>
                            </m:r>
                          </m:e>
                        </m:eqArr>
                      </m:e>
                    </m:d>
                  </m:oMath>
                </a14:m>
                <a:r>
                  <a:rPr lang="en-GB" dirty="0" smtClean="0"/>
                  <a:t> </a:t>
                </a:r>
                <a:endParaRPr lang="en-GB" dirty="0"/>
              </a:p>
              <a:p>
                <a:pPr marL="630238"/>
                <a:r>
                  <a:rPr lang="en-GB" dirty="0"/>
                  <a:t>is</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𝐼𝐽</m:t>
                          </m:r>
                        </m:e>
                      </m:d>
                      <m:r>
                        <a:rPr lang="en-GB" i="1">
                          <a:latin typeface="Cambria Math" panose="02040503050406030204" pitchFamily="18" charset="0"/>
                        </a:rPr>
                        <m:t>−1−</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𝐼</m:t>
                      </m:r>
                      <m:r>
                        <a:rPr lang="en-GB" b="0" i="1" smtClean="0">
                          <a:latin typeface="Cambria Math" panose="02040503050406030204" pitchFamily="18" charset="0"/>
                        </a:rPr>
                        <m:t>+1</m:t>
                      </m:r>
                      <m:r>
                        <a:rPr lang="en-GB" i="1">
                          <a:latin typeface="Cambria Math" panose="02040503050406030204" pitchFamily="18" charset="0"/>
                        </a:rPr>
                        <m:t>= </m:t>
                      </m:r>
                      <m:r>
                        <a:rPr lang="en-GB" i="1">
                          <a:latin typeface="Cambria Math" panose="02040503050406030204" pitchFamily="18" charset="0"/>
                        </a:rPr>
                        <m:t>𝐼𝐽</m:t>
                      </m:r>
                      <m:r>
                        <a:rPr lang="en-GB" i="1">
                          <a:latin typeface="Cambria Math" panose="02040503050406030204" pitchFamily="18" charset="0"/>
                        </a:rPr>
                        <m:t>−</m:t>
                      </m:r>
                      <m:r>
                        <a:rPr lang="en-GB" i="1">
                          <a:latin typeface="Cambria Math" panose="02040503050406030204" pitchFamily="18" charset="0"/>
                        </a:rPr>
                        <m:t>𝐼</m:t>
                      </m:r>
                      <m:r>
                        <a:rPr lang="en-GB" b="0" i="1" smtClean="0">
                          <a:latin typeface="Cambria Math" panose="02040503050406030204" pitchFamily="18" charset="0"/>
                        </a:rPr>
                        <m:t>+1</m:t>
                      </m:r>
                      <m:r>
                        <a:rPr lang="en-GB" i="1">
                          <a:latin typeface="Cambria Math" panose="02040503050406030204" pitchFamily="18" charset="0"/>
                        </a:rPr>
                        <m:t> = </m:t>
                      </m:r>
                      <m:r>
                        <a:rPr lang="en-GB" i="1">
                          <a:latin typeface="Cambria Math" panose="02040503050406030204" pitchFamily="18" charset="0"/>
                        </a:rPr>
                        <m:t>𝐼</m:t>
                      </m:r>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b="0" i="1" smtClean="0">
                          <a:latin typeface="Cambria Math" panose="02040503050406030204" pitchFamily="18" charset="0"/>
                        </a:rPr>
                        <m:t>+1</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9927"/>
                </a:stretch>
              </a:blipFill>
            </p:spPr>
            <p:txBody>
              <a:bodyPr/>
              <a:lstStyle/>
              <a:p>
                <a:r>
                  <a:rPr lang="en-GB">
                    <a:noFill/>
                  </a:rPr>
                  <a:t> </a:t>
                </a:r>
              </a:p>
            </p:txBody>
          </p:sp>
        </mc:Fallback>
      </mc:AlternateContent>
    </p:spTree>
    <p:extLst>
      <p:ext uri="{BB962C8B-B14F-4D97-AF65-F5344CB8AC3E}">
        <p14:creationId xmlns:p14="http://schemas.microsoft.com/office/powerpoint/2010/main" val="2956355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Dimensions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Notice that </a:t>
                </a:r>
                <a:r>
                  <a:rPr lang="en-GB" b="1" dirty="0" smtClean="0"/>
                  <a:t>the dimension of</a:t>
                </a:r>
              </a:p>
              <a:p>
                <a:endParaRPr lang="en-GB" dirty="0"/>
              </a:p>
              <a:p>
                <a:r>
                  <a:rPr lang="en-GB" dirty="0" smtClean="0"/>
                  <a:t>  </a:t>
                </a:r>
                <a:r>
                  <a:rPr lang="en-GB" dirty="0"/>
                  <a:t>—  the subspace</a:t>
                </a:r>
              </a:p>
              <a:p>
                <a:pPr algn="ct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AB</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r>
                              <a:rPr lang="en-GB" i="1">
                                <a:latin typeface="Cambria Math" panose="02040503050406030204" pitchFamily="18" charset="0"/>
                              </a:rPr>
                              <m:t> </m:t>
                            </m:r>
                            <m:r>
                              <a:rPr lang="en-GB" b="1" i="1">
                                <a:latin typeface="Cambria Math" panose="02040503050406030204" pitchFamily="18" charset="0"/>
                              </a:rPr>
                              <m:t>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ℝ</m:t>
                                </m:r>
                              </m:e>
                              <m:sup>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m:t>
                                </m:r>
                                <m:r>
                                  <a:rPr lang="en-GB" i="1">
                                    <a:latin typeface="Cambria Math" panose="02040503050406030204" pitchFamily="18" charset="0"/>
                                  </a:rPr>
                                  <m:t>𝐾</m:t>
                                </m:r>
                              </m:sup>
                            </m:s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, </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r>
                              <a:rPr lang="en-GB" i="1">
                                <a:latin typeface="Cambria Math" panose="02040503050406030204" pitchFamily="18" charset="0"/>
                              </a:rPr>
                              <m:t>ℝ</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=0,   </m:t>
                            </m:r>
                          </m:e>
                          <m:e>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=0, </m:t>
                            </m:r>
                            <m:nary>
                              <m:naryPr>
                                <m:chr m:val="∑"/>
                                <m:limLoc m:val="subSup"/>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nary>
                            <m:r>
                              <a:rPr lang="en-GB" i="1">
                                <a:latin typeface="Cambria Math" panose="02040503050406030204" pitchFamily="18" charset="0"/>
                              </a:rPr>
                              <m:t>=0     </m:t>
                            </m:r>
                          </m:e>
                        </m:eqArr>
                      </m:e>
                    </m:d>
                  </m:oMath>
                </a14:m>
                <a:r>
                  <a:rPr lang="en-GB" dirty="0"/>
                  <a:t> </a:t>
                </a:r>
              </a:p>
              <a:p>
                <a:pPr marL="630238">
                  <a:lnSpc>
                    <a:spcPct val="130000"/>
                  </a:lnSpc>
                </a:pPr>
                <a:r>
                  <a:rPr lang="en-GB" dirty="0"/>
                  <a:t>is</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e>
                      </m:d>
                      <m:r>
                        <a:rPr lang="en-GB" i="1">
                          <a:latin typeface="Cambria Math" panose="02040503050406030204" pitchFamily="18" charset="0"/>
                        </a:rPr>
                        <m:t>−1−1= </m:t>
                      </m:r>
                      <m:r>
                        <a:rPr lang="en-GB" i="1">
                          <a:latin typeface="Cambria Math" panose="02040503050406030204" pitchFamily="18" charset="0"/>
                        </a:rPr>
                        <m:t>𝐼</m:t>
                      </m:r>
                      <m:r>
                        <a:rPr lang="en-GB" i="1">
                          <a:latin typeface="Cambria Math" panose="02040503050406030204" pitchFamily="18" charset="0"/>
                        </a:rPr>
                        <m:t>+</m:t>
                      </m:r>
                      <m:r>
                        <a:rPr lang="en-GB" i="1">
                          <a:latin typeface="Cambria Math" panose="02040503050406030204" pitchFamily="18" charset="0"/>
                        </a:rPr>
                        <m:t>𝐽</m:t>
                      </m:r>
                      <m:r>
                        <a:rPr lang="en-GB" i="1">
                          <a:latin typeface="Cambria Math" panose="02040503050406030204" pitchFamily="18" charset="0"/>
                        </a:rPr>
                        <m:t>−1</m:t>
                      </m:r>
                    </m:oMath>
                  </m:oMathPara>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a:stretch>
              </a:blipFill>
            </p:spPr>
            <p:txBody>
              <a:bodyPr/>
              <a:lstStyle/>
              <a:p>
                <a:r>
                  <a:rPr lang="en-GB">
                    <a:noFill/>
                  </a:rPr>
                  <a:t> </a:t>
                </a:r>
              </a:p>
            </p:txBody>
          </p:sp>
        </mc:Fallback>
      </mc:AlternateContent>
    </p:spTree>
    <p:extLst>
      <p:ext uri="{BB962C8B-B14F-4D97-AF65-F5344CB8AC3E}">
        <p14:creationId xmlns:p14="http://schemas.microsoft.com/office/powerpoint/2010/main" val="2899268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Introduction:  Assumptions</a:t>
            </a:r>
            <a:endParaRPr lang="en-GB" u="sng"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assume that the effect of the factors  A  and  B  is additive.</a:t>
                </a:r>
              </a:p>
              <a:p>
                <a:pPr>
                  <a:lnSpc>
                    <a:spcPct val="150000"/>
                  </a:lnSpc>
                </a:pPr>
                <a:r>
                  <a:rPr lang="en-GB" dirty="0" smtClean="0"/>
                  <a:t>Moreover, we distinguish two cases: the effecting is</a:t>
                </a:r>
              </a:p>
              <a:p>
                <a:endParaRPr lang="en-GB" dirty="0" smtClean="0"/>
              </a:p>
              <a:p>
                <a:pPr>
                  <a:lnSpc>
                    <a:spcPct val="150000"/>
                  </a:lnSpc>
                </a:pPr>
                <a:r>
                  <a:rPr lang="en-GB" dirty="0" smtClean="0"/>
                  <a:t>  —  either </a:t>
                </a:r>
                <a:r>
                  <a:rPr lang="en-GB" u="sng" dirty="0" smtClean="0"/>
                  <a:t>without</a:t>
                </a:r>
                <a:r>
                  <a:rPr lang="en-GB" dirty="0" smtClean="0"/>
                  <a:t> the interaction of the factors, that is</a:t>
                </a:r>
                <a:br>
                  <a:rPr lang="en-GB" dirty="0" smtClean="0"/>
                </a:b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m:oMathPara>
                </a14:m>
                <a:endParaRPr lang="en-GB" dirty="0" smtClean="0"/>
              </a:p>
              <a:p>
                <a:pPr>
                  <a:lnSpc>
                    <a:spcPct val="250000"/>
                  </a:lnSpc>
                </a:pPr>
                <a:r>
                  <a:rPr lang="en-GB" dirty="0"/>
                  <a:t> </a:t>
                </a:r>
                <a:r>
                  <a:rPr lang="en-GB" dirty="0" smtClean="0"/>
                  <a:t> —  or </a:t>
                </a:r>
                <a:r>
                  <a:rPr lang="en-GB" u="sng" dirty="0" smtClean="0"/>
                  <a:t>with</a:t>
                </a:r>
                <a:r>
                  <a:rPr lang="en-GB" dirty="0" smtClean="0"/>
                  <a:t> the interaction of both factors, that is</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m:oMathPara>
                </a14:m>
                <a:endParaRPr lang="en-GB" dirty="0" smtClean="0"/>
              </a:p>
              <a:p>
                <a:pPr>
                  <a:lnSpc>
                    <a:spcPct val="250000"/>
                  </a:lnSpc>
                </a:pPr>
                <a:r>
                  <a:rPr lang="en-GB" dirty="0" smtClean="0"/>
                  <a:t>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fixed constants (parameters).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2929194"/>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2929194"/>
                <a:ext cx="2008627" cy="1137747"/>
              </a:xfrm>
              <a:prstGeom prst="rect">
                <a:avLst/>
              </a:prstGeom>
              <a:blipFill>
                <a:blip r:embed="rId3"/>
                <a:stretch>
                  <a:fillRect l="-3040" r="-1520" b="-8065"/>
                </a:stretch>
              </a:blipFill>
            </p:spPr>
            <p:txBody>
              <a:bodyPr/>
              <a:lstStyle/>
              <a:p>
                <a:r>
                  <a:rPr lang="en-GB">
                    <a:noFill/>
                  </a:rPr>
                  <a:t> </a:t>
                </a:r>
              </a:p>
            </p:txBody>
          </p:sp>
        </mc:Fallback>
      </mc:AlternateContent>
      <p:sp>
        <p:nvSpPr>
          <p:cNvPr id="5" name="Levá složená závorka 4"/>
          <p:cNvSpPr/>
          <p:nvPr/>
        </p:nvSpPr>
        <p:spPr>
          <a:xfrm>
            <a:off x="9360000" y="3012068"/>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9576000" y="4435526"/>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9576000" y="4435526"/>
                <a:ext cx="2008627" cy="1137747"/>
              </a:xfrm>
              <a:prstGeom prst="rect">
                <a:avLst/>
              </a:prstGeom>
              <a:blipFill>
                <a:blip r:embed="rId4"/>
                <a:stretch>
                  <a:fillRect l="-3040" r="-1520" b="-8065"/>
                </a:stretch>
              </a:blipFill>
            </p:spPr>
            <p:txBody>
              <a:bodyPr/>
              <a:lstStyle/>
              <a:p>
                <a:r>
                  <a:rPr lang="en-GB">
                    <a:noFill/>
                  </a:rPr>
                  <a:t> </a:t>
                </a:r>
              </a:p>
            </p:txBody>
          </p:sp>
        </mc:Fallback>
      </mc:AlternateContent>
      <p:sp>
        <p:nvSpPr>
          <p:cNvPr id="7" name="Levá složená závorka 6"/>
          <p:cNvSpPr/>
          <p:nvPr/>
        </p:nvSpPr>
        <p:spPr>
          <a:xfrm>
            <a:off x="9360000" y="4518400"/>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ovéPole 7"/>
              <p:cNvSpPr txBox="1"/>
              <p:nvPr/>
            </p:nvSpPr>
            <p:spPr>
              <a:xfrm>
                <a:off x="8640000" y="3313402"/>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8640000" y="3313402"/>
                <a:ext cx="464871" cy="369332"/>
              </a:xfrm>
              <a:prstGeom prst="rect">
                <a:avLst/>
              </a:prstGeom>
              <a:blipFill>
                <a:blip r:embed="rId5"/>
                <a:stretch>
                  <a:fillRect l="-14286" r="-14286" b="-1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8640000" y="4819734"/>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640000" y="4819734"/>
                <a:ext cx="464871" cy="369332"/>
              </a:xfrm>
              <a:prstGeom prst="rect">
                <a:avLst/>
              </a:prstGeom>
              <a:blipFill>
                <a:blip r:embed="rId6"/>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10352963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Solve the Least Squares Problem:</a:t>
                </a:r>
              </a:p>
              <a:p>
                <a:endParaRPr lang="en-GB" dirty="0"/>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b="0" i="1" smtClean="0">
                                          <a:latin typeface="Cambria Math" panose="02040503050406030204" pitchFamily="18" charset="0"/>
                                        </a:rPr>
                                        <m:t>2</m:t>
                                      </m:r>
                                    </m:sup>
                                  </m:sSup>
                                </m:e>
                              </m:nary>
                            </m:e>
                          </m:nary>
                        </m:e>
                      </m:nary>
                      <m:r>
                        <a:rPr lang="en-GB" i="1"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min</m:t>
                      </m:r>
                    </m:oMath>
                  </m:oMathPara>
                </a14:m>
                <a:endParaRPr lang="en-GB" dirty="0" smtClean="0"/>
              </a:p>
              <a:p>
                <a:pPr>
                  <a:lnSpc>
                    <a:spcPct val="150000"/>
                  </a:lnSpc>
                </a:pPr>
                <a:r>
                  <a:rPr lang="en-GB" dirty="0" smtClean="0"/>
                  <a:t>subject to</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nary>
                      <m:r>
                        <a:rPr lang="en-GB" b="0" i="1" smtClean="0">
                          <a:latin typeface="Cambria Math" panose="02040503050406030204" pitchFamily="18" charset="0"/>
                        </a:rPr>
                        <m:t>=0=</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m:t>
                      </m:r>
                    </m:oMath>
                  </m:oMathPara>
                </a14:m>
                <a:endParaRPr lang="en-GB" dirty="0" smtClean="0"/>
              </a:p>
              <a:p>
                <a:pPr>
                  <a:lnSpc>
                    <a:spcPct val="15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649647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Letting  </a:t>
                </a:r>
                <a14:m>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a14:m>
                <a:r>
                  <a:rPr lang="en-GB" dirty="0" smtClean="0"/>
                  <a:t>,  it is equivalent to solve the problem:</a:t>
                </a:r>
              </a:p>
              <a:p>
                <a:endParaRPr lang="en-GB" dirty="0" smtClean="0"/>
              </a:p>
              <a:p>
                <a:endParaRPr lang="en-GB" dirty="0" smtClean="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min</m:t>
                              </m:r>
                            </m:e>
                            <m:lim>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0" i="1" smtClean="0">
                                  <a:latin typeface="Cambria Math" panose="02040503050406030204" pitchFamily="18" charset="0"/>
                                </a:rPr>
                                <m:t>𝑀</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i="1">
                                              <a:latin typeface="Cambria Math" panose="02040503050406030204" pitchFamily="18" charset="0"/>
                                            </a:rPr>
                                            <m:t>2</m:t>
                                          </m:r>
                                        </m:sup>
                                      </m:sSup>
                                    </m:e>
                                  </m:nary>
                                </m:e>
                              </m:nary>
                            </m:e>
                          </m:nary>
                        </m:e>
                      </m:func>
                      <m:r>
                        <a:rPr lang="en-GB" i="1" smtClean="0">
                          <a:latin typeface="Cambria Math" panose="02040503050406030204" pitchFamily="18" charset="0"/>
                        </a:rPr>
                        <m:t> </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0" i="1" smtClean="0">
                                  <a:latin typeface="Cambria Math" panose="02040503050406030204" pitchFamily="18" charset="0"/>
                                </a:rPr>
                                <m:t>𝑀</m:t>
                              </m:r>
                            </m:lim>
                          </m:limLow>
                        </m:fName>
                        <m:e>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b="0" i="1" smtClean="0">
                                  <a:latin typeface="Cambria Math" panose="02040503050406030204" pitchFamily="18" charset="0"/>
                                </a:rPr>
                                <m:t>2</m:t>
                              </m:r>
                            </m:sup>
                          </m:sSup>
                        </m:e>
                      </m:func>
                      <m:r>
                        <a:rPr lang="en-GB" b="0" i="1" smtClean="0">
                          <a:latin typeface="Cambria Math" panose="02040503050406030204" pitchFamily="18" charset="0"/>
                        </a:rPr>
                        <m:t> = </m:t>
                      </m:r>
                      <m:r>
                        <m:rPr>
                          <m:sty m:val="p"/>
                        </m:rPr>
                        <a:rPr lang="en-GB" b="0" i="0" smtClean="0">
                          <a:latin typeface="Cambria Math" panose="02040503050406030204" pitchFamily="18" charset="0"/>
                        </a:rPr>
                        <m:t>RSS</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24214071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p:cxnSp>
        <p:nvCxnSpPr>
          <p:cNvPr id="4" name="Přímá spojnice se šipkou 3"/>
          <p:cNvCxnSpPr/>
          <p:nvPr/>
        </p:nvCxnSpPr>
        <p:spPr>
          <a:xfrm>
            <a:off x="1440000" y="5400000"/>
            <a:ext cx="9000000" cy="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cxnSp>
        <p:nvCxnSpPr>
          <p:cNvPr id="5" name="Přímá spojnice se šipkou 4"/>
          <p:cNvCxnSpPr/>
          <p:nvPr/>
        </p:nvCxnSpPr>
        <p:spPr>
          <a:xfrm flipH="1" flipV="1">
            <a:off x="2160000" y="1440000"/>
            <a:ext cx="0" cy="4320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1944000" y="5400000"/>
            <a:ext cx="216000" cy="276999"/>
          </a:xfrm>
          <a:prstGeom prst="rect">
            <a:avLst/>
          </a:prstGeom>
          <a:noFill/>
        </p:spPr>
        <p:txBody>
          <a:bodyPr wrap="square" lIns="0" tIns="0" rIns="0" bIns="0" rtlCol="0">
            <a:spAutoFit/>
          </a:bodyPr>
          <a:lstStyle/>
          <a:p>
            <a:pPr algn="ctr"/>
            <a:r>
              <a:rPr lang="en-GB" dirty="0" smtClean="0"/>
              <a:t>0</a:t>
            </a:r>
          </a:p>
        </p:txBody>
      </p:sp>
      <mc:AlternateContent xmlns:mc="http://schemas.openxmlformats.org/markup-compatibility/2006" xmlns:a14="http://schemas.microsoft.com/office/drawing/2010/main">
        <mc:Choice Requires="a14">
          <p:sp>
            <p:nvSpPr>
              <p:cNvPr id="72" name="TextovéPole 71"/>
              <p:cNvSpPr txBox="1"/>
              <p:nvPr/>
            </p:nvSpPr>
            <p:spPr>
              <a:xfrm>
                <a:off x="10180575" y="5508000"/>
                <a:ext cx="360000" cy="27699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xmlns="">
          <p:sp>
            <p:nvSpPr>
              <p:cNvPr id="72" name="TextovéPole 71"/>
              <p:cNvSpPr txBox="1">
                <a:spLocks noRot="1" noChangeAspect="1" noMove="1" noResize="1" noEditPoints="1" noAdjustHandles="1" noChangeArrowheads="1" noChangeShapeType="1" noTextEdit="1"/>
              </p:cNvSpPr>
              <p:nvPr/>
            </p:nvSpPr>
            <p:spPr>
              <a:xfrm>
                <a:off x="10180575" y="5508000"/>
                <a:ext cx="360000" cy="276999"/>
              </a:xfrm>
              <a:prstGeom prst="rect">
                <a:avLst/>
              </a:prstGeom>
              <a:blipFill>
                <a:blip r:embed="rId2"/>
                <a:stretch>
                  <a:fillRect l="-10169" b="-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ovéPole 72"/>
              <p:cNvSpPr txBox="1"/>
              <p:nvPr/>
            </p:nvSpPr>
            <p:spPr>
              <a:xfrm>
                <a:off x="1764000" y="1476000"/>
                <a:ext cx="39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xmlns="">
          <p:sp>
            <p:nvSpPr>
              <p:cNvPr id="73" name="TextovéPole 72"/>
              <p:cNvSpPr txBox="1">
                <a:spLocks noRot="1" noChangeAspect="1" noMove="1" noResize="1" noEditPoints="1" noAdjustHandles="1" noChangeArrowheads="1" noChangeShapeType="1" noTextEdit="1"/>
              </p:cNvSpPr>
              <p:nvPr/>
            </p:nvSpPr>
            <p:spPr>
              <a:xfrm>
                <a:off x="1764000" y="1476000"/>
                <a:ext cx="396000" cy="276999"/>
              </a:xfrm>
              <a:prstGeom prst="rect">
                <a:avLst/>
              </a:prstGeom>
              <a:blipFill>
                <a:blip r:embed="rId3"/>
                <a:stretch>
                  <a:fillRect l="-20000" t="-2174"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4788000" y="3539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4788000" y="3539001"/>
                <a:ext cx="144000" cy="276999"/>
              </a:xfrm>
              <a:prstGeom prst="rect">
                <a:avLst/>
              </a:prstGeom>
              <a:blipFill>
                <a:blip r:embed="rId4"/>
                <a:stretch>
                  <a:fillRect l="-54167" r="-58333" b="-28889"/>
                </a:stretch>
              </a:blipFill>
            </p:spPr>
            <p:txBody>
              <a:bodyPr/>
              <a:lstStyle/>
              <a:p>
                <a:r>
                  <a:rPr lang="en-GB">
                    <a:noFill/>
                  </a:rPr>
                  <a:t> </a:t>
                </a:r>
              </a:p>
            </p:txBody>
          </p:sp>
        </mc:Fallback>
      </mc:AlternateContent>
      <p:sp>
        <p:nvSpPr>
          <p:cNvPr id="6" name="TextovéPole 5"/>
          <p:cNvSpPr txBox="1"/>
          <p:nvPr/>
        </p:nvSpPr>
        <p:spPr>
          <a:xfrm>
            <a:off x="7704000" y="5780067"/>
            <a:ext cx="4385816" cy="276999"/>
          </a:xfrm>
          <a:prstGeom prst="rect">
            <a:avLst/>
          </a:prstGeom>
          <a:noFill/>
        </p:spPr>
        <p:txBody>
          <a:bodyPr wrap="none" lIns="0" tIns="0" rIns="0" bIns="0" rtlCol="0">
            <a:spAutoFit/>
          </a:bodyPr>
          <a:lstStyle/>
          <a:p>
            <a:r>
              <a:rPr lang="en-GB" dirty="0" smtClean="0"/>
              <a:t>(the subspace corresponding to the model)</a:t>
            </a:r>
            <a:endParaRPr lang="en-GB" dirty="0"/>
          </a:p>
        </p:txBody>
      </p:sp>
      <p:sp>
        <p:nvSpPr>
          <p:cNvPr id="89" name="TextovéPole 88"/>
          <p:cNvSpPr txBox="1"/>
          <p:nvPr/>
        </p:nvSpPr>
        <p:spPr>
          <a:xfrm>
            <a:off x="326089" y="1836000"/>
            <a:ext cx="1615827" cy="1107996"/>
          </a:xfrm>
          <a:prstGeom prst="rect">
            <a:avLst/>
          </a:prstGeom>
          <a:noFill/>
        </p:spPr>
        <p:txBody>
          <a:bodyPr wrap="none" lIns="0" tIns="0" rIns="0" bIns="0" rtlCol="0">
            <a:spAutoFit/>
          </a:bodyPr>
          <a:lstStyle/>
          <a:p>
            <a:pPr algn="ctr"/>
            <a:r>
              <a:rPr lang="en-GB" dirty="0" smtClean="0"/>
              <a:t>(the orthogonal </a:t>
            </a:r>
            <a:br>
              <a:rPr lang="en-GB" dirty="0" smtClean="0"/>
            </a:br>
            <a:r>
              <a:rPr lang="en-GB" dirty="0" smtClean="0"/>
              <a:t>complement =</a:t>
            </a:r>
            <a:br>
              <a:rPr lang="en-GB" dirty="0" smtClean="0"/>
            </a:br>
            <a:r>
              <a:rPr lang="en-GB" dirty="0" smtClean="0"/>
              <a:t>= the space of </a:t>
            </a:r>
            <a:br>
              <a:rPr lang="en-GB" dirty="0" smtClean="0"/>
            </a:br>
            <a:r>
              <a:rPr lang="en-GB" dirty="0" smtClean="0"/>
              <a:t>the residuals)</a:t>
            </a:r>
            <a:endParaRPr lang="en-GB" dirty="0"/>
          </a:p>
        </p:txBody>
      </p:sp>
      <p:sp>
        <p:nvSpPr>
          <p:cNvPr id="28" name="TextovéPole 27"/>
          <p:cNvSpPr txBox="1"/>
          <p:nvPr/>
        </p:nvSpPr>
        <p:spPr>
          <a:xfrm>
            <a:off x="5112000" y="3269270"/>
            <a:ext cx="2782813" cy="830997"/>
          </a:xfrm>
          <a:prstGeom prst="rect">
            <a:avLst/>
          </a:prstGeom>
          <a:noFill/>
        </p:spPr>
        <p:txBody>
          <a:bodyPr wrap="none" lIns="0" tIns="0" rIns="0" bIns="0" rtlCol="0">
            <a:spAutoFit/>
          </a:bodyPr>
          <a:lstStyle/>
          <a:p>
            <a:pPr algn="ctr"/>
            <a:r>
              <a:rPr lang="en-GB" dirty="0" smtClean="0"/>
              <a:t>the vector of the numerical </a:t>
            </a:r>
            <a:br>
              <a:rPr lang="en-GB" dirty="0" smtClean="0"/>
            </a:br>
            <a:r>
              <a:rPr lang="en-GB" dirty="0" smtClean="0"/>
              <a:t>outcomes </a:t>
            </a:r>
            <a:br>
              <a:rPr lang="en-GB" dirty="0" smtClean="0"/>
            </a:br>
            <a:r>
              <a:rPr lang="en-GB" dirty="0" smtClean="0"/>
              <a:t>of the random experiment</a:t>
            </a:r>
            <a:endParaRPr lang="en-GB" dirty="0"/>
          </a:p>
        </p:txBody>
      </p:sp>
      <p:cxnSp>
        <p:nvCxnSpPr>
          <p:cNvPr id="90" name="Přímá spojnice se šipkou 89"/>
          <p:cNvCxnSpPr/>
          <p:nvPr/>
        </p:nvCxnSpPr>
        <p:spPr>
          <a:xfrm flipV="1">
            <a:off x="2160000" y="3852000"/>
            <a:ext cx="2556000" cy="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1" name="Přímá spojnice se šipkou 90"/>
          <p:cNvCxnSpPr/>
          <p:nvPr/>
        </p:nvCxnSpPr>
        <p:spPr>
          <a:xfrm flipV="1">
            <a:off x="4752000" y="3852000"/>
            <a:ext cx="0" cy="1548000"/>
          </a:xfrm>
          <a:prstGeom prst="straightConnector1">
            <a:avLst/>
          </a:prstGeom>
          <a:ln w="381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2" name="Přímá spojnice 91"/>
          <p:cNvCxnSpPr/>
          <p:nvPr/>
        </p:nvCxnSpPr>
        <p:spPr>
          <a:xfrm>
            <a:off x="4752000" y="5400000"/>
            <a:ext cx="0" cy="108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3852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6" name="TextovéPole 95"/>
              <p:cNvSpPr txBox="1"/>
              <p:nvPr/>
            </p:nvSpPr>
            <p:spPr>
              <a:xfrm>
                <a:off x="4584081" y="1225545"/>
                <a:ext cx="4230325" cy="1306448"/>
              </a:xfrm>
              <a:prstGeom prst="rect">
                <a:avLst/>
              </a:prstGeom>
              <a:noFill/>
            </p:spPr>
            <p:txBody>
              <a:bodyPr wrap="none" lIns="0" tIns="0" rIns="0" bIns="0" rtlCol="0">
                <a:spAutoFit/>
              </a:bodyPr>
              <a:lstStyle/>
              <a:p>
                <a:pPr algn="ctr"/>
                <a:r>
                  <a:rPr lang="en-GB" sz="2400" dirty="0" smtClean="0"/>
                  <a:t>The orthogonal decomposition </a:t>
                </a:r>
                <a:br>
                  <a:rPr lang="en-GB" sz="2400" dirty="0" smtClean="0"/>
                </a:br>
                <a:r>
                  <a:rPr lang="en-GB" sz="2400" dirty="0" smtClean="0"/>
                  <a:t>of the vector  </a:t>
                </a:r>
                <a14:m>
                  <m:oMath xmlns:m="http://schemas.openxmlformats.org/officeDocument/2006/math">
                    <m:r>
                      <a:rPr lang="en-GB" sz="2400" b="1" i="1" smtClean="0">
                        <a:latin typeface="Cambria Math" panose="02040503050406030204" pitchFamily="18" charset="0"/>
                      </a:rPr>
                      <m:t>𝒚</m:t>
                    </m:r>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ℝ</m:t>
                        </m:r>
                      </m:e>
                      <m:sup>
                        <m:r>
                          <a:rPr lang="en-GB" sz="2400" b="0" i="1" smtClean="0">
                            <a:latin typeface="Cambria Math" panose="02040503050406030204" pitchFamily="18" charset="0"/>
                          </a:rPr>
                          <m:t>𝐼</m:t>
                        </m:r>
                        <m:r>
                          <a:rPr lang="en-GB" sz="2400" b="0" i="1" smtClean="0">
                            <a:latin typeface="Cambria Math" panose="02040503050406030204" pitchFamily="18" charset="0"/>
                          </a:rPr>
                          <m:t>×</m:t>
                        </m:r>
                        <m:r>
                          <a:rPr lang="en-GB" sz="2400" b="0" i="1" smtClean="0">
                            <a:latin typeface="Cambria Math" panose="02040503050406030204" pitchFamily="18" charset="0"/>
                          </a:rPr>
                          <m:t>𝐽</m:t>
                        </m:r>
                        <m:r>
                          <a:rPr lang="en-GB" sz="2400" b="0" i="1" smtClean="0">
                            <a:latin typeface="Cambria Math" panose="02040503050406030204" pitchFamily="18" charset="0"/>
                          </a:rPr>
                          <m:t>×</m:t>
                        </m:r>
                        <m:r>
                          <a:rPr lang="en-GB" sz="2400" b="0" i="1" smtClean="0">
                            <a:latin typeface="Cambria Math" panose="02040503050406030204" pitchFamily="18" charset="0"/>
                          </a:rPr>
                          <m:t>𝐾</m:t>
                        </m:r>
                      </m:sup>
                    </m:sSup>
                  </m:oMath>
                </a14:m>
                <a:r>
                  <a:rPr lang="en-GB" sz="2400" dirty="0" smtClean="0"/>
                  <a:t> :</a:t>
                </a:r>
              </a:p>
              <a:p>
                <a:pPr algn="ctr">
                  <a:lnSpc>
                    <a:spcPct val="150000"/>
                  </a:lnSpc>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𝒚</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r>
                        <a:rPr lang="en-GB" sz="2400" b="1" i="1" smtClean="0">
                          <a:latin typeface="Cambria Math" panose="02040503050406030204" pitchFamily="18" charset="0"/>
                        </a:rPr>
                        <m:t>𝒆</m:t>
                      </m:r>
                      <m:r>
                        <a:rPr lang="en-GB" sz="2400" b="0" i="1" smtClean="0">
                          <a:latin typeface="Cambria Math" panose="02040503050406030204" pitchFamily="18" charset="0"/>
                        </a:rPr>
                        <m:t>  </m:t>
                      </m:r>
                      <m:r>
                        <m:rPr>
                          <m:nor/>
                        </m:rPr>
                        <a:rPr lang="en-GB" sz="2400" b="0" i="0" smtClean="0">
                          <a:latin typeface="Cambria Math" panose="02040503050406030204" pitchFamily="18" charset="0"/>
                        </a:rPr>
                        <m:t>and</m:t>
                      </m:r>
                      <m:r>
                        <a:rPr lang="en-GB" sz="2400" b="0" i="1" smtClean="0">
                          <a:latin typeface="Cambria Math" panose="02040503050406030204" pitchFamily="18" charset="0"/>
                        </a:rPr>
                        <m:t>  </m:t>
                      </m:r>
                      <m:r>
                        <a:rPr lang="en-GB" sz="2400" b="1" i="1" smtClean="0">
                          <a:latin typeface="Cambria Math" panose="02040503050406030204" pitchFamily="18" charset="0"/>
                        </a:rPr>
                        <m:t>𝒆</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oMath>
                  </m:oMathPara>
                </a14:m>
                <a:endParaRPr lang="en-GB" sz="2400" dirty="0"/>
              </a:p>
            </p:txBody>
          </p:sp>
        </mc:Choice>
        <mc:Fallback xmlns="">
          <p:sp>
            <p:nvSpPr>
              <p:cNvPr id="96" name="TextovéPole 95"/>
              <p:cNvSpPr txBox="1">
                <a:spLocks noRot="1" noChangeAspect="1" noMove="1" noResize="1" noEditPoints="1" noAdjustHandles="1" noChangeArrowheads="1" noChangeShapeType="1" noTextEdit="1"/>
              </p:cNvSpPr>
              <p:nvPr/>
            </p:nvSpPr>
            <p:spPr>
              <a:xfrm>
                <a:off x="4584081" y="1225545"/>
                <a:ext cx="4230325" cy="1306448"/>
              </a:xfrm>
              <a:prstGeom prst="rect">
                <a:avLst/>
              </a:prstGeom>
              <a:blipFill>
                <a:blip r:embed="rId5"/>
                <a:stretch>
                  <a:fillRect l="-4035" t="-6542" r="-37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ovéPole 96"/>
              <p:cNvSpPr txBox="1"/>
              <p:nvPr/>
            </p:nvSpPr>
            <p:spPr>
              <a:xfrm>
                <a:off x="4651010" y="5508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xmlns="">
          <p:sp>
            <p:nvSpPr>
              <p:cNvPr id="97" name="TextovéPole 96"/>
              <p:cNvSpPr txBox="1">
                <a:spLocks noRot="1" noChangeAspect="1" noMove="1" noResize="1" noEditPoints="1" noAdjustHandles="1" noChangeArrowheads="1" noChangeShapeType="1" noTextEdit="1"/>
              </p:cNvSpPr>
              <p:nvPr/>
            </p:nvSpPr>
            <p:spPr>
              <a:xfrm>
                <a:off x="4651010" y="5508000"/>
                <a:ext cx="201978" cy="276999"/>
              </a:xfrm>
              <a:prstGeom prst="rect">
                <a:avLst/>
              </a:prstGeom>
              <a:blipFill>
                <a:blip r:embed="rId6"/>
                <a:stretch>
                  <a:fillRect l="-30303" t="-24444" r="-57576"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ovéPole 97"/>
              <p:cNvSpPr txBox="1"/>
              <p:nvPr/>
            </p:nvSpPr>
            <p:spPr>
              <a:xfrm>
                <a:off x="970958" y="3708000"/>
                <a:ext cx="10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𝒆</m:t>
                      </m:r>
                    </m:oMath>
                  </m:oMathPara>
                </a14:m>
                <a:endParaRPr lang="en-GB" b="1" dirty="0"/>
              </a:p>
            </p:txBody>
          </p:sp>
        </mc:Choice>
        <mc:Fallback xmlns="">
          <p:sp>
            <p:nvSpPr>
              <p:cNvPr id="98" name="TextovéPole 97"/>
              <p:cNvSpPr txBox="1">
                <a:spLocks noRot="1" noChangeAspect="1" noMove="1" noResize="1" noEditPoints="1" noAdjustHandles="1" noChangeArrowheads="1" noChangeShapeType="1" noTextEdit="1"/>
              </p:cNvSpPr>
              <p:nvPr/>
            </p:nvSpPr>
            <p:spPr>
              <a:xfrm>
                <a:off x="970958" y="3708000"/>
                <a:ext cx="1080000" cy="276999"/>
              </a:xfrm>
              <a:prstGeom prst="rect">
                <a:avLst/>
              </a:prstGeom>
              <a:blipFill>
                <a:blip r:embed="rId7"/>
                <a:stretch>
                  <a:fillRect l="-2825" t="-21739" r="-1130"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7" name="TextovéPole 116"/>
              <p:cNvSpPr txBox="1"/>
              <p:nvPr/>
            </p:nvSpPr>
            <p:spPr>
              <a:xfrm>
                <a:off x="252000" y="6329135"/>
                <a:ext cx="10080000" cy="390363"/>
              </a:xfrm>
              <a:prstGeom prst="rect">
                <a:avLst/>
              </a:prstGeom>
              <a:noFill/>
            </p:spPr>
            <p:txBody>
              <a:bodyPr wrap="none" lIns="0" tIns="0" rIns="0" bIns="0" rtlCol="0">
                <a:spAutoFit/>
              </a:bodyPr>
              <a:lstStyle/>
              <a:p>
                <a:r>
                  <a:rPr lang="en-GB" sz="2400" dirty="0" smtClean="0"/>
                  <a:t>Residual Sum of Squares:    </a:t>
                </a:r>
                <a14:m>
                  <m:oMath xmlns:m="http://schemas.openxmlformats.org/officeDocument/2006/math">
                    <m:r>
                      <m:rPr>
                        <m:sty m:val="p"/>
                      </m:rPr>
                      <a:rPr lang="en-GB" sz="2400" b="0" i="0" smtClean="0">
                        <a:latin typeface="Cambria Math" panose="02040503050406030204" pitchFamily="18" charset="0"/>
                      </a:rPr>
                      <m:t>RSS</m:t>
                    </m:r>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𝑦</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𝑦</m:t>
                                        </m:r>
                                      </m:e>
                                    </m:acc>
                                  </m:e>
                                  <m:sub>
                                    <m:r>
                                      <a:rPr lang="en-GB" sz="2400" b="0" i="1" smtClean="0">
                                        <a:latin typeface="Cambria Math" panose="02040503050406030204" pitchFamily="18" charset="0"/>
                                      </a:rPr>
                                      <m:t>𝑖</m:t>
                                    </m:r>
                                  </m:sub>
                                </m:sSub>
                              </m:e>
                            </m:d>
                          </m:e>
                          <m:sup>
                            <m:r>
                              <a:rPr lang="en-GB" sz="2400" b="0" i="1" smtClean="0">
                                <a:latin typeface="Cambria Math" panose="02040503050406030204" pitchFamily="18" charset="0"/>
                              </a:rPr>
                              <m:t>2</m:t>
                            </m:r>
                          </m:sup>
                        </m:sSup>
                      </m:e>
                    </m:nary>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sup>
                      <m:e>
                        <m:sSubSup>
                          <m:sSubSupPr>
                            <m:ctrlPr>
                              <a:rPr lang="en-GB" sz="2400" b="0" i="1" smtClean="0">
                                <a:latin typeface="Cambria Math" panose="02040503050406030204" pitchFamily="18" charset="0"/>
                              </a:rPr>
                            </m:ctrlPr>
                          </m:sSubSupPr>
                          <m:e>
                            <m:r>
                              <a:rPr lang="en-GB" sz="2400" b="0" i="1" smtClean="0">
                                <a:latin typeface="Cambria Math" panose="02040503050406030204" pitchFamily="18" charset="0"/>
                              </a:rPr>
                              <m:t>𝑒</m:t>
                            </m:r>
                          </m:e>
                          <m:sub>
                            <m:r>
                              <a:rPr lang="en-GB" sz="2400" b="0" i="1" smtClean="0">
                                <a:latin typeface="Cambria Math" panose="02040503050406030204" pitchFamily="18" charset="0"/>
                              </a:rPr>
                              <m:t>𝑖</m:t>
                            </m:r>
                          </m:sub>
                          <m:sup>
                            <m:r>
                              <a:rPr lang="en-GB" sz="2400" b="0" i="1" smtClean="0">
                                <a:latin typeface="Cambria Math" panose="02040503050406030204" pitchFamily="18" charset="0"/>
                              </a:rPr>
                              <m:t>2</m:t>
                            </m:r>
                          </m:sup>
                        </m:sSubSup>
                      </m:e>
                    </m:nary>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1" i="1" smtClean="0">
                            <a:latin typeface="Cambria Math" panose="02040503050406030204" pitchFamily="18" charset="0"/>
                          </a:rPr>
                          <m:t>𝒆</m:t>
                        </m:r>
                      </m:e>
                      <m:sup>
                        <m:r>
                          <m:rPr>
                            <m:sty m:val="p"/>
                          </m:rPr>
                          <a:rPr lang="en-GB" sz="2400" b="0" i="0" smtClean="0">
                            <a:latin typeface="Cambria Math" panose="02040503050406030204" pitchFamily="18" charset="0"/>
                          </a:rPr>
                          <m:t>T</m:t>
                        </m:r>
                      </m:sup>
                    </m:sSup>
                    <m:r>
                      <a:rPr lang="en-GB" sz="2400" b="1" i="1" smtClean="0">
                        <a:latin typeface="Cambria Math" panose="02040503050406030204" pitchFamily="18" charset="0"/>
                      </a:rPr>
                      <m:t>𝒆</m:t>
                    </m:r>
                    <m:r>
                      <a:rPr lang="en-GB" sz="2400" b="0" i="1" smtClean="0">
                        <a:latin typeface="Cambria Math" panose="02040503050406030204" pitchFamily="18" charset="0"/>
                      </a:rPr>
                      <m:t>=</m:t>
                    </m:r>
                    <m:sSup>
                      <m:sSupPr>
                        <m:ctrlPr>
                          <a:rPr lang="en-GB" sz="2400" i="1">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b="1" i="1">
                                <a:latin typeface="Cambria Math" panose="02040503050406030204" pitchFamily="18" charset="0"/>
                              </a:rPr>
                              <m:t>𝒆</m:t>
                            </m:r>
                          </m:e>
                        </m:d>
                      </m:e>
                      <m:sup>
                        <m:r>
                          <a:rPr lang="en-GB" sz="2400" i="1">
                            <a:latin typeface="Cambria Math" panose="02040503050406030204" pitchFamily="18" charset="0"/>
                          </a:rPr>
                          <m:t>2</m:t>
                        </m:r>
                      </m:sup>
                    </m:sSup>
                  </m:oMath>
                </a14:m>
                <a:endParaRPr lang="en-GB" sz="2400" dirty="0"/>
              </a:p>
            </p:txBody>
          </p:sp>
        </mc:Choice>
        <mc:Fallback xmlns="">
          <p:sp>
            <p:nvSpPr>
              <p:cNvPr id="117" name="TextovéPole 116"/>
              <p:cNvSpPr txBox="1">
                <a:spLocks noRot="1" noChangeAspect="1" noMove="1" noResize="1" noEditPoints="1" noAdjustHandles="1" noChangeArrowheads="1" noChangeShapeType="1" noTextEdit="1"/>
              </p:cNvSpPr>
              <p:nvPr/>
            </p:nvSpPr>
            <p:spPr>
              <a:xfrm>
                <a:off x="252000" y="6329135"/>
                <a:ext cx="10080000" cy="390363"/>
              </a:xfrm>
              <a:prstGeom prst="rect">
                <a:avLst/>
              </a:prstGeom>
              <a:blipFill>
                <a:blip r:embed="rId8"/>
                <a:stretch>
                  <a:fillRect l="-1814" t="-18750" b="-468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8" name="TextovéPole 117"/>
              <p:cNvSpPr txBox="1"/>
              <p:nvPr/>
            </p:nvSpPr>
            <p:spPr>
              <a:xfrm>
                <a:off x="8748000" y="3708000"/>
                <a:ext cx="3117200" cy="1200329"/>
              </a:xfrm>
              <a:prstGeom prst="rect">
                <a:avLst/>
              </a:prstGeom>
              <a:noFill/>
              <a:ln w="9525">
                <a:solidFill>
                  <a:schemeClr val="accent1"/>
                </a:solidFill>
              </a:ln>
            </p:spPr>
            <p:txBody>
              <a:bodyPr wrap="none" rtlCol="0">
                <a:spAutoFit/>
              </a:bodyPr>
              <a:lstStyle/>
              <a:p>
                <a:r>
                  <a:rPr lang="en-GB" dirty="0" smtClean="0"/>
                  <a:t>By the Pythagoras Theorem:</a:t>
                </a:r>
              </a:p>
              <a:p>
                <a:pPr>
                  <a:lnSpc>
                    <a:spcPct val="15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b="1" i="1" smtClean="0">
                                  <a:latin typeface="Cambria Math" panose="02040503050406030204" pitchFamily="18" charset="0"/>
                                </a:rPr>
                                <m:t>𝒚</m:t>
                              </m:r>
                            </m:e>
                          </m:d>
                        </m:e>
                        <m:sup>
                          <m:r>
                            <a:rPr lang="en-GB" b="0" i="1" smtClean="0">
                              <a:latin typeface="Cambria Math" panose="02040503050406030204" pitchFamily="18" charset="0"/>
                            </a:rPr>
                            <m:t>2</m:t>
                          </m:r>
                        </m:sup>
                      </m:sSup>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𝒆</m:t>
                              </m:r>
                            </m:e>
                          </m:d>
                        </m:e>
                        <m:sup>
                          <m:r>
                            <a:rPr lang="en-GB" b="0" i="1" smtClean="0">
                              <a:latin typeface="Cambria Math" panose="02040503050406030204" pitchFamily="18" charset="0"/>
                            </a:rPr>
                            <m:t>2</m:t>
                          </m:r>
                        </m:sup>
                      </m:sSup>
                    </m:oMath>
                    <m:oMath xmlns:m="http://schemas.openxmlformats.org/officeDocument/2006/math">
                      <m:sSup>
                        <m:sSupPr>
                          <m:ctrlPr>
                            <a:rPr lang="en-GB" b="0" i="1" smtClean="0">
                              <a:latin typeface="Cambria Math" panose="02040503050406030204" pitchFamily="18" charset="0"/>
                            </a:rPr>
                          </m:ctrlPr>
                        </m:sSupPr>
                        <m:e>
                          <m:r>
                            <a:rPr lang="en-GB" b="1" i="1" smtClean="0">
                              <a:latin typeface="Cambria Math" panose="02040503050406030204" pitchFamily="18" charset="0"/>
                            </a:rPr>
                            <m:t>𝒚</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𝒚</m:t>
                      </m:r>
                      <m:r>
                        <m:rPr>
                          <m:aln/>
                        </m:rPr>
                        <a:rPr lang="en-GB" b="0" i="1" smtClean="0">
                          <a:latin typeface="Cambria Math" panose="02040503050406030204" pitchFamily="18" charset="0"/>
                        </a:rPr>
                        <m:t>=</m:t>
                      </m:r>
                      <m:sSup>
                        <m:sSupPr>
                          <m:ctrlPr>
                            <a:rPr lang="en-GB" b="0" i="1" smtClean="0">
                              <a:latin typeface="Cambria Math" panose="02040503050406030204" pitchFamily="18" charset="0"/>
                            </a:rPr>
                          </m:ctrlPr>
                        </m:sSup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p>
                          <m:r>
                            <m:rPr>
                              <m:sty m:val="p"/>
                            </m:rPr>
                            <a:rPr lang="en-GB" b="0" i="0" smtClean="0">
                              <a:latin typeface="Cambria Math" panose="02040503050406030204" pitchFamily="18" charset="0"/>
                            </a:rPr>
                            <m:t>T</m:t>
                          </m:r>
                        </m:sup>
                      </m:sSup>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1" i="1" smtClean="0">
                              <a:latin typeface="Cambria Math" panose="02040503050406030204" pitchFamily="18" charset="0"/>
                            </a:rPr>
                            <m:t>𝒆</m:t>
                          </m:r>
                        </m:e>
                        <m:sup>
                          <m:r>
                            <m:rPr>
                              <m:sty m:val="p"/>
                            </m:rPr>
                            <a:rPr lang="en-GB" b="0" i="0" smtClean="0">
                              <a:latin typeface="Cambria Math" panose="02040503050406030204" pitchFamily="18" charset="0"/>
                            </a:rPr>
                            <m:t>T</m:t>
                          </m:r>
                        </m:sup>
                      </m:sSup>
                      <m:r>
                        <a:rPr lang="en-GB" b="1" i="1" smtClean="0">
                          <a:latin typeface="Cambria Math" panose="02040503050406030204" pitchFamily="18" charset="0"/>
                        </a:rPr>
                        <m:t>𝒆</m:t>
                      </m:r>
                    </m:oMath>
                  </m:oMathPara>
                </a14:m>
                <a:endParaRPr lang="en-GB" b="1" dirty="0"/>
              </a:p>
            </p:txBody>
          </p:sp>
        </mc:Choice>
        <mc:Fallback xmlns="">
          <p:sp>
            <p:nvSpPr>
              <p:cNvPr id="118" name="TextovéPole 117"/>
              <p:cNvSpPr txBox="1">
                <a:spLocks noRot="1" noChangeAspect="1" noMove="1" noResize="1" noEditPoints="1" noAdjustHandles="1" noChangeArrowheads="1" noChangeShapeType="1" noTextEdit="1"/>
              </p:cNvSpPr>
              <p:nvPr/>
            </p:nvSpPr>
            <p:spPr>
              <a:xfrm>
                <a:off x="8748000" y="3708000"/>
                <a:ext cx="3117200" cy="1200329"/>
              </a:xfrm>
              <a:prstGeom prst="rect">
                <a:avLst/>
              </a:prstGeom>
              <a:blipFill>
                <a:blip r:embed="rId9"/>
                <a:stretch>
                  <a:fillRect l="-1365" t="-2010" r="-975"/>
                </a:stretch>
              </a:blipFill>
              <a:ln w="9525">
                <a:solidFill>
                  <a:schemeClr val="accent1"/>
                </a:solidFill>
              </a:ln>
            </p:spPr>
            <p:txBody>
              <a:bodyPr/>
              <a:lstStyle/>
              <a:p>
                <a:r>
                  <a:rPr lang="en-GB">
                    <a:noFill/>
                  </a:rPr>
                  <a:t> </a:t>
                </a:r>
              </a:p>
            </p:txBody>
          </p:sp>
        </mc:Fallback>
      </mc:AlternateContent>
      <p:sp>
        <p:nvSpPr>
          <p:cNvPr id="58" name="Ovál 57"/>
          <p:cNvSpPr/>
          <p:nvPr/>
        </p:nvSpPr>
        <p:spPr>
          <a:xfrm>
            <a:off x="4716000" y="38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V="1">
            <a:off x="2160000" y="3852000"/>
            <a:ext cx="2592000" cy="1548000"/>
          </a:xfrm>
          <a:prstGeom prst="straightConnector1">
            <a:avLst/>
          </a:prstGeom>
          <a:ln w="38100" cap="rnd">
            <a:solidFill>
              <a:schemeClr val="accent1"/>
            </a:solidFill>
            <a:prstDash val="sysDot"/>
            <a:round/>
            <a:tailEnd type="stealth" w="med" len="lg"/>
          </a:ln>
        </p:spPr>
        <p:style>
          <a:lnRef idx="1">
            <a:schemeClr val="accent1"/>
          </a:lnRef>
          <a:fillRef idx="0">
            <a:schemeClr val="accent1"/>
          </a:fillRef>
          <a:effectRef idx="0">
            <a:schemeClr val="accent1"/>
          </a:effectRef>
          <a:fontRef idx="minor">
            <a:schemeClr val="tx1"/>
          </a:fontRef>
        </p:style>
      </p:cxnSp>
      <p:cxnSp>
        <p:nvCxnSpPr>
          <p:cNvPr id="107" name="Přímá spojnice se šipkou 106"/>
          <p:cNvCxnSpPr/>
          <p:nvPr/>
        </p:nvCxnSpPr>
        <p:spPr>
          <a:xfrm flipV="1">
            <a:off x="2159999" y="5400000"/>
            <a:ext cx="2592000" cy="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cxnSp>
        <p:nvCxnSpPr>
          <p:cNvPr id="110" name="Přímá spojnice se šipkou 109"/>
          <p:cNvCxnSpPr/>
          <p:nvPr/>
        </p:nvCxnSpPr>
        <p:spPr>
          <a:xfrm flipH="1" flipV="1">
            <a:off x="2160000" y="3852000"/>
            <a:ext cx="0" cy="15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27" name="Oblouk 26"/>
          <p:cNvSpPr/>
          <p:nvPr/>
        </p:nvSpPr>
        <p:spPr>
          <a:xfrm>
            <a:off x="4392000" y="5040000"/>
            <a:ext cx="720000" cy="720000"/>
          </a:xfrm>
          <a:prstGeom prst="arc">
            <a:avLst>
              <a:gd name="adj1" fmla="val 10789184"/>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Ovál 28"/>
          <p:cNvSpPr/>
          <p:nvPr/>
        </p:nvSpPr>
        <p:spPr>
          <a:xfrm>
            <a:off x="4579200" y="52272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7" name="TextovéPole 6"/>
              <p:cNvSpPr txBox="1"/>
              <p:nvPr/>
            </p:nvSpPr>
            <p:spPr>
              <a:xfrm>
                <a:off x="5914361" y="5450400"/>
                <a:ext cx="1631985"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oMath>
                  </m:oMathPara>
                </a14:m>
                <a:endParaRPr lang="en-GB"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5914361" y="5450400"/>
                <a:ext cx="1631985" cy="369332"/>
              </a:xfrm>
              <a:prstGeom prst="rect">
                <a:avLst/>
              </a:prstGeom>
              <a:blipFill>
                <a:blip r:embed="rId10"/>
                <a:stretch>
                  <a:fillRect b="-9524"/>
                </a:stretch>
              </a:blipFill>
              <a:ln w="127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ovéPole 29"/>
              <p:cNvSpPr txBox="1"/>
              <p:nvPr/>
            </p:nvSpPr>
            <p:spPr>
              <a:xfrm>
                <a:off x="833225" y="5859901"/>
                <a:ext cx="224959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r>
                        <a:rPr lang="en-GB" b="0" i="1" smtClean="0">
                          <a:latin typeface="Cambria Math" panose="02040503050406030204" pitchFamily="18" charset="0"/>
                        </a:rPr>
                        <m:t>𝐼𝐽</m:t>
                      </m:r>
                      <m:d>
                        <m:dPr>
                          <m:ctrlPr>
                            <a:rPr lang="en-GB" b="0" i="1" smtClean="0">
                              <a:latin typeface="Cambria Math" panose="02040503050406030204" pitchFamily="18" charset="0"/>
                            </a:rPr>
                          </m:ctrlPr>
                        </m:dPr>
                        <m:e>
                          <m:r>
                            <a:rPr lang="en-GB" b="0" i="1" smtClean="0">
                              <a:latin typeface="Cambria Math" panose="02040503050406030204" pitchFamily="18" charset="0"/>
                            </a:rPr>
                            <m:t>𝐾</m:t>
                          </m:r>
                          <m:r>
                            <a:rPr lang="en-GB" b="0" i="1" smtClean="0">
                              <a:latin typeface="Cambria Math" panose="02040503050406030204" pitchFamily="18" charset="0"/>
                            </a:rPr>
                            <m:t>−1</m:t>
                          </m:r>
                        </m:e>
                      </m:d>
                    </m:oMath>
                  </m:oMathPara>
                </a14:m>
                <a:endParaRPr lang="en-GB"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833225" y="5859901"/>
                <a:ext cx="2249590" cy="369332"/>
              </a:xfrm>
              <a:prstGeom prst="rect">
                <a:avLst/>
              </a:prstGeom>
              <a:blipFill>
                <a:blip r:embed="rId11"/>
                <a:stretch>
                  <a:fillRect b="-9524"/>
                </a:stretch>
              </a:blipFill>
              <a:ln w="127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ovéPole 30"/>
              <p:cNvSpPr txBox="1"/>
              <p:nvPr/>
            </p:nvSpPr>
            <p:spPr>
              <a:xfrm>
                <a:off x="3303562" y="5859962"/>
                <a:ext cx="2551275"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e>
                      </m:func>
                      <m:r>
                        <a:rPr lang="en-GB" b="0" i="1" smtClean="0">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b="0" i="1" smtClean="0">
                          <a:latin typeface="Cambria Math" panose="02040503050406030204" pitchFamily="18" charset="0"/>
                        </a:rPr>
                        <m:t>=</m:t>
                      </m:r>
                      <m:r>
                        <a:rPr lang="en-GB" b="0" i="1" smtClean="0">
                          <a:latin typeface="Cambria Math" panose="02040503050406030204" pitchFamily="18" charset="0"/>
                        </a:rPr>
                        <m:t>𝐼𝐽𝐾</m:t>
                      </m:r>
                    </m:oMath>
                  </m:oMathPara>
                </a14:m>
                <a:endParaRPr lang="en-GB" dirty="0"/>
              </a:p>
            </p:txBody>
          </p:sp>
        </mc:Choice>
        <mc:Fallback xmlns="">
          <p:sp>
            <p:nvSpPr>
              <p:cNvPr id="31" name="TextovéPole 30"/>
              <p:cNvSpPr txBox="1">
                <a:spLocks noRot="1" noChangeAspect="1" noMove="1" noResize="1" noEditPoints="1" noAdjustHandles="1" noChangeArrowheads="1" noChangeShapeType="1" noTextEdit="1"/>
              </p:cNvSpPr>
              <p:nvPr/>
            </p:nvSpPr>
            <p:spPr>
              <a:xfrm>
                <a:off x="3303562" y="5859962"/>
                <a:ext cx="2551275" cy="369332"/>
              </a:xfrm>
              <a:prstGeom prst="rect">
                <a:avLst/>
              </a:prstGeom>
              <a:blipFill>
                <a:blip r:embed="rId12"/>
                <a:stretch>
                  <a:fillRect b="-9524"/>
                </a:stretch>
              </a:blipFill>
              <a:ln w="12700">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34696094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Solve also:</a:t>
                </a:r>
              </a:p>
              <a:p>
                <a:endParaRPr lang="en-GB" dirty="0" smtClean="0"/>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b="0" i="1" smtClean="0">
                                          <a:latin typeface="Cambria Math" panose="02040503050406030204" pitchFamily="18" charset="0"/>
                                        </a:rPr>
                                        <m:t>2</m:t>
                                      </m:r>
                                    </m:sup>
                                  </m:sSup>
                                </m:e>
                              </m:nary>
                            </m:e>
                          </m:nary>
                        </m:e>
                      </m:nary>
                      <m:r>
                        <a:rPr lang="en-GB" i="1"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min</m:t>
                      </m:r>
                    </m:oMath>
                  </m:oMathPara>
                </a14:m>
                <a:endParaRPr lang="en-GB" dirty="0" smtClean="0"/>
              </a:p>
              <a:p>
                <a:endParaRPr lang="en-GB" dirty="0" smtClean="0"/>
              </a:p>
              <a:p>
                <a:r>
                  <a:rPr lang="en-GB" dirty="0" smtClean="0"/>
                  <a:t>subject to</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=0   </m:t>
                      </m:r>
                      <m:r>
                        <m:rPr>
                          <m:nor/>
                        </m:rPr>
                        <a:rPr lang="en-GB" b="0" i="0" smtClean="0">
                          <a:latin typeface="Cambria Math" panose="02040503050406030204" pitchFamily="18" charset="0"/>
                        </a:rPr>
                        <m:t>and</m:t>
                      </m:r>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nary>
                      <m:r>
                        <a:rPr lang="en-GB" b="0" i="1" smtClean="0">
                          <a:latin typeface="Cambria Math" panose="02040503050406030204" pitchFamily="18" charset="0"/>
                        </a:rPr>
                        <m:t>=0=</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m:t>
                              </m:r>
                              <m:r>
                                <a:rPr lang="en-GB" i="1">
                                  <a:latin typeface="Cambria Math" panose="02040503050406030204" pitchFamily="18" charset="0"/>
                                </a:rPr>
                                <m:t>𝑗</m:t>
                              </m:r>
                            </m:sub>
                          </m:sSub>
                        </m:e>
                      </m:nary>
                    </m:oMath>
                  </m:oMathPara>
                </a14:m>
                <a:endParaRPr lang="en-GB" dirty="0" smtClean="0"/>
              </a:p>
              <a:p>
                <a:pPr>
                  <a:lnSpc>
                    <a:spcPct val="15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b="0" i="1" smtClean="0">
                              <a:latin typeface="Cambria Math" panose="02040503050406030204" pitchFamily="18" charset="0"/>
                            </a:rPr>
                            <m:t>𝑗</m:t>
                          </m:r>
                        </m:sub>
                      </m:sSub>
                      <m:r>
                        <a:rPr lang="en-GB" i="1">
                          <a:latin typeface="Cambria Math" panose="02040503050406030204" pitchFamily="18" charset="0"/>
                        </a:rPr>
                        <m:t>,</m:t>
                      </m:r>
                      <m:r>
                        <a:rPr lang="en-GB"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3083297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Solve also:</a:t>
                </a:r>
              </a:p>
              <a:p>
                <a:endParaRPr lang="en-GB" dirty="0" smtClean="0"/>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ea typeface="Cambria Math" panose="02040503050406030204" pitchFamily="18" charset="0"/>
                        </a:rPr>
                        <m:t>⟶</m:t>
                      </m:r>
                      <m:r>
                        <m:rPr>
                          <m:sty m:val="p"/>
                        </m:rPr>
                        <a:rPr lang="en-GB">
                          <a:latin typeface="Cambria Math" panose="02040503050406030204" pitchFamily="18" charset="0"/>
                          <a:ea typeface="Cambria Math" panose="02040503050406030204" pitchFamily="18" charset="0"/>
                        </a:rPr>
                        <m:t>min</m:t>
                      </m:r>
                    </m:oMath>
                  </m:oMathPara>
                </a14:m>
                <a:endParaRPr lang="en-GB" dirty="0" smtClean="0"/>
              </a:p>
              <a:p>
                <a:endParaRPr lang="en-GB" dirty="0" smtClean="0"/>
              </a:p>
              <a:p>
                <a:r>
                  <a:rPr lang="en-GB" dirty="0" smtClean="0"/>
                  <a:t>subject to</a:t>
                </a:r>
              </a:p>
              <a:p>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e>
                      </m:nary>
                      <m:r>
                        <a:rPr lang="en-GB" i="1">
                          <a:latin typeface="Cambria Math" panose="02040503050406030204" pitchFamily="18" charset="0"/>
                        </a:rPr>
                        <m:t>=0</m:t>
                      </m:r>
                      <m:r>
                        <a:rPr lang="en-GB" i="1" smtClean="0">
                          <a:latin typeface="Cambria Math" panose="02040503050406030204" pitchFamily="18" charset="0"/>
                        </a:rPr>
                        <m:t>  </m:t>
                      </m:r>
                      <m:r>
                        <a:rPr lang="en-GB" i="1">
                          <a:latin typeface="Cambria Math" panose="02040503050406030204" pitchFamily="18" charset="0"/>
                        </a:rPr>
                        <m:t> </m:t>
                      </m:r>
                      <m:r>
                        <m:rPr>
                          <m:nor/>
                        </m:rPr>
                        <a:rPr lang="en-GB">
                          <a:latin typeface="Cambria Math" panose="02040503050406030204" pitchFamily="18" charset="0"/>
                        </a:rPr>
                        <m:t>and</m:t>
                      </m:r>
                      <m:r>
                        <a:rPr lang="en-GB" i="1">
                          <a:latin typeface="Cambria Math" panose="02040503050406030204" pitchFamily="18" charset="0"/>
                        </a:rPr>
                        <m:t> </m:t>
                      </m:r>
                      <m:r>
                        <a:rPr lang="en-GB" i="1" smtClean="0">
                          <a:latin typeface="Cambria Math" panose="02040503050406030204" pitchFamily="18" charset="0"/>
                        </a:rPr>
                        <m:t> </m:t>
                      </m:r>
                      <m:r>
                        <a:rPr lang="en-GB" b="0"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=0=</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oMath>
                  </m:oMathPara>
                </a14:m>
                <a:endParaRPr lang="en-GB" dirty="0" smtClean="0"/>
              </a:p>
              <a:p>
                <a:pPr>
                  <a:lnSpc>
                    <a:spcPct val="15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871506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pPr>
                <a:r>
                  <a:rPr lang="en-GB" dirty="0" smtClean="0"/>
                  <a:t>Letting  </a:t>
                </a:r>
                <a14:m>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m:rPr>
                            <m:sty m:val="p"/>
                          </m:rPr>
                          <a:rPr lang="en-GB" b="0" i="0" smtClean="0">
                            <a:latin typeface="Cambria Math" panose="02040503050406030204" pitchFamily="18" charset="0"/>
                          </a:rPr>
                          <m:t>A</m:t>
                        </m:r>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and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B</m:t>
                        </m:r>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smtClean="0">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oMath>
                </a14:m>
                <a:r>
                  <a:rPr lang="en-GB" dirty="0" smtClean="0"/>
                  <a:t>,  respectively, </a:t>
                </a:r>
                <a:br>
                  <a:rPr lang="en-GB" dirty="0" smtClean="0"/>
                </a:br>
                <a:r>
                  <a:rPr lang="en-GB" dirty="0" smtClean="0"/>
                  <a:t>it is equivalent to solve the problems:</a:t>
                </a:r>
              </a:p>
              <a:p>
                <a:endParaRPr lang="en-GB" dirty="0" smtClean="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min</m:t>
                              </m:r>
                            </m:e>
                            <m:lim>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i="1">
                                              <a:latin typeface="Cambria Math" panose="02040503050406030204" pitchFamily="18" charset="0"/>
                                            </a:rPr>
                                            <m:t>2</m:t>
                                          </m:r>
                                        </m:sup>
                                      </m:sSup>
                                    </m:e>
                                  </m:nary>
                                </m:e>
                              </m:nary>
                            </m:e>
                          </m:nary>
                        </m:e>
                      </m:func>
                      <m:r>
                        <a:rPr lang="en-GB" i="1" smtClean="0">
                          <a:latin typeface="Cambria Math" panose="02040503050406030204" pitchFamily="18" charset="0"/>
                        </a:rPr>
                        <m:t> </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m:t>
                                  </m:r>
                                </m:sub>
                              </m:sSub>
                            </m:lim>
                          </m:limLow>
                        </m:fName>
                        <m:e>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𝒚</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a:rPr lang="en-GB" b="0" i="1" smtClean="0">
                                  <a:latin typeface="Cambria Math" panose="02040503050406030204" pitchFamily="18" charset="0"/>
                                </a:rPr>
                                <m:t>2</m:t>
                              </m:r>
                            </m:sup>
                          </m:sSup>
                        </m:e>
                      </m:func>
                    </m:oMath>
                  </m:oMathPara>
                </a14:m>
                <a:endParaRPr lang="en-GB" dirty="0" smtClean="0"/>
              </a:p>
              <a:p>
                <a:pPr>
                  <a:lnSpc>
                    <a:spcPct val="150000"/>
                  </a:lnSpc>
                </a:pPr>
                <a:r>
                  <a:rPr lang="en-GB" dirty="0" smtClean="0"/>
                  <a:t>and</a:t>
                </a:r>
                <a:endParaRPr lang="en-GB" dirty="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B</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B</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B</m:t>
                                      </m:r>
                                    </m:sub>
                                  </m:sSub>
                                </m:e>
                              </m:d>
                            </m:e>
                            <m:sup>
                              <m:r>
                                <a:rPr lang="en-GB" i="1">
                                  <a:latin typeface="Cambria Math" panose="02040503050406030204" pitchFamily="18" charset="0"/>
                                </a:rPr>
                                <m:t>2</m:t>
                              </m:r>
                            </m:sup>
                          </m:sSup>
                        </m:e>
                      </m:func>
                    </m:oMath>
                  </m:oMathPara>
                </a14:m>
                <a:endParaRPr lang="en-GB" dirty="0" smtClean="0"/>
              </a:p>
              <a:p>
                <a:pPr>
                  <a:lnSpc>
                    <a:spcPct val="250000"/>
                  </a:lnSpc>
                </a:pPr>
                <a:r>
                  <a:rPr lang="en-GB" dirty="0" smtClean="0"/>
                  <a:t>respectively.</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b="-3027"/>
                </a:stretch>
              </a:blipFill>
            </p:spPr>
            <p:txBody>
              <a:bodyPr/>
              <a:lstStyle/>
              <a:p>
                <a:r>
                  <a:rPr lang="en-GB">
                    <a:noFill/>
                  </a:rPr>
                  <a:t> </a:t>
                </a:r>
              </a:p>
            </p:txBody>
          </p:sp>
        </mc:Fallback>
      </mc:AlternateContent>
    </p:spTree>
    <p:extLst>
      <p:ext uri="{BB962C8B-B14F-4D97-AF65-F5344CB8AC3E}">
        <p14:creationId xmlns:p14="http://schemas.microsoft.com/office/powerpoint/2010/main" val="3925564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Solve also the Least Squares Problem:</a:t>
                </a:r>
              </a:p>
              <a:p>
                <a:endParaRPr lang="en-GB" dirty="0"/>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d>
                                    </m:e>
                                    <m:sup>
                                      <m:r>
                                        <a:rPr lang="en-GB" b="0" i="1" smtClean="0">
                                          <a:latin typeface="Cambria Math" panose="02040503050406030204" pitchFamily="18" charset="0"/>
                                        </a:rPr>
                                        <m:t>2</m:t>
                                      </m:r>
                                    </m:sup>
                                  </m:sSup>
                                </m:e>
                              </m:nary>
                            </m:e>
                          </m:nary>
                        </m:e>
                      </m:nary>
                      <m:r>
                        <a:rPr lang="en-GB" i="1"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min</m:t>
                      </m:r>
                    </m:oMath>
                  </m:oMathPara>
                </a14:m>
                <a:endParaRPr lang="en-GB" dirty="0" smtClean="0"/>
              </a:p>
              <a:p>
                <a:pPr>
                  <a:lnSpc>
                    <a:spcPct val="150000"/>
                  </a:lnSpc>
                </a:pPr>
                <a:r>
                  <a:rPr lang="en-GB" dirty="0" smtClean="0"/>
                  <a:t>subject to</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=0   </m:t>
                      </m:r>
                      <m:r>
                        <m:rPr>
                          <m:nor/>
                        </m:rPr>
                        <a:rPr lang="en-GB" b="0" i="0" smtClean="0">
                          <a:latin typeface="Cambria Math" panose="02040503050406030204" pitchFamily="18" charset="0"/>
                        </a:rPr>
                        <m:t>and</m:t>
                      </m:r>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=0</m:t>
                      </m:r>
                    </m:oMath>
                  </m:oMathPara>
                </a14:m>
                <a:endParaRPr lang="en-GB" dirty="0" smtClean="0"/>
              </a:p>
              <a:p>
                <a:pPr>
                  <a:lnSpc>
                    <a:spcPct val="150000"/>
                  </a:lnSpc>
                </a:pPr>
                <a:r>
                  <a:rPr lang="en-GB" dirty="0" smtClean="0"/>
                  <a:t>and</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𝐽</m:t>
                          </m:r>
                        </m:sub>
                      </m:sSub>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565882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Letting  </a:t>
                </a:r>
                <a14:m>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m:rPr>
                            <m:sty m:val="p"/>
                          </m:rPr>
                          <a:rPr lang="en-GB" b="0" i="0" smtClean="0">
                            <a:latin typeface="Cambria Math" panose="02040503050406030204" pitchFamily="18" charset="0"/>
                          </a:rPr>
                          <m:t>AB</m:t>
                        </m:r>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it is equivalent to solve the problem:</a:t>
                </a:r>
              </a:p>
              <a:p>
                <a:endParaRPr lang="en-GB" dirty="0" smtClean="0"/>
              </a:p>
              <a:p>
                <a:endParaRPr lang="en-GB" dirty="0" smtClean="0"/>
              </a:p>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min</m:t>
                              </m:r>
                            </m:e>
                            <m:lim>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AB</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e>
                                          </m:d>
                                        </m:e>
                                        <m:sup>
                                          <m:r>
                                            <a:rPr lang="en-GB" i="1">
                                              <a:latin typeface="Cambria Math" panose="02040503050406030204" pitchFamily="18" charset="0"/>
                                            </a:rPr>
                                            <m:t>2</m:t>
                                          </m:r>
                                        </m:sup>
                                      </m:sSup>
                                    </m:e>
                                  </m:nary>
                                </m:e>
                              </m:nary>
                            </m:e>
                          </m:nary>
                        </m:e>
                      </m:func>
                      <m:r>
                        <a:rPr lang="en-GB" i="1" smtClean="0">
                          <a:latin typeface="Cambria Math" panose="02040503050406030204" pitchFamily="18" charset="0"/>
                        </a:rPr>
                        <m:t> </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min</m:t>
                              </m:r>
                            </m:e>
                            <m:li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AB</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a:latin typeface="Cambria Math" panose="02040503050406030204" pitchFamily="18" charset="0"/>
                                    </a:rPr>
                                    <m:t>AB</m:t>
                                  </m:r>
                                </m:sub>
                              </m:sSub>
                            </m:lim>
                          </m:limLow>
                        </m:fName>
                        <m:e>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𝒚</m:t>
                                  </m:r>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AB</m:t>
                                      </m:r>
                                    </m:sub>
                                  </m:sSub>
                                </m:e>
                              </m:d>
                            </m:e>
                            <m:sup>
                              <m:r>
                                <a:rPr lang="en-GB" b="0" i="1" smtClean="0">
                                  <a:latin typeface="Cambria Math" panose="02040503050406030204" pitchFamily="18" charset="0"/>
                                </a:rPr>
                                <m:t>2</m:t>
                              </m:r>
                            </m:sup>
                          </m:sSup>
                        </m:e>
                      </m:func>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969"/>
                </a:stretch>
              </a:blipFill>
            </p:spPr>
            <p:txBody>
              <a:bodyPr/>
              <a:lstStyle/>
              <a:p>
                <a:r>
                  <a:rPr lang="en-GB">
                    <a:noFill/>
                  </a:rPr>
                  <a:t> </a:t>
                </a:r>
              </a:p>
            </p:txBody>
          </p:sp>
        </mc:Fallback>
      </mc:AlternateContent>
    </p:spTree>
    <p:extLst>
      <p:ext uri="{BB962C8B-B14F-4D97-AF65-F5344CB8AC3E}">
        <p14:creationId xmlns:p14="http://schemas.microsoft.com/office/powerpoint/2010/main" val="687579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Lastly, solve:</a:t>
                </a:r>
              </a:p>
              <a:p>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p>
                                    <m:sSupPr>
                                      <m:ctrlPr>
                                        <a:rPr lang="en-GB" b="0" i="1" smtClean="0">
                                          <a:latin typeface="Cambria Math" panose="02040503050406030204" pitchFamily="18" charset="0"/>
                                        </a:rPr>
                                      </m:ctrlPr>
                                    </m:sSupPr>
                                    <m:e>
                                      <m:d>
                                        <m:dPr>
                                          <m:ctrlPr>
                                            <a:rPr lang="en-GB"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e>
                                      </m:d>
                                    </m:e>
                                    <m:sup>
                                      <m:r>
                                        <a:rPr lang="en-GB" b="0" i="1" smtClean="0">
                                          <a:latin typeface="Cambria Math" panose="02040503050406030204" pitchFamily="18" charset="0"/>
                                        </a:rPr>
                                        <m:t>2</m:t>
                                      </m:r>
                                    </m:sup>
                                  </m:sSup>
                                </m:e>
                              </m:nary>
                            </m:e>
                          </m:nary>
                        </m:e>
                      </m:nary>
                      <m:r>
                        <a:rPr lang="en-GB" i="1" smtClean="0">
                          <a:latin typeface="Cambria Math" panose="02040503050406030204" pitchFamily="18" charset="0"/>
                          <a:ea typeface="Cambria Math" panose="02040503050406030204" pitchFamily="18" charset="0"/>
                        </a:rPr>
                        <m:t>⟶</m:t>
                      </m:r>
                      <m:r>
                        <m:rPr>
                          <m:sty m:val="p"/>
                        </m:rPr>
                        <a:rPr lang="en-GB" b="0" i="0" smtClean="0">
                          <a:latin typeface="Cambria Math" panose="02040503050406030204" pitchFamily="18" charset="0"/>
                          <a:ea typeface="Cambria Math" panose="02040503050406030204" pitchFamily="18" charset="0"/>
                        </a:rPr>
                        <m:t>min</m:t>
                      </m:r>
                    </m:oMath>
                  </m:oMathPara>
                </a14:m>
                <a:endParaRPr lang="en-GB" dirty="0" smtClean="0"/>
              </a:p>
              <a:p>
                <a:r>
                  <a:rPr lang="en-GB" dirty="0" smtClean="0"/>
                  <a:t>subject to</a:t>
                </a:r>
              </a:p>
              <a:p>
                <a:pPr>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r>
                        <a:rPr lang="en-GB" b="0" i="1" smtClean="0">
                          <a:latin typeface="Cambria Math" panose="02040503050406030204" pitchFamily="18" charset="0"/>
                        </a:rPr>
                        <m:t>ℝ</m:t>
                      </m:r>
                    </m:oMath>
                  </m:oMathPara>
                </a14:m>
                <a:endParaRPr lang="en-GB" dirty="0" smtClean="0"/>
              </a:p>
              <a:p>
                <a:endParaRPr lang="en-GB" dirty="0" smtClean="0"/>
              </a:p>
              <a:p>
                <a:r>
                  <a:rPr lang="en-GB" dirty="0" smtClean="0"/>
                  <a:t>By letting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a14:m>
                <a:r>
                  <a:rPr lang="en-GB" dirty="0" smtClean="0"/>
                  <a:t>,  equivalently:</a:t>
                </a:r>
              </a:p>
              <a:p>
                <a:endParaRPr lang="en-GB" dirty="0" smtClean="0"/>
              </a:p>
              <a:p>
                <a:pPr/>
                <a14:m>
                  <m:oMathPara xmlns:m="http://schemas.openxmlformats.org/officeDocument/2006/math">
                    <m:oMathParaPr>
                      <m:jc m:val="centerGroup"/>
                    </m:oMathParaPr>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a:latin typeface="Cambria Math" panose="02040503050406030204" pitchFamily="18" charset="0"/>
                                </a:rPr>
                                <m:t>∈</m:t>
                              </m:r>
                              <m:r>
                                <a:rPr lang="en-GB" b="0" i="1" smtClean="0">
                                  <a:latin typeface="Cambria Math" panose="02040503050406030204" pitchFamily="18" charset="0"/>
                                </a:rPr>
                                <m:t>𝐿</m:t>
                              </m:r>
                            </m:lim>
                          </m:limLow>
                        </m:fName>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e>
                              </m:nary>
                            </m:e>
                          </m:nary>
                        </m:e>
                      </m:func>
                      <m:r>
                        <a:rPr lang="en-GB" i="1">
                          <a:latin typeface="Cambria Math" panose="02040503050406030204" pitchFamily="18" charset="0"/>
                        </a:rPr>
                        <m:t> = </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min</m:t>
                              </m:r>
                            </m:e>
                            <m:lim>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a:latin typeface="Cambria Math" panose="02040503050406030204" pitchFamily="18" charset="0"/>
                                </a:rPr>
                                <m:t>∈</m:t>
                              </m:r>
                              <m:r>
                                <a:rPr lang="en-GB" i="1">
                                  <a:latin typeface="Cambria Math" panose="02040503050406030204" pitchFamily="18" charset="0"/>
                                </a:rPr>
                                <m:t>𝐿</m:t>
                              </m:r>
                            </m:lim>
                          </m:limLow>
                        </m:fName>
                        <m:e>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e>
                      </m:func>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512024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Přímá spojnice se šipkou 4"/>
          <p:cNvCxnSpPr/>
          <p:nvPr/>
        </p:nvCxnSpPr>
        <p:spPr>
          <a:xfrm flipV="1">
            <a:off x="2880000" y="1080000"/>
            <a:ext cx="0" cy="2520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2880000" y="3600000"/>
            <a:ext cx="2520000" cy="2520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cxnSp>
        <p:nvCxnSpPr>
          <p:cNvPr id="39" name="Přímá spojnice se šipkou 38"/>
          <p:cNvCxnSpPr/>
          <p:nvPr/>
        </p:nvCxnSpPr>
        <p:spPr>
          <a:xfrm flipH="1">
            <a:off x="360000" y="3600000"/>
            <a:ext cx="2520000" cy="2520000"/>
          </a:xfrm>
          <a:prstGeom prst="straightConnector1">
            <a:avLst/>
          </a:prstGeom>
          <a:ln w="25400">
            <a:tailEnd type="none" w="med" len="lg"/>
          </a:ln>
        </p:spPr>
        <p:style>
          <a:lnRef idx="1">
            <a:schemeClr val="accent1"/>
          </a:lnRef>
          <a:fillRef idx="0">
            <a:schemeClr val="accent1"/>
          </a:fillRef>
          <a:effectRef idx="0">
            <a:schemeClr val="accent1"/>
          </a:effectRef>
          <a:fontRef idx="minor">
            <a:schemeClr val="tx1"/>
          </a:fontRef>
        </p:style>
      </p:cxnSp>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8" name="TextovéPole 37"/>
              <p:cNvSpPr txBox="1"/>
              <p:nvPr/>
            </p:nvSpPr>
            <p:spPr>
              <a:xfrm>
                <a:off x="2915999" y="3287000"/>
                <a:ext cx="360000" cy="276999"/>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oMath>
                  </m:oMathPara>
                </a14:m>
                <a:endParaRPr lang="en-GB" dirty="0" smtClean="0"/>
              </a:p>
            </p:txBody>
          </p:sp>
        </mc:Choice>
        <mc:Fallback xmlns="">
          <p:sp>
            <p:nvSpPr>
              <p:cNvPr id="38" name="TextovéPole 37"/>
              <p:cNvSpPr txBox="1">
                <a:spLocks noRot="1" noChangeAspect="1" noMove="1" noResize="1" noEditPoints="1" noAdjustHandles="1" noChangeArrowheads="1" noChangeShapeType="1" noTextEdit="1"/>
              </p:cNvSpPr>
              <p:nvPr/>
            </p:nvSpPr>
            <p:spPr>
              <a:xfrm>
                <a:off x="2915999" y="3287000"/>
                <a:ext cx="360000" cy="276999"/>
              </a:xfrm>
              <a:prstGeom prst="rect">
                <a:avLst/>
              </a:prstGeom>
              <a:blipFill>
                <a:blip r:embed="rId2"/>
                <a:stretch>
                  <a:fillRect l="-18644" r="-59322"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ovéPole 71"/>
              <p:cNvSpPr txBox="1"/>
              <p:nvPr/>
            </p:nvSpPr>
            <p:spPr>
              <a:xfrm>
                <a:off x="198000" y="5688000"/>
                <a:ext cx="360000" cy="276999"/>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m:oMathPara>
                </a14:m>
                <a:endParaRPr lang="en-GB" dirty="0" smtClean="0"/>
              </a:p>
            </p:txBody>
          </p:sp>
        </mc:Choice>
        <mc:Fallback xmlns="">
          <p:sp>
            <p:nvSpPr>
              <p:cNvPr id="72" name="TextovéPole 71"/>
              <p:cNvSpPr txBox="1">
                <a:spLocks noRot="1" noChangeAspect="1" noMove="1" noResize="1" noEditPoints="1" noAdjustHandles="1" noChangeArrowheads="1" noChangeShapeType="1" noTextEdit="1"/>
              </p:cNvSpPr>
              <p:nvPr/>
            </p:nvSpPr>
            <p:spPr>
              <a:xfrm>
                <a:off x="198000" y="5688000"/>
                <a:ext cx="360000" cy="276999"/>
              </a:xfrm>
              <a:prstGeom prst="rect">
                <a:avLst/>
              </a:prstGeom>
              <a:blipFill>
                <a:blip r:embed="rId3"/>
                <a:stretch>
                  <a:fillRect l="-18333" b="-173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3562316" y="3467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3562316" y="3467001"/>
                <a:ext cx="144000" cy="276999"/>
              </a:xfrm>
              <a:prstGeom prst="rect">
                <a:avLst/>
              </a:prstGeom>
              <a:blipFill>
                <a:blip r:embed="rId4"/>
                <a:stretch>
                  <a:fillRect l="-54167" t="-24444" r="-62500" b="-28889"/>
                </a:stretch>
              </a:blipFill>
            </p:spPr>
            <p:txBody>
              <a:bodyPr/>
              <a:lstStyle/>
              <a:p>
                <a:r>
                  <a:rPr lang="en-GB">
                    <a:noFill/>
                  </a:rPr>
                  <a:t> </a:t>
                </a:r>
              </a:p>
            </p:txBody>
          </p:sp>
        </mc:Fallback>
      </mc:AlternateContent>
      <p:cxnSp>
        <p:nvCxnSpPr>
          <p:cNvPr id="92" name="Přímá spojnice 91"/>
          <p:cNvCxnSpPr/>
          <p:nvPr/>
        </p:nvCxnSpPr>
        <p:spPr>
          <a:xfrm flipH="1">
            <a:off x="4284000" y="5004000"/>
            <a:ext cx="144000" cy="144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808000" y="1476000"/>
            <a:ext cx="144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ovéPole 96"/>
              <p:cNvSpPr txBox="1"/>
              <p:nvPr/>
            </p:nvSpPr>
            <p:spPr>
              <a:xfrm>
                <a:off x="1656000" y="4079001"/>
                <a:ext cx="3254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oMath>
                  </m:oMathPara>
                </a14:m>
                <a:endParaRPr lang="en-GB" b="1" dirty="0"/>
              </a:p>
            </p:txBody>
          </p:sp>
        </mc:Choice>
        <mc:Fallback xmlns="">
          <p:sp>
            <p:nvSpPr>
              <p:cNvPr id="97" name="TextovéPole 96"/>
              <p:cNvSpPr txBox="1">
                <a:spLocks noRot="1" noChangeAspect="1" noMove="1" noResize="1" noEditPoints="1" noAdjustHandles="1" noChangeArrowheads="1" noChangeShapeType="1" noTextEdit="1"/>
              </p:cNvSpPr>
              <p:nvPr/>
            </p:nvSpPr>
            <p:spPr>
              <a:xfrm>
                <a:off x="1656000" y="4079001"/>
                <a:ext cx="325409" cy="276999"/>
              </a:xfrm>
              <a:prstGeom prst="rect">
                <a:avLst/>
              </a:prstGeom>
              <a:blipFill>
                <a:blip r:embed="rId5"/>
                <a:stretch>
                  <a:fillRect l="-18868" t="-21739" r="-35849"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ovéPole 97"/>
              <p:cNvSpPr txBox="1"/>
              <p:nvPr/>
            </p:nvSpPr>
            <p:spPr>
              <a:xfrm>
                <a:off x="4428000" y="4727001"/>
                <a:ext cx="32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B</m:t>
                          </m:r>
                        </m:sub>
                      </m:sSub>
                    </m:oMath>
                  </m:oMathPara>
                </a14:m>
                <a:endParaRPr lang="en-GB" b="1" dirty="0"/>
              </a:p>
            </p:txBody>
          </p:sp>
        </mc:Choice>
        <mc:Fallback xmlns="">
          <p:sp>
            <p:nvSpPr>
              <p:cNvPr id="98" name="TextovéPole 97"/>
              <p:cNvSpPr txBox="1">
                <a:spLocks noRot="1" noChangeAspect="1" noMove="1" noResize="1" noEditPoints="1" noAdjustHandles="1" noChangeArrowheads="1" noChangeShapeType="1" noTextEdit="1"/>
              </p:cNvSpPr>
              <p:nvPr/>
            </p:nvSpPr>
            <p:spPr>
              <a:xfrm>
                <a:off x="4428000" y="4727001"/>
                <a:ext cx="324000" cy="276999"/>
              </a:xfrm>
              <a:prstGeom prst="rect">
                <a:avLst/>
              </a:prstGeom>
              <a:blipFill>
                <a:blip r:embed="rId6"/>
                <a:stretch>
                  <a:fillRect l="-16667" t="-21739" r="-35185"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ovéPole 31"/>
              <p:cNvSpPr txBox="1"/>
              <p:nvPr/>
            </p:nvSpPr>
            <p:spPr>
              <a:xfrm>
                <a:off x="2484000" y="939901"/>
                <a:ext cx="396000" cy="276999"/>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m:oMathPara>
                </a14:m>
                <a:endParaRPr lang="en-GB" dirty="0" smtClean="0"/>
              </a:p>
            </p:txBody>
          </p:sp>
        </mc:Choice>
        <mc:Fallback xmlns="">
          <p:sp>
            <p:nvSpPr>
              <p:cNvPr id="32" name="TextovéPole 31"/>
              <p:cNvSpPr txBox="1">
                <a:spLocks noRot="1" noChangeAspect="1" noMove="1" noResize="1" noEditPoints="1" noAdjustHandles="1" noChangeArrowheads="1" noChangeShapeType="1" noTextEdit="1"/>
              </p:cNvSpPr>
              <p:nvPr/>
            </p:nvSpPr>
            <p:spPr>
              <a:xfrm>
                <a:off x="2484000" y="939901"/>
                <a:ext cx="396000" cy="276999"/>
              </a:xfrm>
              <a:prstGeom prst="rect">
                <a:avLst/>
              </a:prstGeom>
              <a:blipFill>
                <a:blip r:embed="rId7"/>
                <a:stretch>
                  <a:fillRect l="-27692" r="-6154" b="-17391"/>
                </a:stretch>
              </a:blipFill>
            </p:spPr>
            <p:txBody>
              <a:bodyPr/>
              <a:lstStyle/>
              <a:p>
                <a:r>
                  <a:rPr lang="en-GB">
                    <a:noFill/>
                  </a:rPr>
                  <a:t> </a:t>
                </a:r>
              </a:p>
            </p:txBody>
          </p:sp>
        </mc:Fallback>
      </mc:AlternateContent>
      <p:sp>
        <p:nvSpPr>
          <p:cNvPr id="36" name="Ovál 35"/>
          <p:cNvSpPr/>
          <p:nvPr/>
        </p:nvSpPr>
        <p:spPr>
          <a:xfrm>
            <a:off x="2844000" y="356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4" name="Přímá spojnice se šipkou 43"/>
          <p:cNvCxnSpPr/>
          <p:nvPr/>
        </p:nvCxnSpPr>
        <p:spPr>
          <a:xfrm flipV="1">
            <a:off x="2052000" y="3780000"/>
            <a:ext cx="1476000" cy="648000"/>
          </a:xfrm>
          <a:prstGeom prst="straightConnector1">
            <a:avLst/>
          </a:prstGeom>
          <a:ln w="38100">
            <a:solidFill>
              <a:srgbClr val="FF0000"/>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0" name="Přímá spojnice se šipkou 89"/>
          <p:cNvCxnSpPr/>
          <p:nvPr/>
        </p:nvCxnSpPr>
        <p:spPr>
          <a:xfrm>
            <a:off x="2879998" y="1475999"/>
            <a:ext cx="648000" cy="2304000"/>
          </a:xfrm>
          <a:prstGeom prst="straightConnector1">
            <a:avLst/>
          </a:prstGeom>
          <a:ln w="38100">
            <a:solidFill>
              <a:srgbClr val="FF0000"/>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91" name="Přímá spojnice se šipkou 90"/>
          <p:cNvCxnSpPr/>
          <p:nvPr/>
        </p:nvCxnSpPr>
        <p:spPr>
          <a:xfrm flipH="1" flipV="1">
            <a:off x="3528000" y="3780000"/>
            <a:ext cx="828000" cy="1296000"/>
          </a:xfrm>
          <a:prstGeom prst="straightConnector1">
            <a:avLst/>
          </a:prstGeom>
          <a:ln w="38100">
            <a:solidFill>
              <a:srgbClr val="FF0000"/>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59" name="Přímá spojnice 58"/>
          <p:cNvCxnSpPr/>
          <p:nvPr/>
        </p:nvCxnSpPr>
        <p:spPr>
          <a:xfrm>
            <a:off x="1980000" y="4356000"/>
            <a:ext cx="144000" cy="144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4" name="Oblouk 33"/>
          <p:cNvSpPr/>
          <p:nvPr/>
        </p:nvSpPr>
        <p:spPr>
          <a:xfrm>
            <a:off x="1332000" y="3708000"/>
            <a:ext cx="1440000" cy="1440000"/>
          </a:xfrm>
          <a:prstGeom prst="arc">
            <a:avLst>
              <a:gd name="adj1" fmla="val 18913796"/>
              <a:gd name="adj2" fmla="val 2017931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Ovál 34"/>
          <p:cNvSpPr/>
          <p:nvPr/>
        </p:nvSpPr>
        <p:spPr>
          <a:xfrm>
            <a:off x="2484000" y="40770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blouk 64"/>
          <p:cNvSpPr/>
          <p:nvPr/>
        </p:nvSpPr>
        <p:spPr>
          <a:xfrm>
            <a:off x="1980000" y="576000"/>
            <a:ext cx="1800000" cy="1800000"/>
          </a:xfrm>
          <a:prstGeom prst="arc">
            <a:avLst>
              <a:gd name="adj1" fmla="val 4444422"/>
              <a:gd name="adj2" fmla="val 5401532"/>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6" name="Ovál 65"/>
          <p:cNvSpPr/>
          <p:nvPr/>
        </p:nvSpPr>
        <p:spPr>
          <a:xfrm>
            <a:off x="2947771" y="2193004"/>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blouk 26"/>
          <p:cNvSpPr/>
          <p:nvPr/>
        </p:nvSpPr>
        <p:spPr>
          <a:xfrm>
            <a:off x="3276000" y="3996000"/>
            <a:ext cx="2160000" cy="2160000"/>
          </a:xfrm>
          <a:prstGeom prst="arc">
            <a:avLst>
              <a:gd name="adj1" fmla="val 13498355"/>
              <a:gd name="adj2" fmla="val 1424668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Ovál 28"/>
          <p:cNvSpPr/>
          <p:nvPr/>
        </p:nvSpPr>
        <p:spPr>
          <a:xfrm>
            <a:off x="3798000" y="440100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ál 57"/>
          <p:cNvSpPr/>
          <p:nvPr/>
        </p:nvSpPr>
        <p:spPr>
          <a:xfrm>
            <a:off x="3492000" y="374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7" name="TextovéPole 66"/>
              <p:cNvSpPr txBox="1"/>
              <p:nvPr/>
            </p:nvSpPr>
            <p:spPr>
              <a:xfrm>
                <a:off x="2410316" y="1337500"/>
                <a:ext cx="396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AB</m:t>
                          </m:r>
                        </m:sub>
                      </m:sSub>
                    </m:oMath>
                  </m:oMathPara>
                </a14:m>
                <a:endParaRPr lang="en-GB" b="1" dirty="0"/>
              </a:p>
            </p:txBody>
          </p:sp>
        </mc:Choice>
        <mc:Fallback xmlns="">
          <p:sp>
            <p:nvSpPr>
              <p:cNvPr id="67" name="TextovéPole 66"/>
              <p:cNvSpPr txBox="1">
                <a:spLocks noRot="1" noChangeAspect="1" noMove="1" noResize="1" noEditPoints="1" noAdjustHandles="1" noChangeArrowheads="1" noChangeShapeType="1" noTextEdit="1"/>
              </p:cNvSpPr>
              <p:nvPr/>
            </p:nvSpPr>
            <p:spPr>
              <a:xfrm>
                <a:off x="2410316" y="1337500"/>
                <a:ext cx="396000" cy="276999"/>
              </a:xfrm>
              <a:prstGeom prst="rect">
                <a:avLst/>
              </a:prstGeom>
              <a:blipFill>
                <a:blip r:embed="rId8"/>
                <a:stretch>
                  <a:fillRect l="-18462" t="-21739" r="-26154" b="-26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ovéPole 68"/>
              <p:cNvSpPr txBox="1"/>
              <p:nvPr/>
            </p:nvSpPr>
            <p:spPr>
              <a:xfrm>
                <a:off x="5400000" y="5832000"/>
                <a:ext cx="360000" cy="276999"/>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m:oMathPara>
                </a14:m>
                <a:endParaRPr lang="en-GB" dirty="0" smtClean="0"/>
              </a:p>
            </p:txBody>
          </p:sp>
        </mc:Choice>
        <mc:Fallback xmlns="">
          <p:sp>
            <p:nvSpPr>
              <p:cNvPr id="69" name="TextovéPole 68"/>
              <p:cNvSpPr txBox="1">
                <a:spLocks noRot="1" noChangeAspect="1" noMove="1" noResize="1" noEditPoints="1" noAdjustHandles="1" noChangeArrowheads="1" noChangeShapeType="1" noTextEdit="1"/>
              </p:cNvSpPr>
              <p:nvPr/>
            </p:nvSpPr>
            <p:spPr>
              <a:xfrm>
                <a:off x="5400000" y="5832000"/>
                <a:ext cx="360000" cy="276999"/>
              </a:xfrm>
              <a:prstGeom prst="rect">
                <a:avLst/>
              </a:prstGeom>
              <a:blipFill>
                <a:blip r:embed="rId9"/>
                <a:stretch>
                  <a:fillRect l="-20339" b="-20000"/>
                </a:stretch>
              </a:blipFill>
            </p:spPr>
            <p:txBody>
              <a:bodyPr/>
              <a:lstStyle/>
              <a:p>
                <a:r>
                  <a:rPr lang="en-GB">
                    <a:noFill/>
                  </a:rPr>
                  <a:t> </a:t>
                </a:r>
              </a:p>
            </p:txBody>
          </p:sp>
        </mc:Fallback>
      </mc:AlternateContent>
      <p:cxnSp>
        <p:nvCxnSpPr>
          <p:cNvPr id="51" name="Přímá spojnice se šipkou 50"/>
          <p:cNvCxnSpPr/>
          <p:nvPr/>
        </p:nvCxnSpPr>
        <p:spPr>
          <a:xfrm>
            <a:off x="2365386" y="3096512"/>
            <a:ext cx="440930" cy="440874"/>
          </a:xfrm>
          <a:prstGeom prst="straightConnector1">
            <a:avLst/>
          </a:prstGeom>
          <a:ln w="12700" cap="rnd">
            <a:solidFill>
              <a:srgbClr val="FF0000"/>
            </a:solidFill>
            <a:prstDash val="sysDot"/>
            <a:round/>
            <a:headEnd w="med" len="med"/>
            <a:tailEnd type="stealth"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ovéPole 75"/>
              <p:cNvSpPr txBox="1"/>
              <p:nvPr/>
            </p:nvSpPr>
            <p:spPr>
              <a:xfrm>
                <a:off x="212704" y="2448000"/>
                <a:ext cx="2152682" cy="648512"/>
              </a:xfrm>
              <a:prstGeom prst="rect">
                <a:avLst/>
              </a:prstGeom>
              <a:noFill/>
              <a:ln w="25400">
                <a:solidFill>
                  <a:srgbClr val="FF0000"/>
                </a:solidFill>
              </a:ln>
            </p:spPr>
            <p:txBody>
              <a:bodyPr wrap="none" lIns="90000" tIns="46800" rIns="90000" bIns="46800" rtlCol="0">
                <a:spAutoFit/>
              </a:bodyPr>
              <a:lstStyle/>
              <a:p>
                <a:pPr algn="ctr"/>
                <a:r>
                  <a:rPr lang="en-GB" dirty="0" smtClean="0"/>
                  <a:t>the line </a:t>
                </a:r>
                <a:br>
                  <a:rPr lang="en-GB" dirty="0" smtClean="0"/>
                </a:b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𝐿</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m:oMathPara>
                </a14:m>
                <a:endParaRPr lang="en-GB" dirty="0"/>
              </a:p>
            </p:txBody>
          </p:sp>
        </mc:Choice>
        <mc:Fallback xmlns="">
          <p:sp>
            <p:nvSpPr>
              <p:cNvPr id="76" name="TextovéPole 75"/>
              <p:cNvSpPr txBox="1">
                <a:spLocks noRot="1" noChangeAspect="1" noMove="1" noResize="1" noEditPoints="1" noAdjustHandles="1" noChangeArrowheads="1" noChangeShapeType="1" noTextEdit="1"/>
              </p:cNvSpPr>
              <p:nvPr/>
            </p:nvSpPr>
            <p:spPr>
              <a:xfrm>
                <a:off x="212704" y="2448000"/>
                <a:ext cx="2152682" cy="648512"/>
              </a:xfrm>
              <a:prstGeom prst="rect">
                <a:avLst/>
              </a:prstGeom>
              <a:blipFill>
                <a:blip r:embed="rId10"/>
                <a:stretch>
                  <a:fillRect t="-3636"/>
                </a:stretch>
              </a:blipFill>
              <a:ln w="254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ovéPole 76"/>
              <p:cNvSpPr txBox="1"/>
              <p:nvPr/>
            </p:nvSpPr>
            <p:spPr>
              <a:xfrm>
                <a:off x="4572000" y="1225545"/>
                <a:ext cx="5759654" cy="1292662"/>
              </a:xfrm>
              <a:prstGeom prst="rect">
                <a:avLst/>
              </a:prstGeom>
              <a:noFill/>
            </p:spPr>
            <p:txBody>
              <a:bodyPr wrap="none" lIns="0" tIns="0" rIns="0" bIns="0" rtlCol="0">
                <a:spAutoFit/>
              </a:bodyPr>
              <a:lstStyle/>
              <a:p>
                <a:pPr algn="ctr"/>
                <a:r>
                  <a:rPr lang="en-GB" sz="2400" dirty="0" smtClean="0"/>
                  <a:t>The orthogonal decomposition </a:t>
                </a:r>
                <a:br>
                  <a:rPr lang="en-GB" sz="2400" dirty="0" smtClean="0"/>
                </a:br>
                <a:r>
                  <a:rPr lang="en-GB" sz="2400" dirty="0" smtClean="0"/>
                  <a:t>of the projection  </a:t>
                </a:r>
                <a14:m>
                  <m:oMath xmlns:m="http://schemas.openxmlformats.org/officeDocument/2006/math">
                    <m:acc>
                      <m:accPr>
                        <m:chr m:val="̂"/>
                        <m:ctrlPr>
                          <a:rPr lang="en-GB" sz="2400" b="1"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r>
                      <a:rPr lang="en-GB" sz="2400" b="0" i="1" smtClean="0">
                        <a:latin typeface="Cambria Math" panose="02040503050406030204" pitchFamily="18" charset="0"/>
                      </a:rPr>
                      <m:t>𝑀</m:t>
                    </m:r>
                  </m:oMath>
                </a14:m>
                <a:r>
                  <a:rPr lang="en-GB" sz="2400" dirty="0" smtClean="0"/>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GB" sz="2400" b="1"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e>
                            <m:sub>
                              <m:r>
                                <m:rPr>
                                  <m:sty m:val="p"/>
                                </m:rPr>
                                <a:rPr lang="en-GB" sz="2400" b="0" i="0" smtClean="0">
                                  <a:latin typeface="Cambria Math" panose="02040503050406030204" pitchFamily="18" charset="0"/>
                                </a:rPr>
                                <m:t>A</m:t>
                              </m:r>
                            </m:sub>
                          </m:sSub>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b="1" i="1" smtClean="0">
                                  <a:latin typeface="Cambria Math" panose="02040503050406030204" pitchFamily="18" charset="0"/>
                                </a:rPr>
                                <m:t>𝒚</m:t>
                              </m:r>
                            </m:e>
                          </m:acc>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acc>
                                <m:accPr>
                                  <m:chr m:val="̂"/>
                                  <m:ctrlPr>
                                    <a:rPr lang="en-GB" sz="2400" i="1">
                                      <a:latin typeface="Cambria Math" panose="02040503050406030204" pitchFamily="18" charset="0"/>
                                    </a:rPr>
                                  </m:ctrlPr>
                                </m:accPr>
                                <m:e>
                                  <m:r>
                                    <a:rPr lang="en-GB" sz="2400" b="1" i="1">
                                      <a:latin typeface="Cambria Math" panose="02040503050406030204" pitchFamily="18" charset="0"/>
                                    </a:rPr>
                                    <m:t>𝒚</m:t>
                                  </m:r>
                                </m:e>
                              </m:acc>
                            </m:e>
                            <m:sub>
                              <m:r>
                                <m:rPr>
                                  <m:sty m:val="p"/>
                                </m:rPr>
                                <a:rPr lang="en-GB" sz="2400" b="0" i="0" smtClean="0">
                                  <a:latin typeface="Cambria Math" panose="02040503050406030204" pitchFamily="18" charset="0"/>
                                </a:rPr>
                                <m:t>B</m:t>
                              </m:r>
                            </m:sub>
                          </m:sSub>
                        </m:e>
                      </m:d>
                      <m:r>
                        <a:rPr lang="en-GB" sz="2400" b="0" i="1" smtClean="0">
                          <a:latin typeface="Cambria Math" panose="02040503050406030204" pitchFamily="18" charset="0"/>
                        </a:rPr>
                        <m:t>+</m:t>
                      </m:r>
                      <m:d>
                        <m:dPr>
                          <m:ctrlPr>
                            <a:rPr lang="en-GB" sz="2400" i="1">
                              <a:latin typeface="Cambria Math" panose="02040503050406030204" pitchFamily="18" charset="0"/>
                            </a:rPr>
                          </m:ctrlPr>
                        </m:dPr>
                        <m:e>
                          <m:acc>
                            <m:accPr>
                              <m:chr m:val="̂"/>
                              <m:ctrlPr>
                                <a:rPr lang="en-GB" sz="2400" i="1">
                                  <a:latin typeface="Cambria Math" panose="02040503050406030204" pitchFamily="18" charset="0"/>
                                </a:rPr>
                              </m:ctrlPr>
                            </m:accPr>
                            <m:e>
                              <m:r>
                                <a:rPr lang="en-GB" sz="2400" b="1" i="1">
                                  <a:latin typeface="Cambria Math" panose="02040503050406030204" pitchFamily="18" charset="0"/>
                                </a:rPr>
                                <m:t>𝒚</m:t>
                              </m:r>
                            </m:e>
                          </m:acc>
                          <m:r>
                            <a:rPr lang="en-GB" sz="2400" i="1">
                              <a:latin typeface="Cambria Math" panose="02040503050406030204" pitchFamily="18" charset="0"/>
                            </a:rPr>
                            <m:t>−</m:t>
                          </m:r>
                          <m:sSub>
                            <m:sSubPr>
                              <m:ctrlPr>
                                <a:rPr lang="en-GB" sz="2400" i="1">
                                  <a:latin typeface="Cambria Math" panose="02040503050406030204" pitchFamily="18" charset="0"/>
                                </a:rPr>
                              </m:ctrlPr>
                            </m:sSubPr>
                            <m:e>
                              <m:acc>
                                <m:accPr>
                                  <m:chr m:val="̂"/>
                                  <m:ctrlPr>
                                    <a:rPr lang="en-GB" sz="2400" i="1">
                                      <a:latin typeface="Cambria Math" panose="02040503050406030204" pitchFamily="18" charset="0"/>
                                    </a:rPr>
                                  </m:ctrlPr>
                                </m:accPr>
                                <m:e>
                                  <m:r>
                                    <a:rPr lang="en-GB" sz="2400" b="1" i="1">
                                      <a:latin typeface="Cambria Math" panose="02040503050406030204" pitchFamily="18" charset="0"/>
                                    </a:rPr>
                                    <m:t>𝒚</m:t>
                                  </m:r>
                                </m:e>
                              </m:acc>
                            </m:e>
                            <m:sub>
                              <m:r>
                                <m:rPr>
                                  <m:sty m:val="p"/>
                                </m:rPr>
                                <a:rPr lang="en-GB" sz="2400" b="0" i="0" smtClean="0">
                                  <a:latin typeface="Cambria Math" panose="02040503050406030204" pitchFamily="18" charset="0"/>
                                </a:rPr>
                                <m:t>A</m:t>
                              </m:r>
                              <m:r>
                                <m:rPr>
                                  <m:sty m:val="p"/>
                                </m:rPr>
                                <a:rPr lang="en-GB" sz="2400">
                                  <a:latin typeface="Cambria Math" panose="02040503050406030204" pitchFamily="18" charset="0"/>
                                </a:rPr>
                                <m:t>B</m:t>
                              </m:r>
                            </m:sub>
                          </m:sSub>
                        </m:e>
                      </m:d>
                      <m:r>
                        <a:rPr lang="en-GB" sz="2400" i="1">
                          <a:latin typeface="Cambria Math" panose="02040503050406030204" pitchFamily="18" charset="0"/>
                        </a:rPr>
                        <m:t>+</m:t>
                      </m:r>
                      <m:r>
                        <a:rPr lang="en-GB" sz="2400" b="1" i="1" smtClean="0">
                          <a:latin typeface="Cambria Math" panose="02040503050406030204" pitchFamily="18" charset="0"/>
                        </a:rPr>
                        <m:t>𝟏</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𝑦</m:t>
                          </m:r>
                        </m:e>
                      </m:acc>
                    </m:oMath>
                  </m:oMathPara>
                </a14:m>
                <a:endParaRPr lang="en-GB" sz="2400" dirty="0"/>
              </a:p>
            </p:txBody>
          </p:sp>
        </mc:Choice>
        <mc:Fallback xmlns="">
          <p:sp>
            <p:nvSpPr>
              <p:cNvPr id="77" name="TextovéPole 76"/>
              <p:cNvSpPr txBox="1">
                <a:spLocks noRot="1" noChangeAspect="1" noMove="1" noResize="1" noEditPoints="1" noAdjustHandles="1" noChangeArrowheads="1" noChangeShapeType="1" noTextEdit="1"/>
              </p:cNvSpPr>
              <p:nvPr/>
            </p:nvSpPr>
            <p:spPr>
              <a:xfrm>
                <a:off x="4572000" y="1225545"/>
                <a:ext cx="5759654" cy="1292662"/>
              </a:xfrm>
              <a:prstGeom prst="rect">
                <a:avLst/>
              </a:prstGeom>
              <a:blipFill>
                <a:blip r:embed="rId11"/>
                <a:stretch>
                  <a:fillRect t="-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ovéPole 77"/>
              <p:cNvSpPr txBox="1"/>
              <p:nvPr/>
            </p:nvSpPr>
            <p:spPr>
              <a:xfrm>
                <a:off x="10331654" y="1622179"/>
                <a:ext cx="1760930" cy="369332"/>
              </a:xfrm>
              <a:prstGeom prst="rect">
                <a:avLst/>
              </a:prstGeom>
              <a:noFill/>
              <a:ln w="1270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r>
                        <a:rPr lang="en-GB" b="0" i="1" smtClean="0">
                          <a:latin typeface="Cambria Math" panose="02040503050406030204" pitchFamily="18" charset="0"/>
                        </a:rPr>
                        <m:t>𝐼𝐽</m:t>
                      </m:r>
                      <m:r>
                        <a:rPr lang="en-GB" b="0" i="1" smtClean="0">
                          <a:latin typeface="Cambria Math" panose="02040503050406030204" pitchFamily="18" charset="0"/>
                        </a:rPr>
                        <m:t>−1</m:t>
                      </m:r>
                    </m:oMath>
                  </m:oMathPara>
                </a14:m>
                <a:endParaRPr lang="en-GB" dirty="0"/>
              </a:p>
            </p:txBody>
          </p:sp>
        </mc:Choice>
        <mc:Fallback xmlns="">
          <p:sp>
            <p:nvSpPr>
              <p:cNvPr id="78" name="TextovéPole 77"/>
              <p:cNvSpPr txBox="1">
                <a:spLocks noRot="1" noChangeAspect="1" noMove="1" noResize="1" noEditPoints="1" noAdjustHandles="1" noChangeArrowheads="1" noChangeShapeType="1" noTextEdit="1"/>
              </p:cNvSpPr>
              <p:nvPr/>
            </p:nvSpPr>
            <p:spPr>
              <a:xfrm>
                <a:off x="10331654" y="1622179"/>
                <a:ext cx="1760930" cy="369332"/>
              </a:xfrm>
              <a:prstGeom prst="rect">
                <a:avLst/>
              </a:prstGeom>
              <a:blipFill>
                <a:blip r:embed="rId12"/>
                <a:stretch>
                  <a:fillRect b="-9524"/>
                </a:stretch>
              </a:blipFill>
              <a:ln w="1270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ovéPole 78"/>
              <p:cNvSpPr txBox="1"/>
              <p:nvPr/>
            </p:nvSpPr>
            <p:spPr>
              <a:xfrm>
                <a:off x="5129998" y="3054658"/>
                <a:ext cx="5698548" cy="923330"/>
              </a:xfrm>
              <a:prstGeom prst="rect">
                <a:avLst/>
              </a:prstGeom>
              <a:noFill/>
              <a:ln w="9525">
                <a:solidFill>
                  <a:schemeClr val="accent1"/>
                </a:solidFill>
              </a:ln>
            </p:spPr>
            <p:txBody>
              <a:bodyPr wrap="none" rtlCol="0">
                <a:spAutoFit/>
              </a:bodyPr>
              <a:lstStyle/>
              <a:p>
                <a:pPr>
                  <a:lnSpc>
                    <a:spcPct val="150000"/>
                  </a:lnSpc>
                </a:pPr>
                <a:r>
                  <a:rPr lang="en-GB" dirty="0" smtClean="0"/>
                  <a:t>By the Pythagoras Theorem:</a:t>
                </a:r>
              </a:p>
              <a:p>
                <a:pPr>
                  <a:lnSpc>
                    <a:spcPct val="15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acc>
                                <m:accPr>
                                  <m:chr m:val="̂"/>
                                  <m:ctrlPr>
                                    <a:rPr lang="en-GB" i="1" smtClean="0">
                                      <a:latin typeface="Cambria Math" panose="02040503050406030204" pitchFamily="18" charset="0"/>
                                    </a:rPr>
                                  </m:ctrlPr>
                                </m:accPr>
                                <m:e>
                                  <m:r>
                                    <a:rPr lang="en-GB" b="1" i="1" smtClean="0">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B</m:t>
                                  </m:r>
                                </m:sub>
                              </m:sSub>
                            </m:e>
                          </m:d>
                        </m:e>
                        <m:sup>
                          <m:r>
                            <a:rPr lang="en-GB" b="0" i="1" smtClean="0">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A</m:t>
                                  </m:r>
                                  <m:r>
                                    <m:rPr>
                                      <m:sty m:val="p"/>
                                    </m:rPr>
                                    <a:rPr lang="en-GB">
                                      <a:latin typeface="Cambria Math" panose="02040503050406030204" pitchFamily="18" charset="0"/>
                                    </a:rPr>
                                    <m:t>B</m:t>
                                  </m:r>
                                </m:sub>
                              </m:sSub>
                            </m:e>
                          </m:d>
                        </m:e>
                        <m:sup>
                          <m:r>
                            <a:rPr lang="en-GB" i="1">
                              <a:latin typeface="Cambria Math" panose="02040503050406030204" pitchFamily="18" charset="0"/>
                            </a:rPr>
                            <m:t>2</m:t>
                          </m:r>
                        </m:sup>
                      </m:sSup>
                    </m:oMath>
                  </m:oMathPara>
                </a14:m>
                <a:r>
                  <a:rPr lang="en-GB" b="0" i="1" dirty="0" smtClean="0">
                    <a:latin typeface="Cambria Math" panose="02040503050406030204" pitchFamily="18" charset="0"/>
                  </a:rPr>
                  <a:t/>
                </a:r>
                <a:br>
                  <a:rPr lang="en-GB" b="0" i="1" dirty="0" smtClean="0">
                    <a:latin typeface="Cambria Math" panose="02040503050406030204" pitchFamily="18" charset="0"/>
                  </a:rPr>
                </a:br>
                <a:endParaRPr lang="en-GB" b="1" dirty="0"/>
              </a:p>
            </p:txBody>
          </p:sp>
        </mc:Choice>
        <mc:Fallback xmlns="">
          <p:sp>
            <p:nvSpPr>
              <p:cNvPr id="79" name="TextovéPole 78"/>
              <p:cNvSpPr txBox="1">
                <a:spLocks noRot="1" noChangeAspect="1" noMove="1" noResize="1" noEditPoints="1" noAdjustHandles="1" noChangeArrowheads="1" noChangeShapeType="1" noTextEdit="1"/>
              </p:cNvSpPr>
              <p:nvPr/>
            </p:nvSpPr>
            <p:spPr>
              <a:xfrm>
                <a:off x="5129998" y="3054658"/>
                <a:ext cx="5698548" cy="923330"/>
              </a:xfrm>
              <a:prstGeom prst="rect">
                <a:avLst/>
              </a:prstGeom>
              <a:blipFill>
                <a:blip r:embed="rId13"/>
                <a:stretch>
                  <a:fillRect l="-855"/>
                </a:stretch>
              </a:blipFill>
              <a:ln w="9525">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ovéPole 79"/>
              <p:cNvSpPr txBox="1"/>
              <p:nvPr/>
            </p:nvSpPr>
            <p:spPr>
              <a:xfrm>
                <a:off x="5832000" y="5832000"/>
                <a:ext cx="5332550" cy="276999"/>
              </a:xfrm>
              <a:prstGeom prst="rect">
                <a:avLst/>
              </a:prstGeom>
              <a:noFill/>
            </p:spPr>
            <p:txBody>
              <a:bodyPr wrap="none" lIns="0" tIns="0" rIns="0" bIns="0" rtlCol="0">
                <a:spAutoFit/>
              </a:bodyPr>
              <a:lstStyle/>
              <a:p>
                <a:r>
                  <a:rPr lang="en-GB" dirty="0" smtClean="0"/>
                  <a:t>(the subspace corresponding to the hypothesis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a14:m>
                <a:r>
                  <a:rPr lang="en-GB" dirty="0" smtClean="0"/>
                  <a:t>)</a:t>
                </a:r>
                <a:endParaRPr lang="en-GB" dirty="0"/>
              </a:p>
            </p:txBody>
          </p:sp>
        </mc:Choice>
        <mc:Fallback xmlns="">
          <p:sp>
            <p:nvSpPr>
              <p:cNvPr id="80" name="TextovéPole 79"/>
              <p:cNvSpPr txBox="1">
                <a:spLocks noRot="1" noChangeAspect="1" noMove="1" noResize="1" noEditPoints="1" noAdjustHandles="1" noChangeArrowheads="1" noChangeShapeType="1" noTextEdit="1"/>
              </p:cNvSpPr>
              <p:nvPr/>
            </p:nvSpPr>
            <p:spPr>
              <a:xfrm>
                <a:off x="5832000" y="5832000"/>
                <a:ext cx="5332550" cy="276999"/>
              </a:xfrm>
              <a:prstGeom prst="rect">
                <a:avLst/>
              </a:prstGeom>
              <a:blipFill>
                <a:blip r:embed="rId14"/>
                <a:stretch>
                  <a:fillRect l="-2746" t="-28889" b="-5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ovéPole 80"/>
              <p:cNvSpPr txBox="1"/>
              <p:nvPr/>
            </p:nvSpPr>
            <p:spPr>
              <a:xfrm>
                <a:off x="892668" y="5145003"/>
                <a:ext cx="2164888" cy="830997"/>
              </a:xfrm>
              <a:prstGeom prst="rect">
                <a:avLst/>
              </a:prstGeom>
              <a:noFill/>
            </p:spPr>
            <p:txBody>
              <a:bodyPr wrap="none" lIns="0" tIns="0" rIns="0" bIns="0" rtlCol="0">
                <a:spAutoFit/>
              </a:bodyPr>
              <a:lstStyle/>
              <a:p>
                <a:r>
                  <a:rPr lang="en-GB" dirty="0" smtClean="0"/>
                  <a:t>  (the subspace </a:t>
                </a:r>
                <a:br>
                  <a:rPr lang="en-GB" dirty="0" smtClean="0"/>
                </a:br>
                <a:r>
                  <a:rPr lang="en-GB" dirty="0" smtClean="0"/>
                  <a:t> corresponding </a:t>
                </a:r>
                <a:br>
                  <a:rPr lang="en-GB" dirty="0" smtClean="0"/>
                </a:br>
                <a:r>
                  <a:rPr lang="en-GB" dirty="0" smtClean="0"/>
                  <a:t>to the hypothesis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a14:m>
                <a:r>
                  <a:rPr lang="en-GB" dirty="0" smtClean="0"/>
                  <a:t>)</a:t>
                </a:r>
                <a:endParaRPr lang="en-GB" dirty="0"/>
              </a:p>
            </p:txBody>
          </p:sp>
        </mc:Choice>
        <mc:Fallback xmlns="">
          <p:sp>
            <p:nvSpPr>
              <p:cNvPr id="81" name="TextovéPole 80"/>
              <p:cNvSpPr txBox="1">
                <a:spLocks noRot="1" noChangeAspect="1" noMove="1" noResize="1" noEditPoints="1" noAdjustHandles="1" noChangeArrowheads="1" noChangeShapeType="1" noTextEdit="1"/>
              </p:cNvSpPr>
              <p:nvPr/>
            </p:nvSpPr>
            <p:spPr>
              <a:xfrm>
                <a:off x="892668" y="5145003"/>
                <a:ext cx="2164888" cy="830997"/>
              </a:xfrm>
              <a:prstGeom prst="rect">
                <a:avLst/>
              </a:prstGeom>
              <a:blipFill>
                <a:blip r:embed="rId15"/>
                <a:stretch>
                  <a:fillRect l="-6461" t="-9559" r="-5899"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ovéPole 81"/>
              <p:cNvSpPr txBox="1"/>
              <p:nvPr/>
            </p:nvSpPr>
            <p:spPr>
              <a:xfrm>
                <a:off x="310093" y="1346743"/>
                <a:ext cx="2281907" cy="830997"/>
              </a:xfrm>
              <a:prstGeom prst="rect">
                <a:avLst/>
              </a:prstGeom>
              <a:noFill/>
            </p:spPr>
            <p:txBody>
              <a:bodyPr wrap="none" lIns="0" tIns="0" rIns="0" bIns="0" rtlCol="0">
                <a:spAutoFit/>
              </a:bodyPr>
              <a:lstStyle/>
              <a:p>
                <a:r>
                  <a:rPr lang="en-GB" dirty="0" smtClean="0"/>
                  <a:t>(the subspace </a:t>
                </a:r>
                <a:br>
                  <a:rPr lang="en-GB" dirty="0" smtClean="0"/>
                </a:br>
                <a:r>
                  <a:rPr lang="en-GB" dirty="0" smtClean="0"/>
                  <a:t>corresponding </a:t>
                </a:r>
                <a:br>
                  <a:rPr lang="en-GB" dirty="0" smtClean="0"/>
                </a:br>
                <a:r>
                  <a:rPr lang="en-GB" dirty="0" smtClean="0"/>
                  <a:t>to the hypothesis </a:t>
                </a:r>
                <a14:m>
                  <m:oMath xmlns:m="http://schemas.openxmlformats.org/officeDocument/2006/math">
                    <m:sSub>
                      <m:sSubPr>
                        <m:ctrlPr>
                          <a:rPr lang="en-GB" b="0" i="1" smtClean="0">
                            <a:latin typeface="Cambria Math" panose="02040503050406030204" pitchFamily="18" charset="0"/>
                          </a:rPr>
                        </m:ctrlPr>
                      </m:sSubPr>
                      <m:e>
                        <m:r>
                          <a:rPr lang="en-GB"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a14:m>
                <a:r>
                  <a:rPr lang="en-GB" dirty="0" smtClean="0"/>
                  <a:t>)</a:t>
                </a:r>
                <a:endParaRPr lang="en-GB" dirty="0"/>
              </a:p>
            </p:txBody>
          </p:sp>
        </mc:Choice>
        <mc:Fallback xmlns="">
          <p:sp>
            <p:nvSpPr>
              <p:cNvPr id="82" name="TextovéPole 81"/>
              <p:cNvSpPr txBox="1">
                <a:spLocks noRot="1" noChangeAspect="1" noMove="1" noResize="1" noEditPoints="1" noAdjustHandles="1" noChangeArrowheads="1" noChangeShapeType="1" noTextEdit="1"/>
              </p:cNvSpPr>
              <p:nvPr/>
            </p:nvSpPr>
            <p:spPr>
              <a:xfrm>
                <a:off x="310093" y="1346743"/>
                <a:ext cx="2281907" cy="830997"/>
              </a:xfrm>
              <a:prstGeom prst="rect">
                <a:avLst/>
              </a:prstGeom>
              <a:blipFill>
                <a:blip r:embed="rId16"/>
                <a:stretch>
                  <a:fillRect l="-6417" t="-9559" r="-5348" b="-16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6" name="TextovéPole 85"/>
              <p:cNvSpPr txBox="1"/>
              <p:nvPr/>
            </p:nvSpPr>
            <p:spPr>
              <a:xfrm>
                <a:off x="2628000" y="3461500"/>
                <a:ext cx="216000" cy="276999"/>
              </a:xfrm>
              <a:prstGeom prst="rect">
                <a:avLst/>
              </a:prstGeom>
              <a:noFill/>
            </p:spPr>
            <p:txBody>
              <a:bodyPr wrap="none" lIns="0" tIns="0" rIns="0" bIns="0" rtlCol="0">
                <a:no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m:t>
                      </m:r>
                    </m:oMath>
                  </m:oMathPara>
                </a14:m>
                <a:endParaRPr lang="en-GB" dirty="0" smtClean="0"/>
              </a:p>
            </p:txBody>
          </p:sp>
        </mc:Choice>
        <mc:Fallback xmlns="">
          <p:sp>
            <p:nvSpPr>
              <p:cNvPr id="86" name="TextovéPole 85"/>
              <p:cNvSpPr txBox="1">
                <a:spLocks noRot="1" noChangeAspect="1" noMove="1" noResize="1" noEditPoints="1" noAdjustHandles="1" noChangeArrowheads="1" noChangeShapeType="1" noTextEdit="1"/>
              </p:cNvSpPr>
              <p:nvPr/>
            </p:nvSpPr>
            <p:spPr>
              <a:xfrm>
                <a:off x="2628000" y="3461500"/>
                <a:ext cx="216000" cy="276999"/>
              </a:xfrm>
              <a:prstGeom prst="rect">
                <a:avLst/>
              </a:prstGeom>
              <a:blipFill>
                <a:blip r:embed="rId17"/>
                <a:stretch>
                  <a:fillRect l="-33333" b="-8889"/>
                </a:stretch>
              </a:blipFill>
            </p:spPr>
            <p:txBody>
              <a:bodyPr/>
              <a:lstStyle/>
              <a:p>
                <a:r>
                  <a:rPr lang="en-GB">
                    <a:noFill/>
                  </a:rPr>
                  <a:t> </a:t>
                </a:r>
              </a:p>
            </p:txBody>
          </p:sp>
        </mc:Fallback>
      </mc:AlternateContent>
      <p:cxnSp>
        <p:nvCxnSpPr>
          <p:cNvPr id="21" name="Přímá spojnice se šipkou 20"/>
          <p:cNvCxnSpPr/>
          <p:nvPr/>
        </p:nvCxnSpPr>
        <p:spPr>
          <a:xfrm flipH="1" flipV="1">
            <a:off x="2880000" y="3600000"/>
            <a:ext cx="648000" cy="180000"/>
          </a:xfrm>
          <a:prstGeom prst="straightConnector1">
            <a:avLst/>
          </a:prstGeom>
          <a:ln w="38100" cap="rnd">
            <a:solidFill>
              <a:srgbClr val="002060"/>
            </a:solidFill>
            <a:prstDash val="sysDot"/>
            <a:round/>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140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Introduction:  Assumptions</a:t>
            </a:r>
            <a:endParaRPr lang="en-GB" u="sng"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assume that the effect of the factors  A  and  B  is additive:</a:t>
                </a:r>
              </a:p>
              <a:p>
                <a:pPr marL="2509838">
                  <a:lnSpc>
                    <a:spcPct val="150000"/>
                  </a:lnSpc>
                </a:pPr>
                <a14:m>
                  <m:oMathPara xmlns:m="http://schemas.openxmlformats.org/officeDocument/2006/math">
                    <m:oMathParaPr>
                      <m:jc m:val="centerGroup"/>
                    </m:oMathParaPr>
                    <m:oMath xmlns:m="http://schemas.openxmlformats.org/officeDocument/2006/math">
                      <m:r>
                        <m:rPr>
                          <m:nor/>
                        </m:rPr>
                        <a:rPr lang="en-GB" b="0" i="0" smtClean="0">
                          <a:latin typeface="Cambria Math" panose="02040503050406030204" pitchFamily="18" charset="0"/>
                        </a:rPr>
                        <m:t>either</m:t>
                      </m:r>
                      <m:r>
                        <a:rPr lang="en-GB"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𝑖𝑗𝑘</m:t>
                          </m:r>
                        </m:sub>
                      </m:sSub>
                      <m:r>
                        <m:rPr>
                          <m:aln/>
                        </m:rP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m:oMath xmlns:m="http://schemas.openxmlformats.org/officeDocument/2006/math">
                      <m:r>
                        <m:rPr>
                          <m:nor/>
                        </m:rPr>
                        <a:rPr lang="en-GB" b="0" i="0" smtClean="0">
                          <a:latin typeface="Cambria Math" panose="02040503050406030204" pitchFamily="18" charset="0"/>
                        </a:rPr>
                        <m:t>or</m:t>
                      </m:r>
                      <m:r>
                        <a:rPr lang="en-GB" b="0" i="1" smtClean="0">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m:oMathPara>
                </a14:m>
                <a:endParaRPr lang="en-GB" dirty="0" smtClean="0"/>
              </a:p>
              <a:p>
                <a:endParaRPr lang="en-GB" dirty="0" smtClean="0"/>
              </a:p>
              <a:p>
                <a:r>
                  <a:rPr lang="en-GB" dirty="0" smtClean="0"/>
                  <a:t>or more precisely:</a:t>
                </a:r>
              </a:p>
              <a:p>
                <a:pPr marL="1970088">
                  <a:lnSpc>
                    <a:spcPct val="150000"/>
                  </a:lnSpc>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either</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smtClean="0">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 xmlns:m="http://schemas.openxmlformats.org/officeDocument/2006/math">
                      <m:r>
                        <m:rPr>
                          <m:nor/>
                        </m:rPr>
                        <a:rPr lang="en-GB">
                          <a:latin typeface="Cambria Math" panose="02040503050406030204" pitchFamily="18" charset="0"/>
                        </a:rPr>
                        <m:t>or</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a:p>
              <a:p>
                <a:endParaRPr lang="en-GB" dirty="0" smtClean="0"/>
              </a:p>
              <a:p>
                <a:pPr>
                  <a:lnSpc>
                    <a:spcPct val="140000"/>
                  </a:lnSpc>
                </a:pPr>
                <a:r>
                  <a:rPr lang="en-GB" dirty="0" smtClean="0"/>
                  <a:t>where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𝒩</m:t>
                    </m:r>
                    <m:d>
                      <m:dPr>
                        <m:ctrlPr>
                          <a:rPr lang="en-GB" b="0" i="1" smtClean="0">
                            <a:latin typeface="Cambria Math" panose="02040503050406030204" pitchFamily="18" charset="0"/>
                          </a:rPr>
                        </m:ctrlPr>
                      </m:dPr>
                      <m:e>
                        <m:r>
                          <a:rPr lang="en-GB" b="0" i="1" smtClean="0">
                            <a:latin typeface="Cambria Math" panose="02040503050406030204" pitchFamily="18" charset="0"/>
                          </a:rPr>
                          <m:t>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e>
                    </m:d>
                  </m:oMath>
                </a14:m>
                <a:r>
                  <a:rPr lang="en-GB" dirty="0" smtClean="0"/>
                  <a:t>  are random variables denoting the random deviations (“errors”);  these random variables are mutually independent (uncorrelated), normally distributed, and homoscedastic (have the same variance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13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808791"/>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808791"/>
                <a:ext cx="2008627" cy="1137747"/>
              </a:xfrm>
              <a:prstGeom prst="rect">
                <a:avLst/>
              </a:prstGeom>
              <a:blipFill>
                <a:blip r:embed="rId3"/>
                <a:stretch>
                  <a:fillRect l="-3040" r="-1520" b="-8065"/>
                </a:stretch>
              </a:blipFill>
            </p:spPr>
            <p:txBody>
              <a:bodyPr/>
              <a:lstStyle/>
              <a:p>
                <a:r>
                  <a:rPr lang="en-GB">
                    <a:noFill/>
                  </a:rPr>
                  <a:t> </a:t>
                </a:r>
              </a:p>
            </p:txBody>
          </p:sp>
        </mc:Fallback>
      </mc:AlternateContent>
      <p:sp>
        <p:nvSpPr>
          <p:cNvPr id="5" name="Levá složená závorka 4"/>
          <p:cNvSpPr/>
          <p:nvPr/>
        </p:nvSpPr>
        <p:spPr>
          <a:xfrm>
            <a:off x="9360000" y="1891664"/>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ovéPole 7"/>
              <p:cNvSpPr txBox="1"/>
              <p:nvPr/>
            </p:nvSpPr>
            <p:spPr>
              <a:xfrm>
                <a:off x="8640000" y="219299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8640000" y="2192999"/>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10" name="Pravá složená závorka 9"/>
          <p:cNvSpPr/>
          <p:nvPr/>
        </p:nvSpPr>
        <p:spPr>
          <a:xfrm>
            <a:off x="8352000" y="1891664"/>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1" name="TextovéPole 10"/>
              <p:cNvSpPr txBox="1"/>
              <p:nvPr/>
            </p:nvSpPr>
            <p:spPr>
              <a:xfrm>
                <a:off x="9576000" y="3722469"/>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9576000" y="3722469"/>
                <a:ext cx="2008627" cy="1137747"/>
              </a:xfrm>
              <a:prstGeom prst="rect">
                <a:avLst/>
              </a:prstGeom>
              <a:blipFill>
                <a:blip r:embed="rId5"/>
                <a:stretch>
                  <a:fillRect l="-3040" r="-1520" b="-8065"/>
                </a:stretch>
              </a:blipFill>
            </p:spPr>
            <p:txBody>
              <a:bodyPr/>
              <a:lstStyle/>
              <a:p>
                <a:r>
                  <a:rPr lang="en-GB">
                    <a:noFill/>
                  </a:rPr>
                  <a:t> </a:t>
                </a:r>
              </a:p>
            </p:txBody>
          </p:sp>
        </mc:Fallback>
      </mc:AlternateContent>
      <p:sp>
        <p:nvSpPr>
          <p:cNvPr id="12" name="Levá složená závorka 11"/>
          <p:cNvSpPr/>
          <p:nvPr/>
        </p:nvSpPr>
        <p:spPr>
          <a:xfrm>
            <a:off x="9360000" y="3805343"/>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13" name="TextovéPole 12"/>
              <p:cNvSpPr txBox="1"/>
              <p:nvPr/>
            </p:nvSpPr>
            <p:spPr>
              <a:xfrm>
                <a:off x="8640000" y="4106677"/>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8640000" y="4106677"/>
                <a:ext cx="464871" cy="369332"/>
              </a:xfrm>
              <a:prstGeom prst="rect">
                <a:avLst/>
              </a:prstGeom>
              <a:blipFill>
                <a:blip r:embed="rId6"/>
                <a:stretch>
                  <a:fillRect l="-14286" r="-14286" b="-11667"/>
                </a:stretch>
              </a:blipFill>
            </p:spPr>
            <p:txBody>
              <a:bodyPr/>
              <a:lstStyle/>
              <a:p>
                <a:r>
                  <a:rPr lang="en-GB">
                    <a:noFill/>
                  </a:rPr>
                  <a:t> </a:t>
                </a:r>
              </a:p>
            </p:txBody>
          </p:sp>
        </mc:Fallback>
      </mc:AlternateContent>
      <p:sp>
        <p:nvSpPr>
          <p:cNvPr id="14" name="Pravá složená závorka 13"/>
          <p:cNvSpPr/>
          <p:nvPr/>
        </p:nvSpPr>
        <p:spPr>
          <a:xfrm>
            <a:off x="8352000" y="3805343"/>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3693867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Put together, we have:</a:t>
                </a:r>
              </a:p>
              <a:p>
                <a:pPr>
                  <a:lnSpc>
                    <a:spcPct val="200000"/>
                  </a:lnSpc>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begChr m:val="‖"/>
                              <m:endChr m:val="‖"/>
                              <m:ctrlPr>
                                <a:rPr lang="en-GB" i="1" smtClean="0">
                                  <a:latin typeface="Cambria Math" panose="02040503050406030204" pitchFamily="18" charset="0"/>
                                </a:rPr>
                              </m:ctrlPr>
                            </m:dPr>
                            <m:e>
                              <m:r>
                                <a:rPr lang="en-GB" b="1" i="1" smtClean="0">
                                  <a:latin typeface="Cambria Math" panose="02040503050406030204" pitchFamily="18" charset="0"/>
                                </a:rPr>
                                <m:t>𝒚</m:t>
                              </m:r>
                            </m:e>
                          </m:d>
                        </m:e>
                        <m:sup>
                          <m:r>
                            <a:rPr lang="en-GB" b="0" i="1" smtClean="0">
                              <a:latin typeface="Cambria Math" panose="02040503050406030204" pitchFamily="18" charset="0"/>
                            </a:rPr>
                            <m:t>2</m:t>
                          </m:r>
                        </m:sup>
                      </m:sSup>
                      <m:r>
                        <m:rPr>
                          <m:aln/>
                        </m:rPr>
                        <a:rPr lang="en-GB" b="0" i="1"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i="1">
                              <a:latin typeface="Cambria Math" panose="02040503050406030204" pitchFamily="18" charset="0"/>
                            </a:rPr>
                            <m:t>2</m:t>
                          </m:r>
                        </m:sup>
                      </m:sSup>
                      <m:r>
                        <a:rPr lang="en-GB" b="0" i="0"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e>
                          </m:d>
                        </m:e>
                        <m:sup>
                          <m:r>
                            <a:rPr lang="en-GB" i="1">
                              <a:latin typeface="Cambria Math" panose="02040503050406030204" pitchFamily="18" charset="0"/>
                            </a:rPr>
                            <m:t>2</m:t>
                          </m:r>
                        </m:sup>
                      </m:sSup>
                      <m:r>
                        <m:rPr>
                          <m:aln/>
                        </m:rPr>
                        <a:rPr lang="en-GB" b="0" i="1"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r>
                        <m:rPr>
                          <m:aln/>
                        </m:rP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d>
                                <m:dPr>
                                  <m:ctrlPr>
                                    <a:rPr lang="en-GB" b="0" i="1" smtClean="0">
                                      <a:latin typeface="Cambria Math" panose="02040503050406030204" pitchFamily="18" charset="0"/>
                                    </a:rPr>
                                  </m:ctrlPr>
                                </m:dPr>
                                <m:e>
                                  <m:r>
                                    <a:rPr lang="en-GB" b="1" i="1">
                                      <a:latin typeface="Cambria Math" panose="02040503050406030204" pitchFamily="18" charset="0"/>
                                    </a:rPr>
                                    <m:t>𝒚</m:t>
                                  </m:r>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r>
                                <a:rPr lang="en-GB" b="0" i="1">
                                  <a:latin typeface="Cambria Math" panose="02040503050406030204" pitchFamily="18" charset="0"/>
                                </a:rPr>
                                <m:t>−</m:t>
                              </m:r>
                              <m:d>
                                <m:dPr>
                                  <m:ctrlPr>
                                    <a:rPr lang="en-GB" b="0" i="1" smtClean="0">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b="0" i="1" smtClean="0">
                                      <a:latin typeface="Cambria Math" panose="02040503050406030204" pitchFamily="18" charset="0"/>
                                    </a:rPr>
                                    <m:t>−</m:t>
                                  </m:r>
                                  <m:r>
                                    <a:rPr lang="en-GB" b="1" i="1" smtClean="0">
                                      <a:latin typeface="Cambria Math" panose="02040503050406030204" pitchFamily="18" charset="0"/>
                                    </a:rPr>
                                    <m:t>𝟏</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m:rPr>
                          <m:aln/>
                        </m:rPr>
                        <a:rPr lang="en-GB" b="0" i="1" smtClean="0">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i="1">
                                      <a:latin typeface="Cambria Math" panose="02040503050406030204" pitchFamily="18" charset="0"/>
                                    </a:rPr>
                                  </m:ctrlPr>
                                </m:accPr>
                                <m:e>
                                  <m:r>
                                    <a:rPr lang="en-GB" b="1" i="1">
                                      <a:latin typeface="Cambria Math" panose="02040503050406030204" pitchFamily="18" charset="0"/>
                                    </a:rPr>
                                    <m:t>𝒚</m:t>
                                  </m:r>
                                </m:e>
                              </m:acc>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m:rPr>
                          <m:aln/>
                        </m:rP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i="1">
                              <a:latin typeface="Cambria Math" panose="02040503050406030204" pitchFamily="18" charset="0"/>
                            </a:rPr>
                            <m:t>2</m:t>
                          </m:r>
                        </m:sup>
                      </m:sSup>
                    </m:oMath>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r>
                        <m:rPr>
                          <m:aln/>
                        </m:rP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B</m:t>
                                  </m:r>
                                </m:sub>
                              </m:sSub>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A</m:t>
                                  </m:r>
                                  <m:r>
                                    <m:rPr>
                                      <m:sty m:val="p"/>
                                    </m:rPr>
                                    <a:rPr lang="en-GB">
                                      <a:latin typeface="Cambria Math" panose="02040503050406030204" pitchFamily="18" charset="0"/>
                                    </a:rPr>
                                    <m:t>B</m:t>
                                  </m:r>
                                </m:sub>
                              </m:sSub>
                            </m:e>
                          </m:d>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𝒆</m:t>
                              </m:r>
                            </m:e>
                          </m:d>
                        </m:e>
                        <m:sup>
                          <m:r>
                            <a:rPr lang="en-GB" i="1">
                              <a:latin typeface="Cambria Math" panose="02040503050406030204" pitchFamily="18" charset="0"/>
                            </a:rPr>
                            <m:t>2</m:t>
                          </m:r>
                        </m:sup>
                      </m:sSup>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
        <p:nvSpPr>
          <p:cNvPr id="4" name="Obdélník 3"/>
          <p:cNvSpPr/>
          <p:nvPr/>
        </p:nvSpPr>
        <p:spPr>
          <a:xfrm>
            <a:off x="1908000" y="5436000"/>
            <a:ext cx="8316000" cy="756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02933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have and denote:</a:t>
                </a:r>
              </a:p>
              <a:p>
                <a:pPr>
                  <a:lnSpc>
                    <a:spcPct val="150000"/>
                  </a:lnSpc>
                </a:pPr>
                <a14:m>
                  <m:oMathPara xmlns:m="http://schemas.openxmlformats.org/officeDocument/2006/math">
                    <m:oMathParaPr>
                      <m:jc m:val="centerGroup"/>
                    </m:oMathParaPr>
                    <m:oMath xmlns:m="http://schemas.openxmlformats.org/officeDocument/2006/math">
                      <m:limLow>
                        <m:limLowPr>
                          <m:ctrlPr>
                            <a:rPr lang="en-GB" sz="3000" i="1" smtClean="0">
                              <a:latin typeface="Cambria Math" panose="02040503050406030204" pitchFamily="18" charset="0"/>
                            </a:rPr>
                          </m:ctrlPr>
                        </m:limLowPr>
                        <m:e>
                          <m:groupChr>
                            <m:groupChrPr>
                              <m:chr m:val="⏟"/>
                              <m:ctrlPr>
                                <a:rPr lang="en-GB" sz="3000" i="1" smtClean="0">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r>
                                        <a:rPr lang="en-GB" sz="3000" b="1" i="1">
                                          <a:latin typeface="Cambria Math" panose="02040503050406030204" pitchFamily="18" charset="0"/>
                                        </a:rPr>
                                        <m:t>𝒚</m:t>
                                      </m:r>
                                      <m:r>
                                        <a:rPr lang="en-GB" sz="3000" i="1">
                                          <a:latin typeface="Cambria Math" panose="02040503050406030204" pitchFamily="18" charset="0"/>
                                        </a:rPr>
                                        <m:t>−</m:t>
                                      </m:r>
                                      <m:r>
                                        <a:rPr lang="en-GB" sz="3000" b="1" i="1">
                                          <a:latin typeface="Cambria Math" panose="02040503050406030204" pitchFamily="18" charset="0"/>
                                        </a:rPr>
                                        <m:t>𝟏</m:t>
                                      </m:r>
                                      <m:acc>
                                        <m:accPr>
                                          <m:chr m:val="̅"/>
                                          <m:ctrlPr>
                                            <a:rPr lang="en-GB" sz="3000" i="1">
                                              <a:latin typeface="Cambria Math" panose="02040503050406030204" pitchFamily="18" charset="0"/>
                                            </a:rPr>
                                          </m:ctrlPr>
                                        </m:accPr>
                                        <m:e>
                                          <m:r>
                                            <a:rPr lang="en-GB" sz="3000" i="1">
                                              <a:latin typeface="Cambria Math" panose="02040503050406030204" pitchFamily="18" charset="0"/>
                                            </a:rPr>
                                            <m:t>𝑦</m:t>
                                          </m:r>
                                        </m:e>
                                      </m:acc>
                                    </m:e>
                                  </m:d>
                                </m:e>
                                <m:sup>
                                  <m:r>
                                    <a:rPr lang="en-GB" sz="3000" i="1">
                                      <a:latin typeface="Cambria Math" panose="02040503050406030204" pitchFamily="18" charset="0"/>
                                    </a:rPr>
                                    <m:t>2</m:t>
                                  </m:r>
                                </m:sup>
                              </m:sSup>
                            </m:e>
                          </m:groupChr>
                        </m:e>
                        <m:lim>
                          <m:sSub>
                            <m:sSubPr>
                              <m:ctrlPr>
                                <a:rPr lang="en-GB" sz="3000" b="0" i="1" smtClean="0">
                                  <a:latin typeface="Cambria Math" panose="02040503050406030204" pitchFamily="18" charset="0"/>
                                </a:rPr>
                              </m:ctrlPr>
                            </m:sSubPr>
                            <m:e>
                              <m:r>
                                <m:rPr>
                                  <m:sty m:val="p"/>
                                </m:rPr>
                                <a:rPr lang="en-GB" sz="3000" b="0" i="0" smtClean="0">
                                  <a:latin typeface="Cambria Math" panose="02040503050406030204" pitchFamily="18" charset="0"/>
                                </a:rPr>
                                <m:t>SS</m:t>
                              </m:r>
                            </m:e>
                            <m:sub>
                              <m:r>
                                <m:rPr>
                                  <m:sty m:val="p"/>
                                </m:rPr>
                                <a:rPr lang="en-GB" sz="3000" b="0" i="0" smtClean="0">
                                  <a:latin typeface="Cambria Math" panose="02040503050406030204" pitchFamily="18" charset="0"/>
                                </a:rPr>
                                <m:t>TOTAL</m:t>
                              </m:r>
                            </m:sub>
                          </m:sSub>
                        </m:lim>
                      </m:limLow>
                      <m:r>
                        <a:rPr lang="en-GB" sz="3000" i="1" smtClean="0">
                          <a:latin typeface="Cambria Math" panose="02040503050406030204" pitchFamily="18" charset="0"/>
                        </a:rPr>
                        <m:t> </m:t>
                      </m:r>
                      <m:r>
                        <a:rPr lang="en-GB" sz="3000" i="1">
                          <a:latin typeface="Cambria Math" panose="02040503050406030204" pitchFamily="18" charset="0"/>
                        </a:rPr>
                        <m:t>=</m:t>
                      </m:r>
                      <m:r>
                        <a:rPr lang="en-GB" sz="3000" i="1" smtClean="0">
                          <a:latin typeface="Cambria Math" panose="02040503050406030204" pitchFamily="18" charset="0"/>
                        </a:rPr>
                        <m:t> </m:t>
                      </m:r>
                      <m:limLow>
                        <m:limLowPr>
                          <m:ctrlPr>
                            <a:rPr lang="en-GB" sz="3000" i="1" smtClean="0">
                              <a:latin typeface="Cambria Math" panose="02040503050406030204" pitchFamily="18" charset="0"/>
                            </a:rPr>
                          </m:ctrlPr>
                        </m:limLowPr>
                        <m:e>
                          <m:groupChr>
                            <m:groupChrPr>
                              <m:chr m:val="⏟"/>
                              <m:ctrlPr>
                                <a:rPr lang="en-GB" sz="3000" i="1" smtClean="0">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r>
                                        <a:rPr lang="en-GB" sz="3000" i="1">
                                          <a:latin typeface="Cambria Math" panose="02040503050406030204" pitchFamily="18" charset="0"/>
                                        </a:rPr>
                                        <m:t>−</m:t>
                                      </m:r>
                                      <m:sSub>
                                        <m:sSubPr>
                                          <m:ctrlPr>
                                            <a:rPr lang="en-GB" sz="3000" i="1">
                                              <a:latin typeface="Cambria Math" panose="02040503050406030204" pitchFamily="18" charset="0"/>
                                            </a:rPr>
                                          </m:ctrlPr>
                                        </m:sSub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e>
                                        <m:sub>
                                          <m:r>
                                            <m:rPr>
                                              <m:sty m:val="p"/>
                                            </m:rPr>
                                            <a:rPr lang="en-GB" sz="3000">
                                              <a:latin typeface="Cambria Math" panose="02040503050406030204" pitchFamily="18" charset="0"/>
                                            </a:rPr>
                                            <m:t>A</m:t>
                                          </m:r>
                                        </m:sub>
                                      </m:sSub>
                                    </m:e>
                                  </m:d>
                                </m:e>
                                <m:sup>
                                  <m:r>
                                    <a:rPr lang="en-GB" sz="3000" i="1">
                                      <a:latin typeface="Cambria Math" panose="02040503050406030204" pitchFamily="18" charset="0"/>
                                    </a:rPr>
                                    <m:t>2</m:t>
                                  </m:r>
                                </m:sup>
                              </m:sSup>
                            </m:e>
                          </m:groupChr>
                        </m:e>
                        <m:lim>
                          <m:sSub>
                            <m:sSubPr>
                              <m:ctrlPr>
                                <a:rPr lang="en-GB" sz="3000" b="0" i="1" smtClean="0">
                                  <a:latin typeface="Cambria Math" panose="02040503050406030204" pitchFamily="18" charset="0"/>
                                </a:rPr>
                              </m:ctrlPr>
                            </m:sSubPr>
                            <m:e>
                              <m:r>
                                <m:rPr>
                                  <m:sty m:val="p"/>
                                </m:rPr>
                                <a:rPr lang="en-GB" sz="3000" b="0" i="0" smtClean="0">
                                  <a:latin typeface="Cambria Math" panose="02040503050406030204" pitchFamily="18" charset="0"/>
                                </a:rPr>
                                <m:t>SS</m:t>
                              </m:r>
                            </m:e>
                            <m:sub>
                              <m:r>
                                <m:rPr>
                                  <m:sty m:val="p"/>
                                </m:rPr>
                                <a:rPr lang="en-GB" sz="3000" b="0" i="0" smtClean="0">
                                  <a:latin typeface="Cambria Math" panose="02040503050406030204" pitchFamily="18" charset="0"/>
                                </a:rPr>
                                <m:t>A</m:t>
                              </m:r>
                            </m:sub>
                          </m:sSub>
                        </m:lim>
                      </m:limLow>
                      <m:r>
                        <a:rPr lang="en-GB" sz="3000" i="1" smtClean="0">
                          <a:latin typeface="Cambria Math" panose="02040503050406030204" pitchFamily="18" charset="0"/>
                        </a:rPr>
                        <m:t> </m:t>
                      </m:r>
                      <m:r>
                        <a:rPr lang="en-GB" sz="3000" i="1">
                          <a:latin typeface="Cambria Math" panose="02040503050406030204" pitchFamily="18" charset="0"/>
                        </a:rPr>
                        <m:t>+</m:t>
                      </m:r>
                      <m:r>
                        <a:rPr lang="en-GB" sz="3000" i="1" smtClean="0">
                          <a:latin typeface="Cambria Math" panose="02040503050406030204" pitchFamily="18" charset="0"/>
                        </a:rPr>
                        <m:t> </m:t>
                      </m:r>
                      <m:limLow>
                        <m:limLowPr>
                          <m:ctrlPr>
                            <a:rPr lang="en-GB" sz="3000" i="1">
                              <a:latin typeface="Cambria Math" panose="02040503050406030204" pitchFamily="18" charset="0"/>
                            </a:rPr>
                          </m:ctrlPr>
                        </m:limLowPr>
                        <m:e>
                          <m:groupChr>
                            <m:groupChrPr>
                              <m:chr m:val="⏟"/>
                              <m:ctrlPr>
                                <a:rPr lang="en-GB" sz="3000" i="1">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r>
                                        <a:rPr lang="en-GB" sz="3000" i="1">
                                          <a:latin typeface="Cambria Math" panose="02040503050406030204" pitchFamily="18" charset="0"/>
                                        </a:rPr>
                                        <m:t>−</m:t>
                                      </m:r>
                                      <m:sSub>
                                        <m:sSubPr>
                                          <m:ctrlPr>
                                            <a:rPr lang="en-GB" sz="3000" i="1">
                                              <a:latin typeface="Cambria Math" panose="02040503050406030204" pitchFamily="18" charset="0"/>
                                            </a:rPr>
                                          </m:ctrlPr>
                                        </m:sSub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e>
                                        <m:sub>
                                          <m:r>
                                            <m:rPr>
                                              <m:sty m:val="p"/>
                                            </m:rPr>
                                            <a:rPr lang="en-GB" sz="3000">
                                              <a:latin typeface="Cambria Math" panose="02040503050406030204" pitchFamily="18" charset="0"/>
                                            </a:rPr>
                                            <m:t>B</m:t>
                                          </m:r>
                                        </m:sub>
                                      </m:sSub>
                                    </m:e>
                                  </m:d>
                                </m:e>
                                <m:sup>
                                  <m:r>
                                    <a:rPr lang="en-GB" sz="3000" i="1">
                                      <a:latin typeface="Cambria Math" panose="02040503050406030204" pitchFamily="18" charset="0"/>
                                    </a:rPr>
                                    <m:t>2</m:t>
                                  </m:r>
                                </m:sup>
                              </m:sSup>
                            </m:e>
                          </m:groupChr>
                        </m:e>
                        <m:lim>
                          <m:sSub>
                            <m:sSubPr>
                              <m:ctrlPr>
                                <a:rPr lang="en-GB" sz="3000" b="0" i="1" smtClean="0">
                                  <a:latin typeface="Cambria Math" panose="02040503050406030204" pitchFamily="18" charset="0"/>
                                </a:rPr>
                              </m:ctrlPr>
                            </m:sSubPr>
                            <m:e>
                              <m:r>
                                <m:rPr>
                                  <m:sty m:val="p"/>
                                </m:rPr>
                                <a:rPr lang="en-GB" sz="3000" b="0" i="0" smtClean="0">
                                  <a:latin typeface="Cambria Math" panose="02040503050406030204" pitchFamily="18" charset="0"/>
                                </a:rPr>
                                <m:t>SS</m:t>
                              </m:r>
                            </m:e>
                            <m:sub>
                              <m:r>
                                <m:rPr>
                                  <m:sty m:val="p"/>
                                </m:rPr>
                                <a:rPr lang="en-GB" sz="3000" b="0" i="0" smtClean="0">
                                  <a:latin typeface="Cambria Math" panose="02040503050406030204" pitchFamily="18" charset="0"/>
                                </a:rPr>
                                <m:t>B</m:t>
                              </m:r>
                            </m:sub>
                          </m:sSub>
                        </m:lim>
                      </m:limLow>
                      <m:r>
                        <a:rPr lang="en-GB" sz="3000" b="0" i="1" smtClean="0">
                          <a:latin typeface="Cambria Math" panose="02040503050406030204" pitchFamily="18" charset="0"/>
                        </a:rPr>
                        <m:t> </m:t>
                      </m:r>
                      <m:r>
                        <a:rPr lang="en-GB" sz="3000" i="1">
                          <a:latin typeface="Cambria Math" panose="02040503050406030204" pitchFamily="18" charset="0"/>
                        </a:rPr>
                        <m:t>+</m:t>
                      </m:r>
                      <m:r>
                        <a:rPr lang="en-GB" sz="3000" i="1" smtClean="0">
                          <a:latin typeface="Cambria Math" panose="02040503050406030204" pitchFamily="18" charset="0"/>
                        </a:rPr>
                        <m:t> </m:t>
                      </m:r>
                      <m:limLow>
                        <m:limLowPr>
                          <m:ctrlPr>
                            <a:rPr lang="en-GB" sz="3000" i="1">
                              <a:latin typeface="Cambria Math" panose="02040503050406030204" pitchFamily="18" charset="0"/>
                            </a:rPr>
                          </m:ctrlPr>
                        </m:limLowPr>
                        <m:e>
                          <m:groupChr>
                            <m:groupChrPr>
                              <m:chr m:val="⏟"/>
                              <m:ctrlPr>
                                <a:rPr lang="en-GB" sz="3000" i="1">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r>
                                        <a:rPr lang="en-GB" sz="3000" i="1">
                                          <a:latin typeface="Cambria Math" panose="02040503050406030204" pitchFamily="18" charset="0"/>
                                        </a:rPr>
                                        <m:t>−</m:t>
                                      </m:r>
                                      <m:sSub>
                                        <m:sSubPr>
                                          <m:ctrlPr>
                                            <a:rPr lang="en-GB" sz="3000" i="1">
                                              <a:latin typeface="Cambria Math" panose="02040503050406030204" pitchFamily="18" charset="0"/>
                                            </a:rPr>
                                          </m:ctrlPr>
                                        </m:sSubPr>
                                        <m:e>
                                          <m:acc>
                                            <m:accPr>
                                              <m:chr m:val="̂"/>
                                              <m:ctrlPr>
                                                <a:rPr lang="en-GB" sz="3000" i="1">
                                                  <a:latin typeface="Cambria Math" panose="02040503050406030204" pitchFamily="18" charset="0"/>
                                                </a:rPr>
                                              </m:ctrlPr>
                                            </m:accPr>
                                            <m:e>
                                              <m:r>
                                                <a:rPr lang="en-GB" sz="3000" b="1" i="1">
                                                  <a:latin typeface="Cambria Math" panose="02040503050406030204" pitchFamily="18" charset="0"/>
                                                </a:rPr>
                                                <m:t>𝒚</m:t>
                                              </m:r>
                                            </m:e>
                                          </m:acc>
                                        </m:e>
                                        <m:sub>
                                          <m:r>
                                            <m:rPr>
                                              <m:sty m:val="p"/>
                                            </m:rPr>
                                            <a:rPr lang="en-GB" sz="3000" b="0" i="0" smtClean="0">
                                              <a:latin typeface="Cambria Math" panose="02040503050406030204" pitchFamily="18" charset="0"/>
                                            </a:rPr>
                                            <m:t>A</m:t>
                                          </m:r>
                                          <m:r>
                                            <m:rPr>
                                              <m:sty m:val="p"/>
                                            </m:rPr>
                                            <a:rPr lang="en-GB" sz="3000">
                                              <a:latin typeface="Cambria Math" panose="02040503050406030204" pitchFamily="18" charset="0"/>
                                            </a:rPr>
                                            <m:t>B</m:t>
                                          </m:r>
                                        </m:sub>
                                      </m:sSub>
                                    </m:e>
                                  </m:d>
                                </m:e>
                                <m:sup>
                                  <m:r>
                                    <a:rPr lang="en-GB" sz="3000" i="1">
                                      <a:latin typeface="Cambria Math" panose="02040503050406030204" pitchFamily="18" charset="0"/>
                                    </a:rPr>
                                    <m:t>2</m:t>
                                  </m:r>
                                </m:sup>
                              </m:sSup>
                            </m:e>
                          </m:groupChr>
                        </m:e>
                        <m:lim>
                          <m:sSub>
                            <m:sSubPr>
                              <m:ctrlPr>
                                <a:rPr lang="en-GB" sz="3000" i="1">
                                  <a:latin typeface="Cambria Math" panose="02040503050406030204" pitchFamily="18" charset="0"/>
                                </a:rPr>
                              </m:ctrlPr>
                            </m:sSubPr>
                            <m:e>
                              <m:r>
                                <m:rPr>
                                  <m:sty m:val="p"/>
                                </m:rPr>
                                <a:rPr lang="en-GB" sz="3000">
                                  <a:latin typeface="Cambria Math" panose="02040503050406030204" pitchFamily="18" charset="0"/>
                                </a:rPr>
                                <m:t>SS</m:t>
                              </m:r>
                            </m:e>
                            <m:sub>
                              <m:r>
                                <m:rPr>
                                  <m:sty m:val="p"/>
                                </m:rPr>
                                <a:rPr lang="en-GB" sz="3000" b="0" i="0" smtClean="0">
                                  <a:latin typeface="Cambria Math" panose="02040503050406030204" pitchFamily="18" charset="0"/>
                                </a:rPr>
                                <m:t>A</m:t>
                              </m:r>
                              <m:r>
                                <m:rPr>
                                  <m:sty m:val="p"/>
                                </m:rPr>
                                <a:rPr lang="en-GB" sz="3000">
                                  <a:latin typeface="Cambria Math" panose="02040503050406030204" pitchFamily="18" charset="0"/>
                                </a:rPr>
                                <m:t>B</m:t>
                              </m:r>
                            </m:sub>
                          </m:sSub>
                        </m:lim>
                      </m:limLow>
                      <m:r>
                        <a:rPr lang="en-GB" sz="3000" i="1" smtClean="0">
                          <a:latin typeface="Cambria Math" panose="02040503050406030204" pitchFamily="18" charset="0"/>
                        </a:rPr>
                        <m:t> </m:t>
                      </m:r>
                      <m:r>
                        <a:rPr lang="en-GB" sz="3000" i="1">
                          <a:latin typeface="Cambria Math" panose="02040503050406030204" pitchFamily="18" charset="0"/>
                        </a:rPr>
                        <m:t>+</m:t>
                      </m:r>
                      <m:r>
                        <a:rPr lang="en-GB" sz="3000" i="1" smtClean="0">
                          <a:latin typeface="Cambria Math" panose="02040503050406030204" pitchFamily="18" charset="0"/>
                        </a:rPr>
                        <m:t> </m:t>
                      </m:r>
                      <m:limLow>
                        <m:limLowPr>
                          <m:ctrlPr>
                            <a:rPr lang="en-GB" sz="3000" i="1">
                              <a:latin typeface="Cambria Math" panose="02040503050406030204" pitchFamily="18" charset="0"/>
                            </a:rPr>
                          </m:ctrlPr>
                        </m:limLowPr>
                        <m:e>
                          <m:groupChr>
                            <m:groupChrPr>
                              <m:chr m:val="⏟"/>
                              <m:ctrlPr>
                                <a:rPr lang="en-GB" sz="3000" i="1">
                                  <a:latin typeface="Cambria Math" panose="02040503050406030204" pitchFamily="18" charset="0"/>
                                </a:rPr>
                              </m:ctrlPr>
                            </m:groupChrPr>
                            <m:e>
                              <m:sSup>
                                <m:sSupPr>
                                  <m:ctrlPr>
                                    <a:rPr lang="en-GB" sz="3000" i="1">
                                      <a:latin typeface="Cambria Math" panose="02040503050406030204" pitchFamily="18" charset="0"/>
                                    </a:rPr>
                                  </m:ctrlPr>
                                </m:sSupPr>
                                <m:e>
                                  <m:d>
                                    <m:dPr>
                                      <m:begChr m:val="‖"/>
                                      <m:endChr m:val="‖"/>
                                      <m:ctrlPr>
                                        <a:rPr lang="en-GB" sz="3000" i="1">
                                          <a:latin typeface="Cambria Math" panose="02040503050406030204" pitchFamily="18" charset="0"/>
                                        </a:rPr>
                                      </m:ctrlPr>
                                    </m:dPr>
                                    <m:e>
                                      <m:r>
                                        <a:rPr lang="en-GB" sz="3000" b="1" i="1">
                                          <a:latin typeface="Cambria Math" panose="02040503050406030204" pitchFamily="18" charset="0"/>
                                        </a:rPr>
                                        <m:t>𝒆</m:t>
                                      </m:r>
                                    </m:e>
                                  </m:d>
                                </m:e>
                                <m:sup>
                                  <m:r>
                                    <a:rPr lang="en-GB" sz="3000" i="1">
                                      <a:latin typeface="Cambria Math" panose="02040503050406030204" pitchFamily="18" charset="0"/>
                                    </a:rPr>
                                    <m:t>2</m:t>
                                  </m:r>
                                </m:sup>
                              </m:sSup>
                            </m:e>
                          </m:groupChr>
                        </m:e>
                        <m:lim>
                          <m:r>
                            <m:rPr>
                              <m:sty m:val="p"/>
                            </m:rPr>
                            <a:rPr lang="en-GB" sz="3000" b="0" i="0" smtClean="0">
                              <a:latin typeface="Cambria Math" panose="02040503050406030204" pitchFamily="18" charset="0"/>
                            </a:rPr>
                            <m:t>RSS</m:t>
                          </m:r>
                        </m:lim>
                      </m:limLow>
                    </m:oMath>
                  </m:oMathPara>
                </a14:m>
                <a:endParaRPr lang="en-GB" sz="3000" dirty="0" smtClean="0"/>
              </a:p>
              <a:p>
                <a:endParaRPr lang="en-GB" dirty="0" smtClean="0"/>
              </a:p>
              <a:p>
                <a:endParaRPr lang="en-GB" dirty="0"/>
              </a:p>
              <a:p>
                <a:r>
                  <a:rPr lang="en-GB" dirty="0"/>
                  <a:t>where, </a:t>
                </a:r>
                <a:r>
                  <a:rPr lang="en-GB" dirty="0" smtClean="0"/>
                  <a:t>recall, we have:</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m:oMathPara>
                </a14:m>
                <a:endParaRPr lang="en-GB" dirty="0" smtClean="0"/>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m:rPr>
                              <m:sty m:val="p"/>
                            </m:rPr>
                            <a:rPr lang="en-GB" b="0" i="0" smtClean="0">
                              <a:latin typeface="Cambria Math" panose="02040503050406030204" pitchFamily="18" charset="0"/>
                            </a:rPr>
                            <m:t>A</m:t>
                          </m:r>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A</m:t>
                          </m:r>
                          <m:r>
                            <m:rPr>
                              <m:sty m:val="p"/>
                            </m:rPr>
                            <a:rPr lang="en-GB">
                              <a:latin typeface="Cambria Math" panose="02040503050406030204" pitchFamily="18" charset="0"/>
                            </a:rPr>
                            <m:t>B</m:t>
                          </m:r>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m:rPr>
                              <m:sty m:val="p"/>
                            </m:rPr>
                            <a:rPr lang="en-GB" b="0" i="0" smtClean="0">
                              <a:latin typeface="Cambria Math" panose="02040503050406030204" pitchFamily="18" charset="0"/>
                            </a:rPr>
                            <m:t>B</m:t>
                          </m:r>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oMath>
                  </m:oMathPara>
                </a14:m>
                <a:endParaRPr lang="en-GB" dirty="0" smtClean="0"/>
              </a:p>
              <a:p>
                <a:endParaRPr lang="en-GB" dirty="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m:t>
                      </m:r>
                      <m:r>
                        <a:rPr lang="en-GB" b="0" i="1" smtClean="0">
                          <a:latin typeface="Cambria Math" panose="02040503050406030204" pitchFamily="18" charset="0"/>
                        </a:rPr>
                        <m:t>𝜇</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47007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a:t>
                </a:r>
              </a:p>
              <a:p>
                <a:endParaRPr lang="en-GB" dirty="0" smtClean="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r>
                                <a:rPr lang="en-GB" b="1" i="1">
                                  <a:latin typeface="Cambria Math" panose="02040503050406030204" pitchFamily="18" charset="0"/>
                                </a:rPr>
                                <m:t>𝟏</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a:latin typeface="Cambria Math" panose="02040503050406030204" pitchFamily="18" charset="0"/>
                            </a:rPr>
                            <m:t>2</m:t>
                          </m:r>
                        </m:sup>
                      </m:sSup>
                      <m: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e>
                                      </m:d>
                                    </m:e>
                                    <m:sup>
                                      <m:r>
                                        <a:rPr lang="en-GB" i="1">
                                          <a:latin typeface="Cambria Math" panose="02040503050406030204" pitchFamily="18" charset="0"/>
                                        </a:rPr>
                                        <m:t>2</m:t>
                                      </m:r>
                                    </m:sup>
                                  </m:sSup>
                                </m:e>
                              </m:nary>
                            </m:e>
                          </m:nary>
                        </m:e>
                      </m:nary>
                    </m:oMath>
                  </m:oMathPara>
                </a14:m>
                <a:endParaRPr lang="en-GB" dirty="0"/>
              </a:p>
              <a:p>
                <a:endParaRPr lang="en-GB" dirty="0" smtClean="0"/>
              </a:p>
              <a:p>
                <a:pPr>
                  <a:lnSpc>
                    <a:spcPct val="13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smtClean="0">
                                  <a:latin typeface="Cambria Math" panose="02040503050406030204" pitchFamily="18" charset="0"/>
                                </a:rPr>
                                <m:t>𝒆</m:t>
                              </m:r>
                            </m:e>
                          </m:d>
                        </m:e>
                        <m:sup>
                          <m:r>
                            <a:rPr lang="en-GB">
                              <a:latin typeface="Cambria Math" panose="02040503050406030204" pitchFamily="18" charset="0"/>
                            </a:rPr>
                            <m:t>2</m:t>
                          </m:r>
                        </m:sup>
                      </m:sSup>
                      <m:r>
                        <a:rPr lang="en-GB">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b="1" i="1">
                                  <a:latin typeface="Cambria Math" panose="02040503050406030204" pitchFamily="18" charset="0"/>
                                </a:rPr>
                                <m:t>𝒚</m:t>
                              </m:r>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𝑖𝑗𝑘</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i="1">
                                          <a:latin typeface="Cambria Math" panose="02040503050406030204" pitchFamily="18" charset="0"/>
                                        </a:rPr>
                                        <m:t>2</m:t>
                                      </m:r>
                                    </m:sup>
                                  </m:sSup>
                                </m:e>
                              </m:nary>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891948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a:t>
                </a:r>
              </a:p>
              <a:p>
                <a:pPr>
                  <a:lnSpc>
                    <a:spcPct val="13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A</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A</m:t>
                                              </m:r>
                                              <m:r>
                                                <a:rPr lang="en-GB" b="0" i="1" smtClean="0">
                                                  <a:latin typeface="Cambria Math" panose="02040503050406030204" pitchFamily="18" charset="0"/>
                                                </a:rPr>
                                                <m:t>𝑖𝑗𝑘</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𝛼</m:t>
                                      </m:r>
                                    </m:e>
                                    <m:sub>
                                      <m:r>
                                        <a:rPr lang="en-GB" b="0" i="1" smtClean="0">
                                          <a:latin typeface="Cambria Math" panose="02040503050406030204" pitchFamily="18" charset="0"/>
                                        </a:rPr>
                                        <m:t>𝑖</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bSup>
                            <m:sSubSupPr>
                              <m:ctrlPr>
                                <a:rPr lang="en-GB" i="1">
                                  <a:latin typeface="Cambria Math" panose="02040503050406030204" pitchFamily="18" charset="0"/>
                                </a:rPr>
                              </m:ctrlPr>
                            </m:sSubSupPr>
                            <m:e>
                              <m:r>
                                <a:rPr lang="en-GB" i="1">
                                  <a:latin typeface="Cambria Math" panose="02040503050406030204" pitchFamily="18" charset="0"/>
                                </a:rPr>
                                <m:t>𝛼</m:t>
                              </m:r>
                            </m:e>
                            <m:sub>
                              <m:r>
                                <a:rPr lang="en-GB" i="1">
                                  <a:latin typeface="Cambria Math" panose="02040503050406030204" pitchFamily="18" charset="0"/>
                                </a:rPr>
                                <m:t>𝑖</m:t>
                              </m:r>
                            </m:sub>
                            <m:sup>
                              <m:r>
                                <a:rPr lang="en-GB" i="1">
                                  <a:latin typeface="Cambria Math" panose="02040503050406030204" pitchFamily="18" charset="0"/>
                                </a:rPr>
                                <m:t>2</m:t>
                              </m:r>
                            </m:sup>
                          </m:sSub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9587140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a:t>
                </a:r>
              </a:p>
              <a:p>
                <a:pPr>
                  <a:lnSpc>
                    <a:spcPct val="13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B</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B</m:t>
                                              </m:r>
                                              <m:r>
                                                <a:rPr lang="en-GB" b="0" i="1" smtClean="0">
                                                  <a:latin typeface="Cambria Math" panose="02040503050406030204" pitchFamily="18" charset="0"/>
                                                </a:rPr>
                                                <m:t>𝑖𝑗𝑘</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𝛽</m:t>
                                      </m:r>
                                    </m:e>
                                    <m:sub>
                                      <m:r>
                                        <a:rPr lang="en-GB" b="0" i="1" smtClean="0">
                                          <a:latin typeface="Cambria Math" panose="02040503050406030204" pitchFamily="18" charset="0"/>
                                        </a:rPr>
                                        <m:t>𝑗</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𝐼𝐾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bSup>
                            <m:sSubSupPr>
                              <m:ctrlPr>
                                <a:rPr lang="en-GB" i="1">
                                  <a:latin typeface="Cambria Math" panose="02040503050406030204" pitchFamily="18" charset="0"/>
                                </a:rPr>
                              </m:ctrlPr>
                            </m:sSubSupPr>
                            <m:e>
                              <m:r>
                                <a:rPr lang="en-GB" i="1">
                                  <a:latin typeface="Cambria Math" panose="02040503050406030204" pitchFamily="18" charset="0"/>
                                </a:rPr>
                                <m:t>𝛽</m:t>
                              </m:r>
                            </m:e>
                            <m:sub>
                              <m:r>
                                <a:rPr lang="en-GB" i="1">
                                  <a:latin typeface="Cambria Math" panose="02040503050406030204" pitchFamily="18" charset="0"/>
                                </a:rPr>
                                <m:t>𝑗</m:t>
                              </m:r>
                            </m:sub>
                            <m:sup>
                              <m:r>
                                <a:rPr lang="en-GB" i="1">
                                  <a:latin typeface="Cambria Math" panose="02040503050406030204" pitchFamily="18" charset="0"/>
                                </a:rPr>
                                <m:t>2</m:t>
                              </m:r>
                            </m:sup>
                          </m:sSubSup>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2562128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thus have:</a:t>
                </a:r>
              </a:p>
              <a:p>
                <a:pPr>
                  <a:lnSpc>
                    <a:spcPct val="13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AB</m:t>
                          </m:r>
                        </m:sub>
                      </m:sSub>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b="0" i="1" smtClean="0">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AB</m:t>
                                  </m:r>
                                </m:sub>
                              </m:sSub>
                            </m:e>
                          </m:d>
                        </m:e>
                        <m:sup>
                          <m:r>
                            <a:rPr lang="en-GB">
                              <a:latin typeface="Cambria Math" panose="02040503050406030204" pitchFamily="18" charset="0"/>
                            </a:rPr>
                            <m:t>2</m:t>
                          </m:r>
                        </m:sup>
                      </m:sSup>
                      <m:r>
                        <m:rPr>
                          <m:aln/>
                        </m:rPr>
                        <a:rPr lang="en-GB">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i="1">
                                                      <a:latin typeface="Cambria Math" panose="02040503050406030204" pitchFamily="18" charset="0"/>
                                                    </a:rPr>
                                                    <m:t>𝑦</m:t>
                                                  </m:r>
                                                </m:e>
                                              </m:acc>
                                            </m:e>
                                            <m:sub>
                                              <m:r>
                                                <m:rPr>
                                                  <m:sty m:val="p"/>
                                                </m:rPr>
                                                <a:rPr lang="en-GB" b="0" i="0" smtClean="0">
                                                  <a:latin typeface="Cambria Math" panose="02040503050406030204" pitchFamily="18" charset="0"/>
                                                </a:rPr>
                                                <m:t>AB</m:t>
                                              </m:r>
                                              <m:r>
                                                <a:rPr lang="en-GB" b="0" i="1" smtClean="0">
                                                  <a:latin typeface="Cambria Math" panose="02040503050406030204" pitchFamily="18" charset="0"/>
                                                </a:rPr>
                                                <m:t>𝑖𝑗𝑘</m:t>
                                              </m:r>
                                            </m:sub>
                                          </m:sSub>
                                        </m:e>
                                      </m:d>
                                    </m:e>
                                    <m:sup>
                                      <m:r>
                                        <a:rPr lang="en-GB" i="1">
                                          <a:latin typeface="Cambria Math" panose="02040503050406030204" pitchFamily="18" charset="0"/>
                                        </a:rPr>
                                        <m:t>2</m:t>
                                      </m:r>
                                    </m:sup>
                                  </m:sSup>
                                </m:e>
                              </m:nary>
                            </m:e>
                          </m:nary>
                        </m:e>
                      </m:nary>
                      <m:r>
                        <a:rPr lang="en-GB" i="1">
                          <a:latin typeface="Cambria Math" panose="02040503050406030204" pitchFamily="18" charset="0"/>
                        </a:rPr>
                        <m:t>=</m:t>
                      </m:r>
                      <m:r>
                        <a:rPr lang="en-GB" i="1" smtClean="0">
                          <a:latin typeface="Cambria Math" panose="02040503050406030204" pitchFamily="18" charset="0"/>
                        </a:rPr>
                        <m:t>        </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oMath>
                    <m:oMath xmlns:m="http://schemas.openxmlformats.org/officeDocument/2006/math">
                      <m:r>
                        <m:rPr>
                          <m:aln/>
                        </m:rP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up>
                                      <m:r>
                                        <a:rPr lang="en-GB" b="0" i="1" smtClean="0">
                                          <a:latin typeface="Cambria Math" panose="02040503050406030204" pitchFamily="18" charset="0"/>
                                        </a:rPr>
                                        <m:t>2</m:t>
                                      </m:r>
                                    </m:sup>
                                  </m:sSub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sSubSup>
                                <m:sSubSupPr>
                                  <m:ctrlPr>
                                    <a:rPr lang="en-GB" i="1">
                                      <a:latin typeface="Cambria Math" panose="02040503050406030204" pitchFamily="18" charset="0"/>
                                    </a:rPr>
                                  </m:ctrlPr>
                                </m:sSubSupPr>
                                <m:e>
                                  <m:r>
                                    <a:rPr lang="en-GB" i="1">
                                      <a:latin typeface="Cambria Math" panose="02040503050406030204" pitchFamily="18" charset="0"/>
                                    </a:rPr>
                                    <m:t>𝛾</m:t>
                                  </m:r>
                                </m:e>
                                <m:sub>
                                  <m:r>
                                    <a:rPr lang="en-GB" i="1">
                                      <a:latin typeface="Cambria Math" panose="02040503050406030204" pitchFamily="18" charset="0"/>
                                    </a:rPr>
                                    <m:t>𝑖𝑗</m:t>
                                  </m:r>
                                </m:sub>
                                <m:sup>
                                  <m:r>
                                    <a:rPr lang="en-GB" i="1">
                                      <a:latin typeface="Cambria Math" panose="02040503050406030204" pitchFamily="18" charset="0"/>
                                    </a:rPr>
                                    <m:t>2</m:t>
                                  </m:r>
                                </m:sup>
                              </m:sSubSup>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12610178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den>
                    </m:f>
                    <m:r>
                      <a:rPr lang="en-GB" b="0" i="1" smtClean="0">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we obtain:</a:t>
                </a:r>
              </a:p>
              <a:p>
                <a:pPr>
                  <a:spcAft>
                    <a:spcPts val="1200"/>
                  </a:spcAft>
                </a:pPr>
                <a:endParaRPr lang="en-GB" dirty="0" smtClean="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𝐼𝐽𝐾</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nary>
                            </m:e>
                          </m:nary>
                        </m:e>
                      </m:nary>
                      <m:r>
                        <a:rPr lang="en-GB" b="0" i="1" smtClean="0">
                          <a:latin typeface="Cambria Math" panose="02040503050406030204" pitchFamily="18" charset="0"/>
                        </a:rPr>
                        <m:t> = 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smtClean="0">
                          <a:latin typeface="Cambria Math" panose="02040503050406030204" pitchFamily="18" charset="0"/>
                        </a:rPr>
                        <m:t> </m:t>
                      </m:r>
                      <m:r>
                        <a:rPr lang="en-GB" i="1">
                          <a:latin typeface="Cambria Math" panose="02040503050406030204" pitchFamily="18" charset="0"/>
                        </a:rPr>
                        <m:t>= </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m:t>
                          </m:r>
                          <m:r>
                            <a:rPr lang="en-GB" i="1">
                              <a:latin typeface="Cambria Math" panose="02040503050406030204" pitchFamily="18" charset="0"/>
                            </a:rPr>
                            <m:t>∙∙</m:t>
                          </m:r>
                        </m:sub>
                      </m:sSub>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4377985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den>
                    </m:f>
                    <m:r>
                      <a:rPr lang="en-GB" b="0" i="1" smtClean="0">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we obtain:</a:t>
                </a:r>
              </a:p>
              <a:p>
                <a:endParaRPr lang="en-GB" dirty="0" smtClean="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𝐽𝐾</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=1</m:t>
                              </m:r>
                            </m:sub>
                            <m:sup>
                              <m:r>
                                <a:rPr lang="en-GB" b="0" i="1" smtClean="0">
                                  <a:latin typeface="Cambria Math" panose="02040503050406030204" pitchFamily="18" charset="0"/>
                                </a:rPr>
                                <m:t>𝐾</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𝑖𝑗𝑘</m:t>
                                  </m:r>
                                </m:sub>
                              </m:sSub>
                            </m:e>
                          </m:nary>
                        </m:e>
                      </m:nary>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𝜇</m:t>
                          </m:r>
                        </m:e>
                      </m:acc>
                      <m:r>
                        <a:rPr lang="en-GB" b="0" i="1" smtClean="0">
                          <a:latin typeface="Cambria Math" panose="02040503050406030204" pitchFamily="18" charset="0"/>
                        </a:rPr>
                        <m:t> = 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b="0" i="1" smtClean="0">
                          <a:latin typeface="Cambria Math" panose="02040503050406030204" pitchFamily="18" charset="0"/>
                        </a:rPr>
                        <m:t>    </m:t>
                      </m:r>
                      <m:r>
                        <m:rPr>
                          <m:nor/>
                        </m:rPr>
                        <a:rPr lang="en-GB" b="0" i="0" smtClean="0">
                          <a:latin typeface="Cambria Math" panose="02040503050406030204" pitchFamily="18" charset="0"/>
                        </a:rPr>
                        <m:t>for</m:t>
                      </m:r>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oMath>
                  </m:oMathPara>
                </a14:m>
                <a:endParaRPr lang="en-GB" dirty="0" smtClean="0"/>
              </a:p>
              <a:p>
                <a:pPr>
                  <a:lnSpc>
                    <a:spcPct val="150000"/>
                  </a:lnSpc>
                </a:pPr>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b="0" i="1" smtClean="0">
                              <a:latin typeface="Cambria Math" panose="02040503050406030204" pitchFamily="18" charset="0"/>
                            </a:rPr>
                            <m:t>𝐼</m:t>
                          </m:r>
                          <m:r>
                            <a:rPr lang="en-GB" i="1">
                              <a:latin typeface="Cambria Math" panose="02040503050406030204" pitchFamily="18" charset="0"/>
                            </a:rPr>
                            <m:t>𝐾</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𝐾</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e>
                          </m:nary>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i="1" smtClean="0">
                          <a:latin typeface="Cambria Math" panose="02040503050406030204" pitchFamily="18" charset="0"/>
                        </a:rPr>
                        <m:t> </m:t>
                      </m:r>
                      <m:r>
                        <a:rPr lang="en-GB" b="0"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r>
                        <a:rPr lang="en-GB" i="1">
                          <a:latin typeface="Cambria Math" panose="02040503050406030204" pitchFamily="18" charset="0"/>
                        </a:rPr>
                        <m:t> </m:t>
                      </m:r>
                      <m:r>
                        <a:rPr lang="en-GB" i="1" smtClean="0">
                          <a:latin typeface="Cambria Math" panose="02040503050406030204" pitchFamily="18" charset="0"/>
                        </a:rPr>
                        <m:t>  </m:t>
                      </m:r>
                      <m:r>
                        <a:rPr lang="en-GB" i="1">
                          <a:latin typeface="Cambria Math" panose="02040503050406030204" pitchFamily="18" charset="0"/>
                        </a:rPr>
                        <m:t> </m:t>
                      </m:r>
                      <m:r>
                        <m:rPr>
                          <m:nor/>
                        </m:rPr>
                        <a:rPr lang="en-GB">
                          <a:latin typeface="Cambria Math" panose="02040503050406030204" pitchFamily="18" charset="0"/>
                        </a:rPr>
                        <m:t>for</m:t>
                      </m:r>
                      <m:r>
                        <a:rPr lang="en-GB" i="1">
                          <a:latin typeface="Cambria Math" panose="02040503050406030204" pitchFamily="18" charset="0"/>
                        </a:rPr>
                        <m:t> </m:t>
                      </m:r>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𝐽</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7027249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a:lnSpc>
                    <a:spcPct val="150000"/>
                  </a:lnSpc>
                  <a:spcAft>
                    <a:spcPts val="1200"/>
                  </a:spcAft>
                </a:pPr>
                <a:r>
                  <a:rPr lang="en-GB" dirty="0" smtClean="0"/>
                  <a:t>By solving the above Least Squares Problems </a:t>
                </a:r>
                <a:br>
                  <a:rPr lang="en-GB" dirty="0" smtClean="0"/>
                </a:br>
                <a:r>
                  <a:rPr lang="en-GB" dirty="0" smtClean="0"/>
                  <a:t>(</a:t>
                </a:r>
                <a14:m>
                  <m:oMath xmlns:m="http://schemas.openxmlformats.org/officeDocument/2006/math">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𝜕𝜇</m:t>
                        </m:r>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den>
                    </m:f>
                    <m:r>
                      <a:rPr lang="en-GB" b="0" i="1" smtClean="0">
                        <a:latin typeface="Cambria Math" panose="02040503050406030204" pitchFamily="18" charset="0"/>
                      </a:rPr>
                      <m:t>=</m:t>
                    </m:r>
                    <m:f>
                      <m:fPr>
                        <m:type m:val="skw"/>
                        <m:ctrlPr>
                          <a:rPr lang="en-GB" b="0"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𝐹</m:t>
                        </m:r>
                      </m:num>
                      <m:den>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den>
                    </m:f>
                    <m:r>
                      <a:rPr lang="en-GB" b="0" i="1" smtClean="0">
                        <a:latin typeface="Cambria Math" panose="02040503050406030204" pitchFamily="18" charset="0"/>
                      </a:rPr>
                      <m:t>=</m:t>
                    </m:r>
                    <m:f>
                      <m:fPr>
                        <m:type m:val="skw"/>
                        <m:ctrlPr>
                          <a:rPr lang="en-GB" i="1">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𝐹</m:t>
                        </m:r>
                      </m:num>
                      <m:den>
                        <m:r>
                          <a:rPr lang="en-GB" i="1">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den>
                    </m:f>
                    <m:r>
                      <a:rPr lang="en-GB" b="0" i="1" smtClean="0">
                        <a:latin typeface="Cambria Math" panose="02040503050406030204" pitchFamily="18" charset="0"/>
                      </a:rPr>
                      <m:t>=0</m:t>
                    </m:r>
                  </m:oMath>
                </a14:m>
                <a:r>
                  <a:rPr lang="en-GB" dirty="0" smtClean="0"/>
                  <a:t> </a:t>
                </a:r>
                <a:r>
                  <a:rPr lang="en-GB" dirty="0"/>
                  <a:t> etc.;  </a:t>
                </a:r>
                <a:r>
                  <a:rPr lang="en-GB" u="sng" dirty="0" smtClean="0"/>
                  <a:t>do it as an exercise</a:t>
                </a:r>
                <a:r>
                  <a:rPr lang="en-GB" dirty="0" smtClean="0"/>
                  <a:t>),  we obtain:</a:t>
                </a:r>
              </a:p>
              <a:p>
                <a:pPr>
                  <a:lnSpc>
                    <a:spcPct val="15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𝑖𝑗</m:t>
                          </m:r>
                        </m:sub>
                      </m:sSub>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𝐾</m:t>
                          </m:r>
                        </m:den>
                      </m:f>
                      <m:nary>
                        <m:naryPr>
                          <m:chr m:val="∑"/>
                          <m:ctrlPr>
                            <a:rPr lang="en-GB" i="1">
                              <a:latin typeface="Cambria Math" panose="02040503050406030204" pitchFamily="18" charset="0"/>
                            </a:rPr>
                          </m:ctrlPr>
                        </m:naryPr>
                        <m:sub>
                          <m:r>
                            <a:rPr lang="en-GB" b="0" i="1" smtClean="0">
                              <a:latin typeface="Cambria Math" panose="02040503050406030204" pitchFamily="18" charset="0"/>
                            </a:rPr>
                            <m:t>𝑘</m:t>
                          </m:r>
                          <m:r>
                            <a:rPr lang="en-GB" i="1">
                              <a:latin typeface="Cambria Math" panose="02040503050406030204" pitchFamily="18" charset="0"/>
                            </a:rPr>
                            <m:t>=1</m:t>
                          </m:r>
                        </m:sub>
                        <m:sup>
                          <m:r>
                            <a:rPr lang="en-GB" b="0" i="1" smtClean="0">
                              <a:latin typeface="Cambria Math" panose="02040503050406030204" pitchFamily="18" charset="0"/>
                            </a:rPr>
                            <m:t>𝐾</m:t>
                          </m:r>
                        </m:sup>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e>
                      </m:nary>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i="1" smtClean="0">
                          <a:latin typeface="Cambria Math" panose="02040503050406030204" pitchFamily="18" charset="0"/>
                        </a:rPr>
                        <m:t> </m:t>
                      </m:r>
                      <m:r>
                        <m:rPr>
                          <m:aln/>
                        </m:rPr>
                        <a:rPr lang="en-GB" b="0" i="1" smtClean="0">
                          <a:latin typeface="Cambria Math" panose="02040503050406030204" pitchFamily="18" charset="0"/>
                        </a:rPr>
                        <m:t>=</m:t>
                      </m:r>
                      <m:r>
                        <a:rPr lang="en-GB" b="0"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𝑖</m:t>
                          </m:r>
                          <m:r>
                            <a:rPr lang="en-GB" i="1">
                              <a:latin typeface="Cambria Math" panose="02040503050406030204" pitchFamily="18" charset="0"/>
                            </a:rPr>
                            <m:t>𝑗</m:t>
                          </m:r>
                          <m:r>
                            <a:rPr lang="en-GB" i="1">
                              <a:latin typeface="Cambria Math" panose="02040503050406030204" pitchFamily="18" charset="0"/>
                            </a:rPr>
                            <m:t>∙</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𝑖</m:t>
                          </m:r>
                          <m:r>
                            <a:rPr lang="en-GB" i="1">
                              <a:latin typeface="Cambria Math" panose="02040503050406030204" pitchFamily="18" charset="0"/>
                            </a:rPr>
                            <m:t>∙∙</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b="0" i="1" smtClean="0">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r>
                        <a:rPr lang="en-GB" i="1" smtClean="0">
                          <a:latin typeface="Cambria Math" panose="02040503050406030204" pitchFamily="18" charset="0"/>
                        </a:rPr>
                        <m:t> </m:t>
                      </m:r>
                      <m:r>
                        <a:rPr lang="en-GB" b="0" i="0" smtClean="0">
                          <a:latin typeface="Cambria Math" panose="02040503050406030204" pitchFamily="18" charset="0"/>
                        </a:rPr>
                        <m:t>=</m:t>
                      </m:r>
                    </m:oMath>
                    <m:oMath xmlns:m="http://schemas.openxmlformats.org/officeDocument/2006/math">
                      <m:r>
                        <m:rPr>
                          <m:aln/>
                        </m:rPr>
                        <a:rPr lang="en-GB" b="0" i="0" smtClean="0">
                          <a:latin typeface="Cambria Math" panose="02040503050406030204" pitchFamily="18" charset="0"/>
                        </a:rPr>
                        <m:t>=</m:t>
                      </m:r>
                      <m:r>
                        <a:rPr lang="en-GB" b="0" i="1"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sub>
                      </m:sSub>
                    </m:oMath>
                  </m:oMathPara>
                </a14:m>
                <a:endParaRPr lang="en-GB" dirty="0" smtClean="0"/>
              </a:p>
              <a:p>
                <a:endParaRPr lang="en-GB" b="0" i="0" dirty="0" smtClean="0">
                  <a:latin typeface="Cambria Math" panose="02040503050406030204" pitchFamily="18" charset="0"/>
                </a:endParaRPr>
              </a:p>
              <a:p>
                <a:endParaRPr lang="en-GB" b="0" i="0" dirty="0" smtClean="0">
                  <a:latin typeface="Cambria Math" panose="02040503050406030204" pitchFamily="18" charset="0"/>
                </a:endParaRPr>
              </a:p>
              <a:p>
                <a:pPr>
                  <a:lnSpc>
                    <a:spcPct val="200000"/>
                  </a:lnSpc>
                </a:pPr>
                <a14:m>
                  <m:oMathPara xmlns:m="http://schemas.openxmlformats.org/officeDocument/2006/math">
                    <m:oMathParaPr>
                      <m:jc m:val="right"/>
                    </m:oMathParaPr>
                    <m:oMath xmlns:m="http://schemas.openxmlformats.org/officeDocument/2006/math">
                      <m:r>
                        <m:rPr>
                          <m:nor/>
                        </m:rPr>
                        <a:rPr lang="en-GB" b="0" i="0" smtClean="0">
                          <a:latin typeface="Cambria Math" panose="02040503050406030204" pitchFamily="18" charset="0"/>
                        </a:rPr>
                        <m:t>for</m:t>
                      </m:r>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r>
                        <a:rPr lang="en-GB" b="0" i="1" smtClean="0">
                          <a:latin typeface="Cambria Math" panose="02040503050406030204" pitchFamily="18" charset="0"/>
                        </a:rPr>
                        <m:t>  </m:t>
                      </m:r>
                      <m:r>
                        <m:rPr>
                          <m:nor/>
                        </m:rPr>
                        <a:rPr lang="en-GB" b="0" i="0" smtClean="0">
                          <a:latin typeface="Cambria Math" panose="02040503050406030204" pitchFamily="18" charset="0"/>
                        </a:rPr>
                        <m:t>and</m:t>
                      </m:r>
                      <m:r>
                        <m:rPr>
                          <m:nor/>
                        </m:rPr>
                        <a:rPr lang="en-GB" b="0" i="0" smtClean="0">
                          <a:latin typeface="Cambria Math" panose="02040503050406030204" pitchFamily="18" charset="0"/>
                        </a:rPr>
                        <m:t> </m:t>
                      </m:r>
                      <m:r>
                        <m:rPr>
                          <m:nor/>
                        </m:rPr>
                        <a:rPr lang="en-GB" b="0" i="0" smtClean="0">
                          <a:latin typeface="Cambria Math" panose="02040503050406030204" pitchFamily="18" charset="0"/>
                        </a:rPr>
                        <m:t>for</m:t>
                      </m:r>
                      <m:r>
                        <a:rPr lang="en-GB" b="0" i="1" smtClean="0">
                          <a:latin typeface="Cambria Math" panose="02040503050406030204" pitchFamily="18" charset="0"/>
                        </a:rPr>
                        <m:t> </m:t>
                      </m:r>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𝐽</m:t>
                      </m:r>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1979" t="-363"/>
                </a:stretch>
              </a:blipFill>
            </p:spPr>
            <p:txBody>
              <a:bodyPr/>
              <a:lstStyle/>
              <a:p>
                <a:r>
                  <a:rPr lang="en-GB">
                    <a:noFill/>
                  </a:rPr>
                  <a:t> </a:t>
                </a:r>
              </a:p>
            </p:txBody>
          </p:sp>
        </mc:Fallback>
      </mc:AlternateContent>
    </p:spTree>
    <p:extLst>
      <p:ext uri="{BB962C8B-B14F-4D97-AF65-F5344CB8AC3E}">
        <p14:creationId xmlns:p14="http://schemas.microsoft.com/office/powerpoint/2010/main" val="8967014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Put together, we have:</a:t>
                </a:r>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TOTAL</m:t>
                          </m:r>
                        </m:sub>
                      </m:sSub>
                      <m:r>
                        <a:rPr lang="en-GB" i="1" smtClean="0">
                          <a:latin typeface="Cambria Math" panose="02040503050406030204" pitchFamily="18" charset="0"/>
                        </a:rPr>
                        <m:t> </m:t>
                      </m:r>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e>
                                      </m:d>
                                    </m:e>
                                    <m:sup>
                                      <m:r>
                                        <a:rPr lang="en-GB" i="1">
                                          <a:latin typeface="Cambria Math" panose="02040503050406030204" pitchFamily="18" charset="0"/>
                                        </a:rPr>
                                        <m:t>2</m:t>
                                      </m:r>
                                    </m:sup>
                                  </m:sSup>
                                </m:e>
                              </m:nary>
                            </m:e>
                          </m:nary>
                        </m:e>
                      </m:nary>
                      <m:r>
                        <a:rPr lang="en-GB" i="1" smtClean="0">
                          <a:latin typeface="Cambria Math" panose="02040503050406030204" pitchFamily="18" charset="0"/>
                        </a:rPr>
                        <m:t> </m:t>
                      </m:r>
                      <m:r>
                        <a:rPr lang="en-GB" b="0" i="1" smtClean="0">
                          <a:latin typeface="Cambria Math" panose="02040503050406030204" pitchFamily="18" charset="0"/>
                        </a:rPr>
                        <m:t>= </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d>
                                    </m:e>
                                    <m:sup>
                                      <m:r>
                                        <a:rPr lang="en-GB" i="1">
                                          <a:latin typeface="Cambria Math" panose="02040503050406030204" pitchFamily="18" charset="0"/>
                                        </a:rPr>
                                        <m:t>2</m:t>
                                      </m:r>
                                    </m:sup>
                                  </m:sSup>
                                </m:e>
                              </m:nary>
                            </m:e>
                          </m:nary>
                        </m:e>
                      </m:nary>
                    </m:oMath>
                  </m:oMathPara>
                </a14:m>
                <a:endParaRPr lang="en-GB" dirty="0"/>
              </a:p>
              <a:p>
                <a:pPr>
                  <a:lnSpc>
                    <a:spcPct val="11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r>
                        <a:rPr lang="en-GB" i="1" smtClean="0">
                          <a:latin typeface="Cambria Math" panose="02040503050406030204" pitchFamily="18" charset="0"/>
                        </a:rPr>
                        <m:t> </m:t>
                      </m:r>
                      <m:r>
                        <a:rPr lang="en-GB" i="1">
                          <a:latin typeface="Cambria Math" panose="02040503050406030204" pitchFamily="18" charset="0"/>
                        </a:rPr>
                        <m:t>=</m:t>
                      </m:r>
                      <m:r>
                        <a:rPr lang="en-GB" i="1">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𝛼</m:t>
                                  </m:r>
                                </m:e>
                              </m:acc>
                            </m:e>
                            <m:sub>
                              <m:r>
                                <a:rPr lang="en-GB" i="1">
                                  <a:latin typeface="Cambria Math" panose="02040503050406030204" pitchFamily="18" charset="0"/>
                                </a:rPr>
                                <m:t>𝑖</m:t>
                              </m:r>
                            </m:sub>
                            <m:sup>
                              <m:r>
                                <a:rPr lang="en-GB" i="1">
                                  <a:latin typeface="Cambria Math" panose="02040503050406030204" pitchFamily="18" charset="0"/>
                                </a:rPr>
                                <m:t>2</m:t>
                              </m:r>
                            </m:sup>
                          </m:sSubSup>
                        </m:e>
                      </m:nary>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r>
                        <a:rPr lang="en-GB" i="1">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i="1" dirty="0" smtClean="0">
                  <a:latin typeface="Cambria Math" panose="02040503050406030204" pitchFamily="18" charset="0"/>
                </a:endParaRPr>
              </a:p>
              <a:p>
                <a:pPr>
                  <a:lnSpc>
                    <a:spcPct val="11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B</m:t>
                          </m:r>
                        </m:sub>
                      </m:sSub>
                      <m:r>
                        <a:rPr lang="en-GB" i="1" smtClean="0">
                          <a:latin typeface="Cambria Math" panose="02040503050406030204" pitchFamily="18" charset="0"/>
                        </a:rPr>
                        <m:t> </m:t>
                      </m:r>
                      <m:r>
                        <a:rPr lang="en-GB" i="1">
                          <a:latin typeface="Cambria Math" panose="02040503050406030204" pitchFamily="18" charset="0"/>
                        </a:rPr>
                        <m:t>=</m:t>
                      </m:r>
                      <m:r>
                        <a:rPr lang="en-GB" b="0" i="1" smtClean="0">
                          <a:latin typeface="Cambria Math" panose="02040503050406030204" pitchFamily="18" charset="0"/>
                        </a:rPr>
                        <m:t>𝐼</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𝐽</m:t>
                          </m:r>
                        </m:sup>
                        <m:e>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up>
                              <m:r>
                                <a:rPr lang="en-GB" i="1">
                                  <a:latin typeface="Cambria Math" panose="02040503050406030204" pitchFamily="18" charset="0"/>
                                </a:rPr>
                                <m:t>2</m:t>
                              </m:r>
                            </m:sup>
                          </m:sSubSup>
                        </m:e>
                      </m:nary>
                      <m:r>
                        <a:rPr lang="en-GB" i="1" smtClean="0">
                          <a:latin typeface="Cambria Math" panose="02040503050406030204" pitchFamily="18" charset="0"/>
                        </a:rPr>
                        <m:t> </m:t>
                      </m:r>
                      <m:r>
                        <a:rPr lang="en-GB" i="1">
                          <a:latin typeface="Cambria Math" panose="02040503050406030204" pitchFamily="18" charset="0"/>
                        </a:rPr>
                        <m:t>=</m:t>
                      </m:r>
                      <m:r>
                        <a:rPr lang="en-GB" i="1" smtClean="0">
                          <a:latin typeface="Cambria Math" panose="02040503050406030204" pitchFamily="18" charset="0"/>
                        </a:rPr>
                        <m:t> </m:t>
                      </m:r>
                      <m:r>
                        <a:rPr lang="en-GB" b="0" i="1" smtClean="0">
                          <a:latin typeface="Cambria Math" panose="02040503050406030204" pitchFamily="18" charset="0"/>
                        </a:rPr>
                        <m:t>𝐼</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oMath>
                  </m:oMathPara>
                </a14:m>
                <a:endParaRPr lang="en-GB" dirty="0" smtClean="0"/>
              </a:p>
              <a:p>
                <a:pPr>
                  <a:lnSpc>
                    <a:spcPct val="110000"/>
                  </a:lnSpc>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A</m:t>
                          </m:r>
                          <m:r>
                            <m:rPr>
                              <m:sty m:val="p"/>
                            </m:rPr>
                            <a:rPr lang="en-GB">
                              <a:latin typeface="Cambria Math" panose="02040503050406030204" pitchFamily="18" charset="0"/>
                            </a:rPr>
                            <m:t>B</m:t>
                          </m:r>
                        </m:sub>
                      </m:sSub>
                      <m:r>
                        <a:rPr lang="en-GB" i="1">
                          <a:latin typeface="Cambria Math" panose="02040503050406030204" pitchFamily="18" charset="0"/>
                        </a:rPr>
                        <m:t> =</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Sup>
                                <m:sSubSupPr>
                                  <m:ctrlPr>
                                    <a:rPr lang="en-GB" b="0" i="1" smtClean="0">
                                      <a:latin typeface="Cambria Math" panose="02040503050406030204" pitchFamily="18" charset="0"/>
                                    </a:rPr>
                                  </m:ctrlPr>
                                </m:sSubSup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𝑖𝑗</m:t>
                                  </m:r>
                                </m:sub>
                                <m:sup>
                                  <m:r>
                                    <a:rPr lang="en-GB" b="0" i="1" smtClean="0">
                                      <a:latin typeface="Cambria Math" panose="02040503050406030204" pitchFamily="18" charset="0"/>
                                    </a:rPr>
                                    <m:t>2</m:t>
                                  </m:r>
                                </m:sup>
                              </m:sSubSup>
                            </m:e>
                          </m:nary>
                        </m:e>
                      </m:nary>
                      <m:r>
                        <a:rPr lang="en-GB" i="1">
                          <a:latin typeface="Cambria Math" panose="02040503050406030204" pitchFamily="18" charset="0"/>
                        </a:rPr>
                        <m:t> = </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𝐼</m:t>
                          </m:r>
                        </m:sup>
                        <m:e>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m:t>
                                          </m:r>
                                          <m:r>
                                            <a:rPr lang="en-GB" b="0" i="1" smtClean="0">
                                              <a:latin typeface="Cambria Math" panose="02040503050406030204" pitchFamily="18" charset="0"/>
                                            </a:rPr>
                                            <m:t>∙</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sub>
                                      </m:sSub>
                                    </m:e>
                                  </m:d>
                                </m:e>
                                <m:sup>
                                  <m:r>
                                    <a:rPr lang="en-GB" b="0" i="1" smtClean="0">
                                      <a:latin typeface="Cambria Math" panose="02040503050406030204" pitchFamily="18" charset="0"/>
                                    </a:rPr>
                                    <m:t>2</m:t>
                                  </m:r>
                                </m:sup>
                              </m:sSup>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40722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Introduction:  Assumptions</a:t>
            </a:r>
            <a:endParaRPr lang="en-GB" u="sng"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assume that the effect of the factors  A  and  B  is additive:</a:t>
                </a:r>
              </a:p>
              <a:p>
                <a:pPr marL="1970088">
                  <a:lnSpc>
                    <a:spcPct val="150000"/>
                  </a:lnSpc>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either</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smtClean="0">
                          <a:latin typeface="Cambria Math" panose="02040503050406030204" pitchFamily="18" charset="0"/>
                        </a:rPr>
                        <m:t> </m:t>
                      </m:r>
                      <m:r>
                        <a:rPr lang="en-GB" i="1">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 xmlns:m="http://schemas.openxmlformats.org/officeDocument/2006/math">
                      <m:r>
                        <m:rPr>
                          <m:nor/>
                        </m:rPr>
                        <a:rPr lang="en-GB">
                          <a:latin typeface="Cambria Math" panose="02040503050406030204" pitchFamily="18" charset="0"/>
                        </a:rPr>
                        <m:t>or</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a:p>
              <a:p>
                <a:endParaRPr lang="en-GB" dirty="0" smtClean="0"/>
              </a:p>
              <a:p>
                <a:pPr>
                  <a:lnSpc>
                    <a:spcPct val="150000"/>
                  </a:lnSpc>
                </a:pPr>
                <a:r>
                  <a:rPr lang="en-GB" u="sng" dirty="0" smtClean="0"/>
                  <a:t>NOTICE:</a:t>
                </a:r>
              </a:p>
              <a:p>
                <a:pPr>
                  <a:lnSpc>
                    <a:spcPct val="150000"/>
                  </a:lnSpc>
                </a:pPr>
                <a:r>
                  <a:rPr lang="en-GB" dirty="0" smtClean="0"/>
                  <a:t>If the effect is not additive (e.g., it is multiplicative), then it </a:t>
                </a:r>
                <a:r>
                  <a:rPr lang="en-GB" u="sng" dirty="0" smtClean="0"/>
                  <a:t>must</a:t>
                </a:r>
                <a:r>
                  <a:rPr lang="en-GB" dirty="0" smtClean="0"/>
                  <a:t> be converted </a:t>
                </a:r>
                <a:br>
                  <a:rPr lang="en-GB" dirty="0" smtClean="0"/>
                </a:br>
                <a:r>
                  <a:rPr lang="en-GB" dirty="0" smtClean="0"/>
                  <a:t>to the additive form first (by taking, e.g., the logarithms) because we shall use </a:t>
                </a:r>
                <a:br>
                  <a:rPr lang="en-GB" dirty="0" smtClean="0"/>
                </a:br>
                <a:r>
                  <a:rPr lang="en-GB" dirty="0" smtClean="0"/>
                  <a:t>the theory of (Multiple) Linear Regression.</a:t>
                </a:r>
              </a:p>
              <a:p>
                <a:pPr>
                  <a:lnSpc>
                    <a:spcPct val="50000"/>
                  </a:lnSpc>
                </a:pPr>
                <a:endParaRPr lang="en-GB" dirty="0" smtClean="0"/>
              </a:p>
              <a:p>
                <a:pPr>
                  <a:lnSpc>
                    <a:spcPct val="150000"/>
                  </a:lnSpc>
                </a:pPr>
                <a:r>
                  <a:rPr lang="en-GB" dirty="0" smtClean="0"/>
                  <a:t>¡¡¡ We do not know the parameters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We shall estimate them by using  the Least Squares Method  (that is Multiple Linear Regression) !!!</a:t>
                </a:r>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12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808791"/>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808791"/>
                <a:ext cx="2008627" cy="1137747"/>
              </a:xfrm>
              <a:prstGeom prst="rect">
                <a:avLst/>
              </a:prstGeom>
              <a:blipFill>
                <a:blip r:embed="rId3"/>
                <a:stretch>
                  <a:fillRect l="-3040" r="-1520" b="-8065"/>
                </a:stretch>
              </a:blipFill>
            </p:spPr>
            <p:txBody>
              <a:bodyPr/>
              <a:lstStyle/>
              <a:p>
                <a:r>
                  <a:rPr lang="en-GB">
                    <a:noFill/>
                  </a:rPr>
                  <a:t> </a:t>
                </a:r>
              </a:p>
            </p:txBody>
          </p:sp>
        </mc:Fallback>
      </mc:AlternateContent>
      <p:sp>
        <p:nvSpPr>
          <p:cNvPr id="5" name="Levá složená závorka 4"/>
          <p:cNvSpPr/>
          <p:nvPr/>
        </p:nvSpPr>
        <p:spPr>
          <a:xfrm>
            <a:off x="9360000" y="1891664"/>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ovéPole 7"/>
              <p:cNvSpPr txBox="1"/>
              <p:nvPr/>
            </p:nvSpPr>
            <p:spPr>
              <a:xfrm>
                <a:off x="8640000" y="219299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8640000" y="2192999"/>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10" name="Pravá složená závorka 9"/>
          <p:cNvSpPr/>
          <p:nvPr/>
        </p:nvSpPr>
        <p:spPr>
          <a:xfrm>
            <a:off x="8352000" y="1891664"/>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8381777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Put together, we have:</a:t>
                </a:r>
              </a:p>
              <a:p>
                <a:pPr>
                  <a:lnSpc>
                    <a:spcPct val="150000"/>
                  </a:lnSpc>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R</m:t>
                      </m:r>
                      <m:r>
                        <m:rPr>
                          <m:sty m:val="p"/>
                        </m:rPr>
                        <a:rPr lang="en-GB">
                          <a:latin typeface="Cambria Math" panose="02040503050406030204" pitchFamily="18" charset="0"/>
                        </a:rPr>
                        <m:t>SS</m:t>
                      </m:r>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rPr>
                                                <m:t>𝜇</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𝛼</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𝛽</m:t>
                                                  </m:r>
                                                </m:e>
                                              </m:acc>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𝛾</m:t>
                                                  </m:r>
                                                </m:e>
                                              </m:acc>
                                            </m:e>
                                            <m:sub>
                                              <m:r>
                                                <a:rPr lang="en-GB" b="0" i="1" smtClean="0">
                                                  <a:latin typeface="Cambria Math" panose="02040503050406030204" pitchFamily="18" charset="0"/>
                                                </a:rPr>
                                                <m:t>𝑖𝑗</m:t>
                                              </m:r>
                                            </m:sub>
                                          </m:sSub>
                                        </m:e>
                                      </m:d>
                                    </m:e>
                                    <m:sup>
                                      <m:r>
                                        <a:rPr lang="en-GB" i="1">
                                          <a:latin typeface="Cambria Math" panose="02040503050406030204" pitchFamily="18" charset="0"/>
                                        </a:rPr>
                                        <m:t>2</m:t>
                                      </m:r>
                                    </m:sup>
                                  </m:sSup>
                                </m:e>
                              </m:nary>
                            </m:e>
                          </m:nary>
                        </m:e>
                      </m:nary>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𝑦</m:t>
                                                  </m:r>
                                                </m:e>
                                              </m:acc>
                                            </m:e>
                                            <m:sub>
                                              <m:r>
                                                <a:rPr lang="en-GB" b="0" i="1" smtClean="0">
                                                  <a:latin typeface="Cambria Math" panose="02040503050406030204" pitchFamily="18" charset="0"/>
                                                </a:rPr>
                                                <m:t>𝑖𝑗</m:t>
                                              </m:r>
                                              <m:r>
                                                <a:rPr lang="en-GB" b="0" i="1" smtClean="0">
                                                  <a:latin typeface="Cambria Math" panose="02040503050406030204" pitchFamily="18" charset="0"/>
                                                </a:rPr>
                                                <m:t>∙</m:t>
                                              </m:r>
                                            </m:sub>
                                          </m:sSub>
                                        </m:e>
                                      </m:d>
                                    </m:e>
                                    <m:sup>
                                      <m:r>
                                        <a:rPr lang="en-GB" i="1">
                                          <a:latin typeface="Cambria Math" panose="02040503050406030204" pitchFamily="18" charset="0"/>
                                        </a:rPr>
                                        <m:t>2</m:t>
                                      </m:r>
                                    </m:sup>
                                  </m:sSup>
                                </m:e>
                              </m:nary>
                            </m:e>
                          </m:nary>
                        </m:e>
                      </m:nary>
                    </m:oMath>
                  </m:oMathPara>
                </a14:m>
                <a:endParaRPr lang="en-GB" dirty="0" smtClean="0"/>
              </a:p>
              <a:p>
                <a:endParaRPr lang="en-GB" dirty="0"/>
              </a:p>
              <a:p>
                <a:endParaRPr lang="en-GB" dirty="0" smtClean="0"/>
              </a:p>
              <a:p>
                <a:endParaRPr lang="en-GB" dirty="0" smtClean="0"/>
              </a:p>
              <a:p>
                <a:pPr>
                  <a:lnSpc>
                    <a:spcPct val="150000"/>
                  </a:lnSpc>
                </a:pPr>
                <a:r>
                  <a:rPr lang="en-GB" u="sng" dirty="0" smtClean="0"/>
                  <a:t>Remark:</a:t>
                </a:r>
                <a:r>
                  <a:rPr lang="en-GB" dirty="0"/>
                  <a:t>  The quantity</a:t>
                </a:r>
              </a:p>
              <a:p>
                <a:pPr marL="1976438"/>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RSS</m:t>
                          </m:r>
                        </m:num>
                        <m:den>
                          <m:r>
                            <a:rPr lang="en-GB" b="0"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b="0" i="1" smtClean="0">
                              <a:latin typeface="Cambria Math" panose="02040503050406030204" pitchFamily="18" charset="0"/>
                            </a:rPr>
                            <m:t> </m:t>
                          </m:r>
                        </m:den>
                      </m:f>
                    </m:oMath>
                  </m:oMathPara>
                </a14:m>
                <a:endParaRPr lang="en-GB" dirty="0" smtClean="0"/>
              </a:p>
              <a:p>
                <a:pPr>
                  <a:lnSpc>
                    <a:spcPct val="180000"/>
                  </a:lnSpc>
                </a:pPr>
                <a:r>
                  <a:rPr lang="en-GB" dirty="0" smtClean="0"/>
                  <a:t>is an estimate of the unknown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that is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    We have  </a:t>
                </a:r>
                <a14:m>
                  <m:oMath xmlns:m="http://schemas.openxmlformats.org/officeDocument/2006/math">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2</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oMath>
                </a14:m>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2421"/>
                </a:stretch>
              </a:blipFill>
            </p:spPr>
            <p:txBody>
              <a:bodyPr/>
              <a:lstStyle/>
              <a:p>
                <a:r>
                  <a:rPr lang="en-GB">
                    <a:noFill/>
                  </a:rPr>
                  <a:t> </a:t>
                </a:r>
              </a:p>
            </p:txBody>
          </p:sp>
        </mc:Fallback>
      </mc:AlternateContent>
    </p:spTree>
    <p:extLst>
      <p:ext uri="{BB962C8B-B14F-4D97-AF65-F5344CB8AC3E}">
        <p14:creationId xmlns:p14="http://schemas.microsoft.com/office/powerpoint/2010/main" val="25974187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Recall that it holds:</a:t>
                </a:r>
              </a:p>
              <a:p>
                <a:pPr>
                  <a:lnSpc>
                    <a:spcPct val="150000"/>
                  </a:lnSpc>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TOTAL</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B</m:t>
                          </m:r>
                        </m:sub>
                      </m:sSub>
                      <m:r>
                        <a:rPr lang="en-GB" i="1">
                          <a:latin typeface="Cambria Math" panose="02040503050406030204" pitchFamily="18" charset="0"/>
                        </a:rPr>
                        <m:t>+</m:t>
                      </m:r>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A</m:t>
                          </m:r>
                          <m:r>
                            <m:rPr>
                              <m:sty m:val="p"/>
                            </m:rPr>
                            <a:rPr lang="en-GB">
                              <a:latin typeface="Cambria Math" panose="02040503050406030204" pitchFamily="18" charset="0"/>
                            </a:rPr>
                            <m:t>B</m:t>
                          </m:r>
                        </m:sub>
                      </m:sSub>
                      <m:r>
                        <a:rPr lang="en-GB" i="1">
                          <a:latin typeface="Cambria Math" panose="02040503050406030204" pitchFamily="18" charset="0"/>
                        </a:rPr>
                        <m:t>+</m:t>
                      </m:r>
                      <m:r>
                        <m:rPr>
                          <m:sty m:val="p"/>
                        </m:rPr>
                        <a:rPr lang="en-GB" b="0" i="0" smtClean="0">
                          <a:latin typeface="Cambria Math" panose="02040503050406030204" pitchFamily="18" charset="0"/>
                        </a:rPr>
                        <m:t>RSS</m:t>
                      </m:r>
                    </m:oMath>
                  </m:oMathPara>
                </a14:m>
                <a:endParaRPr lang="en-GB" dirty="0" smtClean="0"/>
              </a:p>
              <a:p>
                <a:pPr>
                  <a:lnSpc>
                    <a:spcPct val="150000"/>
                  </a:lnSpc>
                </a:pPr>
                <a14:m>
                  <m:oMathPara xmlns:m="http://schemas.openxmlformats.org/officeDocument/2006/math">
                    <m:oMathParaPr>
                      <m:jc m:val="centerGroup"/>
                    </m:oMathParaPr>
                    <m:oMath xmlns:m="http://schemas.openxmlformats.org/officeDocument/2006/math">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e>
                          </m:nary>
                        </m:e>
                      </m:nary>
                      <m:r>
                        <a:rPr lang="en-GB" i="1" smtClean="0">
                          <a:latin typeface="Cambria Math" panose="02040503050406030204" pitchFamily="18" charset="0"/>
                        </a:rPr>
                        <m:t> </m:t>
                      </m:r>
                      <m:r>
                        <a:rPr lang="en-GB" b="0" i="1" smtClean="0">
                          <a:latin typeface="Cambria Math" panose="02040503050406030204" pitchFamily="18" charset="0"/>
                        </a:rPr>
                        <m:t>= </m:t>
                      </m:r>
                      <m:r>
                        <a:rPr lang="en-GB" i="1">
                          <a:latin typeface="Cambria Math" panose="02040503050406030204" pitchFamily="18" charset="0"/>
                        </a:rPr>
                        <m:t>𝐽𝐾</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b="0" i="1" smtClean="0">
                          <a:latin typeface="Cambria Math" panose="02040503050406030204" pitchFamily="18" charset="0"/>
                        </a:rPr>
                        <m:t>+</m:t>
                      </m:r>
                      <m:r>
                        <a:rPr lang="en-GB" i="1">
                          <a:latin typeface="Cambria Math" panose="02040503050406030204" pitchFamily="18" charset="0"/>
                        </a:rPr>
                        <m:t>𝐼𝐾</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          + </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sub>
                                      </m:sSub>
                                    </m:e>
                                  </m:d>
                                </m:e>
                                <m:sup>
                                  <m:r>
                                    <a:rPr lang="en-GB" i="1">
                                      <a:latin typeface="Cambria Math" panose="02040503050406030204" pitchFamily="18" charset="0"/>
                                    </a:rPr>
                                    <m:t>2</m:t>
                                  </m:r>
                                </m:sup>
                              </m:sSup>
                            </m:e>
                          </m:nary>
                        </m:e>
                      </m:nary>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b="0" i="1" smtClean="0">
                                                  <a:latin typeface="Cambria Math" panose="02040503050406030204" pitchFamily="18" charset="0"/>
                                                </a:rPr>
                                                <m:t>𝑗</m:t>
                                              </m:r>
                                              <m:r>
                                                <a:rPr lang="en-GB" i="1">
                                                  <a:latin typeface="Cambria Math" panose="02040503050406030204" pitchFamily="18" charset="0"/>
                                                </a:rPr>
                                                <m:t>∙</m:t>
                                              </m:r>
                                            </m:sub>
                                          </m:sSub>
                                        </m:e>
                                      </m:d>
                                    </m:e>
                                    <m:sup>
                                      <m:r>
                                        <a:rPr lang="en-GB" i="1">
                                          <a:latin typeface="Cambria Math" panose="02040503050406030204" pitchFamily="18" charset="0"/>
                                        </a:rPr>
                                        <m:t>2</m:t>
                                      </m:r>
                                    </m:sup>
                                  </m:sSup>
                                </m:e>
                              </m:nary>
                            </m:e>
                          </m:nary>
                        </m:e>
                      </m:nary>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28329669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Test 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use the theory of Linear Regression (Theorem 8) to test Hypothesis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a14:m>
                <a:r>
                  <a:rPr lang="en-GB" dirty="0" smtClean="0"/>
                  <a:t>:</a:t>
                </a:r>
              </a:p>
              <a:p>
                <a:endParaRPr lang="en-GB" dirty="0"/>
              </a:p>
              <a:p>
                <a:r>
                  <a:rPr lang="en-GB" dirty="0" smtClean="0"/>
                  <a:t>If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m:t>
                      </m:r>
                    </m:oMath>
                  </m:oMathPara>
                </a14:m>
                <a:endParaRPr lang="en-GB" dirty="0" smtClean="0"/>
              </a:p>
              <a:p>
                <a:r>
                  <a:rPr lang="en-GB" dirty="0" smtClean="0"/>
                  <a:t>holds true, then</a:t>
                </a:r>
              </a:p>
              <a:p>
                <a:endParaRPr lang="en-GB" dirty="0" smtClean="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sub>
                              </m:sSub>
                            </m:num>
                            <m:den>
                              <m:r>
                                <a:rPr lang="en-GB" i="1">
                                  <a:latin typeface="Cambria Math" panose="02040503050406030204" pitchFamily="18" charset="0"/>
                                </a:rPr>
                                <m:t> </m:t>
                              </m:r>
                              <m:r>
                                <m:rPr>
                                  <m:sty m:val="p"/>
                                </m:rPr>
                                <a:rPr lang="en-GB">
                                  <a:latin typeface="Cambria Math" panose="02040503050406030204" pitchFamily="18" charset="0"/>
                                </a:rPr>
                                <m:t>RSS</m:t>
                              </m:r>
                              <m:r>
                                <a:rPr lang="en-GB" i="1">
                                  <a:latin typeface="Cambria Math" panose="02040503050406030204" pitchFamily="18" charset="0"/>
                                </a:rPr>
                                <m:t> </m:t>
                              </m:r>
                            </m:den>
                          </m:f>
                        </m:num>
                        <m:den>
                          <m:f>
                            <m:fPr>
                              <m:ctrlPr>
                                <a:rPr lang="en-GB" i="1">
                                  <a:latin typeface="Cambria Math" panose="02040503050406030204" pitchFamily="18" charset="0"/>
                                </a:rPr>
                              </m:ctrlPr>
                            </m:fPr>
                            <m:num>
                              <m:r>
                                <a:rPr lang="en-GB" i="1" smtClean="0">
                                  <a:latin typeface="Cambria Math" panose="02040503050406030204" pitchFamily="18" charset="0"/>
                                </a:rPr>
                                <m:t> </m:t>
                              </m:r>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e>
                              </m:func>
                              <m:r>
                                <a:rPr lang="en-GB" b="0" i="1" smtClean="0">
                                  <a:latin typeface="Cambria Math" panose="02040503050406030204" pitchFamily="18" charset="0"/>
                                </a:rPr>
                                <m:t> </m:t>
                              </m:r>
                            </m:num>
                            <m:den>
                              <m:r>
                                <a:rPr lang="en-GB" b="0" i="1" smtClean="0">
                                  <a:latin typeface="Cambria Math" panose="02040503050406030204" pitchFamily="18" charset="0"/>
                                </a:rPr>
                                <m:t>𝐼𝐽𝐾</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den>
                          </m:f>
                        </m:den>
                      </m:f>
                      <m:r>
                        <a:rPr lang="en-GB" i="1" smtClean="0">
                          <a:latin typeface="Cambria Math" panose="02040503050406030204" pitchFamily="18" charset="0"/>
                        </a:rPr>
                        <m:t> </m:t>
                      </m:r>
                      <m:r>
                        <a:rPr lang="en-GB" b="0" i="1" smtClean="0">
                          <a:latin typeface="Cambria Math" panose="02040503050406030204" pitchFamily="18" charset="0"/>
                        </a:rPr>
                        <m:t>= </m:t>
                      </m:r>
                      <m:f>
                        <m:fPr>
                          <m:type m:val="lin"/>
                          <m:ctrlPr>
                            <a:rPr lang="en-GB" b="0" i="1" smtClean="0">
                              <a:latin typeface="Cambria Math" panose="02040503050406030204" pitchFamily="18" charset="0"/>
                            </a:rPr>
                          </m:ctrlPr>
                        </m:fPr>
                        <m:num>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A</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RSS</m:t>
                              </m:r>
                              <m:r>
                                <a:rPr lang="en-GB" b="0" i="1" smtClean="0">
                                  <a:latin typeface="Cambria Math" panose="02040503050406030204" pitchFamily="18" charset="0"/>
                                </a:rPr>
                                <m:t> </m:t>
                              </m:r>
                            </m:den>
                          </m:f>
                        </m:num>
                        <m:den>
                          <m:f>
                            <m:fPr>
                              <m:ctrlPr>
                                <a:rPr lang="en-GB" b="0" i="1" smtClean="0">
                                  <a:latin typeface="Cambria Math" panose="02040503050406030204" pitchFamily="18" charset="0"/>
                                </a:rPr>
                              </m:ctrlPr>
                            </m:fPr>
                            <m:num>
                              <m:r>
                                <a:rPr lang="en-GB" b="0" i="1" smtClean="0">
                                  <a:latin typeface="Cambria Math" panose="02040503050406030204" pitchFamily="18" charset="0"/>
                                </a:rPr>
                                <m:t>𝐼</m:t>
                              </m:r>
                              <m:r>
                                <a:rPr lang="en-GB" b="0" i="1" smtClean="0">
                                  <a:latin typeface="Cambria Math" panose="02040503050406030204" pitchFamily="18" charset="0"/>
                                </a:rPr>
                                <m:t>−1</m:t>
                              </m:r>
                            </m:num>
                            <m:den>
                              <m:r>
                                <a:rPr lang="en-GB" b="0"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i="1" smtClean="0">
                                  <a:latin typeface="Cambria Math" panose="02040503050406030204" pitchFamily="18" charset="0"/>
                                </a:rPr>
                                <m:t> </m:t>
                              </m:r>
                            </m:den>
                          </m:f>
                        </m:den>
                      </m:f>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𝐼</m:t>
                          </m:r>
                          <m:r>
                            <a:rPr lang="en-GB" b="0" i="1" smtClean="0">
                              <a:latin typeface="Cambria Math" panose="02040503050406030204" pitchFamily="18" charset="0"/>
                            </a:rPr>
                            <m:t>−1, 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smtClean="0"/>
              </a:p>
              <a:p>
                <a:r>
                  <a:rPr lang="en-GB" dirty="0" smtClean="0"/>
                  <a:t>that is</a:t>
                </a:r>
              </a:p>
              <a:p>
                <a:pPr>
                  <a:lnSpc>
                    <a:spcPct val="150000"/>
                  </a:lnSpc>
                </a:pPr>
                <a:endParaRPr lang="en-GB" dirty="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b="0" i="1" smtClean="0">
                                  <a:latin typeface="Cambria Math" panose="02040503050406030204" pitchFamily="18" charset="0"/>
                                </a:rPr>
                                <m:t>𝐽</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b="0" i="1" smtClean="0">
                                                          <a:latin typeface="Cambria Math" panose="02040503050406030204" pitchFamily="18" charset="0"/>
                                                        </a:rPr>
                                                        <m:t>𝑗</m:t>
                                                      </m:r>
                                                      <m:r>
                                                        <a:rPr lang="en-GB" i="1">
                                                          <a:latin typeface="Cambria Math" panose="02040503050406030204" pitchFamily="18" charset="0"/>
                                                        </a:rPr>
                                                        <m:t>∙</m:t>
                                                      </m:r>
                                                    </m:sub>
                                                  </m:sSub>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i="1">
                                  <a:latin typeface="Cambria Math" panose="02040503050406030204" pitchFamily="18" charset="0"/>
                                </a:rPr>
                                <m:t>𝐼</m:t>
                              </m:r>
                              <m:r>
                                <a:rPr lang="en-GB" i="1">
                                  <a:latin typeface="Cambria Math" panose="02040503050406030204" pitchFamily="18" charset="0"/>
                                </a:rPr>
                                <m:t>−1</m:t>
                              </m:r>
                            </m:num>
                            <m:den>
                              <m:r>
                                <a:rPr lang="en-GB"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i="1" smtClean="0">
                                  <a:latin typeface="Cambria Math" panose="02040503050406030204" pitchFamily="18" charset="0"/>
                                </a:rPr>
                                <m:t> </m:t>
                              </m:r>
                            </m:den>
                          </m:f>
                        </m:den>
                      </m:f>
                      <m:r>
                        <a:rPr lang="en-GB" i="1" smtClean="0">
                          <a:latin typeface="Cambria Math" panose="02040503050406030204" pitchFamily="18" charset="0"/>
                        </a:rPr>
                        <m:t> </m:t>
                      </m:r>
                      <m:r>
                        <a:rPr lang="en-GB" b="0" i="1" smtClean="0">
                          <a:latin typeface="Cambria Math" panose="02040503050406030204" pitchFamily="18" charset="0"/>
                        </a:rPr>
                        <m:t>∼</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𝐼</m:t>
                          </m:r>
                          <m:r>
                            <a:rPr lang="en-GB" i="1">
                              <a:latin typeface="Cambria Math" panose="02040503050406030204" pitchFamily="18" charset="0"/>
                            </a:rPr>
                            <m:t>−1, 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p:spTree>
    <p:extLst>
      <p:ext uri="{BB962C8B-B14F-4D97-AF65-F5344CB8AC3E}">
        <p14:creationId xmlns:p14="http://schemas.microsoft.com/office/powerpoint/2010/main" val="30746221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osoúhelník 11"/>
          <p:cNvSpPr/>
          <p:nvPr/>
        </p:nvSpPr>
        <p:spPr>
          <a:xfrm>
            <a:off x="720000" y="3780000"/>
            <a:ext cx="10800000" cy="1980000"/>
          </a:xfrm>
          <a:prstGeom prst="parallelogram">
            <a:avLst>
              <a:gd name="adj" fmla="val 1996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title"/>
          </p:nvPr>
        </p:nvSpPr>
        <p:spPr/>
        <p:txBody>
          <a:bodyPr/>
          <a:lstStyle/>
          <a:p>
            <a:r>
              <a:rPr lang="en-GB" dirty="0" smtClean="0"/>
              <a:t>Two-way ANOVA with interactions:  Test for  </a:t>
            </a:r>
            <a:r>
              <a:rPr lang="en-GB" i="1" dirty="0" smtClean="0"/>
              <a:t>H</a:t>
            </a:r>
            <a:r>
              <a:rPr lang="en-GB" baseline="-25000" dirty="0" smtClean="0"/>
              <a:t>A</a:t>
            </a:r>
            <a:endParaRPr lang="en-GB" dirty="0"/>
          </a:p>
        </p:txBody>
      </p:sp>
      <p:cxnSp>
        <p:nvCxnSpPr>
          <p:cNvPr id="5" name="Přímá spojnice se šipkou 4"/>
          <p:cNvCxnSpPr/>
          <p:nvPr/>
        </p:nvCxnSpPr>
        <p:spPr>
          <a:xfrm flipH="1" flipV="1">
            <a:off x="2160000" y="1440000"/>
            <a:ext cx="0" cy="4320000"/>
          </a:xfrm>
          <a:prstGeom prst="straightConnector1">
            <a:avLst/>
          </a:prstGeom>
          <a:ln w="25400">
            <a:solidFill>
              <a:schemeClr val="accent1">
                <a:lumMod val="50000"/>
              </a:schemeClr>
            </a:solidFill>
            <a:tailEnd type="none" w="med" len="lg"/>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2160000" y="5400000"/>
            <a:ext cx="216000" cy="276999"/>
          </a:xfrm>
          <a:prstGeom prst="rect">
            <a:avLst/>
          </a:prstGeom>
          <a:noFill/>
        </p:spPr>
        <p:txBody>
          <a:bodyPr wrap="square" lIns="0" tIns="0" rIns="0" bIns="0" rtlCol="0">
            <a:spAutoFit/>
          </a:bodyPr>
          <a:lstStyle/>
          <a:p>
            <a:pPr algn="ctr"/>
            <a:r>
              <a:rPr lang="en-GB" dirty="0" smtClean="0"/>
              <a:t>0</a:t>
            </a:r>
          </a:p>
        </p:txBody>
      </p:sp>
      <mc:AlternateContent xmlns:mc="http://schemas.openxmlformats.org/markup-compatibility/2006" xmlns:a14="http://schemas.microsoft.com/office/drawing/2010/main">
        <mc:Choice Requires="a14">
          <p:sp>
            <p:nvSpPr>
              <p:cNvPr id="72" name="TextovéPole 71"/>
              <p:cNvSpPr txBox="1"/>
              <p:nvPr/>
            </p:nvSpPr>
            <p:spPr>
              <a:xfrm>
                <a:off x="9216269" y="4963740"/>
                <a:ext cx="21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xmlns="">
          <p:sp>
            <p:nvSpPr>
              <p:cNvPr id="72" name="TextovéPole 71"/>
              <p:cNvSpPr txBox="1">
                <a:spLocks noRot="1" noChangeAspect="1" noMove="1" noResize="1" noEditPoints="1" noAdjustHandles="1" noChangeArrowheads="1" noChangeShapeType="1" noTextEdit="1"/>
              </p:cNvSpPr>
              <p:nvPr/>
            </p:nvSpPr>
            <p:spPr>
              <a:xfrm>
                <a:off x="9216269" y="4963740"/>
                <a:ext cx="216000" cy="276999"/>
              </a:xfrm>
              <a:prstGeom prst="rect">
                <a:avLst/>
              </a:prstGeom>
              <a:blipFill>
                <a:blip r:embed="rId2"/>
                <a:stretch>
                  <a:fillRect l="-40000" r="-2857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ovéPole 72"/>
              <p:cNvSpPr txBox="1"/>
              <p:nvPr/>
            </p:nvSpPr>
            <p:spPr>
              <a:xfrm>
                <a:off x="1785620" y="1440000"/>
                <a:ext cx="324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xmlns="">
          <p:sp>
            <p:nvSpPr>
              <p:cNvPr id="73" name="TextovéPole 72"/>
              <p:cNvSpPr txBox="1">
                <a:spLocks noRot="1" noChangeAspect="1" noMove="1" noResize="1" noEditPoints="1" noAdjustHandles="1" noChangeArrowheads="1" noChangeShapeType="1" noTextEdit="1"/>
              </p:cNvSpPr>
              <p:nvPr/>
            </p:nvSpPr>
            <p:spPr>
              <a:xfrm>
                <a:off x="1785620" y="1440000"/>
                <a:ext cx="324000" cy="276999"/>
              </a:xfrm>
              <a:prstGeom prst="rect">
                <a:avLst/>
              </a:prstGeom>
              <a:blipFill>
                <a:blip r:embed="rId3"/>
                <a:stretch>
                  <a:fillRect l="-26415" t="-2174" r="-1698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6516000" y="2027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516000" y="2027001"/>
                <a:ext cx="144000" cy="276999"/>
              </a:xfrm>
              <a:prstGeom prst="rect">
                <a:avLst/>
              </a:prstGeom>
              <a:blipFill>
                <a:blip r:embed="rId4"/>
                <a:stretch>
                  <a:fillRect l="-54167" r="-58333" b="-28889"/>
                </a:stretch>
              </a:blipFill>
            </p:spPr>
            <p:txBody>
              <a:bodyPr/>
              <a:lstStyle/>
              <a:p>
                <a:r>
                  <a:rPr lang="en-GB">
                    <a:noFill/>
                  </a:rPr>
                  <a:t> </a:t>
                </a:r>
              </a:p>
            </p:txBody>
          </p:sp>
        </mc:Fallback>
      </mc:AlternateContent>
      <p:sp>
        <p:nvSpPr>
          <p:cNvPr id="6" name="TextovéPole 5"/>
          <p:cNvSpPr txBox="1"/>
          <p:nvPr/>
        </p:nvSpPr>
        <p:spPr>
          <a:xfrm>
            <a:off x="8575123" y="5315312"/>
            <a:ext cx="2359620" cy="276999"/>
          </a:xfrm>
          <a:prstGeom prst="rect">
            <a:avLst/>
          </a:prstGeom>
          <a:noFill/>
        </p:spPr>
        <p:txBody>
          <a:bodyPr wrap="none" lIns="0" tIns="0" rIns="0" bIns="0" rtlCol="0">
            <a:spAutoFit/>
          </a:bodyPr>
          <a:lstStyle/>
          <a:p>
            <a:pPr algn="ctr"/>
            <a:r>
              <a:rPr lang="en-GB" dirty="0" smtClean="0"/>
              <a:t>subspace of dimension</a:t>
            </a:r>
            <a:endParaRPr lang="en-GB" dirty="0"/>
          </a:p>
        </p:txBody>
      </p:sp>
      <p:sp>
        <p:nvSpPr>
          <p:cNvPr id="89" name="TextovéPole 88"/>
          <p:cNvSpPr txBox="1"/>
          <p:nvPr/>
        </p:nvSpPr>
        <p:spPr>
          <a:xfrm>
            <a:off x="326089" y="1836000"/>
            <a:ext cx="1615827" cy="1661993"/>
          </a:xfrm>
          <a:prstGeom prst="rect">
            <a:avLst/>
          </a:prstGeom>
          <a:noFill/>
        </p:spPr>
        <p:txBody>
          <a:bodyPr wrap="none" lIns="0" tIns="0" rIns="0" bIns="0" rtlCol="0">
            <a:spAutoFit/>
          </a:bodyPr>
          <a:lstStyle/>
          <a:p>
            <a:pPr algn="ctr"/>
            <a:r>
              <a:rPr lang="en-GB" dirty="0" smtClean="0"/>
              <a:t>(the orthogonal </a:t>
            </a:r>
            <a:br>
              <a:rPr lang="en-GB" dirty="0" smtClean="0"/>
            </a:br>
            <a:r>
              <a:rPr lang="en-GB" dirty="0" smtClean="0"/>
              <a:t>complement =</a:t>
            </a:r>
            <a:br>
              <a:rPr lang="en-GB" dirty="0" smtClean="0"/>
            </a:br>
            <a:r>
              <a:rPr lang="en-GB" dirty="0" smtClean="0"/>
              <a:t>= the space of </a:t>
            </a:r>
            <a:br>
              <a:rPr lang="en-GB" dirty="0" smtClean="0"/>
            </a:br>
            <a:r>
              <a:rPr lang="en-GB" dirty="0" smtClean="0"/>
              <a:t>the residuals)</a:t>
            </a:r>
          </a:p>
          <a:p>
            <a:pPr algn="ctr"/>
            <a:r>
              <a:rPr lang="en-GB" dirty="0" smtClean="0"/>
              <a:t>subspace </a:t>
            </a:r>
            <a:br>
              <a:rPr lang="en-GB" dirty="0" smtClean="0"/>
            </a:br>
            <a:r>
              <a:rPr lang="en-GB" dirty="0" smtClean="0"/>
              <a:t>of dimension</a:t>
            </a:r>
            <a:endParaRPr lang="en-GB" dirty="0"/>
          </a:p>
        </p:txBody>
      </p:sp>
      <p:cxnSp>
        <p:nvCxnSpPr>
          <p:cNvPr id="90" name="Přímá spojnice se šipkou 89"/>
          <p:cNvCxnSpPr/>
          <p:nvPr/>
        </p:nvCxnSpPr>
        <p:spPr>
          <a:xfrm flipV="1">
            <a:off x="2160000" y="2340000"/>
            <a:ext cx="4320000" cy="64800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 name="Přímá spojnice se šipkou 3"/>
          <p:cNvCxnSpPr/>
          <p:nvPr/>
        </p:nvCxnSpPr>
        <p:spPr>
          <a:xfrm flipV="1">
            <a:off x="1512000" y="3780000"/>
            <a:ext cx="3600000" cy="1980000"/>
          </a:xfrm>
          <a:prstGeom prst="straightConnector1">
            <a:avLst/>
          </a:prstGeom>
          <a:ln w="25400" cap="rnd">
            <a:solidFill>
              <a:schemeClr val="accent1">
                <a:lumMod val="50000"/>
              </a:schemeClr>
            </a:solidFill>
            <a:round/>
            <a:tailEnd type="none" w="med" len="lg"/>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2988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ovéPole 96"/>
              <p:cNvSpPr txBox="1"/>
              <p:nvPr/>
            </p:nvSpPr>
            <p:spPr>
              <a:xfrm>
                <a:off x="6516000" y="4752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xmlns="">
          <p:sp>
            <p:nvSpPr>
              <p:cNvPr id="97" name="TextovéPole 96"/>
              <p:cNvSpPr txBox="1">
                <a:spLocks noRot="1" noChangeAspect="1" noMove="1" noResize="1" noEditPoints="1" noAdjustHandles="1" noChangeArrowheads="1" noChangeShapeType="1" noTextEdit="1"/>
              </p:cNvSpPr>
              <p:nvPr/>
            </p:nvSpPr>
            <p:spPr>
              <a:xfrm>
                <a:off x="6516000" y="4752000"/>
                <a:ext cx="201978" cy="276999"/>
              </a:xfrm>
              <a:prstGeom prst="rect">
                <a:avLst/>
              </a:prstGeom>
              <a:blipFill>
                <a:blip r:embed="rId5"/>
                <a:stretch>
                  <a:fillRect l="-30303" t="-24444" r="-57576"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ovéPole 97"/>
              <p:cNvSpPr txBox="1"/>
              <p:nvPr/>
            </p:nvSpPr>
            <p:spPr>
              <a:xfrm rot="21092720">
                <a:off x="2193887" y="2571623"/>
                <a:ext cx="1188000" cy="276999"/>
              </a:xfrm>
              <a:prstGeom prst="rect">
                <a:avLst/>
              </a:prstGeom>
              <a:noFill/>
            </p:spPr>
            <p:txBody>
              <a:bodyPr wrap="square" lIns="3600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𝒆</m:t>
                      </m:r>
                      <m:r>
                        <a:rPr lang="en-GB" b="0" i="1" smtClean="0">
                          <a:latin typeface="Cambria Math" panose="02040503050406030204" pitchFamily="18" charset="0"/>
                        </a:rPr>
                        <m:t>=</m:t>
                      </m:r>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dirty="0"/>
              </a:p>
            </p:txBody>
          </p:sp>
        </mc:Choice>
        <mc:Fallback xmlns="">
          <p:sp>
            <p:nvSpPr>
              <p:cNvPr id="98" name="TextovéPole 97"/>
              <p:cNvSpPr txBox="1">
                <a:spLocks noRot="1" noChangeAspect="1" noMove="1" noResize="1" noEditPoints="1" noAdjustHandles="1" noChangeArrowheads="1" noChangeShapeType="1" noTextEdit="1"/>
              </p:cNvSpPr>
              <p:nvPr/>
            </p:nvSpPr>
            <p:spPr>
              <a:xfrm rot="21092720">
                <a:off x="2193887" y="2571623"/>
                <a:ext cx="1188000" cy="276999"/>
              </a:xfrm>
              <a:prstGeom prst="rect">
                <a:avLst/>
              </a:prstGeom>
              <a:blipFill>
                <a:blip r:embed="rId6"/>
                <a:stretch>
                  <a:fillRect t="-25333" r="-31343" b="-1333"/>
                </a:stretch>
              </a:blipFill>
            </p:spPr>
            <p:txBody>
              <a:bodyPr/>
              <a:lstStyle/>
              <a:p>
                <a:r>
                  <a:rPr lang="en-GB">
                    <a:noFill/>
                  </a:rPr>
                  <a:t> </a:t>
                </a:r>
              </a:p>
            </p:txBody>
          </p:sp>
        </mc:Fallback>
      </mc:AlternateContent>
      <p:cxnSp>
        <p:nvCxnSpPr>
          <p:cNvPr id="110" name="Přímá spojnice se šipkou 109"/>
          <p:cNvCxnSpPr/>
          <p:nvPr/>
        </p:nvCxnSpPr>
        <p:spPr>
          <a:xfrm flipV="1">
            <a:off x="2160000" y="2988000"/>
            <a:ext cx="0" cy="2412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65" name="Ovál 64"/>
          <p:cNvSpPr/>
          <p:nvPr/>
        </p:nvSpPr>
        <p:spPr>
          <a:xfrm>
            <a:off x="4716000" y="3942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H="1" flipV="1">
            <a:off x="4752000" y="3978000"/>
            <a:ext cx="1728000" cy="774000"/>
          </a:xfrm>
          <a:prstGeom prst="straightConnector1">
            <a:avLst/>
          </a:prstGeom>
          <a:ln w="38100" cap="flat">
            <a:solidFill>
              <a:schemeClr val="accent1"/>
            </a:solidFill>
            <a:prstDash val="solid"/>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42" name="Ovál 41"/>
          <p:cNvSpPr/>
          <p:nvPr/>
        </p:nvSpPr>
        <p:spPr>
          <a:xfrm>
            <a:off x="6444000" y="47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blouk 7"/>
          <p:cNvSpPr/>
          <p:nvPr/>
        </p:nvSpPr>
        <p:spPr>
          <a:xfrm>
            <a:off x="4140000" y="3366000"/>
            <a:ext cx="1224000" cy="1224000"/>
          </a:xfrm>
          <a:prstGeom prst="arc">
            <a:avLst>
              <a:gd name="adj1" fmla="val 18985267"/>
              <a:gd name="adj2" fmla="val 14740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9" name="TextovéPole 28"/>
              <p:cNvSpPr txBox="1"/>
              <p:nvPr/>
            </p:nvSpPr>
            <p:spPr>
              <a:xfrm>
                <a:off x="5094001" y="3734801"/>
                <a:ext cx="1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𝜑</m:t>
                      </m:r>
                    </m:oMath>
                  </m:oMathPara>
                </a14:m>
                <a:endParaRPr lang="en-GB"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5094001" y="3734801"/>
                <a:ext cx="180000" cy="276999"/>
              </a:xfrm>
              <a:prstGeom prst="rect">
                <a:avLst/>
              </a:prstGeom>
              <a:blipFill>
                <a:blip r:embed="rId7"/>
                <a:stretch>
                  <a:fillRect l="-41379" r="-44828" b="-28889"/>
                </a:stretch>
              </a:blipFill>
            </p:spPr>
            <p:txBody>
              <a:bodyPr/>
              <a:lstStyle/>
              <a:p>
                <a:r>
                  <a:rPr lang="en-GB">
                    <a:noFill/>
                  </a:rPr>
                  <a:t> </a:t>
                </a:r>
              </a:p>
            </p:txBody>
          </p:sp>
        </mc:Fallback>
      </mc:AlternateContent>
      <p:sp>
        <p:nvSpPr>
          <p:cNvPr id="9" name="Ovál 8"/>
          <p:cNvSpPr/>
          <p:nvPr/>
        </p:nvSpPr>
        <p:spPr>
          <a:xfrm>
            <a:off x="6174001" y="4588026"/>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1" name="Přímá spojnice se šipkou 90"/>
          <p:cNvCxnSpPr/>
          <p:nvPr/>
        </p:nvCxnSpPr>
        <p:spPr>
          <a:xfrm flipV="1">
            <a:off x="6480000" y="2340000"/>
            <a:ext cx="0" cy="2412000"/>
          </a:xfrm>
          <a:prstGeom prst="straightConnector1">
            <a:avLst/>
          </a:prstGeom>
          <a:ln w="38100">
            <a:solidFill>
              <a:schemeClr val="accent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ovéPole 16"/>
              <p:cNvSpPr txBox="1"/>
              <p:nvPr/>
            </p:nvSpPr>
            <p:spPr>
              <a:xfrm>
                <a:off x="9559760" y="5603740"/>
                <a:ext cx="390345"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𝐼𝐽</m:t>
                      </m:r>
                    </m:oMath>
                  </m:oMathPara>
                </a14:m>
                <a:endParaRPr lang="en-GB"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9559760" y="5603740"/>
                <a:ext cx="390345" cy="369332"/>
              </a:xfrm>
              <a:prstGeom prst="rect">
                <a:avLst/>
              </a:prstGeom>
              <a:blipFill>
                <a:blip r:embed="rId8"/>
                <a:stretch>
                  <a:fillRect b="-7813"/>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ovéPole 47"/>
              <p:cNvSpPr txBox="1"/>
              <p:nvPr/>
            </p:nvSpPr>
            <p:spPr>
              <a:xfrm>
                <a:off x="625232" y="3546000"/>
                <a:ext cx="1011284"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𝐼𝐽𝐾</m:t>
                      </m:r>
                      <m:r>
                        <a:rPr lang="en-GB" b="0" i="1" smtClean="0">
                          <a:latin typeface="Cambria Math" panose="02040503050406030204" pitchFamily="18" charset="0"/>
                        </a:rPr>
                        <m:t>−</m:t>
                      </m:r>
                      <m:r>
                        <a:rPr lang="en-GB" b="0" i="1" smtClean="0">
                          <a:latin typeface="Cambria Math" panose="02040503050406030204" pitchFamily="18" charset="0"/>
                        </a:rPr>
                        <m:t>𝐼𝐽</m:t>
                      </m:r>
                    </m:oMath>
                  </m:oMathPara>
                </a14:m>
                <a:endParaRPr lang="en-GB" dirty="0"/>
              </a:p>
            </p:txBody>
          </p:sp>
        </mc:Choice>
        <mc:Fallback xmlns="">
          <p:sp>
            <p:nvSpPr>
              <p:cNvPr id="48" name="TextovéPole 47"/>
              <p:cNvSpPr txBox="1">
                <a:spLocks noRot="1" noChangeAspect="1" noMove="1" noResize="1" noEditPoints="1" noAdjustHandles="1" noChangeArrowheads="1" noChangeShapeType="1" noTextEdit="1"/>
              </p:cNvSpPr>
              <p:nvPr/>
            </p:nvSpPr>
            <p:spPr>
              <a:xfrm>
                <a:off x="625232" y="3546000"/>
                <a:ext cx="1011284" cy="369332"/>
              </a:xfrm>
              <a:prstGeom prst="rect">
                <a:avLst/>
              </a:prstGeom>
              <a:blipFill>
                <a:blip r:embed="rId9"/>
                <a:stretch>
                  <a:fillRect b="-7937"/>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ovéPole 73"/>
              <p:cNvSpPr txBox="1"/>
              <p:nvPr/>
            </p:nvSpPr>
            <p:spPr>
              <a:xfrm>
                <a:off x="4461914" y="3665001"/>
                <a:ext cx="216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m:t>
                          </m:r>
                        </m:sub>
                      </m:sSub>
                    </m:oMath>
                  </m:oMathPara>
                </a14:m>
                <a:endParaRPr lang="en-GB" b="1" dirty="0"/>
              </a:p>
            </p:txBody>
          </p:sp>
        </mc:Choice>
        <mc:Fallback xmlns="">
          <p:sp>
            <p:nvSpPr>
              <p:cNvPr id="74" name="TextovéPole 73"/>
              <p:cNvSpPr txBox="1">
                <a:spLocks noRot="1" noChangeAspect="1" noMove="1" noResize="1" noEditPoints="1" noAdjustHandles="1" noChangeArrowheads="1" noChangeShapeType="1" noTextEdit="1"/>
              </p:cNvSpPr>
              <p:nvPr/>
            </p:nvSpPr>
            <p:spPr>
              <a:xfrm>
                <a:off x="4461914" y="3665001"/>
                <a:ext cx="216000" cy="276999"/>
              </a:xfrm>
              <a:prstGeom prst="rect">
                <a:avLst/>
              </a:prstGeom>
              <a:blipFill>
                <a:blip r:embed="rId10"/>
                <a:stretch>
                  <a:fillRect l="-42857" t="-21739" r="-48571" b="-26087"/>
                </a:stretch>
              </a:blipFill>
            </p:spPr>
            <p:txBody>
              <a:bodyPr/>
              <a:lstStyle/>
              <a:p>
                <a:r>
                  <a:rPr lang="en-GB">
                    <a:noFill/>
                  </a:rPr>
                  <a:t> </a:t>
                </a:r>
              </a:p>
            </p:txBody>
          </p:sp>
        </mc:Fallback>
      </mc:AlternateContent>
      <p:cxnSp>
        <p:nvCxnSpPr>
          <p:cNvPr id="107" name="Přímá spojnice se šipkou 106"/>
          <p:cNvCxnSpPr/>
          <p:nvPr/>
        </p:nvCxnSpPr>
        <p:spPr>
          <a:xfrm flipV="1">
            <a:off x="2160000" y="4752000"/>
            <a:ext cx="4320000" cy="6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54" name="Ovál 53"/>
          <p:cNvSpPr/>
          <p:nvPr/>
        </p:nvSpPr>
        <p:spPr>
          <a:xfrm>
            <a:off x="2124000" y="536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blouk 29"/>
          <p:cNvSpPr/>
          <p:nvPr/>
        </p:nvSpPr>
        <p:spPr>
          <a:xfrm>
            <a:off x="6048000" y="4392000"/>
            <a:ext cx="864000" cy="720000"/>
          </a:xfrm>
          <a:prstGeom prst="arc">
            <a:avLst>
              <a:gd name="adj1" fmla="val 10287476"/>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7" name="Ovál 86"/>
          <p:cNvSpPr/>
          <p:nvPr/>
        </p:nvSpPr>
        <p:spPr>
          <a:xfrm>
            <a:off x="6371036" y="4551829"/>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blouk 87"/>
          <p:cNvSpPr/>
          <p:nvPr/>
        </p:nvSpPr>
        <p:spPr>
          <a:xfrm>
            <a:off x="6264000" y="4392000"/>
            <a:ext cx="432000" cy="720000"/>
          </a:xfrm>
          <a:prstGeom prst="arc">
            <a:avLst>
              <a:gd name="adj1" fmla="val 12177520"/>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4" name="Oblouk 93"/>
          <p:cNvSpPr/>
          <p:nvPr/>
        </p:nvSpPr>
        <p:spPr>
          <a:xfrm>
            <a:off x="4392000" y="3618000"/>
            <a:ext cx="720000" cy="720000"/>
          </a:xfrm>
          <a:prstGeom prst="arc">
            <a:avLst>
              <a:gd name="adj1" fmla="val 1431702"/>
              <a:gd name="adj2" fmla="val 906825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5" name="Ovál 94"/>
          <p:cNvSpPr/>
          <p:nvPr/>
        </p:nvSpPr>
        <p:spPr>
          <a:xfrm>
            <a:off x="4724999" y="413805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TextovéPole 98"/>
          <p:cNvSpPr txBox="1"/>
          <p:nvPr/>
        </p:nvSpPr>
        <p:spPr>
          <a:xfrm>
            <a:off x="316320" y="6045334"/>
            <a:ext cx="2376000" cy="276999"/>
          </a:xfrm>
          <a:prstGeom prst="rect">
            <a:avLst/>
          </a:prstGeom>
          <a:noFill/>
        </p:spPr>
        <p:txBody>
          <a:bodyPr wrap="square" lIns="0" tIns="0" rIns="0" bIns="0" rtlCol="0">
            <a:spAutoFit/>
          </a:bodyPr>
          <a:lstStyle/>
          <a:p>
            <a:pPr algn="ctr"/>
            <a:r>
              <a:rPr lang="en-GB" dirty="0" smtClean="0"/>
              <a:t>subspace of dimension</a:t>
            </a:r>
            <a:endParaRPr lang="en-GB" u="sng" dirty="0"/>
          </a:p>
        </p:txBody>
      </p:sp>
      <mc:AlternateContent xmlns:mc="http://schemas.openxmlformats.org/markup-compatibility/2006" xmlns:a14="http://schemas.microsoft.com/office/drawing/2010/main">
        <mc:Choice Requires="a14">
          <p:sp>
            <p:nvSpPr>
              <p:cNvPr id="100" name="TextovéPole 99"/>
              <p:cNvSpPr txBox="1"/>
              <p:nvPr/>
            </p:nvSpPr>
            <p:spPr>
              <a:xfrm>
                <a:off x="7236000" y="6336000"/>
                <a:ext cx="708958"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−1</m:t>
                      </m:r>
                    </m:oMath>
                  </m:oMathPara>
                </a14:m>
                <a:endParaRPr lang="en-GB" dirty="0"/>
              </a:p>
            </p:txBody>
          </p:sp>
        </mc:Choice>
        <mc:Fallback xmlns="">
          <p:sp>
            <p:nvSpPr>
              <p:cNvPr id="100" name="TextovéPole 99"/>
              <p:cNvSpPr txBox="1">
                <a:spLocks noRot="1" noChangeAspect="1" noMove="1" noResize="1" noEditPoints="1" noAdjustHandles="1" noChangeArrowheads="1" noChangeShapeType="1" noTextEdit="1"/>
              </p:cNvSpPr>
              <p:nvPr/>
            </p:nvSpPr>
            <p:spPr>
              <a:xfrm>
                <a:off x="7236000" y="6336000"/>
                <a:ext cx="708958" cy="369332"/>
              </a:xfrm>
              <a:prstGeom prst="rect">
                <a:avLst/>
              </a:prstGeom>
              <a:blipFill>
                <a:blip r:embed="rId11"/>
                <a:stretch>
                  <a:fillRect/>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3402858" y="6036999"/>
                <a:ext cx="4026743" cy="553998"/>
              </a:xfrm>
              <a:prstGeom prst="rect">
                <a:avLst/>
              </a:prstGeom>
              <a:noFill/>
            </p:spPr>
            <p:txBody>
              <a:bodyPr wrap="none" lIns="0" tIns="0" rIns="0" bIns="0" rtlCol="0">
                <a:spAutoFit/>
              </a:bodyPr>
              <a:lstStyle/>
              <a:p>
                <a:pPr algn="ctr"/>
                <a:r>
                  <a:rPr lang="en-GB" dirty="0" smtClean="0"/>
                  <a:t>the dimension of its complement within </a:t>
                </a:r>
                <a:br>
                  <a:rPr lang="en-GB" dirty="0" smtClean="0"/>
                </a:br>
                <a:r>
                  <a:rPr lang="en-GB" dirty="0" smtClean="0"/>
                  <a:t>the subspace of dimension  </a:t>
                </a:r>
                <a14:m>
                  <m:oMath xmlns:m="http://schemas.openxmlformats.org/officeDocument/2006/math">
                    <m:r>
                      <a:rPr lang="en-GB" b="0" i="1" smtClean="0">
                        <a:latin typeface="Cambria Math" panose="02040503050406030204" pitchFamily="18" charset="0"/>
                      </a:rPr>
                      <m:t>𝐼𝐽</m:t>
                    </m:r>
                  </m:oMath>
                </a14:m>
                <a:r>
                  <a:rPr lang="en-GB" dirty="0" smtClean="0"/>
                  <a:t>  is </a:t>
                </a:r>
                <a:endParaRPr lang="en-GB" dirty="0"/>
              </a:p>
            </p:txBody>
          </p:sp>
        </mc:Choice>
        <mc:Fallback xmlns="">
          <p:sp>
            <p:nvSpPr>
              <p:cNvPr id="70" name="TextovéPole 69"/>
              <p:cNvSpPr txBox="1">
                <a:spLocks noRot="1" noChangeAspect="1" noMove="1" noResize="1" noEditPoints="1" noAdjustHandles="1" noChangeArrowheads="1" noChangeShapeType="1" noTextEdit="1"/>
              </p:cNvSpPr>
              <p:nvPr/>
            </p:nvSpPr>
            <p:spPr>
              <a:xfrm>
                <a:off x="3402858" y="6036999"/>
                <a:ext cx="4026743" cy="553998"/>
              </a:xfrm>
              <a:prstGeom prst="rect">
                <a:avLst/>
              </a:prstGeom>
              <a:blipFill>
                <a:blip r:embed="rId12"/>
                <a:stretch>
                  <a:fillRect l="-3026" t="-14286" r="-3026" b="-252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ovéPole 58"/>
              <p:cNvSpPr txBox="1"/>
              <p:nvPr/>
            </p:nvSpPr>
            <p:spPr>
              <a:xfrm>
                <a:off x="1368000" y="5760000"/>
                <a:ext cx="288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m:oMathPara>
                </a14:m>
                <a:endParaRPr lang="en-GB" dirty="0" smtClean="0"/>
              </a:p>
            </p:txBody>
          </p:sp>
        </mc:Choice>
        <mc:Fallback xmlns="">
          <p:sp>
            <p:nvSpPr>
              <p:cNvPr id="59" name="TextovéPole 58"/>
              <p:cNvSpPr txBox="1">
                <a:spLocks noRot="1" noChangeAspect="1" noMove="1" noResize="1" noEditPoints="1" noAdjustHandles="1" noChangeArrowheads="1" noChangeShapeType="1" noTextEdit="1"/>
              </p:cNvSpPr>
              <p:nvPr/>
            </p:nvSpPr>
            <p:spPr>
              <a:xfrm>
                <a:off x="1368000" y="5760000"/>
                <a:ext cx="288000" cy="276999"/>
              </a:xfrm>
              <a:prstGeom prst="rect">
                <a:avLst/>
              </a:prstGeom>
              <a:blipFill>
                <a:blip r:embed="rId13"/>
                <a:stretch>
                  <a:fillRect l="-27083" r="-14583" b="-20000"/>
                </a:stretch>
              </a:blipFill>
            </p:spPr>
            <p:txBody>
              <a:bodyPr/>
              <a:lstStyle/>
              <a:p>
                <a:r>
                  <a:rPr lang="en-GB">
                    <a:noFill/>
                  </a:rPr>
                  <a:t> </a:t>
                </a:r>
              </a:p>
            </p:txBody>
          </p:sp>
        </mc:Fallback>
      </mc:AlternateContent>
      <p:sp>
        <p:nvSpPr>
          <p:cNvPr id="37" name="TextovéPole 36"/>
          <p:cNvSpPr txBox="1"/>
          <p:nvPr/>
        </p:nvSpPr>
        <p:spPr>
          <a:xfrm>
            <a:off x="6948000" y="1180210"/>
            <a:ext cx="807913" cy="276999"/>
          </a:xfrm>
          <a:prstGeom prst="rect">
            <a:avLst/>
          </a:prstGeom>
          <a:noFill/>
        </p:spPr>
        <p:txBody>
          <a:bodyPr wrap="none" lIns="0" tIns="0" rIns="0" bIns="0" rtlCol="0">
            <a:spAutoFit/>
          </a:bodyPr>
          <a:lstStyle/>
          <a:p>
            <a:r>
              <a:rPr lang="en-GB" dirty="0" smtClean="0"/>
              <a:t>It holds:</a:t>
            </a:r>
            <a:endParaRPr lang="en-GB" dirty="0"/>
          </a:p>
        </p:txBody>
      </p:sp>
      <mc:AlternateContent xmlns:mc="http://schemas.openxmlformats.org/markup-compatibility/2006" xmlns:a14="http://schemas.microsoft.com/office/drawing/2010/main">
        <mc:Choice Requires="a14">
          <p:sp>
            <p:nvSpPr>
              <p:cNvPr id="39" name="TextovéPole 38"/>
              <p:cNvSpPr txBox="1"/>
              <p:nvPr/>
            </p:nvSpPr>
            <p:spPr>
              <a:xfrm>
                <a:off x="6948000" y="1572208"/>
                <a:ext cx="3072892" cy="561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sSup>
                            <m:sSupPr>
                              <m:ctrlPr>
                                <a:rPr lang="en-GB" i="1" smtClean="0">
                                  <a:latin typeface="Cambria Math" panose="02040503050406030204" pitchFamily="18" charset="0"/>
                                </a:rPr>
                              </m:ctrlPr>
                            </m:sSupPr>
                            <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𝜑</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A</m:t>
                                      </m:r>
                                    </m:sub>
                                  </m:sSub>
                                </m:e>
                              </m:d>
                            </m:e>
                            <m:sup>
                              <m:r>
                                <m:rPr>
                                  <m:sty m:val="p"/>
                                </m:rPr>
                                <a:rPr lang="en-GB">
                                  <a:latin typeface="Cambria Math" panose="02040503050406030204" pitchFamily="18" charset="0"/>
                                </a:rPr>
                                <m:t>T</m:t>
                              </m:r>
                            </m:sup>
                          </m:sSup>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sub>
                              </m:sSub>
                            </m:e>
                          </m:d>
                        </m:num>
                        <m:den>
                          <m:r>
                            <m:rPr>
                              <m:sty m:val="p"/>
                            </m:rPr>
                            <a:rPr lang="en-GB" b="0" i="0" smtClean="0">
                              <a:latin typeface="Cambria Math" panose="02040503050406030204" pitchFamily="18" charset="0"/>
                            </a:rPr>
                            <m:t>RSS</m:t>
                          </m:r>
                        </m:den>
                      </m:f>
                    </m:oMath>
                  </m:oMathPara>
                </a14:m>
                <a:endParaRPr lang="en-GB" dirty="0"/>
              </a:p>
            </p:txBody>
          </p:sp>
        </mc:Choice>
        <mc:Fallback xmlns="">
          <p:sp>
            <p:nvSpPr>
              <p:cNvPr id="39" name="TextovéPole 38"/>
              <p:cNvSpPr txBox="1">
                <a:spLocks noRot="1" noChangeAspect="1" noMove="1" noResize="1" noEditPoints="1" noAdjustHandles="1" noChangeArrowheads="1" noChangeShapeType="1" noTextEdit="1"/>
              </p:cNvSpPr>
              <p:nvPr/>
            </p:nvSpPr>
            <p:spPr>
              <a:xfrm>
                <a:off x="6948000" y="1572208"/>
                <a:ext cx="3072892" cy="56156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ovéPole 68"/>
              <p:cNvSpPr txBox="1"/>
              <p:nvPr/>
            </p:nvSpPr>
            <p:spPr>
              <a:xfrm>
                <a:off x="6840000" y="2615459"/>
                <a:ext cx="3795737" cy="853082"/>
              </a:xfrm>
              <a:prstGeom prst="rect">
                <a:avLst/>
              </a:prstGeom>
              <a:noFill/>
              <a:ln w="25400">
                <a:solidFill>
                  <a:srgbClr val="FF0000"/>
                </a:solidFill>
              </a:ln>
            </p:spPr>
            <p:txBody>
              <a:bodyPr wrap="none" lIns="180000" tIns="144000" rIns="180000" bIns="14400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fName>
                                    <m:e>
                                      <m:r>
                                        <a:rPr lang="en-GB" b="0" i="1" smtClean="0">
                                          <a:latin typeface="Cambria Math" panose="02040503050406030204" pitchFamily="18" charset="0"/>
                                        </a:rPr>
                                        <m:t>𝜑</m:t>
                                      </m:r>
                                    </m:e>
                                  </m:func>
                                </m:e>
                              </m:d>
                            </m:e>
                            <m:sup>
                              <m:r>
                                <a:rPr lang="en-GB" b="0" i="1" smtClean="0">
                                  <a:latin typeface="Cambria Math" panose="02040503050406030204" pitchFamily="18" charset="0"/>
                                </a:rPr>
                                <m:t>2</m:t>
                              </m:r>
                            </m:sup>
                          </m:sSup>
                        </m:num>
                        <m:den>
                          <m:f>
                            <m:fPr>
                              <m:ctrlPr>
                                <a:rPr lang="en-GB" i="1">
                                  <a:latin typeface="Cambria Math" panose="02040503050406030204" pitchFamily="18" charset="0"/>
                                </a:rPr>
                              </m:ctrlPr>
                            </m:fPr>
                            <m:num>
                              <m:r>
                                <a:rPr lang="en-GB" b="0" i="1" smtClean="0">
                                  <a:latin typeface="Cambria Math" panose="02040503050406030204" pitchFamily="18" charset="0"/>
                                </a:rPr>
                                <m:t>𝐼</m:t>
                              </m:r>
                              <m:r>
                                <a:rPr lang="en-GB" b="0" i="1" smtClean="0">
                                  <a:latin typeface="Cambria Math" panose="02040503050406030204" pitchFamily="18" charset="0"/>
                                </a:rPr>
                                <m:t>−1</m:t>
                              </m:r>
                            </m:num>
                            <m:den>
                              <m:r>
                                <a:rPr lang="en-GB" b="0" i="1" smtClean="0">
                                  <a:latin typeface="Cambria Math" panose="02040503050406030204" pitchFamily="18" charset="0"/>
                                </a:rPr>
                                <m:t> </m:t>
                              </m:r>
                              <m:r>
                                <a:rPr lang="en-GB" b="0" i="1" smtClean="0">
                                  <a:latin typeface="Cambria Math" panose="02040503050406030204" pitchFamily="18" charset="0"/>
                                </a:rPr>
                                <m:t>𝐼𝐽𝐾</m:t>
                              </m:r>
                              <m:r>
                                <a:rPr lang="en-GB" b="0" i="1" smtClean="0">
                                  <a:latin typeface="Cambria Math" panose="02040503050406030204" pitchFamily="18" charset="0"/>
                                </a:rPr>
                                <m:t>−</m:t>
                              </m:r>
                              <m:r>
                                <a:rPr lang="en-GB" b="0" i="1" smtClean="0">
                                  <a:latin typeface="Cambria Math" panose="02040503050406030204" pitchFamily="18" charset="0"/>
                                </a:rPr>
                                <m:t>𝐼𝐽</m:t>
                              </m:r>
                              <m:r>
                                <a:rPr lang="en-GB" b="0" i="1" smtClean="0">
                                  <a:latin typeface="Cambria Math" panose="02040503050406030204" pitchFamily="18" charset="0"/>
                                </a:rPr>
                                <m:t> </m:t>
                              </m:r>
                            </m:den>
                          </m:f>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𝐼</m:t>
                          </m:r>
                          <m:r>
                            <a:rPr lang="en-GB" b="0" i="1" smtClean="0">
                              <a:latin typeface="Cambria Math" panose="02040503050406030204" pitchFamily="18" charset="0"/>
                            </a:rPr>
                            <m:t>−1, </m:t>
                          </m:r>
                          <m:r>
                            <a:rPr lang="en-GB" i="1">
                              <a:latin typeface="Cambria Math" panose="02040503050406030204" pitchFamily="18" charset="0"/>
                            </a:rPr>
                            <m:t>𝐼𝐽𝐾</m:t>
                          </m:r>
                          <m:r>
                            <a:rPr lang="en-GB" i="1">
                              <a:latin typeface="Cambria Math" panose="02040503050406030204" pitchFamily="18" charset="0"/>
                            </a:rPr>
                            <m:t>−</m:t>
                          </m:r>
                          <m:r>
                            <a:rPr lang="en-GB" i="1">
                              <a:latin typeface="Cambria Math" panose="02040503050406030204" pitchFamily="18" charset="0"/>
                            </a:rPr>
                            <m:t>𝐼𝐽</m:t>
                          </m:r>
                        </m:sub>
                      </m:sSub>
                    </m:oMath>
                  </m:oMathPara>
                </a14:m>
                <a:endParaRPr lang="en-GB" b="0" dirty="0" smtClean="0"/>
              </a:p>
            </p:txBody>
          </p:sp>
        </mc:Choice>
        <mc:Fallback xmlns="">
          <p:sp>
            <p:nvSpPr>
              <p:cNvPr id="69" name="TextovéPole 68"/>
              <p:cNvSpPr txBox="1">
                <a:spLocks noRot="1" noChangeAspect="1" noMove="1" noResize="1" noEditPoints="1" noAdjustHandles="1" noChangeArrowheads="1" noChangeShapeType="1" noTextEdit="1"/>
              </p:cNvSpPr>
              <p:nvPr/>
            </p:nvSpPr>
            <p:spPr>
              <a:xfrm>
                <a:off x="6840000" y="2615459"/>
                <a:ext cx="3795737" cy="853082"/>
              </a:xfrm>
              <a:prstGeom prst="rect">
                <a:avLst/>
              </a:prstGeom>
              <a:blipFill>
                <a:blip r:embed="rId15"/>
                <a:stretch>
                  <a:fillRect/>
                </a:stretch>
              </a:blipFill>
              <a:ln w="25400">
                <a:solidFill>
                  <a:srgbClr val="FF0000"/>
                </a:solidFill>
              </a:ln>
            </p:spPr>
            <p:txBody>
              <a:bodyPr/>
              <a:lstStyle/>
              <a:p>
                <a:r>
                  <a:rPr lang="en-GB">
                    <a:noFill/>
                  </a:rPr>
                  <a:t> </a:t>
                </a:r>
              </a:p>
            </p:txBody>
          </p:sp>
        </mc:Fallback>
      </mc:AlternateContent>
      <p:cxnSp>
        <p:nvCxnSpPr>
          <p:cNvPr id="76" name="Přímá spojnice se šipkou 75"/>
          <p:cNvCxnSpPr/>
          <p:nvPr/>
        </p:nvCxnSpPr>
        <p:spPr>
          <a:xfrm flipH="1">
            <a:off x="4752000" y="2340000"/>
            <a:ext cx="1728000" cy="1638000"/>
          </a:xfrm>
          <a:prstGeom prst="straightConnector1">
            <a:avLst/>
          </a:prstGeom>
          <a:ln w="38100" cap="rnd">
            <a:solidFill>
              <a:srgbClr val="0070C0"/>
            </a:solidFill>
            <a:prstDash val="sysDot"/>
            <a:round/>
            <a:headEnd type="none" w="med" len="lg"/>
            <a:tailEnd type="stealth" w="med" len="lg"/>
          </a:ln>
        </p:spPr>
        <p:style>
          <a:lnRef idx="1">
            <a:schemeClr val="accent1"/>
          </a:lnRef>
          <a:fillRef idx="0">
            <a:schemeClr val="accent1"/>
          </a:fillRef>
          <a:effectRef idx="0">
            <a:schemeClr val="accent1"/>
          </a:effectRef>
          <a:fontRef idx="minor">
            <a:schemeClr val="tx1"/>
          </a:fontRef>
        </p:style>
      </p:cxnSp>
      <p:sp>
        <p:nvSpPr>
          <p:cNvPr id="58" name="Ovál 57"/>
          <p:cNvSpPr/>
          <p:nvPr/>
        </p:nvSpPr>
        <p:spPr>
          <a:xfrm>
            <a:off x="6444000" y="230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louk 46"/>
          <p:cNvSpPr/>
          <p:nvPr/>
        </p:nvSpPr>
        <p:spPr>
          <a:xfrm rot="10800000">
            <a:off x="1728000" y="2628000"/>
            <a:ext cx="864000" cy="720000"/>
          </a:xfrm>
          <a:prstGeom prst="arc">
            <a:avLst>
              <a:gd name="adj1" fmla="val 10287476"/>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9" name="Ovál 48"/>
          <p:cNvSpPr/>
          <p:nvPr/>
        </p:nvSpPr>
        <p:spPr>
          <a:xfrm>
            <a:off x="2322000" y="3107171"/>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50" name="TextovéPole 49"/>
              <p:cNvSpPr txBox="1"/>
              <p:nvPr/>
            </p:nvSpPr>
            <p:spPr>
              <a:xfrm>
                <a:off x="813421" y="6336000"/>
                <a:ext cx="1397159"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m:t>
                      </m:r>
                      <m:d>
                        <m:dPr>
                          <m:ctrlPr>
                            <a:rPr lang="en-GB" b="0" i="1" smtClean="0">
                              <a:latin typeface="Cambria Math" panose="02040503050406030204" pitchFamily="18" charset="0"/>
                            </a:rPr>
                          </m:ctrlPr>
                        </m:dPr>
                        <m:e>
                          <m:r>
                            <a:rPr lang="en-GB" b="0" i="1" smtClean="0">
                              <a:latin typeface="Cambria Math" panose="02040503050406030204" pitchFamily="18" charset="0"/>
                            </a:rPr>
                            <m:t>𝐽</m:t>
                          </m:r>
                          <m:r>
                            <a:rPr lang="en-GB" b="0" i="1" smtClean="0">
                              <a:latin typeface="Cambria Math" panose="02040503050406030204" pitchFamily="18" charset="0"/>
                            </a:rPr>
                            <m:t>−1</m:t>
                          </m:r>
                        </m:e>
                      </m:d>
                      <m:r>
                        <a:rPr lang="en-GB" b="0" i="1" smtClean="0">
                          <a:latin typeface="Cambria Math" panose="02040503050406030204" pitchFamily="18" charset="0"/>
                        </a:rPr>
                        <m:t>+1</m:t>
                      </m:r>
                    </m:oMath>
                  </m:oMathPara>
                </a14:m>
                <a:endParaRPr lang="en-GB"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813421" y="6336000"/>
                <a:ext cx="1397159" cy="369332"/>
              </a:xfrm>
              <a:prstGeom prst="rect">
                <a:avLst/>
              </a:prstGeom>
              <a:blipFill>
                <a:blip r:embed="rId16"/>
                <a:stretch>
                  <a:fillRect b="-7813"/>
                </a:stretch>
              </a:blipFill>
              <a:ln w="19050">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27307259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a:t>
            </a:r>
            <a:r>
              <a:rPr lang="en-GB" dirty="0" smtClean="0"/>
              <a:t>Test </a:t>
            </a:r>
            <a:r>
              <a:rPr lang="en-GB" dirty="0" smtClean="0"/>
              <a:t>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Given </a:t>
                </a:r>
                <a:r>
                  <a:rPr lang="en-GB" dirty="0"/>
                  <a:t>the </a:t>
                </a:r>
                <a:r>
                  <a:rPr lang="en-GB" dirty="0" smtClean="0"/>
                  <a:t>sample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𝑖𝑗𝑘</m:t>
                        </m:r>
                      </m:sub>
                    </m:sSub>
                  </m:oMath>
                </a14:m>
                <a:r>
                  <a:rPr lang="en-GB" dirty="0" smtClean="0"/>
                  <a:t>  of </a:t>
                </a:r>
                <a:r>
                  <a:rPr lang="en-GB" dirty="0"/>
                  <a:t>the </a:t>
                </a:r>
                <a:r>
                  <a:rPr lang="en-GB" dirty="0" smtClean="0"/>
                  <a:t>random </a:t>
                </a:r>
                <a:r>
                  <a:rPr lang="en-GB" dirty="0"/>
                  <a:t>variables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a14:m>
                <a:r>
                  <a:rPr lang="en-GB" dirty="0" smtClean="0"/>
                  <a:t>  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(unknown) parameters such that  </a:t>
                </a:r>
                <a:br>
                  <a:rPr lang="en-GB" dirty="0" smtClean="0"/>
                </a:b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i="1">
                                <a:latin typeface="Cambria Math" panose="02040503050406030204" pitchFamily="18" charset="0"/>
                              </a:rPr>
                              <m:t>𝑖</m:t>
                            </m:r>
                            <m:r>
                              <a:rPr lang="en-GB" b="0" i="1" smtClean="0">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m:t>
                    </m:r>
                    <m:r>
                      <a:rPr lang="en-GB" b="0" i="1" smtClean="0">
                        <a:latin typeface="Cambria Math" panose="02040503050406030204" pitchFamily="18" charset="0"/>
                      </a:rPr>
                      <m:t>0</m:t>
                    </m:r>
                  </m:oMath>
                </a14:m>
                <a:r>
                  <a:rPr lang="en-GB" dirty="0" smtClean="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𝒩</m:t>
                    </m:r>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a14:m>
                <a:r>
                  <a:rPr lang="en-GB" dirty="0" smtClean="0"/>
                  <a:t>  are </a:t>
                </a:r>
                <a:br>
                  <a:rPr lang="en-GB" dirty="0" smtClean="0"/>
                </a:br>
                <a:r>
                  <a:rPr lang="en-GB" dirty="0" smtClean="0"/>
                  <a:t>mutually independent random variables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oMath>
                </a14:m>
                <a:r>
                  <a:rPr lang="en-GB" dirty="0" smtClean="0"/>
                  <a:t>,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𝐽</m:t>
                    </m:r>
                  </m:oMath>
                </a14:m>
                <a:r>
                  <a:rPr lang="en-GB" dirty="0" smtClean="0"/>
                  <a:t>,  </a:t>
                </a:r>
                <a:br>
                  <a:rPr lang="en-GB" dirty="0" smtClean="0"/>
                </a:br>
                <a:r>
                  <a:rPr lang="en-GB" dirty="0" smtClean="0"/>
                  <a:t>and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=1, 2,…,</m:t>
                    </m:r>
                    <m:r>
                      <a:rPr lang="en-GB" b="0" i="1" smtClean="0">
                        <a:latin typeface="Cambria Math" panose="02040503050406030204" pitchFamily="18" charset="0"/>
                      </a:rPr>
                      <m:t>𝐾</m:t>
                    </m:r>
                  </m:oMath>
                </a14:m>
                <a:r>
                  <a:rPr lang="en-GB" dirty="0" smtClean="0"/>
                  <a:t>,  formulate </a:t>
                </a:r>
                <a:r>
                  <a:rPr lang="en-GB" dirty="0"/>
                  <a:t>the null hypothesis</a:t>
                </a:r>
                <a:r>
                  <a:rPr lang="en-GB" dirty="0" smtClean="0"/>
                  <a:t>:</a:t>
                </a:r>
                <a:br>
                  <a:rPr lang="en-GB" dirty="0" smtClean="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A</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smtClean="0">
                            <a:latin typeface="Cambria Math" panose="02040503050406030204" pitchFamily="18" charset="0"/>
                          </a:rPr>
                          <m:t>𝛼</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𝛼</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smtClean="0">
                            <a:latin typeface="Cambria Math" panose="02040503050406030204" pitchFamily="18" charset="0"/>
                          </a:rPr>
                          <m:t>𝛼</m:t>
                        </m:r>
                      </m:e>
                      <m:sub>
                        <m:r>
                          <a:rPr lang="en-GB" b="0" i="1" smtClean="0">
                            <a:latin typeface="Cambria Math" panose="02040503050406030204" pitchFamily="18" charset="0"/>
                          </a:rPr>
                          <m:t>𝐼</m:t>
                        </m:r>
                      </m:sub>
                    </m:sSub>
                    <m:r>
                      <a:rPr lang="en-GB" b="0" i="1" smtClean="0">
                        <a:latin typeface="Cambria Math" panose="02040503050406030204" pitchFamily="18" charset="0"/>
                      </a:rPr>
                      <m:t>=0</m:t>
                    </m:r>
                  </m:oMath>
                </a14:m>
                <a:endParaRPr lang="en-GB" dirty="0" smtClean="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m:t>
                        </m:r>
                      </m:sub>
                    </m:sSub>
                  </m:oMath>
                </a14:m>
                <a:r>
                  <a:rPr lang="en-GB" dirty="0" smtClean="0"/>
                  <a:t>,  i.e.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𝐼</m:t>
                        </m:r>
                      </m:e>
                    </m:d>
                  </m:oMath>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12175508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a:t>
            </a:r>
            <a:r>
              <a:rPr lang="en-GB" dirty="0" smtClean="0"/>
              <a:t>Test </a:t>
            </a:r>
            <a:r>
              <a:rPr lang="en-GB" dirty="0" smtClean="0"/>
              <a:t>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Calculate the statistic</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𝐹</m:t>
                      </m:r>
                      <m:r>
                        <a:rPr lang="en-GB" i="1">
                          <a:latin typeface="Cambria Math" panose="02040503050406030204" pitchFamily="18" charset="0"/>
                        </a:rPr>
                        <m:t>=</m:t>
                      </m:r>
                      <m:f>
                        <m:fPr>
                          <m:type m:val="lin"/>
                          <m:ctrlPr>
                            <a:rPr lang="en-GB" b="0" i="1" smtClean="0">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b="0" i="0" smtClean="0">
                                      <a:latin typeface="Cambria Math" panose="02040503050406030204" pitchFamily="18" charset="0"/>
                                    </a:rPr>
                                    <m:t>S</m:t>
                                  </m:r>
                                  <m:r>
                                    <m:rPr>
                                      <m:sty m:val="p"/>
                                    </m:rPr>
                                    <a:rPr lang="en-GB">
                                      <a:latin typeface="Cambria Math" panose="02040503050406030204" pitchFamily="18" charset="0"/>
                                    </a:rPr>
                                    <m:t>S</m:t>
                                  </m:r>
                                </m:e>
                                <m:sub>
                                  <m:r>
                                    <m:rPr>
                                      <m:sty m:val="p"/>
                                    </m:rPr>
                                    <a:rPr lang="en-GB" b="0" i="0" smtClean="0">
                                      <a:latin typeface="Cambria Math" panose="02040503050406030204" pitchFamily="18" charset="0"/>
                                    </a:rPr>
                                    <m:t>A</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m:t>
                              </m:r>
                              <m:r>
                                <m:rPr>
                                  <m:sty m:val="p"/>
                                </m:rPr>
                                <a:rPr lang="en-GB">
                                  <a:latin typeface="Cambria Math" panose="02040503050406030204" pitchFamily="18" charset="0"/>
                                </a:rPr>
                                <m:t>S</m:t>
                              </m:r>
                              <m:r>
                                <a:rPr lang="en-GB" i="1" smtClean="0">
                                  <a:latin typeface="Cambria Math" panose="02040503050406030204" pitchFamily="18" charset="0"/>
                                </a:rPr>
                                <m:t> </m:t>
                              </m:r>
                            </m:den>
                          </m:f>
                        </m:num>
                        <m:den>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DF</m:t>
                                  </m:r>
                                </m:e>
                                <m:sub>
                                  <m:r>
                                    <m:rPr>
                                      <m:sty m:val="p"/>
                                    </m:rPr>
                                    <a:rPr lang="en-GB" b="0" i="0" smtClean="0">
                                      <a:latin typeface="Cambria Math" panose="02040503050406030204" pitchFamily="18" charset="0"/>
                                    </a:rPr>
                                    <m:t>A</m:t>
                                  </m:r>
                                </m:sub>
                              </m:sSub>
                            </m:num>
                            <m:den>
                              <m:r>
                                <m:rPr>
                                  <m:sty m:val="p"/>
                                </m:rPr>
                                <a:rPr lang="en-GB" b="0" i="0" smtClean="0">
                                  <a:latin typeface="Cambria Math" panose="02040503050406030204" pitchFamily="18" charset="0"/>
                                </a:rPr>
                                <m:t>D</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F</m:t>
                                  </m:r>
                                </m:e>
                                <m:sub>
                                  <m:r>
                                    <m:rPr>
                                      <m:sty m:val="p"/>
                                    </m:rPr>
                                    <a:rPr lang="en-GB" b="0" i="0" smtClean="0">
                                      <a:latin typeface="Cambria Math" panose="02040503050406030204" pitchFamily="18" charset="0"/>
                                    </a:rPr>
                                    <m:t>RSS</m:t>
                                  </m:r>
                                </m:sub>
                              </m:sSub>
                            </m:den>
                          </m:f>
                        </m:den>
                      </m:f>
                      <m:r>
                        <a:rPr lang="en-GB" i="1">
                          <a:latin typeface="Cambria Math" panose="02040503050406030204" pitchFamily="18" charset="0"/>
                        </a:rPr>
                        <m:t>=</m:t>
                      </m:r>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b="0" i="1" smtClean="0">
                                  <a:latin typeface="Cambria Math" panose="02040503050406030204" pitchFamily="18" charset="0"/>
                                </a:rPr>
                                <m:t>𝐽</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b="0" i="1" smtClean="0">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𝐼</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b="0" i="1" smtClean="0">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b="0" i="1" smtClean="0">
                                                          <a:latin typeface="Cambria Math" panose="02040503050406030204" pitchFamily="18" charset="0"/>
                                                        </a:rPr>
                                                        <m:t>𝑗</m:t>
                                                      </m:r>
                                                      <m:r>
                                                        <a:rPr lang="en-GB" i="1">
                                                          <a:latin typeface="Cambria Math" panose="02040503050406030204" pitchFamily="18" charset="0"/>
                                                        </a:rPr>
                                                        <m:t>∙</m:t>
                                                      </m:r>
                                                    </m:sub>
                                                  </m:sSub>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i="1">
                                  <a:latin typeface="Cambria Math" panose="02040503050406030204" pitchFamily="18" charset="0"/>
                                </a:rPr>
                                <m:t>𝐼</m:t>
                              </m:r>
                              <m:r>
                                <a:rPr lang="en-GB" i="1">
                                  <a:latin typeface="Cambria Math" panose="02040503050406030204" pitchFamily="18" charset="0"/>
                                </a:rPr>
                                <m:t>−1</m:t>
                              </m:r>
                            </m:num>
                            <m:den>
                              <m:r>
                                <a:rPr lang="en-GB"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i="1" smtClean="0">
                                  <a:latin typeface="Cambria Math" panose="02040503050406030204" pitchFamily="18" charset="0"/>
                                </a:rPr>
                                <m:t> </m:t>
                              </m:r>
                            </m:den>
                          </m:f>
                        </m:den>
                      </m:f>
                    </m:oMath>
                  </m:oMathPara>
                </a14:m>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the null hypothesis is true, then we have by the Theorem</a:t>
                </a:r>
                <a:br>
                  <a:rPr lang="en-GB" dirty="0" smtClean="0"/>
                </a:b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𝐼</m:t>
                        </m:r>
                        <m:r>
                          <a:rPr lang="en-GB" b="0" i="1" smtClean="0">
                            <a:latin typeface="Cambria Math" panose="02040503050406030204" pitchFamily="18" charset="0"/>
                          </a:rPr>
                          <m:t>−1, 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a14:m>
                <a:endParaRPr lang="en-GB" dirty="0" smtClean="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Choose </a:t>
                </a:r>
                <a:r>
                  <a:rPr lang="en-GB" b="1" dirty="0"/>
                  <a:t>the level of significance</a:t>
                </a:r>
                <a:r>
                  <a:rPr lang="en-GB" dirty="0"/>
                  <a:t>, a small number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&gt;0</m:t>
                    </m:r>
                  </m:oMath>
                </a14:m>
                <a:r>
                  <a:rPr lang="en-GB" dirty="0"/>
                  <a:t>,  such as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=5 %</m:t>
                    </m:r>
                  </m:oMath>
                </a14:m>
                <a:r>
                  <a:rPr lang="en-GB" dirty="0"/>
                  <a:t>,  other popular values are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=10 %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=0.1 %</m:t>
                    </m:r>
                  </m:oMath>
                </a14:m>
                <a:r>
                  <a:rPr lang="en-GB" dirty="0"/>
                  <a:t>  etc</a:t>
                </a:r>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121"/>
                </a:stretch>
              </a:blipFill>
            </p:spPr>
            <p:txBody>
              <a:bodyPr/>
              <a:lstStyle/>
              <a:p>
                <a:r>
                  <a:rPr lang="en-GB">
                    <a:noFill/>
                  </a:rPr>
                  <a:t> </a:t>
                </a:r>
              </a:p>
            </p:txBody>
          </p:sp>
        </mc:Fallback>
      </mc:AlternateContent>
    </p:spTree>
    <p:extLst>
      <p:ext uri="{BB962C8B-B14F-4D97-AF65-F5344CB8AC3E}">
        <p14:creationId xmlns:p14="http://schemas.microsoft.com/office/powerpoint/2010/main" val="39088123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a:t>
            </a:r>
            <a:r>
              <a:rPr lang="en-GB" dirty="0" smtClean="0"/>
              <a:t>Test </a:t>
            </a:r>
            <a:r>
              <a:rPr lang="en-GB" dirty="0" smtClean="0"/>
              <a:t>for  </a:t>
            </a:r>
            <a:r>
              <a:rPr lang="en-GB" i="1" dirty="0" smtClean="0"/>
              <a:t>H</a:t>
            </a:r>
            <a:r>
              <a:rPr lang="en-GB" baseline="-25000" dirty="0" smtClean="0"/>
              <a:t>A</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find the </a:t>
                </a:r>
                <a:r>
                  <a:rPr lang="en-GB" b="1" dirty="0"/>
                  <a:t>critical </a:t>
                </a:r>
                <a:r>
                  <a:rPr lang="en-GB" b="1" dirty="0" smtClean="0"/>
                  <a:t>value</a:t>
                </a:r>
                <a:r>
                  <a:rPr lang="en-GB" dirty="0" smtClean="0"/>
                  <a:t/>
                </a:r>
                <a:br>
                  <a:rPr lang="en-GB" dirty="0" smtClean="0"/>
                </a:b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 = 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i="1">
                            <a:latin typeface="Cambria Math" panose="02040503050406030204" pitchFamily="18" charset="0"/>
                          </a:rPr>
                          <m:t>𝐼</m:t>
                        </m:r>
                        <m:r>
                          <a:rPr lang="en-GB" i="1">
                            <a:latin typeface="Cambria Math" panose="02040503050406030204" pitchFamily="18" charset="0"/>
                          </a:rPr>
                          <m:t>−1, 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r>
                      <a:rPr lang="en-GB"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𝛼</m:t>
                        </m:r>
                      </m:e>
                    </m:d>
                  </m:oMath>
                </a14:m>
                <a:r>
                  <a:rPr lang="en-GB" dirty="0" smtClean="0"/>
                  <a:t/>
                </a:r>
                <a:br>
                  <a:rPr lang="en-GB" dirty="0" smtClean="0"/>
                </a:br>
                <a:r>
                  <a:rPr lang="en-GB" dirty="0" smtClean="0"/>
                  <a:t>so that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𝑐</m:t>
                        </m:r>
                      </m:sub>
                      <m:sup>
                        <m:r>
                          <a:rPr lang="en-GB" i="1">
                            <a:latin typeface="Cambria Math" panose="02040503050406030204" pitchFamily="18" charset="0"/>
                          </a:rPr>
                          <m:t>+∞</m:t>
                        </m:r>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r>
                      <a:rPr lang="en-GB" i="1">
                        <a:latin typeface="Cambria Math" panose="02040503050406030204" pitchFamily="18" charset="0"/>
                      </a:rPr>
                      <m:t>𝛼</m:t>
                    </m:r>
                  </m:oMath>
                </a14:m>
                <a:r>
                  <a:rPr lang="en-GB" dirty="0" smtClean="0"/>
                  <a:t>  where  </a:t>
                </a:r>
                <a14:m>
                  <m:oMath xmlns:m="http://schemas.openxmlformats.org/officeDocument/2006/math">
                    <m:r>
                      <a:rPr lang="en-GB" i="1">
                        <a:latin typeface="Cambria Math" panose="02040503050406030204" pitchFamily="18" charset="0"/>
                      </a:rPr>
                      <m:t>𝑓</m:t>
                    </m:r>
                  </m:oMath>
                </a14:m>
                <a:r>
                  <a:rPr lang="en-GB" dirty="0"/>
                  <a:t>  is the density of the </a:t>
                </a:r>
                <a:r>
                  <a:rPr lang="en-GB" i="1" dirty="0" smtClean="0"/>
                  <a:t>F</a:t>
                </a:r>
                <a:r>
                  <a:rPr lang="en-GB" dirty="0" smtClean="0"/>
                  <a:t>-distribution </a:t>
                </a:r>
                <a:r>
                  <a:rPr lang="en-GB" dirty="0"/>
                  <a:t>with </a:t>
                </a:r>
                <a:r>
                  <a:rPr lang="en-GB" dirty="0" smtClean="0"/>
                  <a:t> </a:t>
                </a:r>
                <a:br>
                  <a:rPr lang="en-GB" dirty="0" smtClean="0"/>
                </a:br>
                <a14:m>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−1</m:t>
                    </m:r>
                  </m:oMath>
                </a14:m>
                <a:r>
                  <a:rPr lang="en-GB" dirty="0" smtClean="0"/>
                  <a:t>  and  </a:t>
                </a:r>
                <a14:m>
                  <m:oMath xmlns:m="http://schemas.openxmlformats.org/officeDocument/2006/math">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oMath>
                </a14:m>
                <a:r>
                  <a:rPr lang="en-GB" dirty="0"/>
                  <a:t>  </a:t>
                </a:r>
                <a:r>
                  <a:rPr lang="en-GB" dirty="0" smtClean="0"/>
                  <a:t>degrees of freedom</a:t>
                </a:r>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𝑐</m:t>
                        </m:r>
                        <m:r>
                          <a:rPr lang="en-GB" b="0" i="1" smtClean="0">
                            <a:latin typeface="Cambria Math" panose="02040503050406030204" pitchFamily="18" charset="0"/>
                          </a:rPr>
                          <m:t>,+∞</m:t>
                        </m:r>
                      </m:e>
                    </m:d>
                  </m:oMath>
                </a14:m>
                <a:r>
                  <a:rPr lang="en-GB" dirty="0" smtClean="0"/>
                  <a:t>,  </a:t>
                </a:r>
                <a:r>
                  <a:rPr lang="en-GB" b="1" dirty="0"/>
                  <a:t>the critical region</a:t>
                </a:r>
                <a:r>
                  <a:rPr lang="en-GB" dirty="0"/>
                  <a:t>, then </a:t>
                </a:r>
                <a:r>
                  <a:rPr lang="en-GB" b="1" u="sng" dirty="0"/>
                  <a:t>reject</a:t>
                </a:r>
                <a:r>
                  <a:rPr lang="en-GB" dirty="0"/>
                  <a:t> the null hypothesis</a:t>
                </a:r>
              </a:p>
              <a:p>
                <a:pPr marL="342900" indent="-342900">
                  <a:lnSpc>
                    <a:spcPct val="150000"/>
                  </a:lnSpc>
                  <a:buFont typeface="Arial" panose="020B0604020202020204" pitchFamily="34" charset="0"/>
                  <a:buChar char="•"/>
                </a:pPr>
                <a:r>
                  <a:rPr lang="en-GB" dirty="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0,</m:t>
                        </m:r>
                        <m:r>
                          <a:rPr lang="en-GB" b="0" i="1" smtClean="0">
                            <a:latin typeface="Cambria Math" panose="02040503050406030204" pitchFamily="18" charset="0"/>
                          </a:rPr>
                          <m:t>𝑐</m:t>
                        </m:r>
                      </m:e>
                    </m:d>
                  </m:oMath>
                </a14:m>
                <a:r>
                  <a:rPr lang="en-GB" dirty="0"/>
                  <a:t>,  then </a:t>
                </a:r>
                <a:r>
                  <a:rPr lang="en-GB" b="1" u="sng" dirty="0"/>
                  <a:t>do not reject</a:t>
                </a:r>
                <a:r>
                  <a:rPr lang="en-GB" dirty="0"/>
                  <a:t> (or </a:t>
                </a:r>
                <a:r>
                  <a:rPr lang="en-GB" u="sng" dirty="0"/>
                  <a:t>fail to reject</a:t>
                </a:r>
                <a:r>
                  <a:rPr lang="en-GB" dirty="0"/>
                  <a:t>) the null </a:t>
                </a:r>
                <a:r>
                  <a:rPr lang="en-GB" dirty="0" smtClean="0"/>
                  <a:t>hypothesis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27713065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Test for  </a:t>
            </a:r>
            <a:r>
              <a:rPr lang="en-GB" i="1" dirty="0" smtClean="0"/>
              <a:t>H</a:t>
            </a:r>
            <a:r>
              <a:rPr lang="en-GB" baseline="-25000" dirty="0" smtClean="0"/>
              <a:t>B</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can test Hypothesis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oMath>
                </a14:m>
                <a:r>
                  <a:rPr lang="en-GB" dirty="0" smtClean="0"/>
                  <a:t> analogously:</a:t>
                </a:r>
              </a:p>
              <a:p>
                <a:endParaRPr lang="en-GB" dirty="0"/>
              </a:p>
              <a:p>
                <a:r>
                  <a:rPr lang="en-GB" dirty="0" smtClean="0"/>
                  <a:t>If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B</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𝐽</m:t>
                          </m:r>
                        </m:sub>
                      </m:sSub>
                      <m:r>
                        <a:rPr lang="en-GB" i="1">
                          <a:latin typeface="Cambria Math" panose="02040503050406030204" pitchFamily="18" charset="0"/>
                        </a:rPr>
                        <m:t>=0</m:t>
                      </m:r>
                    </m:oMath>
                  </m:oMathPara>
                </a14:m>
                <a:endParaRPr lang="en-GB" dirty="0" smtClean="0"/>
              </a:p>
              <a:p>
                <a:r>
                  <a:rPr lang="en-GB" dirty="0" smtClean="0"/>
                  <a:t>holds true, then</a:t>
                </a:r>
              </a:p>
              <a:p>
                <a:endParaRPr lang="en-GB" dirty="0" smtClean="0"/>
              </a:p>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b="0" i="0" smtClean="0">
                                          <a:latin typeface="Cambria Math" panose="02040503050406030204" pitchFamily="18" charset="0"/>
                                        </a:rPr>
                                        <m:t>B</m:t>
                                      </m:r>
                                    </m:sub>
                                  </m:sSub>
                                </m:num>
                                <m:den>
                                  <m:r>
                                    <a:rPr lang="en-GB" i="1">
                                      <a:latin typeface="Cambria Math" panose="02040503050406030204" pitchFamily="18" charset="0"/>
                                    </a:rPr>
                                    <m:t> </m:t>
                                  </m:r>
                                  <m:r>
                                    <m:rPr>
                                      <m:sty m:val="p"/>
                                    </m:rPr>
                                    <a:rPr lang="en-GB">
                                      <a:latin typeface="Cambria Math" panose="02040503050406030204" pitchFamily="18" charset="0"/>
                                    </a:rPr>
                                    <m:t>RSS</m:t>
                                  </m:r>
                                  <m:r>
                                    <a:rPr lang="en-GB" i="1">
                                      <a:latin typeface="Cambria Math" panose="02040503050406030204" pitchFamily="18" charset="0"/>
                                    </a:rPr>
                                    <m:t> </m:t>
                                  </m:r>
                                </m:den>
                              </m:f>
                            </m:num>
                            <m:den>
                              <m:f>
                                <m:fPr>
                                  <m:ctrlPr>
                                    <a:rPr lang="en-GB" i="1">
                                      <a:latin typeface="Cambria Math" panose="02040503050406030204" pitchFamily="18" charset="0"/>
                                    </a:rPr>
                                  </m:ctrlPr>
                                </m:fPr>
                                <m:num>
                                  <m:r>
                                    <a:rPr lang="en-GB" i="1">
                                      <a:latin typeface="Cambria Math" panose="02040503050406030204" pitchFamily="18" charset="0"/>
                                    </a:rPr>
                                    <m:t> </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B</m:t>
                                          </m:r>
                                        </m:sub>
                                      </m:sSub>
                                    </m:e>
                                  </m:func>
                                  <m:r>
                                    <a:rPr lang="en-GB" i="1">
                                      <a:latin typeface="Cambria Math" panose="02040503050406030204" pitchFamily="18" charset="0"/>
                                    </a:rPr>
                                    <m:t> </m:t>
                                  </m:r>
                                </m:num>
                                <m:den>
                                  <m:r>
                                    <a:rPr lang="en-GB" i="1">
                                      <a:latin typeface="Cambria Math" panose="02040503050406030204" pitchFamily="18" charset="0"/>
                                    </a:rPr>
                                    <m:t>𝐼𝐽𝐾</m:t>
                                  </m:r>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dim</m:t>
                                      </m:r>
                                    </m:fName>
                                    <m:e>
                                      <m:r>
                                        <a:rPr lang="en-GB" i="1">
                                          <a:latin typeface="Cambria Math" panose="02040503050406030204" pitchFamily="18" charset="0"/>
                                        </a:rPr>
                                        <m:t>𝑀</m:t>
                                      </m:r>
                                    </m:e>
                                  </m:func>
                                </m:den>
                              </m:f>
                            </m:den>
                          </m:f>
                          <m:r>
                            <a:rPr lang="en-GB" i="1">
                              <a:latin typeface="Cambria Math" panose="02040503050406030204" pitchFamily="18" charset="0"/>
                            </a:rPr>
                            <m:t> =</m:t>
                          </m:r>
                          <m:r>
                            <a:rPr lang="en-GB" i="1" smtClean="0">
                              <a:latin typeface="Cambria Math" panose="02040503050406030204" pitchFamily="18" charset="0"/>
                            </a:rPr>
                            <m:t> </m:t>
                          </m:r>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B</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RSS</m:t>
                              </m:r>
                              <m:r>
                                <a:rPr lang="en-GB" b="0" i="1" smtClean="0">
                                  <a:latin typeface="Cambria Math" panose="02040503050406030204" pitchFamily="18" charset="0"/>
                                </a:rPr>
                                <m:t> </m:t>
                              </m:r>
                            </m:den>
                          </m:f>
                        </m:num>
                        <m:den>
                          <m:f>
                            <m:fPr>
                              <m:ctrlPr>
                                <a:rPr lang="en-GB" b="0" i="1" smtClean="0">
                                  <a:latin typeface="Cambria Math" panose="02040503050406030204" pitchFamily="18" charset="0"/>
                                </a:rPr>
                              </m:ctrlPr>
                            </m:fPr>
                            <m:num>
                              <m:r>
                                <a:rPr lang="en-GB" b="0" i="1" smtClean="0">
                                  <a:latin typeface="Cambria Math" panose="02040503050406030204" pitchFamily="18" charset="0"/>
                                </a:rPr>
                                <m:t>𝐽</m:t>
                              </m:r>
                              <m:r>
                                <a:rPr lang="en-GB" b="0" i="1" smtClean="0">
                                  <a:latin typeface="Cambria Math" panose="02040503050406030204" pitchFamily="18" charset="0"/>
                                </a:rPr>
                                <m:t>−1</m:t>
                              </m:r>
                            </m:num>
                            <m:den>
                              <m:r>
                                <a:rPr lang="en-GB" b="0"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i="1" smtClean="0">
                                  <a:latin typeface="Cambria Math" panose="02040503050406030204" pitchFamily="18" charset="0"/>
                                </a:rPr>
                                <m:t> </m:t>
                              </m:r>
                            </m:den>
                          </m:f>
                        </m:den>
                      </m:f>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𝐽</m:t>
                          </m:r>
                          <m:r>
                            <a:rPr lang="en-GB" b="0" i="1" smtClean="0">
                              <a:latin typeface="Cambria Math" panose="02040503050406030204" pitchFamily="18" charset="0"/>
                            </a:rPr>
                            <m:t>−1, 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smtClean="0"/>
              </a:p>
              <a:p>
                <a:r>
                  <a:rPr lang="en-GB" dirty="0" smtClean="0"/>
                  <a:t>that is</a:t>
                </a:r>
              </a:p>
              <a:p>
                <a:pPr>
                  <a:lnSpc>
                    <a:spcPct val="140000"/>
                  </a:lnSpc>
                </a:pPr>
                <a:endParaRPr lang="en-GB" dirty="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b="0" i="1" smtClean="0">
                                  <a:latin typeface="Cambria Math" panose="02040503050406030204" pitchFamily="18" charset="0"/>
                                </a:rPr>
                                <m:t>𝐼</m:t>
                              </m:r>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b="0" i="1" smtClean="0">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b="0" i="1" smtClean="0">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rPr>
                                                <m:t>𝑦</m:t>
                                              </m:r>
                                            </m:e>
                                          </m:acc>
                                        </m:e>
                                      </m:d>
                                    </m:e>
                                    <m:sup>
                                      <m:r>
                                        <a:rPr lang="en-GB" i="1">
                                          <a:latin typeface="Cambria Math" panose="02040503050406030204" pitchFamily="18" charset="0"/>
                                        </a:rPr>
                                        <m:t>2</m:t>
                                      </m:r>
                                    </m:sup>
                                  </m:sSup>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b="0" i="1" smtClean="0">
                                                          <a:latin typeface="Cambria Math" panose="02040503050406030204" pitchFamily="18" charset="0"/>
                                                        </a:rPr>
                                                        <m:t>𝑗</m:t>
                                                      </m:r>
                                                      <m:r>
                                                        <a:rPr lang="en-GB" i="1">
                                                          <a:latin typeface="Cambria Math" panose="02040503050406030204" pitchFamily="18" charset="0"/>
                                                        </a:rPr>
                                                        <m:t>∙</m:t>
                                                      </m:r>
                                                    </m:sub>
                                                  </m:sSub>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b="0" i="1" smtClean="0">
                                  <a:latin typeface="Cambria Math" panose="02040503050406030204" pitchFamily="18" charset="0"/>
                                </a:rPr>
                                <m:t>𝐽</m:t>
                              </m:r>
                              <m:r>
                                <a:rPr lang="en-GB" i="1">
                                  <a:latin typeface="Cambria Math" panose="02040503050406030204" pitchFamily="18" charset="0"/>
                                </a:rPr>
                                <m:t>−1</m:t>
                              </m:r>
                            </m:num>
                            <m:den>
                              <m:r>
                                <a:rPr lang="en-GB"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i="1" smtClean="0">
                                  <a:latin typeface="Cambria Math" panose="02040503050406030204" pitchFamily="18" charset="0"/>
                                </a:rPr>
                                <m:t> </m:t>
                              </m:r>
                            </m:den>
                          </m:f>
                        </m:den>
                      </m:f>
                      <m:r>
                        <a:rPr lang="en-GB" i="1" smtClean="0">
                          <a:latin typeface="Cambria Math" panose="02040503050406030204" pitchFamily="18" charset="0"/>
                        </a:rPr>
                        <m:t> </m:t>
                      </m:r>
                      <m:r>
                        <a:rPr lang="en-GB" b="0" i="1" smtClean="0">
                          <a:latin typeface="Cambria Math" panose="02040503050406030204" pitchFamily="18" charset="0"/>
                        </a:rPr>
                        <m:t>∼</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𝐹</m:t>
                          </m:r>
                        </m:e>
                        <m:sub>
                          <m:r>
                            <a:rPr lang="en-GB" b="0" i="1" smtClean="0">
                              <a:latin typeface="Cambria Math" panose="02040503050406030204" pitchFamily="18" charset="0"/>
                            </a:rPr>
                            <m:t>𝐽</m:t>
                          </m:r>
                          <m:r>
                            <a:rPr lang="en-GB" i="1">
                              <a:latin typeface="Cambria Math" panose="02040503050406030204" pitchFamily="18" charset="0"/>
                            </a:rPr>
                            <m:t>−1, 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smtClean="0"/>
              </a:p>
              <a:p>
                <a:pPr>
                  <a:lnSpc>
                    <a:spcPct val="150000"/>
                  </a:lnSpc>
                </a:pPr>
                <a:r>
                  <a:rPr lang="en-GB" dirty="0"/>
                  <a:t>Details = Exercise</a:t>
                </a:r>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b="-12712"/>
                </a:stretch>
              </a:blipFill>
            </p:spPr>
            <p:txBody>
              <a:bodyPr/>
              <a:lstStyle/>
              <a:p>
                <a:r>
                  <a:rPr lang="en-GB">
                    <a:noFill/>
                  </a:rPr>
                  <a:t> </a:t>
                </a:r>
              </a:p>
            </p:txBody>
          </p:sp>
        </mc:Fallback>
      </mc:AlternateContent>
    </p:spTree>
    <p:extLst>
      <p:ext uri="{BB962C8B-B14F-4D97-AF65-F5344CB8AC3E}">
        <p14:creationId xmlns:p14="http://schemas.microsoft.com/office/powerpoint/2010/main" val="1547355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Test for  </a:t>
            </a:r>
            <a:r>
              <a:rPr lang="en-GB" i="1" dirty="0" smtClean="0"/>
              <a:t>H</a:t>
            </a:r>
            <a:r>
              <a:rPr lang="en-GB" baseline="-25000" dirty="0" smtClean="0"/>
              <a:t>AB</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use the theory of Linear Regression (Theorem 8) to test Hypothesis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a14:m>
                <a:r>
                  <a:rPr lang="en-GB" dirty="0" smtClean="0"/>
                  <a:t>:</a:t>
                </a:r>
              </a:p>
              <a:p>
                <a:endParaRPr lang="en-GB" dirty="0"/>
              </a:p>
              <a:p>
                <a:r>
                  <a:rPr lang="en-GB" dirty="0" smtClean="0"/>
                  <a:t>If the null hypothesis</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=0</m:t>
                      </m:r>
                    </m:oMath>
                  </m:oMathPara>
                </a14:m>
                <a:endParaRPr lang="en-GB" dirty="0" smtClean="0"/>
              </a:p>
              <a:p>
                <a:r>
                  <a:rPr lang="en-GB" dirty="0" smtClean="0"/>
                  <a:t>holds true, then</a:t>
                </a:r>
              </a:p>
              <a:p>
                <a:endParaRPr lang="en-GB" dirty="0" smtClean="0"/>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a:latin typeface="Cambria Math" panose="02040503050406030204" pitchFamily="18" charset="0"/>
                                    </a:rPr>
                                    <m:t>SS</m:t>
                                  </m:r>
                                </m:e>
                                <m:sub>
                                  <m:r>
                                    <m:rPr>
                                      <m:sty m:val="p"/>
                                    </m:rPr>
                                    <a:rPr lang="en-GB">
                                      <a:latin typeface="Cambria Math" panose="02040503050406030204" pitchFamily="18" charset="0"/>
                                    </a:rPr>
                                    <m:t>A</m:t>
                                  </m:r>
                                  <m:r>
                                    <m:rPr>
                                      <m:sty m:val="p"/>
                                    </m:rPr>
                                    <a:rPr lang="en-GB" b="0" i="0" smtClean="0">
                                      <a:latin typeface="Cambria Math" panose="02040503050406030204" pitchFamily="18" charset="0"/>
                                    </a:rPr>
                                    <m:t>B</m:t>
                                  </m:r>
                                </m:sub>
                              </m:sSub>
                            </m:num>
                            <m:den>
                              <m:r>
                                <a:rPr lang="en-GB" i="1">
                                  <a:latin typeface="Cambria Math" panose="02040503050406030204" pitchFamily="18" charset="0"/>
                                </a:rPr>
                                <m:t> </m:t>
                              </m:r>
                              <m:r>
                                <m:rPr>
                                  <m:sty m:val="p"/>
                                </m:rPr>
                                <a:rPr lang="en-GB">
                                  <a:latin typeface="Cambria Math" panose="02040503050406030204" pitchFamily="18" charset="0"/>
                                </a:rPr>
                                <m:t>RSS</m:t>
                              </m:r>
                              <m:r>
                                <a:rPr lang="en-GB" i="1">
                                  <a:latin typeface="Cambria Math" panose="02040503050406030204" pitchFamily="18" charset="0"/>
                                </a:rPr>
                                <m:t> </m:t>
                              </m:r>
                            </m:den>
                          </m:f>
                        </m:num>
                        <m:den>
                          <m:f>
                            <m:fPr>
                              <m:ctrlPr>
                                <a:rPr lang="en-GB" i="1">
                                  <a:latin typeface="Cambria Math" panose="02040503050406030204" pitchFamily="18" charset="0"/>
                                </a:rPr>
                              </m:ctrlPr>
                            </m:fPr>
                            <m:num>
                              <m:r>
                                <a:rPr lang="en-GB" i="1" smtClean="0">
                                  <a:latin typeface="Cambria Math" panose="02040503050406030204" pitchFamily="18" charset="0"/>
                                </a:rPr>
                                <m:t> </m:t>
                              </m:r>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e>
                              </m:func>
                              <m:r>
                                <a:rPr lang="en-GB" b="0" i="1" smtClean="0">
                                  <a:latin typeface="Cambria Math" panose="02040503050406030204" pitchFamily="18" charset="0"/>
                                </a:rPr>
                                <m:t> </m:t>
                              </m:r>
                            </m:num>
                            <m:den>
                              <m:r>
                                <a:rPr lang="en-GB" b="0" i="1" smtClean="0">
                                  <a:latin typeface="Cambria Math" panose="02040503050406030204" pitchFamily="18" charset="0"/>
                                </a:rPr>
                                <m:t>𝐼𝐽𝐾</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dim</m:t>
                                  </m:r>
                                </m:fName>
                                <m:e>
                                  <m:r>
                                    <a:rPr lang="en-GB" b="0" i="1" smtClean="0">
                                      <a:latin typeface="Cambria Math" panose="02040503050406030204" pitchFamily="18" charset="0"/>
                                    </a:rPr>
                                    <m:t>𝑀</m:t>
                                  </m:r>
                                </m:e>
                              </m:func>
                            </m:den>
                          </m:f>
                        </m:den>
                      </m:f>
                      <m:r>
                        <a:rPr lang="en-GB" i="1" smtClean="0">
                          <a:latin typeface="Cambria Math" panose="02040503050406030204" pitchFamily="18" charset="0"/>
                        </a:rPr>
                        <m:t> </m:t>
                      </m:r>
                      <m:r>
                        <a:rPr lang="en-GB" b="0" i="1" smtClean="0">
                          <a:latin typeface="Cambria Math" panose="02040503050406030204" pitchFamily="18" charset="0"/>
                        </a:rPr>
                        <m:t>= </m:t>
                      </m:r>
                      <m:f>
                        <m:fPr>
                          <m:type m:val="lin"/>
                          <m:ctrlPr>
                            <a:rPr lang="en-GB" b="0" i="1" smtClean="0">
                              <a:latin typeface="Cambria Math" panose="02040503050406030204" pitchFamily="18" charset="0"/>
                            </a:rPr>
                          </m:ctrlPr>
                        </m:fPr>
                        <m:num>
                          <m:f>
                            <m:fPr>
                              <m:ctrlPr>
                                <a:rPr lang="en-GB"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SS</m:t>
                                  </m:r>
                                </m:e>
                                <m:sub>
                                  <m:r>
                                    <m:rPr>
                                      <m:sty m:val="p"/>
                                    </m:rPr>
                                    <a:rPr lang="en-GB" b="0" i="0" smtClean="0">
                                      <a:latin typeface="Cambria Math" panose="02040503050406030204" pitchFamily="18" charset="0"/>
                                    </a:rPr>
                                    <m:t>AB</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RSS</m:t>
                              </m:r>
                              <m:r>
                                <a:rPr lang="en-GB" b="0" i="1" smtClean="0">
                                  <a:latin typeface="Cambria Math" panose="02040503050406030204" pitchFamily="18" charset="0"/>
                                </a:rPr>
                                <m:t> </m:t>
                              </m:r>
                            </m:den>
                          </m:f>
                        </m:num>
                        <m:den>
                          <m:f>
                            <m:fPr>
                              <m:ctrlPr>
                                <a:rPr lang="en-GB" b="0" i="1" smtClean="0">
                                  <a:latin typeface="Cambria Math" panose="02040503050406030204" pitchFamily="18" charset="0"/>
                                </a:rPr>
                              </m:ctrlPr>
                            </m:fPr>
                            <m:num>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𝐼</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𝐽</m:t>
                                  </m:r>
                                  <m:r>
                                    <a:rPr lang="en-GB" b="0" i="1" smtClean="0">
                                      <a:latin typeface="Cambria Math" panose="02040503050406030204" pitchFamily="18" charset="0"/>
                                    </a:rPr>
                                    <m:t>−1</m:t>
                                  </m:r>
                                </m:e>
                              </m:d>
                              <m:r>
                                <a:rPr lang="en-GB" b="0" i="1" smtClean="0">
                                  <a:latin typeface="Cambria Math" panose="02040503050406030204" pitchFamily="18" charset="0"/>
                                </a:rPr>
                                <m:t> </m:t>
                              </m:r>
                            </m:num>
                            <m:den>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den>
                          </m:f>
                        </m:den>
                      </m:f>
                      <m:r>
                        <a:rPr lang="en-GB" b="0" i="1" smtClean="0">
                          <a:latin typeface="Cambria Math" panose="02040503050406030204" pitchFamily="18" charset="0"/>
                        </a:rPr>
                        <m:t> ∼ 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b="0"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smtClean="0"/>
              </a:p>
              <a:p>
                <a:pPr>
                  <a:lnSpc>
                    <a:spcPct val="200000"/>
                  </a:lnSpc>
                </a:pPr>
                <a:r>
                  <a:rPr lang="en-GB" dirty="0" smtClean="0"/>
                  <a:t>that is</a:t>
                </a:r>
              </a:p>
              <a:p>
                <a:pPr/>
                <a14:m>
                  <m:oMathPara xmlns:m="http://schemas.openxmlformats.org/officeDocument/2006/math">
                    <m:oMathParaPr>
                      <m:jc m:val="centerGroup"/>
                    </m:oMathParaPr>
                    <m:oMath xmlns:m="http://schemas.openxmlformats.org/officeDocument/2006/math">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sub>
                                              </m:sSub>
                                            </m:e>
                                          </m:d>
                                        </m:e>
                                        <m:sup>
                                          <m:r>
                                            <a:rPr lang="en-GB" i="1">
                                              <a:latin typeface="Cambria Math" panose="02040503050406030204" pitchFamily="18" charset="0"/>
                                            </a:rPr>
                                            <m:t>2</m:t>
                                          </m:r>
                                        </m:sup>
                                      </m:sSup>
                                    </m:e>
                                  </m:nary>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b="0" i="1" smtClean="0">
                                                          <a:latin typeface="Cambria Math" panose="02040503050406030204" pitchFamily="18" charset="0"/>
                                                        </a:rPr>
                                                        <m:t>𝑗</m:t>
                                                      </m:r>
                                                      <m:r>
                                                        <a:rPr lang="en-GB" i="1">
                                                          <a:latin typeface="Cambria Math" panose="02040503050406030204" pitchFamily="18" charset="0"/>
                                                        </a:rPr>
                                                        <m:t>∙</m:t>
                                                      </m:r>
                                                    </m:sub>
                                                  </m:sSub>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i="1" smtClean="0">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smtClean="0">
                                  <a:latin typeface="Cambria Math" panose="02040503050406030204" pitchFamily="18" charset="0"/>
                                </a:rPr>
                                <m:t> </m:t>
                              </m:r>
                            </m:num>
                            <m:den>
                              <m:r>
                                <a:rPr lang="en-GB"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i="1" smtClean="0">
                                  <a:latin typeface="Cambria Math" panose="02040503050406030204" pitchFamily="18" charset="0"/>
                                </a:rPr>
                                <m:t> </m:t>
                              </m:r>
                            </m:den>
                          </m:f>
                        </m:den>
                      </m:f>
                      <m:r>
                        <a:rPr lang="en-GB" i="1" smtClean="0">
                          <a:latin typeface="Cambria Math" panose="02040503050406030204" pitchFamily="18" charset="0"/>
                        </a:rPr>
                        <m:t> </m:t>
                      </m:r>
                      <m:r>
                        <a:rPr lang="en-GB" b="0" i="1" smtClean="0">
                          <a:latin typeface="Cambria Math" panose="02040503050406030204" pitchFamily="18" charset="0"/>
                        </a:rPr>
                        <m:t>∼</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𝐹</m:t>
                          </m:r>
                        </m:e>
                        <m:sub>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m:oMathPara>
                </a14:m>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2247113"/>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2247113"/>
                <a:ext cx="1687449" cy="738664"/>
              </a:xfrm>
              <a:prstGeom prst="rect">
                <a:avLst/>
              </a:prstGeom>
              <a:blipFill>
                <a:blip r:embed="rId3"/>
                <a:stretch>
                  <a:fillRect l="-5415" r="-4332" b="-18182"/>
                </a:stretch>
              </a:blipFill>
            </p:spPr>
            <p:txBody>
              <a:bodyPr/>
              <a:lstStyle/>
              <a:p>
                <a:r>
                  <a:rPr lang="en-GB">
                    <a:noFill/>
                  </a:rPr>
                  <a:t> </a:t>
                </a:r>
              </a:p>
            </p:txBody>
          </p:sp>
        </mc:Fallback>
      </mc:AlternateContent>
      <p:sp>
        <p:nvSpPr>
          <p:cNvPr id="5" name="Levá složená závorka 4"/>
          <p:cNvSpPr/>
          <p:nvPr/>
        </p:nvSpPr>
        <p:spPr>
          <a:xfrm>
            <a:off x="9360000" y="2220445"/>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243177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2431779"/>
                <a:ext cx="464871" cy="369332"/>
              </a:xfrm>
              <a:prstGeom prst="rect">
                <a:avLst/>
              </a:prstGeom>
              <a:blipFill>
                <a:blip r:embed="rId4"/>
                <a:stretch>
                  <a:fillRect l="-14286" r="-14286" b="-11667"/>
                </a:stretch>
              </a:blipFill>
            </p:spPr>
            <p:txBody>
              <a:bodyPr/>
              <a:lstStyle/>
              <a:p>
                <a:r>
                  <a:rPr lang="en-GB">
                    <a:noFill/>
                  </a:rPr>
                  <a:t> </a:t>
                </a:r>
              </a:p>
            </p:txBody>
          </p:sp>
        </mc:Fallback>
      </mc:AlternateContent>
    </p:spTree>
    <p:extLst>
      <p:ext uri="{BB962C8B-B14F-4D97-AF65-F5344CB8AC3E}">
        <p14:creationId xmlns:p14="http://schemas.microsoft.com/office/powerpoint/2010/main" val="7767183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Kosoúhelník 11"/>
          <p:cNvSpPr/>
          <p:nvPr/>
        </p:nvSpPr>
        <p:spPr>
          <a:xfrm>
            <a:off x="720000" y="3780000"/>
            <a:ext cx="10800000" cy="1980000"/>
          </a:xfrm>
          <a:prstGeom prst="parallelogram">
            <a:avLst>
              <a:gd name="adj" fmla="val 1996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Nadpis 1"/>
          <p:cNvSpPr>
            <a:spLocks noGrp="1"/>
          </p:cNvSpPr>
          <p:nvPr>
            <p:ph type="title"/>
          </p:nvPr>
        </p:nvSpPr>
        <p:spPr/>
        <p:txBody>
          <a:bodyPr/>
          <a:lstStyle/>
          <a:p>
            <a:r>
              <a:rPr lang="en-GB" dirty="0" smtClean="0"/>
              <a:t>Two-way ANOVA with interactions:  Test for  </a:t>
            </a:r>
            <a:r>
              <a:rPr lang="en-GB" i="1" dirty="0" smtClean="0"/>
              <a:t>H</a:t>
            </a:r>
            <a:r>
              <a:rPr lang="en-GB" baseline="-25000" dirty="0" smtClean="0"/>
              <a:t>AB</a:t>
            </a:r>
            <a:endParaRPr lang="en-GB" dirty="0"/>
          </a:p>
        </p:txBody>
      </p:sp>
      <p:cxnSp>
        <p:nvCxnSpPr>
          <p:cNvPr id="5" name="Přímá spojnice se šipkou 4"/>
          <p:cNvCxnSpPr/>
          <p:nvPr/>
        </p:nvCxnSpPr>
        <p:spPr>
          <a:xfrm flipH="1" flipV="1">
            <a:off x="2160000" y="1440000"/>
            <a:ext cx="0" cy="4320000"/>
          </a:xfrm>
          <a:prstGeom prst="straightConnector1">
            <a:avLst/>
          </a:prstGeom>
          <a:ln w="25400">
            <a:solidFill>
              <a:schemeClr val="accent1">
                <a:lumMod val="50000"/>
              </a:schemeClr>
            </a:solidFill>
            <a:tailEnd type="none" w="med" len="lg"/>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2160000" y="5400000"/>
            <a:ext cx="216000" cy="276999"/>
          </a:xfrm>
          <a:prstGeom prst="rect">
            <a:avLst/>
          </a:prstGeom>
          <a:noFill/>
        </p:spPr>
        <p:txBody>
          <a:bodyPr wrap="square" lIns="0" tIns="0" rIns="0" bIns="0" rtlCol="0">
            <a:spAutoFit/>
          </a:bodyPr>
          <a:lstStyle/>
          <a:p>
            <a:pPr algn="ctr"/>
            <a:r>
              <a:rPr lang="en-GB" dirty="0" smtClean="0"/>
              <a:t>0</a:t>
            </a:r>
          </a:p>
        </p:txBody>
      </p:sp>
      <mc:AlternateContent xmlns:mc="http://schemas.openxmlformats.org/markup-compatibility/2006" xmlns:a14="http://schemas.microsoft.com/office/drawing/2010/main">
        <mc:Choice Requires="a14">
          <p:sp>
            <p:nvSpPr>
              <p:cNvPr id="72" name="TextovéPole 71"/>
              <p:cNvSpPr txBox="1"/>
              <p:nvPr/>
            </p:nvSpPr>
            <p:spPr>
              <a:xfrm>
                <a:off x="9216269" y="4963740"/>
                <a:ext cx="216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oMath>
                  </m:oMathPara>
                </a14:m>
                <a:endParaRPr lang="en-GB" dirty="0" smtClean="0"/>
              </a:p>
            </p:txBody>
          </p:sp>
        </mc:Choice>
        <mc:Fallback xmlns="">
          <p:sp>
            <p:nvSpPr>
              <p:cNvPr id="72" name="TextovéPole 71"/>
              <p:cNvSpPr txBox="1">
                <a:spLocks noRot="1" noChangeAspect="1" noMove="1" noResize="1" noEditPoints="1" noAdjustHandles="1" noChangeArrowheads="1" noChangeShapeType="1" noTextEdit="1"/>
              </p:cNvSpPr>
              <p:nvPr/>
            </p:nvSpPr>
            <p:spPr>
              <a:xfrm>
                <a:off x="9216269" y="4963740"/>
                <a:ext cx="216000" cy="276999"/>
              </a:xfrm>
              <a:prstGeom prst="rect">
                <a:avLst/>
              </a:prstGeom>
              <a:blipFill>
                <a:blip r:embed="rId2"/>
                <a:stretch>
                  <a:fillRect l="-40000" r="-2857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ovéPole 72"/>
              <p:cNvSpPr txBox="1"/>
              <p:nvPr/>
            </p:nvSpPr>
            <p:spPr>
              <a:xfrm>
                <a:off x="1785620" y="1440000"/>
                <a:ext cx="324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m:t>
                          </m:r>
                        </m:sup>
                      </m:sSup>
                    </m:oMath>
                  </m:oMathPara>
                </a14:m>
                <a:endParaRPr lang="en-GB" dirty="0"/>
              </a:p>
            </p:txBody>
          </p:sp>
        </mc:Choice>
        <mc:Fallback xmlns="">
          <p:sp>
            <p:nvSpPr>
              <p:cNvPr id="73" name="TextovéPole 72"/>
              <p:cNvSpPr txBox="1">
                <a:spLocks noRot="1" noChangeAspect="1" noMove="1" noResize="1" noEditPoints="1" noAdjustHandles="1" noChangeArrowheads="1" noChangeShapeType="1" noTextEdit="1"/>
              </p:cNvSpPr>
              <p:nvPr/>
            </p:nvSpPr>
            <p:spPr>
              <a:xfrm>
                <a:off x="1785620" y="1440000"/>
                <a:ext cx="324000" cy="276999"/>
              </a:xfrm>
              <a:prstGeom prst="rect">
                <a:avLst/>
              </a:prstGeom>
              <a:blipFill>
                <a:blip r:embed="rId3"/>
                <a:stretch>
                  <a:fillRect l="-26415" t="-2174" r="-16981"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ovéPole 2"/>
              <p:cNvSpPr txBox="1"/>
              <p:nvPr/>
            </p:nvSpPr>
            <p:spPr>
              <a:xfrm>
                <a:off x="6516000" y="2027001"/>
                <a:ext cx="144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6516000" y="2027001"/>
                <a:ext cx="144000" cy="276999"/>
              </a:xfrm>
              <a:prstGeom prst="rect">
                <a:avLst/>
              </a:prstGeom>
              <a:blipFill>
                <a:blip r:embed="rId4"/>
                <a:stretch>
                  <a:fillRect l="-54167" r="-58333" b="-28889"/>
                </a:stretch>
              </a:blipFill>
            </p:spPr>
            <p:txBody>
              <a:bodyPr/>
              <a:lstStyle/>
              <a:p>
                <a:r>
                  <a:rPr lang="en-GB">
                    <a:noFill/>
                  </a:rPr>
                  <a:t> </a:t>
                </a:r>
              </a:p>
            </p:txBody>
          </p:sp>
        </mc:Fallback>
      </mc:AlternateContent>
      <p:sp>
        <p:nvSpPr>
          <p:cNvPr id="6" name="TextovéPole 5"/>
          <p:cNvSpPr txBox="1"/>
          <p:nvPr/>
        </p:nvSpPr>
        <p:spPr>
          <a:xfrm>
            <a:off x="8575123" y="5315312"/>
            <a:ext cx="2359620" cy="276999"/>
          </a:xfrm>
          <a:prstGeom prst="rect">
            <a:avLst/>
          </a:prstGeom>
          <a:noFill/>
        </p:spPr>
        <p:txBody>
          <a:bodyPr wrap="none" lIns="0" tIns="0" rIns="0" bIns="0" rtlCol="0">
            <a:spAutoFit/>
          </a:bodyPr>
          <a:lstStyle/>
          <a:p>
            <a:pPr algn="ctr"/>
            <a:r>
              <a:rPr lang="en-GB" dirty="0" smtClean="0"/>
              <a:t>subspace of dimension</a:t>
            </a:r>
            <a:endParaRPr lang="en-GB" dirty="0"/>
          </a:p>
        </p:txBody>
      </p:sp>
      <p:sp>
        <p:nvSpPr>
          <p:cNvPr id="89" name="TextovéPole 88"/>
          <p:cNvSpPr txBox="1"/>
          <p:nvPr/>
        </p:nvSpPr>
        <p:spPr>
          <a:xfrm>
            <a:off x="326089" y="1836000"/>
            <a:ext cx="1615827" cy="1661993"/>
          </a:xfrm>
          <a:prstGeom prst="rect">
            <a:avLst/>
          </a:prstGeom>
          <a:noFill/>
        </p:spPr>
        <p:txBody>
          <a:bodyPr wrap="none" lIns="0" tIns="0" rIns="0" bIns="0" rtlCol="0">
            <a:spAutoFit/>
          </a:bodyPr>
          <a:lstStyle/>
          <a:p>
            <a:pPr algn="ctr"/>
            <a:r>
              <a:rPr lang="en-GB" dirty="0" smtClean="0"/>
              <a:t>(the orthogonal </a:t>
            </a:r>
            <a:br>
              <a:rPr lang="en-GB" dirty="0" smtClean="0"/>
            </a:br>
            <a:r>
              <a:rPr lang="en-GB" dirty="0" smtClean="0"/>
              <a:t>complement =</a:t>
            </a:r>
            <a:br>
              <a:rPr lang="en-GB" dirty="0" smtClean="0"/>
            </a:br>
            <a:r>
              <a:rPr lang="en-GB" dirty="0" smtClean="0"/>
              <a:t>= the space of </a:t>
            </a:r>
            <a:br>
              <a:rPr lang="en-GB" dirty="0" smtClean="0"/>
            </a:br>
            <a:r>
              <a:rPr lang="en-GB" dirty="0" smtClean="0"/>
              <a:t>the residuals)</a:t>
            </a:r>
          </a:p>
          <a:p>
            <a:pPr algn="ctr"/>
            <a:r>
              <a:rPr lang="en-GB" dirty="0" smtClean="0"/>
              <a:t>subspace </a:t>
            </a:r>
            <a:br>
              <a:rPr lang="en-GB" dirty="0" smtClean="0"/>
            </a:br>
            <a:r>
              <a:rPr lang="en-GB" dirty="0" smtClean="0"/>
              <a:t>of dimension</a:t>
            </a:r>
            <a:endParaRPr lang="en-GB" dirty="0"/>
          </a:p>
        </p:txBody>
      </p:sp>
      <p:cxnSp>
        <p:nvCxnSpPr>
          <p:cNvPr id="90" name="Přímá spojnice se šipkou 89"/>
          <p:cNvCxnSpPr/>
          <p:nvPr/>
        </p:nvCxnSpPr>
        <p:spPr>
          <a:xfrm flipV="1">
            <a:off x="2160000" y="2340000"/>
            <a:ext cx="4320000" cy="648000"/>
          </a:xfrm>
          <a:prstGeom prst="straightConnector1">
            <a:avLst/>
          </a:prstGeom>
          <a:ln w="12700">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 name="Přímá spojnice se šipkou 3"/>
          <p:cNvCxnSpPr/>
          <p:nvPr/>
        </p:nvCxnSpPr>
        <p:spPr>
          <a:xfrm flipV="1">
            <a:off x="1512000" y="3780000"/>
            <a:ext cx="3600000" cy="1980000"/>
          </a:xfrm>
          <a:prstGeom prst="straightConnector1">
            <a:avLst/>
          </a:prstGeom>
          <a:ln w="25400" cap="rnd">
            <a:solidFill>
              <a:schemeClr val="accent1">
                <a:lumMod val="50000"/>
              </a:schemeClr>
            </a:solidFill>
            <a:round/>
            <a:tailEnd type="none" w="med" len="lg"/>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2052000" y="2988000"/>
            <a:ext cx="108000" cy="0"/>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ovéPole 96"/>
              <p:cNvSpPr txBox="1"/>
              <p:nvPr/>
            </p:nvSpPr>
            <p:spPr>
              <a:xfrm>
                <a:off x="6516000" y="4752000"/>
                <a:ext cx="2019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b="1" dirty="0"/>
              </a:p>
            </p:txBody>
          </p:sp>
        </mc:Choice>
        <mc:Fallback xmlns="">
          <p:sp>
            <p:nvSpPr>
              <p:cNvPr id="97" name="TextovéPole 96"/>
              <p:cNvSpPr txBox="1">
                <a:spLocks noRot="1" noChangeAspect="1" noMove="1" noResize="1" noEditPoints="1" noAdjustHandles="1" noChangeArrowheads="1" noChangeShapeType="1" noTextEdit="1"/>
              </p:cNvSpPr>
              <p:nvPr/>
            </p:nvSpPr>
            <p:spPr>
              <a:xfrm>
                <a:off x="6516000" y="4752000"/>
                <a:ext cx="201978" cy="276999"/>
              </a:xfrm>
              <a:prstGeom prst="rect">
                <a:avLst/>
              </a:prstGeom>
              <a:blipFill>
                <a:blip r:embed="rId5"/>
                <a:stretch>
                  <a:fillRect l="-30303" t="-24444" r="-57576" b="-288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8" name="TextovéPole 97"/>
              <p:cNvSpPr txBox="1"/>
              <p:nvPr/>
            </p:nvSpPr>
            <p:spPr>
              <a:xfrm rot="21092720">
                <a:off x="2193887" y="2571623"/>
                <a:ext cx="1188000" cy="276999"/>
              </a:xfrm>
              <a:prstGeom prst="rect">
                <a:avLst/>
              </a:prstGeom>
              <a:noFill/>
            </p:spPr>
            <p:txBody>
              <a:bodyPr wrap="square" lIns="36000" tIns="0" rIns="0" bIns="0"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𝒆</m:t>
                      </m:r>
                      <m:r>
                        <a:rPr lang="en-GB" b="0" i="1" smtClean="0">
                          <a:latin typeface="Cambria Math" panose="02040503050406030204" pitchFamily="18" charset="0"/>
                        </a:rPr>
                        <m:t>=</m:t>
                      </m:r>
                      <m:r>
                        <a:rPr lang="en-GB" b="1" i="1" smtClean="0">
                          <a:latin typeface="Cambria Math" panose="02040503050406030204" pitchFamily="18" charset="0"/>
                        </a:rPr>
                        <m:t>𝒚</m:t>
                      </m:r>
                      <m:r>
                        <a:rPr lang="en-GB" b="0"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𝒚</m:t>
                          </m:r>
                        </m:e>
                      </m:acc>
                    </m:oMath>
                  </m:oMathPara>
                </a14:m>
                <a:endParaRPr lang="en-GB" dirty="0"/>
              </a:p>
            </p:txBody>
          </p:sp>
        </mc:Choice>
        <mc:Fallback xmlns="">
          <p:sp>
            <p:nvSpPr>
              <p:cNvPr id="98" name="TextovéPole 97"/>
              <p:cNvSpPr txBox="1">
                <a:spLocks noRot="1" noChangeAspect="1" noMove="1" noResize="1" noEditPoints="1" noAdjustHandles="1" noChangeArrowheads="1" noChangeShapeType="1" noTextEdit="1"/>
              </p:cNvSpPr>
              <p:nvPr/>
            </p:nvSpPr>
            <p:spPr>
              <a:xfrm rot="21092720">
                <a:off x="2193887" y="2571623"/>
                <a:ext cx="1188000" cy="276999"/>
              </a:xfrm>
              <a:prstGeom prst="rect">
                <a:avLst/>
              </a:prstGeom>
              <a:blipFill>
                <a:blip r:embed="rId6"/>
                <a:stretch>
                  <a:fillRect t="-25333" r="-31343" b="-1333"/>
                </a:stretch>
              </a:blipFill>
            </p:spPr>
            <p:txBody>
              <a:bodyPr/>
              <a:lstStyle/>
              <a:p>
                <a:r>
                  <a:rPr lang="en-GB">
                    <a:noFill/>
                  </a:rPr>
                  <a:t> </a:t>
                </a:r>
              </a:p>
            </p:txBody>
          </p:sp>
        </mc:Fallback>
      </mc:AlternateContent>
      <p:cxnSp>
        <p:nvCxnSpPr>
          <p:cNvPr id="110" name="Přímá spojnice se šipkou 109"/>
          <p:cNvCxnSpPr/>
          <p:nvPr/>
        </p:nvCxnSpPr>
        <p:spPr>
          <a:xfrm flipV="1">
            <a:off x="2160000" y="2988000"/>
            <a:ext cx="0" cy="2412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65" name="Ovál 64"/>
          <p:cNvSpPr/>
          <p:nvPr/>
        </p:nvSpPr>
        <p:spPr>
          <a:xfrm>
            <a:off x="4716000" y="3942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3" name="Přímá spojnice se šipkou 112"/>
          <p:cNvCxnSpPr/>
          <p:nvPr/>
        </p:nvCxnSpPr>
        <p:spPr>
          <a:xfrm flipH="1" flipV="1">
            <a:off x="4752000" y="3978000"/>
            <a:ext cx="1728000" cy="774000"/>
          </a:xfrm>
          <a:prstGeom prst="straightConnector1">
            <a:avLst/>
          </a:prstGeom>
          <a:ln w="38100" cap="flat">
            <a:solidFill>
              <a:schemeClr val="accent1"/>
            </a:solidFill>
            <a:prstDash val="solid"/>
            <a:miter lim="800000"/>
            <a:tailEnd type="stealth" w="med" len="lg"/>
          </a:ln>
        </p:spPr>
        <p:style>
          <a:lnRef idx="1">
            <a:schemeClr val="accent1"/>
          </a:lnRef>
          <a:fillRef idx="0">
            <a:schemeClr val="accent1"/>
          </a:fillRef>
          <a:effectRef idx="0">
            <a:schemeClr val="accent1"/>
          </a:effectRef>
          <a:fontRef idx="minor">
            <a:schemeClr val="tx1"/>
          </a:fontRef>
        </p:style>
      </p:cxnSp>
      <p:sp>
        <p:nvSpPr>
          <p:cNvPr id="42" name="Ovál 41"/>
          <p:cNvSpPr/>
          <p:nvPr/>
        </p:nvSpPr>
        <p:spPr>
          <a:xfrm>
            <a:off x="6444000" y="4716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blouk 7"/>
          <p:cNvSpPr/>
          <p:nvPr/>
        </p:nvSpPr>
        <p:spPr>
          <a:xfrm>
            <a:off x="4140000" y="3366000"/>
            <a:ext cx="1224000" cy="1224000"/>
          </a:xfrm>
          <a:prstGeom prst="arc">
            <a:avLst>
              <a:gd name="adj1" fmla="val 18985267"/>
              <a:gd name="adj2" fmla="val 147400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29" name="TextovéPole 28"/>
              <p:cNvSpPr txBox="1"/>
              <p:nvPr/>
            </p:nvSpPr>
            <p:spPr>
              <a:xfrm>
                <a:off x="5094001" y="3734801"/>
                <a:ext cx="180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𝜑</m:t>
                      </m:r>
                    </m:oMath>
                  </m:oMathPara>
                </a14:m>
                <a:endParaRPr lang="en-GB"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5094001" y="3734801"/>
                <a:ext cx="180000" cy="276999"/>
              </a:xfrm>
              <a:prstGeom prst="rect">
                <a:avLst/>
              </a:prstGeom>
              <a:blipFill>
                <a:blip r:embed="rId7"/>
                <a:stretch>
                  <a:fillRect l="-41379" r="-44828" b="-28889"/>
                </a:stretch>
              </a:blipFill>
            </p:spPr>
            <p:txBody>
              <a:bodyPr/>
              <a:lstStyle/>
              <a:p>
                <a:r>
                  <a:rPr lang="en-GB">
                    <a:noFill/>
                  </a:rPr>
                  <a:t> </a:t>
                </a:r>
              </a:p>
            </p:txBody>
          </p:sp>
        </mc:Fallback>
      </mc:AlternateContent>
      <p:sp>
        <p:nvSpPr>
          <p:cNvPr id="9" name="Ovál 8"/>
          <p:cNvSpPr/>
          <p:nvPr/>
        </p:nvSpPr>
        <p:spPr>
          <a:xfrm>
            <a:off x="6174001" y="4588026"/>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1" name="Přímá spojnice se šipkou 90"/>
          <p:cNvCxnSpPr/>
          <p:nvPr/>
        </p:nvCxnSpPr>
        <p:spPr>
          <a:xfrm flipV="1">
            <a:off x="6480000" y="2340000"/>
            <a:ext cx="0" cy="2412000"/>
          </a:xfrm>
          <a:prstGeom prst="straightConnector1">
            <a:avLst/>
          </a:prstGeom>
          <a:ln w="38100">
            <a:solidFill>
              <a:schemeClr val="accent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ovéPole 16"/>
              <p:cNvSpPr txBox="1"/>
              <p:nvPr/>
            </p:nvSpPr>
            <p:spPr>
              <a:xfrm>
                <a:off x="9559760" y="5603740"/>
                <a:ext cx="390345"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𝐼𝐽</m:t>
                      </m:r>
                    </m:oMath>
                  </m:oMathPara>
                </a14:m>
                <a:endParaRPr lang="en-GB" dirty="0"/>
              </a:p>
            </p:txBody>
          </p:sp>
        </mc:Choice>
        <mc:Fallback xmlns="">
          <p:sp>
            <p:nvSpPr>
              <p:cNvPr id="17" name="TextovéPole 16"/>
              <p:cNvSpPr txBox="1">
                <a:spLocks noRot="1" noChangeAspect="1" noMove="1" noResize="1" noEditPoints="1" noAdjustHandles="1" noChangeArrowheads="1" noChangeShapeType="1" noTextEdit="1"/>
              </p:cNvSpPr>
              <p:nvPr/>
            </p:nvSpPr>
            <p:spPr>
              <a:xfrm>
                <a:off x="9559760" y="5603740"/>
                <a:ext cx="390345" cy="369332"/>
              </a:xfrm>
              <a:prstGeom prst="rect">
                <a:avLst/>
              </a:prstGeom>
              <a:blipFill>
                <a:blip r:embed="rId8"/>
                <a:stretch>
                  <a:fillRect b="-7813"/>
                </a:stretch>
              </a:blipFill>
              <a:ln w="19050">
                <a:solidFill>
                  <a:srgbClr val="0070C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ovéPole 47"/>
              <p:cNvSpPr txBox="1"/>
              <p:nvPr/>
            </p:nvSpPr>
            <p:spPr>
              <a:xfrm>
                <a:off x="625232" y="3546000"/>
                <a:ext cx="1011284"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𝐼𝐽𝐾</m:t>
                      </m:r>
                      <m:r>
                        <a:rPr lang="en-GB" b="0" i="1" smtClean="0">
                          <a:latin typeface="Cambria Math" panose="02040503050406030204" pitchFamily="18" charset="0"/>
                        </a:rPr>
                        <m:t>−</m:t>
                      </m:r>
                      <m:r>
                        <a:rPr lang="en-GB" b="0" i="1" smtClean="0">
                          <a:latin typeface="Cambria Math" panose="02040503050406030204" pitchFamily="18" charset="0"/>
                        </a:rPr>
                        <m:t>𝐼𝐽</m:t>
                      </m:r>
                    </m:oMath>
                  </m:oMathPara>
                </a14:m>
                <a:endParaRPr lang="en-GB" dirty="0"/>
              </a:p>
            </p:txBody>
          </p:sp>
        </mc:Choice>
        <mc:Fallback xmlns="">
          <p:sp>
            <p:nvSpPr>
              <p:cNvPr id="48" name="TextovéPole 47"/>
              <p:cNvSpPr txBox="1">
                <a:spLocks noRot="1" noChangeAspect="1" noMove="1" noResize="1" noEditPoints="1" noAdjustHandles="1" noChangeArrowheads="1" noChangeShapeType="1" noTextEdit="1"/>
              </p:cNvSpPr>
              <p:nvPr/>
            </p:nvSpPr>
            <p:spPr>
              <a:xfrm>
                <a:off x="625232" y="3546000"/>
                <a:ext cx="1011284" cy="369332"/>
              </a:xfrm>
              <a:prstGeom prst="rect">
                <a:avLst/>
              </a:prstGeom>
              <a:blipFill>
                <a:blip r:embed="rId9"/>
                <a:stretch>
                  <a:fillRect b="-7937"/>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ovéPole 73"/>
              <p:cNvSpPr txBox="1"/>
              <p:nvPr/>
            </p:nvSpPr>
            <p:spPr>
              <a:xfrm>
                <a:off x="4338000" y="3665001"/>
                <a:ext cx="37800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𝒚</m:t>
                              </m:r>
                            </m:e>
                          </m:acc>
                        </m:e>
                        <m:sub>
                          <m:r>
                            <m:rPr>
                              <m:sty m:val="p"/>
                            </m:rPr>
                            <a:rPr lang="en-GB" b="0" i="0" smtClean="0">
                              <a:latin typeface="Cambria Math" panose="02040503050406030204" pitchFamily="18" charset="0"/>
                            </a:rPr>
                            <m:t>AB</m:t>
                          </m:r>
                        </m:sub>
                      </m:sSub>
                    </m:oMath>
                  </m:oMathPara>
                </a14:m>
                <a:endParaRPr lang="en-GB" b="1" dirty="0"/>
              </a:p>
            </p:txBody>
          </p:sp>
        </mc:Choice>
        <mc:Fallback xmlns="">
          <p:sp>
            <p:nvSpPr>
              <p:cNvPr id="74" name="TextovéPole 73"/>
              <p:cNvSpPr txBox="1">
                <a:spLocks noRot="1" noChangeAspect="1" noMove="1" noResize="1" noEditPoints="1" noAdjustHandles="1" noChangeArrowheads="1" noChangeShapeType="1" noTextEdit="1"/>
              </p:cNvSpPr>
              <p:nvPr/>
            </p:nvSpPr>
            <p:spPr>
              <a:xfrm>
                <a:off x="4338000" y="3665001"/>
                <a:ext cx="378000" cy="276999"/>
              </a:xfrm>
              <a:prstGeom prst="rect">
                <a:avLst/>
              </a:prstGeom>
              <a:blipFill>
                <a:blip r:embed="rId10"/>
                <a:stretch>
                  <a:fillRect l="-24194" t="-21739" r="-22581" b="-26087"/>
                </a:stretch>
              </a:blipFill>
            </p:spPr>
            <p:txBody>
              <a:bodyPr/>
              <a:lstStyle/>
              <a:p>
                <a:r>
                  <a:rPr lang="en-GB">
                    <a:noFill/>
                  </a:rPr>
                  <a:t> </a:t>
                </a:r>
              </a:p>
            </p:txBody>
          </p:sp>
        </mc:Fallback>
      </mc:AlternateContent>
      <p:cxnSp>
        <p:nvCxnSpPr>
          <p:cNvPr id="107" name="Přímá spojnice se šipkou 106"/>
          <p:cNvCxnSpPr/>
          <p:nvPr/>
        </p:nvCxnSpPr>
        <p:spPr>
          <a:xfrm flipV="1">
            <a:off x="2160000" y="4752000"/>
            <a:ext cx="4320000" cy="648000"/>
          </a:xfrm>
          <a:prstGeom prst="straightConnector1">
            <a:avLst/>
          </a:prstGeom>
          <a:ln w="38100" cap="rnd">
            <a:solidFill>
              <a:srgbClr val="FF0000"/>
            </a:solidFill>
            <a:round/>
            <a:tailEnd type="stealth" w="med" len="lg"/>
          </a:ln>
        </p:spPr>
        <p:style>
          <a:lnRef idx="1">
            <a:schemeClr val="accent1"/>
          </a:lnRef>
          <a:fillRef idx="0">
            <a:schemeClr val="accent1"/>
          </a:fillRef>
          <a:effectRef idx="0">
            <a:schemeClr val="accent1"/>
          </a:effectRef>
          <a:fontRef idx="minor">
            <a:schemeClr val="tx1"/>
          </a:fontRef>
        </p:style>
      </p:cxnSp>
      <p:sp>
        <p:nvSpPr>
          <p:cNvPr id="54" name="Ovál 53"/>
          <p:cNvSpPr/>
          <p:nvPr/>
        </p:nvSpPr>
        <p:spPr>
          <a:xfrm>
            <a:off x="2124000" y="536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blouk 29"/>
          <p:cNvSpPr/>
          <p:nvPr/>
        </p:nvSpPr>
        <p:spPr>
          <a:xfrm>
            <a:off x="6048000" y="4392000"/>
            <a:ext cx="864000" cy="720000"/>
          </a:xfrm>
          <a:prstGeom prst="arc">
            <a:avLst>
              <a:gd name="adj1" fmla="val 10287476"/>
              <a:gd name="adj2" fmla="val 1620989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7" name="Ovál 86"/>
          <p:cNvSpPr/>
          <p:nvPr/>
        </p:nvSpPr>
        <p:spPr>
          <a:xfrm>
            <a:off x="6371036" y="4551829"/>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blouk 87"/>
          <p:cNvSpPr/>
          <p:nvPr/>
        </p:nvSpPr>
        <p:spPr>
          <a:xfrm>
            <a:off x="6264000" y="4392000"/>
            <a:ext cx="432000" cy="720000"/>
          </a:xfrm>
          <a:prstGeom prst="arc">
            <a:avLst>
              <a:gd name="adj1" fmla="val 12177520"/>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4" name="Oblouk 93"/>
          <p:cNvSpPr/>
          <p:nvPr/>
        </p:nvSpPr>
        <p:spPr>
          <a:xfrm>
            <a:off x="4392000" y="3618000"/>
            <a:ext cx="720000" cy="720000"/>
          </a:xfrm>
          <a:prstGeom prst="arc">
            <a:avLst>
              <a:gd name="adj1" fmla="val 1431702"/>
              <a:gd name="adj2" fmla="val 906825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5" name="Ovál 94"/>
          <p:cNvSpPr/>
          <p:nvPr/>
        </p:nvSpPr>
        <p:spPr>
          <a:xfrm>
            <a:off x="4724999" y="4138050"/>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TextovéPole 98"/>
          <p:cNvSpPr txBox="1"/>
          <p:nvPr/>
        </p:nvSpPr>
        <p:spPr>
          <a:xfrm>
            <a:off x="316320" y="6045334"/>
            <a:ext cx="2376000" cy="276999"/>
          </a:xfrm>
          <a:prstGeom prst="rect">
            <a:avLst/>
          </a:prstGeom>
          <a:noFill/>
        </p:spPr>
        <p:txBody>
          <a:bodyPr wrap="square" lIns="0" tIns="0" rIns="0" bIns="0" rtlCol="0">
            <a:spAutoFit/>
          </a:bodyPr>
          <a:lstStyle/>
          <a:p>
            <a:pPr algn="ctr"/>
            <a:r>
              <a:rPr lang="en-GB" dirty="0" smtClean="0"/>
              <a:t>subspace of dimension</a:t>
            </a:r>
            <a:endParaRPr lang="en-GB" u="sng" dirty="0"/>
          </a:p>
        </p:txBody>
      </p:sp>
      <mc:AlternateContent xmlns:mc="http://schemas.openxmlformats.org/markup-compatibility/2006" xmlns:a14="http://schemas.microsoft.com/office/drawing/2010/main">
        <mc:Choice Requires="a14">
          <p:sp>
            <p:nvSpPr>
              <p:cNvPr id="100" name="TextovéPole 99"/>
              <p:cNvSpPr txBox="1"/>
              <p:nvPr/>
            </p:nvSpPr>
            <p:spPr>
              <a:xfrm>
                <a:off x="7247931" y="6336000"/>
                <a:ext cx="1533863" cy="369332"/>
              </a:xfrm>
              <a:prstGeom prst="rect">
                <a:avLst/>
              </a:prstGeom>
              <a:solidFill>
                <a:schemeClr val="bg1"/>
              </a:solidFill>
              <a:ln w="19050">
                <a:solidFill>
                  <a:srgbClr val="FF000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𝐼𝐽</m:t>
                      </m:r>
                      <m:r>
                        <a:rPr lang="en-GB" b="0" i="1" smtClean="0">
                          <a:latin typeface="Cambria Math" panose="02040503050406030204" pitchFamily="18" charset="0"/>
                        </a:rPr>
                        <m:t>−</m:t>
                      </m:r>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oMath>
                  </m:oMathPara>
                </a14:m>
                <a:endParaRPr lang="en-GB" dirty="0"/>
              </a:p>
            </p:txBody>
          </p:sp>
        </mc:Choice>
        <mc:Fallback xmlns="">
          <p:sp>
            <p:nvSpPr>
              <p:cNvPr id="100" name="TextovéPole 99"/>
              <p:cNvSpPr txBox="1">
                <a:spLocks noRot="1" noChangeAspect="1" noMove="1" noResize="1" noEditPoints="1" noAdjustHandles="1" noChangeArrowheads="1" noChangeShapeType="1" noTextEdit="1"/>
              </p:cNvSpPr>
              <p:nvPr/>
            </p:nvSpPr>
            <p:spPr>
              <a:xfrm>
                <a:off x="7247931" y="6336000"/>
                <a:ext cx="1533863" cy="369332"/>
              </a:xfrm>
              <a:prstGeom prst="rect">
                <a:avLst/>
              </a:prstGeom>
              <a:blipFill>
                <a:blip r:embed="rId11"/>
                <a:stretch>
                  <a:fillRect b="-7813"/>
                </a:stretch>
              </a:blipFill>
              <a:ln w="19050">
                <a:solidFill>
                  <a:srgbClr val="FF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3402858" y="6036999"/>
                <a:ext cx="4026743" cy="553998"/>
              </a:xfrm>
              <a:prstGeom prst="rect">
                <a:avLst/>
              </a:prstGeom>
              <a:noFill/>
            </p:spPr>
            <p:txBody>
              <a:bodyPr wrap="none" lIns="0" tIns="0" rIns="0" bIns="0" rtlCol="0">
                <a:spAutoFit/>
              </a:bodyPr>
              <a:lstStyle/>
              <a:p>
                <a:pPr algn="ctr"/>
                <a:r>
                  <a:rPr lang="en-GB" dirty="0" smtClean="0"/>
                  <a:t>the dimension of its complement within </a:t>
                </a:r>
                <a:br>
                  <a:rPr lang="en-GB" dirty="0" smtClean="0"/>
                </a:br>
                <a:r>
                  <a:rPr lang="en-GB" dirty="0" smtClean="0"/>
                  <a:t>the subspace of dimension  </a:t>
                </a:r>
                <a14:m>
                  <m:oMath xmlns:m="http://schemas.openxmlformats.org/officeDocument/2006/math">
                    <m:r>
                      <a:rPr lang="en-GB" b="0" i="1" smtClean="0">
                        <a:latin typeface="Cambria Math" panose="02040503050406030204" pitchFamily="18" charset="0"/>
                      </a:rPr>
                      <m:t>𝐼𝐽</m:t>
                    </m:r>
                  </m:oMath>
                </a14:m>
                <a:r>
                  <a:rPr lang="en-GB" dirty="0" smtClean="0"/>
                  <a:t>  is </a:t>
                </a:r>
                <a:endParaRPr lang="en-GB" dirty="0"/>
              </a:p>
            </p:txBody>
          </p:sp>
        </mc:Choice>
        <mc:Fallback xmlns="">
          <p:sp>
            <p:nvSpPr>
              <p:cNvPr id="70" name="TextovéPole 69"/>
              <p:cNvSpPr txBox="1">
                <a:spLocks noRot="1" noChangeAspect="1" noMove="1" noResize="1" noEditPoints="1" noAdjustHandles="1" noChangeArrowheads="1" noChangeShapeType="1" noTextEdit="1"/>
              </p:cNvSpPr>
              <p:nvPr/>
            </p:nvSpPr>
            <p:spPr>
              <a:xfrm>
                <a:off x="3402858" y="6036999"/>
                <a:ext cx="4026743" cy="553998"/>
              </a:xfrm>
              <a:prstGeom prst="rect">
                <a:avLst/>
              </a:prstGeom>
              <a:blipFill>
                <a:blip r:embed="rId12"/>
                <a:stretch>
                  <a:fillRect l="-3026" t="-14286" r="-3026" b="-252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ovéPole 58"/>
              <p:cNvSpPr txBox="1"/>
              <p:nvPr/>
            </p:nvSpPr>
            <p:spPr>
              <a:xfrm>
                <a:off x="1368000" y="5760000"/>
                <a:ext cx="288000" cy="276999"/>
              </a:xfrm>
              <a:prstGeom prst="rect">
                <a:avLst/>
              </a:prstGeom>
              <a:noFill/>
            </p:spPr>
            <p:txBody>
              <a:bodyPr wrap="square" lIns="0" tIns="0" rIns="0" bIns="0" rtlCol="0">
                <a:spAutoFit/>
              </a:bodyPr>
              <a:lstStyle/>
              <a:p>
                <a:pPr algn="ctr"/>
                <a14:m>
                  <m:oMathPara xmlns:m="http://schemas.openxmlformats.org/officeDocument/2006/math">
                    <m:oMathParaPr>
                      <m:jc m:val="left"/>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m:oMathPara>
                </a14:m>
                <a:endParaRPr lang="en-GB" dirty="0" smtClean="0"/>
              </a:p>
            </p:txBody>
          </p:sp>
        </mc:Choice>
        <mc:Fallback xmlns="">
          <p:sp>
            <p:nvSpPr>
              <p:cNvPr id="59" name="TextovéPole 58"/>
              <p:cNvSpPr txBox="1">
                <a:spLocks noRot="1" noChangeAspect="1" noMove="1" noResize="1" noEditPoints="1" noAdjustHandles="1" noChangeArrowheads="1" noChangeShapeType="1" noTextEdit="1"/>
              </p:cNvSpPr>
              <p:nvPr/>
            </p:nvSpPr>
            <p:spPr>
              <a:xfrm>
                <a:off x="1368000" y="5760000"/>
                <a:ext cx="288000" cy="276999"/>
              </a:xfrm>
              <a:prstGeom prst="rect">
                <a:avLst/>
              </a:prstGeom>
              <a:blipFill>
                <a:blip r:embed="rId13"/>
                <a:stretch>
                  <a:fillRect l="-27083" r="-54167" b="-20000"/>
                </a:stretch>
              </a:blipFill>
            </p:spPr>
            <p:txBody>
              <a:bodyPr/>
              <a:lstStyle/>
              <a:p>
                <a:r>
                  <a:rPr lang="en-GB">
                    <a:noFill/>
                  </a:rPr>
                  <a:t> </a:t>
                </a:r>
              </a:p>
            </p:txBody>
          </p:sp>
        </mc:Fallback>
      </mc:AlternateContent>
      <p:sp>
        <p:nvSpPr>
          <p:cNvPr id="37" name="TextovéPole 36"/>
          <p:cNvSpPr txBox="1"/>
          <p:nvPr/>
        </p:nvSpPr>
        <p:spPr>
          <a:xfrm>
            <a:off x="6948000" y="1180210"/>
            <a:ext cx="807913" cy="276999"/>
          </a:xfrm>
          <a:prstGeom prst="rect">
            <a:avLst/>
          </a:prstGeom>
          <a:noFill/>
        </p:spPr>
        <p:txBody>
          <a:bodyPr wrap="none" lIns="0" tIns="0" rIns="0" bIns="0" rtlCol="0">
            <a:spAutoFit/>
          </a:bodyPr>
          <a:lstStyle/>
          <a:p>
            <a:r>
              <a:rPr lang="en-GB" dirty="0" smtClean="0"/>
              <a:t>It holds:</a:t>
            </a:r>
            <a:endParaRPr lang="en-GB" dirty="0"/>
          </a:p>
        </p:txBody>
      </p:sp>
      <mc:AlternateContent xmlns:mc="http://schemas.openxmlformats.org/markup-compatibility/2006" xmlns:a14="http://schemas.microsoft.com/office/drawing/2010/main">
        <mc:Choice Requires="a14">
          <p:sp>
            <p:nvSpPr>
              <p:cNvPr id="39" name="TextovéPole 38"/>
              <p:cNvSpPr txBox="1"/>
              <p:nvPr/>
            </p:nvSpPr>
            <p:spPr>
              <a:xfrm>
                <a:off x="6948000" y="1572208"/>
                <a:ext cx="3303725" cy="561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sSup>
                            <m:sSupPr>
                              <m:ctrlPr>
                                <a:rPr lang="en-GB" i="1" smtClean="0">
                                  <a:latin typeface="Cambria Math" panose="02040503050406030204" pitchFamily="18" charset="0"/>
                                </a:rPr>
                              </m:ctrlPr>
                            </m:sSupPr>
                            <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𝜑</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b="0"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b="0" i="0" smtClean="0">
                                          <a:latin typeface="Cambria Math" panose="02040503050406030204" pitchFamily="18" charset="0"/>
                                        </a:rPr>
                                        <m:t>AB</m:t>
                                      </m:r>
                                    </m:sub>
                                  </m:sSub>
                                </m:e>
                              </m:d>
                            </m:e>
                            <m:sup>
                              <m:r>
                                <m:rPr>
                                  <m:sty m:val="p"/>
                                </m:rPr>
                                <a:rPr lang="en-GB">
                                  <a:latin typeface="Cambria Math" panose="02040503050406030204" pitchFamily="18" charset="0"/>
                                </a:rPr>
                                <m:t>T</m:t>
                              </m:r>
                            </m:sup>
                          </m:sSup>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1" i="1">
                                          <a:latin typeface="Cambria Math" panose="02040503050406030204" pitchFamily="18" charset="0"/>
                                        </a:rPr>
                                        <m:t>𝒚</m:t>
                                      </m:r>
                                    </m:e>
                                  </m:acc>
                                </m:e>
                                <m:sub>
                                  <m:r>
                                    <m:rPr>
                                      <m:sty m:val="p"/>
                                    </m:rPr>
                                    <a:rPr lang="en-GB">
                                      <a:latin typeface="Cambria Math" panose="02040503050406030204" pitchFamily="18" charset="0"/>
                                    </a:rPr>
                                    <m:t>A</m:t>
                                  </m:r>
                                  <m:r>
                                    <m:rPr>
                                      <m:sty m:val="p"/>
                                    </m:rPr>
                                    <a:rPr lang="en-GB" b="0" i="0" smtClean="0">
                                      <a:latin typeface="Cambria Math" panose="02040503050406030204" pitchFamily="18" charset="0"/>
                                    </a:rPr>
                                    <m:t>B</m:t>
                                  </m:r>
                                </m:sub>
                              </m:sSub>
                            </m:e>
                          </m:d>
                        </m:num>
                        <m:den>
                          <m:r>
                            <m:rPr>
                              <m:sty m:val="p"/>
                            </m:rPr>
                            <a:rPr lang="en-GB" b="0" i="0" smtClean="0">
                              <a:latin typeface="Cambria Math" panose="02040503050406030204" pitchFamily="18" charset="0"/>
                            </a:rPr>
                            <m:t>RSS</m:t>
                          </m:r>
                        </m:den>
                      </m:f>
                    </m:oMath>
                  </m:oMathPara>
                </a14:m>
                <a:endParaRPr lang="en-GB" dirty="0"/>
              </a:p>
            </p:txBody>
          </p:sp>
        </mc:Choice>
        <mc:Fallback xmlns="">
          <p:sp>
            <p:nvSpPr>
              <p:cNvPr id="39" name="TextovéPole 38"/>
              <p:cNvSpPr txBox="1">
                <a:spLocks noRot="1" noChangeAspect="1" noMove="1" noResize="1" noEditPoints="1" noAdjustHandles="1" noChangeArrowheads="1" noChangeShapeType="1" noTextEdit="1"/>
              </p:cNvSpPr>
              <p:nvPr/>
            </p:nvSpPr>
            <p:spPr>
              <a:xfrm>
                <a:off x="6948000" y="1572208"/>
                <a:ext cx="3303725" cy="56156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ovéPole 68"/>
              <p:cNvSpPr txBox="1"/>
              <p:nvPr/>
            </p:nvSpPr>
            <p:spPr>
              <a:xfrm>
                <a:off x="6840000" y="2615459"/>
                <a:ext cx="4983370" cy="870202"/>
              </a:xfrm>
              <a:prstGeom prst="rect">
                <a:avLst/>
              </a:prstGeom>
              <a:noFill/>
              <a:ln w="25400">
                <a:solidFill>
                  <a:srgbClr val="FF0000"/>
                </a:solidFill>
              </a:ln>
            </p:spPr>
            <p:txBody>
              <a:bodyPr wrap="none" lIns="180000" tIns="144000" rIns="180000" bIns="144000" rtlCol="0">
                <a:spAutoFit/>
              </a:bodyPr>
              <a:lstStyle/>
              <a:p>
                <a:pPr/>
                <a14:m>
                  <m:oMathPara xmlns:m="http://schemas.openxmlformats.org/officeDocument/2006/math">
                    <m:oMathParaPr>
                      <m:jc m:val="centerGroup"/>
                    </m:oMathParaPr>
                    <m:oMath xmlns:m="http://schemas.openxmlformats.org/officeDocument/2006/math">
                      <m:f>
                        <m:fPr>
                          <m:type m:val="lin"/>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i="1" smtClean="0">
                                          <a:latin typeface="Cambria Math" panose="02040503050406030204" pitchFamily="18" charset="0"/>
                                        </a:rPr>
                                      </m:ctrlPr>
                                    </m:funcPr>
                                    <m:fName>
                                      <m:r>
                                        <m:rPr>
                                          <m:sty m:val="p"/>
                                        </m:rPr>
                                        <a:rPr lang="en-GB" b="0" i="0" smtClean="0">
                                          <a:latin typeface="Cambria Math" panose="02040503050406030204" pitchFamily="18" charset="0"/>
                                        </a:rPr>
                                        <m:t>co</m:t>
                                      </m:r>
                                      <m:r>
                                        <m:rPr>
                                          <m:sty m:val="p"/>
                                        </m:rPr>
                                        <a:rPr lang="en-GB" i="0" smtClean="0">
                                          <a:latin typeface="Cambria Math" panose="02040503050406030204" pitchFamily="18" charset="0"/>
                                        </a:rPr>
                                        <m:t>tan</m:t>
                                      </m:r>
                                    </m:fName>
                                    <m:e>
                                      <m:r>
                                        <a:rPr lang="en-GB" b="0" i="1" smtClean="0">
                                          <a:latin typeface="Cambria Math" panose="02040503050406030204" pitchFamily="18" charset="0"/>
                                        </a:rPr>
                                        <m:t>𝜑</m:t>
                                      </m:r>
                                    </m:e>
                                  </m:func>
                                </m:e>
                              </m:d>
                            </m:e>
                            <m:sup>
                              <m:r>
                                <a:rPr lang="en-GB" b="0" i="1" smtClean="0">
                                  <a:latin typeface="Cambria Math" panose="02040503050406030204" pitchFamily="18" charset="0"/>
                                </a:rPr>
                                <m:t>2</m:t>
                              </m:r>
                            </m:sup>
                          </m:sSup>
                        </m:num>
                        <m:den>
                          <m:f>
                            <m:fPr>
                              <m:ctrlPr>
                                <a:rPr lang="en-GB" i="1">
                                  <a:latin typeface="Cambria Math" panose="02040503050406030204" pitchFamily="18" charset="0"/>
                                </a:rPr>
                              </m:ctrlPr>
                            </m:fPr>
                            <m:num>
                              <m:r>
                                <a:rPr lang="en-GB" i="1" smtClean="0">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smtClean="0">
                                  <a:latin typeface="Cambria Math" panose="02040503050406030204" pitchFamily="18" charset="0"/>
                                </a:rPr>
                                <m:t> </m:t>
                              </m:r>
                            </m:num>
                            <m:den>
                              <m:r>
                                <a:rPr lang="en-GB" b="0" i="1" smtClean="0">
                                  <a:latin typeface="Cambria Math" panose="02040503050406030204" pitchFamily="18" charset="0"/>
                                </a:rPr>
                                <m:t> </m:t>
                              </m:r>
                              <m:r>
                                <a:rPr lang="en-GB" b="0" i="1" smtClean="0">
                                  <a:latin typeface="Cambria Math" panose="02040503050406030204" pitchFamily="18" charset="0"/>
                                </a:rPr>
                                <m:t>𝐼𝐽𝐾</m:t>
                              </m:r>
                              <m:r>
                                <a:rPr lang="en-GB" b="0" i="1" smtClean="0">
                                  <a:latin typeface="Cambria Math" panose="02040503050406030204" pitchFamily="18" charset="0"/>
                                </a:rPr>
                                <m:t>−</m:t>
                              </m:r>
                              <m:r>
                                <a:rPr lang="en-GB" b="0" i="1" smtClean="0">
                                  <a:latin typeface="Cambria Math" panose="02040503050406030204" pitchFamily="18" charset="0"/>
                                </a:rPr>
                                <m:t>𝐼𝐽</m:t>
                              </m:r>
                              <m:r>
                                <a:rPr lang="en-GB" b="0" i="1" smtClean="0">
                                  <a:latin typeface="Cambria Math" panose="02040503050406030204" pitchFamily="18" charset="0"/>
                                </a:rPr>
                                <m:t> </m:t>
                              </m:r>
                            </m:den>
                          </m:f>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b="0" i="1" smtClean="0">
                              <a:latin typeface="Cambria Math" panose="02040503050406030204" pitchFamily="18" charset="0"/>
                            </a:rPr>
                            <m:t>, </m:t>
                          </m:r>
                          <m:r>
                            <a:rPr lang="en-GB" i="1">
                              <a:latin typeface="Cambria Math" panose="02040503050406030204" pitchFamily="18" charset="0"/>
                            </a:rPr>
                            <m:t>𝐼𝐽𝐾</m:t>
                          </m:r>
                          <m:r>
                            <a:rPr lang="en-GB" i="1">
                              <a:latin typeface="Cambria Math" panose="02040503050406030204" pitchFamily="18" charset="0"/>
                            </a:rPr>
                            <m:t>−</m:t>
                          </m:r>
                          <m:r>
                            <a:rPr lang="en-GB" i="1">
                              <a:latin typeface="Cambria Math" panose="02040503050406030204" pitchFamily="18" charset="0"/>
                            </a:rPr>
                            <m:t>𝐼𝐽</m:t>
                          </m:r>
                        </m:sub>
                      </m:sSub>
                    </m:oMath>
                  </m:oMathPara>
                </a14:m>
                <a:endParaRPr lang="en-GB" b="0" dirty="0" smtClean="0"/>
              </a:p>
            </p:txBody>
          </p:sp>
        </mc:Choice>
        <mc:Fallback xmlns="">
          <p:sp>
            <p:nvSpPr>
              <p:cNvPr id="69" name="TextovéPole 68"/>
              <p:cNvSpPr txBox="1">
                <a:spLocks noRot="1" noChangeAspect="1" noMove="1" noResize="1" noEditPoints="1" noAdjustHandles="1" noChangeArrowheads="1" noChangeShapeType="1" noTextEdit="1"/>
              </p:cNvSpPr>
              <p:nvPr/>
            </p:nvSpPr>
            <p:spPr>
              <a:xfrm>
                <a:off x="6840000" y="2615459"/>
                <a:ext cx="4983370" cy="870202"/>
              </a:xfrm>
              <a:prstGeom prst="rect">
                <a:avLst/>
              </a:prstGeom>
              <a:blipFill>
                <a:blip r:embed="rId15"/>
                <a:stretch>
                  <a:fillRect/>
                </a:stretch>
              </a:blipFill>
              <a:ln w="25400">
                <a:solidFill>
                  <a:srgbClr val="FF0000"/>
                </a:solidFill>
              </a:ln>
            </p:spPr>
            <p:txBody>
              <a:bodyPr/>
              <a:lstStyle/>
              <a:p>
                <a:r>
                  <a:rPr lang="en-GB">
                    <a:noFill/>
                  </a:rPr>
                  <a:t> </a:t>
                </a:r>
              </a:p>
            </p:txBody>
          </p:sp>
        </mc:Fallback>
      </mc:AlternateContent>
      <p:cxnSp>
        <p:nvCxnSpPr>
          <p:cNvPr id="76" name="Přímá spojnice se šipkou 75"/>
          <p:cNvCxnSpPr/>
          <p:nvPr/>
        </p:nvCxnSpPr>
        <p:spPr>
          <a:xfrm flipH="1">
            <a:off x="4752000" y="2340000"/>
            <a:ext cx="1728000" cy="1638000"/>
          </a:xfrm>
          <a:prstGeom prst="straightConnector1">
            <a:avLst/>
          </a:prstGeom>
          <a:ln w="38100" cap="rnd">
            <a:solidFill>
              <a:srgbClr val="0070C0"/>
            </a:solidFill>
            <a:prstDash val="sysDot"/>
            <a:round/>
            <a:headEnd type="none" w="med" len="lg"/>
            <a:tailEnd type="stealth" w="med" len="lg"/>
          </a:ln>
        </p:spPr>
        <p:style>
          <a:lnRef idx="1">
            <a:schemeClr val="accent1"/>
          </a:lnRef>
          <a:fillRef idx="0">
            <a:schemeClr val="accent1"/>
          </a:fillRef>
          <a:effectRef idx="0">
            <a:schemeClr val="accent1"/>
          </a:effectRef>
          <a:fontRef idx="minor">
            <a:schemeClr val="tx1"/>
          </a:fontRef>
        </p:style>
      </p:cxnSp>
      <p:sp>
        <p:nvSpPr>
          <p:cNvPr id="58" name="Ovál 57"/>
          <p:cNvSpPr/>
          <p:nvPr/>
        </p:nvSpPr>
        <p:spPr>
          <a:xfrm>
            <a:off x="6444000" y="2304000"/>
            <a:ext cx="72000" cy="7200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blouk 46"/>
          <p:cNvSpPr/>
          <p:nvPr/>
        </p:nvSpPr>
        <p:spPr>
          <a:xfrm rot="10800000">
            <a:off x="1728000" y="2628000"/>
            <a:ext cx="864000" cy="720000"/>
          </a:xfrm>
          <a:prstGeom prst="arc">
            <a:avLst>
              <a:gd name="adj1" fmla="val 10287476"/>
              <a:gd name="adj2" fmla="val 1620989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9" name="Ovál 48"/>
          <p:cNvSpPr/>
          <p:nvPr/>
        </p:nvSpPr>
        <p:spPr>
          <a:xfrm>
            <a:off x="2322000" y="3107171"/>
            <a:ext cx="54000" cy="5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50" name="TextovéPole 49"/>
              <p:cNvSpPr txBox="1"/>
              <p:nvPr/>
            </p:nvSpPr>
            <p:spPr>
              <a:xfrm>
                <a:off x="973337" y="6336000"/>
                <a:ext cx="1077328" cy="369332"/>
              </a:xfrm>
              <a:prstGeom prst="rect">
                <a:avLst/>
              </a:prstGeom>
              <a:solidFill>
                <a:schemeClr val="bg1"/>
              </a:solidFill>
              <a:ln w="19050">
                <a:solidFill>
                  <a:srgbClr val="0070C0"/>
                </a:solidFill>
              </a:ln>
            </p:spPr>
            <p:txBody>
              <a:bodyPr wrap="none" lIns="108000" rIns="36000" rtlCol="0">
                <a:spAutoFit/>
              </a:bodyPr>
              <a:lstStyle/>
              <a:p>
                <a:pPr algn="ct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r>
                        <a:rPr lang="en-GB" b="0" i="1" smtClean="0">
                          <a:latin typeface="Cambria Math" panose="02040503050406030204" pitchFamily="18" charset="0"/>
                        </a:rPr>
                        <m:t>𝐽</m:t>
                      </m:r>
                      <m:r>
                        <a:rPr lang="en-GB" b="0" i="1" smtClean="0">
                          <a:latin typeface="Cambria Math" panose="02040503050406030204" pitchFamily="18" charset="0"/>
                        </a:rPr>
                        <m:t>−1</m:t>
                      </m:r>
                    </m:oMath>
                  </m:oMathPara>
                </a14:m>
                <a:endParaRPr lang="en-GB" dirty="0"/>
              </a:p>
            </p:txBody>
          </p:sp>
        </mc:Choice>
        <mc:Fallback xmlns="">
          <p:sp>
            <p:nvSpPr>
              <p:cNvPr id="50" name="TextovéPole 49"/>
              <p:cNvSpPr txBox="1">
                <a:spLocks noRot="1" noChangeAspect="1" noMove="1" noResize="1" noEditPoints="1" noAdjustHandles="1" noChangeArrowheads="1" noChangeShapeType="1" noTextEdit="1"/>
              </p:cNvSpPr>
              <p:nvPr/>
            </p:nvSpPr>
            <p:spPr>
              <a:xfrm>
                <a:off x="973337" y="6336000"/>
                <a:ext cx="1077328" cy="369332"/>
              </a:xfrm>
              <a:prstGeom prst="rect">
                <a:avLst/>
              </a:prstGeom>
              <a:blipFill>
                <a:blip r:embed="rId16"/>
                <a:stretch>
                  <a:fillRect b="-7813"/>
                </a:stretch>
              </a:blipFill>
              <a:ln w="19050">
                <a:solidFill>
                  <a:srgbClr val="0070C0"/>
                </a:solidFill>
              </a:ln>
            </p:spPr>
            <p:txBody>
              <a:bodyPr/>
              <a:lstStyle/>
              <a:p>
                <a:r>
                  <a:rPr lang="en-GB">
                    <a:noFill/>
                  </a:rPr>
                  <a:t> </a:t>
                </a:r>
              </a:p>
            </p:txBody>
          </p:sp>
        </mc:Fallback>
      </mc:AlternateContent>
    </p:spTree>
    <p:extLst>
      <p:ext uri="{BB962C8B-B14F-4D97-AF65-F5344CB8AC3E}">
        <p14:creationId xmlns:p14="http://schemas.microsoft.com/office/powerpoint/2010/main" val="1633789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Two-factor ANOVA:  Introduction:  Assumptions</a:t>
            </a:r>
            <a:endParaRPr lang="en-GB" u="sng"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r>
                  <a:rPr lang="en-GB" dirty="0" smtClean="0"/>
                  <a:t>We assume that the effect of the factors  A  and  B  is additive:</a:t>
                </a:r>
              </a:p>
              <a:p>
                <a:pPr marL="1970088">
                  <a:lnSpc>
                    <a:spcPct val="150000"/>
                  </a:lnSpc>
                </a:pPr>
                <a14:m>
                  <m:oMathPara xmlns:m="http://schemas.openxmlformats.org/officeDocument/2006/math">
                    <m:oMathParaPr>
                      <m:jc m:val="centerGroup"/>
                    </m:oMathParaPr>
                    <m:oMath xmlns:m="http://schemas.openxmlformats.org/officeDocument/2006/math">
                      <m:r>
                        <m:rPr>
                          <m:nor/>
                        </m:rPr>
                        <a:rPr lang="en-GB">
                          <a:latin typeface="Cambria Math" panose="02040503050406030204" pitchFamily="18" charset="0"/>
                        </a:rPr>
                        <m:t>either</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smtClean="0">
                          <a:latin typeface="Cambria Math" panose="02040503050406030204" pitchFamily="18" charset="0"/>
                        </a:rPr>
                        <m:t> </m:t>
                      </m:r>
                      <m:r>
                        <a:rPr lang="en-GB" i="1">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m:oMath xmlns:m="http://schemas.openxmlformats.org/officeDocument/2006/math">
                      <m:r>
                        <m:rPr>
                          <m:nor/>
                        </m:rPr>
                        <a:rPr lang="en-GB">
                          <a:latin typeface="Cambria Math" panose="02040503050406030204" pitchFamily="18" charset="0"/>
                        </a:rPr>
                        <m:t>or</m:t>
                      </m:r>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i="1">
                              <a:latin typeface="Cambria Math" panose="02040503050406030204" pitchFamily="18" charset="0"/>
                            </a:rPr>
                            <m:t>𝑖𝑗𝑘</m:t>
                          </m:r>
                        </m:sub>
                      </m:sSub>
                      <m:r>
                        <m:rPr>
                          <m:aln/>
                        </m:rPr>
                        <a:rPr lang="en-GB" b="0" i="1" smtClean="0">
                          <a:latin typeface="Cambria Math" panose="02040503050406030204" pitchFamily="18" charset="0"/>
                        </a:rPr>
                        <m:t>=</m:t>
                      </m:r>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𝜀</m:t>
                          </m:r>
                        </m:e>
                        <m:sub>
                          <m:r>
                            <a:rPr lang="en-GB" i="1">
                              <a:latin typeface="Cambria Math" panose="02040503050406030204" pitchFamily="18" charset="0"/>
                            </a:rPr>
                            <m:t>𝑖𝑗𝑘</m:t>
                          </m:r>
                        </m:sub>
                      </m:sSub>
                    </m:oMath>
                  </m:oMathPara>
                </a14:m>
                <a:endParaRPr lang="en-GB" dirty="0" smtClean="0"/>
              </a:p>
              <a:p>
                <a:endParaRPr lang="en-GB" dirty="0"/>
              </a:p>
              <a:p>
                <a:pPr>
                  <a:lnSpc>
                    <a:spcPct val="150000"/>
                  </a:lnSpc>
                </a:pPr>
                <a:r>
                  <a:rPr lang="en-GB" dirty="0" smtClean="0"/>
                  <a:t>where the meaning of the (unknown) parameters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𝛼</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i="1">
                        <a:latin typeface="Cambria Math" panose="02040503050406030204" pitchFamily="18" charset="0"/>
                      </a:rPr>
                      <m:t>∈</m:t>
                    </m:r>
                    <m:r>
                      <a:rPr lang="en-GB" i="1">
                        <a:latin typeface="Cambria Math" panose="02040503050406030204" pitchFamily="18" charset="0"/>
                      </a:rPr>
                      <m:t>ℝ</m:t>
                    </m:r>
                  </m:oMath>
                </a14:m>
                <a:r>
                  <a:rPr lang="en-GB" dirty="0" smtClean="0"/>
                  <a:t>  is as follows:</a:t>
                </a:r>
              </a:p>
              <a:p>
                <a:pPr marL="342900" indent="-342900">
                  <a:lnSpc>
                    <a:spcPct val="150000"/>
                  </a:lnSpc>
                  <a:buFont typeface="Arial" panose="020B0604020202020204" pitchFamily="34" charset="0"/>
                  <a:buChar char="•"/>
                  <a:tabLst>
                    <a:tab pos="864000" algn="l"/>
                    <a:tab pos="1335600" algn="l"/>
                  </a:tabLst>
                </a:pPr>
                <a14:m>
                  <m:oMath xmlns:m="http://schemas.openxmlformats.org/officeDocument/2006/math">
                    <m:r>
                      <a:rPr lang="en-GB" b="0" i="1" smtClean="0">
                        <a:latin typeface="Cambria Math" panose="02040503050406030204" pitchFamily="18" charset="0"/>
                      </a:rPr>
                      <m:t>𝜇</m:t>
                    </m:r>
                  </m:oMath>
                </a14:m>
                <a:r>
                  <a:rPr lang="en-GB" dirty="0" smtClean="0"/>
                  <a:t>	—	the common mean value</a:t>
                </a:r>
              </a:p>
              <a:p>
                <a:pPr marL="342900" indent="-342900">
                  <a:lnSpc>
                    <a:spcPct val="150000"/>
                  </a:lnSpc>
                  <a:buFont typeface="Arial" panose="020B0604020202020204" pitchFamily="34" charset="0"/>
                  <a:buChar char="•"/>
                  <a:tabLst>
                    <a:tab pos="864000" algn="l"/>
                    <a:tab pos="1335600" algn="l"/>
                    <a:tab pos="4593600" algn="l"/>
                    <a:tab pos="6249600" algn="l"/>
                  </a:tabLst>
                </a:pP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rPr>
                          <m:t>𝛼</m:t>
                        </m:r>
                      </m:e>
                      <m:sub>
                        <m:r>
                          <a:rPr lang="en-GB" i="1" smtClean="0">
                            <a:latin typeface="Cambria Math" panose="02040503050406030204" pitchFamily="18" charset="0"/>
                          </a:rPr>
                          <m:t>𝑖</m:t>
                        </m:r>
                      </m:sub>
                    </m:sSub>
                  </m:oMath>
                </a14:m>
                <a:r>
                  <a:rPr lang="en-GB" dirty="0" smtClean="0"/>
                  <a:t>	—	the effect of the level  </a:t>
                </a:r>
                <a14:m>
                  <m:oMath xmlns:m="http://schemas.openxmlformats.org/officeDocument/2006/math">
                    <m:r>
                      <a:rPr lang="en-GB" b="0" i="1" smtClean="0">
                        <a:latin typeface="Cambria Math" panose="02040503050406030204" pitchFamily="18" charset="0"/>
                      </a:rPr>
                      <m:t>𝑖</m:t>
                    </m:r>
                  </m:oMath>
                </a14:m>
                <a:r>
                  <a:rPr lang="en-GB" dirty="0" smtClean="0"/>
                  <a:t>	of Factor A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oMath>
                </a14:m>
                <a:r>
                  <a:rPr lang="en-GB" dirty="0" smtClean="0"/>
                  <a:t>)</a:t>
                </a:r>
              </a:p>
              <a:p>
                <a:pPr marL="342900" indent="-342900">
                  <a:lnSpc>
                    <a:spcPct val="150000"/>
                  </a:lnSpc>
                  <a:buFont typeface="Arial" panose="020B0604020202020204" pitchFamily="34" charset="0"/>
                  <a:buChar char="•"/>
                  <a:tabLst>
                    <a:tab pos="864000" algn="l"/>
                    <a:tab pos="1335600" algn="l"/>
                    <a:tab pos="4593600" algn="l"/>
                    <a:tab pos="6249600" algn="l"/>
                  </a:tabLst>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oMath>
                </a14:m>
                <a:r>
                  <a:rPr lang="en-GB" dirty="0" smtClean="0"/>
                  <a:t>	—	the effect of the level  </a:t>
                </a:r>
                <a14:m>
                  <m:oMath xmlns:m="http://schemas.openxmlformats.org/officeDocument/2006/math">
                    <m:r>
                      <a:rPr lang="en-GB" b="0" i="1" smtClean="0">
                        <a:latin typeface="Cambria Math" panose="02040503050406030204" pitchFamily="18" charset="0"/>
                      </a:rPr>
                      <m:t>𝑗</m:t>
                    </m:r>
                  </m:oMath>
                </a14:m>
                <a:r>
                  <a:rPr lang="en-GB" dirty="0" smtClean="0"/>
                  <a:t>	of Factor B	(</a:t>
                </a:r>
                <a:r>
                  <a:rPr lang="en-GB" dirty="0"/>
                  <a:t>for  </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=1, 2,…,</m:t>
                    </m:r>
                    <m:r>
                      <a:rPr lang="en-GB" b="0" i="1" smtClean="0">
                        <a:latin typeface="Cambria Math" panose="02040503050406030204" pitchFamily="18" charset="0"/>
                      </a:rPr>
                      <m:t>𝐽</m:t>
                    </m:r>
                  </m:oMath>
                </a14:m>
                <a:r>
                  <a:rPr lang="en-GB" dirty="0" smtClean="0"/>
                  <a:t>)</a:t>
                </a:r>
              </a:p>
              <a:p>
                <a:pPr marL="342900" indent="-342900">
                  <a:lnSpc>
                    <a:spcPct val="150000"/>
                  </a:lnSpc>
                  <a:buFont typeface="Arial" panose="020B0604020202020204" pitchFamily="34" charset="0"/>
                  <a:buChar char="•"/>
                  <a:tabLst>
                    <a:tab pos="864000" algn="l"/>
                    <a:tab pos="1335600" algn="l"/>
                  </a:tabLst>
                </a:pP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oMath>
                </a14:m>
                <a:r>
                  <a:rPr lang="en-GB" dirty="0" smtClean="0"/>
                  <a:t>	—	the interaction between the level  </a:t>
                </a:r>
                <a14:m>
                  <m:oMath xmlns:m="http://schemas.openxmlformats.org/officeDocument/2006/math">
                    <m:r>
                      <a:rPr lang="en-GB" i="1" smtClean="0">
                        <a:latin typeface="Cambria Math" panose="02040503050406030204" pitchFamily="18" charset="0"/>
                      </a:rPr>
                      <m:t>𝑖</m:t>
                    </m:r>
                  </m:oMath>
                </a14:m>
                <a:r>
                  <a:rPr lang="en-GB" dirty="0" smtClean="0"/>
                  <a:t>  of Factor A and the level  </a:t>
                </a:r>
                <a14:m>
                  <m:oMath xmlns:m="http://schemas.openxmlformats.org/officeDocument/2006/math">
                    <m:r>
                      <a:rPr lang="en-GB" i="1" smtClean="0">
                        <a:latin typeface="Cambria Math" panose="02040503050406030204" pitchFamily="18" charset="0"/>
                      </a:rPr>
                      <m:t>𝑗</m:t>
                    </m:r>
                  </m:oMath>
                </a14:m>
                <a:r>
                  <a:rPr lang="en-GB" dirty="0" smtClean="0"/>
                  <a:t>  of </a:t>
                </a:r>
              </a:p>
              <a:p>
                <a:pPr algn="r">
                  <a:lnSpc>
                    <a:spcPct val="200000"/>
                  </a:lnSpc>
                  <a:tabLst>
                    <a:tab pos="864000" algn="l"/>
                    <a:tab pos="1335600" algn="l"/>
                  </a:tabLst>
                </a:pPr>
                <a:r>
                  <a:rPr lang="en-GB" dirty="0" smtClean="0"/>
                  <a:t>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oMath>
                </a14:m>
                <a:r>
                  <a:rPr lang="en-GB" dirty="0" smtClean="0"/>
                  <a:t>  and for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𝐽</m:t>
                    </m:r>
                  </m:oMath>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802" t="-847" r="-374" b="-12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1808791"/>
                <a:ext cx="2008627" cy="1137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 xmlns:m="http://schemas.openxmlformats.org/officeDocument/2006/math">
                      <m:r>
                        <a:rPr lang="en-GB" sz="2400" b="0" i="1" smtClean="0">
                          <a:latin typeface="Cambria Math" panose="02040503050406030204" pitchFamily="18" charset="0"/>
                        </a:rPr>
                        <m:t>𝑘</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𝑛</m:t>
                          </m:r>
                        </m:e>
                        <m:sub>
                          <m:r>
                            <a:rPr lang="en-GB" sz="2400" b="0" i="1" smtClean="0">
                              <a:latin typeface="Cambria Math" panose="02040503050406030204" pitchFamily="18" charset="0"/>
                            </a:rPr>
                            <m:t>𝑖𝑗</m:t>
                          </m:r>
                        </m:sub>
                      </m:sSub>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1808791"/>
                <a:ext cx="2008627" cy="1137747"/>
              </a:xfrm>
              <a:prstGeom prst="rect">
                <a:avLst/>
              </a:prstGeom>
              <a:blipFill>
                <a:blip r:embed="rId3"/>
                <a:stretch>
                  <a:fillRect l="-3040" r="-1520" b="-8065"/>
                </a:stretch>
              </a:blipFill>
            </p:spPr>
            <p:txBody>
              <a:bodyPr/>
              <a:lstStyle/>
              <a:p>
                <a:r>
                  <a:rPr lang="en-GB">
                    <a:noFill/>
                  </a:rPr>
                  <a:t> </a:t>
                </a:r>
              </a:p>
            </p:txBody>
          </p:sp>
        </mc:Fallback>
      </mc:AlternateContent>
      <p:sp>
        <p:nvSpPr>
          <p:cNvPr id="5" name="Levá složená závorka 4"/>
          <p:cNvSpPr/>
          <p:nvPr/>
        </p:nvSpPr>
        <p:spPr>
          <a:xfrm>
            <a:off x="9360000" y="1891664"/>
            <a:ext cx="155448" cy="97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ovéPole 7"/>
              <p:cNvSpPr txBox="1"/>
              <p:nvPr/>
            </p:nvSpPr>
            <p:spPr>
              <a:xfrm>
                <a:off x="8640000" y="2192999"/>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8640000" y="2192999"/>
                <a:ext cx="464871" cy="369332"/>
              </a:xfrm>
              <a:prstGeom prst="rect">
                <a:avLst/>
              </a:prstGeom>
              <a:blipFill>
                <a:blip r:embed="rId4"/>
                <a:stretch>
                  <a:fillRect l="-14286" r="-14286" b="-11667"/>
                </a:stretch>
              </a:blipFill>
            </p:spPr>
            <p:txBody>
              <a:bodyPr/>
              <a:lstStyle/>
              <a:p>
                <a:r>
                  <a:rPr lang="en-GB">
                    <a:noFill/>
                  </a:rPr>
                  <a:t> </a:t>
                </a:r>
              </a:p>
            </p:txBody>
          </p:sp>
        </mc:Fallback>
      </mc:AlternateContent>
      <p:sp>
        <p:nvSpPr>
          <p:cNvPr id="10" name="Pravá složená závorka 9"/>
          <p:cNvSpPr/>
          <p:nvPr/>
        </p:nvSpPr>
        <p:spPr>
          <a:xfrm>
            <a:off x="8352000" y="1891664"/>
            <a:ext cx="157841" cy="972000"/>
          </a:xfrm>
          <a:prstGeom prst="rightBrace">
            <a:avLst>
              <a:gd name="adj1" fmla="val 7592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TextovéPole 5"/>
          <p:cNvSpPr txBox="1"/>
          <p:nvPr/>
        </p:nvSpPr>
        <p:spPr>
          <a:xfrm>
            <a:off x="10672448" y="5684192"/>
            <a:ext cx="1162178" cy="369332"/>
          </a:xfrm>
          <a:prstGeom prst="rect">
            <a:avLst/>
          </a:prstGeom>
          <a:noFill/>
        </p:spPr>
        <p:txBody>
          <a:bodyPr wrap="none" lIns="0" tIns="0" rIns="0" bIns="0" rtlCol="0">
            <a:spAutoFit/>
          </a:bodyPr>
          <a:lstStyle/>
          <a:p>
            <a:r>
              <a:rPr lang="en-GB" sz="2400" dirty="0" smtClean="0"/>
              <a:t>Factor B</a:t>
            </a:r>
            <a:endParaRPr lang="en-GB" sz="2400" dirty="0"/>
          </a:p>
        </p:txBody>
      </p:sp>
    </p:spTree>
    <p:extLst>
      <p:ext uri="{BB962C8B-B14F-4D97-AF65-F5344CB8AC3E}">
        <p14:creationId xmlns:p14="http://schemas.microsoft.com/office/powerpoint/2010/main" val="19406961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a:t>
            </a:r>
            <a:r>
              <a:rPr lang="en-GB" dirty="0" smtClean="0"/>
              <a:t>Test </a:t>
            </a:r>
            <a:r>
              <a:rPr lang="en-GB" dirty="0" smtClean="0"/>
              <a:t>for  </a:t>
            </a:r>
            <a:r>
              <a:rPr lang="en-GB" i="1" dirty="0" smtClean="0"/>
              <a:t>H</a:t>
            </a:r>
            <a:r>
              <a:rPr lang="en-GB" baseline="-25000" dirty="0" smtClean="0"/>
              <a:t>AB</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Given </a:t>
                </a:r>
                <a:r>
                  <a:rPr lang="en-GB" dirty="0"/>
                  <a:t>the </a:t>
                </a:r>
                <a:r>
                  <a:rPr lang="en-GB" dirty="0" smtClean="0"/>
                  <a:t>sample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b="0" i="1" smtClean="0">
                            <a:latin typeface="Cambria Math" panose="02040503050406030204" pitchFamily="18" charset="0"/>
                          </a:rPr>
                          <m:t>𝑖𝑗𝑘</m:t>
                        </m:r>
                      </m:sub>
                    </m:sSub>
                  </m:oMath>
                </a14:m>
                <a:r>
                  <a:rPr lang="en-GB" dirty="0" smtClean="0"/>
                  <a:t>  of </a:t>
                </a:r>
                <a:r>
                  <a:rPr lang="en-GB" dirty="0"/>
                  <a:t>the </a:t>
                </a:r>
                <a:r>
                  <a:rPr lang="en-GB" dirty="0" smtClean="0"/>
                  <a:t>random </a:t>
                </a:r>
                <a:r>
                  <a:rPr lang="en-GB" dirty="0"/>
                  <a:t>variables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𝑌</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oMath>
                </a14:m>
                <a:r>
                  <a:rPr lang="en-GB" dirty="0" smtClean="0"/>
                  <a:t>  where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smtClean="0"/>
                  <a:t>  are (unknown) parameters such that  </a:t>
                </a:r>
                <a:br>
                  <a:rPr lang="en-GB" dirty="0" smtClean="0"/>
                </a:b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𝐼</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𝛼</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m:t>
                    </m:r>
                    <m:nary>
                      <m:naryPr>
                        <m:chr m:val="∑"/>
                        <m:limLoc m:val="subSup"/>
                        <m:ctrlPr>
                          <a:rPr lang="en-GB" b="0" i="1" smtClean="0">
                            <a:latin typeface="Cambria Math" panose="02040503050406030204" pitchFamily="18" charset="0"/>
                          </a:rPr>
                        </m:ctrlPr>
                      </m:naryPr>
                      <m:sub>
                        <m:r>
                          <m:rPr>
                            <m:brk m:alnAt="25"/>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𝐽</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𝑗</m:t>
                            </m:r>
                          </m:sub>
                        </m:sSub>
                      </m:e>
                    </m:nary>
                    <m:r>
                      <a:rPr lang="en-GB" b="0" i="1" smtClean="0">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𝑖</m:t>
                        </m:r>
                        <m:r>
                          <a:rPr lang="en-GB" i="1">
                            <a:latin typeface="Cambria Math" panose="02040503050406030204" pitchFamily="18" charset="0"/>
                          </a:rPr>
                          <m:t>=1</m:t>
                        </m:r>
                      </m:sub>
                      <m:sup>
                        <m:r>
                          <a:rPr lang="en-GB" i="1">
                            <a:latin typeface="Cambria Math" panose="02040503050406030204" pitchFamily="18" charset="0"/>
                          </a:rPr>
                          <m:t>𝐼</m:t>
                        </m:r>
                      </m:sup>
                      <m:e>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i="1">
                                <a:latin typeface="Cambria Math" panose="02040503050406030204" pitchFamily="18" charset="0"/>
                              </a:rPr>
                              <m:t>𝑖</m:t>
                            </m:r>
                            <m:r>
                              <a:rPr lang="en-GB" b="0" i="1" smtClean="0">
                                <a:latin typeface="Cambria Math" panose="02040503050406030204" pitchFamily="18" charset="0"/>
                              </a:rPr>
                              <m:t>𝑗</m:t>
                            </m:r>
                          </m:sub>
                        </m:sSub>
                      </m:e>
                    </m:nary>
                    <m:r>
                      <a:rPr lang="en-GB" i="1">
                        <a:latin typeface="Cambria Math" panose="02040503050406030204" pitchFamily="18" charset="0"/>
                      </a:rPr>
                      <m:t>=</m:t>
                    </m:r>
                    <m:nary>
                      <m:naryPr>
                        <m:chr m:val="∑"/>
                        <m:limLoc m:val="subSup"/>
                        <m:ctrlPr>
                          <a:rPr lang="en-GB" i="1">
                            <a:latin typeface="Cambria Math" panose="02040503050406030204" pitchFamily="18" charset="0"/>
                          </a:rPr>
                        </m:ctrlPr>
                      </m:naryPr>
                      <m:sub>
                        <m:r>
                          <m:rPr>
                            <m:brk m:alnAt="25"/>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e>
                    </m:nary>
                    <m:r>
                      <a:rPr lang="en-GB" i="1">
                        <a:latin typeface="Cambria Math" panose="02040503050406030204" pitchFamily="18" charset="0"/>
                      </a:rPr>
                      <m:t>=</m:t>
                    </m:r>
                    <m:r>
                      <a:rPr lang="en-GB" b="0" i="1" smtClean="0">
                        <a:latin typeface="Cambria Math" panose="02040503050406030204" pitchFamily="18" charset="0"/>
                      </a:rPr>
                      <m:t>0</m:t>
                    </m:r>
                  </m:oMath>
                </a14:m>
                <a:r>
                  <a:rPr lang="en-GB" dirty="0" smtClean="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𝑖𝑗𝑘</m:t>
                        </m:r>
                      </m:sub>
                    </m:sSub>
                    <m:r>
                      <a:rPr lang="en-GB" i="1">
                        <a:latin typeface="Cambria Math" panose="02040503050406030204" pitchFamily="18" charset="0"/>
                      </a:rPr>
                      <m:t>∼</m:t>
                    </m:r>
                    <m:r>
                      <a:rPr lang="en-GB" i="1">
                        <a:latin typeface="Cambria Math" panose="02040503050406030204" pitchFamily="18" charset="0"/>
                      </a:rPr>
                      <m:t>𝒩</m:t>
                    </m:r>
                    <m:d>
                      <m:dPr>
                        <m:ctrlPr>
                          <a:rPr lang="en-GB" i="1">
                            <a:latin typeface="Cambria Math" panose="02040503050406030204" pitchFamily="18" charset="0"/>
                          </a:rPr>
                        </m:ctrlPr>
                      </m:dPr>
                      <m:e>
                        <m:r>
                          <a:rPr lang="en-GB" b="0" i="1" smtClean="0">
                            <a:latin typeface="Cambria Math" panose="02040503050406030204" pitchFamily="18" charset="0"/>
                          </a:rPr>
                          <m:t>0</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𝜎</m:t>
                            </m:r>
                          </m:e>
                          <m:sup>
                            <m:r>
                              <a:rPr lang="en-GB" i="1">
                                <a:latin typeface="Cambria Math" panose="02040503050406030204" pitchFamily="18" charset="0"/>
                              </a:rPr>
                              <m:t>2</m:t>
                            </m:r>
                          </m:sup>
                        </m:sSup>
                      </m:e>
                    </m:d>
                  </m:oMath>
                </a14:m>
                <a:r>
                  <a:rPr lang="en-GB" dirty="0" smtClean="0"/>
                  <a:t>  are </a:t>
                </a:r>
                <a:br>
                  <a:rPr lang="en-GB" dirty="0" smtClean="0"/>
                </a:br>
                <a:r>
                  <a:rPr lang="en-GB" dirty="0" smtClean="0"/>
                  <a:t>mutually independent random variables for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𝐼</m:t>
                    </m:r>
                  </m:oMath>
                </a14:m>
                <a:r>
                  <a:rPr lang="en-GB" dirty="0" smtClean="0"/>
                  <a:t>,  </a:t>
                </a:r>
                <a14:m>
                  <m:oMath xmlns:m="http://schemas.openxmlformats.org/officeDocument/2006/math">
                    <m:r>
                      <a:rPr lang="en-GB" b="0" i="1" smtClean="0">
                        <a:latin typeface="Cambria Math" panose="02040503050406030204" pitchFamily="18" charset="0"/>
                      </a:rPr>
                      <m:t>𝑗</m:t>
                    </m:r>
                    <m:r>
                      <a:rPr lang="en-GB" b="0" i="1" smtClean="0">
                        <a:latin typeface="Cambria Math" panose="02040503050406030204" pitchFamily="18" charset="0"/>
                      </a:rPr>
                      <m:t>=1, 2,…,</m:t>
                    </m:r>
                    <m:r>
                      <a:rPr lang="en-GB" b="0" i="1" smtClean="0">
                        <a:latin typeface="Cambria Math" panose="02040503050406030204" pitchFamily="18" charset="0"/>
                      </a:rPr>
                      <m:t>𝐽</m:t>
                    </m:r>
                  </m:oMath>
                </a14:m>
                <a:r>
                  <a:rPr lang="en-GB" dirty="0" smtClean="0"/>
                  <a:t>,  </a:t>
                </a:r>
                <a:br>
                  <a:rPr lang="en-GB" dirty="0" smtClean="0"/>
                </a:br>
                <a:r>
                  <a:rPr lang="en-GB" dirty="0" smtClean="0"/>
                  <a:t>and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=1, 2,…,</m:t>
                    </m:r>
                    <m:r>
                      <a:rPr lang="en-GB" b="0" i="1" smtClean="0">
                        <a:latin typeface="Cambria Math" panose="02040503050406030204" pitchFamily="18" charset="0"/>
                      </a:rPr>
                      <m:t>𝐾</m:t>
                    </m:r>
                  </m:oMath>
                </a14:m>
                <a:r>
                  <a:rPr lang="en-GB" dirty="0" smtClean="0"/>
                  <a:t>,  formulate </a:t>
                </a:r>
                <a:r>
                  <a:rPr lang="en-GB" dirty="0"/>
                  <a:t>the null hypothesis</a:t>
                </a:r>
                <a:r>
                  <a:rPr lang="en-GB" dirty="0" smtClean="0"/>
                  <a:t>:</a:t>
                </a:r>
                <a:br>
                  <a:rPr lang="en-GB" dirty="0" smtClean="0"/>
                </a:b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𝐻</m:t>
                        </m:r>
                      </m:e>
                      <m:sub>
                        <m:r>
                          <m:rPr>
                            <m:sty m:val="p"/>
                          </m:rPr>
                          <a:rPr lang="en-GB" b="0" i="0" smtClean="0">
                            <a:latin typeface="Cambria Math" panose="02040503050406030204" pitchFamily="18" charset="0"/>
                          </a:rPr>
                          <m:t>AB</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b="0" i="1" smtClean="0">
                            <a:latin typeface="Cambria Math" panose="02040503050406030204" pitchFamily="18" charset="0"/>
                          </a:rPr>
                          <m:t>𝛾</m:t>
                        </m:r>
                      </m:e>
                      <m:sub>
                        <m:r>
                          <a:rPr lang="en-GB" b="0" i="1" smtClean="0">
                            <a:latin typeface="Cambria Math" panose="02040503050406030204" pitchFamily="18" charset="0"/>
                          </a:rPr>
                          <m:t>𝑖𝑗</m:t>
                        </m:r>
                      </m:sub>
                    </m:sSub>
                    <m:r>
                      <a:rPr lang="en-GB" b="0" i="1" smtClean="0">
                        <a:latin typeface="Cambria Math" panose="02040503050406030204" pitchFamily="18" charset="0"/>
                      </a:rPr>
                      <m:t>=0</m:t>
                    </m:r>
                  </m:oMath>
                </a14:m>
                <a:endParaRPr lang="en-GB" dirty="0" smtClean="0"/>
              </a:p>
              <a:p>
                <a:pPr marL="342900" indent="-342900">
                  <a:lnSpc>
                    <a:spcPct val="20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The alternative hypothesis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𝐻</m:t>
                        </m:r>
                      </m:e>
                      <m:sub>
                        <m:r>
                          <m:rPr>
                            <m:sty m:val="p"/>
                          </m:rPr>
                          <a:rPr lang="en-GB" b="0" i="0" smtClean="0">
                            <a:latin typeface="Cambria Math" panose="02040503050406030204" pitchFamily="18" charset="0"/>
                          </a:rPr>
                          <m:t>AB</m:t>
                        </m:r>
                      </m:sub>
                    </m:sSub>
                  </m:oMath>
                </a14:m>
                <a:r>
                  <a:rPr lang="en-GB" dirty="0" smtClean="0"/>
                  <a:t>,  </a:t>
                </a:r>
                <a:br>
                  <a:rPr lang="en-GB" dirty="0" smtClean="0"/>
                </a:br>
                <a:r>
                  <a:rPr lang="en-GB" dirty="0" smtClean="0"/>
                  <a:t>i.e.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𝛾</m:t>
                        </m:r>
                      </m:e>
                      <m:sub>
                        <m:r>
                          <a:rPr lang="en-GB" i="1">
                            <a:latin typeface="Cambria Math" panose="02040503050406030204" pitchFamily="18" charset="0"/>
                          </a:rPr>
                          <m:t>𝑖𝑗</m:t>
                        </m:r>
                      </m:sub>
                    </m:sSub>
                    <m:r>
                      <a:rPr lang="en-GB" b="0" i="1" smtClean="0">
                        <a:latin typeface="Cambria Math" panose="02040503050406030204" pitchFamily="18" charset="0"/>
                      </a:rPr>
                      <m:t>≠0</m:t>
                    </m:r>
                  </m:oMath>
                </a14:m>
                <a:r>
                  <a:rPr lang="en-GB" dirty="0" smtClean="0"/>
                  <a:t>  for some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 2,…,</m:t>
                        </m:r>
                        <m:r>
                          <a:rPr lang="en-GB" b="0" i="1" smtClean="0">
                            <a:latin typeface="Cambria Math" panose="02040503050406030204" pitchFamily="18" charset="0"/>
                          </a:rPr>
                          <m:t>𝐼</m:t>
                        </m:r>
                      </m:e>
                    </m:d>
                  </m:oMath>
                </a14:m>
                <a:r>
                  <a:rPr lang="en-GB" dirty="0" smtClean="0"/>
                  <a:t>  and for </a:t>
                </a:r>
                <a:r>
                  <a:rPr lang="en-GB" dirty="0"/>
                  <a:t>some  </a:t>
                </a:r>
                <a14:m>
                  <m:oMath xmlns:m="http://schemas.openxmlformats.org/officeDocument/2006/math">
                    <m:r>
                      <a:rPr lang="en-GB" b="0" i="1" smtClean="0">
                        <a:latin typeface="Cambria Math" panose="02040503050406030204" pitchFamily="18" charset="0"/>
                      </a:rPr>
                      <m:t>𝑗</m:t>
                    </m:r>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1, 2,…,</m:t>
                        </m:r>
                        <m:r>
                          <a:rPr lang="en-GB" b="0" i="1" smtClean="0">
                            <a:latin typeface="Cambria Math" panose="02040503050406030204" pitchFamily="18" charset="0"/>
                          </a:rPr>
                          <m:t>𝐽</m:t>
                        </m:r>
                      </m:e>
                    </m:d>
                  </m:oMath>
                </a14:m>
                <a:endParaRPr lang="en-GB" dirty="0" smtClean="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1150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ovéPole 3"/>
              <p:cNvSpPr txBox="1"/>
              <p:nvPr/>
            </p:nvSpPr>
            <p:spPr>
              <a:xfrm>
                <a:off x="9576000" y="4297855"/>
                <a:ext cx="168744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𝑖</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𝐼</m:t>
                      </m:r>
                    </m:oMath>
                    <m:oMath xmlns:m="http://schemas.openxmlformats.org/officeDocument/2006/math">
                      <m:r>
                        <a:rPr lang="en-GB" sz="2400" b="0" i="1" smtClean="0">
                          <a:latin typeface="Cambria Math" panose="02040503050406030204" pitchFamily="18" charset="0"/>
                        </a:rPr>
                        <m:t>𝑗</m:t>
                      </m:r>
                      <m:r>
                        <m:rPr>
                          <m:aln/>
                        </m:rPr>
                        <a:rPr lang="en-GB" sz="2400" b="0" i="1" smtClean="0">
                          <a:latin typeface="Cambria Math" panose="02040503050406030204" pitchFamily="18" charset="0"/>
                        </a:rPr>
                        <m:t>=</m:t>
                      </m:r>
                      <m:r>
                        <a:rPr lang="en-GB" sz="2400" b="0" i="1" smtClean="0">
                          <a:latin typeface="Cambria Math" panose="02040503050406030204" pitchFamily="18" charset="0"/>
                        </a:rPr>
                        <m:t>1, 2,…,</m:t>
                      </m:r>
                      <m:r>
                        <a:rPr lang="en-GB" sz="2400" b="0" i="1" smtClean="0">
                          <a:latin typeface="Cambria Math" panose="02040503050406030204" pitchFamily="18" charset="0"/>
                        </a:rPr>
                        <m:t>𝐽</m:t>
                      </m:r>
                    </m:oMath>
                  </m:oMathPara>
                </a14:m>
                <a:endParaRPr lang="en-GB"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9576000" y="4297855"/>
                <a:ext cx="1687449" cy="738664"/>
              </a:xfrm>
              <a:prstGeom prst="rect">
                <a:avLst/>
              </a:prstGeom>
              <a:blipFill>
                <a:blip r:embed="rId3"/>
                <a:stretch>
                  <a:fillRect l="-5415" r="-4332" b="-18182"/>
                </a:stretch>
              </a:blipFill>
            </p:spPr>
            <p:txBody>
              <a:bodyPr/>
              <a:lstStyle/>
              <a:p>
                <a:r>
                  <a:rPr lang="en-GB">
                    <a:noFill/>
                  </a:rPr>
                  <a:t> </a:t>
                </a:r>
              </a:p>
            </p:txBody>
          </p:sp>
        </mc:Fallback>
      </mc:AlternateContent>
      <p:sp>
        <p:nvSpPr>
          <p:cNvPr id="5" name="Levá složená závorka 4"/>
          <p:cNvSpPr/>
          <p:nvPr/>
        </p:nvSpPr>
        <p:spPr>
          <a:xfrm>
            <a:off x="9360000" y="4271187"/>
            <a:ext cx="155448" cy="792000"/>
          </a:xfrm>
          <a:prstGeom prst="leftBrace">
            <a:avLst>
              <a:gd name="adj1" fmla="val 76960"/>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ovéPole 5"/>
              <p:cNvSpPr txBox="1"/>
              <p:nvPr/>
            </p:nvSpPr>
            <p:spPr>
              <a:xfrm>
                <a:off x="8640000" y="4482521"/>
                <a:ext cx="4648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GB" sz="2400" i="0" smtClean="0">
                          <a:latin typeface="Cambria Math" panose="02040503050406030204" pitchFamily="18" charset="0"/>
                        </a:rPr>
                        <m:t>for</m:t>
                      </m:r>
                    </m:oMath>
                  </m:oMathPara>
                </a14:m>
                <a:endParaRPr lang="en-GB" sz="2400"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640000" y="4482521"/>
                <a:ext cx="464871" cy="369332"/>
              </a:xfrm>
              <a:prstGeom prst="rect">
                <a:avLst/>
              </a:prstGeom>
              <a:blipFill>
                <a:blip r:embed="rId4"/>
                <a:stretch>
                  <a:fillRect l="-14286" r="-14286" b="-9836"/>
                </a:stretch>
              </a:blipFill>
            </p:spPr>
            <p:txBody>
              <a:bodyPr/>
              <a:lstStyle/>
              <a:p>
                <a:r>
                  <a:rPr lang="en-GB">
                    <a:noFill/>
                  </a:rPr>
                  <a:t> </a:t>
                </a:r>
              </a:p>
            </p:txBody>
          </p:sp>
        </mc:Fallback>
      </mc:AlternateContent>
    </p:spTree>
    <p:extLst>
      <p:ext uri="{BB962C8B-B14F-4D97-AF65-F5344CB8AC3E}">
        <p14:creationId xmlns:p14="http://schemas.microsoft.com/office/powerpoint/2010/main" val="158818502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a:t>
            </a:r>
            <a:r>
              <a:rPr lang="en-GB" dirty="0" smtClean="0"/>
              <a:t>Test </a:t>
            </a:r>
            <a:r>
              <a:rPr lang="en-GB" dirty="0" smtClean="0"/>
              <a:t>for  </a:t>
            </a:r>
            <a:r>
              <a:rPr lang="en-GB" i="1" dirty="0" smtClean="0"/>
              <a:t>H</a:t>
            </a:r>
            <a:r>
              <a:rPr lang="en-GB" baseline="-25000" dirty="0" smtClean="0"/>
              <a:t>AB</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Calculate the statistic</a:t>
                </a: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𝐹</m:t>
                      </m:r>
                      <m:r>
                        <a:rPr lang="en-GB" i="1">
                          <a:latin typeface="Cambria Math" panose="02040503050406030204" pitchFamily="18" charset="0"/>
                        </a:rPr>
                        <m:t>=</m:t>
                      </m:r>
                      <m:f>
                        <m:fPr>
                          <m:type m:val="lin"/>
                          <m:ctrlPr>
                            <a:rPr lang="en-GB" b="0" i="1" smtClean="0">
                              <a:latin typeface="Cambria Math" panose="02040503050406030204" pitchFamily="18" charset="0"/>
                            </a:rPr>
                          </m:ctrlPr>
                        </m:fPr>
                        <m:num>
                          <m:f>
                            <m:fPr>
                              <m:ctrlPr>
                                <a:rPr lang="en-GB" i="1">
                                  <a:latin typeface="Cambria Math" panose="02040503050406030204" pitchFamily="18" charset="0"/>
                                </a:rPr>
                              </m:ctrlPr>
                            </m:fPr>
                            <m:num>
                              <m:sSub>
                                <m:sSubPr>
                                  <m:ctrlPr>
                                    <a:rPr lang="en-GB" i="1">
                                      <a:latin typeface="Cambria Math" panose="02040503050406030204" pitchFamily="18" charset="0"/>
                                    </a:rPr>
                                  </m:ctrlPr>
                                </m:sSubPr>
                                <m:e>
                                  <m:r>
                                    <m:rPr>
                                      <m:sty m:val="p"/>
                                    </m:rPr>
                                    <a:rPr lang="en-GB" b="0" i="0" smtClean="0">
                                      <a:latin typeface="Cambria Math" panose="02040503050406030204" pitchFamily="18" charset="0"/>
                                    </a:rPr>
                                    <m:t>S</m:t>
                                  </m:r>
                                  <m:r>
                                    <m:rPr>
                                      <m:sty m:val="p"/>
                                    </m:rPr>
                                    <a:rPr lang="en-GB">
                                      <a:latin typeface="Cambria Math" panose="02040503050406030204" pitchFamily="18" charset="0"/>
                                    </a:rPr>
                                    <m:t>S</m:t>
                                  </m:r>
                                </m:e>
                                <m:sub>
                                  <m:r>
                                    <m:rPr>
                                      <m:sty m:val="p"/>
                                    </m:rPr>
                                    <a:rPr lang="en-GB" b="0" i="0" smtClean="0">
                                      <a:latin typeface="Cambria Math" panose="02040503050406030204" pitchFamily="18" charset="0"/>
                                    </a:rPr>
                                    <m:t>AB</m:t>
                                  </m:r>
                                </m:sub>
                              </m:sSub>
                            </m:num>
                            <m:den>
                              <m:r>
                                <a:rPr lang="en-GB" i="1" smtClean="0">
                                  <a:latin typeface="Cambria Math" panose="02040503050406030204" pitchFamily="18" charset="0"/>
                                </a:rPr>
                                <m:t> </m:t>
                              </m:r>
                              <m:r>
                                <m:rPr>
                                  <m:sty m:val="p"/>
                                </m:rPr>
                                <a:rPr lang="en-GB" b="0" i="0" smtClean="0">
                                  <a:latin typeface="Cambria Math" panose="02040503050406030204" pitchFamily="18" charset="0"/>
                                </a:rPr>
                                <m:t>RS</m:t>
                              </m:r>
                              <m:r>
                                <m:rPr>
                                  <m:sty m:val="p"/>
                                </m:rPr>
                                <a:rPr lang="en-GB">
                                  <a:latin typeface="Cambria Math" panose="02040503050406030204" pitchFamily="18" charset="0"/>
                                </a:rPr>
                                <m:t>S</m:t>
                              </m:r>
                              <m:r>
                                <a:rPr lang="en-GB" i="1" smtClean="0">
                                  <a:latin typeface="Cambria Math" panose="02040503050406030204" pitchFamily="18" charset="0"/>
                                </a:rPr>
                                <m:t> </m:t>
                              </m:r>
                            </m:den>
                          </m:f>
                        </m:num>
                        <m:den>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DF</m:t>
                                  </m:r>
                                </m:e>
                                <m:sub>
                                  <m:r>
                                    <m:rPr>
                                      <m:sty m:val="p"/>
                                    </m:rPr>
                                    <a:rPr lang="en-GB" b="0" i="0" smtClean="0">
                                      <a:latin typeface="Cambria Math" panose="02040503050406030204" pitchFamily="18" charset="0"/>
                                    </a:rPr>
                                    <m:t>AB</m:t>
                                  </m:r>
                                </m:sub>
                              </m:sSub>
                            </m:num>
                            <m:den>
                              <m:r>
                                <m:rPr>
                                  <m:sty m:val="p"/>
                                </m:rPr>
                                <a:rPr lang="en-GB" b="0" i="0" smtClean="0">
                                  <a:latin typeface="Cambria Math" panose="02040503050406030204" pitchFamily="18" charset="0"/>
                                </a:rPr>
                                <m:t>D</m:t>
                              </m:r>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F</m:t>
                                  </m:r>
                                </m:e>
                                <m:sub>
                                  <m:r>
                                    <m:rPr>
                                      <m:sty m:val="p"/>
                                    </m:rPr>
                                    <a:rPr lang="en-GB" b="0" i="0" smtClean="0">
                                      <a:latin typeface="Cambria Math" panose="02040503050406030204" pitchFamily="18" charset="0"/>
                                    </a:rPr>
                                    <m:t>RSS</m:t>
                                  </m:r>
                                </m:sub>
                              </m:sSub>
                            </m:den>
                          </m:f>
                        </m:den>
                      </m:f>
                      <m:r>
                        <a:rPr lang="en-GB" i="1">
                          <a:latin typeface="Cambria Math" panose="02040503050406030204" pitchFamily="18" charset="0"/>
                        </a:rPr>
                        <m:t>=</m:t>
                      </m:r>
                      <m:f>
                        <m:fPr>
                          <m:type m:val="lin"/>
                          <m:ctrlPr>
                            <a:rPr lang="en-GB" i="1">
                              <a:latin typeface="Cambria Math" panose="02040503050406030204" pitchFamily="18" charset="0"/>
                            </a:rPr>
                          </m:ctrlPr>
                        </m:fPr>
                        <m:num>
                          <m:f>
                            <m:fPr>
                              <m:ctrlPr>
                                <a:rPr lang="en-GB" i="1">
                                  <a:latin typeface="Cambria Math" panose="02040503050406030204" pitchFamily="18" charset="0"/>
                                </a:rPr>
                              </m:ctrlPr>
                            </m:fPr>
                            <m:num>
                              <m:r>
                                <a:rPr lang="en-GB" i="1">
                                  <a:latin typeface="Cambria Math" panose="02040503050406030204" pitchFamily="18" charset="0"/>
                                </a:rPr>
                                <m:t>𝐾</m:t>
                              </m:r>
                              <m:nary>
                                <m:naryPr>
                                  <m:chr m:val="∑"/>
                                  <m:ctrlPr>
                                    <a:rPr lang="en-GB" i="1">
                                      <a:latin typeface="Cambria Math" panose="02040503050406030204" pitchFamily="18" charset="0"/>
                                    </a:rPr>
                                  </m:ctrlPr>
                                </m:naryPr>
                                <m:sub>
                                  <m: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r>
                                        <a:rPr lang="en-GB" i="1">
                                          <a:latin typeface="Cambria Math" panose="02040503050406030204" pitchFamily="18" charset="0"/>
                                        </a:rPr>
                                        <m:t>𝐽</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r>
                                                    <a:rPr lang="en-GB" i="1">
                                                      <a:latin typeface="Cambria Math" panose="02040503050406030204" pitchFamily="18" charset="0"/>
                                                    </a:rPr>
                                                    <m:t>𝑗</m:t>
                                                  </m:r>
                                                  <m:r>
                                                    <a:rPr lang="en-GB" i="1">
                                                      <a:latin typeface="Cambria Math" panose="02040503050406030204" pitchFamily="18" charset="0"/>
                                                    </a:rPr>
                                                    <m:t>∙</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m:t>
                                                  </m:r>
                                                </m:sub>
                                              </m:sSub>
                                            </m:e>
                                          </m:d>
                                        </m:e>
                                        <m:sup>
                                          <m:r>
                                            <a:rPr lang="en-GB" i="1">
                                              <a:latin typeface="Cambria Math" panose="02040503050406030204" pitchFamily="18" charset="0"/>
                                            </a:rPr>
                                            <m:t>2</m:t>
                                          </m:r>
                                        </m:sup>
                                      </m:sSup>
                                    </m:e>
                                  </m:nary>
                                </m:e>
                              </m:nary>
                            </m:num>
                            <m:den>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𝑖</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𝐼</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𝐽</m:t>
                                      </m:r>
                                    </m:sup>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r>
                                            <m:rPr>
                                              <m:brk m:alnAt="23"/>
                                            </m:rPr>
                                            <a:rPr lang="en-GB" i="1">
                                              <a:latin typeface="Cambria Math" panose="02040503050406030204" pitchFamily="18" charset="0"/>
                                            </a:rPr>
                                            <m:t>1</m:t>
                                          </m:r>
                                        </m:sub>
                                        <m:sup>
                                          <m:r>
                                            <a:rPr lang="en-GB" i="1">
                                              <a:latin typeface="Cambria Math" panose="02040503050406030204" pitchFamily="18" charset="0"/>
                                            </a:rPr>
                                            <m:t>𝐾</m:t>
                                          </m:r>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𝑖𝑗𝑘</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𝑦</m:t>
                                                          </m:r>
                                                        </m:e>
                                                      </m:acc>
                                                    </m:e>
                                                    <m:sub>
                                                      <m:r>
                                                        <a:rPr lang="en-GB" i="1">
                                                          <a:latin typeface="Cambria Math" panose="02040503050406030204" pitchFamily="18" charset="0"/>
                                                        </a:rPr>
                                                        <m:t>𝑖</m:t>
                                                      </m:r>
                                                      <m:r>
                                                        <a:rPr lang="en-GB" b="0" i="1" smtClean="0">
                                                          <a:latin typeface="Cambria Math" panose="02040503050406030204" pitchFamily="18" charset="0"/>
                                                        </a:rPr>
                                                        <m:t>𝑗</m:t>
                                                      </m:r>
                                                      <m:r>
                                                        <a:rPr lang="en-GB" i="1">
                                                          <a:latin typeface="Cambria Math" panose="02040503050406030204" pitchFamily="18" charset="0"/>
                                                        </a:rPr>
                                                        <m:t>∙</m:t>
                                                      </m:r>
                                                    </m:sub>
                                                  </m:sSub>
                                                </m:e>
                                              </m:d>
                                            </m:e>
                                            <m:sup>
                                              <m:r>
                                                <a:rPr lang="en-GB" i="1">
                                                  <a:latin typeface="Cambria Math" panose="02040503050406030204" pitchFamily="18" charset="0"/>
                                                </a:rPr>
                                                <m:t>2</m:t>
                                              </m:r>
                                            </m:sup>
                                          </m:sSup>
                                        </m:e>
                                      </m:nary>
                                    </m:e>
                                  </m:nary>
                                </m:e>
                              </m:nary>
                            </m:den>
                          </m:f>
                        </m:num>
                        <m:den>
                          <m:f>
                            <m:fPr>
                              <m:ctrlPr>
                                <a:rPr lang="en-GB" i="1">
                                  <a:latin typeface="Cambria Math" panose="02040503050406030204" pitchFamily="18" charset="0"/>
                                </a:rPr>
                              </m:ctrlPr>
                            </m:fPr>
                            <m:num>
                              <m:r>
                                <a:rPr lang="en-GB" i="1">
                                  <a:latin typeface="Cambria Math" panose="02040503050406030204" pitchFamily="18" charset="0"/>
                                </a:rPr>
                                <m:t> </m:t>
                              </m:r>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 </m:t>
                              </m:r>
                            </m:num>
                            <m:den>
                              <m:r>
                                <a:rPr lang="en-GB"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r>
                                <a:rPr lang="en-GB" i="1" smtClean="0">
                                  <a:latin typeface="Cambria Math" panose="02040503050406030204" pitchFamily="18" charset="0"/>
                                </a:rPr>
                                <m:t> </m:t>
                              </m:r>
                            </m:den>
                          </m:f>
                        </m:den>
                      </m:f>
                    </m:oMath>
                  </m:oMathPara>
                </a14:m>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the null hypothesis is true, then we have by the Theorem</a:t>
                </a:r>
                <a:br>
                  <a:rPr lang="en-GB" dirty="0" smtClean="0"/>
                </a:b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b="0" i="1" smtClean="0">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oMath>
                </a14:m>
                <a:endParaRPr lang="en-GB" dirty="0" smtClean="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Choose </a:t>
                </a:r>
                <a:r>
                  <a:rPr lang="en-GB" b="1" dirty="0"/>
                  <a:t>the level of significance</a:t>
                </a:r>
                <a:r>
                  <a:rPr lang="en-GB" dirty="0"/>
                  <a:t>, a small number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&gt;0</m:t>
                    </m:r>
                  </m:oMath>
                </a14:m>
                <a:r>
                  <a:rPr lang="en-GB" dirty="0"/>
                  <a:t>,  such as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=5 %</m:t>
                    </m:r>
                  </m:oMath>
                </a14:m>
                <a:r>
                  <a:rPr lang="en-GB" dirty="0"/>
                  <a:t>,  other popular values are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=10 %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=1 %</m:t>
                    </m:r>
                  </m:oMath>
                </a14:m>
                <a:r>
                  <a:rPr lang="en-GB" dirty="0"/>
                  <a:t>  or  </a:t>
                </a:r>
                <a14:m>
                  <m:oMath xmlns:m="http://schemas.openxmlformats.org/officeDocument/2006/math">
                    <m:r>
                      <a:rPr lang="en-GB" i="1">
                        <a:latin typeface="Cambria Math" panose="02040503050406030204" pitchFamily="18" charset="0"/>
                      </a:rPr>
                      <m:t>𝛼</m:t>
                    </m:r>
                    <m:r>
                      <a:rPr lang="en-GB" i="1">
                        <a:latin typeface="Cambria Math" panose="02040503050406030204" pitchFamily="18" charset="0"/>
                      </a:rPr>
                      <m:t>=0.1 %</m:t>
                    </m:r>
                  </m:oMath>
                </a14:m>
                <a:r>
                  <a:rPr lang="en-GB" dirty="0"/>
                  <a:t>  etc</a:t>
                </a:r>
                <a:r>
                  <a:rPr lang="en-GB" dirty="0" smtClean="0"/>
                  <a:t>.</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b="-2542"/>
                </a:stretch>
              </a:blipFill>
            </p:spPr>
            <p:txBody>
              <a:bodyPr/>
              <a:lstStyle/>
              <a:p>
                <a:r>
                  <a:rPr lang="en-GB">
                    <a:noFill/>
                  </a:rPr>
                  <a:t> </a:t>
                </a:r>
              </a:p>
            </p:txBody>
          </p:sp>
        </mc:Fallback>
      </mc:AlternateContent>
    </p:spTree>
    <p:extLst>
      <p:ext uri="{BB962C8B-B14F-4D97-AF65-F5344CB8AC3E}">
        <p14:creationId xmlns:p14="http://schemas.microsoft.com/office/powerpoint/2010/main" val="12101897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Two-way ANOVA with interactions:  </a:t>
            </a:r>
            <a:r>
              <a:rPr lang="en-GB" dirty="0" smtClean="0"/>
              <a:t>Test </a:t>
            </a:r>
            <a:r>
              <a:rPr lang="en-GB" dirty="0" smtClean="0"/>
              <a:t>for  </a:t>
            </a:r>
            <a:r>
              <a:rPr lang="en-GB" i="1" dirty="0" smtClean="0"/>
              <a:t>H</a:t>
            </a:r>
            <a:r>
              <a:rPr lang="en-GB" baseline="-25000" dirty="0" smtClean="0"/>
              <a:t>AB</a:t>
            </a:r>
            <a:endParaRPr lang="en-GB" dirty="0"/>
          </a:p>
        </p:txBody>
      </p:sp>
      <mc:AlternateContent xmlns:mc="http://schemas.openxmlformats.org/markup-compatibility/2006" xmlns:a14="http://schemas.microsoft.com/office/drawing/2010/main">
        <mc:Choice Requires="a14">
          <p:sp>
            <p:nvSpPr>
              <p:cNvPr id="3" name="Zástupný symbol pro text 2"/>
              <p:cNvSpPr>
                <a:spLocks noGrp="1"/>
              </p:cNvSpPr>
              <p:nvPr>
                <p:ph type="body" idx="1"/>
              </p:nvPr>
            </p:nvSpPr>
            <p:spPr/>
            <p:txBody>
              <a:bodyPr/>
              <a:lstStyle/>
              <a:p>
                <a:pPr marL="342900" indent="-342900">
                  <a:lnSpc>
                    <a:spcPct val="150000"/>
                  </a:lnSpc>
                  <a:buFont typeface="Arial" panose="020B0604020202020204" pitchFamily="34" charset="0"/>
                  <a:buChar char="•"/>
                </a:pPr>
                <a:r>
                  <a:rPr lang="en-GB" dirty="0" smtClean="0"/>
                  <a:t>find the </a:t>
                </a:r>
                <a:r>
                  <a:rPr lang="en-GB" b="1" dirty="0"/>
                  <a:t>critical </a:t>
                </a:r>
                <a:r>
                  <a:rPr lang="en-GB" b="1" dirty="0" smtClean="0"/>
                  <a:t>value</a:t>
                </a:r>
                <a:r>
                  <a:rPr lang="en-GB" dirty="0" smtClean="0"/>
                  <a:t/>
                </a:r>
                <a:br>
                  <a:rPr lang="en-GB" dirty="0" smtClean="0"/>
                </a:b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 = </m:t>
                    </m:r>
                    <m:sSub>
                      <m:sSubPr>
                        <m:ctrlPr>
                          <a:rPr lang="en-GB" i="1">
                            <a:latin typeface="Cambria Math" panose="02040503050406030204" pitchFamily="18" charset="0"/>
                          </a:rPr>
                        </m:ctrlPr>
                      </m:sSubPr>
                      <m:e>
                        <m:r>
                          <a:rPr lang="en-GB" i="1">
                            <a:latin typeface="Cambria Math" panose="02040503050406030204" pitchFamily="18" charset="0"/>
                          </a:rPr>
                          <m:t>𝐹</m:t>
                        </m:r>
                      </m:e>
                      <m:sub>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r>
                          <a:rPr lang="en-GB" i="1">
                            <a:latin typeface="Cambria Math" panose="02040503050406030204" pitchFamily="18" charset="0"/>
                          </a:rPr>
                          <m:t>, </m:t>
                        </m:r>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sub>
                    </m:sSub>
                    <m:r>
                      <a:rPr lang="en-GB"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𝛼</m:t>
                        </m:r>
                      </m:e>
                    </m:d>
                  </m:oMath>
                </a14:m>
                <a:r>
                  <a:rPr lang="en-GB" dirty="0" smtClean="0"/>
                  <a:t/>
                </a:r>
                <a:br>
                  <a:rPr lang="en-GB" dirty="0" smtClean="0"/>
                </a:br>
                <a:r>
                  <a:rPr lang="en-GB" dirty="0" smtClean="0"/>
                  <a:t>so that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𝑐</m:t>
                        </m:r>
                      </m:sub>
                      <m:sup>
                        <m:r>
                          <a:rPr lang="en-GB" i="1">
                            <a:latin typeface="Cambria Math" panose="02040503050406030204" pitchFamily="18" charset="0"/>
                          </a:rPr>
                          <m:t>+∞</m:t>
                        </m:r>
                      </m:sup>
                      <m:e>
                        <m:r>
                          <a:rPr lang="en-GB" i="1">
                            <a:latin typeface="Cambria Math" panose="02040503050406030204" pitchFamily="18" charset="0"/>
                          </a:rPr>
                          <m:t>𝑓</m:t>
                        </m:r>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 </m:t>
                        </m:r>
                        <m:r>
                          <m:rPr>
                            <m:sty m:val="p"/>
                          </m:rPr>
                          <a:rPr lang="en-GB">
                            <a:latin typeface="Cambria Math" panose="02040503050406030204" pitchFamily="18" charset="0"/>
                          </a:rPr>
                          <m:t>d</m:t>
                        </m:r>
                        <m:r>
                          <a:rPr lang="en-GB" i="1">
                            <a:latin typeface="Cambria Math" panose="02040503050406030204" pitchFamily="18" charset="0"/>
                          </a:rPr>
                          <m:t>𝑥</m:t>
                        </m:r>
                      </m:e>
                    </m:nary>
                    <m:r>
                      <a:rPr lang="en-GB" i="1">
                        <a:latin typeface="Cambria Math" panose="02040503050406030204" pitchFamily="18" charset="0"/>
                      </a:rPr>
                      <m:t>=</m:t>
                    </m:r>
                    <m:r>
                      <a:rPr lang="en-GB" i="1">
                        <a:latin typeface="Cambria Math" panose="02040503050406030204" pitchFamily="18" charset="0"/>
                      </a:rPr>
                      <m:t>𝛼</m:t>
                    </m:r>
                  </m:oMath>
                </a14:m>
                <a:r>
                  <a:rPr lang="en-GB" dirty="0" smtClean="0"/>
                  <a:t>  where  </a:t>
                </a:r>
                <a14:m>
                  <m:oMath xmlns:m="http://schemas.openxmlformats.org/officeDocument/2006/math">
                    <m:r>
                      <a:rPr lang="en-GB" i="1">
                        <a:latin typeface="Cambria Math" panose="02040503050406030204" pitchFamily="18" charset="0"/>
                      </a:rPr>
                      <m:t>𝑓</m:t>
                    </m:r>
                  </m:oMath>
                </a14:m>
                <a:r>
                  <a:rPr lang="en-GB" dirty="0"/>
                  <a:t>  is the density of the </a:t>
                </a:r>
                <a:r>
                  <a:rPr lang="en-GB" i="1" dirty="0" smtClean="0"/>
                  <a:t>F</a:t>
                </a:r>
                <a:r>
                  <a:rPr lang="en-GB" dirty="0" smtClean="0"/>
                  <a:t>-distribution </a:t>
                </a:r>
                <a:r>
                  <a:rPr lang="en-GB" dirty="0"/>
                  <a:t>with </a:t>
                </a:r>
                <a:r>
                  <a:rPr lang="en-GB" dirty="0" smtClean="0"/>
                  <a:t> </a:t>
                </a:r>
                <a:br>
                  <a:rPr lang="en-GB" dirty="0" smtClean="0"/>
                </a:b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𝐼</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𝐽</m:t>
                        </m:r>
                        <m:r>
                          <a:rPr lang="en-GB" i="1">
                            <a:latin typeface="Cambria Math" panose="02040503050406030204" pitchFamily="18" charset="0"/>
                          </a:rPr>
                          <m:t>−1</m:t>
                        </m:r>
                      </m:e>
                    </m:d>
                  </m:oMath>
                </a14:m>
                <a:r>
                  <a:rPr lang="en-GB" dirty="0" smtClean="0"/>
                  <a:t>  and  </a:t>
                </a:r>
                <a14:m>
                  <m:oMath xmlns:m="http://schemas.openxmlformats.org/officeDocument/2006/math">
                    <m:r>
                      <a:rPr lang="en-GB" i="1">
                        <a:latin typeface="Cambria Math" panose="02040503050406030204" pitchFamily="18" charset="0"/>
                      </a:rPr>
                      <m:t>𝐼𝐽</m:t>
                    </m:r>
                    <m:d>
                      <m:dPr>
                        <m:ctrlPr>
                          <a:rPr lang="en-GB" i="1">
                            <a:latin typeface="Cambria Math" panose="02040503050406030204" pitchFamily="18" charset="0"/>
                          </a:rPr>
                        </m:ctrlPr>
                      </m:dPr>
                      <m:e>
                        <m:r>
                          <a:rPr lang="en-GB" i="1">
                            <a:latin typeface="Cambria Math" panose="02040503050406030204" pitchFamily="18" charset="0"/>
                          </a:rPr>
                          <m:t>𝐾</m:t>
                        </m:r>
                        <m:r>
                          <a:rPr lang="en-GB" i="1">
                            <a:latin typeface="Cambria Math" panose="02040503050406030204" pitchFamily="18" charset="0"/>
                          </a:rPr>
                          <m:t>−1</m:t>
                        </m:r>
                      </m:e>
                    </m:d>
                  </m:oMath>
                </a14:m>
                <a:r>
                  <a:rPr lang="en-GB" dirty="0"/>
                  <a:t>  </a:t>
                </a:r>
                <a:r>
                  <a:rPr lang="en-GB" dirty="0" smtClean="0"/>
                  <a:t>degrees of freedom</a:t>
                </a:r>
                <a:endParaRPr lang="en-GB" dirty="0"/>
              </a:p>
              <a:p>
                <a:pPr marL="342900" indent="-342900">
                  <a:lnSpc>
                    <a:spcPct val="150000"/>
                  </a:lnSpc>
                  <a:buFont typeface="Arial" panose="020B0604020202020204" pitchFamily="34" charset="0"/>
                  <a:buChar char="•"/>
                </a:pPr>
                <a:endParaRPr lang="en-GB" dirty="0" smtClean="0"/>
              </a:p>
              <a:p>
                <a:pPr marL="342900" indent="-342900">
                  <a:lnSpc>
                    <a:spcPct val="150000"/>
                  </a:lnSpc>
                  <a:buFont typeface="Arial" panose="020B0604020202020204" pitchFamily="34" charset="0"/>
                  <a:buChar char="•"/>
                </a:pPr>
                <a:r>
                  <a:rPr lang="en-GB" dirty="0" smtClean="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𝑐</m:t>
                        </m:r>
                        <m:r>
                          <a:rPr lang="en-GB" b="0" i="1" smtClean="0">
                            <a:latin typeface="Cambria Math" panose="02040503050406030204" pitchFamily="18" charset="0"/>
                          </a:rPr>
                          <m:t>,+∞</m:t>
                        </m:r>
                      </m:e>
                    </m:d>
                  </m:oMath>
                </a14:m>
                <a:r>
                  <a:rPr lang="en-GB" dirty="0" smtClean="0"/>
                  <a:t>,  </a:t>
                </a:r>
                <a:r>
                  <a:rPr lang="en-GB" b="1" dirty="0"/>
                  <a:t>the critical region</a:t>
                </a:r>
                <a:r>
                  <a:rPr lang="en-GB" dirty="0"/>
                  <a:t>, then </a:t>
                </a:r>
                <a:r>
                  <a:rPr lang="en-GB" b="1" u="sng" dirty="0"/>
                  <a:t>reject</a:t>
                </a:r>
                <a:r>
                  <a:rPr lang="en-GB" dirty="0"/>
                  <a:t> the null hypothesis</a:t>
                </a:r>
              </a:p>
              <a:p>
                <a:pPr marL="342900" indent="-342900">
                  <a:lnSpc>
                    <a:spcPct val="150000"/>
                  </a:lnSpc>
                  <a:buFont typeface="Arial" panose="020B0604020202020204" pitchFamily="34" charset="0"/>
                  <a:buChar char="•"/>
                </a:pPr>
                <a:r>
                  <a:rPr lang="en-GB" dirty="0"/>
                  <a:t>if  </a:t>
                </a:r>
                <a14:m>
                  <m:oMath xmlns:m="http://schemas.openxmlformats.org/officeDocument/2006/math">
                    <m:r>
                      <a:rPr lang="en-GB" b="0" i="1" smtClean="0">
                        <a:latin typeface="Cambria Math" panose="02040503050406030204" pitchFamily="18" charset="0"/>
                      </a:rPr>
                      <m:t>𝐹</m:t>
                    </m:r>
                    <m:r>
                      <a:rPr lang="en-GB" i="1">
                        <a:latin typeface="Cambria Math" panose="02040503050406030204" pitchFamily="18" charset="0"/>
                      </a:rPr>
                      <m:t>∈</m:t>
                    </m:r>
                    <m:d>
                      <m:dPr>
                        <m:begChr m:val="["/>
                        <m:ctrlPr>
                          <a:rPr lang="en-GB" b="0" i="1" smtClean="0">
                            <a:latin typeface="Cambria Math" panose="02040503050406030204" pitchFamily="18" charset="0"/>
                          </a:rPr>
                        </m:ctrlPr>
                      </m:dPr>
                      <m:e>
                        <m:r>
                          <a:rPr lang="en-GB" b="0" i="1" smtClean="0">
                            <a:latin typeface="Cambria Math" panose="02040503050406030204" pitchFamily="18" charset="0"/>
                          </a:rPr>
                          <m:t>0,</m:t>
                        </m:r>
                        <m:r>
                          <a:rPr lang="en-GB" b="0" i="1" smtClean="0">
                            <a:latin typeface="Cambria Math" panose="02040503050406030204" pitchFamily="18" charset="0"/>
                          </a:rPr>
                          <m:t>𝑐</m:t>
                        </m:r>
                      </m:e>
                    </m:d>
                  </m:oMath>
                </a14:m>
                <a:r>
                  <a:rPr lang="en-GB" dirty="0"/>
                  <a:t>,  then </a:t>
                </a:r>
                <a:r>
                  <a:rPr lang="en-GB" b="1" u="sng" dirty="0"/>
                  <a:t>do not reject</a:t>
                </a:r>
                <a:r>
                  <a:rPr lang="en-GB" dirty="0"/>
                  <a:t> (or </a:t>
                </a:r>
                <a:r>
                  <a:rPr lang="en-GB" u="sng" dirty="0"/>
                  <a:t>fail to reject</a:t>
                </a:r>
                <a:r>
                  <a:rPr lang="en-GB" dirty="0"/>
                  <a:t>) the null </a:t>
                </a:r>
                <a:r>
                  <a:rPr lang="en-GB" dirty="0" smtClean="0"/>
                  <a:t>hypothesis</a:t>
                </a:r>
                <a:endParaRPr lang="en-GB" dirty="0"/>
              </a:p>
            </p:txBody>
          </p:sp>
        </mc:Choice>
        <mc:Fallback xmlns="">
          <p:sp>
            <p:nvSpPr>
              <p:cNvPr id="3" name="Zástupný symbol pro text 2"/>
              <p:cNvSpPr>
                <a:spLocks noGrp="1" noRot="1" noChangeAspect="1" noMove="1" noResize="1" noEditPoints="1" noAdjustHandles="1" noChangeArrowheads="1" noChangeShapeType="1" noTextEdit="1"/>
              </p:cNvSpPr>
              <p:nvPr>
                <p:ph type="body" idx="1"/>
              </p:nvPr>
            </p:nvSpPr>
            <p:spPr>
              <a:blipFill>
                <a:blip r:embed="rId2"/>
                <a:stretch>
                  <a:fillRect l="-695"/>
                </a:stretch>
              </a:blipFill>
            </p:spPr>
            <p:txBody>
              <a:bodyPr/>
              <a:lstStyle/>
              <a:p>
                <a:r>
                  <a:rPr lang="en-GB">
                    <a:noFill/>
                  </a:rPr>
                  <a:t> </a:t>
                </a:r>
              </a:p>
            </p:txBody>
          </p:sp>
        </mc:Fallback>
      </mc:AlternateContent>
    </p:spTree>
    <p:extLst>
      <p:ext uri="{BB962C8B-B14F-4D97-AF65-F5344CB8AC3E}">
        <p14:creationId xmlns:p14="http://schemas.microsoft.com/office/powerpoint/2010/main" val="3451795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zor_EN.potx" id="{1770B770-60E4-4A30-B7BA-47839EC946AA}" vid="{5E3653EB-A487-4E0D-8028-4058D57838AA}"/>
    </a:ext>
  </a:extLst>
</a:theme>
</file>

<file path=docProps/app.xml><?xml version="1.0" encoding="utf-8"?>
<Properties xmlns="http://schemas.openxmlformats.org/officeDocument/2006/extended-properties" xmlns:vt="http://schemas.openxmlformats.org/officeDocument/2006/docPropsVTypes">
  <Template>Vzor_EN</Template>
  <TotalTime>5111</TotalTime>
  <Words>18501</Words>
  <Application>Microsoft Office PowerPoint</Application>
  <PresentationFormat>Širokoúhlá obrazovka</PresentationFormat>
  <Paragraphs>868</Paragraphs>
  <Slides>92</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92</vt:i4>
      </vt:variant>
    </vt:vector>
  </HeadingPairs>
  <TitlesOfParts>
    <vt:vector size="95" baseType="lpstr">
      <vt:lpstr>Arial</vt:lpstr>
      <vt:lpstr>Cambria Math</vt:lpstr>
      <vt:lpstr>Motiv Office</vt:lpstr>
      <vt:lpstr>Statistical Methods  for Economists  Lecture (7 &amp; 8)b</vt:lpstr>
      <vt:lpstr>Prezentace aplikace PowerPoint</vt:lpstr>
      <vt:lpstr>Two-factor ANOVA:  Motivation:  Example</vt:lpstr>
      <vt:lpstr>Two-factor ANOVA:  Motivation &amp; Introduction</vt:lpstr>
      <vt:lpstr>Two-factor ANOVA:  Motivation &amp; Introduction</vt:lpstr>
      <vt:lpstr>Two-factor ANOVA:  Introduction:  Assumptions</vt:lpstr>
      <vt:lpstr>Two-factor ANOVA:  Introduction:  Assumptions</vt:lpstr>
      <vt:lpstr>Two-factor ANOVA:  Introduction:  Assumptions</vt:lpstr>
      <vt:lpstr>Two-factor ANOVA:  Introduction:  Assumptions</vt:lpstr>
      <vt:lpstr>Two-factor ANOVA:  Introduction:  Assumptions</vt:lpstr>
      <vt:lpstr>Two-factor ANOVA:  Introduction:  The Goal</vt:lpstr>
      <vt:lpstr>Two-factor ANOVA:  Hypothesis  HA</vt:lpstr>
      <vt:lpstr>Two-factor ANOVA:  Hypothesis  HB</vt:lpstr>
      <vt:lpstr>Two-factor ANOVA:  Hypothesis  HAB</vt:lpstr>
      <vt:lpstr>Two-factor ANOVA:  Simplification</vt:lpstr>
      <vt:lpstr>Two-Way ANOVA without  interactions  Yijk=μ+αi+βj+εijk</vt:lpstr>
      <vt:lpstr>Two-way ANOVA with no interactions</vt:lpstr>
      <vt:lpstr>Two-way ANOVA with no interactions</vt:lpstr>
      <vt:lpstr>Two-way ANOVA with no interactions:  Notation</vt:lpstr>
      <vt:lpstr>Two-way ANOVA with no interactions:  Notation</vt:lpstr>
      <vt:lpstr>Two-way ANOVA with no interactions:  Notation</vt:lpstr>
      <vt:lpstr>Two-way ANOVA with no interactions:  Notation</vt:lpstr>
      <vt:lpstr>Two-way ANOVA with no interactions:  Notation</vt:lpstr>
      <vt:lpstr>Two-way ANOVA with no interactions:  Dimensions</vt:lpstr>
      <vt:lpstr>Two-way ANOVA with no interactions:  Dimensions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vt:lpstr>
      <vt:lpstr>Two-way ANOVA with no interactions:  Test for  HA</vt:lpstr>
      <vt:lpstr>Two-way ANOVA with no interactions:  Test for  HA</vt:lpstr>
      <vt:lpstr>Two-way ANOVA with no interactions:  Test for  HA</vt:lpstr>
      <vt:lpstr>Two-way ANOVA with no interactions:  Test for  HA</vt:lpstr>
      <vt:lpstr>Two-way ANOVA with no interactions:  Test for  HA</vt:lpstr>
      <vt:lpstr>Two-way ANOVA with no interactions:  Test for  HB</vt:lpstr>
      <vt:lpstr>Two-Way ANOVA with  interactions  Yijk=μ+αi+βj+γij+εijk</vt:lpstr>
      <vt:lpstr>Two-way ANOVA with interactions</vt:lpstr>
      <vt:lpstr>Two-way ANOVA with interactions</vt:lpstr>
      <vt:lpstr>Two-way ANOVA with interactions:  Notation</vt:lpstr>
      <vt:lpstr>Two-way ANOVA with interactions:  Notation</vt:lpstr>
      <vt:lpstr>Two-way ANOVA with interactions:  Notation</vt:lpstr>
      <vt:lpstr>Two-way ANOVA with interactions:  Notation</vt:lpstr>
      <vt:lpstr>Two-way ANOVA with interactions:  Notation</vt:lpstr>
      <vt:lpstr>Two-way ANOVA with interactions:  Notation</vt:lpstr>
      <vt:lpstr>Two-way ANOVA with interactions:  Dimensions</vt:lpstr>
      <vt:lpstr>Two-way ANOVA with interactions:  Dimensions</vt:lpstr>
      <vt:lpstr>Two-way ANOVA with interactions:  Dimensions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vt:lpstr>
      <vt:lpstr>Two-way ANOVA with interactions:  Test for  HA</vt:lpstr>
      <vt:lpstr>Two-way ANOVA with interactions:  Test for  HA</vt:lpstr>
      <vt:lpstr>Two-way ANOVA with interactions:  Test for  HA</vt:lpstr>
      <vt:lpstr>Two-way ANOVA with interactions:  Test for  HA</vt:lpstr>
      <vt:lpstr>Two-way ANOVA with interactions:  Test for  HA</vt:lpstr>
      <vt:lpstr>Two-way ANOVA with interactions:  Test for  HB</vt:lpstr>
      <vt:lpstr>Two-way ANOVA with interactions:  Test for  HAB</vt:lpstr>
      <vt:lpstr>Two-way ANOVA with interactions:  Test for  HAB</vt:lpstr>
      <vt:lpstr>Two-way ANOVA with interactions:  Test for  HAB</vt:lpstr>
      <vt:lpstr>Two-way ANOVA with interactions:  Test for  HAB</vt:lpstr>
      <vt:lpstr>Two-way ANOVA with interactions:  Test for  HAB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Methods  for Economists  Lecture (7 &amp; 8)b</dc:title>
  <dc:creator>bar0245</dc:creator>
  <cp:lastModifiedBy>bar0245</cp:lastModifiedBy>
  <cp:revision>179</cp:revision>
  <dcterms:created xsi:type="dcterms:W3CDTF">2020-08-24T20:43:45Z</dcterms:created>
  <dcterms:modified xsi:type="dcterms:W3CDTF">2020-10-10T16:39:25Z</dcterms:modified>
</cp:coreProperties>
</file>