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60" r:id="rId4"/>
    <p:sldId id="310" r:id="rId5"/>
    <p:sldId id="261" r:id="rId6"/>
    <p:sldId id="262" r:id="rId7"/>
    <p:sldId id="263" r:id="rId8"/>
    <p:sldId id="311" r:id="rId9"/>
    <p:sldId id="265" r:id="rId10"/>
    <p:sldId id="267" r:id="rId11"/>
    <p:sldId id="268" r:id="rId12"/>
    <p:sldId id="269" r:id="rId13"/>
    <p:sldId id="270" r:id="rId14"/>
    <p:sldId id="312" r:id="rId15"/>
    <p:sldId id="314" r:id="rId16"/>
    <p:sldId id="315" r:id="rId17"/>
    <p:sldId id="313" r:id="rId18"/>
    <p:sldId id="318" r:id="rId19"/>
    <p:sldId id="319" r:id="rId20"/>
    <p:sldId id="320" r:id="rId21"/>
    <p:sldId id="271" r:id="rId22"/>
    <p:sldId id="272" r:id="rId23"/>
    <p:sldId id="273" r:id="rId24"/>
    <p:sldId id="274" r:id="rId25"/>
    <p:sldId id="321" r:id="rId26"/>
    <p:sldId id="322" r:id="rId27"/>
    <p:sldId id="277" r:id="rId28"/>
    <p:sldId id="278" r:id="rId29"/>
    <p:sldId id="323" r:id="rId30"/>
    <p:sldId id="280" r:id="rId31"/>
    <p:sldId id="281" r:id="rId32"/>
    <p:sldId id="282" r:id="rId33"/>
    <p:sldId id="283" r:id="rId34"/>
    <p:sldId id="324" r:id="rId35"/>
    <p:sldId id="325" r:id="rId36"/>
    <p:sldId id="326" r:id="rId37"/>
    <p:sldId id="286" r:id="rId38"/>
    <p:sldId id="327" r:id="rId39"/>
    <p:sldId id="328" r:id="rId40"/>
    <p:sldId id="329" r:id="rId41"/>
    <p:sldId id="330" r:id="rId42"/>
    <p:sldId id="331" r:id="rId43"/>
    <p:sldId id="332" r:id="rId44"/>
    <p:sldId id="290" r:id="rId45"/>
    <p:sldId id="333" r:id="rId46"/>
    <p:sldId id="334" r:id="rId47"/>
    <p:sldId id="335" r:id="rId48"/>
    <p:sldId id="293" r:id="rId49"/>
    <p:sldId id="294" r:id="rId50"/>
    <p:sldId id="336" r:id="rId51"/>
    <p:sldId id="295" r:id="rId52"/>
    <p:sldId id="337" r:id="rId53"/>
    <p:sldId id="338" r:id="rId54"/>
    <p:sldId id="339" r:id="rId55"/>
    <p:sldId id="298" r:id="rId56"/>
    <p:sldId id="340" r:id="rId57"/>
    <p:sldId id="341" r:id="rId58"/>
    <p:sldId id="342" r:id="rId59"/>
    <p:sldId id="343" r:id="rId60"/>
    <p:sldId id="300" r:id="rId61"/>
    <p:sldId id="301" r:id="rId62"/>
    <p:sldId id="302" r:id="rId63"/>
    <p:sldId id="344" r:id="rId64"/>
    <p:sldId id="303" r:id="rId65"/>
    <p:sldId id="304" r:id="rId66"/>
    <p:sldId id="305" r:id="rId67"/>
    <p:sldId id="306" r:id="rId68"/>
    <p:sldId id="307" r:id="rId69"/>
    <p:sldId id="308" r:id="rId7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58BCB2"/>
    <a:srgbClr val="3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4717" autoAdjust="0"/>
  </p:normalViewPr>
  <p:slideViewPr>
    <p:cSldViewPr snapToGrid="0">
      <p:cViewPr varScale="1">
        <p:scale>
          <a:sx n="86" d="100"/>
          <a:sy n="86" d="100"/>
        </p:scale>
        <p:origin x="485" y="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7" name="Obdélník 6"/>
          <p:cNvSpPr/>
          <p:nvPr userDrawn="1"/>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hasCustomPrompt="1"/>
          </p:nvPr>
        </p:nvSpPr>
        <p:spPr>
          <a:xfrm>
            <a:off x="622800" y="932400"/>
            <a:ext cx="6818400" cy="2880000"/>
          </a:xfrm>
          <a:noFill/>
        </p:spPr>
        <p:txBody>
          <a:bodyPr anchor="t" anchorCtr="0">
            <a:noAutofit/>
          </a:bodyPr>
          <a:lstStyle>
            <a:lvl1pPr algn="l">
              <a:defRPr sz="3600" baseline="0">
                <a:solidFill>
                  <a:schemeClr val="bg1"/>
                </a:solidFill>
              </a:defRPr>
            </a:lvl1pPr>
          </a:lstStyle>
          <a:p>
            <a:r>
              <a:rPr lang="en-GB" noProof="0" dirty="0" smtClean="0"/>
              <a:t>Presentation title</a:t>
            </a:r>
            <a:endParaRPr lang="en-GB" noProof="0" dirty="0"/>
          </a:p>
        </p:txBody>
      </p:sp>
      <p:sp>
        <p:nvSpPr>
          <p:cNvPr id="3" name="Podnadpis 2"/>
          <p:cNvSpPr>
            <a:spLocks noGrp="1"/>
          </p:cNvSpPr>
          <p:nvPr>
            <p:ph type="subTitle" idx="1" hasCustomPrompt="1"/>
          </p:nvPr>
        </p:nvSpPr>
        <p:spPr>
          <a:xfrm>
            <a:off x="2350800" y="4100400"/>
            <a:ext cx="5184000" cy="10548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Presentation subtitle</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14" name="Zástupný symbol pro text 2"/>
          <p:cNvSpPr>
            <a:spLocks noGrp="1"/>
          </p:cNvSpPr>
          <p:nvPr>
            <p:ph type="body" idx="10" hasCustomPrompt="1"/>
          </p:nvPr>
        </p:nvSpPr>
        <p:spPr>
          <a:xfrm>
            <a:off x="7824192" y="4964142"/>
            <a:ext cx="4140000" cy="1537200"/>
          </a:xfrm>
        </p:spPr>
        <p:txBody>
          <a:bodyPr/>
          <a:lstStyle>
            <a:lvl1pPr marL="0" indent="0" algn="r">
              <a:buNone/>
              <a:defRPr sz="1800" b="0">
                <a:solidFill>
                  <a:srgbClr val="307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David </a:t>
            </a:r>
            <a:r>
              <a:rPr lang="en-GB" noProof="0" dirty="0" err="1" smtClean="0"/>
              <a:t>Bartl</a:t>
            </a:r>
            <a:endParaRPr lang="en-GB" noProof="0" dirty="0" smtClean="0"/>
          </a:p>
          <a:p>
            <a:pPr lvl="0"/>
            <a:r>
              <a:rPr lang="en-GB" noProof="0" dirty="0" smtClean="0"/>
              <a:t>Subject title</a:t>
            </a:r>
          </a:p>
          <a:p>
            <a:pPr lvl="0"/>
            <a:r>
              <a:rPr lang="en-GB" noProof="0" dirty="0" smtClean="0"/>
              <a:t>Subject code</a:t>
            </a:r>
          </a:p>
        </p:txBody>
      </p:sp>
    </p:spTree>
    <p:extLst>
      <p:ext uri="{BB962C8B-B14F-4D97-AF65-F5344CB8AC3E}">
        <p14:creationId xmlns:p14="http://schemas.microsoft.com/office/powerpoint/2010/main" val="3779831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7" name="Přímá spojnice 6"/>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90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plně 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55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of the lecture">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12" name="Nadpis 6"/>
          <p:cNvSpPr txBox="1">
            <a:spLocks/>
          </p:cNvSpPr>
          <p:nvPr userDrawn="1"/>
        </p:nvSpPr>
        <p:spPr>
          <a:xfrm>
            <a:off x="252000" y="450000"/>
            <a:ext cx="9720000" cy="460800"/>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a:lstStyle>
          <a:p>
            <a:r>
              <a:rPr lang="en-GB" noProof="0" dirty="0" smtClean="0"/>
              <a:t>Outline of the lecture</a:t>
            </a:r>
          </a:p>
        </p:txBody>
      </p:sp>
    </p:spTree>
    <p:extLst>
      <p:ext uri="{BB962C8B-B14F-4D97-AF65-F5344CB8AC3E}">
        <p14:creationId xmlns:p14="http://schemas.microsoft.com/office/powerpoint/2010/main" val="2243233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mp; Text">
    <p:spTree>
      <p:nvGrpSpPr>
        <p:cNvPr id="1" name=""/>
        <p:cNvGrpSpPr/>
        <p:nvPr/>
      </p:nvGrpSpPr>
      <p:grpSpPr>
        <a:xfrm>
          <a:off x="0" y="0"/>
          <a:ext cx="0" cy="0"/>
          <a:chOff x="0" y="0"/>
          <a:chExt cx="0" cy="0"/>
        </a:xfrm>
      </p:grpSpPr>
      <p:sp>
        <p:nvSpPr>
          <p:cNvPr id="14" name="Nadpis 13"/>
          <p:cNvSpPr>
            <a:spLocks noGrp="1"/>
          </p:cNvSpPr>
          <p:nvPr>
            <p:ph type="title"/>
          </p:nvPr>
        </p:nvSpPr>
        <p:spPr>
          <a:xfrm>
            <a:off x="252000" y="450000"/>
            <a:ext cx="9720000" cy="460800"/>
          </a:xfrm>
        </p:spPr>
        <p:txBody>
          <a:bodyPr vert="horz" lIns="91440" tIns="45720" rIns="91440" bIns="45720" rtlCol="0" anchor="t" anchorCtr="0">
            <a:noAutofit/>
          </a:bodyPr>
          <a:lstStyle>
            <a:lvl1pPr>
              <a:defRPr lang="cs-CZ"/>
            </a:lvl1pPr>
          </a:lstStyle>
          <a:p>
            <a:pPr marL="0" lvl="0"/>
            <a:r>
              <a:rPr lang="cs-CZ" noProof="0" smtClean="0"/>
              <a:t>Kliknutím lze upravit styl.</a:t>
            </a:r>
            <a:endParaRPr lang="en-GB" noProof="0" dirty="0"/>
          </a:p>
        </p:txBody>
      </p:sp>
      <p:sp>
        <p:nvSpPr>
          <p:cNvPr id="3" name="Zástupný symbol pro text 2"/>
          <p:cNvSpPr>
            <a:spLocks noGrp="1"/>
          </p:cNvSpPr>
          <p:nvPr>
            <p:ph type="body" idx="1" hasCustomPrompt="1"/>
          </p:nvPr>
        </p:nvSpPr>
        <p:spPr>
          <a:xfrm>
            <a:off x="367200" y="1296000"/>
            <a:ext cx="11397600" cy="50400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Text</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006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mp; Obsah">
    <p:spTree>
      <p:nvGrpSpPr>
        <p:cNvPr id="1" name=""/>
        <p:cNvGrpSpPr/>
        <p:nvPr/>
      </p:nvGrpSpPr>
      <p:grpSpPr>
        <a:xfrm>
          <a:off x="0" y="0"/>
          <a:ext cx="0" cy="0"/>
          <a:chOff x="0" y="0"/>
          <a:chExt cx="0" cy="0"/>
        </a:xfrm>
      </p:grpSpPr>
      <p:sp>
        <p:nvSpPr>
          <p:cNvPr id="7"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Tree>
    <p:extLst>
      <p:ext uri="{BB962C8B-B14F-4D97-AF65-F5344CB8AC3E}">
        <p14:creationId xmlns:p14="http://schemas.microsoft.com/office/powerpoint/2010/main" val="2367558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userDrawn="1"/>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title" hasCustomPrompt="1"/>
          </p:nvPr>
        </p:nvSpPr>
        <p:spPr>
          <a:xfrm>
            <a:off x="666000" y="720000"/>
            <a:ext cx="4352400" cy="1332000"/>
          </a:xfrm>
        </p:spPr>
        <p:txBody>
          <a:bodyPr anchor="t" anchorCtr="0"/>
          <a:lstStyle>
            <a:lvl1pPr>
              <a:defRPr sz="3600" baseline="0">
                <a:solidFill>
                  <a:schemeClr val="bg1"/>
                </a:solidFill>
              </a:defRPr>
            </a:lvl1pPr>
          </a:lstStyle>
          <a:p>
            <a:r>
              <a:rPr lang="en-GB" noProof="0" dirty="0" smtClean="0"/>
              <a:t>Chapter title</a:t>
            </a:r>
            <a:endParaRPr lang="en-GB" noProof="0" dirty="0"/>
          </a:p>
        </p:txBody>
      </p:sp>
      <p:sp>
        <p:nvSpPr>
          <p:cNvPr id="3" name="Zástupný symbol pro obsah 2"/>
          <p:cNvSpPr>
            <a:spLocks noGrp="1"/>
          </p:cNvSpPr>
          <p:nvPr>
            <p:ph idx="1"/>
          </p:nvPr>
        </p:nvSpPr>
        <p:spPr>
          <a:xfrm>
            <a:off x="5684400" y="2628000"/>
            <a:ext cx="5940000" cy="3852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text 3"/>
          <p:cNvSpPr>
            <a:spLocks noGrp="1"/>
          </p:cNvSpPr>
          <p:nvPr>
            <p:ph type="body" sz="half" idx="2" hasCustomPrompt="1"/>
          </p:nvPr>
        </p:nvSpPr>
        <p:spPr>
          <a:xfrm>
            <a:off x="666000" y="2052000"/>
            <a:ext cx="4352400" cy="4176000"/>
          </a:xfrm>
        </p:spPr>
        <p:txBody>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smtClean="0"/>
              <a:t>Text</a:t>
            </a:r>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spTree>
    <p:extLst>
      <p:ext uri="{BB962C8B-B14F-4D97-AF65-F5344CB8AC3E}">
        <p14:creationId xmlns:p14="http://schemas.microsoft.com/office/powerpoint/2010/main" val="2358158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936000" y="1620000"/>
            <a:ext cx="5400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noProof="0" dirty="0" smtClean="0"/>
              <a:t>Kliknutím na ikonu přidáte obrázek.</a:t>
            </a:r>
            <a:endParaRPr lang="en-GB" noProof="0" dirty="0"/>
          </a:p>
        </p:txBody>
      </p:sp>
      <p:sp>
        <p:nvSpPr>
          <p:cNvPr id="4" name="Zástupný symbol pro text 3"/>
          <p:cNvSpPr>
            <a:spLocks noGrp="1"/>
          </p:cNvSpPr>
          <p:nvPr>
            <p:ph type="body" sz="half" idx="2"/>
          </p:nvPr>
        </p:nvSpPr>
        <p:spPr>
          <a:xfrm>
            <a:off x="6984000" y="1620000"/>
            <a:ext cx="3240000" cy="360000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noProof="0" smtClean="0"/>
              <a:t>Upravte styly předlohy textu.</a:t>
            </a:r>
          </a:p>
        </p:txBody>
      </p:sp>
      <p:pic>
        <p:nvPicPr>
          <p:cNvPr id="13" name="Obráze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4" name="Přímá spojnice 13"/>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676889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936000" y="1620000"/>
            <a:ext cx="540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obsah 3"/>
          <p:cNvSpPr>
            <a:spLocks noGrp="1"/>
          </p:cNvSpPr>
          <p:nvPr>
            <p:ph sz="half" idx="2"/>
          </p:nvPr>
        </p:nvSpPr>
        <p:spPr>
          <a:xfrm>
            <a:off x="6984000" y="1619998"/>
            <a:ext cx="324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5971053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Zástupný symbol pro obsah 2"/>
          <p:cNvSpPr>
            <a:spLocks noGrp="1"/>
          </p:cNvSpPr>
          <p:nvPr>
            <p:ph sz="half" idx="10"/>
          </p:nvPr>
        </p:nvSpPr>
        <p:spPr>
          <a:xfrm>
            <a:off x="936000" y="1620000"/>
            <a:ext cx="540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3" name="Zástupný symbol pro text 2"/>
          <p:cNvSpPr>
            <a:spLocks noGrp="1"/>
          </p:cNvSpPr>
          <p:nvPr>
            <p:ph type="body" idx="1"/>
          </p:nvPr>
        </p:nvSpPr>
        <p:spPr>
          <a:xfrm>
            <a:off x="936000" y="961200"/>
            <a:ext cx="5400000" cy="658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5" name="Zástupný symbol pro text 4"/>
          <p:cNvSpPr>
            <a:spLocks noGrp="1"/>
          </p:cNvSpPr>
          <p:nvPr>
            <p:ph type="body" sz="quarter" idx="3"/>
          </p:nvPr>
        </p:nvSpPr>
        <p:spPr>
          <a:xfrm>
            <a:off x="6984000" y="961200"/>
            <a:ext cx="3240000" cy="65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11" name="Zástupný symbol pro obsah 3"/>
          <p:cNvSpPr>
            <a:spLocks noGrp="1"/>
          </p:cNvSpPr>
          <p:nvPr>
            <p:ph sz="half" idx="2"/>
          </p:nvPr>
        </p:nvSpPr>
        <p:spPr>
          <a:xfrm>
            <a:off x="6984000" y="1619998"/>
            <a:ext cx="324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3" name="Přímá spojnice 12"/>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1081623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6"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8" name="Přímá spojnice 7"/>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89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t" anchorCtr="0">
            <a:noAutofit/>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err="1" smtClean="0"/>
              <a:t>Upravte</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a:p>
            <a:pPr lvl="2"/>
            <a:r>
              <a:rPr lang="en-GB" noProof="0" dirty="0" err="1" smtClean="0"/>
              <a:t>Třetí</a:t>
            </a:r>
            <a:r>
              <a:rPr lang="en-GB" noProof="0" dirty="0" smtClean="0"/>
              <a:t> </a:t>
            </a:r>
            <a:r>
              <a:rPr lang="en-GB" noProof="0" dirty="0" err="1" smtClean="0"/>
              <a:t>úroveň</a:t>
            </a:r>
            <a:endParaRPr lang="en-GB" noProof="0" dirty="0" smtClean="0"/>
          </a:p>
          <a:p>
            <a:pPr lvl="3"/>
            <a:r>
              <a:rPr lang="en-GB" noProof="0" dirty="0" err="1" smtClean="0"/>
              <a:t>Čtvrtá</a:t>
            </a:r>
            <a:r>
              <a:rPr lang="en-GB" noProof="0" dirty="0" smtClean="0"/>
              <a:t> </a:t>
            </a:r>
            <a:r>
              <a:rPr lang="en-GB" noProof="0" dirty="0" err="1" smtClean="0"/>
              <a:t>úroveň</a:t>
            </a:r>
            <a:endParaRPr lang="en-GB" noProof="0" dirty="0" smtClean="0"/>
          </a:p>
          <a:p>
            <a:pPr lvl="4"/>
            <a:r>
              <a:rPr lang="en-GB" noProof="0" dirty="0" err="1" smtClean="0"/>
              <a:t>Pátá</a:t>
            </a:r>
            <a:r>
              <a:rPr lang="en-GB" noProof="0" dirty="0" smtClean="0"/>
              <a:t> </a:t>
            </a:r>
            <a:r>
              <a:rPr lang="en-GB" noProof="0" dirty="0" err="1" smtClean="0"/>
              <a:t>úroveň</a:t>
            </a:r>
            <a:endParaRPr lang="en-GB" noProof="0" dirty="0"/>
          </a:p>
        </p:txBody>
      </p:sp>
    </p:spTree>
    <p:extLst>
      <p:ext uri="{BB962C8B-B14F-4D97-AF65-F5344CB8AC3E}">
        <p14:creationId xmlns:p14="http://schemas.microsoft.com/office/powerpoint/2010/main" val="421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6" r:id="rId5"/>
    <p:sldLayoutId id="2147483657" r:id="rId6"/>
    <p:sldLayoutId id="2147483652" r:id="rId7"/>
    <p:sldLayoutId id="2147483653" r:id="rId8"/>
    <p:sldLayoutId id="2147483654" r:id="rId9"/>
    <p:sldLayoutId id="2147483655" r:id="rId10"/>
    <p:sldLayoutId id="2147483658" r:id="rId11"/>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6"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_rels/slide6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smtClean="0"/>
              <a:t>Statistical Methods </a:t>
            </a:r>
            <a:br>
              <a:rPr lang="en-GB" dirty="0" smtClean="0"/>
            </a:br>
            <a:r>
              <a:rPr lang="en-GB" dirty="0" smtClean="0"/>
              <a:t>for Economists</a:t>
            </a:r>
            <a:br>
              <a:rPr lang="en-GB" dirty="0" smtClean="0"/>
            </a:br>
            <a:r>
              <a:rPr lang="en-GB" dirty="0" smtClean="0"/>
              <a:t/>
            </a:r>
            <a:br>
              <a:rPr lang="en-GB" dirty="0" smtClean="0"/>
            </a:br>
            <a:r>
              <a:rPr lang="en-GB" dirty="0" smtClean="0"/>
              <a:t>Lecture (7 &amp; 8)d</a:t>
            </a:r>
            <a:endParaRPr lang="en-GB" dirty="0"/>
          </a:p>
        </p:txBody>
      </p:sp>
      <p:sp>
        <p:nvSpPr>
          <p:cNvPr id="3" name="Podnadpis 2"/>
          <p:cNvSpPr>
            <a:spLocks noGrp="1"/>
          </p:cNvSpPr>
          <p:nvPr>
            <p:ph type="subTitle" idx="1"/>
          </p:nvPr>
        </p:nvSpPr>
        <p:spPr/>
        <p:txBody>
          <a:bodyPr/>
          <a:lstStyle/>
          <a:p>
            <a:r>
              <a:rPr lang="en-GB" dirty="0" smtClean="0"/>
              <a:t>Four-Way Analysis of Variance</a:t>
            </a:r>
            <a:br>
              <a:rPr lang="en-GB" dirty="0" smtClean="0"/>
            </a:br>
            <a:r>
              <a:rPr lang="en-GB" dirty="0" smtClean="0"/>
              <a:t>(ANOVA)</a:t>
            </a:r>
            <a:br>
              <a:rPr lang="en-GB" dirty="0" smtClean="0"/>
            </a:br>
            <a:r>
              <a:rPr lang="en-GB" dirty="0" smtClean="0"/>
              <a:t>— Græco-Latin Squares</a:t>
            </a:r>
            <a:endParaRPr lang="en-GB" dirty="0"/>
          </a:p>
        </p:txBody>
      </p:sp>
      <p:sp>
        <p:nvSpPr>
          <p:cNvPr id="4" name="Zástupný symbol pro text 3"/>
          <p:cNvSpPr>
            <a:spLocks noGrp="1"/>
          </p:cNvSpPr>
          <p:nvPr>
            <p:ph type="body" idx="10"/>
          </p:nvPr>
        </p:nvSpPr>
        <p:spPr/>
        <p:txBody>
          <a:bodyPr/>
          <a:lstStyle/>
          <a:p>
            <a:r>
              <a:rPr lang="en-GB" b="1" dirty="0"/>
              <a:t>David Bartl</a:t>
            </a:r>
          </a:p>
          <a:p>
            <a:r>
              <a:rPr lang="en-GB" dirty="0"/>
              <a:t>Statistical Methods for Economists</a:t>
            </a:r>
          </a:p>
          <a:p>
            <a:r>
              <a:rPr lang="en-GB" dirty="0" smtClean="0"/>
              <a:t>INM/BASTE</a:t>
            </a:r>
            <a:endParaRPr lang="en-GB" dirty="0"/>
          </a:p>
        </p:txBody>
      </p:sp>
      <p:sp>
        <p:nvSpPr>
          <p:cNvPr id="5" name="TextovéPole 4"/>
          <p:cNvSpPr txBox="1"/>
          <p:nvPr/>
        </p:nvSpPr>
        <p:spPr>
          <a:xfrm>
            <a:off x="3690860" y="5400000"/>
            <a:ext cx="2442976" cy="369332"/>
          </a:xfrm>
          <a:prstGeom prst="rect">
            <a:avLst/>
          </a:prstGeom>
          <a:noFill/>
        </p:spPr>
        <p:txBody>
          <a:bodyPr wrap="none" lIns="0" tIns="0" rIns="0" bIns="0" rtlCol="0">
            <a:spAutoFit/>
          </a:bodyPr>
          <a:lstStyle/>
          <a:p>
            <a:pPr algn="ctr"/>
            <a:r>
              <a:rPr lang="en-GB" sz="2400" dirty="0" smtClean="0">
                <a:solidFill>
                  <a:schemeClr val="bg1"/>
                </a:solidFill>
              </a:rPr>
              <a:t>[ Graeco / Greco ]</a:t>
            </a:r>
            <a:endParaRPr lang="en-GB" sz="2400" dirty="0">
              <a:solidFill>
                <a:schemeClr val="bg1"/>
              </a:solidFill>
            </a:endParaRPr>
          </a:p>
        </p:txBody>
      </p:sp>
    </p:spTree>
    <p:extLst>
      <p:ext uri="{BB962C8B-B14F-4D97-AF65-F5344CB8AC3E}">
        <p14:creationId xmlns:p14="http://schemas.microsoft.com/office/powerpoint/2010/main" val="416291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Simplification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It is possible to consider the general situation with a general number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oMath>
                </a14:m>
                <a:r>
                  <a:rPr lang="en-GB" dirty="0"/>
                  <a:t>  </a:t>
                </a:r>
                <a:br>
                  <a:rPr lang="en-GB" dirty="0"/>
                </a:br>
                <a:r>
                  <a:rPr lang="en-GB" dirty="0"/>
                  <a:t>of observations for each combination of the factors and it is also possible to formulate and test various null hypotheses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=0</m:t>
                    </m:r>
                  </m:oMath>
                </a14:m>
                <a:r>
                  <a:rPr lang="en-GB" dirty="0"/>
                  <a:t> /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i="1">
                        <a:latin typeface="Cambria Math" panose="02040503050406030204" pitchFamily="18" charset="0"/>
                      </a:rPr>
                      <m:t>=0</m:t>
                    </m:r>
                  </m:oMath>
                </a14:m>
                <a:r>
                  <a:rPr lang="en-GB" dirty="0"/>
                  <a:t> /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r>
                      <a:rPr lang="en-GB" i="1">
                        <a:latin typeface="Cambria Math" panose="02040503050406030204" pitchFamily="18" charset="0"/>
                      </a:rPr>
                      <m:t>=0</m:t>
                    </m:r>
                  </m:oMath>
                </a14:m>
                <a:r>
                  <a:rPr lang="en-GB" dirty="0"/>
                  <a:t> </a:t>
                </a:r>
                <a:r>
                  <a:rPr lang="en-GB" dirty="0" smtClean="0"/>
                  <a:t>/ </a:t>
                </a:r>
                <a:br>
                  <a:rPr lang="en-GB" dirty="0" smtClean="0"/>
                </a:b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r>
                          <a:rPr lang="en-GB" b="0" i="1" smtClean="0">
                            <a:latin typeface="Cambria Math" panose="02040503050406030204" pitchFamily="18" charset="0"/>
                          </a:rPr>
                          <m:t>𝑙</m:t>
                        </m:r>
                      </m:sub>
                      <m:sup>
                        <m:r>
                          <m:rPr>
                            <m:sty m:val="p"/>
                          </m:rPr>
                          <a:rPr lang="en-GB">
                            <a:latin typeface="Cambria Math" panose="02040503050406030204" pitchFamily="18" charset="0"/>
                          </a:rPr>
                          <m:t>ABC</m:t>
                        </m:r>
                        <m:r>
                          <m:rPr>
                            <m:sty m:val="p"/>
                          </m:rPr>
                          <a:rPr lang="en-GB" b="0" i="0" smtClean="0">
                            <a:latin typeface="Cambria Math" panose="02040503050406030204" pitchFamily="18" charset="0"/>
                          </a:rPr>
                          <m:t>D</m:t>
                        </m:r>
                      </m:sup>
                    </m:sSubSup>
                    <m:r>
                      <a:rPr lang="en-GB" i="1">
                        <a:latin typeface="Cambria Math" panose="02040503050406030204" pitchFamily="18" charset="0"/>
                      </a:rPr>
                      <m:t>=0</m:t>
                    </m:r>
                  </m:oMath>
                </a14:m>
                <a:r>
                  <a:rPr lang="en-GB" dirty="0"/>
                  <a:t> </a:t>
                </a:r>
                <a:r>
                  <a:rPr lang="en-GB" dirty="0" smtClean="0"/>
                  <a:t>/ etc</a:t>
                </a:r>
                <a:r>
                  <a:rPr lang="en-GB" dirty="0"/>
                  <a:t>.),  </a:t>
                </a:r>
                <a:r>
                  <a:rPr lang="en-GB" dirty="0" smtClean="0"/>
                  <a:t>but </a:t>
                </a:r>
                <a:r>
                  <a:rPr lang="en-GB" dirty="0"/>
                  <a:t>there are plenty of calculations and the resulting formulas </a:t>
                </a:r>
                <a:r>
                  <a:rPr lang="en-GB" dirty="0" smtClean="0"/>
                  <a:t/>
                </a:r>
                <a:br>
                  <a:rPr lang="en-GB" dirty="0" smtClean="0"/>
                </a:br>
                <a:r>
                  <a:rPr lang="en-GB" dirty="0" smtClean="0"/>
                  <a:t>are </a:t>
                </a:r>
                <a:r>
                  <a:rPr lang="en-GB" dirty="0"/>
                  <a:t>complicated.</a:t>
                </a:r>
              </a:p>
              <a:p>
                <a:endParaRPr lang="en-GB" dirty="0"/>
              </a:p>
              <a:p>
                <a:pPr>
                  <a:lnSpc>
                    <a:spcPct val="150000"/>
                  </a:lnSpc>
                </a:pPr>
                <a:r>
                  <a:rPr lang="en-GB" dirty="0"/>
                  <a:t>This is why we shall study the following special case only:</a:t>
                </a:r>
              </a:p>
              <a:p>
                <a:pPr algn="ctr">
                  <a:lnSpc>
                    <a:spcPct val="150000"/>
                  </a:lnSpc>
                </a:pPr>
                <a:r>
                  <a:rPr lang="en-GB" dirty="0"/>
                  <a:t>(see the next slide)</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67241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Simplification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b="1" dirty="0" smtClean="0"/>
                  <a:t>We assume </a:t>
                </a:r>
                <a:r>
                  <a:rPr lang="en-GB" b="1" i="1" dirty="0" smtClean="0"/>
                  <a:t>for simplicity</a:t>
                </a:r>
                <a:r>
                  <a:rPr lang="en-GB" b="1" dirty="0" smtClean="0"/>
                  <a:t>  that the number of the levels of all four factors </a:t>
                </a:r>
              </a:p>
              <a:p>
                <a:pPr>
                  <a:lnSpc>
                    <a:spcPct val="150000"/>
                  </a:lnSpc>
                </a:pPr>
                <a:r>
                  <a:rPr lang="en-GB" b="1" dirty="0" smtClean="0"/>
                  <a:t>is the same:</a:t>
                </a: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𝐼</m:t>
                      </m:r>
                      <m:r>
                        <a:rPr lang="en-GB" i="1" smtClean="0">
                          <a:latin typeface="Cambria Math" panose="02040503050406030204" pitchFamily="18" charset="0"/>
                        </a:rPr>
                        <m:t>=</m:t>
                      </m:r>
                      <m:r>
                        <a:rPr lang="en-GB" i="1" smtClean="0">
                          <a:latin typeface="Cambria Math" panose="02040503050406030204" pitchFamily="18" charset="0"/>
                        </a:rPr>
                        <m:t>𝐽</m:t>
                      </m:r>
                      <m:r>
                        <a:rPr lang="en-GB" i="1" smtClean="0">
                          <a:latin typeface="Cambria Math" panose="02040503050406030204" pitchFamily="18" charset="0"/>
                        </a:rPr>
                        <m:t>=</m:t>
                      </m:r>
                      <m:r>
                        <a:rPr lang="en-GB" i="1" smtClean="0">
                          <a:latin typeface="Cambria Math" panose="02040503050406030204" pitchFamily="18" charset="0"/>
                        </a:rPr>
                        <m:t>𝐾</m:t>
                      </m:r>
                      <m:r>
                        <a:rPr lang="en-GB" b="0" i="1" smtClean="0">
                          <a:latin typeface="Cambria Math" panose="02040503050406030204" pitchFamily="18" charset="0"/>
                        </a:rPr>
                        <m:t>=</m:t>
                      </m:r>
                      <m:r>
                        <a:rPr lang="en-GB" b="0" i="1" smtClean="0">
                          <a:latin typeface="Cambria Math" panose="02040503050406030204" pitchFamily="18" charset="0"/>
                        </a:rPr>
                        <m:t>𝐿</m:t>
                      </m:r>
                    </m:oMath>
                  </m:oMathPara>
                </a14:m>
                <a:endParaRPr lang="en-GB" dirty="0" smtClean="0"/>
              </a:p>
              <a:p>
                <a:endParaRPr lang="en-GB" dirty="0"/>
              </a:p>
              <a:p>
                <a:pPr>
                  <a:lnSpc>
                    <a:spcPct val="150000"/>
                  </a:lnSpc>
                </a:pPr>
                <a:r>
                  <a:rPr lang="en-GB" dirty="0" smtClean="0"/>
                  <a:t>In addition to that, we do not perform all the observations for each combination </a:t>
                </a:r>
                <a:br>
                  <a:rPr lang="en-GB" dirty="0" smtClean="0"/>
                </a:br>
                <a:r>
                  <a:rPr lang="en-GB" dirty="0" smtClean="0"/>
                  <a:t>of the factors (because the number of the necessary experiments would soon become infeasible).</a:t>
                </a:r>
              </a:p>
              <a:p>
                <a:pPr>
                  <a:lnSpc>
                    <a:spcPct val="150000"/>
                  </a:lnSpc>
                </a:pPr>
                <a:r>
                  <a:rPr lang="en-GB" dirty="0" smtClean="0"/>
                  <a:t>Instead, we perform either exactly one observation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=1</m:t>
                    </m:r>
                  </m:oMath>
                </a14:m>
                <a:r>
                  <a:rPr lang="en-GB" dirty="0" smtClean="0"/>
                  <a:t>)  or no observation </a:t>
                </a:r>
                <a:br>
                  <a:rPr lang="en-GB" dirty="0" smtClean="0"/>
                </a:br>
                <a:r>
                  <a:rPr lang="en-GB" dirty="0" smtClean="0"/>
                  <a:t>at all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=0</m:t>
                    </m:r>
                  </m:oMath>
                </a14:m>
                <a:r>
                  <a:rPr lang="en-GB" dirty="0" smtClean="0"/>
                  <a:t>)  according to the scheme called  </a:t>
                </a:r>
                <a:r>
                  <a:rPr lang="en-GB" b="1" dirty="0" smtClean="0"/>
                  <a:t>Græco-Latin square</a:t>
                </a:r>
                <a:r>
                  <a:rPr lang="en-GB" dirty="0" smtClean="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5184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Græco-Latin squares </a:t>
            </a:r>
            <a:br>
              <a:rPr lang="en-GB" dirty="0" smtClean="0"/>
            </a:br>
            <a:r>
              <a:rPr lang="en-GB" dirty="0" smtClean="0"/>
              <a:t>in</a:t>
            </a:r>
            <a:br>
              <a:rPr lang="en-GB" dirty="0" smtClean="0"/>
            </a:br>
            <a:r>
              <a:rPr lang="en-GB" dirty="0" smtClean="0"/>
              <a:t>Four-way ANOVA</a:t>
            </a:r>
            <a:endParaRPr lang="en-GB" i="1" baseline="-25000" dirty="0"/>
          </a:p>
        </p:txBody>
      </p:sp>
      <p:sp>
        <p:nvSpPr>
          <p:cNvPr id="3" name="Zástupný symbol pro obsah 2"/>
          <p:cNvSpPr>
            <a:spLocks noGrp="1"/>
          </p:cNvSpPr>
          <p:nvPr>
            <p:ph idx="1"/>
          </p:nvPr>
        </p:nvSpPr>
        <p:spPr/>
        <p:txBody>
          <a:bodyPr/>
          <a:lstStyle/>
          <a:p>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5511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Latin square</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A </a:t>
                </a:r>
                <a:r>
                  <a:rPr lang="en-GB" b="1" dirty="0" smtClean="0"/>
                  <a:t>Latin square</a:t>
                </a:r>
                <a:r>
                  <a:rPr lang="en-GB" dirty="0" smtClean="0"/>
                  <a:t> of order  </a:t>
                </a:r>
                <a14:m>
                  <m:oMath xmlns:m="http://schemas.openxmlformats.org/officeDocument/2006/math">
                    <m:r>
                      <a:rPr lang="en-GB" i="1" smtClean="0">
                        <a:latin typeface="Cambria Math" panose="02040503050406030204" pitchFamily="18" charset="0"/>
                      </a:rPr>
                      <m:t>𝑁</m:t>
                    </m:r>
                  </m:oMath>
                </a14:m>
                <a:r>
                  <a:rPr lang="en-GB" dirty="0" smtClean="0"/>
                  <a:t>  is an arrangement of  </a:t>
                </a:r>
                <a14:m>
                  <m:oMath xmlns:m="http://schemas.openxmlformats.org/officeDocument/2006/math">
                    <m:r>
                      <a:rPr lang="en-GB" i="1" smtClean="0">
                        <a:latin typeface="Cambria Math" panose="02040503050406030204" pitchFamily="18" charset="0"/>
                      </a:rPr>
                      <m:t>𝑁</m:t>
                    </m:r>
                  </m:oMath>
                </a14:m>
                <a:r>
                  <a:rPr lang="en-GB" dirty="0" smtClean="0"/>
                  <a:t>  symbols, </a:t>
                </a:r>
                <a:br>
                  <a:rPr lang="en-GB" dirty="0" smtClean="0"/>
                </a:br>
                <a:r>
                  <a:rPr lang="en-GB" dirty="0" smtClean="0"/>
                  <a:t>such as  </a:t>
                </a:r>
                <a14:m>
                  <m:oMath xmlns:m="http://schemas.openxmlformats.org/officeDocument/2006/math">
                    <m:d>
                      <m:dPr>
                        <m:begChr m:val="{"/>
                        <m:endChr m:val="}"/>
                        <m:ctrlPr>
                          <a:rPr lang="en-GB" i="1" smtClean="0">
                            <a:latin typeface="Cambria Math" panose="02040503050406030204" pitchFamily="18" charset="0"/>
                          </a:rPr>
                        </m:ctrlPr>
                      </m:dPr>
                      <m:e>
                        <m:r>
                          <a:rPr lang="en-GB" i="1" smtClean="0">
                            <a:latin typeface="Cambria Math" panose="02040503050406030204" pitchFamily="18" charset="0"/>
                          </a:rPr>
                          <m:t>1,</m:t>
                        </m:r>
                        <m:r>
                          <a:rPr lang="en-GB" b="0" i="1" smtClean="0">
                            <a:latin typeface="Cambria Math" panose="02040503050406030204" pitchFamily="18" charset="0"/>
                          </a:rPr>
                          <m:t> </m:t>
                        </m:r>
                        <m:r>
                          <a:rPr lang="en-GB" i="1" smtClean="0">
                            <a:latin typeface="Cambria Math" panose="02040503050406030204" pitchFamily="18" charset="0"/>
                          </a:rPr>
                          <m:t>2,</m:t>
                        </m:r>
                        <m:r>
                          <a:rPr lang="en-GB" b="0" i="1" smtClean="0">
                            <a:latin typeface="Cambria Math" panose="02040503050406030204" pitchFamily="18" charset="0"/>
                          </a:rPr>
                          <m:t>…,</m:t>
                        </m:r>
                        <m:r>
                          <a:rPr lang="en-GB" b="0" i="1" smtClean="0">
                            <a:latin typeface="Cambria Math" panose="02040503050406030204" pitchFamily="18" charset="0"/>
                          </a:rPr>
                          <m:t>𝑁</m:t>
                        </m:r>
                      </m:e>
                    </m:d>
                  </m:oMath>
                </a14:m>
                <a:r>
                  <a:rPr lang="en-GB" dirty="0" smtClean="0"/>
                  <a:t>,  where each symbol is repeated  </a:t>
                </a:r>
                <a14:m>
                  <m:oMath xmlns:m="http://schemas.openxmlformats.org/officeDocument/2006/math">
                    <m:r>
                      <a:rPr lang="en-GB" i="1" smtClean="0">
                        <a:latin typeface="Cambria Math" panose="02040503050406030204" pitchFamily="18" charset="0"/>
                      </a:rPr>
                      <m:t>𝑁</m:t>
                    </m:r>
                  </m:oMath>
                </a14:m>
                <a:r>
                  <a:rPr lang="en-GB" dirty="0" smtClean="0"/>
                  <a:t>-times, </a:t>
                </a:r>
                <a:br>
                  <a:rPr lang="en-GB" dirty="0" smtClean="0"/>
                </a:br>
                <a:r>
                  <a:rPr lang="en-GB" dirty="0" smtClean="0"/>
                  <a:t>into an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oMath>
                </a14:m>
                <a:r>
                  <a:rPr lang="en-GB" dirty="0" smtClean="0"/>
                  <a:t>  square table in such a way that</a:t>
                </a:r>
              </a:p>
              <a:p>
                <a:pPr marL="342900" indent="-342900">
                  <a:lnSpc>
                    <a:spcPct val="150000"/>
                  </a:lnSpc>
                  <a:buFont typeface="Arial" panose="020B0604020202020204" pitchFamily="34" charset="0"/>
                  <a:buChar char="•"/>
                  <a:tabLst>
                    <a:tab pos="2566800" algn="l"/>
                  </a:tabLst>
                </a:pPr>
                <a:r>
                  <a:rPr lang="en-GB" dirty="0" smtClean="0"/>
                  <a:t>in each column, each symbol occurs exactly once and</a:t>
                </a:r>
              </a:p>
              <a:p>
                <a:pPr marL="342900" indent="-342900">
                  <a:lnSpc>
                    <a:spcPct val="150000"/>
                  </a:lnSpc>
                  <a:buFont typeface="Arial" panose="020B0604020202020204" pitchFamily="34" charset="0"/>
                  <a:buChar char="•"/>
                  <a:tabLst>
                    <a:tab pos="2566800" algn="l"/>
                  </a:tabLst>
                </a:pPr>
                <a:r>
                  <a:rPr lang="en-GB" dirty="0" smtClean="0"/>
                  <a:t>in each row,	each symbol occurs exactly once.</a:t>
                </a:r>
              </a:p>
              <a:p>
                <a:pPr>
                  <a:lnSpc>
                    <a:spcPct val="150000"/>
                  </a:lnSpc>
                  <a:tabLst>
                    <a:tab pos="2566800" algn="l"/>
                  </a:tabLst>
                </a:pPr>
                <a:r>
                  <a:rPr lang="en-GB" dirty="0" smtClean="0"/>
                  <a:t>For example:</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graphicFrame>
        <p:nvGraphicFramePr>
          <p:cNvPr id="7" name="Tabulka 6"/>
          <p:cNvGraphicFramePr>
            <a:graphicFrameLocks noGrp="1"/>
          </p:cNvGraphicFramePr>
          <p:nvPr>
            <p:extLst>
              <p:ext uri="{D42A27DB-BD31-4B8C-83A1-F6EECF244321}">
                <p14:modId xmlns:p14="http://schemas.microsoft.com/office/powerpoint/2010/main" val="1112416778"/>
              </p:ext>
            </p:extLst>
          </p:nvPr>
        </p:nvGraphicFramePr>
        <p:xfrm>
          <a:off x="1080000" y="4860000"/>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2738141386"/>
              </p:ext>
            </p:extLst>
          </p:nvPr>
        </p:nvGraphicFramePr>
        <p:xfrm>
          <a:off x="2880000" y="4860000"/>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307189653"/>
              </p:ext>
            </p:extLst>
          </p:nvPr>
        </p:nvGraphicFramePr>
        <p:xfrm>
          <a:off x="4680000" y="448916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2391265613"/>
              </p:ext>
            </p:extLst>
          </p:nvPr>
        </p:nvGraphicFramePr>
        <p:xfrm>
          <a:off x="6840000" y="448916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15415">
                  <a:extLst>
                    <a:ext uri="{9D8B030D-6E8A-4147-A177-3AD203B41FA5}">
                      <a16:colId xmlns:a16="http://schemas.microsoft.com/office/drawing/2014/main" val="1910231071"/>
                    </a:ext>
                  </a:extLst>
                </a:gridCol>
                <a:gridCol w="426185">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3815557550"/>
              </p:ext>
            </p:extLst>
          </p:nvPr>
        </p:nvGraphicFramePr>
        <p:xfrm>
          <a:off x="9000000" y="4118320"/>
          <a:ext cx="1854000" cy="185420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gridCol w="370800">
                  <a:extLst>
                    <a:ext uri="{9D8B030D-6E8A-4147-A177-3AD203B41FA5}">
                      <a16:colId xmlns:a16="http://schemas.microsoft.com/office/drawing/2014/main" val="673331812"/>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r h="370840">
                <a:tc>
                  <a:txBody>
                    <a:bodyPr/>
                    <a:lstStyle/>
                    <a:p>
                      <a:pPr algn="ctr"/>
                      <a:r>
                        <a:rPr lang="en-GB" dirty="0" smtClean="0"/>
                        <a:t>5</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609345"/>
                  </a:ext>
                </a:extLst>
              </a:tr>
            </a:tbl>
          </a:graphicData>
        </a:graphic>
      </p:graphicFrame>
    </p:spTree>
    <p:extLst>
      <p:ext uri="{BB962C8B-B14F-4D97-AF65-F5344CB8AC3E}">
        <p14:creationId xmlns:p14="http://schemas.microsoft.com/office/powerpoint/2010/main" val="335806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Orthogonal 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Let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𝐵</m:t>
                    </m:r>
                  </m:oMath>
                </a14:m>
                <a:r>
                  <a:rPr lang="en-GB" dirty="0" smtClean="0"/>
                  <a:t>  be two Latin squares (i.e. matrices) of order  </a:t>
                </a:r>
                <a14:m>
                  <m:oMath xmlns:m="http://schemas.openxmlformats.org/officeDocument/2006/math">
                    <m:r>
                      <a:rPr lang="en-GB" i="1" smtClean="0">
                        <a:latin typeface="Cambria Math" panose="02040503050406030204" pitchFamily="18" charset="0"/>
                      </a:rPr>
                      <m:t>𝑁</m:t>
                    </m:r>
                  </m:oMath>
                </a14:m>
                <a:r>
                  <a:rPr lang="en-GB" dirty="0" smtClean="0"/>
                  <a:t>.</a:t>
                </a:r>
              </a:p>
              <a:p>
                <a:pPr>
                  <a:lnSpc>
                    <a:spcPct val="150000"/>
                  </a:lnSpc>
                </a:pPr>
                <a:r>
                  <a:rPr lang="en-GB" dirty="0" smtClean="0"/>
                  <a:t>We say that the two Latin squares are </a:t>
                </a:r>
                <a:r>
                  <a:rPr lang="en-GB" b="1" dirty="0" smtClean="0"/>
                  <a:t>orthogonal</a:t>
                </a:r>
                <a:r>
                  <a:rPr lang="en-GB" dirty="0" smtClean="0"/>
                  <a:t> if and only if,</a:t>
                </a:r>
              </a:p>
              <a:p>
                <a:pPr>
                  <a:lnSpc>
                    <a:spcPct val="80000"/>
                  </a:lnSpc>
                </a:pPr>
                <a:endParaRPr lang="en-GB" dirty="0"/>
              </a:p>
              <a:p>
                <a:pPr>
                  <a:lnSpc>
                    <a:spcPct val="150000"/>
                  </a:lnSpc>
                </a:pPr>
                <a:r>
                  <a:rPr lang="en-GB" dirty="0" smtClean="0"/>
                  <a:t>for each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𝑠</m:t>
                        </m:r>
                      </m:e>
                    </m:d>
                  </m:oMath>
                </a14:m>
                <a:r>
                  <a:rPr lang="en-GB" dirty="0" smtClean="0"/>
                  <a:t>  of symbols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smtClean="0"/>
                  <a:t>),  </a:t>
                </a:r>
                <a:br>
                  <a:rPr lang="en-GB" dirty="0" smtClean="0"/>
                </a:br>
                <a:r>
                  <a:rPr lang="en-GB" dirty="0" smtClean="0"/>
                  <a:t>there exists (exactly one)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d>
                  </m:oMath>
                </a14:m>
                <a:r>
                  <a:rPr lang="en-GB" dirty="0" smtClean="0"/>
                  <a:t>  of indices</a:t>
                </a:r>
                <a:r>
                  <a:rPr lang="en-GB" dirty="0"/>
                  <a:t> </a:t>
                </a:r>
                <a:r>
                  <a:rPr lang="en-GB" dirty="0" smtClean="0"/>
                  <a:t> (</a:t>
                </a:r>
                <a14:m>
                  <m:oMath xmlns:m="http://schemas.openxmlformats.org/officeDocument/2006/math">
                    <m:r>
                      <a:rPr lang="en-GB" b="0" i="1" smtClean="0">
                        <a:latin typeface="Cambria Math" panose="02040503050406030204" pitchFamily="18" charset="0"/>
                      </a:rPr>
                      <m:t>𝑖</m:t>
                    </m:r>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  so that</a:t>
                </a:r>
                <a:br>
                  <a:rPr lang="en-GB" dirty="0" smtClean="0"/>
                </a:b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    </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graphicFrame>
        <p:nvGraphicFramePr>
          <p:cNvPr id="7" name="Tabulka 6"/>
          <p:cNvGraphicFramePr>
            <a:graphicFrameLocks noGrp="1"/>
          </p:cNvGraphicFramePr>
          <p:nvPr>
            <p:extLst>
              <p:ext uri="{D42A27DB-BD31-4B8C-83A1-F6EECF244321}">
                <p14:modId xmlns:p14="http://schemas.microsoft.com/office/powerpoint/2010/main" val="53557189"/>
              </p:ext>
            </p:extLst>
          </p:nvPr>
        </p:nvGraphicFramePr>
        <p:xfrm>
          <a:off x="2640976" y="5086840"/>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4232092470"/>
              </p:ext>
            </p:extLst>
          </p:nvPr>
        </p:nvGraphicFramePr>
        <p:xfrm>
          <a:off x="4620976" y="5086840"/>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1372936718"/>
              </p:ext>
            </p:extLst>
          </p:nvPr>
        </p:nvGraphicFramePr>
        <p:xfrm>
          <a:off x="4001776" y="5457680"/>
          <a:ext cx="370800" cy="37084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1910231071"/>
                    </a:ext>
                  </a:extLst>
                </a:gridCol>
              </a:tblGrid>
              <a:tr h="370840">
                <a:tc>
                  <a:txBody>
                    <a:bodyPr/>
                    <a:lstStyle/>
                    <a:p>
                      <a:pPr algn="ctr"/>
                      <a:r>
                        <a:rPr lang="en-GB" dirty="0" smtClean="0"/>
                        <a:t>&amp;</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bl>
          </a:graphicData>
        </a:graphic>
      </p:graphicFrame>
      <p:graphicFrame>
        <p:nvGraphicFramePr>
          <p:cNvPr id="10" name="Tabulka 9"/>
          <p:cNvGraphicFramePr>
            <a:graphicFrameLocks noGrp="1"/>
          </p:cNvGraphicFramePr>
          <p:nvPr>
            <p:extLst>
              <p:ext uri="{D42A27DB-BD31-4B8C-83A1-F6EECF244321}">
                <p14:modId xmlns:p14="http://schemas.microsoft.com/office/powerpoint/2010/main" val="269950166"/>
              </p:ext>
            </p:extLst>
          </p:nvPr>
        </p:nvGraphicFramePr>
        <p:xfrm>
          <a:off x="6960976" y="5086840"/>
          <a:ext cx="1652400" cy="1112520"/>
        </p:xfrm>
        <a:graphic>
          <a:graphicData uri="http://schemas.openxmlformats.org/drawingml/2006/table">
            <a:tbl>
              <a:tblPr>
                <a:tableStyleId>{2D5ABB26-0587-4C30-8999-92F81FD0307C}</a:tableStyleId>
              </a:tblPr>
              <a:tblGrid>
                <a:gridCol w="550800">
                  <a:extLst>
                    <a:ext uri="{9D8B030D-6E8A-4147-A177-3AD203B41FA5}">
                      <a16:colId xmlns:a16="http://schemas.microsoft.com/office/drawing/2014/main" val="2446742914"/>
                    </a:ext>
                  </a:extLst>
                </a:gridCol>
                <a:gridCol w="550800">
                  <a:extLst>
                    <a:ext uri="{9D8B030D-6E8A-4147-A177-3AD203B41FA5}">
                      <a16:colId xmlns:a16="http://schemas.microsoft.com/office/drawing/2014/main" val="1910231071"/>
                    </a:ext>
                  </a:extLst>
                </a:gridCol>
                <a:gridCol w="550800">
                  <a:extLst>
                    <a:ext uri="{9D8B030D-6E8A-4147-A177-3AD203B41FA5}">
                      <a16:colId xmlns:a16="http://schemas.microsoft.com/office/drawing/2014/main" val="1611118274"/>
                    </a:ext>
                  </a:extLst>
                </a:gridCol>
              </a:tblGrid>
              <a:tr h="370840">
                <a:tc>
                  <a:txBody>
                    <a:bodyPr/>
                    <a:lstStyle/>
                    <a:p>
                      <a:pPr algn="ctr"/>
                      <a:r>
                        <a:rPr lang="en-GB" dirty="0" smtClean="0"/>
                        <a:t>1, 1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2, 2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3, 3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2, 3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3, 1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1, 2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3, 2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1, 3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2, 1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1380754458"/>
              </p:ext>
            </p:extLst>
          </p:nvPr>
        </p:nvGraphicFramePr>
        <p:xfrm>
          <a:off x="6161776" y="5457680"/>
          <a:ext cx="370800" cy="37084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1910231071"/>
                    </a:ext>
                  </a:extLst>
                </a:gridCol>
              </a:tblGrid>
              <a:tr h="370840">
                <a:tc>
                  <a:txBody>
                    <a:bodyPr/>
                    <a:lstStyle/>
                    <a:p>
                      <a:pPr algn="ctr"/>
                      <a:r>
                        <a:rPr lang="en-GB" dirty="0" smtClean="0"/>
                        <a:t>=</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bl>
          </a:graphicData>
        </a:graphic>
      </p:graphicFrame>
    </p:spTree>
    <p:extLst>
      <p:ext uri="{BB962C8B-B14F-4D97-AF65-F5344CB8AC3E}">
        <p14:creationId xmlns:p14="http://schemas.microsoft.com/office/powerpoint/2010/main" val="353330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Orthogonal 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Let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𝐵</m:t>
                    </m:r>
                  </m:oMath>
                </a14:m>
                <a:r>
                  <a:rPr lang="en-GB" dirty="0" smtClean="0"/>
                  <a:t>  be two Latin squares (i.e. matrices) of order  </a:t>
                </a:r>
                <a14:m>
                  <m:oMath xmlns:m="http://schemas.openxmlformats.org/officeDocument/2006/math">
                    <m:r>
                      <a:rPr lang="en-GB" i="1" smtClean="0">
                        <a:latin typeface="Cambria Math" panose="02040503050406030204" pitchFamily="18" charset="0"/>
                      </a:rPr>
                      <m:t>𝑁</m:t>
                    </m:r>
                  </m:oMath>
                </a14:m>
                <a:r>
                  <a:rPr lang="en-GB" dirty="0" smtClean="0"/>
                  <a:t>.</a:t>
                </a:r>
              </a:p>
              <a:p>
                <a:pPr>
                  <a:lnSpc>
                    <a:spcPct val="150000"/>
                  </a:lnSpc>
                </a:pPr>
                <a:r>
                  <a:rPr lang="en-GB" dirty="0" smtClean="0"/>
                  <a:t>We say that the two Latin squares are </a:t>
                </a:r>
                <a:r>
                  <a:rPr lang="en-GB" b="1" dirty="0" smtClean="0"/>
                  <a:t>orthogonal</a:t>
                </a:r>
                <a:r>
                  <a:rPr lang="en-GB" dirty="0" smtClean="0"/>
                  <a:t> if and only if,</a:t>
                </a:r>
              </a:p>
              <a:p>
                <a:pPr>
                  <a:lnSpc>
                    <a:spcPct val="80000"/>
                  </a:lnSpc>
                </a:pPr>
                <a:endParaRPr lang="en-GB" dirty="0"/>
              </a:p>
              <a:p>
                <a:pPr>
                  <a:lnSpc>
                    <a:spcPct val="150000"/>
                  </a:lnSpc>
                </a:pPr>
                <a:r>
                  <a:rPr lang="en-GB" dirty="0" smtClean="0"/>
                  <a:t>for each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𝑠</m:t>
                        </m:r>
                      </m:e>
                    </m:d>
                  </m:oMath>
                </a14:m>
                <a:r>
                  <a:rPr lang="en-GB" dirty="0" smtClean="0"/>
                  <a:t>  of symbols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smtClean="0"/>
                  <a:t>),  </a:t>
                </a:r>
                <a:br>
                  <a:rPr lang="en-GB" dirty="0" smtClean="0"/>
                </a:br>
                <a:r>
                  <a:rPr lang="en-GB" dirty="0" smtClean="0"/>
                  <a:t>there exists (exactly one)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d>
                  </m:oMath>
                </a14:m>
                <a:r>
                  <a:rPr lang="en-GB" dirty="0" smtClean="0"/>
                  <a:t>  of indices</a:t>
                </a:r>
                <a:r>
                  <a:rPr lang="en-GB" dirty="0"/>
                  <a:t> </a:t>
                </a:r>
                <a:r>
                  <a:rPr lang="en-GB" dirty="0" smtClean="0"/>
                  <a:t> (</a:t>
                </a:r>
                <a14:m>
                  <m:oMath xmlns:m="http://schemas.openxmlformats.org/officeDocument/2006/math">
                    <m:r>
                      <a:rPr lang="en-GB" b="0" i="1" smtClean="0">
                        <a:latin typeface="Cambria Math" panose="02040503050406030204" pitchFamily="18" charset="0"/>
                      </a:rPr>
                      <m:t>𝑖</m:t>
                    </m:r>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  so that</a:t>
                </a:r>
                <a:br>
                  <a:rPr lang="en-GB" dirty="0" smtClean="0"/>
                </a:b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    </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graphicFrame>
        <p:nvGraphicFramePr>
          <p:cNvPr id="9" name="Tabulka 8"/>
          <p:cNvGraphicFramePr>
            <a:graphicFrameLocks noGrp="1"/>
          </p:cNvGraphicFramePr>
          <p:nvPr>
            <p:extLst>
              <p:ext uri="{D42A27DB-BD31-4B8C-83A1-F6EECF244321}">
                <p14:modId xmlns:p14="http://schemas.microsoft.com/office/powerpoint/2010/main" val="3238190011"/>
              </p:ext>
            </p:extLst>
          </p:nvPr>
        </p:nvGraphicFramePr>
        <p:xfrm>
          <a:off x="2668569" y="5272260"/>
          <a:ext cx="370800" cy="37084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1910231071"/>
                    </a:ext>
                  </a:extLst>
                </a:gridCol>
              </a:tblGrid>
              <a:tr h="370840">
                <a:tc>
                  <a:txBody>
                    <a:bodyPr/>
                    <a:lstStyle/>
                    <a:p>
                      <a:pPr algn="ctr"/>
                      <a:r>
                        <a:rPr lang="en-GB" dirty="0" smtClean="0"/>
                        <a:t>&amp;</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3182760215"/>
              </p:ext>
            </p:extLst>
          </p:nvPr>
        </p:nvGraphicFramePr>
        <p:xfrm>
          <a:off x="5548569" y="5272260"/>
          <a:ext cx="370800" cy="37084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1910231071"/>
                    </a:ext>
                  </a:extLst>
                </a:gridCol>
              </a:tblGrid>
              <a:tr h="370840">
                <a:tc>
                  <a:txBody>
                    <a:bodyPr/>
                    <a:lstStyle/>
                    <a:p>
                      <a:pPr algn="ctr"/>
                      <a:r>
                        <a:rPr lang="en-GB" dirty="0" smtClean="0"/>
                        <a:t>=</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3959968578"/>
              </p:ext>
            </p:extLst>
          </p:nvPr>
        </p:nvGraphicFramePr>
        <p:xfrm>
          <a:off x="852369" y="471600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3874717410"/>
              </p:ext>
            </p:extLst>
          </p:nvPr>
        </p:nvGraphicFramePr>
        <p:xfrm>
          <a:off x="3372369" y="471600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2478002688"/>
              </p:ext>
            </p:extLst>
          </p:nvPr>
        </p:nvGraphicFramePr>
        <p:xfrm>
          <a:off x="6612369" y="4716000"/>
          <a:ext cx="2203200" cy="1483360"/>
        </p:xfrm>
        <a:graphic>
          <a:graphicData uri="http://schemas.openxmlformats.org/drawingml/2006/table">
            <a:tbl>
              <a:tblPr>
                <a:tableStyleId>{2D5ABB26-0587-4C30-8999-92F81FD0307C}</a:tableStyleId>
              </a:tblPr>
              <a:tblGrid>
                <a:gridCol w="550800">
                  <a:extLst>
                    <a:ext uri="{9D8B030D-6E8A-4147-A177-3AD203B41FA5}">
                      <a16:colId xmlns:a16="http://schemas.microsoft.com/office/drawing/2014/main" val="2446742914"/>
                    </a:ext>
                  </a:extLst>
                </a:gridCol>
                <a:gridCol w="550800">
                  <a:extLst>
                    <a:ext uri="{9D8B030D-6E8A-4147-A177-3AD203B41FA5}">
                      <a16:colId xmlns:a16="http://schemas.microsoft.com/office/drawing/2014/main" val="1910231071"/>
                    </a:ext>
                  </a:extLst>
                </a:gridCol>
                <a:gridCol w="550800">
                  <a:extLst>
                    <a:ext uri="{9D8B030D-6E8A-4147-A177-3AD203B41FA5}">
                      <a16:colId xmlns:a16="http://schemas.microsoft.com/office/drawing/2014/main" val="1611118274"/>
                    </a:ext>
                  </a:extLst>
                </a:gridCol>
                <a:gridCol w="550800">
                  <a:extLst>
                    <a:ext uri="{9D8B030D-6E8A-4147-A177-3AD203B41FA5}">
                      <a16:colId xmlns:a16="http://schemas.microsoft.com/office/drawing/2014/main" val="1112996079"/>
                    </a:ext>
                  </a:extLst>
                </a:gridCol>
              </a:tblGrid>
              <a:tr h="370840">
                <a:tc>
                  <a:txBody>
                    <a:bodyPr/>
                    <a:lstStyle/>
                    <a:p>
                      <a:pPr algn="ctr"/>
                      <a:r>
                        <a:rPr lang="en-GB" dirty="0" smtClean="0"/>
                        <a:t>1, 1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2, 2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3, 3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4, 4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2, 3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1, 4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4, 1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3, 2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3, 4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4, 3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1, 2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2, 1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4, 2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3, 1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2, 4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1, 3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spTree>
    <p:extLst>
      <p:ext uri="{BB962C8B-B14F-4D97-AF65-F5344CB8AC3E}">
        <p14:creationId xmlns:p14="http://schemas.microsoft.com/office/powerpoint/2010/main" val="39195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Orthogonal 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b="1" u="sng" dirty="0" smtClean="0"/>
                  <a:t>The following statements are equivalent:</a:t>
                </a:r>
              </a:p>
              <a:p>
                <a:pPr marL="342900" indent="-342900">
                  <a:lnSpc>
                    <a:spcPct val="150000"/>
                  </a:lnSpc>
                  <a:buFont typeface="Arial" panose="020B0604020202020204" pitchFamily="34" charset="0"/>
                  <a:buChar char="•"/>
                </a:pPr>
                <a:r>
                  <a:rPr lang="en-GB" dirty="0" smtClean="0"/>
                  <a:t>The Latin squares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𝐵</m:t>
                    </m:r>
                  </m:oMath>
                </a14:m>
                <a:r>
                  <a:rPr lang="en-GB" dirty="0" smtClean="0"/>
                  <a:t>  of order  </a:t>
                </a:r>
                <a14:m>
                  <m:oMath xmlns:m="http://schemas.openxmlformats.org/officeDocument/2006/math">
                    <m:r>
                      <a:rPr lang="en-GB" i="1" smtClean="0">
                        <a:latin typeface="Cambria Math" panose="02040503050406030204" pitchFamily="18" charset="0"/>
                      </a:rPr>
                      <m:t>𝑁</m:t>
                    </m:r>
                  </m:oMath>
                </a14:m>
                <a:r>
                  <a:rPr lang="en-GB" dirty="0" smtClean="0"/>
                  <a:t>  are </a:t>
                </a:r>
                <a:r>
                  <a:rPr lang="en-GB" b="1" dirty="0" smtClean="0"/>
                  <a:t>orthogonal</a:t>
                </a:r>
                <a:r>
                  <a:rPr lang="en-GB" dirty="0"/>
                  <a:t>.</a:t>
                </a:r>
                <a:endParaRPr lang="en-GB" dirty="0" smtClean="0"/>
              </a:p>
              <a:p>
                <a:pPr marL="342900" indent="-342900">
                  <a:lnSpc>
                    <a:spcPct val="140000"/>
                  </a:lnSpc>
                  <a:spcBef>
                    <a:spcPts val="1200"/>
                  </a:spcBef>
                  <a:buFont typeface="Arial" panose="020B0604020202020204" pitchFamily="34" charset="0"/>
                  <a:buChar char="•"/>
                </a:pPr>
                <a:r>
                  <a:rPr lang="en-GB" dirty="0" smtClean="0"/>
                  <a:t>For each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𝑠</m:t>
                        </m:r>
                      </m:e>
                    </m:d>
                  </m:oMath>
                </a14:m>
                <a:r>
                  <a:rPr lang="en-GB" dirty="0" smtClean="0"/>
                  <a:t>  of symbols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smtClean="0"/>
                  <a:t>),  </a:t>
                </a:r>
                <a:br>
                  <a:rPr lang="en-GB" dirty="0" smtClean="0"/>
                </a:br>
                <a:r>
                  <a:rPr lang="en-GB" dirty="0" smtClean="0"/>
                  <a:t>there exists (exactly one)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d>
                  </m:oMath>
                </a14:m>
                <a:r>
                  <a:rPr lang="en-GB" dirty="0" smtClean="0"/>
                  <a:t>  of indices</a:t>
                </a:r>
                <a:r>
                  <a:rPr lang="en-GB" dirty="0"/>
                  <a:t> </a:t>
                </a:r>
                <a:r>
                  <a:rPr lang="en-GB" dirty="0" smtClean="0"/>
                  <a:t> (</a:t>
                </a:r>
                <a14:m>
                  <m:oMath xmlns:m="http://schemas.openxmlformats.org/officeDocument/2006/math">
                    <m:r>
                      <a:rPr lang="en-GB" b="0" i="1" smtClean="0">
                        <a:latin typeface="Cambria Math" panose="02040503050406030204" pitchFamily="18" charset="0"/>
                      </a:rPr>
                      <m:t>𝑖</m:t>
                    </m:r>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  so that</a:t>
                </a:r>
                <a:br>
                  <a:rPr lang="en-GB" dirty="0" smtClean="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    </m:t>
                    </m:r>
                  </m:oMath>
                </a14:m>
                <a:endParaRPr lang="en-GB" dirty="0" smtClean="0"/>
              </a:p>
              <a:p>
                <a:pPr marL="342900" indent="-342900">
                  <a:lnSpc>
                    <a:spcPct val="140000"/>
                  </a:lnSpc>
                  <a:spcBef>
                    <a:spcPts val="1200"/>
                  </a:spcBef>
                  <a:buFont typeface="Arial" panose="020B0604020202020204" pitchFamily="34" charset="0"/>
                  <a:buChar char="•"/>
                </a:pPr>
                <a:r>
                  <a:rPr lang="en-GB" dirty="0" smtClean="0"/>
                  <a:t>For </a:t>
                </a:r>
                <a:r>
                  <a:rPr lang="en-GB" dirty="0"/>
                  <a:t>each pair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𝑖</m:t>
                        </m:r>
                        <m:r>
                          <a:rPr lang="en-GB" i="1">
                            <a:latin typeface="Cambria Math" panose="02040503050406030204" pitchFamily="18" charset="0"/>
                          </a:rPr>
                          <m:t>,</m:t>
                        </m:r>
                        <m:r>
                          <a:rPr lang="en-GB" b="0" i="1" smtClean="0">
                            <a:latin typeface="Cambria Math" panose="02040503050406030204" pitchFamily="18" charset="0"/>
                          </a:rPr>
                          <m:t>𝑗</m:t>
                        </m:r>
                      </m:e>
                    </m:d>
                  </m:oMath>
                </a14:m>
                <a:r>
                  <a:rPr lang="en-GB" dirty="0"/>
                  <a:t>  of </a:t>
                </a:r>
                <a:r>
                  <a:rPr lang="en-GB" dirty="0" smtClean="0"/>
                  <a:t>indices </a:t>
                </a:r>
                <a:r>
                  <a:rPr lang="en-GB" dirty="0"/>
                  <a:t>(</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  </a:t>
                </a:r>
                <a:br>
                  <a:rPr lang="en-GB" dirty="0" smtClean="0"/>
                </a:br>
                <a:r>
                  <a:rPr lang="en-GB" dirty="0" smtClean="0"/>
                  <a:t>there </a:t>
                </a:r>
                <a:r>
                  <a:rPr lang="en-GB" dirty="0"/>
                  <a:t>exists (exactly one) pair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𝑠</m:t>
                        </m:r>
                      </m:e>
                    </m:d>
                  </m:oMath>
                </a14:m>
                <a:r>
                  <a:rPr lang="en-GB" dirty="0"/>
                  <a:t>  of </a:t>
                </a:r>
                <a:r>
                  <a:rPr lang="en-GB" dirty="0" smtClean="0"/>
                  <a:t>symbols (</a:t>
                </a:r>
                <a14:m>
                  <m:oMath xmlns:m="http://schemas.openxmlformats.org/officeDocument/2006/math">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𝑠</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  so </a:t>
                </a:r>
                <a:r>
                  <a:rPr lang="en-GB" dirty="0"/>
                  <a:t>that</a:t>
                </a:r>
                <a:br>
                  <a:rPr lang="en-GB" dirty="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𝑟</m:t>
                    </m:r>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𝑠</m:t>
                    </m:r>
                    <m:r>
                      <a:rPr lang="en-GB" i="1">
                        <a:latin typeface="Cambria Math" panose="02040503050406030204" pitchFamily="18" charset="0"/>
                      </a:rPr>
                      <m:t>   </m:t>
                    </m:r>
                  </m:oMath>
                </a14:m>
                <a:endParaRPr lang="en-GB" dirty="0" smtClean="0"/>
              </a:p>
              <a:p>
                <a:pPr marL="342900" indent="-342900">
                  <a:lnSpc>
                    <a:spcPct val="140000"/>
                  </a:lnSpc>
                  <a:spcBef>
                    <a:spcPts val="1200"/>
                  </a:spcBef>
                  <a:buFont typeface="Arial" panose="020B0604020202020204" pitchFamily="34" charset="0"/>
                  <a:buChar char="•"/>
                </a:pPr>
                <a:r>
                  <a:rPr lang="en-GB" dirty="0" smtClean="0"/>
                  <a:t>For every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endParaRPr lang="en-GB" dirty="0" smtClean="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𝑘𝑙</m:t>
                          </m:r>
                        </m:sub>
                      </m:sSub>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e>
                      </m:d>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0775"/>
                </a:stretch>
              </a:blipFill>
            </p:spPr>
            <p:txBody>
              <a:bodyPr/>
              <a:lstStyle/>
              <a:p>
                <a:r>
                  <a:rPr lang="en-GB">
                    <a:noFill/>
                  </a:rPr>
                  <a:t> </a:t>
                </a:r>
              </a:p>
            </p:txBody>
          </p:sp>
        </mc:Fallback>
      </mc:AlternateContent>
    </p:spTree>
    <p:extLst>
      <p:ext uri="{BB962C8B-B14F-4D97-AF65-F5344CB8AC3E}">
        <p14:creationId xmlns:p14="http://schemas.microsoft.com/office/powerpoint/2010/main" val="1452703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Orthogonal 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𝑘</m:t>
                        </m:r>
                      </m:sub>
                    </m:sSub>
                  </m:oMath>
                </a14:m>
                <a:r>
                  <a:rPr lang="en-GB" dirty="0" smtClean="0"/>
                  <a:t>  be a collection of Latin squares (i.e. matrices) of order  </a:t>
                </a:r>
                <a14:m>
                  <m:oMath xmlns:m="http://schemas.openxmlformats.org/officeDocument/2006/math">
                    <m:r>
                      <a:rPr lang="en-GB" i="1" smtClean="0">
                        <a:latin typeface="Cambria Math" panose="02040503050406030204" pitchFamily="18" charset="0"/>
                      </a:rPr>
                      <m:t>𝑁</m:t>
                    </m:r>
                  </m:oMath>
                </a14:m>
                <a:r>
                  <a:rPr lang="en-GB" dirty="0" smtClean="0"/>
                  <a:t>.</a:t>
                </a:r>
              </a:p>
              <a:p>
                <a:pPr>
                  <a:lnSpc>
                    <a:spcPct val="150000"/>
                  </a:lnSpc>
                </a:pPr>
                <a:r>
                  <a:rPr lang="en-GB" dirty="0" smtClean="0"/>
                  <a:t>We say that the Latin squares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𝑘</m:t>
                        </m:r>
                      </m:sub>
                    </m:sSub>
                  </m:oMath>
                </a14:m>
                <a:r>
                  <a:rPr lang="en-GB" dirty="0"/>
                  <a:t>  </a:t>
                </a:r>
                <a:r>
                  <a:rPr lang="en-GB" dirty="0" smtClean="0"/>
                  <a:t>are </a:t>
                </a:r>
                <a:r>
                  <a:rPr lang="en-GB" b="1" dirty="0" smtClean="0"/>
                  <a:t>pairwise orthogonal</a:t>
                </a:r>
                <a:r>
                  <a:rPr lang="en-GB" dirty="0" smtClean="0"/>
                  <a:t> if and only if the squares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𝑖</m:t>
                        </m:r>
                      </m:sub>
                    </m:sSub>
                  </m:oMath>
                </a14:m>
                <a:r>
                  <a:rPr lang="en-GB" dirty="0" smtClean="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𝑗</m:t>
                        </m:r>
                      </m:sub>
                    </m:sSub>
                  </m:oMath>
                </a14:m>
                <a:r>
                  <a:rPr lang="en-GB" dirty="0" smtClean="0"/>
                  <a:t>  are orthogonal whenever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𝑘</m:t>
                        </m:r>
                      </m:e>
                    </m:d>
                  </m:oMath>
                </a14:m>
                <a:r>
                  <a:rPr lang="en-GB" dirty="0" smtClean="0"/>
                  <a:t>  and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oMath>
                </a14:m>
                <a:r>
                  <a:rPr lang="en-GB" dirty="0" smtClean="0"/>
                  <a:t>.</a:t>
                </a:r>
              </a:p>
              <a:p>
                <a:pPr>
                  <a:lnSpc>
                    <a:spcPct val="150000"/>
                  </a:lnSpc>
                </a:pPr>
                <a:endParaRPr lang="en-GB" dirty="0"/>
              </a:p>
              <a:p>
                <a:pPr>
                  <a:lnSpc>
                    <a:spcPct val="150000"/>
                  </a:lnSpc>
                </a:pPr>
                <a:r>
                  <a:rPr lang="en-GB" dirty="0" smtClean="0"/>
                  <a:t>Let  </a:t>
                </a:r>
                <a14:m>
                  <m:oMath xmlns:m="http://schemas.openxmlformats.org/officeDocument/2006/math">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e>
                    </m:d>
                  </m:oMath>
                </a14:m>
                <a:r>
                  <a:rPr lang="en-GB" dirty="0" smtClean="0"/>
                  <a:t>  denote the maximal number  </a:t>
                </a:r>
                <a14:m>
                  <m:oMath xmlns:m="http://schemas.openxmlformats.org/officeDocument/2006/math">
                    <m:r>
                      <a:rPr lang="en-GB" i="1" smtClean="0">
                        <a:latin typeface="Cambria Math" panose="02040503050406030204" pitchFamily="18" charset="0"/>
                      </a:rPr>
                      <m:t>𝑘</m:t>
                    </m:r>
                  </m:oMath>
                </a14:m>
                <a:r>
                  <a:rPr lang="en-GB" dirty="0" smtClean="0"/>
                  <a:t>  of  </a:t>
                </a:r>
                <a:br>
                  <a:rPr lang="en-GB" dirty="0" smtClean="0"/>
                </a:br>
                <a:r>
                  <a:rPr lang="en-GB" dirty="0" smtClean="0"/>
                  <a:t>(elements in a collection of)  pairwise orthogonal Latin squares of order  </a:t>
                </a:r>
                <a14:m>
                  <m:oMath xmlns:m="http://schemas.openxmlformats.org/officeDocument/2006/math">
                    <m:r>
                      <a:rPr lang="en-GB" i="1" smtClean="0">
                        <a:latin typeface="Cambria Math" panose="02040503050406030204" pitchFamily="18" charset="0"/>
                      </a:rPr>
                      <m:t>𝑁</m:t>
                    </m:r>
                  </m:oMath>
                </a14:m>
                <a:r>
                  <a:rPr lang="en-GB" dirty="0" smtClean="0"/>
                  <a:t>.</a:t>
                </a:r>
              </a:p>
              <a:p>
                <a:pPr>
                  <a:lnSpc>
                    <a:spcPct val="150000"/>
                  </a:lnSpc>
                </a:pPr>
                <a:endParaRPr lang="en-GB" dirty="0"/>
              </a:p>
              <a:p>
                <a:pPr>
                  <a:lnSpc>
                    <a:spcPct val="150000"/>
                  </a:lnSpc>
                </a:pPr>
                <a:r>
                  <a:rPr lang="en-GB" dirty="0" smtClean="0"/>
                  <a:t>It is easy to see: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e>
                      </m:d>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749"/>
                </a:stretch>
              </a:blipFill>
            </p:spPr>
            <p:txBody>
              <a:bodyPr/>
              <a:lstStyle/>
              <a:p>
                <a:r>
                  <a:rPr lang="en-GB">
                    <a:noFill/>
                  </a:rPr>
                  <a:t> </a:t>
                </a:r>
              </a:p>
            </p:txBody>
          </p:sp>
        </mc:Fallback>
      </mc:AlternateContent>
    </p:spTree>
    <p:extLst>
      <p:ext uri="{BB962C8B-B14F-4D97-AF65-F5344CB8AC3E}">
        <p14:creationId xmlns:p14="http://schemas.microsoft.com/office/powerpoint/2010/main" val="423611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Orthogonal 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 collection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𝑘</m:t>
                        </m:r>
                      </m:sub>
                    </m:sSub>
                  </m:oMath>
                </a14:m>
                <a:r>
                  <a:rPr lang="en-GB" dirty="0" smtClean="0"/>
                  <a:t>  of pairwise orthogonal Latin squares of order  </a:t>
                </a:r>
                <a14:m>
                  <m:oMath xmlns:m="http://schemas.openxmlformats.org/officeDocument/2006/math">
                    <m:r>
                      <a:rPr lang="en-GB" i="1" smtClean="0">
                        <a:latin typeface="Cambria Math" panose="02040503050406030204" pitchFamily="18" charset="0"/>
                      </a:rPr>
                      <m:t>𝑁</m:t>
                    </m:r>
                  </m:oMath>
                </a14:m>
                <a:r>
                  <a:rPr lang="en-GB" dirty="0" smtClean="0"/>
                  <a:t>  </a:t>
                </a:r>
              </a:p>
              <a:p>
                <a:pPr>
                  <a:lnSpc>
                    <a:spcPct val="150000"/>
                  </a:lnSpc>
                </a:pPr>
                <a:r>
                  <a:rPr lang="en-GB" dirty="0" smtClean="0"/>
                  <a:t>is called </a:t>
                </a:r>
                <a:r>
                  <a:rPr lang="en-GB" b="1" dirty="0" smtClean="0"/>
                  <a:t>complete</a:t>
                </a:r>
                <a:r>
                  <a:rPr lang="en-GB" dirty="0" smtClean="0"/>
                  <a:t> if and only if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m:t>
                      </m:r>
                    </m:oMath>
                  </m:oMathPara>
                </a14:m>
                <a:endParaRPr lang="en-GB" dirty="0" smtClean="0"/>
              </a:p>
              <a:p>
                <a:endParaRPr lang="en-GB" dirty="0" smtClean="0"/>
              </a:p>
              <a:p>
                <a:r>
                  <a:rPr lang="en-GB" u="sng" dirty="0" smtClean="0"/>
                  <a:t>The following is known:</a:t>
                </a:r>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i="1" smtClean="0">
                        <a:latin typeface="Cambria Math" panose="02040503050406030204" pitchFamily="18" charset="0"/>
                      </a:rPr>
                      <m:t>𝑁</m:t>
                    </m:r>
                  </m:oMath>
                </a14:m>
                <a:r>
                  <a:rPr lang="en-GB" dirty="0" smtClean="0"/>
                  <a:t>  is a power of a prime number  (that is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𝑘</m:t>
                        </m:r>
                      </m:sup>
                    </m:sSup>
                  </m:oMath>
                </a14:m>
                <a:r>
                  <a:rPr lang="en-GB" dirty="0" smtClean="0"/>
                  <a:t>  for some prime number  </a:t>
                </a:r>
                <a14:m>
                  <m:oMath xmlns:m="http://schemas.openxmlformats.org/officeDocument/2006/math">
                    <m:r>
                      <a:rPr lang="en-GB" i="1" smtClean="0">
                        <a:latin typeface="Cambria Math" panose="02040503050406030204" pitchFamily="18" charset="0"/>
                      </a:rPr>
                      <m:t>𝑝</m:t>
                    </m:r>
                  </m:oMath>
                </a14:m>
                <a:r>
                  <a:rPr lang="en-GB" dirty="0" smtClean="0"/>
                  <a:t>  and a natural number  </a:t>
                </a:r>
                <a14:m>
                  <m:oMath xmlns:m="http://schemas.openxmlformats.org/officeDocument/2006/math">
                    <m:r>
                      <a:rPr lang="en-GB" i="1" smtClean="0">
                        <a:latin typeface="Cambria Math" panose="02040503050406030204" pitchFamily="18" charset="0"/>
                      </a:rPr>
                      <m:t>𝑘</m:t>
                    </m:r>
                  </m:oMath>
                </a14:m>
                <a:r>
                  <a:rPr lang="en-GB" dirty="0" smtClean="0"/>
                  <a:t>),  then  </a:t>
                </a:r>
                <a14:m>
                  <m:oMath xmlns:m="http://schemas.openxmlformats.org/officeDocument/2006/math">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e>
                    </m:d>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m:t>
                    </m:r>
                  </m:oMath>
                </a14:m>
                <a:r>
                  <a:rPr lang="en-GB" dirty="0" smtClean="0"/>
                  <a:t>.</a:t>
                </a:r>
              </a:p>
              <a:p>
                <a:pPr marL="342900" indent="-342900">
                  <a:lnSpc>
                    <a:spcPct val="150000"/>
                  </a:lnSpc>
                  <a:buFont typeface="Arial" panose="020B0604020202020204" pitchFamily="34" charset="0"/>
                  <a:buChar char="•"/>
                </a:pPr>
                <a:r>
                  <a:rPr lang="en-GB" dirty="0"/>
                  <a:t>We have  </a:t>
                </a:r>
                <a14:m>
                  <m:oMath xmlns:m="http://schemas.openxmlformats.org/officeDocument/2006/math">
                    <m:r>
                      <a:rPr lang="en-GB" i="1">
                        <a:latin typeface="Cambria Math" panose="02040503050406030204" pitchFamily="18" charset="0"/>
                      </a:rPr>
                      <m:t>𝒩</m:t>
                    </m:r>
                    <m:d>
                      <m:dPr>
                        <m:ctrlPr>
                          <a:rPr lang="en-GB" i="1">
                            <a:latin typeface="Cambria Math" panose="02040503050406030204" pitchFamily="18" charset="0"/>
                          </a:rPr>
                        </m:ctrlPr>
                      </m:dPr>
                      <m:e>
                        <m:r>
                          <a:rPr lang="en-GB" i="1">
                            <a:latin typeface="Cambria Math" panose="02040503050406030204" pitchFamily="18" charset="0"/>
                          </a:rPr>
                          <m:t>6</m:t>
                        </m:r>
                      </m:e>
                    </m:d>
                    <m:r>
                      <a:rPr lang="en-GB" i="1">
                        <a:latin typeface="Cambria Math" panose="02040503050406030204" pitchFamily="18" charset="0"/>
                      </a:rPr>
                      <m:t>=1</m:t>
                    </m:r>
                  </m:oMath>
                </a14:m>
                <a:r>
                  <a:rPr lang="en-GB" dirty="0"/>
                  <a:t>.</a:t>
                </a:r>
              </a:p>
              <a:p>
                <a:pPr marL="342900" indent="-342900">
                  <a:lnSpc>
                    <a:spcPct val="150000"/>
                  </a:lnSpc>
                  <a:buFont typeface="Arial" panose="020B0604020202020204" pitchFamily="34" charset="0"/>
                  <a:buChar char="•"/>
                </a:pPr>
                <a:r>
                  <a:rPr lang="en-GB" dirty="0"/>
                  <a:t>If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≥3</m:t>
                    </m:r>
                  </m:oMath>
                </a14:m>
                <a:r>
                  <a:rPr lang="en-GB" dirty="0"/>
                  <a:t>  and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≠6</m:t>
                    </m:r>
                  </m:oMath>
                </a14:m>
                <a:r>
                  <a:rPr lang="en-GB" dirty="0"/>
                  <a:t>,  then  </a:t>
                </a:r>
                <a14:m>
                  <m:oMath xmlns:m="http://schemas.openxmlformats.org/officeDocument/2006/math">
                    <m:r>
                      <a:rPr lang="en-GB" i="1">
                        <a:latin typeface="Cambria Math" panose="02040503050406030204" pitchFamily="18" charset="0"/>
                      </a:rPr>
                      <m:t>𝒩</m:t>
                    </m:r>
                    <m:d>
                      <m:dPr>
                        <m:ctrlPr>
                          <a:rPr lang="en-GB" i="1">
                            <a:latin typeface="Cambria Math" panose="02040503050406030204" pitchFamily="18" charset="0"/>
                          </a:rPr>
                        </m:ctrlPr>
                      </m:dPr>
                      <m:e>
                        <m:r>
                          <a:rPr lang="en-GB" i="1">
                            <a:latin typeface="Cambria Math" panose="02040503050406030204" pitchFamily="18" charset="0"/>
                          </a:rPr>
                          <m:t>𝑁</m:t>
                        </m:r>
                      </m:e>
                    </m:d>
                    <m:r>
                      <a:rPr lang="en-GB" i="1">
                        <a:latin typeface="Cambria Math" panose="02040503050406030204" pitchFamily="18" charset="0"/>
                      </a:rPr>
                      <m:t>≥2</m:t>
                    </m:r>
                  </m:oMath>
                </a14:m>
                <a:r>
                  <a:rPr lang="en-GB" dirty="0"/>
                  <a:t>.</a:t>
                </a:r>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≥4</m:t>
                    </m:r>
                  </m:oMath>
                </a14:m>
                <a:r>
                  <a:rPr lang="en-GB" dirty="0" smtClean="0"/>
                  <a:t>  and  </a:t>
                </a:r>
                <a14:m>
                  <m:oMath xmlns:m="http://schemas.openxmlformats.org/officeDocument/2006/math">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e>
                    </m:d>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−3</m:t>
                    </m:r>
                  </m:oMath>
                </a14:m>
                <a:r>
                  <a:rPr lang="en-GB" dirty="0" smtClean="0"/>
                  <a:t>,  then  </a:t>
                </a:r>
                <a14:m>
                  <m:oMath xmlns:m="http://schemas.openxmlformats.org/officeDocument/2006/math">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e>
                    </m:d>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m:t>
                    </m:r>
                  </m:oMath>
                </a14:m>
                <a:r>
                  <a:rPr lang="en-GB" dirty="0" smtClean="0"/>
                  <a:t>.</a:t>
                </a:r>
              </a:p>
              <a:p>
                <a:pPr marL="342900" indent="-342900">
                  <a:lnSpc>
                    <a:spcPct val="200000"/>
                  </a:lnSpc>
                  <a:buFont typeface="Arial" panose="020B0604020202020204" pitchFamily="34" charset="0"/>
                  <a:buChar char="•"/>
                </a:pPr>
                <a:r>
                  <a:rPr lang="en-GB" dirty="0" smtClean="0"/>
                  <a:t>We have  </a:t>
                </a:r>
                <a14:m>
                  <m:oMath xmlns:m="http://schemas.openxmlformats.org/officeDocument/2006/math">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e>
                    </m:d>
                    <m:r>
                      <a:rPr lang="en-GB" b="0" i="1" smtClean="0">
                        <a:latin typeface="Cambria Math" panose="02040503050406030204" pitchFamily="18" charset="0"/>
                        <a:ea typeface="Cambria Math" panose="02040503050406030204" pitchFamily="18" charset="0"/>
                      </a:rPr>
                      <m:t>⟶∞</m:t>
                    </m:r>
                  </m:oMath>
                </a14:m>
                <a:r>
                  <a:rPr lang="en-GB" dirty="0" smtClean="0"/>
                  <a:t>  as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smtClean="0"/>
                  <a:t>.</a:t>
                </a:r>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622"/>
                </a:stretch>
              </a:blipFill>
            </p:spPr>
            <p:txBody>
              <a:bodyPr/>
              <a:lstStyle/>
              <a:p>
                <a:r>
                  <a:rPr lang="en-GB">
                    <a:noFill/>
                  </a:rPr>
                  <a:t> </a:t>
                </a:r>
              </a:p>
            </p:txBody>
          </p:sp>
        </mc:Fallback>
      </mc:AlternateContent>
    </p:spTree>
    <p:extLst>
      <p:ext uri="{BB962C8B-B14F-4D97-AF65-F5344CB8AC3E}">
        <p14:creationId xmlns:p14="http://schemas.microsoft.com/office/powerpoint/2010/main" val="424918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Orthogonal Latin squares:  The following is known:</a:t>
            </a:r>
            <a:endParaRPr lang="en-GB" dirty="0"/>
          </a:p>
        </p:txBody>
      </p:sp>
      <mc:AlternateContent xmlns:mc="http://schemas.openxmlformats.org/markup-compatibility/2006">
        <mc:Choice xmlns:a14="http://schemas.microsoft.com/office/drawing/2010/main" Requires="a14">
          <p:graphicFrame>
            <p:nvGraphicFramePr>
              <p:cNvPr id="3" name="Tabulka 2"/>
              <p:cNvGraphicFramePr>
                <a:graphicFrameLocks noGrp="1"/>
              </p:cNvGraphicFramePr>
              <p:nvPr>
                <p:extLst>
                  <p:ext uri="{D42A27DB-BD31-4B8C-83A1-F6EECF244321}">
                    <p14:modId xmlns:p14="http://schemas.microsoft.com/office/powerpoint/2010/main" val="212143655"/>
                  </p:ext>
                </p:extLst>
              </p:nvPr>
            </p:nvGraphicFramePr>
            <p:xfrm>
              <a:off x="1078180" y="1440000"/>
              <a:ext cx="8280000" cy="1080000"/>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3717724688"/>
                        </a:ext>
                      </a:extLst>
                    </a:gridCol>
                    <a:gridCol w="720000">
                      <a:extLst>
                        <a:ext uri="{9D8B030D-6E8A-4147-A177-3AD203B41FA5}">
                          <a16:colId xmlns:a16="http://schemas.microsoft.com/office/drawing/2014/main" val="4072174939"/>
                        </a:ext>
                      </a:extLst>
                    </a:gridCol>
                    <a:gridCol w="720000">
                      <a:extLst>
                        <a:ext uri="{9D8B030D-6E8A-4147-A177-3AD203B41FA5}">
                          <a16:colId xmlns:a16="http://schemas.microsoft.com/office/drawing/2014/main" val="669653384"/>
                        </a:ext>
                      </a:extLst>
                    </a:gridCol>
                    <a:gridCol w="720000">
                      <a:extLst>
                        <a:ext uri="{9D8B030D-6E8A-4147-A177-3AD203B41FA5}">
                          <a16:colId xmlns:a16="http://schemas.microsoft.com/office/drawing/2014/main" val="2386639621"/>
                        </a:ext>
                      </a:extLst>
                    </a:gridCol>
                    <a:gridCol w="720000">
                      <a:extLst>
                        <a:ext uri="{9D8B030D-6E8A-4147-A177-3AD203B41FA5}">
                          <a16:colId xmlns:a16="http://schemas.microsoft.com/office/drawing/2014/main" val="3062544486"/>
                        </a:ext>
                      </a:extLst>
                    </a:gridCol>
                    <a:gridCol w="720000">
                      <a:extLst>
                        <a:ext uri="{9D8B030D-6E8A-4147-A177-3AD203B41FA5}">
                          <a16:colId xmlns:a16="http://schemas.microsoft.com/office/drawing/2014/main" val="1639005127"/>
                        </a:ext>
                      </a:extLst>
                    </a:gridCol>
                    <a:gridCol w="720000">
                      <a:extLst>
                        <a:ext uri="{9D8B030D-6E8A-4147-A177-3AD203B41FA5}">
                          <a16:colId xmlns:a16="http://schemas.microsoft.com/office/drawing/2014/main" val="234995100"/>
                        </a:ext>
                      </a:extLst>
                    </a:gridCol>
                    <a:gridCol w="720000">
                      <a:extLst>
                        <a:ext uri="{9D8B030D-6E8A-4147-A177-3AD203B41FA5}">
                          <a16:colId xmlns:a16="http://schemas.microsoft.com/office/drawing/2014/main" val="3704271052"/>
                        </a:ext>
                      </a:extLst>
                    </a:gridCol>
                    <a:gridCol w="720000">
                      <a:extLst>
                        <a:ext uri="{9D8B030D-6E8A-4147-A177-3AD203B41FA5}">
                          <a16:colId xmlns:a16="http://schemas.microsoft.com/office/drawing/2014/main" val="1804062916"/>
                        </a:ext>
                      </a:extLst>
                    </a:gridCol>
                    <a:gridCol w="720000">
                      <a:extLst>
                        <a:ext uri="{9D8B030D-6E8A-4147-A177-3AD203B41FA5}">
                          <a16:colId xmlns:a16="http://schemas.microsoft.com/office/drawing/2014/main" val="3471584113"/>
                        </a:ext>
                      </a:extLst>
                    </a:gridCol>
                    <a:gridCol w="720000">
                      <a:extLst>
                        <a:ext uri="{9D8B030D-6E8A-4147-A177-3AD203B41FA5}">
                          <a16:colId xmlns:a16="http://schemas.microsoft.com/office/drawing/2014/main" val="3103754183"/>
                        </a:ext>
                      </a:extLst>
                    </a:gridCol>
                  </a:tblGrid>
                  <a:tr h="540000">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chemeClr val="bg1"/>
                                    </a:solidFill>
                                    <a:effectLst/>
                                    <a:latin typeface="Cambria Math" panose="02040503050406030204" pitchFamily="18" charset="0"/>
                                  </a:rPr>
                                  <m:t>𝑁</m:t>
                                </m:r>
                              </m:oMath>
                            </m:oMathPara>
                          </a14:m>
                          <a:endParaRPr lang="en-GB" sz="1800" b="0" i="0" u="none" strike="noStrike" noProof="0" dirty="0">
                            <a:solidFill>
                              <a:schemeClr val="bg1"/>
                            </a:solidFill>
                            <a:effectLst/>
                            <a:latin typeface="+mn-lt"/>
                          </a:endParaRPr>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smtClean="0"/>
                            <a:t>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7</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9</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10</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540000">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chemeClr val="bg1"/>
                                    </a:solidFill>
                                    <a:effectLst/>
                                    <a:latin typeface="Cambria Math" panose="02040503050406030204" pitchFamily="18" charset="0"/>
                                  </a:rPr>
                                  <m:t>𝒩</m:t>
                                </m:r>
                                <m:d>
                                  <m:dPr>
                                    <m:ctrlPr>
                                      <a:rPr lang="en-GB" sz="1800" b="0" i="1" u="none" strike="noStrike" noProof="0" smtClean="0">
                                        <a:solidFill>
                                          <a:schemeClr val="bg1"/>
                                        </a:solidFill>
                                        <a:effectLst/>
                                        <a:latin typeface="Cambria Math" panose="02040503050406030204" pitchFamily="18" charset="0"/>
                                      </a:rPr>
                                    </m:ctrlPr>
                                  </m:dPr>
                                  <m:e>
                                    <m:r>
                                      <a:rPr lang="en-GB" sz="1800" b="0" i="1" u="none" strike="noStrike" noProof="0" smtClean="0">
                                        <a:solidFill>
                                          <a:schemeClr val="bg1"/>
                                        </a:solidFill>
                                        <a:effectLst/>
                                        <a:latin typeface="Cambria Math" panose="02040503050406030204" pitchFamily="18" charset="0"/>
                                      </a:rPr>
                                      <m:t>𝑁</m:t>
                                    </m:r>
                                  </m:e>
                                </m:d>
                              </m:oMath>
                            </m:oMathPara>
                          </a14:m>
                          <a:endParaRPr lang="en-GB" sz="1800" b="0" i="0" u="none" strike="noStrike" noProof="0" dirty="0">
                            <a:solidFill>
                              <a:schemeClr val="bg1"/>
                            </a:solidFill>
                            <a:effectLst/>
                            <a:latin typeface="+mn-lt"/>
                          </a:endParaRPr>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smtClean="0"/>
                            <a:t>—</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7</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bl>
              </a:graphicData>
            </a:graphic>
          </p:graphicFrame>
        </mc:Choice>
        <mc:Fallback>
          <p:graphicFrame>
            <p:nvGraphicFramePr>
              <p:cNvPr id="3" name="Tabulka 2"/>
              <p:cNvGraphicFramePr>
                <a:graphicFrameLocks noGrp="1"/>
              </p:cNvGraphicFramePr>
              <p:nvPr>
                <p:extLst>
                  <p:ext uri="{D42A27DB-BD31-4B8C-83A1-F6EECF244321}">
                    <p14:modId xmlns:p14="http://schemas.microsoft.com/office/powerpoint/2010/main" val="212143655"/>
                  </p:ext>
                </p:extLst>
              </p:nvPr>
            </p:nvGraphicFramePr>
            <p:xfrm>
              <a:off x="1078180" y="1440000"/>
              <a:ext cx="8280000" cy="1080000"/>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3717724688"/>
                        </a:ext>
                      </a:extLst>
                    </a:gridCol>
                    <a:gridCol w="720000">
                      <a:extLst>
                        <a:ext uri="{9D8B030D-6E8A-4147-A177-3AD203B41FA5}">
                          <a16:colId xmlns:a16="http://schemas.microsoft.com/office/drawing/2014/main" val="4072174939"/>
                        </a:ext>
                      </a:extLst>
                    </a:gridCol>
                    <a:gridCol w="720000">
                      <a:extLst>
                        <a:ext uri="{9D8B030D-6E8A-4147-A177-3AD203B41FA5}">
                          <a16:colId xmlns:a16="http://schemas.microsoft.com/office/drawing/2014/main" val="669653384"/>
                        </a:ext>
                      </a:extLst>
                    </a:gridCol>
                    <a:gridCol w="720000">
                      <a:extLst>
                        <a:ext uri="{9D8B030D-6E8A-4147-A177-3AD203B41FA5}">
                          <a16:colId xmlns:a16="http://schemas.microsoft.com/office/drawing/2014/main" val="2386639621"/>
                        </a:ext>
                      </a:extLst>
                    </a:gridCol>
                    <a:gridCol w="720000">
                      <a:extLst>
                        <a:ext uri="{9D8B030D-6E8A-4147-A177-3AD203B41FA5}">
                          <a16:colId xmlns:a16="http://schemas.microsoft.com/office/drawing/2014/main" val="3062544486"/>
                        </a:ext>
                      </a:extLst>
                    </a:gridCol>
                    <a:gridCol w="720000">
                      <a:extLst>
                        <a:ext uri="{9D8B030D-6E8A-4147-A177-3AD203B41FA5}">
                          <a16:colId xmlns:a16="http://schemas.microsoft.com/office/drawing/2014/main" val="1639005127"/>
                        </a:ext>
                      </a:extLst>
                    </a:gridCol>
                    <a:gridCol w="720000">
                      <a:extLst>
                        <a:ext uri="{9D8B030D-6E8A-4147-A177-3AD203B41FA5}">
                          <a16:colId xmlns:a16="http://schemas.microsoft.com/office/drawing/2014/main" val="234995100"/>
                        </a:ext>
                      </a:extLst>
                    </a:gridCol>
                    <a:gridCol w="720000">
                      <a:extLst>
                        <a:ext uri="{9D8B030D-6E8A-4147-A177-3AD203B41FA5}">
                          <a16:colId xmlns:a16="http://schemas.microsoft.com/office/drawing/2014/main" val="3704271052"/>
                        </a:ext>
                      </a:extLst>
                    </a:gridCol>
                    <a:gridCol w="720000">
                      <a:extLst>
                        <a:ext uri="{9D8B030D-6E8A-4147-A177-3AD203B41FA5}">
                          <a16:colId xmlns:a16="http://schemas.microsoft.com/office/drawing/2014/main" val="1804062916"/>
                        </a:ext>
                      </a:extLst>
                    </a:gridCol>
                    <a:gridCol w="720000">
                      <a:extLst>
                        <a:ext uri="{9D8B030D-6E8A-4147-A177-3AD203B41FA5}">
                          <a16:colId xmlns:a16="http://schemas.microsoft.com/office/drawing/2014/main" val="3471584113"/>
                        </a:ext>
                      </a:extLst>
                    </a:gridCol>
                    <a:gridCol w="720000">
                      <a:extLst>
                        <a:ext uri="{9D8B030D-6E8A-4147-A177-3AD203B41FA5}">
                          <a16:colId xmlns:a16="http://schemas.microsoft.com/office/drawing/2014/main" val="3103754183"/>
                        </a:ext>
                      </a:extLst>
                    </a:gridCol>
                  </a:tblGrid>
                  <a:tr h="540000">
                    <a:tc>
                      <a:txBody>
                        <a:bodyPr/>
                        <a:lstStyle/>
                        <a:p>
                          <a:endParaRPr lang="cs-CZ"/>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t="-1124" r="-668927" b="-102247"/>
                          </a:stretch>
                        </a:blipFill>
                      </a:tcPr>
                    </a:tc>
                    <a:tc>
                      <a:txBody>
                        <a:bodyPr/>
                        <a:lstStyle/>
                        <a:p>
                          <a:pPr algn="ctr" fontAlgn="b"/>
                          <a:r>
                            <a:rPr lang="en-GB" noProof="0" dirty="0" smtClean="0"/>
                            <a:t>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7</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9</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10</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540000">
                    <a:tc>
                      <a:txBody>
                        <a:bodyPr/>
                        <a:lstStyle/>
                        <a:p>
                          <a:endParaRPr lang="cs-CZ"/>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t="-101124" r="-668927" b="-2247"/>
                          </a:stretch>
                        </a:blipFill>
                      </a:tcPr>
                    </a:tc>
                    <a:tc>
                      <a:txBody>
                        <a:bodyPr/>
                        <a:lstStyle/>
                        <a:p>
                          <a:pPr algn="ctr" fontAlgn="b"/>
                          <a:r>
                            <a:rPr lang="en-GB" noProof="0" dirty="0" smtClean="0"/>
                            <a:t>—</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7</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Tabulka 3"/>
              <p:cNvGraphicFramePr>
                <a:graphicFrameLocks noGrp="1"/>
              </p:cNvGraphicFramePr>
              <p:nvPr>
                <p:extLst>
                  <p:ext uri="{D42A27DB-BD31-4B8C-83A1-F6EECF244321}">
                    <p14:modId xmlns:p14="http://schemas.microsoft.com/office/powerpoint/2010/main" val="3542397851"/>
                  </p:ext>
                </p:extLst>
              </p:nvPr>
            </p:nvGraphicFramePr>
            <p:xfrm>
              <a:off x="1078180" y="3240000"/>
              <a:ext cx="8280000" cy="1080000"/>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3717724688"/>
                        </a:ext>
                      </a:extLst>
                    </a:gridCol>
                    <a:gridCol w="720000">
                      <a:extLst>
                        <a:ext uri="{9D8B030D-6E8A-4147-A177-3AD203B41FA5}">
                          <a16:colId xmlns:a16="http://schemas.microsoft.com/office/drawing/2014/main" val="4072174939"/>
                        </a:ext>
                      </a:extLst>
                    </a:gridCol>
                    <a:gridCol w="720000">
                      <a:extLst>
                        <a:ext uri="{9D8B030D-6E8A-4147-A177-3AD203B41FA5}">
                          <a16:colId xmlns:a16="http://schemas.microsoft.com/office/drawing/2014/main" val="669653384"/>
                        </a:ext>
                      </a:extLst>
                    </a:gridCol>
                    <a:gridCol w="720000">
                      <a:extLst>
                        <a:ext uri="{9D8B030D-6E8A-4147-A177-3AD203B41FA5}">
                          <a16:colId xmlns:a16="http://schemas.microsoft.com/office/drawing/2014/main" val="2386639621"/>
                        </a:ext>
                      </a:extLst>
                    </a:gridCol>
                    <a:gridCol w="720000">
                      <a:extLst>
                        <a:ext uri="{9D8B030D-6E8A-4147-A177-3AD203B41FA5}">
                          <a16:colId xmlns:a16="http://schemas.microsoft.com/office/drawing/2014/main" val="3062544486"/>
                        </a:ext>
                      </a:extLst>
                    </a:gridCol>
                    <a:gridCol w="720000">
                      <a:extLst>
                        <a:ext uri="{9D8B030D-6E8A-4147-A177-3AD203B41FA5}">
                          <a16:colId xmlns:a16="http://schemas.microsoft.com/office/drawing/2014/main" val="1639005127"/>
                        </a:ext>
                      </a:extLst>
                    </a:gridCol>
                    <a:gridCol w="720000">
                      <a:extLst>
                        <a:ext uri="{9D8B030D-6E8A-4147-A177-3AD203B41FA5}">
                          <a16:colId xmlns:a16="http://schemas.microsoft.com/office/drawing/2014/main" val="234995100"/>
                        </a:ext>
                      </a:extLst>
                    </a:gridCol>
                    <a:gridCol w="720000">
                      <a:extLst>
                        <a:ext uri="{9D8B030D-6E8A-4147-A177-3AD203B41FA5}">
                          <a16:colId xmlns:a16="http://schemas.microsoft.com/office/drawing/2014/main" val="3704271052"/>
                        </a:ext>
                      </a:extLst>
                    </a:gridCol>
                    <a:gridCol w="720000">
                      <a:extLst>
                        <a:ext uri="{9D8B030D-6E8A-4147-A177-3AD203B41FA5}">
                          <a16:colId xmlns:a16="http://schemas.microsoft.com/office/drawing/2014/main" val="1804062916"/>
                        </a:ext>
                      </a:extLst>
                    </a:gridCol>
                    <a:gridCol w="720000">
                      <a:extLst>
                        <a:ext uri="{9D8B030D-6E8A-4147-A177-3AD203B41FA5}">
                          <a16:colId xmlns:a16="http://schemas.microsoft.com/office/drawing/2014/main" val="3471584113"/>
                        </a:ext>
                      </a:extLst>
                    </a:gridCol>
                    <a:gridCol w="720000">
                      <a:extLst>
                        <a:ext uri="{9D8B030D-6E8A-4147-A177-3AD203B41FA5}">
                          <a16:colId xmlns:a16="http://schemas.microsoft.com/office/drawing/2014/main" val="3103754183"/>
                        </a:ext>
                      </a:extLst>
                    </a:gridCol>
                  </a:tblGrid>
                  <a:tr h="540000">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chemeClr val="bg1"/>
                                    </a:solidFill>
                                    <a:effectLst/>
                                    <a:latin typeface="Cambria Math" panose="02040503050406030204" pitchFamily="18" charset="0"/>
                                  </a:rPr>
                                  <m:t>𝑁</m:t>
                                </m:r>
                              </m:oMath>
                            </m:oMathPara>
                          </a14:m>
                          <a:endParaRPr lang="en-GB" sz="1800" b="0" i="0" u="none" strike="noStrike" noProof="0" dirty="0">
                            <a:solidFill>
                              <a:schemeClr val="bg1"/>
                            </a:solidFill>
                            <a:effectLst/>
                            <a:latin typeface="+mn-lt"/>
                          </a:endParaRPr>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smtClean="0"/>
                            <a:t>11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17</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19</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20</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540000">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chemeClr val="bg1"/>
                                    </a:solidFill>
                                    <a:effectLst/>
                                    <a:latin typeface="Cambria Math" panose="02040503050406030204" pitchFamily="18" charset="0"/>
                                  </a:rPr>
                                  <m:t>𝒩</m:t>
                                </m:r>
                                <m:d>
                                  <m:dPr>
                                    <m:ctrlPr>
                                      <a:rPr lang="en-GB" sz="1800" b="0" i="1" u="none" strike="noStrike" noProof="0" smtClean="0">
                                        <a:solidFill>
                                          <a:schemeClr val="bg1"/>
                                        </a:solidFill>
                                        <a:effectLst/>
                                        <a:latin typeface="Cambria Math" panose="02040503050406030204" pitchFamily="18" charset="0"/>
                                      </a:rPr>
                                    </m:ctrlPr>
                                  </m:dPr>
                                  <m:e>
                                    <m:r>
                                      <a:rPr lang="en-GB" sz="1800" b="0" i="1" u="none" strike="noStrike" noProof="0" smtClean="0">
                                        <a:solidFill>
                                          <a:schemeClr val="bg1"/>
                                        </a:solidFill>
                                        <a:effectLst/>
                                        <a:latin typeface="Cambria Math" panose="02040503050406030204" pitchFamily="18" charset="0"/>
                                      </a:rPr>
                                      <m:t>𝑁</m:t>
                                    </m:r>
                                  </m:e>
                                </m:d>
                              </m:oMath>
                            </m:oMathPara>
                          </a14:m>
                          <a:endParaRPr lang="en-GB" sz="1800" b="0" i="0" u="none" strike="noStrike" noProof="0" dirty="0">
                            <a:solidFill>
                              <a:schemeClr val="bg1"/>
                            </a:solidFill>
                            <a:effectLst/>
                            <a:latin typeface="+mn-lt"/>
                          </a:endParaRPr>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smtClean="0"/>
                            <a:t>10</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bl>
              </a:graphicData>
            </a:graphic>
          </p:graphicFrame>
        </mc:Choice>
        <mc:Fallback>
          <p:graphicFrame>
            <p:nvGraphicFramePr>
              <p:cNvPr id="4" name="Tabulka 3"/>
              <p:cNvGraphicFramePr>
                <a:graphicFrameLocks noGrp="1"/>
              </p:cNvGraphicFramePr>
              <p:nvPr>
                <p:extLst>
                  <p:ext uri="{D42A27DB-BD31-4B8C-83A1-F6EECF244321}">
                    <p14:modId xmlns:p14="http://schemas.microsoft.com/office/powerpoint/2010/main" val="3542397851"/>
                  </p:ext>
                </p:extLst>
              </p:nvPr>
            </p:nvGraphicFramePr>
            <p:xfrm>
              <a:off x="1078180" y="3240000"/>
              <a:ext cx="8280000" cy="1080000"/>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3717724688"/>
                        </a:ext>
                      </a:extLst>
                    </a:gridCol>
                    <a:gridCol w="720000">
                      <a:extLst>
                        <a:ext uri="{9D8B030D-6E8A-4147-A177-3AD203B41FA5}">
                          <a16:colId xmlns:a16="http://schemas.microsoft.com/office/drawing/2014/main" val="4072174939"/>
                        </a:ext>
                      </a:extLst>
                    </a:gridCol>
                    <a:gridCol w="720000">
                      <a:extLst>
                        <a:ext uri="{9D8B030D-6E8A-4147-A177-3AD203B41FA5}">
                          <a16:colId xmlns:a16="http://schemas.microsoft.com/office/drawing/2014/main" val="669653384"/>
                        </a:ext>
                      </a:extLst>
                    </a:gridCol>
                    <a:gridCol w="720000">
                      <a:extLst>
                        <a:ext uri="{9D8B030D-6E8A-4147-A177-3AD203B41FA5}">
                          <a16:colId xmlns:a16="http://schemas.microsoft.com/office/drawing/2014/main" val="2386639621"/>
                        </a:ext>
                      </a:extLst>
                    </a:gridCol>
                    <a:gridCol w="720000">
                      <a:extLst>
                        <a:ext uri="{9D8B030D-6E8A-4147-A177-3AD203B41FA5}">
                          <a16:colId xmlns:a16="http://schemas.microsoft.com/office/drawing/2014/main" val="3062544486"/>
                        </a:ext>
                      </a:extLst>
                    </a:gridCol>
                    <a:gridCol w="720000">
                      <a:extLst>
                        <a:ext uri="{9D8B030D-6E8A-4147-A177-3AD203B41FA5}">
                          <a16:colId xmlns:a16="http://schemas.microsoft.com/office/drawing/2014/main" val="1639005127"/>
                        </a:ext>
                      </a:extLst>
                    </a:gridCol>
                    <a:gridCol w="720000">
                      <a:extLst>
                        <a:ext uri="{9D8B030D-6E8A-4147-A177-3AD203B41FA5}">
                          <a16:colId xmlns:a16="http://schemas.microsoft.com/office/drawing/2014/main" val="234995100"/>
                        </a:ext>
                      </a:extLst>
                    </a:gridCol>
                    <a:gridCol w="720000">
                      <a:extLst>
                        <a:ext uri="{9D8B030D-6E8A-4147-A177-3AD203B41FA5}">
                          <a16:colId xmlns:a16="http://schemas.microsoft.com/office/drawing/2014/main" val="3704271052"/>
                        </a:ext>
                      </a:extLst>
                    </a:gridCol>
                    <a:gridCol w="720000">
                      <a:extLst>
                        <a:ext uri="{9D8B030D-6E8A-4147-A177-3AD203B41FA5}">
                          <a16:colId xmlns:a16="http://schemas.microsoft.com/office/drawing/2014/main" val="1804062916"/>
                        </a:ext>
                      </a:extLst>
                    </a:gridCol>
                    <a:gridCol w="720000">
                      <a:extLst>
                        <a:ext uri="{9D8B030D-6E8A-4147-A177-3AD203B41FA5}">
                          <a16:colId xmlns:a16="http://schemas.microsoft.com/office/drawing/2014/main" val="3471584113"/>
                        </a:ext>
                      </a:extLst>
                    </a:gridCol>
                    <a:gridCol w="720000">
                      <a:extLst>
                        <a:ext uri="{9D8B030D-6E8A-4147-A177-3AD203B41FA5}">
                          <a16:colId xmlns:a16="http://schemas.microsoft.com/office/drawing/2014/main" val="3103754183"/>
                        </a:ext>
                      </a:extLst>
                    </a:gridCol>
                  </a:tblGrid>
                  <a:tr h="540000">
                    <a:tc>
                      <a:txBody>
                        <a:bodyPr/>
                        <a:lstStyle/>
                        <a:p>
                          <a:endParaRPr lang="cs-CZ"/>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t="-1124" r="-668927" b="-102247"/>
                          </a:stretch>
                        </a:blipFill>
                      </a:tcPr>
                    </a:tc>
                    <a:tc>
                      <a:txBody>
                        <a:bodyPr/>
                        <a:lstStyle/>
                        <a:p>
                          <a:pPr algn="ctr" fontAlgn="b"/>
                          <a:r>
                            <a:rPr lang="en-GB" noProof="0" dirty="0" smtClean="0"/>
                            <a:t>11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17</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19</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20</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540000">
                    <a:tc>
                      <a:txBody>
                        <a:bodyPr/>
                        <a:lstStyle/>
                        <a:p>
                          <a:endParaRPr lang="cs-CZ"/>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t="-101124" r="-668927" b="-2247"/>
                          </a:stretch>
                        </a:blipFill>
                      </a:tcPr>
                    </a:tc>
                    <a:tc>
                      <a:txBody>
                        <a:bodyPr/>
                        <a:lstStyle/>
                        <a:p>
                          <a:pPr algn="ctr" fontAlgn="b"/>
                          <a:r>
                            <a:rPr lang="en-GB" noProof="0" dirty="0" smtClean="0"/>
                            <a:t>10</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16</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18</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ulka 4"/>
              <p:cNvGraphicFramePr>
                <a:graphicFrameLocks noGrp="1"/>
              </p:cNvGraphicFramePr>
              <p:nvPr>
                <p:extLst>
                  <p:ext uri="{D42A27DB-BD31-4B8C-83A1-F6EECF244321}">
                    <p14:modId xmlns:p14="http://schemas.microsoft.com/office/powerpoint/2010/main" val="3976994880"/>
                  </p:ext>
                </p:extLst>
              </p:nvPr>
            </p:nvGraphicFramePr>
            <p:xfrm>
              <a:off x="1078180" y="5027959"/>
              <a:ext cx="5400000" cy="1080000"/>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3717724688"/>
                        </a:ext>
                      </a:extLst>
                    </a:gridCol>
                    <a:gridCol w="720000">
                      <a:extLst>
                        <a:ext uri="{9D8B030D-6E8A-4147-A177-3AD203B41FA5}">
                          <a16:colId xmlns:a16="http://schemas.microsoft.com/office/drawing/2014/main" val="4072174939"/>
                        </a:ext>
                      </a:extLst>
                    </a:gridCol>
                    <a:gridCol w="720000">
                      <a:extLst>
                        <a:ext uri="{9D8B030D-6E8A-4147-A177-3AD203B41FA5}">
                          <a16:colId xmlns:a16="http://schemas.microsoft.com/office/drawing/2014/main" val="669653384"/>
                        </a:ext>
                      </a:extLst>
                    </a:gridCol>
                    <a:gridCol w="720000">
                      <a:extLst>
                        <a:ext uri="{9D8B030D-6E8A-4147-A177-3AD203B41FA5}">
                          <a16:colId xmlns:a16="http://schemas.microsoft.com/office/drawing/2014/main" val="2386639621"/>
                        </a:ext>
                      </a:extLst>
                    </a:gridCol>
                    <a:gridCol w="720000">
                      <a:extLst>
                        <a:ext uri="{9D8B030D-6E8A-4147-A177-3AD203B41FA5}">
                          <a16:colId xmlns:a16="http://schemas.microsoft.com/office/drawing/2014/main" val="3062544486"/>
                        </a:ext>
                      </a:extLst>
                    </a:gridCol>
                    <a:gridCol w="720000">
                      <a:extLst>
                        <a:ext uri="{9D8B030D-6E8A-4147-A177-3AD203B41FA5}">
                          <a16:colId xmlns:a16="http://schemas.microsoft.com/office/drawing/2014/main" val="1639005127"/>
                        </a:ext>
                      </a:extLst>
                    </a:gridCol>
                    <a:gridCol w="720000">
                      <a:extLst>
                        <a:ext uri="{9D8B030D-6E8A-4147-A177-3AD203B41FA5}">
                          <a16:colId xmlns:a16="http://schemas.microsoft.com/office/drawing/2014/main" val="234995100"/>
                        </a:ext>
                      </a:extLst>
                    </a:gridCol>
                  </a:tblGrid>
                  <a:tr h="540000">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chemeClr val="bg1"/>
                                    </a:solidFill>
                                    <a:effectLst/>
                                    <a:latin typeface="Cambria Math" panose="02040503050406030204" pitchFamily="18" charset="0"/>
                                  </a:rPr>
                                  <m:t>𝑁</m:t>
                                </m:r>
                              </m:oMath>
                            </m:oMathPara>
                          </a14:m>
                          <a:endParaRPr lang="en-GB" sz="1800" b="0" i="0" u="none" strike="noStrike" noProof="0" dirty="0">
                            <a:solidFill>
                              <a:schemeClr val="bg1"/>
                            </a:solidFill>
                            <a:effectLst/>
                            <a:latin typeface="+mn-lt"/>
                          </a:endParaRPr>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smtClean="0"/>
                            <a:t>21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540000">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chemeClr val="bg1"/>
                                    </a:solidFill>
                                    <a:effectLst/>
                                    <a:latin typeface="Cambria Math" panose="02040503050406030204" pitchFamily="18" charset="0"/>
                                  </a:rPr>
                                  <m:t>𝒩</m:t>
                                </m:r>
                                <m:d>
                                  <m:dPr>
                                    <m:ctrlPr>
                                      <a:rPr lang="en-GB" sz="1800" b="0" i="1" u="none" strike="noStrike" noProof="0" smtClean="0">
                                        <a:solidFill>
                                          <a:schemeClr val="bg1"/>
                                        </a:solidFill>
                                        <a:effectLst/>
                                        <a:latin typeface="Cambria Math" panose="02040503050406030204" pitchFamily="18" charset="0"/>
                                      </a:rPr>
                                    </m:ctrlPr>
                                  </m:dPr>
                                  <m:e>
                                    <m:r>
                                      <a:rPr lang="en-GB" sz="1800" b="0" i="1" u="none" strike="noStrike" noProof="0" smtClean="0">
                                        <a:solidFill>
                                          <a:schemeClr val="bg1"/>
                                        </a:solidFill>
                                        <a:effectLst/>
                                        <a:latin typeface="Cambria Math" panose="02040503050406030204" pitchFamily="18" charset="0"/>
                                      </a:rPr>
                                      <m:t>𝑁</m:t>
                                    </m:r>
                                  </m:e>
                                </m:d>
                              </m:oMath>
                            </m:oMathPara>
                          </a14:m>
                          <a:endParaRPr lang="en-GB" sz="1800" b="0" i="0" u="none" strike="noStrike" noProof="0" dirty="0">
                            <a:solidFill>
                              <a:schemeClr val="bg1"/>
                            </a:solidFill>
                            <a:effectLst/>
                            <a:latin typeface="+mn-lt"/>
                          </a:endParaRPr>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bl>
              </a:graphicData>
            </a:graphic>
          </p:graphicFrame>
        </mc:Choice>
        <mc:Fallback>
          <p:graphicFrame>
            <p:nvGraphicFramePr>
              <p:cNvPr id="5" name="Tabulka 4"/>
              <p:cNvGraphicFramePr>
                <a:graphicFrameLocks noGrp="1"/>
              </p:cNvGraphicFramePr>
              <p:nvPr>
                <p:extLst>
                  <p:ext uri="{D42A27DB-BD31-4B8C-83A1-F6EECF244321}">
                    <p14:modId xmlns:p14="http://schemas.microsoft.com/office/powerpoint/2010/main" val="3976994880"/>
                  </p:ext>
                </p:extLst>
              </p:nvPr>
            </p:nvGraphicFramePr>
            <p:xfrm>
              <a:off x="1078180" y="5027959"/>
              <a:ext cx="5400000" cy="1080000"/>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3717724688"/>
                        </a:ext>
                      </a:extLst>
                    </a:gridCol>
                    <a:gridCol w="720000">
                      <a:extLst>
                        <a:ext uri="{9D8B030D-6E8A-4147-A177-3AD203B41FA5}">
                          <a16:colId xmlns:a16="http://schemas.microsoft.com/office/drawing/2014/main" val="4072174939"/>
                        </a:ext>
                      </a:extLst>
                    </a:gridCol>
                    <a:gridCol w="720000">
                      <a:extLst>
                        <a:ext uri="{9D8B030D-6E8A-4147-A177-3AD203B41FA5}">
                          <a16:colId xmlns:a16="http://schemas.microsoft.com/office/drawing/2014/main" val="669653384"/>
                        </a:ext>
                      </a:extLst>
                    </a:gridCol>
                    <a:gridCol w="720000">
                      <a:extLst>
                        <a:ext uri="{9D8B030D-6E8A-4147-A177-3AD203B41FA5}">
                          <a16:colId xmlns:a16="http://schemas.microsoft.com/office/drawing/2014/main" val="2386639621"/>
                        </a:ext>
                      </a:extLst>
                    </a:gridCol>
                    <a:gridCol w="720000">
                      <a:extLst>
                        <a:ext uri="{9D8B030D-6E8A-4147-A177-3AD203B41FA5}">
                          <a16:colId xmlns:a16="http://schemas.microsoft.com/office/drawing/2014/main" val="3062544486"/>
                        </a:ext>
                      </a:extLst>
                    </a:gridCol>
                    <a:gridCol w="720000">
                      <a:extLst>
                        <a:ext uri="{9D8B030D-6E8A-4147-A177-3AD203B41FA5}">
                          <a16:colId xmlns:a16="http://schemas.microsoft.com/office/drawing/2014/main" val="1639005127"/>
                        </a:ext>
                      </a:extLst>
                    </a:gridCol>
                    <a:gridCol w="720000">
                      <a:extLst>
                        <a:ext uri="{9D8B030D-6E8A-4147-A177-3AD203B41FA5}">
                          <a16:colId xmlns:a16="http://schemas.microsoft.com/office/drawing/2014/main" val="234995100"/>
                        </a:ext>
                      </a:extLst>
                    </a:gridCol>
                  </a:tblGrid>
                  <a:tr h="540000">
                    <a:tc>
                      <a:txBody>
                        <a:bodyPr/>
                        <a:lstStyle/>
                        <a:p>
                          <a:endParaRPr lang="cs-CZ"/>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4"/>
                          <a:stretch>
                            <a:fillRect r="-401695" b="-102247"/>
                          </a:stretch>
                        </a:blipFill>
                      </a:tcPr>
                    </a:tc>
                    <a:tc>
                      <a:txBody>
                        <a:bodyPr/>
                        <a:lstStyle/>
                        <a:p>
                          <a:pPr algn="ctr" fontAlgn="b"/>
                          <a:r>
                            <a:rPr lang="en-GB" noProof="0" dirty="0" smtClean="0"/>
                            <a:t>21</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25</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540000">
                    <a:tc>
                      <a:txBody>
                        <a:bodyPr/>
                        <a:lstStyle/>
                        <a:p>
                          <a:endParaRPr lang="cs-CZ"/>
                        </a:p>
                      </a:txBody>
                      <a:tcPr marL="0" marR="0" marT="0" marB="25200" anchor="ctr" anchorCtr="1">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4"/>
                          <a:stretch>
                            <a:fillRect t="-100000" r="-401695" b="-2247"/>
                          </a:stretch>
                        </a:blipFill>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22</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24</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a:t>
                          </a:r>
                          <a:endParaRPr lang="en-GB" noProof="0" dirty="0"/>
                        </a:p>
                      </a:txBody>
                      <a:tcPr marL="7620" marR="7620" marT="7620" marB="0" anchor="ctr" anchorCtr="1">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bl>
              </a:graphicData>
            </a:graphic>
          </p:graphicFrame>
        </mc:Fallback>
      </mc:AlternateContent>
    </p:spTree>
    <p:extLst>
      <p:ext uri="{BB962C8B-B14F-4D97-AF65-F5344CB8AC3E}">
        <p14:creationId xmlns:p14="http://schemas.microsoft.com/office/powerpoint/2010/main" val="207451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nSpc>
                <a:spcPct val="150000"/>
              </a:lnSpc>
            </a:pPr>
            <a:r>
              <a:rPr lang="en-GB" dirty="0" smtClean="0"/>
              <a:t>Four-way ANOVA:  Introduction</a:t>
            </a:r>
          </a:p>
          <a:p>
            <a:pPr>
              <a:lnSpc>
                <a:spcPct val="150000"/>
              </a:lnSpc>
            </a:pPr>
            <a:r>
              <a:rPr lang="en-GB" dirty="0" smtClean="0"/>
              <a:t>Græco-Latin squares</a:t>
            </a:r>
          </a:p>
          <a:p>
            <a:pPr>
              <a:lnSpc>
                <a:spcPct val="150000"/>
              </a:lnSpc>
            </a:pPr>
            <a:r>
              <a:rPr lang="en-GB" dirty="0" smtClean="0"/>
              <a:t>Four-way ANOVA simplified by using Græco-Latin squares</a:t>
            </a:r>
            <a:endParaRPr lang="en-GB" dirty="0"/>
          </a:p>
        </p:txBody>
      </p:sp>
    </p:spTree>
    <p:extLst>
      <p:ext uri="{BB962C8B-B14F-4D97-AF65-F5344CB8AC3E}">
        <p14:creationId xmlns:p14="http://schemas.microsoft.com/office/powerpoint/2010/main" val="1845424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Græco-Latin squares</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A pair of orthogonal Latin squares is also called a </a:t>
            </a:r>
            <a:r>
              <a:rPr lang="en-GB" b="1" dirty="0" smtClean="0"/>
              <a:t>Græco-Latin square</a:t>
            </a:r>
            <a:r>
              <a:rPr lang="en-GB" dirty="0" smtClean="0"/>
              <a:t> or </a:t>
            </a:r>
            <a:br>
              <a:rPr lang="en-GB" dirty="0" smtClean="0"/>
            </a:br>
            <a:r>
              <a:rPr lang="en-GB" b="1" dirty="0" smtClean="0"/>
              <a:t>Graeco-Latin square</a:t>
            </a:r>
            <a:r>
              <a:rPr lang="en-GB" dirty="0" smtClean="0"/>
              <a:t> or </a:t>
            </a:r>
            <a:r>
              <a:rPr lang="en-GB" b="1" dirty="0" smtClean="0"/>
              <a:t>Greco-Latin square</a:t>
            </a:r>
            <a:r>
              <a:rPr lang="en-GB" dirty="0" smtClean="0"/>
              <a:t>.  </a:t>
            </a:r>
            <a:br>
              <a:rPr lang="en-GB" dirty="0" smtClean="0"/>
            </a:br>
            <a:r>
              <a:rPr lang="en-GB" dirty="0" smtClean="0"/>
              <a:t>The name “</a:t>
            </a:r>
            <a:r>
              <a:rPr lang="en-GB" i="1" dirty="0" smtClean="0"/>
              <a:t>Græco-Latin square</a:t>
            </a:r>
            <a:r>
              <a:rPr lang="en-GB" dirty="0" smtClean="0"/>
              <a:t>” is inspired by the work of </a:t>
            </a:r>
            <a:r>
              <a:rPr lang="en-GB" b="1" dirty="0" smtClean="0"/>
              <a:t>Leonhard Euler</a:t>
            </a:r>
            <a:r>
              <a:rPr lang="en-GB" dirty="0" smtClean="0"/>
              <a:t> </a:t>
            </a:r>
            <a:br>
              <a:rPr lang="en-GB" dirty="0" smtClean="0"/>
            </a:br>
            <a:r>
              <a:rPr lang="en-GB" dirty="0" smtClean="0"/>
              <a:t>(1707–1783), a Swiss mathematician, physicist, astronomer, geographer, </a:t>
            </a:r>
            <a:br>
              <a:rPr lang="en-GB" dirty="0" smtClean="0"/>
            </a:br>
            <a:r>
              <a:rPr lang="en-GB" dirty="0" smtClean="0"/>
              <a:t>logician, and engineer  who used the upper-case letters of the Latin alphabet </a:t>
            </a:r>
            <a:br>
              <a:rPr lang="en-GB" dirty="0" smtClean="0"/>
            </a:br>
            <a:r>
              <a:rPr lang="en-GB" dirty="0" smtClean="0"/>
              <a:t>and the lower-case letters of the Greek alphabet as the symbols in the respective square:</a:t>
            </a:r>
          </a:p>
        </p:txBody>
      </p:sp>
      <p:graphicFrame>
        <p:nvGraphicFramePr>
          <p:cNvPr id="4" name="Tabulka 3"/>
          <p:cNvGraphicFramePr>
            <a:graphicFrameLocks noGrp="1"/>
          </p:cNvGraphicFramePr>
          <p:nvPr>
            <p:extLst>
              <p:ext uri="{D42A27DB-BD31-4B8C-83A1-F6EECF244321}">
                <p14:modId xmlns:p14="http://schemas.microsoft.com/office/powerpoint/2010/main" val="2387471202"/>
              </p:ext>
            </p:extLst>
          </p:nvPr>
        </p:nvGraphicFramePr>
        <p:xfrm>
          <a:off x="4336200" y="5272260"/>
          <a:ext cx="370800" cy="37084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1910231071"/>
                    </a:ext>
                  </a:extLst>
                </a:gridCol>
              </a:tblGrid>
              <a:tr h="370840">
                <a:tc>
                  <a:txBody>
                    <a:bodyPr/>
                    <a:lstStyle/>
                    <a:p>
                      <a:pPr algn="ctr"/>
                      <a:r>
                        <a:rPr lang="en-GB" noProof="0" dirty="0" smtClean="0"/>
                        <a:t>&amp;</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1063673967"/>
              </p:ext>
            </p:extLst>
          </p:nvPr>
        </p:nvGraphicFramePr>
        <p:xfrm>
          <a:off x="7036200" y="5272260"/>
          <a:ext cx="370800" cy="37084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1910231071"/>
                    </a:ext>
                  </a:extLst>
                </a:gridCol>
              </a:tblGrid>
              <a:tr h="370840">
                <a:tc>
                  <a:txBody>
                    <a:bodyPr/>
                    <a:lstStyle/>
                    <a:p>
                      <a:pPr algn="ctr"/>
                      <a:r>
                        <a:rPr lang="en-GB" noProof="0" dirty="0" smtClean="0"/>
                        <a:t>=</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4039108642"/>
              </p:ext>
            </p:extLst>
          </p:nvPr>
        </p:nvGraphicFramePr>
        <p:xfrm>
          <a:off x="2520000" y="471600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noProof="0" dirty="0" smtClean="0"/>
                        <a:t>A</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B</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C</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D</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noProof="0" dirty="0" smtClean="0"/>
                        <a:t>B</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A</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D</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C</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noProof="0" dirty="0" smtClean="0"/>
                        <a:t>C</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D</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A</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B</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noProof="0" dirty="0" smtClean="0"/>
                        <a:t>D</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C</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B</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A</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412762819"/>
              </p:ext>
            </p:extLst>
          </p:nvPr>
        </p:nvGraphicFramePr>
        <p:xfrm>
          <a:off x="5040000" y="471600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noProof="0" dirty="0" smtClean="0"/>
                        <a:t>α</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β</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γ</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δ</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noProof="0" dirty="0" smtClean="0"/>
                        <a:t>γ</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δ</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α</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β</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noProof="0" dirty="0" smtClean="0"/>
                        <a:t>δ</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γ</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β</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α</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noProof="0" dirty="0" smtClean="0"/>
                        <a:t>β</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α</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δ</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γ</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2363006184"/>
              </p:ext>
            </p:extLst>
          </p:nvPr>
        </p:nvGraphicFramePr>
        <p:xfrm>
          <a:off x="7920000" y="4716000"/>
          <a:ext cx="1987200" cy="1483360"/>
        </p:xfrm>
        <a:graphic>
          <a:graphicData uri="http://schemas.openxmlformats.org/drawingml/2006/table">
            <a:tbl>
              <a:tblPr>
                <a:tableStyleId>{2D5ABB26-0587-4C30-8999-92F81FD0307C}</a:tableStyleId>
              </a:tblPr>
              <a:tblGrid>
                <a:gridCol w="496800">
                  <a:extLst>
                    <a:ext uri="{9D8B030D-6E8A-4147-A177-3AD203B41FA5}">
                      <a16:colId xmlns:a16="http://schemas.microsoft.com/office/drawing/2014/main" val="2446742914"/>
                    </a:ext>
                  </a:extLst>
                </a:gridCol>
                <a:gridCol w="496800">
                  <a:extLst>
                    <a:ext uri="{9D8B030D-6E8A-4147-A177-3AD203B41FA5}">
                      <a16:colId xmlns:a16="http://schemas.microsoft.com/office/drawing/2014/main" val="1910231071"/>
                    </a:ext>
                  </a:extLst>
                </a:gridCol>
                <a:gridCol w="496800">
                  <a:extLst>
                    <a:ext uri="{9D8B030D-6E8A-4147-A177-3AD203B41FA5}">
                      <a16:colId xmlns:a16="http://schemas.microsoft.com/office/drawing/2014/main" val="1611118274"/>
                    </a:ext>
                  </a:extLst>
                </a:gridCol>
                <a:gridCol w="496800">
                  <a:extLst>
                    <a:ext uri="{9D8B030D-6E8A-4147-A177-3AD203B41FA5}">
                      <a16:colId xmlns:a16="http://schemas.microsoft.com/office/drawing/2014/main" val="1112996079"/>
                    </a:ext>
                  </a:extLst>
                </a:gridCol>
              </a:tblGrid>
              <a:tr h="370840">
                <a:tc>
                  <a:txBody>
                    <a:bodyPr/>
                    <a:lstStyle/>
                    <a:p>
                      <a:pPr algn="ctr"/>
                      <a:r>
                        <a:rPr lang="en-GB" noProof="0" dirty="0" smtClean="0"/>
                        <a:t>Aα</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Bβ</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Cγ</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Dδ</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noProof="0" dirty="0" smtClean="0"/>
                        <a:t>Bγ</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Aδ</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Dα</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Cβ</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noProof="0" dirty="0" smtClean="0"/>
                        <a:t>Cδ</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Dγ</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Aβ</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Bα</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noProof="0" dirty="0" smtClean="0"/>
                        <a:t>Dβ</a:t>
                      </a:r>
                      <a:endParaRPr lang="en-GB" noProof="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Cα</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Bδ</a:t>
                      </a:r>
                      <a:endParaRPr lang="en-GB"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Aγ</a:t>
                      </a:r>
                      <a:endParaRPr lang="en-GB"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spTree>
    <p:extLst>
      <p:ext uri="{BB962C8B-B14F-4D97-AF65-F5344CB8AC3E}">
        <p14:creationId xmlns:p14="http://schemas.microsoft.com/office/powerpoint/2010/main" val="144018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&amp;  Græco-Latin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Assume that each of the four </a:t>
                </a:r>
                <a:r>
                  <a:rPr lang="en-GB" dirty="0"/>
                  <a:t>factors  A, B, </a:t>
                </a:r>
                <a:r>
                  <a:rPr lang="en-GB" dirty="0" smtClean="0"/>
                  <a:t>C, D  </a:t>
                </a:r>
                <a:r>
                  <a:rPr lang="en-GB" dirty="0"/>
                  <a:t>has the same number of levels</a:t>
                </a:r>
                <a:br>
                  <a:rPr lang="en-GB" dirty="0"/>
                </a:br>
                <a14:m>
                  <m:oMath xmlns:m="http://schemas.openxmlformats.org/officeDocument/2006/math">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r>
                      <a:rPr lang="en-GB" i="1">
                        <a:latin typeface="Cambria Math" panose="02040503050406030204" pitchFamily="18" charset="0"/>
                      </a:rPr>
                      <m:t>=</m:t>
                    </m:r>
                    <m:r>
                      <a:rPr lang="en-GB" b="0" i="1" smtClean="0">
                        <a:latin typeface="Cambria Math" panose="02040503050406030204" pitchFamily="18" charset="0"/>
                      </a:rPr>
                      <m:t>𝐿</m:t>
                    </m:r>
                    <m:r>
                      <a:rPr lang="en-GB" b="0" i="1" smtClean="0">
                        <a:latin typeface="Cambria Math" panose="02040503050406030204" pitchFamily="18" charset="0"/>
                      </a:rPr>
                      <m:t>=</m:t>
                    </m:r>
                    <m:r>
                      <a:rPr lang="en-GB" i="1">
                        <a:latin typeface="Cambria Math" panose="02040503050406030204" pitchFamily="18" charset="0"/>
                      </a:rPr>
                      <m:t>𝑁</m:t>
                    </m:r>
                  </m:oMath>
                </a14:m>
                <a:r>
                  <a:rPr lang="en-GB" dirty="0"/>
                  <a:t/>
                </a:r>
                <a:br>
                  <a:rPr lang="en-GB" dirty="0"/>
                </a:br>
                <a:r>
                  <a:rPr lang="en-GB" dirty="0"/>
                  <a:t>for some natural number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≥2</m:t>
                    </m:r>
                  </m:oMath>
                </a14:m>
                <a:r>
                  <a:rPr lang="en-GB" dirty="0" smtClean="0"/>
                  <a:t>.  —  ¡¡¡ Assume also that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≠6</m:t>
                    </m:r>
                  </m:oMath>
                </a14:m>
                <a:r>
                  <a:rPr lang="en-GB" dirty="0" smtClean="0"/>
                  <a:t> !!!</a:t>
                </a:r>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Arrange (or denote) the factors  A, B, C, D  so that</a:t>
                </a:r>
                <a:br>
                  <a:rPr lang="en-GB" dirty="0" smtClean="0"/>
                </a:br>
                <a:r>
                  <a:rPr lang="en-GB" dirty="0" smtClean="0"/>
                  <a:t>—  we assume that factors  A, B, C  (“</a:t>
                </a:r>
                <a:r>
                  <a:rPr lang="en-GB" u="sng" dirty="0" smtClean="0"/>
                  <a:t>blocking factors</a:t>
                </a:r>
                <a:r>
                  <a:rPr lang="en-GB" dirty="0" smtClean="0"/>
                  <a:t>”) do have some effect </a:t>
                </a:r>
                <a:br>
                  <a:rPr lang="en-GB" dirty="0" smtClean="0"/>
                </a:br>
                <a:r>
                  <a:rPr lang="en-GB" dirty="0" smtClean="0"/>
                  <a:t>      on the observed values</a:t>
                </a:r>
                <a:br>
                  <a:rPr lang="en-GB" dirty="0" smtClean="0"/>
                </a:br>
                <a:r>
                  <a:rPr lang="en-GB" dirty="0" smtClean="0"/>
                  <a:t>—  we ask (test the hypothesis) whether factor  D  (“</a:t>
                </a:r>
                <a:r>
                  <a:rPr lang="en-GB" u="sng" dirty="0" smtClean="0"/>
                  <a:t>treatment</a:t>
                </a:r>
                <a:r>
                  <a:rPr lang="en-GB" dirty="0" smtClean="0"/>
                  <a:t>”) has any effect </a:t>
                </a:r>
                <a:br>
                  <a:rPr lang="en-GB" dirty="0" smtClean="0"/>
                </a:br>
                <a:r>
                  <a:rPr lang="en-GB" dirty="0" smtClean="0"/>
                  <a:t>      on the observed values</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1453"/>
                </a:stretch>
              </a:blipFill>
            </p:spPr>
            <p:txBody>
              <a:bodyPr/>
              <a:lstStyle/>
              <a:p>
                <a:r>
                  <a:rPr lang="en-GB">
                    <a:noFill/>
                  </a:rPr>
                  <a:t> </a:t>
                </a:r>
              </a:p>
            </p:txBody>
          </p:sp>
        </mc:Fallback>
      </mc:AlternateContent>
    </p:spTree>
    <p:extLst>
      <p:ext uri="{BB962C8B-B14F-4D97-AF65-F5344CB8AC3E}">
        <p14:creationId xmlns:p14="http://schemas.microsoft.com/office/powerpoint/2010/main" val="1564975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Přímá spojnice 11"/>
          <p:cNvCxnSpPr/>
          <p:nvPr/>
        </p:nvCxnSpPr>
        <p:spPr>
          <a:xfrm>
            <a:off x="8388000" y="6336000"/>
            <a:ext cx="356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n-GB" dirty="0" smtClean="0"/>
              <a:t>Four-factor ANOVA  &amp;  Græco-Latin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Arrange </a:t>
                </a:r>
                <a:r>
                  <a:rPr lang="en-GB" dirty="0"/>
                  <a:t>the  </a:t>
                </a:r>
                <a14:m>
                  <m:oMath xmlns:m="http://schemas.openxmlformats.org/officeDocument/2006/math">
                    <m:r>
                      <a:rPr lang="en-GB" i="1">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a14:m>
                <a:r>
                  <a:rPr lang="en-GB" dirty="0"/>
                  <a:t>  </a:t>
                </a:r>
                <a:r>
                  <a:rPr lang="en-GB" dirty="0" smtClean="0"/>
                  <a:t>pairs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e>
                    </m:d>
                  </m:oMath>
                </a14:m>
                <a:r>
                  <a:rPr lang="en-GB" dirty="0" smtClean="0"/>
                  <a:t>  into a Græco-Latin </a:t>
                </a:r>
                <a:r>
                  <a:rPr lang="en-GB" dirty="0"/>
                  <a:t>square of order  </a:t>
                </a:r>
                <a14:m>
                  <m:oMath xmlns:m="http://schemas.openxmlformats.org/officeDocument/2006/math">
                    <m:r>
                      <a:rPr lang="en-GB" i="1">
                        <a:latin typeface="Cambria Math" panose="02040503050406030204" pitchFamily="18" charset="0"/>
                      </a:rPr>
                      <m:t>𝑁</m:t>
                    </m:r>
                  </m:oMath>
                </a14:m>
                <a:r>
                  <a:rPr lang="en-GB" dirty="0" smtClean="0"/>
                  <a:t>.  </a:t>
                </a:r>
                <a:br>
                  <a:rPr lang="en-GB" dirty="0" smtClean="0"/>
                </a:br>
                <a:r>
                  <a:rPr lang="en-GB" dirty="0" smtClean="0"/>
                  <a:t>(We consider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a:t>
                </a:r>
                <a:endParaRPr lang="en-GB" dirty="0"/>
              </a:p>
              <a:p>
                <a:pPr marL="342900" indent="-342900">
                  <a:lnSpc>
                    <a:spcPct val="150000"/>
                  </a:lnSpc>
                  <a:buFont typeface="Arial" panose="020B0604020202020204" pitchFamily="34" charset="0"/>
                  <a:buChar char="•"/>
                </a:pPr>
                <a:r>
                  <a:rPr lang="en-GB" dirty="0"/>
                  <a:t>There are plenty of distinct Græco-Latin squares of order  </a:t>
                </a:r>
                <a14:m>
                  <m:oMath xmlns:m="http://schemas.openxmlformats.org/officeDocument/2006/math">
                    <m:r>
                      <a:rPr lang="en-GB" i="1">
                        <a:latin typeface="Cambria Math" panose="02040503050406030204" pitchFamily="18" charset="0"/>
                      </a:rPr>
                      <m:t>𝑁</m:t>
                    </m:r>
                  </m:oMath>
                </a14:m>
                <a:r>
                  <a:rPr lang="en-GB" dirty="0"/>
                  <a:t>.</a:t>
                </a:r>
              </a:p>
              <a:p>
                <a:pPr marL="342900" indent="-342900">
                  <a:lnSpc>
                    <a:spcPct val="150000"/>
                  </a:lnSpc>
                  <a:buFont typeface="Arial" panose="020B0604020202020204" pitchFamily="34" charset="0"/>
                  <a:buChar char="•"/>
                </a:pPr>
                <a:r>
                  <a:rPr lang="en-GB" dirty="0"/>
                  <a:t>It is recommended:  </a:t>
                </a:r>
                <a:r>
                  <a:rPr lang="en-GB" u="sng" dirty="0"/>
                  <a:t>The Latin square should be chosen randomly</a:t>
                </a:r>
                <a:r>
                  <a:rPr lang="en-GB" u="sng" dirty="0" smtClean="0"/>
                  <a:t>.</a:t>
                </a:r>
                <a:endParaRPr lang="en-GB" dirty="0"/>
              </a:p>
              <a:p>
                <a:endParaRPr lang="en-GB" dirty="0"/>
              </a:p>
              <a:p>
                <a:pPr>
                  <a:lnSpc>
                    <a:spcPct val="150000"/>
                  </a:lnSpc>
                </a:pPr>
                <a:r>
                  <a:rPr lang="en-GB" dirty="0"/>
                  <a:t>Now, given the Græco-Latin square of type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m:t>
                    </m:r>
                    <m:r>
                      <a:rPr lang="en-GB" i="1">
                        <a:latin typeface="Cambria Math" panose="02040503050406030204" pitchFamily="18" charset="0"/>
                      </a:rPr>
                      <m:t>𝑁</m:t>
                    </m:r>
                  </m:oMath>
                </a14:m>
                <a:r>
                  <a:rPr lang="en-GB" dirty="0"/>
                  <a:t>,  </a:t>
                </a:r>
                <a:r>
                  <a:rPr lang="en-GB" dirty="0" smtClean="0"/>
                  <a:t/>
                </a:r>
                <a:br>
                  <a:rPr lang="en-GB" dirty="0" smtClean="0"/>
                </a:br>
                <a:r>
                  <a:rPr lang="en-GB" dirty="0" smtClean="0"/>
                  <a:t>define </a:t>
                </a:r>
                <a:r>
                  <a:rPr lang="en-GB" dirty="0"/>
                  <a:t>the numbers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oMath>
                </a14:m>
                <a:r>
                  <a:rPr lang="en-GB" dirty="0"/>
                  <a:t>  as follows:</a:t>
                </a:r>
              </a:p>
              <a:p>
                <a:pPr marL="542925">
                  <a:lnSpc>
                    <a:spcPct val="150000"/>
                  </a:lnSpc>
                </a:pPr>
                <a14:m>
                  <m:oMathPara xmlns:m="http://schemas.openxmlformats.org/officeDocument/2006/math">
                    <m:oMathParaPr>
                      <m:jc m:val="left"/>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m:t>
                      </m:r>
                      <m:d>
                        <m:dPr>
                          <m:begChr m:val="{"/>
                          <m:endChr m:val=""/>
                          <m:ctrlPr>
                            <a:rPr lang="en-GB" b="0" i="1">
                              <a:latin typeface="Cambria Math" panose="02040503050406030204" pitchFamily="18" charset="0"/>
                            </a:rPr>
                          </m:ctrlPr>
                        </m:dPr>
                        <m:e>
                          <m:r>
                            <a:rPr lang="en-GB" i="1">
                              <a:latin typeface="Cambria Math" panose="02040503050406030204" pitchFamily="18" charset="0"/>
                            </a:rPr>
                            <m:t>  </m:t>
                          </m:r>
                          <m:eqArr>
                            <m:eqArrPr>
                              <m:ctrlPr>
                                <a:rPr lang="en-GB" i="1">
                                  <a:latin typeface="Cambria Math" panose="02040503050406030204" pitchFamily="18" charset="0"/>
                                </a:rPr>
                              </m:ctrlPr>
                            </m:eqArrPr>
                            <m:e>
                              <m:r>
                                <a:rPr lang="en-GB" i="1">
                                  <a:latin typeface="Cambria Math" panose="02040503050406030204" pitchFamily="18" charset="0"/>
                                </a:rPr>
                                <m:t>&amp;1,  </m:t>
                              </m:r>
                              <m:r>
                                <m:rPr>
                                  <m:nor/>
                                </m:rPr>
                                <a:rPr lang="en-GB">
                                  <a:latin typeface="Cambria Math" panose="02040503050406030204" pitchFamily="18" charset="0"/>
                                </a:rPr>
                                <m:t>if</m:t>
                              </m:r>
                              <m:r>
                                <m:rPr>
                                  <m:nor/>
                                </m:rPr>
                                <a:rPr lang="en-GB">
                                  <a:latin typeface="Cambria Math" panose="02040503050406030204" pitchFamily="18" charset="0"/>
                                </a:rPr>
                                <m:t> </m:t>
                              </m:r>
                              <m:r>
                                <m:rPr>
                                  <m:nor/>
                                </m:rPr>
                                <a:rPr lang="en-GB">
                                  <a:latin typeface="Cambria Math" panose="02040503050406030204" pitchFamily="18" charset="0"/>
                                </a:rPr>
                                <m:t>the</m:t>
                              </m:r>
                              <m:r>
                                <m:rPr>
                                  <m:nor/>
                                </m:rPr>
                                <a:rPr lang="en-GB">
                                  <a:latin typeface="Cambria Math" panose="02040503050406030204" pitchFamily="18" charset="0"/>
                                </a:rPr>
                                <m:t> </m:t>
                              </m:r>
                              <m:r>
                                <m:rPr>
                                  <m:nor/>
                                </m:rPr>
                                <a:rPr lang="en-GB" b="0" i="0" smtClean="0">
                                  <a:latin typeface="Cambria Math" panose="02040503050406030204" pitchFamily="18" charset="0"/>
                                </a:rPr>
                                <m:t>pair</m:t>
                              </m:r>
                              <m:r>
                                <m:rPr>
                                  <m:nor/>
                                </m:rPr>
                                <a:rPr lang="en-GB">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e>
                              </m:d>
                              <m:r>
                                <m:rPr>
                                  <m:nor/>
                                </m:rPr>
                                <a:rPr lang="en-GB">
                                  <a:latin typeface="Cambria Math" panose="02040503050406030204" pitchFamily="18" charset="0"/>
                                </a:rPr>
                                <m:t>  </m:t>
                              </m:r>
                              <m:r>
                                <m:rPr>
                                  <m:nor/>
                                </m:rPr>
                                <a:rPr lang="en-GB">
                                  <a:latin typeface="Cambria Math" panose="02040503050406030204" pitchFamily="18" charset="0"/>
                                </a:rPr>
                                <m:t>is</m:t>
                              </m:r>
                              <m:r>
                                <m:rPr>
                                  <m:nor/>
                                </m:rPr>
                                <a:rPr lang="en-GB">
                                  <a:latin typeface="Cambria Math" panose="02040503050406030204" pitchFamily="18" charset="0"/>
                                </a:rPr>
                                <m:t> </m:t>
                              </m:r>
                              <m:r>
                                <m:rPr>
                                  <m:nor/>
                                </m:rPr>
                                <a:rPr lang="en-GB">
                                  <a:latin typeface="Cambria Math" panose="02040503050406030204" pitchFamily="18" charset="0"/>
                                </a:rPr>
                                <m:t>at</m:t>
                              </m:r>
                              <m:r>
                                <m:rPr>
                                  <m:nor/>
                                </m:rPr>
                                <a:rPr lang="en-GB">
                                  <a:latin typeface="Cambria Math" panose="02040503050406030204" pitchFamily="18" charset="0"/>
                                </a:rPr>
                                <m:t> </m:t>
                              </m:r>
                              <m:r>
                                <m:rPr>
                                  <m:nor/>
                                </m:rPr>
                                <a:rPr lang="en-GB">
                                  <a:latin typeface="Cambria Math" panose="02040503050406030204" pitchFamily="18" charset="0"/>
                                </a:rPr>
                                <m:t>the</m:t>
                              </m:r>
                              <m:r>
                                <m:rPr>
                                  <m:nor/>
                                </m:rPr>
                                <a:rPr lang="en-GB">
                                  <a:latin typeface="Cambria Math" panose="02040503050406030204" pitchFamily="18" charset="0"/>
                                </a:rPr>
                                <m:t> </m:t>
                              </m:r>
                              <m:r>
                                <m:rPr>
                                  <m:nor/>
                                </m:rPr>
                                <a:rPr lang="en-GB">
                                  <a:latin typeface="Cambria Math" panose="02040503050406030204" pitchFamily="18" charset="0"/>
                                </a:rPr>
                                <m:t>position</m:t>
                              </m:r>
                              <m:r>
                                <m:rPr>
                                  <m:nor/>
                                </m:rPr>
                                <a:rPr lang="en-GB">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d>
                              <m:r>
                                <m:rPr>
                                  <m:nor/>
                                </m:rPr>
                                <a:rPr lang="en-GB">
                                  <a:latin typeface="Cambria Math" panose="02040503050406030204" pitchFamily="18" charset="0"/>
                                </a:rPr>
                                <m:t>,</m:t>
                              </m:r>
                            </m:e>
                            <m:e>
                              <m:r>
                                <a:rPr lang="en-GB" i="1">
                                  <a:latin typeface="Cambria Math" panose="02040503050406030204" pitchFamily="18" charset="0"/>
                                </a:rPr>
                                <m:t>&amp;0,  </m:t>
                              </m:r>
                              <m:r>
                                <m:rPr>
                                  <m:nor/>
                                </m:rPr>
                                <a:rPr lang="en-GB">
                                  <a:latin typeface="Cambria Math" panose="02040503050406030204" pitchFamily="18" charset="0"/>
                                </a:rPr>
                                <m:t>otherwise</m:t>
                              </m:r>
                              <m:r>
                                <m:rPr>
                                  <m:nor/>
                                </m:rPr>
                                <a:rPr lang="en-GB">
                                  <a:latin typeface="Cambria Math" panose="02040503050406030204" pitchFamily="18" charset="0"/>
                                </a:rPr>
                                <m:t>.</m:t>
                              </m:r>
                            </m:e>
                          </m:eqArr>
                        </m:e>
                      </m:d>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9000000" y="5571127"/>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9000000" y="5571127"/>
                <a:ext cx="464871" cy="369332"/>
              </a:xfrm>
              <a:prstGeom prst="rect">
                <a:avLst/>
              </a:prstGeom>
              <a:blipFill>
                <a:blip r:embed="rId3"/>
                <a:stretch>
                  <a:fillRect l="-14286" r="-14286" b="-11667"/>
                </a:stretch>
              </a:blipFill>
            </p:spPr>
            <p:txBody>
              <a:bodyPr/>
              <a:lstStyle/>
              <a:p>
                <a:r>
                  <a:rPr lang="en-GB">
                    <a:noFill/>
                  </a:rPr>
                  <a:t> </a:t>
                </a:r>
              </a:p>
            </p:txBody>
          </p:sp>
        </mc:Fallback>
      </mc:AlternateContent>
      <p:sp>
        <p:nvSpPr>
          <p:cNvPr id="7" name="Pravá složená závorka 6"/>
          <p:cNvSpPr/>
          <p:nvPr/>
        </p:nvSpPr>
        <p:spPr>
          <a:xfrm>
            <a:off x="8676000" y="5269793"/>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8" name="TextovéPole 7"/>
              <p:cNvSpPr txBox="1"/>
              <p:nvPr/>
            </p:nvSpPr>
            <p:spPr>
              <a:xfrm>
                <a:off x="9900000" y="5017129"/>
                <a:ext cx="1843390"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endParaRPr lang="en-GB" sz="2400" dirty="0">
                  <a:latin typeface="Cambria Math" panose="02040503050406030204" pitchFamily="18" charset="0"/>
                  <a:ea typeface="Cambria Math" panose="02040503050406030204" pitchFamily="18" charset="0"/>
                </a:endParaRPr>
              </a:p>
            </p:txBody>
          </p:sp>
        </mc:Choice>
        <mc:Fallback>
          <p:sp>
            <p:nvSpPr>
              <p:cNvPr id="8" name="TextovéPole 7"/>
              <p:cNvSpPr txBox="1">
                <a:spLocks noRot="1" noChangeAspect="1" noMove="1" noResize="1" noEditPoints="1" noAdjustHandles="1" noChangeArrowheads="1" noChangeShapeType="1" noTextEdit="1"/>
              </p:cNvSpPr>
              <p:nvPr/>
            </p:nvSpPr>
            <p:spPr>
              <a:xfrm>
                <a:off x="9900000" y="5017129"/>
                <a:ext cx="1843390" cy="1477328"/>
              </a:xfrm>
              <a:prstGeom prst="rect">
                <a:avLst/>
              </a:prstGeom>
              <a:blipFill>
                <a:blip r:embed="rId4"/>
                <a:stretch>
                  <a:fillRect l="-3642" r="-3642" b="-2066"/>
                </a:stretch>
              </a:blipFill>
            </p:spPr>
            <p:txBody>
              <a:bodyPr/>
              <a:lstStyle/>
              <a:p>
                <a:r>
                  <a:rPr lang="en-GB">
                    <a:noFill/>
                  </a:rPr>
                  <a:t> </a:t>
                </a:r>
              </a:p>
            </p:txBody>
          </p:sp>
        </mc:Fallback>
      </mc:AlternateContent>
      <p:sp>
        <p:nvSpPr>
          <p:cNvPr id="9" name="Levá složená závorka 8"/>
          <p:cNvSpPr/>
          <p:nvPr/>
        </p:nvSpPr>
        <p:spPr>
          <a:xfrm>
            <a:off x="9720000" y="5084942"/>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72943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&amp;  Græco-Latin squares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Then,</a:t>
                </a:r>
              </a:p>
              <a:p>
                <a:pPr marL="342900" indent="-342900">
                  <a:lnSpc>
                    <a:spcPct val="150000"/>
                  </a:lnSpc>
                  <a:buFont typeface="Arial" panose="020B0604020202020204" pitchFamily="34" charset="0"/>
                  <a:buChar char="•"/>
                </a:pPr>
                <a:r>
                  <a:rPr lang="en-GB" dirty="0" smtClean="0"/>
                  <a:t>for each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and for each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a:t>
                </a:r>
              </a:p>
              <a:p>
                <a:pPr marL="342900" indent="-342900">
                  <a:lnSpc>
                    <a:spcPct val="150000"/>
                  </a:lnSpc>
                  <a:buFont typeface="Arial" panose="020B0604020202020204" pitchFamily="34" charset="0"/>
                  <a:buChar char="•"/>
                </a:pPr>
                <a:r>
                  <a:rPr lang="en-GB" dirty="0" smtClean="0"/>
                  <a:t>find the unique pair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smtClean="0"/>
                  <a:t>  such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=1</m:t>
                    </m:r>
                  </m:oMath>
                </a14:m>
                <a:r>
                  <a:rPr lang="en-GB" dirty="0" smtClean="0"/>
                  <a:t>,</a:t>
                </a:r>
              </a:p>
              <a:p>
                <a:pPr marL="342900" indent="-342900">
                  <a:lnSpc>
                    <a:spcPct val="150000"/>
                  </a:lnSpc>
                  <a:buFont typeface="Arial" panose="020B0604020202020204" pitchFamily="34" charset="0"/>
                  <a:buChar char="•"/>
                </a:pPr>
                <a:r>
                  <a:rPr lang="en-GB" dirty="0" smtClean="0"/>
                  <a:t>set up Factor A  to the level  </a:t>
                </a:r>
                <a14:m>
                  <m:oMath xmlns:m="http://schemas.openxmlformats.org/officeDocument/2006/math">
                    <m:r>
                      <a:rPr lang="en-GB" b="0" i="1" smtClean="0">
                        <a:latin typeface="Cambria Math" panose="02040503050406030204" pitchFamily="18" charset="0"/>
                      </a:rPr>
                      <m:t>𝑖</m:t>
                    </m:r>
                  </m:oMath>
                </a14:m>
                <a:r>
                  <a:rPr lang="en-GB" dirty="0" smtClean="0"/>
                  <a:t>  and set up Factor B  to the level  </a:t>
                </a:r>
                <a14:m>
                  <m:oMath xmlns:m="http://schemas.openxmlformats.org/officeDocument/2006/math">
                    <m:r>
                      <a:rPr lang="en-GB" i="1" smtClean="0">
                        <a:latin typeface="Cambria Math" panose="02040503050406030204" pitchFamily="18" charset="0"/>
                      </a:rPr>
                      <m:t>𝑗</m:t>
                    </m:r>
                  </m:oMath>
                </a14:m>
                <a:r>
                  <a:rPr lang="en-GB" dirty="0" smtClean="0"/>
                  <a:t>,</a:t>
                </a:r>
              </a:p>
              <a:p>
                <a:pPr marL="342900" indent="-342900">
                  <a:lnSpc>
                    <a:spcPct val="150000"/>
                  </a:lnSpc>
                  <a:buFont typeface="Arial" panose="020B0604020202020204" pitchFamily="34" charset="0"/>
                  <a:buChar char="•"/>
                </a:pPr>
                <a:r>
                  <a:rPr lang="en-GB" dirty="0" smtClean="0"/>
                  <a:t>set up Factor C  to the level  </a:t>
                </a:r>
                <a14:m>
                  <m:oMath xmlns:m="http://schemas.openxmlformats.org/officeDocument/2006/math">
                    <m:r>
                      <a:rPr lang="en-GB" i="1" smtClean="0">
                        <a:latin typeface="Cambria Math" panose="02040503050406030204" pitchFamily="18" charset="0"/>
                      </a:rPr>
                      <m:t>𝑘</m:t>
                    </m:r>
                  </m:oMath>
                </a14:m>
                <a:r>
                  <a:rPr lang="en-GB" dirty="0" smtClean="0"/>
                  <a:t>  and set up Factor D  to the level  </a:t>
                </a:r>
                <a14:m>
                  <m:oMath xmlns:m="http://schemas.openxmlformats.org/officeDocument/2006/math">
                    <m:r>
                      <a:rPr lang="en-GB" i="1" smtClean="0">
                        <a:latin typeface="Cambria Math" panose="02040503050406030204" pitchFamily="18" charset="0"/>
                      </a:rPr>
                      <m:t>𝑙</m:t>
                    </m:r>
                  </m:oMath>
                </a14:m>
                <a:r>
                  <a:rPr lang="en-GB" dirty="0" smtClean="0"/>
                  <a:t>,</a:t>
                </a:r>
              </a:p>
              <a:p>
                <a:pPr marL="342900" indent="-342900">
                  <a:lnSpc>
                    <a:spcPct val="150000"/>
                  </a:lnSpc>
                  <a:buFont typeface="Arial" panose="020B0604020202020204" pitchFamily="34" charset="0"/>
                  <a:buChar char="•"/>
                </a:pPr>
                <a:r>
                  <a:rPr lang="en-GB" dirty="0" smtClean="0"/>
                  <a:t>carry out the experiment,</a:t>
                </a:r>
              </a:p>
              <a:p>
                <a:pPr marL="342900" indent="-342900">
                  <a:lnSpc>
                    <a:spcPct val="150000"/>
                  </a:lnSpc>
                  <a:buFont typeface="Arial" panose="020B0604020202020204" pitchFamily="34" charset="0"/>
                  <a:buChar char="•"/>
                </a:pPr>
                <a:r>
                  <a:rPr lang="en-GB" dirty="0" smtClean="0"/>
                  <a:t>observe the numerical outcome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a14:m>
                <a:r>
                  <a:rPr lang="en-GB" dirty="0" smtClean="0"/>
                  <a:t>  of the random variable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a14:m>
                <a:endParaRPr lang="en-GB" dirty="0" smtClean="0"/>
              </a:p>
              <a:p>
                <a:pPr>
                  <a:lnSpc>
                    <a:spcPct val="150000"/>
                  </a:lnSpc>
                </a:pPr>
                <a:endParaRPr lang="en-GB" dirty="0"/>
              </a:p>
              <a:p>
                <a:pPr>
                  <a:lnSpc>
                    <a:spcPct val="200000"/>
                  </a:lnSpc>
                </a:pPr>
                <a:r>
                  <a:rPr lang="en-GB" dirty="0" smtClean="0"/>
                  <a:t>Recall that Factors  A, B, C  are assumed to have some effect (“</a:t>
                </a:r>
                <a:r>
                  <a:rPr lang="en-GB" u="sng" dirty="0" smtClean="0"/>
                  <a:t>blocks</a:t>
                </a:r>
                <a:r>
                  <a:rPr lang="en-GB" dirty="0" smtClean="0"/>
                  <a:t>”).</a:t>
                </a:r>
              </a:p>
              <a:p>
                <a:r>
                  <a:rPr lang="en-GB" dirty="0" smtClean="0"/>
                  <a:t>We ask (test the hypothesis) whether Factor D  has any effect (“</a:t>
                </a:r>
                <a:r>
                  <a:rPr lang="en-GB" u="sng" dirty="0" smtClean="0"/>
                  <a:t>treatment</a:t>
                </a:r>
                <a:r>
                  <a:rPr lang="en-GB" dirty="0" smtClean="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743"/>
                </a:stretch>
              </a:blipFill>
            </p:spPr>
            <p:txBody>
              <a:bodyPr/>
              <a:lstStyle/>
              <a:p>
                <a:r>
                  <a:rPr lang="en-GB">
                    <a:noFill/>
                  </a:rPr>
                  <a:t> </a:t>
                </a:r>
              </a:p>
            </p:txBody>
          </p:sp>
        </mc:Fallback>
      </mc:AlternateContent>
    </p:spTree>
    <p:extLst>
      <p:ext uri="{BB962C8B-B14F-4D97-AF65-F5344CB8AC3E}">
        <p14:creationId xmlns:p14="http://schemas.microsoft.com/office/powerpoint/2010/main" val="189622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Further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assume that the effect of Factors  A, B, C, D  is additive and</a:t>
                </a:r>
              </a:p>
              <a:p>
                <a:pPr>
                  <a:lnSpc>
                    <a:spcPct val="150000"/>
                  </a:lnSpc>
                </a:pPr>
                <a:r>
                  <a:rPr lang="en-GB" dirty="0" smtClean="0"/>
                  <a:t>that there are no interactions between / among the factors:</a:t>
                </a:r>
              </a:p>
              <a:p>
                <a:pPr marL="1255713">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pPr>
                  <a:lnSpc>
                    <a:spcPct val="200000"/>
                  </a:lnSpc>
                </a:pPr>
                <a:endParaRPr lang="en-GB" dirty="0" smtClean="0"/>
              </a:p>
              <a:p>
                <a:r>
                  <a:rPr lang="en-GB" dirty="0" smtClean="0"/>
                  <a:t>where the meaning of the (unknown) parameters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𝑘</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oMath>
                </a14:m>
                <a:r>
                  <a:rPr lang="en-GB" dirty="0" smtClean="0"/>
                  <a:t>  is as follows:</a:t>
                </a:r>
              </a:p>
              <a:p>
                <a:pPr marL="342900" indent="-342900">
                  <a:lnSpc>
                    <a:spcPct val="130000"/>
                  </a:lnSpc>
                  <a:buFont typeface="Arial" panose="020B0604020202020204" pitchFamily="34" charset="0"/>
                  <a:buChar char="•"/>
                  <a:tabLst>
                    <a:tab pos="864000" algn="l"/>
                    <a:tab pos="1335600" algn="l"/>
                  </a:tabLst>
                </a:pPr>
                <a14:m>
                  <m:oMath xmlns:m="http://schemas.openxmlformats.org/officeDocument/2006/math">
                    <m:r>
                      <a:rPr lang="en-GB" b="0" i="1" smtClean="0">
                        <a:latin typeface="Cambria Math" panose="02040503050406030204" pitchFamily="18" charset="0"/>
                      </a:rPr>
                      <m:t>𝜇</m:t>
                    </m:r>
                  </m:oMath>
                </a14:m>
                <a:r>
                  <a:rPr lang="en-GB" dirty="0" smtClean="0"/>
                  <a:t>	—	the common mean value</a:t>
                </a:r>
              </a:p>
              <a:p>
                <a:pPr marL="342900" indent="-342900">
                  <a:lnSpc>
                    <a:spcPct val="130000"/>
                  </a:lnSpc>
                  <a:buFont typeface="Arial" panose="020B0604020202020204" pitchFamily="34" charset="0"/>
                  <a:buChar char="•"/>
                  <a:tabLst>
                    <a:tab pos="864000" algn="l"/>
                    <a:tab pos="1335600" algn="l"/>
                    <a:tab pos="4593600" algn="l"/>
                    <a:tab pos="6249600" algn="l"/>
                    <a:tab pos="8694000" algn="r"/>
                  </a:tabLst>
                </a:pP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𝛼</m:t>
                        </m:r>
                      </m:e>
                      <m:sub>
                        <m:r>
                          <a:rPr lang="en-GB" i="1" smtClean="0">
                            <a:latin typeface="Cambria Math" panose="02040503050406030204" pitchFamily="18" charset="0"/>
                          </a:rPr>
                          <m:t>𝑖</m:t>
                        </m:r>
                      </m:sub>
                    </m:sSub>
                  </m:oMath>
                </a14:m>
                <a:r>
                  <a:rPr lang="en-GB" dirty="0" smtClean="0"/>
                  <a:t>	—	the effect of the level  </a:t>
                </a:r>
                <a14:m>
                  <m:oMath xmlns:m="http://schemas.openxmlformats.org/officeDocument/2006/math">
                    <m:r>
                      <a:rPr lang="en-GB" b="0" i="1" smtClean="0">
                        <a:latin typeface="Cambria Math" panose="02040503050406030204" pitchFamily="18" charset="0"/>
                      </a:rPr>
                      <m:t>𝑖</m:t>
                    </m:r>
                  </m:oMath>
                </a14:m>
                <a:r>
                  <a:rPr lang="en-GB" dirty="0" smtClean="0"/>
                  <a:t>	of Factor A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a:t>
                </a:r>
              </a:p>
              <a:p>
                <a:pPr marL="342900" indent="-342900">
                  <a:lnSpc>
                    <a:spcPct val="130000"/>
                  </a:lnSpc>
                  <a:buFont typeface="Arial" panose="020B0604020202020204" pitchFamily="34" charset="0"/>
                  <a:buChar char="•"/>
                  <a:tabLst>
                    <a:tab pos="864000" algn="l"/>
                    <a:tab pos="1335600" algn="l"/>
                    <a:tab pos="4593600" algn="l"/>
                    <a:tab pos="6249600" algn="l"/>
                    <a:tab pos="8694000" algn="r"/>
                  </a:tabLst>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	the effect of the level  </a:t>
                </a:r>
                <a14:m>
                  <m:oMath xmlns:m="http://schemas.openxmlformats.org/officeDocument/2006/math">
                    <m:r>
                      <a:rPr lang="en-GB" b="0" i="1" smtClean="0">
                        <a:latin typeface="Cambria Math" panose="02040503050406030204" pitchFamily="18" charset="0"/>
                      </a:rPr>
                      <m:t>𝑗</m:t>
                    </m:r>
                  </m:oMath>
                </a14:m>
                <a:r>
                  <a:rPr lang="en-GB" dirty="0" smtClean="0"/>
                  <a:t>	of Factor B	(</a:t>
                </a:r>
                <a:r>
                  <a:rPr lang="en-GB" dirty="0"/>
                  <a:t>for</a:t>
                </a:r>
                <a:r>
                  <a:rPr lang="en-GB" dirty="0" smtClean="0"/>
                  <a:t>	</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𝑁</m:t>
                    </m:r>
                  </m:oMath>
                </a14:m>
                <a:r>
                  <a:rPr lang="en-GB" dirty="0" smtClean="0"/>
                  <a:t>)</a:t>
                </a:r>
              </a:p>
              <a:p>
                <a:pPr marL="342900" indent="-342900">
                  <a:lnSpc>
                    <a:spcPct val="130000"/>
                  </a:lnSpc>
                  <a:buFont typeface="Arial" panose="020B0604020202020204" pitchFamily="34" charset="0"/>
                  <a:buChar char="•"/>
                  <a:tabLst>
                    <a:tab pos="864000" algn="l"/>
                    <a:tab pos="1335600" algn="l"/>
                    <a:tab pos="4593600" algn="l"/>
                    <a:tab pos="6249600" algn="l"/>
                    <a:tab pos="8694000" algn="r"/>
                  </a:tabLst>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oMath>
                </a14:m>
                <a:r>
                  <a:rPr lang="en-GB" dirty="0" smtClean="0"/>
                  <a:t>	—	the effect of the level  </a:t>
                </a:r>
                <a14:m>
                  <m:oMath xmlns:m="http://schemas.openxmlformats.org/officeDocument/2006/math">
                    <m:r>
                      <a:rPr lang="en-GB" i="1" smtClean="0">
                        <a:latin typeface="Cambria Math" panose="02040503050406030204" pitchFamily="18" charset="0"/>
                      </a:rPr>
                      <m:t>𝑘</m:t>
                    </m:r>
                  </m:oMath>
                </a14:m>
                <a:r>
                  <a:rPr lang="en-GB" dirty="0" smtClean="0"/>
                  <a:t>	of Factor C	(for	</a:t>
                </a:r>
                <a14:m>
                  <m:oMath xmlns:m="http://schemas.openxmlformats.org/officeDocument/2006/math">
                    <m:r>
                      <a:rPr lang="en-GB" i="1" smtClean="0">
                        <a:latin typeface="Cambria Math" panose="02040503050406030204" pitchFamily="18" charset="0"/>
                      </a:rPr>
                      <m:t>𝑘</m:t>
                    </m:r>
                    <m:r>
                      <a:rPr lang="en-GB" i="1" smtClean="0">
                        <a:latin typeface="Cambria Math" panose="02040503050406030204" pitchFamily="18" charset="0"/>
                      </a:rPr>
                      <m:t>=1, 2,…,</m:t>
                    </m:r>
                    <m:r>
                      <a:rPr lang="en-GB" i="1" smtClean="0">
                        <a:latin typeface="Cambria Math" panose="02040503050406030204" pitchFamily="18" charset="0"/>
                      </a:rPr>
                      <m:t>𝑁</m:t>
                    </m:r>
                  </m:oMath>
                </a14:m>
                <a:r>
                  <a:rPr lang="en-GB" dirty="0" smtClean="0"/>
                  <a:t>)</a:t>
                </a:r>
              </a:p>
              <a:p>
                <a:pPr marL="342900" indent="-342900">
                  <a:lnSpc>
                    <a:spcPct val="130000"/>
                  </a:lnSpc>
                  <a:buFont typeface="Arial" panose="020B0604020202020204" pitchFamily="34" charset="0"/>
                  <a:buChar char="•"/>
                  <a:tabLst>
                    <a:tab pos="864000" algn="l"/>
                    <a:tab pos="1335600" algn="l"/>
                    <a:tab pos="4593600" algn="l"/>
                    <a:tab pos="6249600" algn="l"/>
                    <a:tab pos="8694000" algn="r"/>
                  </a:tabLst>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oMath>
                </a14:m>
                <a:r>
                  <a:rPr lang="en-GB" dirty="0" smtClean="0"/>
                  <a:t>	—	the effect of the level  </a:t>
                </a:r>
                <a14:m>
                  <m:oMath xmlns:m="http://schemas.openxmlformats.org/officeDocument/2006/math">
                    <m:r>
                      <a:rPr lang="en-GB" i="1" smtClean="0">
                        <a:latin typeface="Cambria Math" panose="02040503050406030204" pitchFamily="18" charset="0"/>
                      </a:rPr>
                      <m:t>𝑙</m:t>
                    </m:r>
                  </m:oMath>
                </a14:m>
                <a:r>
                  <a:rPr lang="en-GB" dirty="0"/>
                  <a:t>	of Factor D	</a:t>
                </a:r>
                <a:r>
                  <a:rPr lang="en-GB" dirty="0" smtClean="0"/>
                  <a:t>(</a:t>
                </a:r>
                <a:r>
                  <a:rPr lang="en-GB" dirty="0"/>
                  <a:t>for</a:t>
                </a:r>
                <a:r>
                  <a:rPr lang="en-GB" dirty="0" smtClean="0"/>
                  <a:t>	</a:t>
                </a:r>
                <a14:m>
                  <m:oMath xmlns:m="http://schemas.openxmlformats.org/officeDocument/2006/math">
                    <m:r>
                      <a:rPr lang="en-GB" b="0" i="1" smtClean="0">
                        <a:latin typeface="Cambria Math" panose="02040503050406030204" pitchFamily="18" charset="0"/>
                      </a:rPr>
                      <m:t>𝑙</m:t>
                    </m:r>
                    <m:r>
                      <a:rPr lang="en-GB" i="1">
                        <a:latin typeface="Cambria Math" panose="02040503050406030204" pitchFamily="18" charset="0"/>
                      </a:rPr>
                      <m:t>=1, 2,…,</m:t>
                    </m:r>
                    <m:r>
                      <a:rPr lang="en-GB" i="1">
                        <a:latin typeface="Cambria Math" panose="02040503050406030204" pitchFamily="18" charset="0"/>
                      </a:rPr>
                      <m:t>𝑁</m:t>
                    </m:r>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399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9810000" y="1643364"/>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9" name="TextovéPole 8"/>
              <p:cNvSpPr txBox="1">
                <a:spLocks noRot="1" noChangeAspect="1" noMove="1" noResize="1" noEditPoints="1" noAdjustHandles="1" noChangeArrowheads="1" noChangeShapeType="1" noTextEdit="1"/>
              </p:cNvSpPr>
              <p:nvPr/>
            </p:nvSpPr>
            <p:spPr>
              <a:xfrm>
                <a:off x="9810000" y="1643364"/>
                <a:ext cx="2081339" cy="1876411"/>
              </a:xfrm>
              <a:prstGeom prst="rect">
                <a:avLst/>
              </a:prstGeom>
              <a:blipFill>
                <a:blip r:embed="rId3"/>
                <a:stretch>
                  <a:fillRect b="-716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ovéPole 10"/>
              <p:cNvSpPr txBox="1"/>
              <p:nvPr/>
            </p:nvSpPr>
            <p:spPr>
              <a:xfrm>
                <a:off x="9000000" y="239690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1" name="TextovéPole 10"/>
              <p:cNvSpPr txBox="1">
                <a:spLocks noRot="1" noChangeAspect="1" noMove="1" noResize="1" noEditPoints="1" noAdjustHandles="1" noChangeArrowheads="1" noChangeShapeType="1" noTextEdit="1"/>
              </p:cNvSpPr>
              <p:nvPr/>
            </p:nvSpPr>
            <p:spPr>
              <a:xfrm>
                <a:off x="9000000" y="2396904"/>
                <a:ext cx="464871" cy="369332"/>
              </a:xfrm>
              <a:prstGeom prst="rect">
                <a:avLst/>
              </a:prstGeom>
              <a:blipFill>
                <a:blip r:embed="rId4"/>
                <a:stretch>
                  <a:fillRect l="-14286" r="-14286" b="-9836"/>
                </a:stretch>
              </a:blipFill>
            </p:spPr>
            <p:txBody>
              <a:bodyPr/>
              <a:lstStyle/>
              <a:p>
                <a:r>
                  <a:rPr lang="en-GB">
                    <a:noFill/>
                  </a:rPr>
                  <a:t> </a:t>
                </a:r>
              </a:p>
            </p:txBody>
          </p:sp>
        </mc:Fallback>
      </mc:AlternateContent>
      <p:sp>
        <p:nvSpPr>
          <p:cNvPr id="7" name="Levá složená závorka 6"/>
          <p:cNvSpPr/>
          <p:nvPr/>
        </p:nvSpPr>
        <p:spPr>
          <a:xfrm>
            <a:off x="9720000" y="1732244"/>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732600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Further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assume that the effect of Factors  A, B, C, D  is additive and</a:t>
                </a:r>
              </a:p>
              <a:p>
                <a:pPr>
                  <a:lnSpc>
                    <a:spcPct val="150000"/>
                  </a:lnSpc>
                </a:pPr>
                <a:r>
                  <a:rPr lang="en-GB" dirty="0" smtClean="0"/>
                  <a:t>that there are no interactions between / among the factors:</a:t>
                </a:r>
              </a:p>
              <a:p>
                <a:pPr marL="1255713">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pPr>
                  <a:lnSpc>
                    <a:spcPct val="200000"/>
                  </a:lnSpc>
                </a:pPr>
                <a:endParaRPr lang="en-GB" dirty="0" smtClean="0"/>
              </a:p>
              <a:p>
                <a:pPr>
                  <a:lnSpc>
                    <a:spcPct val="150000"/>
                  </a:lnSpc>
                </a:pPr>
                <a:r>
                  <a:rPr lang="en-GB" dirty="0"/>
                  <a:t>Moreover, we assume that the (unknown) parameters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a:t>
                </a:r>
                <a:r>
                  <a:rPr lang="en-GB" dirty="0" smtClean="0"/>
                  <a:t>are </a:t>
                </a:r>
                <a:r>
                  <a:rPr lang="en-GB" dirty="0"/>
                  <a:t>normalized so that</a:t>
                </a:r>
                <a:r>
                  <a:rPr lang="en-GB" dirty="0" smtClean="0"/>
                  <a:t>:</a:t>
                </a:r>
              </a:p>
              <a:p>
                <a:endParaRPr lang="en-GB" dirty="0"/>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nary>
                        <m:naryPr>
                          <m:chr m:val="∑"/>
                          <m:ctrlPr>
                            <a:rPr lang="en-GB" i="1">
                              <a:latin typeface="Cambria Math" panose="02040503050406030204" pitchFamily="18" charset="0"/>
                            </a:rPr>
                          </m:ctrlPr>
                        </m:naryPr>
                        <m:sub>
                          <m: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i="1">
                          <a:latin typeface="Cambria Math" panose="02040503050406030204" pitchFamily="18" charset="0"/>
                        </a:rPr>
                        <m:t>=0</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9810000" y="1643364"/>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9" name="TextovéPole 8"/>
              <p:cNvSpPr txBox="1">
                <a:spLocks noRot="1" noChangeAspect="1" noMove="1" noResize="1" noEditPoints="1" noAdjustHandles="1" noChangeArrowheads="1" noChangeShapeType="1" noTextEdit="1"/>
              </p:cNvSpPr>
              <p:nvPr/>
            </p:nvSpPr>
            <p:spPr>
              <a:xfrm>
                <a:off x="9810000" y="1643364"/>
                <a:ext cx="2081339" cy="1876411"/>
              </a:xfrm>
              <a:prstGeom prst="rect">
                <a:avLst/>
              </a:prstGeom>
              <a:blipFill>
                <a:blip r:embed="rId3"/>
                <a:stretch>
                  <a:fillRect b="-716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ovéPole 10"/>
              <p:cNvSpPr txBox="1"/>
              <p:nvPr/>
            </p:nvSpPr>
            <p:spPr>
              <a:xfrm>
                <a:off x="9000000" y="239690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1" name="TextovéPole 10"/>
              <p:cNvSpPr txBox="1">
                <a:spLocks noRot="1" noChangeAspect="1" noMove="1" noResize="1" noEditPoints="1" noAdjustHandles="1" noChangeArrowheads="1" noChangeShapeType="1" noTextEdit="1"/>
              </p:cNvSpPr>
              <p:nvPr/>
            </p:nvSpPr>
            <p:spPr>
              <a:xfrm>
                <a:off x="9000000" y="2396904"/>
                <a:ext cx="464871" cy="369332"/>
              </a:xfrm>
              <a:prstGeom prst="rect">
                <a:avLst/>
              </a:prstGeom>
              <a:blipFill>
                <a:blip r:embed="rId4"/>
                <a:stretch>
                  <a:fillRect l="-14286" r="-14286" b="-9836"/>
                </a:stretch>
              </a:blipFill>
            </p:spPr>
            <p:txBody>
              <a:bodyPr/>
              <a:lstStyle/>
              <a:p>
                <a:r>
                  <a:rPr lang="en-GB">
                    <a:noFill/>
                  </a:rPr>
                  <a:t> </a:t>
                </a:r>
              </a:p>
            </p:txBody>
          </p:sp>
        </mc:Fallback>
      </mc:AlternateContent>
      <p:sp>
        <p:nvSpPr>
          <p:cNvPr id="7" name="Levá složená závorka 6"/>
          <p:cNvSpPr/>
          <p:nvPr/>
        </p:nvSpPr>
        <p:spPr>
          <a:xfrm>
            <a:off x="9720000" y="1732244"/>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4011177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Further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assume that the effect of Factors  A, B, C, D  is additive and</a:t>
                </a:r>
              </a:p>
              <a:p>
                <a:pPr>
                  <a:lnSpc>
                    <a:spcPct val="150000"/>
                  </a:lnSpc>
                </a:pPr>
                <a:r>
                  <a:rPr lang="en-GB" dirty="0" smtClean="0"/>
                  <a:t>that there are no interactions between / among the factors:</a:t>
                </a:r>
              </a:p>
              <a:p>
                <a:pPr marL="1255713">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endParaRPr lang="en-GB" dirty="0" smtClean="0"/>
              </a:p>
              <a:p>
                <a:r>
                  <a:rPr lang="en-GB" dirty="0" smtClean="0"/>
                  <a:t>We </a:t>
                </a:r>
                <a:r>
                  <a:rPr lang="en-GB" dirty="0"/>
                  <a:t>assume</a:t>
                </a:r>
              </a:p>
              <a:p>
                <a:pPr marL="342900" indent="-342900">
                  <a:lnSpc>
                    <a:spcPct val="150000"/>
                  </a:lnSpc>
                  <a:buFont typeface="Arial" panose="020B0604020202020204" pitchFamily="34" charset="0"/>
                  <a:buChar char="•"/>
                  <a:tabLst>
                    <a:tab pos="1666800" algn="l"/>
                  </a:tabLst>
                </a:pPr>
                <a:r>
                  <a:rPr lang="en-GB" dirty="0"/>
                  <a:t>Factor A	has some effect  (that is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≠0</m:t>
                    </m:r>
                  </m:oMath>
                </a14:m>
                <a:r>
                  <a:rPr lang="en-GB" dirty="0"/>
                  <a:t>  for some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a:t>)</a:t>
                </a:r>
              </a:p>
              <a:p>
                <a:pPr marL="342900" indent="-342900">
                  <a:lnSpc>
                    <a:spcPct val="150000"/>
                  </a:lnSpc>
                  <a:buFont typeface="Arial" panose="020B0604020202020204" pitchFamily="34" charset="0"/>
                  <a:buChar char="•"/>
                  <a:tabLst>
                    <a:tab pos="1666800" algn="l"/>
                  </a:tabLst>
                </a:pPr>
                <a:r>
                  <a:rPr lang="en-GB" dirty="0"/>
                  <a:t>Factor B	has some effect  (that is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≠0</m:t>
                    </m:r>
                  </m:oMath>
                </a14:m>
                <a:r>
                  <a:rPr lang="en-GB" dirty="0"/>
                  <a:t>  for some  </a:t>
                </a:r>
                <a14:m>
                  <m:oMath xmlns:m="http://schemas.openxmlformats.org/officeDocument/2006/math">
                    <m:r>
                      <a:rPr lang="en-GB" i="1">
                        <a:latin typeface="Cambria Math" panose="02040503050406030204" pitchFamily="18" charset="0"/>
                      </a:rPr>
                      <m:t>𝑗</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a:t>
                </a:r>
              </a:p>
              <a:p>
                <a:pPr marL="342900" indent="-342900">
                  <a:lnSpc>
                    <a:spcPct val="150000"/>
                  </a:lnSpc>
                  <a:buFont typeface="Arial" panose="020B0604020202020204" pitchFamily="34" charset="0"/>
                  <a:buChar char="•"/>
                  <a:tabLst>
                    <a:tab pos="1666800" algn="l"/>
                  </a:tabLst>
                </a:pPr>
                <a:r>
                  <a:rPr lang="en-GB" dirty="0"/>
                  <a:t>Factor </a:t>
                </a:r>
                <a:r>
                  <a:rPr lang="en-GB" dirty="0" smtClean="0"/>
                  <a:t>C</a:t>
                </a:r>
                <a:r>
                  <a:rPr lang="en-GB" dirty="0"/>
                  <a:t>	has some effect  (that is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≠0</m:t>
                    </m:r>
                  </m:oMath>
                </a14:m>
                <a:r>
                  <a:rPr lang="en-GB" dirty="0"/>
                  <a:t>  for some  </a:t>
                </a:r>
                <a14:m>
                  <m:oMath xmlns:m="http://schemas.openxmlformats.org/officeDocument/2006/math">
                    <m:r>
                      <a:rPr lang="en-GB" b="0" i="1" smtClean="0">
                        <a:latin typeface="Cambria Math" panose="02040503050406030204" pitchFamily="18" charset="0"/>
                      </a:rPr>
                      <m:t>𝑘</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a:t>)</a:t>
                </a:r>
              </a:p>
              <a:p>
                <a:pPr>
                  <a:lnSpc>
                    <a:spcPct val="150000"/>
                  </a:lnSpc>
                </a:pPr>
                <a:r>
                  <a:rPr lang="en-GB" dirty="0"/>
                  <a:t>We ask – </a:t>
                </a:r>
                <a:r>
                  <a:rPr lang="en-GB" b="1" dirty="0"/>
                  <a:t>test the null hypothesis</a:t>
                </a:r>
                <a:r>
                  <a:rPr lang="en-GB" dirty="0"/>
                  <a:t> – whether Factor </a:t>
                </a:r>
                <a:r>
                  <a:rPr lang="en-GB" dirty="0" smtClean="0"/>
                  <a:t>D  </a:t>
                </a:r>
                <a:r>
                  <a:rPr lang="en-GB" dirty="0"/>
                  <a:t>has any effect:</a:t>
                </a:r>
              </a:p>
              <a:p>
                <a:pPr>
                  <a:lnSpc>
                    <a:spcPct val="14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𝛿</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𝑁</m:t>
                          </m:r>
                        </m:sub>
                      </m:sSub>
                      <m:r>
                        <a:rPr lang="en-GB" i="1">
                          <a:latin typeface="Cambria Math" panose="02040503050406030204" pitchFamily="18" charset="0"/>
                        </a:rPr>
                        <m:t>=0</m:t>
                      </m:r>
                    </m:oMath>
                  </m:oMathPara>
                </a14:m>
                <a:endParaRPr lang="en-GB" dirty="0"/>
              </a:p>
              <a:p>
                <a:pPr>
                  <a:lnSpc>
                    <a:spcPct val="140000"/>
                  </a:lnSpc>
                </a:pPr>
                <a:r>
                  <a:rPr lang="en-GB" dirty="0"/>
                  <a:t>The alternative hypothesis is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r>
                          <a:rPr lang="en-GB" i="1">
                            <a:latin typeface="Cambria Math" panose="02040503050406030204" pitchFamily="18" charset="0"/>
                          </a:rPr>
                          <m:t>1</m:t>
                        </m:r>
                      </m:sub>
                    </m:sSub>
                    <m:r>
                      <a:rPr lang="en-GB" b="0" i="1" smtClean="0">
                        <a:latin typeface="Cambria Math" panose="02040503050406030204" pitchFamily="18" charset="0"/>
                      </a:rPr>
                      <m:t>≡</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sub>
                    </m:sSub>
                  </m:oMath>
                </a14:m>
                <a:r>
                  <a:rPr lang="en-GB" dirty="0"/>
                  <a:t>,  that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≠0</m:t>
                    </m:r>
                  </m:oMath>
                </a14:m>
                <a:r>
                  <a:rPr lang="en-GB" dirty="0"/>
                  <a:t>  for some  </a:t>
                </a:r>
                <a14:m>
                  <m:oMath xmlns:m="http://schemas.openxmlformats.org/officeDocument/2006/math">
                    <m:r>
                      <a:rPr lang="en-GB" b="0" i="1" smtClean="0">
                        <a:latin typeface="Cambria Math" panose="02040503050406030204" pitchFamily="18" charset="0"/>
                      </a:rPr>
                      <m:t>𝑙</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8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9810000" y="1643364"/>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9" name="TextovéPole 8"/>
              <p:cNvSpPr txBox="1">
                <a:spLocks noRot="1" noChangeAspect="1" noMove="1" noResize="1" noEditPoints="1" noAdjustHandles="1" noChangeArrowheads="1" noChangeShapeType="1" noTextEdit="1"/>
              </p:cNvSpPr>
              <p:nvPr/>
            </p:nvSpPr>
            <p:spPr>
              <a:xfrm>
                <a:off x="9810000" y="1643364"/>
                <a:ext cx="2081339" cy="1876411"/>
              </a:xfrm>
              <a:prstGeom prst="rect">
                <a:avLst/>
              </a:prstGeom>
              <a:blipFill>
                <a:blip r:embed="rId3"/>
                <a:stretch>
                  <a:fillRect b="-716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ovéPole 10"/>
              <p:cNvSpPr txBox="1"/>
              <p:nvPr/>
            </p:nvSpPr>
            <p:spPr>
              <a:xfrm>
                <a:off x="9000000" y="239690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1" name="TextovéPole 10"/>
              <p:cNvSpPr txBox="1">
                <a:spLocks noRot="1" noChangeAspect="1" noMove="1" noResize="1" noEditPoints="1" noAdjustHandles="1" noChangeArrowheads="1" noChangeShapeType="1" noTextEdit="1"/>
              </p:cNvSpPr>
              <p:nvPr/>
            </p:nvSpPr>
            <p:spPr>
              <a:xfrm>
                <a:off x="9000000" y="2396904"/>
                <a:ext cx="464871" cy="369332"/>
              </a:xfrm>
              <a:prstGeom prst="rect">
                <a:avLst/>
              </a:prstGeom>
              <a:blipFill>
                <a:blip r:embed="rId4"/>
                <a:stretch>
                  <a:fillRect l="-14286" r="-14286" b="-9836"/>
                </a:stretch>
              </a:blipFill>
            </p:spPr>
            <p:txBody>
              <a:bodyPr/>
              <a:lstStyle/>
              <a:p>
                <a:r>
                  <a:rPr lang="en-GB">
                    <a:noFill/>
                  </a:rPr>
                  <a:t> </a:t>
                </a:r>
              </a:p>
            </p:txBody>
          </p:sp>
        </mc:Fallback>
      </mc:AlternateContent>
      <p:sp>
        <p:nvSpPr>
          <p:cNvPr id="7" name="Levá složená závorka 6"/>
          <p:cNvSpPr/>
          <p:nvPr/>
        </p:nvSpPr>
        <p:spPr>
          <a:xfrm>
            <a:off x="9720000" y="1732244"/>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40022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without </a:t>
            </a:r>
            <a:br>
              <a:rPr lang="en-GB" dirty="0" smtClean="0"/>
            </a:br>
            <a:r>
              <a:rPr lang="en-GB" dirty="0" smtClean="0"/>
              <a:t>interactions </a:t>
            </a:r>
            <a:br>
              <a:rPr lang="en-GB" dirty="0" smtClean="0"/>
            </a:br>
            <a:r>
              <a:rPr lang="en-GB" dirty="0" smtClean="0"/>
              <a:t>and simplified </a:t>
            </a:r>
            <a:br>
              <a:rPr lang="en-GB" dirty="0" smtClean="0"/>
            </a:br>
            <a:r>
              <a:rPr lang="en-GB" dirty="0" smtClean="0"/>
              <a:t>by using </a:t>
            </a:r>
            <a:br>
              <a:rPr lang="en-GB" dirty="0" smtClean="0"/>
            </a:br>
            <a:r>
              <a:rPr lang="en-GB" dirty="0" smtClean="0"/>
              <a:t>Græco-Latin squares</a:t>
            </a:r>
            <a:br>
              <a:rPr lang="en-GB" dirty="0" smtClean="0"/>
            </a:br>
            <a:r>
              <a:rPr lang="en-GB" dirty="0" smtClean="0"/>
              <a:t/>
            </a:r>
            <a:br>
              <a:rPr lang="en-GB" dirty="0" smtClean="0"/>
            </a:br>
            <a:r>
              <a:rPr lang="en-GB" i="1" dirty="0" smtClean="0"/>
              <a:t>Y</a:t>
            </a:r>
            <a:r>
              <a:rPr lang="en-GB" i="1" baseline="-25000" dirty="0" smtClean="0"/>
              <a:t>ijkl</a:t>
            </a:r>
            <a:r>
              <a:rPr lang="en-GB" baseline="-25000" dirty="0" smtClean="0"/>
              <a:t>1</a:t>
            </a:r>
            <a:r>
              <a:rPr lang="en-GB" dirty="0" smtClean="0"/>
              <a:t>=</a:t>
            </a:r>
            <a:r>
              <a:rPr lang="en-GB" i="1" dirty="0" smtClean="0"/>
              <a:t>μ</a:t>
            </a:r>
            <a:r>
              <a:rPr lang="en-GB" dirty="0" smtClean="0"/>
              <a:t>+</a:t>
            </a:r>
            <a:br>
              <a:rPr lang="en-GB" dirty="0" smtClean="0"/>
            </a:br>
            <a:r>
              <a:rPr lang="en-GB" dirty="0" smtClean="0"/>
              <a:t>  +</a:t>
            </a:r>
            <a:r>
              <a:rPr lang="en-GB" i="1" dirty="0" smtClean="0"/>
              <a:t>α</a:t>
            </a:r>
            <a:r>
              <a:rPr lang="en-GB" i="1" baseline="-25000" dirty="0" smtClean="0"/>
              <a:t>i</a:t>
            </a:r>
            <a:r>
              <a:rPr lang="en-GB" dirty="0" smtClean="0"/>
              <a:t>+</a:t>
            </a:r>
            <a:r>
              <a:rPr lang="en-GB" i="1" dirty="0" smtClean="0"/>
              <a:t>β</a:t>
            </a:r>
            <a:r>
              <a:rPr lang="en-GB" i="1" baseline="-25000" dirty="0" smtClean="0"/>
              <a:t>j</a:t>
            </a:r>
            <a:r>
              <a:rPr lang="en-GB" dirty="0" smtClean="0"/>
              <a:t>+</a:t>
            </a:r>
            <a:r>
              <a:rPr lang="en-GB" i="1" dirty="0" smtClean="0"/>
              <a:t>γ</a:t>
            </a:r>
            <a:r>
              <a:rPr lang="en-GB" i="1" baseline="-25000" dirty="0" smtClean="0"/>
              <a:t>k</a:t>
            </a:r>
            <a:r>
              <a:rPr lang="en-GB" dirty="0" smtClean="0"/>
              <a:t>+</a:t>
            </a:r>
            <a:r>
              <a:rPr lang="en-GB" i="1" dirty="0" smtClean="0"/>
              <a:t>δ</a:t>
            </a:r>
            <a:r>
              <a:rPr lang="en-GB" i="1" baseline="-25000" dirty="0" smtClean="0"/>
              <a:t>l</a:t>
            </a:r>
            <a:r>
              <a:rPr lang="en-GB" dirty="0" smtClean="0"/>
              <a:t>+</a:t>
            </a:r>
            <a:r>
              <a:rPr lang="en-GB" i="1" dirty="0" smtClean="0"/>
              <a:t>ε</a:t>
            </a:r>
            <a:r>
              <a:rPr lang="en-GB" i="1" baseline="-25000" dirty="0" smtClean="0"/>
              <a:t>ijk</a:t>
            </a:r>
            <a:r>
              <a:rPr lang="en-GB" baseline="-25000" dirty="0" smtClean="0"/>
              <a:t>1</a:t>
            </a:r>
            <a:endParaRPr lang="en-GB" baseline="-25000" dirty="0"/>
          </a:p>
        </p:txBody>
      </p:sp>
      <p:sp>
        <p:nvSpPr>
          <p:cNvPr id="3" name="Zástupný symbol pro obsah 2"/>
          <p:cNvSpPr>
            <a:spLocks noGrp="1"/>
          </p:cNvSpPr>
          <p:nvPr>
            <p:ph idx="1"/>
          </p:nvPr>
        </p:nvSpPr>
        <p:spPr/>
        <p:txBody>
          <a:bodyPr/>
          <a:lstStyle/>
          <a:p>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562811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pPr>
                  <a:lnSpc>
                    <a:spcPct val="200000"/>
                  </a:lnSpc>
                </a:pPr>
                <a:r>
                  <a:rPr lang="en-GB" dirty="0"/>
                  <a:t>where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are fixed (but </a:t>
                </a:r>
                <a:r>
                  <a:rPr lang="en-GB" u="sng" dirty="0"/>
                  <a:t>unknown</a:t>
                </a:r>
                <a:r>
                  <a:rPr lang="en-GB" dirty="0"/>
                  <a:t>) </a:t>
                </a:r>
                <a:endParaRPr lang="en-GB" dirty="0" smtClean="0"/>
              </a:p>
              <a:p>
                <a:r>
                  <a:rPr lang="en-GB" dirty="0" smtClean="0"/>
                  <a:t>parameters normalized </a:t>
                </a:r>
              </a:p>
              <a:p>
                <a:pPr>
                  <a:lnSpc>
                    <a:spcPct val="150000"/>
                  </a:lnSpc>
                </a:pPr>
                <a:r>
                  <a:rPr lang="en-GB" dirty="0" smtClean="0"/>
                  <a:t>so </a:t>
                </a:r>
                <a:r>
                  <a:rPr lang="en-GB" dirty="0"/>
                  <a:t>that</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nary>
                      <m:r>
                        <a:rPr lang="en-GB" i="1">
                          <a:latin typeface="Cambria Math" panose="02040503050406030204" pitchFamily="18" charset="0"/>
                        </a:rPr>
                        <m:t>=0 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i="1">
                          <a:latin typeface="Cambria Math" panose="02040503050406030204" pitchFamily="18" charset="0"/>
                        </a:rPr>
                        <m:t>=0</m:t>
                      </m:r>
                    </m:oMath>
                  </m:oMathPara>
                </a14:m>
                <a:endParaRPr lang="en-GB" dirty="0"/>
              </a:p>
              <a:p>
                <a:pPr>
                  <a:lnSpc>
                    <a:spcPct val="250000"/>
                  </a:lnSpc>
                </a:pPr>
                <a:r>
                  <a:rPr lang="en-GB" dirty="0"/>
                  <a:t>and…</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59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000000" y="2794220"/>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0" name="TextovéPole 9"/>
              <p:cNvSpPr txBox="1">
                <a:spLocks noRot="1" noChangeAspect="1" noMove="1" noResize="1" noEditPoints="1" noAdjustHandles="1" noChangeArrowheads="1" noChangeShapeType="1" noTextEdit="1"/>
              </p:cNvSpPr>
              <p:nvPr/>
            </p:nvSpPr>
            <p:spPr>
              <a:xfrm>
                <a:off x="9000000" y="2794220"/>
                <a:ext cx="464871" cy="369332"/>
              </a:xfrm>
              <a:prstGeom prst="rect">
                <a:avLst/>
              </a:prstGeom>
              <a:blipFill>
                <a:blip r:embed="rId3"/>
                <a:stretch>
                  <a:fillRect l="-14286" r="-14286" b="-98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9810000" y="2040680"/>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7" name="TextovéPole 6"/>
              <p:cNvSpPr txBox="1">
                <a:spLocks noRot="1" noChangeAspect="1" noMove="1" noResize="1" noEditPoints="1" noAdjustHandles="1" noChangeArrowheads="1" noChangeShapeType="1" noTextEdit="1"/>
              </p:cNvSpPr>
              <p:nvPr/>
            </p:nvSpPr>
            <p:spPr>
              <a:xfrm>
                <a:off x="9810000" y="2040680"/>
                <a:ext cx="2081339" cy="1876411"/>
              </a:xfrm>
              <a:prstGeom prst="rect">
                <a:avLst/>
              </a:prstGeom>
              <a:blipFill>
                <a:blip r:embed="rId4"/>
                <a:stretch>
                  <a:fillRect b="-6818"/>
                </a:stretch>
              </a:blipFill>
            </p:spPr>
            <p:txBody>
              <a:bodyPr/>
              <a:lstStyle/>
              <a:p>
                <a:r>
                  <a:rPr lang="en-GB">
                    <a:noFill/>
                  </a:rPr>
                  <a:t> </a:t>
                </a:r>
              </a:p>
            </p:txBody>
          </p:sp>
        </mc:Fallback>
      </mc:AlternateContent>
      <p:sp>
        <p:nvSpPr>
          <p:cNvPr id="9" name="Levá složená závorka 8"/>
          <p:cNvSpPr/>
          <p:nvPr/>
        </p:nvSpPr>
        <p:spPr>
          <a:xfrm>
            <a:off x="9720000" y="2129559"/>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948061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pPr>
                  <a:lnSpc>
                    <a:spcPct val="200000"/>
                  </a:lnSpc>
                </a:pPr>
                <a:r>
                  <a:rPr lang="en-GB" dirty="0"/>
                  <a:t>…and</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𝒩</m:t>
                      </m:r>
                      <m:d>
                        <m:dPr>
                          <m:ctrlPr>
                            <a:rPr lang="en-GB" i="1">
                              <a:latin typeface="Cambria Math" panose="02040503050406030204" pitchFamily="18" charset="0"/>
                            </a:rPr>
                          </m:ctrlPr>
                        </m:dPr>
                        <m:e>
                          <m:r>
                            <a:rPr lang="en-GB" i="1">
                              <a:latin typeface="Cambria Math" panose="02040503050406030204" pitchFamily="18" charset="0"/>
                            </a:rPr>
                            <m:t>0,</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m:oMathPara>
                </a14:m>
                <a:endParaRPr lang="en-GB" dirty="0"/>
              </a:p>
              <a:p>
                <a:pPr>
                  <a:lnSpc>
                    <a:spcPct val="150000"/>
                  </a:lnSpc>
                </a:pPr>
                <a:r>
                  <a:rPr lang="en-GB" dirty="0"/>
                  <a:t>are mutually independent random variables </a:t>
                </a:r>
                <a:br>
                  <a:rPr lang="en-GB" dirty="0"/>
                </a:br>
                <a:r>
                  <a:rPr lang="en-GB" dirty="0"/>
                  <a:t>with the same variance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m:t>
                        </m:r>
                      </m:sup>
                    </m:sSup>
                  </m:oMath>
                </a14:m>
                <a:r>
                  <a:rPr lang="en-GB" dirty="0"/>
                  <a:t>  </a:t>
                </a:r>
                <a:br>
                  <a:rPr lang="en-GB" dirty="0"/>
                </a:br>
                <a:r>
                  <a:rPr lang="en-GB" dirty="0"/>
                  <a:t>(the variance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a:t>  is also unknown).</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36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000000" y="2794220"/>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0" name="TextovéPole 9"/>
              <p:cNvSpPr txBox="1">
                <a:spLocks noRot="1" noChangeAspect="1" noMove="1" noResize="1" noEditPoints="1" noAdjustHandles="1" noChangeArrowheads="1" noChangeShapeType="1" noTextEdit="1"/>
              </p:cNvSpPr>
              <p:nvPr/>
            </p:nvSpPr>
            <p:spPr>
              <a:xfrm>
                <a:off x="9000000" y="2794220"/>
                <a:ext cx="464871" cy="369332"/>
              </a:xfrm>
              <a:prstGeom prst="rect">
                <a:avLst/>
              </a:prstGeom>
              <a:blipFill>
                <a:blip r:embed="rId3"/>
                <a:stretch>
                  <a:fillRect l="-14286" r="-14286" b="-98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9810000" y="2040680"/>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7" name="TextovéPole 6"/>
              <p:cNvSpPr txBox="1">
                <a:spLocks noRot="1" noChangeAspect="1" noMove="1" noResize="1" noEditPoints="1" noAdjustHandles="1" noChangeArrowheads="1" noChangeShapeType="1" noTextEdit="1"/>
              </p:cNvSpPr>
              <p:nvPr/>
            </p:nvSpPr>
            <p:spPr>
              <a:xfrm>
                <a:off x="9810000" y="2040680"/>
                <a:ext cx="2081339" cy="1876411"/>
              </a:xfrm>
              <a:prstGeom prst="rect">
                <a:avLst/>
              </a:prstGeom>
              <a:blipFill>
                <a:blip r:embed="rId4"/>
                <a:stretch>
                  <a:fillRect b="-6818"/>
                </a:stretch>
              </a:blipFill>
            </p:spPr>
            <p:txBody>
              <a:bodyPr/>
              <a:lstStyle/>
              <a:p>
                <a:r>
                  <a:rPr lang="en-GB">
                    <a:noFill/>
                  </a:rPr>
                  <a:t> </a:t>
                </a:r>
              </a:p>
            </p:txBody>
          </p:sp>
        </mc:Fallback>
      </mc:AlternateContent>
      <p:sp>
        <p:nvSpPr>
          <p:cNvPr id="9" name="Levá složená závorka 8"/>
          <p:cNvSpPr/>
          <p:nvPr/>
        </p:nvSpPr>
        <p:spPr>
          <a:xfrm>
            <a:off x="9720000" y="2129559"/>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86202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Motivation:  Example</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We have:</a:t>
            </a:r>
          </a:p>
          <a:p>
            <a:pPr marL="342900" indent="-342900">
              <a:lnSpc>
                <a:spcPct val="150000"/>
              </a:lnSpc>
              <a:buFont typeface="Arial" panose="020B0604020202020204" pitchFamily="34" charset="0"/>
              <a:buChar char="•"/>
            </a:pPr>
            <a:r>
              <a:rPr lang="en-GB" dirty="0" smtClean="0"/>
              <a:t>a set of distinct cars</a:t>
            </a:r>
          </a:p>
          <a:p>
            <a:pPr marL="342900" indent="-342900">
              <a:lnSpc>
                <a:spcPct val="150000"/>
              </a:lnSpc>
              <a:buFont typeface="Arial" panose="020B0604020202020204" pitchFamily="34" charset="0"/>
              <a:buChar char="•"/>
            </a:pPr>
            <a:r>
              <a:rPr lang="en-GB" dirty="0" smtClean="0"/>
              <a:t>a set of distinct drivers</a:t>
            </a:r>
          </a:p>
          <a:p>
            <a:pPr marL="342900" indent="-342900">
              <a:lnSpc>
                <a:spcPct val="150000"/>
              </a:lnSpc>
              <a:buFont typeface="Arial" panose="020B0604020202020204" pitchFamily="34" charset="0"/>
              <a:buChar char="•"/>
            </a:pPr>
            <a:r>
              <a:rPr lang="en-GB" dirty="0" smtClean="0"/>
              <a:t>several types of car-fuel (e.g. fuel with various additives)</a:t>
            </a:r>
          </a:p>
          <a:p>
            <a:pPr marL="342900" indent="-342900">
              <a:lnSpc>
                <a:spcPct val="150000"/>
              </a:lnSpc>
              <a:buFont typeface="Arial" panose="020B0604020202020204" pitchFamily="34" charset="0"/>
              <a:buChar char="•"/>
            </a:pPr>
            <a:r>
              <a:rPr lang="en-GB" dirty="0" smtClean="0"/>
              <a:t>several types of tyres</a:t>
            </a:r>
          </a:p>
          <a:p>
            <a:pPr>
              <a:lnSpc>
                <a:spcPct val="150000"/>
              </a:lnSpc>
            </a:pPr>
            <a:endParaRPr lang="en-GB" dirty="0" smtClean="0"/>
          </a:p>
          <a:p>
            <a:pPr>
              <a:lnSpc>
                <a:spcPct val="150000"/>
              </a:lnSpc>
            </a:pPr>
            <a:r>
              <a:rPr lang="en-GB" dirty="0" smtClean="0"/>
              <a:t>We wish to test whether the mileage (the fuel consumption per 100 km) of the car depends also upon the driver who drives the car, the type of the fuel, and on the type of the tyres.</a:t>
            </a:r>
          </a:p>
        </p:txBody>
      </p:sp>
    </p:spTree>
    <p:extLst>
      <p:ext uri="{BB962C8B-B14F-4D97-AF65-F5344CB8AC3E}">
        <p14:creationId xmlns:p14="http://schemas.microsoft.com/office/powerpoint/2010/main" val="2815814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Denote the index set: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𝒮</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,1</m:t>
                              </m:r>
                            </m:e>
                          </m:d>
                          <m:r>
                            <a:rPr lang="en-GB" b="0" i="1" smtClean="0">
                              <a:latin typeface="Cambria Math" panose="02040503050406030204" pitchFamily="18" charset="0"/>
                            </a:rPr>
                            <m:t> : </m:t>
                          </m:r>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=1  </m:t>
                          </m:r>
                        </m:e>
                      </m:d>
                    </m:oMath>
                  </m:oMathPara>
                </a14:m>
                <a:endParaRPr lang="en-GB" dirty="0" smtClean="0"/>
              </a:p>
              <a:p>
                <a:endParaRPr lang="en-GB" dirty="0"/>
              </a:p>
              <a:p>
                <a:r>
                  <a:rPr lang="en-GB" dirty="0" smtClean="0"/>
                  <a:t>Notice that there are exactly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a14:m>
                <a:r>
                  <a:rPr lang="en-GB" dirty="0" smtClean="0"/>
                  <a:t>  elements in the index set  </a:t>
                </a:r>
                <a14:m>
                  <m:oMath xmlns:m="http://schemas.openxmlformats.org/officeDocument/2006/math">
                    <m:r>
                      <a:rPr lang="en-GB" b="0" i="1" smtClean="0">
                        <a:latin typeface="Cambria Math" panose="02040503050406030204" pitchFamily="18" charset="0"/>
                      </a:rPr>
                      <m:t>𝒮</m:t>
                    </m:r>
                  </m:oMath>
                </a14:m>
                <a:r>
                  <a:rPr lang="en-GB" dirty="0" smtClean="0"/>
                  <a:t>.</a:t>
                </a:r>
              </a:p>
              <a:p>
                <a:endParaRPr lang="en-GB" dirty="0" smtClean="0"/>
              </a:p>
              <a:p>
                <a:pPr>
                  <a:lnSpc>
                    <a:spcPct val="150000"/>
                  </a:lnSpc>
                </a:pPr>
                <a:r>
                  <a:rPr lang="en-GB" dirty="0" smtClean="0"/>
                  <a:t>Indeed, for each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d>
                  </m:oMath>
                </a14:m>
                <a:r>
                  <a:rPr lang="en-GB" dirty="0" smtClean="0"/>
                  <a:t>  of the indices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and for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there exists exactly one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e>
                    </m:d>
                  </m:oMath>
                </a14:m>
                <a:r>
                  <a:rPr lang="en-GB" dirty="0" smtClean="0"/>
                  <a:t>  of symbols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  </a:t>
                </a:r>
                <a:br>
                  <a:rPr lang="en-GB" dirty="0" smtClean="0"/>
                </a:br>
                <a:r>
                  <a:rPr lang="en-GB" dirty="0" smtClean="0"/>
                  <a:t>such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=1</m:t>
                    </m:r>
                  </m:oMath>
                </a14:m>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74762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Stack the observations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a14:m>
                <a:r>
                  <a:rPr lang="en-GB" dirty="0" smtClean="0"/>
                  <a:t>  into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a14:m>
                <a:r>
                  <a:rPr lang="en-GB" dirty="0" smtClean="0"/>
                  <a:t>-dimensional vector</a:t>
                </a:r>
              </a:p>
              <a:p>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  </m:t>
                      </m:r>
                      <m:r>
                        <a:rPr lang="en-GB" b="1" i="1" smtClean="0">
                          <a:latin typeface="Cambria Math" panose="02040503050406030204" pitchFamily="18" charset="0"/>
                        </a:rPr>
                        <m:t>𝒚</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e>
                          </m:d>
                        </m:e>
                        <m:sub>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𝒮</m:t>
                          </m:r>
                        </m:sub>
                      </m:sSub>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𝒮</m:t>
                          </m:r>
                        </m:sup>
                      </m:sSup>
                    </m:oMath>
                  </m:oMathPara>
                </a14:m>
                <a:endParaRPr lang="en-GB" dirty="0" smtClean="0"/>
              </a:p>
              <a:p>
                <a:endParaRPr lang="en-GB" dirty="0" smtClean="0"/>
              </a:p>
              <a:p>
                <a:r>
                  <a:rPr lang="en-GB" dirty="0" smtClean="0"/>
                  <a:t>and introduce </a:t>
                </a:r>
                <a:r>
                  <a:rPr lang="en-GB" b="1" dirty="0" smtClean="0"/>
                  <a:t>the sample mean</a:t>
                </a:r>
                <a:r>
                  <a:rPr lang="en-GB" dirty="0" smtClean="0"/>
                  <a: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e>
                                  </m:nary>
                                </m:e>
                              </m:nary>
                            </m:e>
                          </m:nary>
                        </m:e>
                      </m:nary>
                    </m:oMath>
                  </m:oMathPara>
                </a14:m>
                <a:endParaRPr lang="en-GB" dirty="0"/>
              </a:p>
              <a:p>
                <a:endParaRPr lang="en-GB" dirty="0" smtClean="0"/>
              </a:p>
              <a:p>
                <a:r>
                  <a:rPr lang="en-GB" dirty="0" smtClean="0"/>
                  <a:t>This sample mean is an estimate of the parameter  </a:t>
                </a:r>
                <a14:m>
                  <m:oMath xmlns:m="http://schemas.openxmlformats.org/officeDocument/2006/math">
                    <m:r>
                      <a:rPr lang="en-GB" b="0" i="1" smtClean="0">
                        <a:latin typeface="Cambria Math" panose="02040503050406030204" pitchFamily="18" charset="0"/>
                      </a:rPr>
                      <m:t>𝜇</m:t>
                    </m:r>
                  </m:oMath>
                </a14:m>
                <a:r>
                  <a:rPr lang="en-GB" dirty="0" smtClean="0"/>
                  <a:t>  (the common mean value):</a:t>
                </a:r>
              </a:p>
              <a:p>
                <a:pPr>
                  <a:lnSpc>
                    <a:spcPct val="150000"/>
                  </a:lnSpc>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796575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Let    </a:t>
                </a:r>
                <a14:m>
                  <m:oMath xmlns:m="http://schemas.openxmlformats.org/officeDocument/2006/math">
                    <m:r>
                      <a:rPr lang="en-GB" b="1" i="1" smtClean="0">
                        <a:latin typeface="Cambria Math" panose="02040503050406030204" pitchFamily="18" charset="0"/>
                      </a:rPr>
                      <m:t>𝟏</m:t>
                    </m:r>
                    <m:r>
                      <a:rPr lang="en-GB" i="1">
                        <a:latin typeface="Cambria Math" panose="02040503050406030204" pitchFamily="18" charset="0"/>
                      </a:rPr>
                      <m: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r>
                              <a:rPr lang="en-GB" b="0" i="1" smtClean="0">
                                <a:latin typeface="Cambria Math" panose="02040503050406030204" pitchFamily="18" charset="0"/>
                              </a:rPr>
                              <m:t>1</m:t>
                            </m:r>
                          </m:e>
                        </m:d>
                      </m:e>
                      <m:sub>
                        <m:d>
                          <m:dPr>
                            <m:ctrlPr>
                              <a:rPr lang="en-GB"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r>
                              <a:rPr lang="en-GB" i="1">
                                <a:latin typeface="Cambria Math" panose="02040503050406030204" pitchFamily="18" charset="0"/>
                              </a:rPr>
                              <m:t>,1</m:t>
                            </m:r>
                          </m:e>
                        </m:d>
                        <m:r>
                          <a:rPr lang="en-GB" i="1">
                            <a:latin typeface="Cambria Math" panose="02040503050406030204" pitchFamily="18" charset="0"/>
                          </a:rPr>
                          <m:t>∈</m:t>
                        </m:r>
                        <m:r>
                          <a:rPr lang="en-GB" i="1" smtClean="0">
                            <a:latin typeface="Cambria Math" panose="02040503050406030204" pitchFamily="18" charset="0"/>
                          </a:rPr>
                          <m:t>𝒮</m:t>
                        </m:r>
                      </m:sub>
                    </m:sSub>
                    <m:r>
                      <a:rPr lang="en-GB" i="1" smtClean="0">
                        <a:latin typeface="Cambria Math" panose="02040503050406030204" pitchFamily="18" charset="0"/>
                      </a:rPr>
                      <m:t> ∈</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oMath>
                </a14:m>
                <a:r>
                  <a:rPr lang="en-GB" dirty="0" smtClean="0"/>
                  <a:t>    be the vector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a14:m>
                <a:r>
                  <a:rPr lang="en-GB" dirty="0" smtClean="0"/>
                  <a:t>  ones and</a:t>
                </a:r>
              </a:p>
              <a:p>
                <a:pPr>
                  <a:lnSpc>
                    <a:spcPct val="150000"/>
                  </a:lnSpc>
                </a:pPr>
                <a:r>
                  <a:rPr lang="en-GB" dirty="0" smtClean="0"/>
                  <a:t>introduce the line</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m:t>
                      </m:r>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1" i="1" smtClean="0">
                              <a:latin typeface="Cambria Math" panose="02040503050406030204" pitchFamily="18" charset="0"/>
                            </a:rPr>
                            <m:t>𝟏</m:t>
                          </m:r>
                          <m:r>
                            <a:rPr lang="en-GB" b="0" i="1" smtClean="0">
                              <a:latin typeface="Cambria Math" panose="02040503050406030204" pitchFamily="18" charset="0"/>
                            </a:rPr>
                            <m:t>𝜆</m:t>
                          </m:r>
                          <m:r>
                            <a:rPr lang="en-GB" b="0" i="1" smtClean="0">
                              <a:latin typeface="Cambria Math" panose="02040503050406030204" pitchFamily="18" charset="0"/>
                            </a:rPr>
                            <m:t> :</m:t>
                          </m:r>
                          <m:r>
                            <a:rPr lang="en-GB" b="0" i="1" smtClean="0">
                              <a:latin typeface="Cambria Math" panose="02040503050406030204" pitchFamily="18" charset="0"/>
                            </a:rPr>
                            <m:t>𝜆</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𝒮</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oMath>
                  </m:oMathPara>
                </a14:m>
                <a:endParaRPr lang="en-GB" dirty="0" smtClean="0"/>
              </a:p>
              <a:p>
                <a:pPr>
                  <a:lnSpc>
                    <a:spcPct val="250000"/>
                  </a:lnSpc>
                </a:pPr>
                <a:r>
                  <a:rPr lang="en-GB" dirty="0" smtClean="0"/>
                  <a:t>which corresponds to the null hypothesis that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m:oMathPara>
                </a14:m>
                <a:endParaRPr lang="en-GB" dirty="0" smtClean="0"/>
              </a:p>
              <a:p>
                <a:endParaRPr lang="en-GB" dirty="0" smtClean="0"/>
              </a:p>
              <a:p>
                <a:r>
                  <a:rPr lang="en-GB" dirty="0" smtClean="0"/>
                  <a:t>that is</a:t>
                </a:r>
              </a:p>
              <a:p>
                <a:pPr>
                  <a:lnSpc>
                    <a:spcPct val="20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𝑁</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𝑁</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𝑁</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𝛿</m:t>
                          </m:r>
                        </m:e>
                        <m:sub>
                          <m:r>
                            <a:rPr lang="en-GB" i="1">
                              <a:latin typeface="Cambria Math" panose="02040503050406030204" pitchFamily="18" charset="0"/>
                            </a:rPr>
                            <m:t>𝑁</m:t>
                          </m:r>
                        </m:sub>
                      </m:sSub>
                      <m:r>
                        <a:rPr lang="en-GB" i="1">
                          <a:latin typeface="Cambria Math" panose="02040503050406030204" pitchFamily="18" charset="0"/>
                        </a:rPr>
                        <m:t>=0 </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7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8640000" y="4390248"/>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8640000" y="4390248"/>
                <a:ext cx="464871" cy="369332"/>
              </a:xfrm>
              <a:prstGeom prst="rect">
                <a:avLst/>
              </a:prstGeom>
              <a:blipFill>
                <a:blip r:embed="rId3"/>
                <a:stretch>
                  <a:fillRect l="-14286" r="-14286" b="-9836"/>
                </a:stretch>
              </a:blipFill>
            </p:spPr>
            <p:txBody>
              <a:bodyPr/>
              <a:lstStyle/>
              <a:p>
                <a:r>
                  <a:rPr lang="en-GB">
                    <a:noFill/>
                  </a:rPr>
                  <a:t> </a:t>
                </a:r>
              </a:p>
            </p:txBody>
          </p:sp>
        </mc:Fallback>
      </mc:AlternateContent>
      <p:sp>
        <p:nvSpPr>
          <p:cNvPr id="7" name="TextovéPole 6"/>
          <p:cNvSpPr txBox="1"/>
          <p:nvPr/>
        </p:nvSpPr>
        <p:spPr>
          <a:xfrm>
            <a:off x="9972000" y="6444201"/>
            <a:ext cx="2175852" cy="276999"/>
          </a:xfrm>
          <a:prstGeom prst="rect">
            <a:avLst/>
          </a:prstGeom>
          <a:noFill/>
        </p:spPr>
        <p:txBody>
          <a:bodyPr wrap="none" lIns="0" tIns="0" rIns="0" bIns="0" rtlCol="0">
            <a:spAutoFit/>
          </a:bodyPr>
          <a:lstStyle/>
          <a:p>
            <a:r>
              <a:rPr lang="en-GB" dirty="0" smtClean="0"/>
              <a:t>(cf. one-way ANOVA)</a:t>
            </a:r>
            <a:endParaRPr lang="en-GB" dirty="0"/>
          </a:p>
        </p:txBody>
      </p:sp>
      <mc:AlternateContent xmlns:mc="http://schemas.openxmlformats.org/markup-compatibility/2006">
        <mc:Choice xmlns:a14="http://schemas.microsoft.com/office/drawing/2010/main" Requires="a14">
          <p:sp>
            <p:nvSpPr>
              <p:cNvPr id="11" name="TextovéPole 10"/>
              <p:cNvSpPr txBox="1"/>
              <p:nvPr/>
            </p:nvSpPr>
            <p:spPr>
              <a:xfrm>
                <a:off x="9450000" y="3636708"/>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1" name="TextovéPole 10"/>
              <p:cNvSpPr txBox="1">
                <a:spLocks noRot="1" noChangeAspect="1" noMove="1" noResize="1" noEditPoints="1" noAdjustHandles="1" noChangeArrowheads="1" noChangeShapeType="1" noTextEdit="1"/>
              </p:cNvSpPr>
              <p:nvPr/>
            </p:nvSpPr>
            <p:spPr>
              <a:xfrm>
                <a:off x="9450000" y="3636708"/>
                <a:ext cx="2081339" cy="1876411"/>
              </a:xfrm>
              <a:prstGeom prst="rect">
                <a:avLst/>
              </a:prstGeom>
              <a:blipFill>
                <a:blip r:embed="rId4"/>
                <a:stretch>
                  <a:fillRect b="-7166"/>
                </a:stretch>
              </a:blipFill>
            </p:spPr>
            <p:txBody>
              <a:bodyPr/>
              <a:lstStyle/>
              <a:p>
                <a:r>
                  <a:rPr lang="en-GB">
                    <a:noFill/>
                  </a:rPr>
                  <a:t> </a:t>
                </a:r>
              </a:p>
            </p:txBody>
          </p:sp>
        </mc:Fallback>
      </mc:AlternateContent>
      <p:sp>
        <p:nvSpPr>
          <p:cNvPr id="12" name="Levá složená závorka 11"/>
          <p:cNvSpPr/>
          <p:nvPr/>
        </p:nvSpPr>
        <p:spPr>
          <a:xfrm>
            <a:off x="9360000" y="3725587"/>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369973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Moreover, introduce the subspace</a:t>
                </a:r>
              </a:p>
              <a:p>
                <a:endParaRPr lang="en-GB" dirty="0" smtClean="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r>
                      <a:rPr lang="en-GB" i="1">
                        <a:latin typeface="Cambria Math" panose="02040503050406030204" pitchFamily="18" charset="0"/>
                      </a:rPr>
                      <m:t>=</m:t>
                    </m:r>
                    <m:d>
                      <m:dPr>
                        <m:begChr m:val="{"/>
                        <m:endChr m:val="}"/>
                        <m:ctrlPr>
                          <a:rPr lang="en-GB" i="1" smtClean="0">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r>
                              <a:rPr lang="en-GB" i="1" smtClean="0">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smtClean="0">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i="1">
                                <a:latin typeface="Cambria Math" panose="02040503050406030204" pitchFamily="18" charset="0"/>
                              </a:rPr>
                              <m:t>=0</m:t>
                            </m:r>
                          </m:e>
                        </m:eqArr>
                      </m:e>
                    </m:d>
                  </m:oMath>
                </a14:m>
                <a:r>
                  <a:rPr lang="en-GB" dirty="0"/>
                  <a:t> </a:t>
                </a:r>
              </a:p>
              <a:p>
                <a:endParaRPr lang="en-GB" dirty="0" smtClean="0"/>
              </a:p>
              <a:p>
                <a:endParaRPr lang="en-GB" dirty="0"/>
              </a:p>
              <a:p>
                <a:r>
                  <a:rPr lang="en-GB" dirty="0" smtClean="0"/>
                  <a:t>which </a:t>
                </a:r>
                <a:r>
                  <a:rPr lang="en-GB" dirty="0"/>
                  <a:t>corresponds to the null hypothesis</a:t>
                </a:r>
              </a:p>
              <a:p>
                <a:pPr marL="1436688">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oMath>
                  </m:oMathPara>
                </a14:m>
                <a:endParaRPr lang="en-GB" dirty="0"/>
              </a:p>
              <a:p>
                <a:r>
                  <a:rPr lang="en-GB" dirty="0"/>
                  <a:t>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b="0" i="1" smtClean="0">
                              <a:latin typeface="Cambria Math" panose="02040503050406030204" pitchFamily="18" charset="0"/>
                            </a:rPr>
                            <m:t>𝑁</m:t>
                          </m:r>
                        </m:sub>
                      </m:sSub>
                      <m:r>
                        <a:rPr lang="en-GB" i="1">
                          <a:latin typeface="Cambria Math" panose="02040503050406030204" pitchFamily="18" charset="0"/>
                        </a:rPr>
                        <m:t>=0</m:t>
                      </m:r>
                    </m:oMath>
                  </m:oMathPara>
                </a14:m>
                <a:endParaRPr lang="en-GB" dirty="0"/>
              </a:p>
              <a:p>
                <a:r>
                  <a:rPr lang="en-GB" dirty="0" smtClean="0"/>
                  <a:t>Observe </a:t>
                </a:r>
                <a:r>
                  <a:rPr lang="en-GB" dirty="0"/>
                  <a:t>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oMath>
                  </m:oMathPara>
                </a14:m>
                <a:endParaRPr lang="en-GB" dirty="0"/>
              </a:p>
              <a:p>
                <a:pPr>
                  <a:lnSpc>
                    <a:spcPct val="150000"/>
                  </a:lnSpc>
                </a:pPr>
                <a:r>
                  <a:rPr lang="en-GB" dirty="0"/>
                  <a:t>(We denote the subspace and the hypothesis by the same symbol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7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8640000" y="420468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7" name="TextovéPole 6"/>
              <p:cNvSpPr txBox="1">
                <a:spLocks noRot="1" noChangeAspect="1" noMove="1" noResize="1" noEditPoints="1" noAdjustHandles="1" noChangeArrowheads="1" noChangeShapeType="1" noTextEdit="1"/>
              </p:cNvSpPr>
              <p:nvPr/>
            </p:nvSpPr>
            <p:spPr>
              <a:xfrm>
                <a:off x="8640000" y="4204684"/>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450000" y="3451144"/>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0" name="TextovéPole 9"/>
              <p:cNvSpPr txBox="1">
                <a:spLocks noRot="1" noChangeAspect="1" noMove="1" noResize="1" noEditPoints="1" noAdjustHandles="1" noChangeArrowheads="1" noChangeShapeType="1" noTextEdit="1"/>
              </p:cNvSpPr>
              <p:nvPr/>
            </p:nvSpPr>
            <p:spPr>
              <a:xfrm>
                <a:off x="9450000" y="3451144"/>
                <a:ext cx="2081339" cy="1876411"/>
              </a:xfrm>
              <a:prstGeom prst="rect">
                <a:avLst/>
              </a:prstGeom>
              <a:blipFill>
                <a:blip r:embed="rId4"/>
                <a:stretch>
                  <a:fillRect b="-7143"/>
                </a:stretch>
              </a:blipFill>
            </p:spPr>
            <p:txBody>
              <a:bodyPr/>
              <a:lstStyle/>
              <a:p>
                <a:r>
                  <a:rPr lang="en-GB">
                    <a:noFill/>
                  </a:rPr>
                  <a:t> </a:t>
                </a:r>
              </a:p>
            </p:txBody>
          </p:sp>
        </mc:Fallback>
      </mc:AlternateContent>
      <p:sp>
        <p:nvSpPr>
          <p:cNvPr id="11" name="Levá složená závorka 10"/>
          <p:cNvSpPr/>
          <p:nvPr/>
        </p:nvSpPr>
        <p:spPr>
          <a:xfrm>
            <a:off x="9360000" y="3540023"/>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914831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Introduce also the subspace</a:t>
                </a:r>
              </a:p>
              <a:p>
                <a:endParaRPr lang="en-GB" dirty="0" smtClean="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d>
                      <m:dPr>
                        <m:begChr m:val="{"/>
                        <m:endChr m:val="}"/>
                        <m:ctrlPr>
                          <a:rPr lang="en-GB" i="1" smtClean="0">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r>
                              <a:rPr lang="en-GB" i="1" smtClean="0">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smtClean="0">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i="1">
                                <a:latin typeface="Cambria Math" panose="02040503050406030204" pitchFamily="18" charset="0"/>
                              </a:rPr>
                              <m:t>=0</m:t>
                            </m:r>
                          </m:e>
                        </m:eqArr>
                      </m:e>
                    </m:d>
                  </m:oMath>
                </a14:m>
                <a:r>
                  <a:rPr lang="en-GB" dirty="0"/>
                  <a:t> </a:t>
                </a:r>
              </a:p>
              <a:p>
                <a:endParaRPr lang="en-GB" dirty="0" smtClean="0"/>
              </a:p>
              <a:p>
                <a:endParaRPr lang="en-GB" dirty="0"/>
              </a:p>
              <a:p>
                <a:r>
                  <a:rPr lang="en-GB" dirty="0" smtClean="0"/>
                  <a:t>which </a:t>
                </a:r>
                <a:r>
                  <a:rPr lang="en-GB" dirty="0"/>
                  <a:t>corresponds to the null hypothesis</a:t>
                </a:r>
              </a:p>
              <a:p>
                <a:pPr marL="1436688">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oMath>
                  </m:oMathPara>
                </a14:m>
                <a:endParaRPr lang="en-GB" dirty="0"/>
              </a:p>
              <a:p>
                <a:r>
                  <a:rPr lang="en-GB" dirty="0"/>
                  <a:t>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𝛽</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b="0" i="1" smtClean="0">
                              <a:latin typeface="Cambria Math" panose="02040503050406030204" pitchFamily="18" charset="0"/>
                            </a:rPr>
                            <m:t>𝑁</m:t>
                          </m:r>
                        </m:sub>
                      </m:sSub>
                      <m:r>
                        <a:rPr lang="en-GB" i="1">
                          <a:latin typeface="Cambria Math" panose="02040503050406030204" pitchFamily="18" charset="0"/>
                        </a:rPr>
                        <m:t>=0</m:t>
                      </m:r>
                    </m:oMath>
                  </m:oMathPara>
                </a14:m>
                <a:endParaRPr lang="en-GB" dirty="0"/>
              </a:p>
              <a:p>
                <a:r>
                  <a:rPr lang="en-GB" dirty="0" smtClean="0"/>
                  <a:t>Observe </a:t>
                </a:r>
                <a:r>
                  <a:rPr lang="en-GB" dirty="0"/>
                  <a:t>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oMath>
                  </m:oMathPara>
                </a14:m>
                <a:endParaRPr lang="en-GB" dirty="0"/>
              </a:p>
              <a:p>
                <a:pPr>
                  <a:lnSpc>
                    <a:spcPct val="150000"/>
                  </a:lnSpc>
                </a:pPr>
                <a:r>
                  <a:rPr lang="en-GB" dirty="0"/>
                  <a:t>(We denote the subspace and the hypothesis by the same symbol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86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8640000" y="420468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7" name="TextovéPole 6"/>
              <p:cNvSpPr txBox="1">
                <a:spLocks noRot="1" noChangeAspect="1" noMove="1" noResize="1" noEditPoints="1" noAdjustHandles="1" noChangeArrowheads="1" noChangeShapeType="1" noTextEdit="1"/>
              </p:cNvSpPr>
              <p:nvPr/>
            </p:nvSpPr>
            <p:spPr>
              <a:xfrm>
                <a:off x="8640000" y="4204684"/>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450000" y="3451144"/>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0" name="TextovéPole 9"/>
              <p:cNvSpPr txBox="1">
                <a:spLocks noRot="1" noChangeAspect="1" noMove="1" noResize="1" noEditPoints="1" noAdjustHandles="1" noChangeArrowheads="1" noChangeShapeType="1" noTextEdit="1"/>
              </p:cNvSpPr>
              <p:nvPr/>
            </p:nvSpPr>
            <p:spPr>
              <a:xfrm>
                <a:off x="9450000" y="3451144"/>
                <a:ext cx="2081339" cy="1876411"/>
              </a:xfrm>
              <a:prstGeom prst="rect">
                <a:avLst/>
              </a:prstGeom>
              <a:blipFill>
                <a:blip r:embed="rId4"/>
                <a:stretch>
                  <a:fillRect b="-7143"/>
                </a:stretch>
              </a:blipFill>
            </p:spPr>
            <p:txBody>
              <a:bodyPr/>
              <a:lstStyle/>
              <a:p>
                <a:r>
                  <a:rPr lang="en-GB">
                    <a:noFill/>
                  </a:rPr>
                  <a:t> </a:t>
                </a:r>
              </a:p>
            </p:txBody>
          </p:sp>
        </mc:Fallback>
      </mc:AlternateContent>
      <p:sp>
        <p:nvSpPr>
          <p:cNvPr id="11" name="Levá složená závorka 10"/>
          <p:cNvSpPr/>
          <p:nvPr/>
        </p:nvSpPr>
        <p:spPr>
          <a:xfrm>
            <a:off x="9360000" y="3540023"/>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618379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Introduce also the subspace</a:t>
                </a:r>
              </a:p>
              <a:p>
                <a:endParaRPr lang="en-GB" dirty="0" smtClean="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r>
                      <a:rPr lang="en-GB" i="1">
                        <a:latin typeface="Cambria Math" panose="02040503050406030204" pitchFamily="18" charset="0"/>
                      </a:rPr>
                      <m:t>=</m:t>
                    </m:r>
                    <m:d>
                      <m:dPr>
                        <m:begChr m:val="{"/>
                        <m:endChr m:val="}"/>
                        <m:ctrlPr>
                          <a:rPr lang="en-GB" i="1" smtClean="0">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r>
                              <a:rPr lang="en-GB" i="1" smtClean="0">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smtClean="0">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i="1">
                                <a:latin typeface="Cambria Math" panose="02040503050406030204" pitchFamily="18" charset="0"/>
                              </a:rPr>
                              <m:t>=0</m:t>
                            </m:r>
                          </m:e>
                        </m:eqArr>
                      </m:e>
                    </m:d>
                  </m:oMath>
                </a14:m>
                <a:r>
                  <a:rPr lang="en-GB" dirty="0"/>
                  <a:t> </a:t>
                </a:r>
              </a:p>
              <a:p>
                <a:endParaRPr lang="en-GB" dirty="0" smtClean="0"/>
              </a:p>
              <a:p>
                <a:endParaRPr lang="en-GB" dirty="0"/>
              </a:p>
              <a:p>
                <a:r>
                  <a:rPr lang="en-GB" dirty="0" smtClean="0"/>
                  <a:t>which </a:t>
                </a:r>
                <a:r>
                  <a:rPr lang="en-GB" dirty="0"/>
                  <a:t>corresponds to the null hypothesis</a:t>
                </a:r>
              </a:p>
              <a:p>
                <a:pPr marL="1436688">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oMath>
                  </m:oMathPara>
                </a14:m>
                <a:endParaRPr lang="en-GB" dirty="0"/>
              </a:p>
              <a:p>
                <a:r>
                  <a:rPr lang="en-GB" dirty="0"/>
                  <a:t>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𝑁</m:t>
                          </m:r>
                        </m:sub>
                      </m:sSub>
                      <m:r>
                        <a:rPr lang="en-GB" i="1">
                          <a:latin typeface="Cambria Math" panose="02040503050406030204" pitchFamily="18" charset="0"/>
                        </a:rPr>
                        <m:t>=0</m:t>
                      </m:r>
                    </m:oMath>
                  </m:oMathPara>
                </a14:m>
                <a:endParaRPr lang="en-GB" dirty="0"/>
              </a:p>
              <a:p>
                <a:r>
                  <a:rPr lang="en-GB" dirty="0" smtClean="0"/>
                  <a:t>Observe </a:t>
                </a:r>
                <a:r>
                  <a:rPr lang="en-GB" dirty="0"/>
                  <a:t>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oMath>
                  </m:oMathPara>
                </a14:m>
                <a:endParaRPr lang="en-GB" dirty="0"/>
              </a:p>
              <a:p>
                <a:pPr>
                  <a:lnSpc>
                    <a:spcPct val="150000"/>
                  </a:lnSpc>
                </a:pPr>
                <a:r>
                  <a:rPr lang="en-GB" dirty="0"/>
                  <a:t>(We denote the subspace and the hypothesis by the same symbol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7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8640000" y="420468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7" name="TextovéPole 6"/>
              <p:cNvSpPr txBox="1">
                <a:spLocks noRot="1" noChangeAspect="1" noMove="1" noResize="1" noEditPoints="1" noAdjustHandles="1" noChangeArrowheads="1" noChangeShapeType="1" noTextEdit="1"/>
              </p:cNvSpPr>
              <p:nvPr/>
            </p:nvSpPr>
            <p:spPr>
              <a:xfrm>
                <a:off x="8640000" y="4204684"/>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450000" y="3451144"/>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0" name="TextovéPole 9"/>
              <p:cNvSpPr txBox="1">
                <a:spLocks noRot="1" noChangeAspect="1" noMove="1" noResize="1" noEditPoints="1" noAdjustHandles="1" noChangeArrowheads="1" noChangeShapeType="1" noTextEdit="1"/>
              </p:cNvSpPr>
              <p:nvPr/>
            </p:nvSpPr>
            <p:spPr>
              <a:xfrm>
                <a:off x="9450000" y="3451144"/>
                <a:ext cx="2081339" cy="1876411"/>
              </a:xfrm>
              <a:prstGeom prst="rect">
                <a:avLst/>
              </a:prstGeom>
              <a:blipFill>
                <a:blip r:embed="rId4"/>
                <a:stretch>
                  <a:fillRect b="-7143"/>
                </a:stretch>
              </a:blipFill>
            </p:spPr>
            <p:txBody>
              <a:bodyPr/>
              <a:lstStyle/>
              <a:p>
                <a:r>
                  <a:rPr lang="en-GB">
                    <a:noFill/>
                  </a:rPr>
                  <a:t> </a:t>
                </a:r>
              </a:p>
            </p:txBody>
          </p:sp>
        </mc:Fallback>
      </mc:AlternateContent>
      <p:sp>
        <p:nvSpPr>
          <p:cNvPr id="11" name="Levá složená závorka 10"/>
          <p:cNvSpPr/>
          <p:nvPr/>
        </p:nvSpPr>
        <p:spPr>
          <a:xfrm>
            <a:off x="9360000" y="3540023"/>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798341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And introduce also the subspace</a:t>
                </a:r>
              </a:p>
              <a:p>
                <a:endParaRPr lang="en-GB" dirty="0" smtClean="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sub>
                    </m:sSub>
                    <m:r>
                      <a:rPr lang="en-GB" i="1">
                        <a:latin typeface="Cambria Math" panose="02040503050406030204" pitchFamily="18" charset="0"/>
                      </a:rPr>
                      <m:t>=</m:t>
                    </m:r>
                    <m:d>
                      <m:dPr>
                        <m:begChr m:val="{"/>
                        <m:endChr m:val="}"/>
                        <m:ctrlPr>
                          <a:rPr lang="en-GB" i="1" smtClean="0">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r>
                              <a:rPr lang="en-GB" i="1" smtClean="0">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smtClean="0">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m:t>
                            </m:r>
                          </m:e>
                        </m:eqArr>
                      </m:e>
                    </m:d>
                  </m:oMath>
                </a14:m>
                <a:r>
                  <a:rPr lang="en-GB" dirty="0"/>
                  <a:t> </a:t>
                </a:r>
              </a:p>
              <a:p>
                <a:endParaRPr lang="en-GB" dirty="0" smtClean="0"/>
              </a:p>
              <a:p>
                <a:endParaRPr lang="en-GB" dirty="0"/>
              </a:p>
              <a:p>
                <a:r>
                  <a:rPr lang="en-GB" dirty="0" smtClean="0"/>
                  <a:t>which </a:t>
                </a:r>
                <a:r>
                  <a:rPr lang="en-GB" dirty="0"/>
                  <a:t>corresponds to the null hypothesis</a:t>
                </a:r>
              </a:p>
              <a:p>
                <a:pPr marL="1436688">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oMath>
                  </m:oMathPara>
                </a14:m>
                <a:endParaRPr lang="en-GB" dirty="0"/>
              </a:p>
              <a:p>
                <a:r>
                  <a:rPr lang="en-GB" dirty="0"/>
                  <a:t>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𝛿</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b="0" i="1" smtClean="0">
                              <a:latin typeface="Cambria Math" panose="02040503050406030204" pitchFamily="18" charset="0"/>
                            </a:rPr>
                            <m:t>𝑁</m:t>
                          </m:r>
                        </m:sub>
                      </m:sSub>
                      <m:r>
                        <a:rPr lang="en-GB" i="1">
                          <a:latin typeface="Cambria Math" panose="02040503050406030204" pitchFamily="18" charset="0"/>
                        </a:rPr>
                        <m:t>=0</m:t>
                      </m:r>
                    </m:oMath>
                  </m:oMathPara>
                </a14:m>
                <a:endParaRPr lang="en-GB" dirty="0"/>
              </a:p>
              <a:p>
                <a:r>
                  <a:rPr lang="en-GB" dirty="0" smtClean="0"/>
                  <a:t>Observe </a:t>
                </a:r>
                <a:r>
                  <a:rPr lang="en-GB" dirty="0"/>
                  <a:t>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sub>
                      </m:sSub>
                    </m:oMath>
                  </m:oMathPara>
                </a14:m>
                <a:endParaRPr lang="en-GB" dirty="0"/>
              </a:p>
              <a:p>
                <a:pPr>
                  <a:lnSpc>
                    <a:spcPct val="150000"/>
                  </a:lnSpc>
                </a:pPr>
                <a:r>
                  <a:rPr lang="en-GB" dirty="0"/>
                  <a:t>(We denote the subspace and the hypothesis by the same symbol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sub>
                    </m:sSub>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7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8640000" y="420468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7" name="TextovéPole 6"/>
              <p:cNvSpPr txBox="1">
                <a:spLocks noRot="1" noChangeAspect="1" noMove="1" noResize="1" noEditPoints="1" noAdjustHandles="1" noChangeArrowheads="1" noChangeShapeType="1" noTextEdit="1"/>
              </p:cNvSpPr>
              <p:nvPr/>
            </p:nvSpPr>
            <p:spPr>
              <a:xfrm>
                <a:off x="8640000" y="4204684"/>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450000" y="3451144"/>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0" name="TextovéPole 9"/>
              <p:cNvSpPr txBox="1">
                <a:spLocks noRot="1" noChangeAspect="1" noMove="1" noResize="1" noEditPoints="1" noAdjustHandles="1" noChangeArrowheads="1" noChangeShapeType="1" noTextEdit="1"/>
              </p:cNvSpPr>
              <p:nvPr/>
            </p:nvSpPr>
            <p:spPr>
              <a:xfrm>
                <a:off x="9450000" y="3451144"/>
                <a:ext cx="2081339" cy="1876411"/>
              </a:xfrm>
              <a:prstGeom prst="rect">
                <a:avLst/>
              </a:prstGeom>
              <a:blipFill>
                <a:blip r:embed="rId4"/>
                <a:stretch>
                  <a:fillRect b="-7143"/>
                </a:stretch>
              </a:blipFill>
            </p:spPr>
            <p:txBody>
              <a:bodyPr/>
              <a:lstStyle/>
              <a:p>
                <a:r>
                  <a:rPr lang="en-GB">
                    <a:noFill/>
                  </a:rPr>
                  <a:t> </a:t>
                </a:r>
              </a:p>
            </p:txBody>
          </p:sp>
        </mc:Fallback>
      </mc:AlternateContent>
      <p:sp>
        <p:nvSpPr>
          <p:cNvPr id="11" name="Levá složená závorka 10"/>
          <p:cNvSpPr/>
          <p:nvPr/>
        </p:nvSpPr>
        <p:spPr>
          <a:xfrm>
            <a:off x="9360000" y="3540023"/>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527159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Finally, introduce the subspace</a:t>
                </a:r>
              </a:p>
              <a:p>
                <a:endParaRPr lang="en-GB" dirty="0"/>
              </a:p>
              <a:p>
                <a:pPr algn="ctr"/>
                <a14:m>
                  <m:oMath xmlns:m="http://schemas.openxmlformats.org/officeDocument/2006/math">
                    <m:r>
                      <a:rPr lang="en-GB" b="0" i="1" smtClean="0">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nary>
                            <m:r>
                              <a:rPr lang="en-GB" b="0" i="1" smtClean="0">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i="1">
                                <a:latin typeface="Cambria Math" panose="02040503050406030204" pitchFamily="18" charset="0"/>
                              </a:rPr>
                              <m:t>=0 </m:t>
                            </m:r>
                          </m:e>
                        </m:eqArr>
                      </m:e>
                    </m:d>
                  </m:oMath>
                </a14:m>
                <a:r>
                  <a:rPr lang="en-GB" dirty="0" smtClean="0"/>
                  <a:t> </a:t>
                </a:r>
                <a:endParaRPr lang="en-GB" dirty="0"/>
              </a:p>
              <a:p>
                <a:endParaRPr lang="en-GB" dirty="0" smtClean="0"/>
              </a:p>
              <a:p>
                <a:endParaRPr lang="en-GB" dirty="0"/>
              </a:p>
              <a:p>
                <a:r>
                  <a:rPr lang="en-GB" dirty="0" smtClean="0"/>
                  <a:t>which </a:t>
                </a:r>
                <a:r>
                  <a:rPr lang="en-GB" dirty="0"/>
                  <a:t>corresponds to the </a:t>
                </a:r>
                <a:r>
                  <a:rPr lang="en-GB" dirty="0" smtClean="0"/>
                  <a:t>model under consideration:</a:t>
                </a:r>
              </a:p>
              <a:p>
                <a:endParaRPr lang="en-GB" i="1" dirty="0" smtClean="0">
                  <a:latin typeface="Cambria Math" panose="02040503050406030204" pitchFamily="18" charset="0"/>
                </a:endParaRPr>
              </a:p>
              <a:p>
                <a:pPr marL="1436688"/>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8640000" y="4422126"/>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9" name="TextovéPole 8"/>
              <p:cNvSpPr txBox="1">
                <a:spLocks noRot="1" noChangeAspect="1" noMove="1" noResize="1" noEditPoints="1" noAdjustHandles="1" noChangeArrowheads="1" noChangeShapeType="1" noTextEdit="1"/>
              </p:cNvSpPr>
              <p:nvPr/>
            </p:nvSpPr>
            <p:spPr>
              <a:xfrm>
                <a:off x="8640000" y="4422126"/>
                <a:ext cx="464871" cy="369332"/>
              </a:xfrm>
              <a:prstGeom prst="rect">
                <a:avLst/>
              </a:prstGeom>
              <a:blipFill>
                <a:blip r:embed="rId3"/>
                <a:stretch>
                  <a:fillRect l="-14286" r="-14286" b="-98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450000" y="3668586"/>
                <a:ext cx="2081339"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b="0" i="1" smtClean="0">
                          <a:latin typeface="Cambria Math" panose="02040503050406030204" pitchFamily="18" charset="0"/>
                          <a:ea typeface="Cambria Math" panose="02040503050406030204" pitchFamily="18" charset="0"/>
                        </a:rPr>
                        <m:t>𝑙</m:t>
                      </m:r>
                      <m:r>
                        <m:rPr>
                          <m:aln/>
                        </m:rP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1, 2,…,</m:t>
                      </m:r>
                      <m:r>
                        <a:rPr lang="en-GB" sz="2400" b="0" i="1" smtClean="0">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r>
                          <a:rPr lang="en-GB" sz="2400" b="0" i="1" smtClean="0">
                            <a:latin typeface="Cambria Math" panose="02040503050406030204" pitchFamily="18" charset="0"/>
                            <a:ea typeface="Cambria Math" panose="02040503050406030204" pitchFamily="18" charset="0"/>
                          </a:rPr>
                          <m:t>𝑙</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0" name="TextovéPole 9"/>
              <p:cNvSpPr txBox="1">
                <a:spLocks noRot="1" noChangeAspect="1" noMove="1" noResize="1" noEditPoints="1" noAdjustHandles="1" noChangeArrowheads="1" noChangeShapeType="1" noTextEdit="1"/>
              </p:cNvSpPr>
              <p:nvPr/>
            </p:nvSpPr>
            <p:spPr>
              <a:xfrm>
                <a:off x="9450000" y="3668586"/>
                <a:ext cx="2081339" cy="1876411"/>
              </a:xfrm>
              <a:prstGeom prst="rect">
                <a:avLst/>
              </a:prstGeom>
              <a:blipFill>
                <a:blip r:embed="rId4"/>
                <a:stretch>
                  <a:fillRect b="-6818"/>
                </a:stretch>
              </a:blipFill>
            </p:spPr>
            <p:txBody>
              <a:bodyPr/>
              <a:lstStyle/>
              <a:p>
                <a:r>
                  <a:rPr lang="en-GB">
                    <a:noFill/>
                  </a:rPr>
                  <a:t> </a:t>
                </a:r>
              </a:p>
            </p:txBody>
          </p:sp>
        </mc:Fallback>
      </mc:AlternateContent>
      <p:sp>
        <p:nvSpPr>
          <p:cNvPr id="11" name="Levá složená závorka 10"/>
          <p:cNvSpPr/>
          <p:nvPr/>
        </p:nvSpPr>
        <p:spPr>
          <a:xfrm>
            <a:off x="9360000" y="3757465"/>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277095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a:t>the dimension of the line</a:t>
                </a:r>
              </a:p>
              <a:p>
                <a:endParaRPr lang="en-GB"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d>
                    </m:oMath>
                  </m:oMathPara>
                </a14:m>
                <a:endParaRPr lang="en-GB" dirty="0"/>
              </a:p>
              <a:p>
                <a:pPr>
                  <a:lnSpc>
                    <a:spcPct val="150000"/>
                  </a:lnSpc>
                </a:pPr>
                <a:r>
                  <a:rPr lang="en-GB" dirty="0"/>
                  <a:t>is</a:t>
                </a:r>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𝐿</m:t>
                          </m:r>
                        </m:e>
                      </m:func>
                      <m:r>
                        <a:rPr lang="en-GB" b="0" i="1" smtClean="0">
                          <a:latin typeface="Cambria Math" panose="02040503050406030204" pitchFamily="18" charset="0"/>
                        </a:rPr>
                        <m:t>=</m:t>
                      </m:r>
                      <m:r>
                        <a:rPr lang="en-GB" i="1">
                          <a:latin typeface="Cambria Math" panose="02040503050406030204" pitchFamily="18" charset="0"/>
                        </a:rPr>
                        <m:t>1</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258796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a:t>the dimension</a:t>
                </a:r>
                <a:r>
                  <a:rPr lang="en-GB" dirty="0"/>
                  <a:t> of the subspace</a:t>
                </a:r>
              </a:p>
              <a:p>
                <a:endParaRPr lang="en-GB" dirty="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e>
                            </m:nary>
                            <m:r>
                              <a:rPr lang="en-GB" i="1">
                                <a:latin typeface="Cambria Math" panose="02040503050406030204" pitchFamily="18" charset="0"/>
                              </a:rPr>
                              <m:t>=0</m:t>
                            </m:r>
                          </m:e>
                        </m:eqArr>
                      </m:e>
                    </m:d>
                  </m:oMath>
                </a14:m>
                <a:r>
                  <a:rPr lang="en-GB" dirty="0"/>
                  <a:t> </a:t>
                </a:r>
                <a:endParaRPr lang="en-GB" dirty="0" smtClean="0"/>
              </a:p>
              <a:p>
                <a:endParaRPr lang="en-GB" dirty="0" smtClean="0"/>
              </a:p>
              <a:p>
                <a:r>
                  <a:rPr lang="en-GB" dirty="0" smtClean="0"/>
                  <a:t>is</a:t>
                </a:r>
                <a:endParaRPr lang="en-GB" dirty="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−1−1−1= 3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75492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Motivation:  Example</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a:xfrm>
                <a:off x="365295" y="1296000"/>
                <a:ext cx="11397600" cy="5040000"/>
              </a:xfrm>
            </p:spPr>
            <p:txBody>
              <a:bodyPr/>
              <a:lstStyle/>
              <a:p>
                <a:pPr>
                  <a:lnSpc>
                    <a:spcPct val="150000"/>
                  </a:lnSpc>
                </a:pPr>
                <a:r>
                  <a:rPr lang="en-GB" dirty="0" smtClean="0"/>
                  <a:t>In particular, we have:</a:t>
                </a:r>
              </a:p>
              <a:p>
                <a:pPr marL="342900" indent="-342900">
                  <a:lnSpc>
                    <a:spcPct val="150000"/>
                  </a:lnSpc>
                  <a:buFont typeface="Arial" panose="020B0604020202020204" pitchFamily="34" charset="0"/>
                  <a:buChar char="•"/>
                  <a:tabLst>
                    <a:tab pos="486000" algn="ctr"/>
                    <a:tab pos="810000" algn="l"/>
                  </a:tabLst>
                </a:pPr>
                <a:r>
                  <a:rPr lang="en-GB" dirty="0" smtClean="0"/>
                  <a:t>	</a:t>
                </a:r>
                <a14:m>
                  <m:oMath xmlns:m="http://schemas.openxmlformats.org/officeDocument/2006/math">
                    <m:r>
                      <a:rPr lang="en-GB" i="1" smtClean="0">
                        <a:latin typeface="Cambria Math" panose="02040503050406030204" pitchFamily="18" charset="0"/>
                      </a:rPr>
                      <m:t>𝐼</m:t>
                    </m:r>
                  </m:oMath>
                </a14:m>
                <a:r>
                  <a:rPr lang="en-GB" dirty="0" smtClean="0"/>
                  <a:t>	distinct cars  (</a:t>
                </a:r>
                <a14:m>
                  <m:oMath xmlns:m="http://schemas.openxmlformats.org/officeDocument/2006/math">
                    <m:r>
                      <a:rPr lang="en-GB" i="1" smtClean="0">
                        <a:latin typeface="Cambria Math" panose="02040503050406030204" pitchFamily="18" charset="0"/>
                      </a:rPr>
                      <m:t>𝑖</m:t>
                    </m:r>
                    <m:r>
                      <a:rPr lang="en-GB" i="1" smtClean="0">
                        <a:latin typeface="Cambria Math" panose="02040503050406030204" pitchFamily="18" charset="0"/>
                      </a:rPr>
                      <m:t>=1, 2,…,</m:t>
                    </m:r>
                    <m:r>
                      <a:rPr lang="en-GB" i="1" smtClean="0">
                        <a:latin typeface="Cambria Math" panose="02040503050406030204" pitchFamily="18" charset="0"/>
                      </a:rPr>
                      <m:t>𝐼</m:t>
                    </m:r>
                  </m:oMath>
                </a14:m>
                <a:r>
                  <a:rPr lang="en-GB" dirty="0" smtClean="0"/>
                  <a:t>)</a:t>
                </a:r>
              </a:p>
              <a:p>
                <a:pPr marL="342900" indent="-342900">
                  <a:lnSpc>
                    <a:spcPct val="150000"/>
                  </a:lnSpc>
                  <a:buFont typeface="Arial" panose="020B0604020202020204" pitchFamily="34" charset="0"/>
                  <a:buChar char="•"/>
                  <a:tabLst>
                    <a:tab pos="486000" algn="ctr"/>
                    <a:tab pos="810000" algn="l"/>
                  </a:tabLst>
                </a:pPr>
                <a:r>
                  <a:rPr lang="en-GB" dirty="0" smtClean="0"/>
                  <a:t>	</a:t>
                </a:r>
                <a14:m>
                  <m:oMath xmlns:m="http://schemas.openxmlformats.org/officeDocument/2006/math">
                    <m:r>
                      <a:rPr lang="en-GB" i="1" smtClean="0">
                        <a:latin typeface="Cambria Math" panose="02040503050406030204" pitchFamily="18" charset="0"/>
                      </a:rPr>
                      <m:t>𝐽</m:t>
                    </m:r>
                  </m:oMath>
                </a14:m>
                <a:r>
                  <a:rPr lang="en-GB" dirty="0" smtClean="0"/>
                  <a:t>	distinct drivers  </a:t>
                </a:r>
                <a:r>
                  <a:rPr lang="en-GB" dirty="0"/>
                  <a:t>(</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𝐽</m:t>
                    </m:r>
                  </m:oMath>
                </a14:m>
                <a:r>
                  <a:rPr lang="en-GB" dirty="0" smtClean="0"/>
                  <a:t>)</a:t>
                </a:r>
              </a:p>
              <a:p>
                <a:pPr marL="342900" indent="-342900">
                  <a:lnSpc>
                    <a:spcPct val="150000"/>
                  </a:lnSpc>
                  <a:buFont typeface="Arial" panose="020B0604020202020204" pitchFamily="34" charset="0"/>
                  <a:buChar char="•"/>
                  <a:tabLst>
                    <a:tab pos="486000" algn="ctr"/>
                    <a:tab pos="810000" algn="l"/>
                  </a:tabLst>
                </a:pPr>
                <a:r>
                  <a:rPr lang="en-GB" dirty="0" smtClean="0"/>
                  <a:t>	</a:t>
                </a:r>
                <a14:m>
                  <m:oMath xmlns:m="http://schemas.openxmlformats.org/officeDocument/2006/math">
                    <m:r>
                      <a:rPr lang="en-GB" i="1" smtClean="0">
                        <a:latin typeface="Cambria Math" panose="02040503050406030204" pitchFamily="18" charset="0"/>
                      </a:rPr>
                      <m:t>𝐾</m:t>
                    </m:r>
                  </m:oMath>
                </a14:m>
                <a:r>
                  <a:rPr lang="en-GB" dirty="0" smtClean="0"/>
                  <a:t>	distinct types of fuel  (</a:t>
                </a:r>
                <a14:m>
                  <m:oMath xmlns:m="http://schemas.openxmlformats.org/officeDocument/2006/math">
                    <m:r>
                      <a:rPr lang="en-GB" i="1" smtClean="0">
                        <a:latin typeface="Cambria Math" panose="02040503050406030204" pitchFamily="18" charset="0"/>
                      </a:rPr>
                      <m:t>𝑘</m:t>
                    </m:r>
                    <m:r>
                      <a:rPr lang="en-GB" i="1" smtClean="0">
                        <a:latin typeface="Cambria Math" panose="02040503050406030204" pitchFamily="18" charset="0"/>
                      </a:rPr>
                      <m:t>=1, 2,…,</m:t>
                    </m:r>
                    <m:r>
                      <a:rPr lang="en-GB" i="1" smtClean="0">
                        <a:latin typeface="Cambria Math" panose="02040503050406030204" pitchFamily="18" charset="0"/>
                      </a:rPr>
                      <m:t>𝐾</m:t>
                    </m:r>
                  </m:oMath>
                </a14:m>
                <a:r>
                  <a:rPr lang="en-GB" dirty="0" smtClean="0"/>
                  <a:t>)</a:t>
                </a:r>
              </a:p>
              <a:p>
                <a:pPr marL="342900" indent="-342900">
                  <a:lnSpc>
                    <a:spcPct val="150000"/>
                  </a:lnSpc>
                  <a:buFont typeface="Arial" panose="020B0604020202020204" pitchFamily="34" charset="0"/>
                  <a:buChar char="•"/>
                  <a:tabLst>
                    <a:tab pos="486000" algn="ctr"/>
                    <a:tab pos="810000" algn="l"/>
                  </a:tabLst>
                </a:pPr>
                <a:r>
                  <a:rPr lang="en-GB" dirty="0" smtClean="0"/>
                  <a:t>	</a:t>
                </a:r>
                <a14:m>
                  <m:oMath xmlns:m="http://schemas.openxmlformats.org/officeDocument/2006/math">
                    <m:r>
                      <a:rPr lang="en-GB" i="1" smtClean="0">
                        <a:latin typeface="Cambria Math" panose="02040503050406030204" pitchFamily="18" charset="0"/>
                      </a:rPr>
                      <m:t>𝐿</m:t>
                    </m:r>
                  </m:oMath>
                </a14:m>
                <a:r>
                  <a:rPr lang="en-GB" dirty="0" smtClean="0"/>
                  <a:t>	distinct types of tyres  (</a:t>
                </a:r>
                <a14:m>
                  <m:oMath xmlns:m="http://schemas.openxmlformats.org/officeDocument/2006/math">
                    <m:r>
                      <a:rPr lang="en-GB" i="1" smtClean="0">
                        <a:latin typeface="Cambria Math" panose="02040503050406030204" pitchFamily="18" charset="0"/>
                      </a:rPr>
                      <m:t>𝑙</m:t>
                    </m:r>
                    <m:r>
                      <a:rPr lang="en-GB" i="1" smtClean="0">
                        <a:latin typeface="Cambria Math" panose="02040503050406030204" pitchFamily="18" charset="0"/>
                      </a:rPr>
                      <m:t>=1, 2,…,</m:t>
                    </m:r>
                    <m:r>
                      <a:rPr lang="en-GB" b="0" i="1" smtClean="0">
                        <a:latin typeface="Cambria Math" panose="02040503050406030204" pitchFamily="18" charset="0"/>
                      </a:rPr>
                      <m:t>𝐿</m:t>
                    </m:r>
                  </m:oMath>
                </a14:m>
                <a:r>
                  <a:rPr lang="en-GB" dirty="0" smtClean="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xfrm>
                <a:off x="365295" y="1296000"/>
                <a:ext cx="11397600" cy="5040000"/>
              </a:xfrm>
              <a:blipFill>
                <a:blip r:embed="rId2"/>
                <a:stretch>
                  <a:fillRect l="-856"/>
                </a:stretch>
              </a:blipFill>
            </p:spPr>
            <p:txBody>
              <a:bodyPr/>
              <a:lstStyle/>
              <a:p>
                <a:r>
                  <a:rPr lang="en-GB">
                    <a:noFill/>
                  </a:rPr>
                  <a:t> </a:t>
                </a:r>
              </a:p>
            </p:txBody>
          </p:sp>
        </mc:Fallback>
      </mc:AlternateContent>
    </p:spTree>
    <p:extLst>
      <p:ext uri="{BB962C8B-B14F-4D97-AF65-F5344CB8AC3E}">
        <p14:creationId xmlns:p14="http://schemas.microsoft.com/office/powerpoint/2010/main" val="81123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a:t>the dimension</a:t>
                </a:r>
                <a:r>
                  <a:rPr lang="en-GB" dirty="0"/>
                  <a:t> of the subspace</a:t>
                </a:r>
              </a:p>
              <a:p>
                <a:endParaRPr lang="en-GB" dirty="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B</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e>
                            </m:nary>
                            <m:r>
                              <a:rPr lang="en-GB" i="1">
                                <a:latin typeface="Cambria Math" panose="02040503050406030204" pitchFamily="18" charset="0"/>
                              </a:rPr>
                              <m:t>=0</m:t>
                            </m:r>
                          </m:e>
                        </m:eqArr>
                      </m:e>
                    </m:d>
                  </m:oMath>
                </a14:m>
                <a:r>
                  <a:rPr lang="en-GB" dirty="0"/>
                  <a:t> </a:t>
                </a:r>
              </a:p>
              <a:p>
                <a:endParaRPr lang="en-GB" dirty="0"/>
              </a:p>
              <a:p>
                <a:r>
                  <a:rPr lang="en-GB" dirty="0" smtClean="0"/>
                  <a:t>is</a:t>
                </a:r>
                <a:endParaRPr lang="en-GB" dirty="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−1−1−1= 3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310516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a:t>the dimension</a:t>
                </a:r>
                <a:r>
                  <a:rPr lang="en-GB" dirty="0"/>
                  <a:t> of the subspace</a:t>
                </a:r>
              </a:p>
              <a:p>
                <a:endParaRPr lang="en-GB" dirty="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C</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e>
                            </m:nary>
                            <m:r>
                              <a:rPr lang="en-GB" i="1">
                                <a:latin typeface="Cambria Math" panose="02040503050406030204" pitchFamily="18" charset="0"/>
                              </a:rPr>
                              <m:t>=0</m:t>
                            </m:r>
                          </m:e>
                        </m:eqArr>
                      </m:e>
                    </m:d>
                  </m:oMath>
                </a14:m>
                <a:r>
                  <a:rPr lang="en-GB" dirty="0"/>
                  <a:t> </a:t>
                </a:r>
              </a:p>
              <a:p>
                <a:endParaRPr lang="en-GB" dirty="0"/>
              </a:p>
              <a:p>
                <a:r>
                  <a:rPr lang="en-GB" dirty="0" smtClean="0"/>
                  <a:t>is</a:t>
                </a:r>
                <a:endParaRPr lang="en-GB" dirty="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−1−1−1= 3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765821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a:t>the dimension</a:t>
                </a:r>
                <a:r>
                  <a:rPr lang="en-GB" dirty="0"/>
                  <a:t> of the subspace</a:t>
                </a:r>
              </a:p>
              <a:p>
                <a:endParaRPr lang="en-GB" dirty="0"/>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D</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m:t>
                            </m:r>
                          </m:e>
                        </m:eqArr>
                      </m:e>
                    </m:d>
                  </m:oMath>
                </a14:m>
                <a:r>
                  <a:rPr lang="en-GB" dirty="0"/>
                  <a:t> </a:t>
                </a:r>
              </a:p>
              <a:p>
                <a:endParaRPr lang="en-GB" dirty="0"/>
              </a:p>
              <a:p>
                <a:r>
                  <a:rPr lang="en-GB" dirty="0" smtClean="0"/>
                  <a:t>is</a:t>
                </a:r>
                <a:endParaRPr lang="en-GB" dirty="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D</m:t>
                              </m:r>
                            </m:sub>
                          </m:sSub>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−1−1−1= 3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970127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And notice that </a:t>
                </a:r>
                <a:r>
                  <a:rPr lang="en-GB" b="1" dirty="0"/>
                  <a:t>the dimension</a:t>
                </a:r>
                <a:r>
                  <a:rPr lang="en-GB" dirty="0"/>
                  <a:t> of the subspace</a:t>
                </a:r>
              </a:p>
              <a:p>
                <a:endParaRPr lang="en-GB" dirty="0"/>
              </a:p>
              <a:p>
                <a:pPr algn="ctr"/>
                <a14:m>
                  <m:oMath xmlns:m="http://schemas.openxmlformats.org/officeDocument/2006/math">
                    <m:r>
                      <a:rPr lang="en-GB" i="1">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e>
                            </m:nary>
                            <m:r>
                              <a:rPr lang="en-GB" i="1">
                                <a:latin typeface="Cambria Math" panose="02040503050406030204" pitchFamily="18" charset="0"/>
                              </a:rPr>
                              <m:t>=0 </m:t>
                            </m:r>
                          </m:e>
                        </m:eqArr>
                      </m:e>
                    </m:d>
                  </m:oMath>
                </a14:m>
                <a:r>
                  <a:rPr lang="en-GB" dirty="0"/>
                  <a:t> </a:t>
                </a:r>
              </a:p>
              <a:p>
                <a:endParaRPr lang="en-GB" dirty="0"/>
              </a:p>
              <a:p>
                <a:r>
                  <a:rPr lang="en-GB" dirty="0" smtClean="0"/>
                  <a:t>is</a:t>
                </a:r>
                <a:endParaRPr lang="en-GB" dirty="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−1−1−1−1= 4</m:t>
                      </m:r>
                      <m:r>
                        <a:rPr lang="en-GB" b="0" i="1" smtClean="0">
                          <a:latin typeface="Cambria Math" panose="02040503050406030204" pitchFamily="18" charset="0"/>
                        </a:rPr>
                        <m:t>𝑁</m:t>
                      </m:r>
                      <m:r>
                        <a:rPr lang="en-GB" b="0" i="1" smtClean="0">
                          <a:latin typeface="Cambria Math" panose="02040503050406030204" pitchFamily="18" charset="0"/>
                        </a:rPr>
                        <m:t>−3</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22772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Letting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oMath>
                </a14:m>
                <a:r>
                  <a:rPr lang="en-GB" dirty="0"/>
                  <a:t>, </a:t>
                </a:r>
                <a:r>
                  <a:rPr lang="en-GB" dirty="0" smtClean="0"/>
                  <a:t> solve </a:t>
                </a:r>
                <a:r>
                  <a:rPr lang="en-GB" dirty="0"/>
                  <a:t>the </a:t>
                </a:r>
                <a:r>
                  <a:rPr lang="en-GB" dirty="0" smtClean="0"/>
                  <a:t>Least Squares Problem</a:t>
                </a:r>
                <a:r>
                  <a:rPr lang="en-GB" dirty="0"/>
                  <a:t>:</a:t>
                </a:r>
              </a:p>
              <a:p>
                <a:pPr>
                  <a:lnSpc>
                    <a:spcPct val="70000"/>
                  </a:lnSpc>
                </a:pPr>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i="1">
                                  <a:latin typeface="Cambria Math" panose="02040503050406030204" pitchFamily="18" charset="0"/>
                                </a:rPr>
                                <m:t>𝑀</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i="1">
                                  <a:latin typeface="Cambria Math" panose="02040503050406030204" pitchFamily="18" charset="0"/>
                                </a:rPr>
                                <m:t>𝑀</m:t>
                              </m:r>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i="1">
                                          <a:latin typeface="Cambria Math" panose="02040503050406030204" pitchFamily="18" charset="0"/>
                                        </a:rPr>
                                      </m:ctrlPr>
                                    </m:accPr>
                                    <m:e>
                                      <m:r>
                                        <a:rPr lang="en-GB" b="1" i="1">
                                          <a:latin typeface="Cambria Math" panose="02040503050406030204" pitchFamily="18" charset="0"/>
                                        </a:rPr>
                                        <m:t>𝒚</m:t>
                                      </m:r>
                                    </m:e>
                                  </m:acc>
                                </m:e>
                              </m:d>
                            </m:e>
                            <m:sup>
                              <m:r>
                                <a:rPr lang="en-GB" i="1">
                                  <a:latin typeface="Cambria Math" panose="02040503050406030204" pitchFamily="18" charset="0"/>
                                </a:rPr>
                                <m:t>2</m:t>
                              </m:r>
                            </m:sup>
                          </m:sSup>
                        </m:e>
                      </m:func>
                      <m:r>
                        <a:rPr lang="en-GB" i="1">
                          <a:latin typeface="Cambria Math" panose="02040503050406030204" pitchFamily="18" charset="0"/>
                        </a:rPr>
                        <m:t> = </m:t>
                      </m:r>
                      <m:r>
                        <m:rPr>
                          <m:sty m:val="p"/>
                        </m:rPr>
                        <a:rPr lang="en-GB">
                          <a:latin typeface="Cambria Math" panose="02040503050406030204" pitchFamily="18" charset="0"/>
                        </a:rPr>
                        <m:t>RSS</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cxnSp>
        <p:nvCxnSpPr>
          <p:cNvPr id="4" name="Přímá spojnice se šipkou 3"/>
          <p:cNvCxnSpPr/>
          <p:nvPr/>
        </p:nvCxnSpPr>
        <p:spPr>
          <a:xfrm>
            <a:off x="1440000" y="5400000"/>
            <a:ext cx="9000000" cy="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flipV="1">
            <a:off x="2160000" y="3492000"/>
            <a:ext cx="0" cy="2268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1944000" y="5400000"/>
            <a:ext cx="216000" cy="276999"/>
          </a:xfrm>
          <a:prstGeom prst="rect">
            <a:avLst/>
          </a:prstGeom>
          <a:noFill/>
        </p:spPr>
        <p:txBody>
          <a:bodyPr wrap="square" lIns="0" tIns="0" rIns="0" bIns="0" rtlCol="0">
            <a:spAutoFit/>
          </a:bodyPr>
          <a:lstStyle/>
          <a:p>
            <a:pPr algn="ctr"/>
            <a:r>
              <a:rPr lang="en-GB" dirty="0" smtClean="0"/>
              <a:t>0</a:t>
            </a:r>
            <a:endParaRPr lang="en-GB" dirty="0" smtClean="0"/>
          </a:p>
        </p:txBody>
      </p:sp>
      <mc:AlternateContent xmlns:mc="http://schemas.openxmlformats.org/markup-compatibility/2006">
        <mc:Choice xmlns:a14="http://schemas.microsoft.com/office/drawing/2010/main" Requires="a14">
          <p:sp>
            <p:nvSpPr>
              <p:cNvPr id="7" name="TextovéPole 6"/>
              <p:cNvSpPr txBox="1"/>
              <p:nvPr/>
            </p:nvSpPr>
            <p:spPr>
              <a:xfrm>
                <a:off x="10180575" y="5508000"/>
                <a:ext cx="360000" cy="27699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p:sp>
            <p:nvSpPr>
              <p:cNvPr id="7" name="TextovéPole 6"/>
              <p:cNvSpPr txBox="1">
                <a:spLocks noRot="1" noChangeAspect="1" noMove="1" noResize="1" noEditPoints="1" noAdjustHandles="1" noChangeArrowheads="1" noChangeShapeType="1" noTextEdit="1"/>
              </p:cNvSpPr>
              <p:nvPr/>
            </p:nvSpPr>
            <p:spPr>
              <a:xfrm>
                <a:off x="10180575" y="5508000"/>
                <a:ext cx="360000" cy="276999"/>
              </a:xfrm>
              <a:prstGeom prst="rect">
                <a:avLst/>
              </a:prstGeom>
              <a:blipFill>
                <a:blip r:embed="rId3"/>
                <a:stretch>
                  <a:fillRect l="-10169" b="-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ovéPole 7"/>
              <p:cNvSpPr txBox="1"/>
              <p:nvPr/>
            </p:nvSpPr>
            <p:spPr>
              <a:xfrm>
                <a:off x="1764000" y="3418502"/>
                <a:ext cx="39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p:sp>
            <p:nvSpPr>
              <p:cNvPr id="8" name="TextovéPole 7"/>
              <p:cNvSpPr txBox="1">
                <a:spLocks noRot="1" noChangeAspect="1" noMove="1" noResize="1" noEditPoints="1" noAdjustHandles="1" noChangeArrowheads="1" noChangeShapeType="1" noTextEdit="1"/>
              </p:cNvSpPr>
              <p:nvPr/>
            </p:nvSpPr>
            <p:spPr>
              <a:xfrm>
                <a:off x="1764000" y="3418502"/>
                <a:ext cx="396000" cy="276999"/>
              </a:xfrm>
              <a:prstGeom prst="rect">
                <a:avLst/>
              </a:prstGeom>
              <a:blipFill>
                <a:blip r:embed="rId4"/>
                <a:stretch>
                  <a:fillRect l="-20000" t="-2222" b="-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4788000" y="3539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p:sp>
            <p:nvSpPr>
              <p:cNvPr id="9" name="TextovéPole 8"/>
              <p:cNvSpPr txBox="1">
                <a:spLocks noRot="1" noChangeAspect="1" noMove="1" noResize="1" noEditPoints="1" noAdjustHandles="1" noChangeArrowheads="1" noChangeShapeType="1" noTextEdit="1"/>
              </p:cNvSpPr>
              <p:nvPr/>
            </p:nvSpPr>
            <p:spPr>
              <a:xfrm>
                <a:off x="4788000" y="3539001"/>
                <a:ext cx="144000" cy="276999"/>
              </a:xfrm>
              <a:prstGeom prst="rect">
                <a:avLst/>
              </a:prstGeom>
              <a:blipFill>
                <a:blip r:embed="rId5"/>
                <a:stretch>
                  <a:fillRect l="-54167" r="-58333" b="-28889"/>
                </a:stretch>
              </a:blipFill>
            </p:spPr>
            <p:txBody>
              <a:bodyPr/>
              <a:lstStyle/>
              <a:p>
                <a:r>
                  <a:rPr lang="en-GB">
                    <a:noFill/>
                  </a:rPr>
                  <a:t> </a:t>
                </a:r>
              </a:p>
            </p:txBody>
          </p:sp>
        </mc:Fallback>
      </mc:AlternateContent>
      <p:cxnSp>
        <p:nvCxnSpPr>
          <p:cNvPr id="10" name="Přímá spojnice se šipkou 9"/>
          <p:cNvCxnSpPr/>
          <p:nvPr/>
        </p:nvCxnSpPr>
        <p:spPr>
          <a:xfrm flipV="1">
            <a:off x="2160000" y="3852000"/>
            <a:ext cx="2556000" cy="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4752000" y="3852000"/>
            <a:ext cx="0" cy="1548000"/>
          </a:xfrm>
          <a:prstGeom prst="straightConnector1">
            <a:avLst/>
          </a:prstGeom>
          <a:ln w="381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4752000" y="540000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2052000" y="3852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ovéPole 13"/>
              <p:cNvSpPr txBox="1"/>
              <p:nvPr/>
            </p:nvSpPr>
            <p:spPr>
              <a:xfrm>
                <a:off x="4651010" y="5508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p:sp>
            <p:nvSpPr>
              <p:cNvPr id="14" name="TextovéPole 13"/>
              <p:cNvSpPr txBox="1">
                <a:spLocks noRot="1" noChangeAspect="1" noMove="1" noResize="1" noEditPoints="1" noAdjustHandles="1" noChangeArrowheads="1" noChangeShapeType="1" noTextEdit="1"/>
              </p:cNvSpPr>
              <p:nvPr/>
            </p:nvSpPr>
            <p:spPr>
              <a:xfrm>
                <a:off x="4651010" y="5508000"/>
                <a:ext cx="201978" cy="276999"/>
              </a:xfrm>
              <a:prstGeom prst="rect">
                <a:avLst/>
              </a:prstGeom>
              <a:blipFill>
                <a:blip r:embed="rId6"/>
                <a:stretch>
                  <a:fillRect l="-30303" t="-24444" r="-57576" b="-2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ovéPole 14"/>
              <p:cNvSpPr txBox="1"/>
              <p:nvPr/>
            </p:nvSpPr>
            <p:spPr>
              <a:xfrm>
                <a:off x="970958" y="3708000"/>
                <a:ext cx="10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𝒆</m:t>
                      </m:r>
                    </m:oMath>
                  </m:oMathPara>
                </a14:m>
                <a:endParaRPr lang="en-GB" b="1" dirty="0"/>
              </a:p>
            </p:txBody>
          </p:sp>
        </mc:Choice>
        <mc:Fallback>
          <p:sp>
            <p:nvSpPr>
              <p:cNvPr id="15" name="TextovéPole 14"/>
              <p:cNvSpPr txBox="1">
                <a:spLocks noRot="1" noChangeAspect="1" noMove="1" noResize="1" noEditPoints="1" noAdjustHandles="1" noChangeArrowheads="1" noChangeShapeType="1" noTextEdit="1"/>
              </p:cNvSpPr>
              <p:nvPr/>
            </p:nvSpPr>
            <p:spPr>
              <a:xfrm>
                <a:off x="970958" y="3708000"/>
                <a:ext cx="1080000" cy="276999"/>
              </a:xfrm>
              <a:prstGeom prst="rect">
                <a:avLst/>
              </a:prstGeom>
              <a:blipFill>
                <a:blip r:embed="rId7"/>
                <a:stretch>
                  <a:fillRect l="-2825" t="-21739" r="-1130" b="-260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ovéPole 15"/>
              <p:cNvSpPr txBox="1"/>
              <p:nvPr/>
            </p:nvSpPr>
            <p:spPr>
              <a:xfrm>
                <a:off x="252000" y="6329135"/>
                <a:ext cx="10080000" cy="390363"/>
              </a:xfrm>
              <a:prstGeom prst="rect">
                <a:avLst/>
              </a:prstGeom>
              <a:noFill/>
            </p:spPr>
            <p:txBody>
              <a:bodyPr wrap="none" lIns="0" tIns="0" rIns="0" bIns="0" rtlCol="0">
                <a:spAutoFit/>
              </a:bodyPr>
              <a:lstStyle/>
              <a:p>
                <a:r>
                  <a:rPr lang="en-GB" sz="2400" dirty="0" smtClean="0"/>
                  <a:t>Residual Sum of Squares:    </a:t>
                </a:r>
                <a14:m>
                  <m:oMath xmlns:m="http://schemas.openxmlformats.org/officeDocument/2006/math">
                    <m:r>
                      <m:rPr>
                        <m:sty m:val="p"/>
                      </m:rPr>
                      <a:rPr lang="en-GB" sz="2400" b="0" i="0" smtClean="0">
                        <a:latin typeface="Cambria Math" panose="02040503050406030204" pitchFamily="18" charset="0"/>
                      </a:rPr>
                      <m:t>RSS</m:t>
                    </m:r>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𝑦</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𝑦</m:t>
                                        </m:r>
                                      </m:e>
                                    </m:acc>
                                  </m:e>
                                  <m:sub>
                                    <m:r>
                                      <a:rPr lang="en-GB" sz="2400" b="0" i="1" smtClean="0">
                                        <a:latin typeface="Cambria Math" panose="02040503050406030204" pitchFamily="18" charset="0"/>
                                      </a:rPr>
                                      <m:t>𝑖</m:t>
                                    </m:r>
                                  </m:sub>
                                </m:sSub>
                              </m:e>
                            </m:d>
                          </m:e>
                          <m:sup>
                            <m:r>
                              <a:rPr lang="en-GB" sz="2400" b="0" i="1" smtClean="0">
                                <a:latin typeface="Cambria Math" panose="02040503050406030204" pitchFamily="18" charset="0"/>
                              </a:rPr>
                              <m:t>2</m:t>
                            </m:r>
                          </m:sup>
                        </m:sSup>
                      </m:e>
                    </m:nary>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bSup>
                          <m:sSubSupPr>
                            <m:ctrlPr>
                              <a:rPr lang="en-GB" sz="2400" b="0" i="1" smtClean="0">
                                <a:latin typeface="Cambria Math" panose="02040503050406030204" pitchFamily="18" charset="0"/>
                              </a:rPr>
                            </m:ctrlPr>
                          </m:sSubSupPr>
                          <m:e>
                            <m:r>
                              <a:rPr lang="en-GB" sz="2400" b="0" i="1" smtClean="0">
                                <a:latin typeface="Cambria Math" panose="02040503050406030204" pitchFamily="18" charset="0"/>
                              </a:rPr>
                              <m:t>𝑒</m:t>
                            </m:r>
                          </m:e>
                          <m:sub>
                            <m:r>
                              <a:rPr lang="en-GB" sz="2400" b="0" i="1" smtClean="0">
                                <a:latin typeface="Cambria Math" panose="02040503050406030204" pitchFamily="18" charset="0"/>
                              </a:rPr>
                              <m:t>𝑖</m:t>
                            </m:r>
                          </m:sub>
                          <m:sup>
                            <m:r>
                              <a:rPr lang="en-GB" sz="2400" b="0" i="1" smtClean="0">
                                <a:latin typeface="Cambria Math" panose="02040503050406030204" pitchFamily="18" charset="0"/>
                              </a:rPr>
                              <m:t>2</m:t>
                            </m:r>
                          </m:sup>
                        </m:sSubSup>
                      </m:e>
                    </m:nary>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1" i="1" smtClean="0">
                            <a:latin typeface="Cambria Math" panose="02040503050406030204" pitchFamily="18" charset="0"/>
                          </a:rPr>
                          <m:t>𝒆</m:t>
                        </m:r>
                      </m:e>
                      <m:sup>
                        <m:r>
                          <m:rPr>
                            <m:sty m:val="p"/>
                          </m:rPr>
                          <a:rPr lang="en-GB" sz="2400" b="0" i="0" smtClean="0">
                            <a:latin typeface="Cambria Math" panose="02040503050406030204" pitchFamily="18" charset="0"/>
                          </a:rPr>
                          <m:t>T</m:t>
                        </m:r>
                      </m:sup>
                    </m:sSup>
                    <m:r>
                      <a:rPr lang="en-GB" sz="2400" b="1" i="1" smtClean="0">
                        <a:latin typeface="Cambria Math" panose="02040503050406030204" pitchFamily="18" charset="0"/>
                      </a:rPr>
                      <m:t>𝒆</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b="1" i="1">
                                <a:latin typeface="Cambria Math" panose="02040503050406030204" pitchFamily="18" charset="0"/>
                              </a:rPr>
                              <m:t>𝒆</m:t>
                            </m:r>
                          </m:e>
                        </m:d>
                      </m:e>
                      <m:sup>
                        <m:r>
                          <a:rPr lang="en-GB" sz="2400" i="1">
                            <a:latin typeface="Cambria Math" panose="02040503050406030204" pitchFamily="18" charset="0"/>
                          </a:rPr>
                          <m:t>2</m:t>
                        </m:r>
                      </m:sup>
                    </m:sSup>
                  </m:oMath>
                </a14:m>
                <a:endParaRPr lang="en-GB" sz="2400" dirty="0"/>
              </a:p>
            </p:txBody>
          </p:sp>
        </mc:Choice>
        <mc:Fallback>
          <p:sp>
            <p:nvSpPr>
              <p:cNvPr id="16" name="TextovéPole 15"/>
              <p:cNvSpPr txBox="1">
                <a:spLocks noRot="1" noChangeAspect="1" noMove="1" noResize="1" noEditPoints="1" noAdjustHandles="1" noChangeArrowheads="1" noChangeShapeType="1" noTextEdit="1"/>
              </p:cNvSpPr>
              <p:nvPr/>
            </p:nvSpPr>
            <p:spPr>
              <a:xfrm>
                <a:off x="252000" y="6329135"/>
                <a:ext cx="10080000" cy="390363"/>
              </a:xfrm>
              <a:prstGeom prst="rect">
                <a:avLst/>
              </a:prstGeom>
              <a:blipFill>
                <a:blip r:embed="rId8"/>
                <a:stretch>
                  <a:fillRect l="-1814" t="-18750" b="-468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ovéPole 16"/>
              <p:cNvSpPr txBox="1"/>
              <p:nvPr/>
            </p:nvSpPr>
            <p:spPr>
              <a:xfrm>
                <a:off x="6428933" y="3708000"/>
                <a:ext cx="3117200" cy="1200329"/>
              </a:xfrm>
              <a:prstGeom prst="rect">
                <a:avLst/>
              </a:prstGeom>
              <a:noFill/>
              <a:ln w="9525">
                <a:solidFill>
                  <a:schemeClr val="accent1"/>
                </a:solidFill>
              </a:ln>
            </p:spPr>
            <p:txBody>
              <a:bodyPr wrap="none" rtlCol="0">
                <a:spAutoFit/>
              </a:bodyPr>
              <a:lstStyle/>
              <a:p>
                <a:r>
                  <a:rPr lang="en-GB" dirty="0" smtClean="0"/>
                  <a:t>By the Pythagoras Theorem:</a:t>
                </a:r>
              </a:p>
              <a:p>
                <a:pPr>
                  <a:lnSpc>
                    <a:spcPct val="15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b="1" i="1" smtClean="0">
                                  <a:latin typeface="Cambria Math" panose="02040503050406030204" pitchFamily="18" charset="0"/>
                                </a:rPr>
                                <m:t>𝒚</m:t>
                              </m:r>
                            </m:e>
                          </m:d>
                        </m:e>
                        <m:sup>
                          <m:r>
                            <a:rPr lang="en-GB" b="0" i="1" smtClean="0">
                              <a:latin typeface="Cambria Math" panose="02040503050406030204" pitchFamily="18" charset="0"/>
                            </a:rPr>
                            <m:t>2</m:t>
                          </m:r>
                        </m:sup>
                      </m:sSup>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𝒆</m:t>
                              </m:r>
                            </m:e>
                          </m:d>
                        </m:e>
                        <m:sup>
                          <m:r>
                            <a:rPr lang="en-GB" b="0" i="1" smtClean="0">
                              <a:latin typeface="Cambria Math" panose="02040503050406030204" pitchFamily="18" charset="0"/>
                            </a:rPr>
                            <m:t>2</m:t>
                          </m:r>
                        </m:sup>
                      </m:sSup>
                    </m:oMath>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𝒚</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𝒚</m:t>
                      </m:r>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p>
                          <m:r>
                            <m:rPr>
                              <m:sty m:val="p"/>
                            </m:rPr>
                            <a:rPr lang="en-GB" b="0" i="0" smtClean="0">
                              <a:latin typeface="Cambria Math" panose="02040503050406030204" pitchFamily="18" charset="0"/>
                            </a:rPr>
                            <m:t>T</m:t>
                          </m:r>
                        </m:sup>
                      </m:sSup>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𝒆</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𝒆</m:t>
                      </m:r>
                    </m:oMath>
                  </m:oMathPara>
                </a14:m>
                <a:endParaRPr lang="en-GB" b="1" dirty="0"/>
              </a:p>
            </p:txBody>
          </p:sp>
        </mc:Choice>
        <mc:Fallback>
          <p:sp>
            <p:nvSpPr>
              <p:cNvPr id="17" name="TextovéPole 16"/>
              <p:cNvSpPr txBox="1">
                <a:spLocks noRot="1" noChangeAspect="1" noMove="1" noResize="1" noEditPoints="1" noAdjustHandles="1" noChangeArrowheads="1" noChangeShapeType="1" noTextEdit="1"/>
              </p:cNvSpPr>
              <p:nvPr/>
            </p:nvSpPr>
            <p:spPr>
              <a:xfrm>
                <a:off x="6428933" y="3708000"/>
                <a:ext cx="3117200" cy="1200329"/>
              </a:xfrm>
              <a:prstGeom prst="rect">
                <a:avLst/>
              </a:prstGeom>
              <a:blipFill>
                <a:blip r:embed="rId9"/>
                <a:stretch>
                  <a:fillRect l="-1559" t="-2010" r="-780"/>
                </a:stretch>
              </a:blipFill>
              <a:ln w="9525">
                <a:solidFill>
                  <a:schemeClr val="accent1"/>
                </a:solidFill>
              </a:ln>
            </p:spPr>
            <p:txBody>
              <a:bodyPr/>
              <a:lstStyle/>
              <a:p>
                <a:r>
                  <a:rPr lang="en-GB">
                    <a:noFill/>
                  </a:rPr>
                  <a:t> </a:t>
                </a:r>
              </a:p>
            </p:txBody>
          </p:sp>
        </mc:Fallback>
      </mc:AlternateContent>
      <p:sp>
        <p:nvSpPr>
          <p:cNvPr id="18" name="Ovál 17"/>
          <p:cNvSpPr/>
          <p:nvPr/>
        </p:nvSpPr>
        <p:spPr>
          <a:xfrm>
            <a:off x="4716000" y="38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Přímá spojnice se šipkou 18"/>
          <p:cNvCxnSpPr/>
          <p:nvPr/>
        </p:nvCxnSpPr>
        <p:spPr>
          <a:xfrm flipV="1">
            <a:off x="2160000" y="3852000"/>
            <a:ext cx="2592000" cy="1548000"/>
          </a:xfrm>
          <a:prstGeom prst="straightConnector1">
            <a:avLst/>
          </a:prstGeom>
          <a:ln w="38100" cap="rnd">
            <a:solidFill>
              <a:schemeClr val="accent1"/>
            </a:solidFill>
            <a:prstDash val="sysDot"/>
            <a:round/>
            <a:tailEnd type="stealth" w="med" len="lg"/>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2159999" y="5400000"/>
            <a:ext cx="2592000" cy="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flipV="1">
            <a:off x="2160000" y="3852000"/>
            <a:ext cx="0" cy="15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22" name="Oblouk 21"/>
          <p:cNvSpPr/>
          <p:nvPr/>
        </p:nvSpPr>
        <p:spPr>
          <a:xfrm>
            <a:off x="4392000" y="5040000"/>
            <a:ext cx="720000" cy="720000"/>
          </a:xfrm>
          <a:prstGeom prst="arc">
            <a:avLst>
              <a:gd name="adj1" fmla="val 10789184"/>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3" name="Ovál 22"/>
          <p:cNvSpPr/>
          <p:nvPr/>
        </p:nvSpPr>
        <p:spPr>
          <a:xfrm>
            <a:off x="4579200" y="52272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24" name="TextovéPole 23"/>
              <p:cNvSpPr txBox="1"/>
              <p:nvPr/>
            </p:nvSpPr>
            <p:spPr>
              <a:xfrm>
                <a:off x="8557690" y="5857200"/>
                <a:ext cx="188231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=4</m:t>
                      </m:r>
                      <m:r>
                        <a:rPr lang="en-GB" b="0" i="1" smtClean="0">
                          <a:latin typeface="Cambria Math" panose="02040503050406030204" pitchFamily="18" charset="0"/>
                        </a:rPr>
                        <m:t>𝑁</m:t>
                      </m:r>
                      <m:r>
                        <a:rPr lang="en-GB" b="0" i="1" smtClean="0">
                          <a:latin typeface="Cambria Math" panose="02040503050406030204" pitchFamily="18" charset="0"/>
                        </a:rPr>
                        <m:t>−3</m:t>
                      </m:r>
                    </m:oMath>
                  </m:oMathPara>
                </a14:m>
                <a:endParaRPr lang="en-GB" dirty="0"/>
              </a:p>
            </p:txBody>
          </p:sp>
        </mc:Choice>
        <mc:Fallback>
          <p:sp>
            <p:nvSpPr>
              <p:cNvPr id="24" name="TextovéPole 23"/>
              <p:cNvSpPr txBox="1">
                <a:spLocks noRot="1" noChangeAspect="1" noMove="1" noResize="1" noEditPoints="1" noAdjustHandles="1" noChangeArrowheads="1" noChangeShapeType="1" noTextEdit="1"/>
              </p:cNvSpPr>
              <p:nvPr/>
            </p:nvSpPr>
            <p:spPr>
              <a:xfrm>
                <a:off x="8557690" y="5857200"/>
                <a:ext cx="1882310" cy="369332"/>
              </a:xfrm>
              <a:prstGeom prst="rect">
                <a:avLst/>
              </a:prstGeom>
              <a:blipFill>
                <a:blip r:embed="rId10"/>
                <a:stretch>
                  <a:fillRect/>
                </a:stretch>
              </a:blipFill>
              <a:ln w="1270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ovéPole 24"/>
              <p:cNvSpPr txBox="1"/>
              <p:nvPr/>
            </p:nvSpPr>
            <p:spPr>
              <a:xfrm>
                <a:off x="252000" y="5857200"/>
                <a:ext cx="450000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𝑁</m:t>
                      </m:r>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−3</m:t>
                          </m:r>
                        </m:e>
                      </m:d>
                    </m:oMath>
                  </m:oMathPara>
                </a14:m>
                <a:endParaRPr lang="en-GB" dirty="0"/>
              </a:p>
            </p:txBody>
          </p:sp>
        </mc:Choice>
        <mc:Fallback>
          <p:sp>
            <p:nvSpPr>
              <p:cNvPr id="25" name="TextovéPole 24"/>
              <p:cNvSpPr txBox="1">
                <a:spLocks noRot="1" noChangeAspect="1" noMove="1" noResize="1" noEditPoints="1" noAdjustHandles="1" noChangeArrowheads="1" noChangeShapeType="1" noTextEdit="1"/>
              </p:cNvSpPr>
              <p:nvPr/>
            </p:nvSpPr>
            <p:spPr>
              <a:xfrm>
                <a:off x="252000" y="5857200"/>
                <a:ext cx="4500000" cy="369332"/>
              </a:xfrm>
              <a:prstGeom prst="rect">
                <a:avLst/>
              </a:prstGeom>
              <a:blipFill>
                <a:blip r:embed="rId11"/>
                <a:stretch>
                  <a:fillRect/>
                </a:stretch>
              </a:blipFill>
              <a:ln w="1270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ovéPole 25"/>
              <p:cNvSpPr txBox="1"/>
              <p:nvPr/>
            </p:nvSpPr>
            <p:spPr>
              <a:xfrm>
                <a:off x="5407676" y="5857200"/>
                <a:ext cx="2494337"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m:oMathPara>
                </a14:m>
                <a:endParaRPr lang="en-GB" dirty="0"/>
              </a:p>
            </p:txBody>
          </p:sp>
        </mc:Choice>
        <mc:Fallback>
          <p:sp>
            <p:nvSpPr>
              <p:cNvPr id="26" name="TextovéPole 25"/>
              <p:cNvSpPr txBox="1">
                <a:spLocks noRot="1" noChangeAspect="1" noMove="1" noResize="1" noEditPoints="1" noAdjustHandles="1" noChangeArrowheads="1" noChangeShapeType="1" noTextEdit="1"/>
              </p:cNvSpPr>
              <p:nvPr/>
            </p:nvSpPr>
            <p:spPr>
              <a:xfrm>
                <a:off x="5407676" y="5857200"/>
                <a:ext cx="2494337" cy="369332"/>
              </a:xfrm>
              <a:prstGeom prst="rect">
                <a:avLst/>
              </a:prstGeom>
              <a:blipFill>
                <a:blip r:embed="rId12"/>
                <a:stretch>
                  <a:fillRect/>
                </a:stretch>
              </a:blipFill>
              <a:ln w="127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3923294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Letting</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A</m:t>
                          </m:r>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a:latin typeface="Cambria Math" panose="02040503050406030204" pitchFamily="18" charset="0"/>
                        </a:rPr>
                        <m:t> </m:t>
                      </m:r>
                      <m:r>
                        <a:rPr lang="en-GB" i="1" smtClean="0">
                          <a:latin typeface="Cambria Math" panose="02040503050406030204" pitchFamily="18" charset="0"/>
                        </a:rPr>
                        <m:t> </m:t>
                      </m:r>
                      <m:r>
                        <m:rPr>
                          <m:nor/>
                        </m:rPr>
                        <a:rPr lang="en-GB" b="0" i="0" smtClean="0">
                          <a:latin typeface="Cambria Math" panose="02040503050406030204" pitchFamily="18" charset="0"/>
                        </a:rPr>
                        <m:t>and</m:t>
                      </m:r>
                      <m:r>
                        <a:rPr lang="en-GB"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B</m:t>
                          </m:r>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oMath>
                  </m:oMathPara>
                </a14:m>
                <a:endParaRPr lang="en-GB" dirty="0" smtClean="0"/>
              </a:p>
              <a:p>
                <a:pPr>
                  <a:lnSpc>
                    <a:spcPct val="150000"/>
                  </a:lnSpc>
                </a:pPr>
                <a:r>
                  <a:rPr lang="en-GB" dirty="0" smtClean="0"/>
                  <a:t>solve also the problems:</a:t>
                </a:r>
              </a:p>
              <a:p>
                <a:endParaRPr lang="en-GB" dirty="0" smtClean="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i="1">
                                  <a:latin typeface="Cambria Math" panose="02040503050406030204" pitchFamily="18" charset="0"/>
                                </a:rPr>
                                <m:t>2</m:t>
                              </m:r>
                            </m:sup>
                          </m:sSup>
                        </m:e>
                      </m:func>
                    </m:oMath>
                  </m:oMathPara>
                </a14:m>
                <a:endParaRPr lang="en-GB" dirty="0" smtClean="0"/>
              </a:p>
              <a:p>
                <a:r>
                  <a:rPr lang="en-GB" dirty="0" smtClean="0"/>
                  <a:t>and</a:t>
                </a:r>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B</m:t>
                                  </m:r>
                                </m:sub>
                              </m:sSub>
                            </m:lim>
                          </m:limLow>
                        </m:fName>
                        <m:e>
                          <m:nary>
                            <m:naryPr>
                              <m:chr m:val="∑"/>
                              <m:ctrlPr>
                                <a:rPr lang="en-GB" i="1" smtClean="0">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B</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e>
                            <m:sup>
                              <m:r>
                                <a:rPr lang="en-GB" i="1">
                                  <a:latin typeface="Cambria Math" panose="02040503050406030204" pitchFamily="18" charset="0"/>
                                </a:rPr>
                                <m:t>2</m:t>
                              </m:r>
                            </m:sup>
                          </m:sSup>
                        </m:e>
                      </m:func>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309448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Letting</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C</m:t>
                          </m:r>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a:latin typeface="Cambria Math" panose="02040503050406030204" pitchFamily="18" charset="0"/>
                        </a:rPr>
                        <m:t> </m:t>
                      </m:r>
                      <m:r>
                        <a:rPr lang="en-GB" i="1" smtClean="0">
                          <a:latin typeface="Cambria Math" panose="02040503050406030204" pitchFamily="18" charset="0"/>
                        </a:rPr>
                        <m:t> </m:t>
                      </m:r>
                      <m:r>
                        <m:rPr>
                          <m:nor/>
                        </m:rPr>
                        <a:rPr lang="en-GB" b="0" i="0" smtClean="0">
                          <a:latin typeface="Cambria Math" panose="02040503050406030204" pitchFamily="18" charset="0"/>
                        </a:rPr>
                        <m:t>and</m:t>
                      </m:r>
                      <m:r>
                        <a:rPr lang="en-GB"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D</m:t>
                          </m:r>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oMath>
                  </m:oMathPara>
                </a14:m>
                <a:endParaRPr lang="en-GB" dirty="0" smtClean="0"/>
              </a:p>
              <a:p>
                <a:pPr>
                  <a:lnSpc>
                    <a:spcPct val="150000"/>
                  </a:lnSpc>
                </a:pPr>
                <a:r>
                  <a:rPr lang="en-GB" dirty="0" smtClean="0"/>
                  <a:t>solve also the problems:</a:t>
                </a:r>
              </a:p>
              <a:p>
                <a:endParaRPr lang="en-GB" dirty="0" smtClean="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C</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C</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C</m:t>
                                      </m:r>
                                    </m:sub>
                                  </m:sSub>
                                </m:e>
                              </m:d>
                            </m:e>
                            <m:sup>
                              <m:r>
                                <a:rPr lang="en-GB" i="1">
                                  <a:latin typeface="Cambria Math" panose="02040503050406030204" pitchFamily="18" charset="0"/>
                                </a:rPr>
                                <m:t>2</m:t>
                              </m:r>
                            </m:sup>
                          </m:sSup>
                        </m:e>
                      </m:func>
                    </m:oMath>
                  </m:oMathPara>
                </a14:m>
                <a:endParaRPr lang="en-GB" dirty="0" smtClean="0"/>
              </a:p>
              <a:p>
                <a:r>
                  <a:rPr lang="en-GB" dirty="0" smtClean="0"/>
                  <a:t>and</a:t>
                </a:r>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i="1" smtClean="0">
                                      <a:latin typeface="Cambria Math" panose="02040503050406030204" pitchFamily="18" charset="0"/>
                                    </a:rPr>
                                    <m:t>D</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i="1" smtClean="0">
                                      <a:latin typeface="Cambria Math" panose="02040503050406030204" pitchFamily="18" charset="0"/>
                                    </a:rPr>
                                    <m:t>D</m:t>
                                  </m:r>
                                </m:sub>
                              </m:sSub>
                            </m:lim>
                          </m:limLow>
                        </m:fName>
                        <m:e>
                          <m:nary>
                            <m:naryPr>
                              <m:chr m:val="∑"/>
                              <m:ctrlPr>
                                <a:rPr lang="en-GB" i="1" smtClean="0">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d>
                                            </m:e>
                                            <m:sup>
                                              <m:r>
                                                <a:rPr lang="en-GB" i="1">
                                                  <a:latin typeface="Cambria Math" panose="02040503050406030204" pitchFamily="18" charset="0"/>
                                                </a:rPr>
                                                <m:t>2</m:t>
                                              </m:r>
                                            </m:sup>
                                          </m:sSup>
                                        </m:e>
                                      </m:nary>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i="1" smtClean="0">
                                      <a:latin typeface="Cambria Math" panose="02040503050406030204" pitchFamily="18" charset="0"/>
                                    </a:rPr>
                                    <m:t>D</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i="1" smtClean="0">
                                      <a:latin typeface="Cambria Math" panose="02040503050406030204" pitchFamily="18" charset="0"/>
                                    </a:rPr>
                                    <m:t>D</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i="1" smtClean="0">
                                          <a:latin typeface="Cambria Math" panose="02040503050406030204" pitchFamily="18" charset="0"/>
                                        </a:rPr>
                                        <m:t>D</m:t>
                                      </m:r>
                                    </m:sub>
                                  </m:sSub>
                                </m:e>
                              </m:d>
                            </m:e>
                            <m:sup>
                              <m:r>
                                <a:rPr lang="en-GB" i="1">
                                  <a:latin typeface="Cambria Math" panose="02040503050406030204" pitchFamily="18" charset="0"/>
                                </a:rPr>
                                <m:t>2</m:t>
                              </m:r>
                            </m:sup>
                          </m:sSup>
                        </m:e>
                      </m:func>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260719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Finally, letting</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i="1">
                          <a:latin typeface="Cambria Math" panose="02040503050406030204" pitchFamily="18" charset="0"/>
                        </a:rPr>
                        <m:t>𝜇</m:t>
                      </m:r>
                    </m:oMath>
                  </m:oMathPara>
                </a14:m>
                <a:endParaRPr lang="en-GB" dirty="0" smtClean="0"/>
              </a:p>
              <a:p>
                <a:pPr>
                  <a:lnSpc>
                    <a:spcPct val="150000"/>
                  </a:lnSpc>
                </a:pPr>
                <a:r>
                  <a:rPr lang="en-GB" dirty="0" smtClean="0"/>
                  <a:t>solve the Least Squares Problem:</a:t>
                </a:r>
              </a:p>
              <a:p>
                <a:endParaRPr lang="en-GB" dirty="0" smtClean="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𝐿</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𝐿</m:t>
                              </m:r>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func>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784655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have and denote:</a:t>
                </a:r>
              </a:p>
              <a:p>
                <a:pPr>
                  <a:lnSpc>
                    <a:spcPct val="150000"/>
                  </a:lnSpc>
                </a:pPr>
                <a14:m>
                  <m:oMathPara xmlns:m="http://schemas.openxmlformats.org/officeDocument/2006/math">
                    <m:oMathParaPr>
                      <m:jc m:val="centerGroup"/>
                    </m:oMathParaPr>
                    <m:oMath xmlns:m="http://schemas.openxmlformats.org/officeDocument/2006/math">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B</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C</m:t>
                                          </m:r>
                                        </m:sub>
                                      </m:sSub>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C</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D</m:t>
                                          </m:r>
                                        </m:sub>
                                      </m:sSub>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D</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𝒆</m:t>
                                      </m:r>
                                    </m:e>
                                  </m:d>
                                </m:e>
                                <m:sup>
                                  <m:r>
                                    <a:rPr lang="en-GB" i="1">
                                      <a:latin typeface="Cambria Math" panose="02040503050406030204" pitchFamily="18" charset="0"/>
                                    </a:rPr>
                                    <m:t>2</m:t>
                                  </m:r>
                                </m:sup>
                              </m:sSup>
                            </m:e>
                          </m:groupChr>
                        </m:e>
                        <m:lim>
                          <m:r>
                            <m:rPr>
                              <m:sty m:val="p"/>
                            </m:rPr>
                            <a:rPr lang="en-GB">
                              <a:latin typeface="Cambria Math" panose="02040503050406030204" pitchFamily="18" charset="0"/>
                            </a:rPr>
                            <m:t>RSS</m:t>
                          </m:r>
                        </m:lim>
                      </m:limLow>
                    </m:oMath>
                  </m:oMathPara>
                </a14:m>
                <a:endParaRPr lang="en-GB" dirty="0"/>
              </a:p>
              <a:p>
                <a:endParaRPr lang="en-GB" dirty="0"/>
              </a:p>
              <a:p>
                <a:endParaRPr lang="en-GB" dirty="0"/>
              </a:p>
              <a:p>
                <a:r>
                  <a:rPr lang="en-GB" dirty="0"/>
                  <a:t>where, recall, we have:</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𝑙</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𝛾</m:t>
                              </m:r>
                            </m:e>
                          </m:acc>
                        </m:e>
                        <m:sub>
                          <m:r>
                            <a:rPr lang="en-GB" b="0" i="1" smtClean="0">
                              <a:latin typeface="Cambria Math" panose="02040503050406030204" pitchFamily="18" charset="0"/>
                            </a:rPr>
                            <m:t>𝑘</m:t>
                          </m:r>
                        </m:sub>
                      </m:sSub>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A</m:t>
                          </m:r>
                          <m:r>
                            <a:rPr lang="en-GB" i="1" smtClean="0">
                              <a:latin typeface="Cambria Math" panose="02040503050406030204" pitchFamily="18" charset="0"/>
                            </a:rPr>
                            <m:t>𝑖𝑗𝑘𝑙</m:t>
                          </m:r>
                          <m:r>
                            <a:rPr lang="en-GB"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𝛿</m:t>
                              </m:r>
                            </m:e>
                          </m:acc>
                        </m:e>
                        <m:sub>
                          <m:r>
                            <a:rPr lang="en-GB" b="0" i="1" smtClean="0">
                              <a:latin typeface="Cambria Math" panose="02040503050406030204" pitchFamily="18" charset="0"/>
                            </a:rPr>
                            <m:t>𝑙</m:t>
                          </m:r>
                        </m:sub>
                      </m:sSub>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B</m:t>
                          </m:r>
                          <m:r>
                            <a:rPr lang="en-GB" i="1" smtClean="0">
                              <a:latin typeface="Cambria Math" panose="02040503050406030204" pitchFamily="18" charset="0"/>
                            </a:rPr>
                            <m:t>𝑖𝑗𝑘𝑙</m:t>
                          </m:r>
                          <m:r>
                            <a:rPr lang="en-GB"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𝛾</m:t>
                              </m:r>
                            </m:e>
                          </m:acc>
                        </m:e>
                        <m:sub>
                          <m:r>
                            <a:rPr lang="en-GB" b="0" i="1" smtClean="0">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oMath>
                  </m:oMathPara>
                </a14:m>
                <a:endParaRPr lang="en-GB"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C</m:t>
                          </m:r>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r>
                        <a:rPr lang="en-GB" i="1">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D</m:t>
                          </m:r>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oMath>
                  </m:oMathPara>
                </a14:m>
                <a:endParaRPr lang="en-GB"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𝜇</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081774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e>
                      </m:nary>
                      <m:r>
                        <a:rPr lang="en-GB" b="0" i="1" smtClean="0">
                          <a:latin typeface="Cambria Math" panose="02040503050406030204" pitchFamily="18" charset="0"/>
                        </a:rPr>
                        <m:t>=         </m:t>
                      </m:r>
                    </m:oMath>
                    <m:oMath xmlns:m="http://schemas.openxmlformats.org/officeDocument/2006/math">
                      <m:r>
                        <m:rPr>
                          <m:aln/>
                        </m:rP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e>
                                          </m:d>
                                        </m:e>
                                        <m:sup>
                                          <m:r>
                                            <a:rPr lang="en-GB" i="1">
                                              <a:latin typeface="Cambria Math" panose="02040503050406030204" pitchFamily="18" charset="0"/>
                                            </a:rPr>
                                            <m:t>2</m:t>
                                          </m:r>
                                        </m:sup>
                                      </m:sSup>
                                    </m:e>
                                  </m:nary>
                                </m:e>
                              </m:nary>
                            </m:e>
                          </m:nary>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33814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Motivation:  Example</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There are four factors in this example:</a:t>
                </a:r>
              </a:p>
              <a:p>
                <a:pPr marL="342900" indent="-342900">
                  <a:lnSpc>
                    <a:spcPct val="150000"/>
                  </a:lnSpc>
                  <a:buFont typeface="Arial" panose="020B0604020202020204" pitchFamily="34" charset="0"/>
                  <a:buChar char="•"/>
                </a:pPr>
                <a:r>
                  <a:rPr lang="en-GB" dirty="0" smtClean="0"/>
                  <a:t>factor  A  =  the car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=1, 2,…,</m:t>
                    </m:r>
                    <m:r>
                      <a:rPr lang="en-GB" i="1">
                        <a:latin typeface="Cambria Math" panose="02040503050406030204" pitchFamily="18" charset="0"/>
                      </a:rPr>
                      <m:t>𝐼</m:t>
                    </m:r>
                  </m:oMath>
                </a14:m>
                <a:r>
                  <a:rPr lang="en-GB" dirty="0" smtClean="0"/>
                  <a:t>)</a:t>
                </a:r>
              </a:p>
              <a:p>
                <a:pPr marL="342900" indent="-342900">
                  <a:lnSpc>
                    <a:spcPct val="150000"/>
                  </a:lnSpc>
                  <a:buFont typeface="Arial" panose="020B0604020202020204" pitchFamily="34" charset="0"/>
                  <a:buChar char="•"/>
                </a:pPr>
                <a:r>
                  <a:rPr lang="en-GB" dirty="0" smtClean="0"/>
                  <a:t>factor  B  =  the driver  (</a:t>
                </a:r>
                <a14:m>
                  <m:oMath xmlns:m="http://schemas.openxmlformats.org/officeDocument/2006/math">
                    <m:r>
                      <a:rPr lang="en-GB" i="1">
                        <a:latin typeface="Cambria Math" panose="02040503050406030204" pitchFamily="18" charset="0"/>
                      </a:rPr>
                      <m:t>𝑗</m:t>
                    </m:r>
                    <m:r>
                      <a:rPr lang="en-GB" i="1">
                        <a:latin typeface="Cambria Math" panose="02040503050406030204" pitchFamily="18" charset="0"/>
                      </a:rPr>
                      <m:t>=1, 2,…,</m:t>
                    </m:r>
                    <m:r>
                      <a:rPr lang="en-GB" i="1">
                        <a:latin typeface="Cambria Math" panose="02040503050406030204" pitchFamily="18" charset="0"/>
                      </a:rPr>
                      <m:t>𝐽</m:t>
                    </m:r>
                  </m:oMath>
                </a14:m>
                <a:r>
                  <a:rPr lang="en-GB" dirty="0" smtClean="0"/>
                  <a:t>)</a:t>
                </a:r>
              </a:p>
              <a:p>
                <a:pPr marL="342900" indent="-342900">
                  <a:lnSpc>
                    <a:spcPct val="150000"/>
                  </a:lnSpc>
                  <a:buFont typeface="Arial" panose="020B0604020202020204" pitchFamily="34" charset="0"/>
                  <a:buChar char="•"/>
                </a:pPr>
                <a:r>
                  <a:rPr lang="en-GB" dirty="0" smtClean="0"/>
                  <a:t>factor  C  =  the type of the fuel  </a:t>
                </a:r>
                <a:r>
                  <a:rPr lang="en-GB" dirty="0"/>
                  <a:t>(</a:t>
                </a:r>
                <a14:m>
                  <m:oMath xmlns:m="http://schemas.openxmlformats.org/officeDocument/2006/math">
                    <m:r>
                      <a:rPr lang="en-GB" i="1">
                        <a:latin typeface="Cambria Math" panose="02040503050406030204" pitchFamily="18" charset="0"/>
                      </a:rPr>
                      <m:t>𝑘</m:t>
                    </m:r>
                    <m:r>
                      <a:rPr lang="en-GB" i="1">
                        <a:latin typeface="Cambria Math" panose="02040503050406030204" pitchFamily="18" charset="0"/>
                      </a:rPr>
                      <m:t>=1, 2,…,</m:t>
                    </m:r>
                    <m:r>
                      <a:rPr lang="en-GB" i="1">
                        <a:latin typeface="Cambria Math" panose="02040503050406030204" pitchFamily="18" charset="0"/>
                      </a:rPr>
                      <m:t>𝐾</m:t>
                    </m:r>
                  </m:oMath>
                </a14:m>
                <a:r>
                  <a:rPr lang="en-GB" dirty="0" smtClean="0"/>
                  <a:t>)</a:t>
                </a:r>
              </a:p>
              <a:p>
                <a:pPr marL="342900" indent="-342900">
                  <a:lnSpc>
                    <a:spcPct val="150000"/>
                  </a:lnSpc>
                  <a:buFont typeface="Arial" panose="020B0604020202020204" pitchFamily="34" charset="0"/>
                  <a:buChar char="•"/>
                </a:pPr>
                <a:r>
                  <a:rPr lang="en-GB" dirty="0" smtClean="0"/>
                  <a:t>factor  D  =  the type of the tyres  (</a:t>
                </a:r>
                <a14:m>
                  <m:oMath xmlns:m="http://schemas.openxmlformats.org/officeDocument/2006/math">
                    <m:r>
                      <a:rPr lang="en-GB" b="0" i="1" smtClean="0">
                        <a:latin typeface="Cambria Math" panose="02040503050406030204" pitchFamily="18" charset="0"/>
                      </a:rPr>
                      <m:t>𝑙</m:t>
                    </m:r>
                    <m:r>
                      <a:rPr lang="en-GB" b="0" i="1" smtClean="0">
                        <a:latin typeface="Cambria Math" panose="02040503050406030204" pitchFamily="18" charset="0"/>
                      </a:rPr>
                      <m:t>=1, 2,…,</m:t>
                    </m:r>
                    <m:r>
                      <a:rPr lang="en-GB" b="0" i="1" smtClean="0">
                        <a:latin typeface="Cambria Math" panose="02040503050406030204" pitchFamily="18" charset="0"/>
                      </a:rPr>
                      <m:t>𝐿</m:t>
                    </m:r>
                  </m:oMath>
                </a14:m>
                <a:r>
                  <a:rPr lang="en-GB" dirty="0" smtClean="0"/>
                  <a:t>)</a:t>
                </a:r>
              </a:p>
              <a:p>
                <a:pPr>
                  <a:lnSpc>
                    <a:spcPct val="150000"/>
                  </a:lnSpc>
                </a:pPr>
                <a:endParaRPr lang="en-GB" dirty="0" smtClean="0"/>
              </a:p>
              <a:p>
                <a:pPr>
                  <a:lnSpc>
                    <a:spcPct val="150000"/>
                  </a:lnSpc>
                </a:pPr>
                <a:r>
                  <a:rPr lang="en-GB" dirty="0"/>
                  <a:t>There are  </a:t>
                </a:r>
                <a14:m>
                  <m:oMath xmlns:m="http://schemas.openxmlformats.org/officeDocument/2006/math">
                    <m:r>
                      <a:rPr lang="en-GB" i="1">
                        <a:latin typeface="Cambria Math" panose="02040503050406030204" pitchFamily="18" charset="0"/>
                      </a:rPr>
                      <m:t>𝐼𝐽</m:t>
                    </m:r>
                    <m:r>
                      <a:rPr lang="en-GB" b="0" i="1" smtClean="0">
                        <a:latin typeface="Cambria Math" panose="02040503050406030204" pitchFamily="18" charset="0"/>
                      </a:rPr>
                      <m:t>𝐾𝐿</m:t>
                    </m:r>
                    <m:r>
                      <a:rPr lang="en-GB" i="1">
                        <a:latin typeface="Cambria Math" panose="02040503050406030204" pitchFamily="18" charset="0"/>
                      </a:rPr>
                      <m:t>=</m:t>
                    </m:r>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r>
                      <a:rPr lang="en-GB" b="0" i="1" smtClean="0">
                        <a:latin typeface="Cambria Math" panose="02040503050406030204" pitchFamily="18" charset="0"/>
                      </a:rPr>
                      <m:t>×</m:t>
                    </m:r>
                    <m:r>
                      <a:rPr lang="en-GB" b="0" i="1" smtClean="0">
                        <a:latin typeface="Cambria Math" panose="02040503050406030204" pitchFamily="18" charset="0"/>
                      </a:rPr>
                      <m:t>𝐿</m:t>
                    </m:r>
                  </m:oMath>
                </a14:m>
                <a:r>
                  <a:rPr lang="en-GB" dirty="0"/>
                  <a:t>  distinct combinations of the </a:t>
                </a:r>
                <a:r>
                  <a:rPr lang="en-GB" dirty="0" smtClean="0"/>
                  <a:t>factors.</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3939407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e>
                                          </m:d>
                                        </m:e>
                                        <m:sup>
                                          <m:r>
                                            <a:rPr lang="en-GB" i="1">
                                              <a:latin typeface="Cambria Math" panose="02040503050406030204" pitchFamily="18" charset="0"/>
                                            </a:rPr>
                                            <m:t>2</m:t>
                                          </m:r>
                                        </m:sup>
                                      </m:sSup>
                                    </m:e>
                                  </m:nary>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𝛿</m:t>
                                                      </m:r>
                                                    </m:e>
                                                  </m:acc>
                                                </m:e>
                                                <m:sub>
                                                  <m:r>
                                                    <a:rPr lang="en-GB" b="0" i="1" smtClean="0">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943912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18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A</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A</m:t>
                                                  </m:r>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e>
                                          </m:d>
                                        </m:e>
                                        <m:sup>
                                          <m:r>
                                            <a:rPr lang="en-GB" i="1">
                                              <a:latin typeface="Cambria Math" panose="02040503050406030204" pitchFamily="18" charset="0"/>
                                            </a:rPr>
                                            <m:t>2</m:t>
                                          </m:r>
                                        </m:sup>
                                      </m:sSup>
                                    </m:e>
                                  </m:nary>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Sup>
                                        <m:sSubSupPr>
                                          <m:ctrlPr>
                                            <a:rPr lang="en-GB" b="0" i="1" smtClean="0">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up>
                                          <m:r>
                                            <a:rPr lang="en-GB" b="0" i="1" smtClean="0">
                                              <a:latin typeface="Cambria Math" panose="02040503050406030204" pitchFamily="18" charset="0"/>
                                            </a:rPr>
                                            <m:t>2</m:t>
                                          </m:r>
                                        </m:sup>
                                      </m:sSubSup>
                                    </m:e>
                                  </m:nary>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smtClean="0">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up>
                              <m:r>
                                <a:rPr lang="en-GB" i="1">
                                  <a:latin typeface="Cambria Math" panose="02040503050406030204" pitchFamily="18" charset="0"/>
                                </a:rPr>
                                <m:t>2</m:t>
                              </m:r>
                            </m:sup>
                          </m:sSub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
                </a:stretch>
              </a:blipFill>
            </p:spPr>
            <p:txBody>
              <a:bodyPr/>
              <a:lstStyle/>
              <a:p>
                <a:r>
                  <a:rPr lang="en-GB">
                    <a:noFill/>
                  </a:rPr>
                  <a:t> </a:t>
                </a:r>
              </a:p>
            </p:txBody>
          </p:sp>
        </mc:Fallback>
      </mc:AlternateContent>
    </p:spTree>
    <p:extLst>
      <p:ext uri="{BB962C8B-B14F-4D97-AF65-F5344CB8AC3E}">
        <p14:creationId xmlns:p14="http://schemas.microsoft.com/office/powerpoint/2010/main" val="1279247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18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1" smtClean="0">
                              <a:latin typeface="Cambria Math" panose="02040503050406030204" pitchFamily="18" charset="0"/>
                            </a:rPr>
                            <m:t>B</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1" smtClean="0">
                                      <a:latin typeface="Cambria Math" panose="02040503050406030204" pitchFamily="18" charset="0"/>
                                    </a:rPr>
                                    <m:t>B</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i="1" smtClean="0">
                                                      <a:latin typeface="Cambria Math" panose="02040503050406030204" pitchFamily="18" charset="0"/>
                                                    </a:rPr>
                                                    <m:t>B</m:t>
                                                  </m:r>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e>
                                          </m:d>
                                        </m:e>
                                        <m:sup>
                                          <m:r>
                                            <a:rPr lang="en-GB" i="1">
                                              <a:latin typeface="Cambria Math" panose="02040503050406030204" pitchFamily="18" charset="0"/>
                                            </a:rPr>
                                            <m:t>2</m:t>
                                          </m:r>
                                        </m:sup>
                                      </m:sSup>
                                    </m:e>
                                  </m:nary>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Sup>
                                        <m:sSubSupPr>
                                          <m:ctrlPr>
                                            <a:rPr lang="en-GB" b="0" i="1" smtClean="0">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smtClean="0">
                                      <a:latin typeface="Cambria Math" panose="02040503050406030204" pitchFamily="18" charset="0"/>
                                    </a:rPr>
                                  </m:ctrlPr>
                                </m:accPr>
                                <m:e>
                                  <m:r>
                                    <a:rPr lang="en-GB" i="1">
                                      <a:latin typeface="Cambria Math" panose="02040503050406030204" pitchFamily="18" charset="0"/>
                                    </a:rPr>
                                    <m:t>𝛽</m:t>
                                  </m:r>
                                </m:e>
                              </m:acc>
                            </m:e>
                            <m:sub>
                              <m:r>
                                <a:rPr lang="en-GB" b="0" i="1" smtClean="0">
                                  <a:latin typeface="Cambria Math" panose="02040503050406030204" pitchFamily="18" charset="0"/>
                                </a:rPr>
                                <m:t>𝑗</m:t>
                              </m:r>
                            </m:sub>
                            <m:sup>
                              <m:r>
                                <a:rPr lang="en-GB" i="1">
                                  <a:latin typeface="Cambria Math" panose="02040503050406030204" pitchFamily="18" charset="0"/>
                                </a:rPr>
                                <m:t>2</m:t>
                              </m:r>
                            </m:sup>
                          </m:sSub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
                </a:stretch>
              </a:blipFill>
            </p:spPr>
            <p:txBody>
              <a:bodyPr/>
              <a:lstStyle/>
              <a:p>
                <a:r>
                  <a:rPr lang="en-GB">
                    <a:noFill/>
                  </a:rPr>
                  <a:t> </a:t>
                </a:r>
              </a:p>
            </p:txBody>
          </p:sp>
        </mc:Fallback>
      </mc:AlternateContent>
    </p:spTree>
    <p:extLst>
      <p:ext uri="{BB962C8B-B14F-4D97-AF65-F5344CB8AC3E}">
        <p14:creationId xmlns:p14="http://schemas.microsoft.com/office/powerpoint/2010/main" val="2270274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18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1" smtClean="0">
                              <a:latin typeface="Cambria Math" panose="02040503050406030204" pitchFamily="18" charset="0"/>
                            </a:rPr>
                            <m:t>C</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1" smtClean="0">
                                      <a:latin typeface="Cambria Math" panose="02040503050406030204" pitchFamily="18" charset="0"/>
                                    </a:rPr>
                                    <m:t>C</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i="1" smtClean="0">
                                                      <a:latin typeface="Cambria Math" panose="02040503050406030204" pitchFamily="18" charset="0"/>
                                                    </a:rPr>
                                                    <m:t>C</m:t>
                                                  </m:r>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e>
                                          </m:d>
                                        </m:e>
                                        <m:sup>
                                          <m:r>
                                            <a:rPr lang="en-GB" i="1">
                                              <a:latin typeface="Cambria Math" panose="02040503050406030204" pitchFamily="18" charset="0"/>
                                            </a:rPr>
                                            <m:t>2</m:t>
                                          </m:r>
                                        </m:sup>
                                      </m:sSup>
                                    </m:e>
                                  </m:nary>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Sup>
                                        <m:sSubSupPr>
                                          <m:ctrlPr>
                                            <a:rPr lang="en-GB" b="0" i="1" smtClean="0">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b="0" i="1" smtClean="0">
                                              <a:latin typeface="Cambria Math" panose="02040503050406030204" pitchFamily="18" charset="0"/>
                                            </a:rPr>
                                            <m:t>𝑘</m:t>
                                          </m:r>
                                        </m:sub>
                                        <m:sup>
                                          <m:r>
                                            <a:rPr lang="en-GB" b="0" i="1" smtClean="0">
                                              <a:latin typeface="Cambria Math" panose="02040503050406030204" pitchFamily="18" charset="0"/>
                                            </a:rPr>
                                            <m:t>2</m:t>
                                          </m:r>
                                        </m:sup>
                                      </m:sSubSup>
                                    </m:e>
                                  </m:nary>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up>
                              <m:r>
                                <a:rPr lang="en-GB" i="1">
                                  <a:latin typeface="Cambria Math" panose="02040503050406030204" pitchFamily="18" charset="0"/>
                                </a:rPr>
                                <m:t>2</m:t>
                              </m:r>
                            </m:sup>
                          </m:sSub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
                </a:stretch>
              </a:blipFill>
            </p:spPr>
            <p:txBody>
              <a:bodyPr/>
              <a:lstStyle/>
              <a:p>
                <a:r>
                  <a:rPr lang="en-GB">
                    <a:noFill/>
                  </a:rPr>
                  <a:t> </a:t>
                </a:r>
              </a:p>
            </p:txBody>
          </p:sp>
        </mc:Fallback>
      </mc:AlternateContent>
    </p:spTree>
    <p:extLst>
      <p:ext uri="{BB962C8B-B14F-4D97-AF65-F5344CB8AC3E}">
        <p14:creationId xmlns:p14="http://schemas.microsoft.com/office/powerpoint/2010/main" val="1583285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18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1" smtClean="0">
                              <a:latin typeface="Cambria Math" panose="02040503050406030204" pitchFamily="18" charset="0"/>
                            </a:rPr>
                            <m:t>D</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1" smtClean="0">
                                      <a:latin typeface="Cambria Math" panose="02040503050406030204" pitchFamily="18" charset="0"/>
                                    </a:rPr>
                                    <m:t>D</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i="1" smtClean="0">
                                                      <a:latin typeface="Cambria Math" panose="02040503050406030204" pitchFamily="18" charset="0"/>
                                                    </a:rPr>
                                                    <m:t>D</m:t>
                                                  </m:r>
                                                  <m:r>
                                                    <a:rPr lang="en-GB" i="1">
                                                      <a:latin typeface="Cambria Math" panose="02040503050406030204" pitchFamily="18" charset="0"/>
                                                    </a:rPr>
                                                    <m:t>𝑖𝑗𝑘</m:t>
                                                  </m:r>
                                                  <m:r>
                                                    <a:rPr lang="en-GB" b="0" i="1" smtClean="0">
                                                      <a:latin typeface="Cambria Math" panose="02040503050406030204" pitchFamily="18" charset="0"/>
                                                    </a:rPr>
                                                    <m:t>𝑙</m:t>
                                                  </m:r>
                                                  <m:r>
                                                    <a:rPr lang="en-GB" i="1">
                                                      <a:latin typeface="Cambria Math" panose="02040503050406030204" pitchFamily="18" charset="0"/>
                                                    </a:rPr>
                                                    <m:t>1</m:t>
                                                  </m:r>
                                                </m:sub>
                                              </m:sSub>
                                            </m:e>
                                          </m:d>
                                        </m:e>
                                        <m:sup>
                                          <m:r>
                                            <a:rPr lang="en-GB" i="1">
                                              <a:latin typeface="Cambria Math" panose="02040503050406030204" pitchFamily="18" charset="0"/>
                                            </a:rPr>
                                            <m:t>2</m:t>
                                          </m:r>
                                        </m:sup>
                                      </m:sSup>
                                    </m:e>
                                  </m:nary>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e>
                                          </m:d>
                                        </m:e>
                                        <m:sup>
                                          <m:r>
                                            <a:rPr lang="en-GB" i="1">
                                              <a:latin typeface="Cambria Math" panose="02040503050406030204" pitchFamily="18" charset="0"/>
                                            </a:rPr>
                                            <m:t>2</m:t>
                                          </m:r>
                                        </m:sup>
                                      </m:sSup>
                                    </m:e>
                                  </m:nary>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Sup>
                                        <m:sSubSupPr>
                                          <m:ctrlPr>
                                            <a:rPr lang="en-GB" b="0" i="1" smtClean="0">
                                              <a:latin typeface="Cambria Math" panose="02040503050406030204" pitchFamily="18" charset="0"/>
                                            </a:rPr>
                                          </m:ctrlPr>
                                        </m:sSubSupPr>
                                        <m:e>
                                          <m:acc>
                                            <m:accPr>
                                              <m:chr m:val="̂"/>
                                              <m:ctrlPr>
                                                <a:rPr lang="en-GB" i="1">
                                                  <a:latin typeface="Cambria Math" panose="02040503050406030204" pitchFamily="18" charset="0"/>
                                                </a:rPr>
                                              </m:ctrlPr>
                                            </m:accPr>
                                            <m:e>
                                              <m:r>
                                                <a:rPr lang="en-GB" b="0" i="1" smtClean="0">
                                                  <a:latin typeface="Cambria Math" panose="02040503050406030204" pitchFamily="18" charset="0"/>
                                                </a:rPr>
                                                <m:t>𝛿</m:t>
                                              </m:r>
                                            </m:e>
                                          </m:acc>
                                        </m:e>
                                        <m:sub>
                                          <m:r>
                                            <a:rPr lang="en-GB" b="0" i="1" smtClean="0">
                                              <a:latin typeface="Cambria Math" panose="02040503050406030204" pitchFamily="18" charset="0"/>
                                            </a:rPr>
                                            <m:t>𝑙</m:t>
                                          </m:r>
                                        </m:sub>
                                        <m:sup>
                                          <m:r>
                                            <a:rPr lang="en-GB" b="0" i="1" smtClean="0">
                                              <a:latin typeface="Cambria Math" panose="02040503050406030204" pitchFamily="18" charset="0"/>
                                            </a:rPr>
                                            <m:t>2</m:t>
                                          </m:r>
                                        </m:sup>
                                      </m:sSubSup>
                                    </m:e>
                                  </m:nary>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up>
                              <m:r>
                                <a:rPr lang="en-GB" i="1">
                                  <a:latin typeface="Cambria Math" panose="02040503050406030204" pitchFamily="18" charset="0"/>
                                </a:rPr>
                                <m:t>2</m:t>
                              </m:r>
                            </m:sup>
                          </m:sSub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
                </a:stretch>
              </a:blipFill>
            </p:spPr>
            <p:txBody>
              <a:bodyPr/>
              <a:lstStyle/>
              <a:p>
                <a:r>
                  <a:rPr lang="en-GB">
                    <a:noFill/>
                  </a:rPr>
                  <a:t> </a:t>
                </a:r>
              </a:p>
            </p:txBody>
          </p:sp>
        </mc:Fallback>
      </mc:AlternateContent>
    </p:spTree>
    <p:extLst>
      <p:ext uri="{BB962C8B-B14F-4D97-AF65-F5344CB8AC3E}">
        <p14:creationId xmlns:p14="http://schemas.microsoft.com/office/powerpoint/2010/main" val="2983744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den>
                    </m:f>
                    <m:r>
                      <a:rPr lang="en-GB" i="1">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a:t>
                </a:r>
                <a:br>
                  <a:rPr lang="en-GB" dirty="0" smtClean="0"/>
                </a:br>
                <a:r>
                  <a:rPr lang="en-GB" dirty="0" smtClean="0"/>
                  <a:t>we obtain:</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e>
                                  </m:nary>
                                </m:e>
                              </m:nary>
                            </m:e>
                          </m:nary>
                        </m:e>
                      </m:nary>
                      <m:r>
                        <a:rPr lang="en-GB" b="0" i="1" smtClean="0">
                          <a:latin typeface="Cambria Math" panose="02040503050406030204" pitchFamily="18" charset="0"/>
                        </a:rPr>
                        <m:t> = 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smtClean="0">
                          <a:latin typeface="Cambria Math" panose="02040503050406030204" pitchFamily="18" charset="0"/>
                        </a:rPr>
                        <m:t> </m:t>
                      </m:r>
                      <m:r>
                        <a:rPr lang="en-GB" i="1">
                          <a:latin typeface="Cambria Math" panose="02040503050406030204" pitchFamily="18" charset="0"/>
                        </a:rPr>
                        <m:t>= </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m:t>
                          </m:r>
                          <m:r>
                            <a:rPr lang="en-GB" i="1">
                              <a:latin typeface="Cambria Math" panose="02040503050406030204" pitchFamily="18" charset="0"/>
                            </a:rPr>
                            <m:t>∙∙∙</m:t>
                          </m:r>
                        </m:sub>
                      </m:sSub>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3642388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den>
                    </m:f>
                    <m:r>
                      <a:rPr lang="en-GB" i="1">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a:t>
                </a:r>
                <a:br>
                  <a:rPr lang="en-GB" dirty="0" smtClean="0"/>
                </a:br>
                <a:r>
                  <a:rPr lang="en-GB" dirty="0" smtClean="0"/>
                  <a:t>we obtain:</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 = 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e>
                              </m:nary>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oMath>
                  </m:oMathPara>
                </a14:m>
                <a:endParaRPr lang="en-GB" i="1" dirty="0" smtClean="0">
                  <a:latin typeface="Cambria Math" panose="02040503050406030204" pitchFamily="18" charset="0"/>
                </a:endParaRPr>
              </a:p>
              <a:p>
                <a:pPr>
                  <a:lnSpc>
                    <a:spcPct val="150000"/>
                  </a:lnSpc>
                </a:pPr>
                <a14:m>
                  <m:oMathPara xmlns:m="http://schemas.openxmlformats.org/officeDocument/2006/math">
                    <m:oMathParaPr>
                      <m:jc m:val="right"/>
                    </m:oMathParaPr>
                    <m:oMath xmlns:m="http://schemas.openxmlformats.org/officeDocument/2006/math">
                      <m:r>
                        <m:rPr>
                          <m:nor/>
                        </m:rPr>
                        <a:rPr lang="en-GB">
                          <a:latin typeface="Cambria Math" panose="02040503050406030204" pitchFamily="18" charset="0"/>
                        </a:rPr>
                        <m:t>for</m:t>
                      </m:r>
                      <m:r>
                        <a:rPr lang="en-GB" i="1">
                          <a:latin typeface="Cambria Math" panose="02040503050406030204" pitchFamily="18" charset="0"/>
                        </a:rPr>
                        <m:t> </m:t>
                      </m:r>
                      <m:r>
                        <a:rPr lang="en-GB" i="1">
                          <a:latin typeface="Cambria Math" panose="02040503050406030204" pitchFamily="18" charset="0"/>
                        </a:rPr>
                        <m:t>𝑖</m:t>
                      </m:r>
                      <m:r>
                        <a:rPr lang="en-GB" i="1">
                          <a:latin typeface="Cambria Math" panose="02040503050406030204" pitchFamily="18" charset="0"/>
                        </a:rPr>
                        <m:t>=1, 2,…,</m:t>
                      </m:r>
                      <m:r>
                        <a:rPr lang="en-GB" i="1">
                          <a:latin typeface="Cambria Math" panose="02040503050406030204" pitchFamily="18" charset="0"/>
                        </a:rPr>
                        <m:t>𝑁</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57234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den>
                    </m:f>
                    <m:r>
                      <a:rPr lang="en-GB" i="1">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a:t>
                </a:r>
                <a:br>
                  <a:rPr lang="en-GB" dirty="0" smtClean="0"/>
                </a:br>
                <a:r>
                  <a:rPr lang="en-GB" dirty="0" smtClean="0"/>
                  <a:t>we obtain:</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i="1">
                          <a:latin typeface="Cambria Math" panose="02040503050406030204" pitchFamily="18" charset="0"/>
                        </a:rPr>
                        <m:t> = 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e>
                              </m:nary>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oMath>
                  </m:oMathPara>
                </a14:m>
                <a:endParaRPr lang="en-GB" i="1" dirty="0" smtClean="0">
                  <a:latin typeface="Cambria Math" panose="02040503050406030204" pitchFamily="18" charset="0"/>
                </a:endParaRPr>
              </a:p>
              <a:p>
                <a:pPr>
                  <a:lnSpc>
                    <a:spcPct val="150000"/>
                  </a:lnSpc>
                </a:pPr>
                <a14:m>
                  <m:oMathPara xmlns:m="http://schemas.openxmlformats.org/officeDocument/2006/math">
                    <m:oMathParaPr>
                      <m:jc m:val="right"/>
                    </m:oMathParaPr>
                    <m:oMath xmlns:m="http://schemas.openxmlformats.org/officeDocument/2006/math">
                      <m:r>
                        <m:rPr>
                          <m:nor/>
                        </m:rPr>
                        <a:rPr lang="en-GB">
                          <a:latin typeface="Cambria Math" panose="02040503050406030204" pitchFamily="18" charset="0"/>
                        </a:rPr>
                        <m:t>for</m:t>
                      </m:r>
                      <m:r>
                        <a:rPr lang="en-GB" i="1">
                          <a:latin typeface="Cambria Math" panose="02040503050406030204" pitchFamily="18" charset="0"/>
                        </a:rPr>
                        <m:t> </m:t>
                      </m:r>
                      <m:r>
                        <a:rPr lang="en-GB" b="0" i="1" smtClean="0">
                          <a:latin typeface="Cambria Math" panose="02040503050406030204" pitchFamily="18" charset="0"/>
                        </a:rPr>
                        <m:t>𝑗</m:t>
                      </m:r>
                      <m:r>
                        <a:rPr lang="en-GB" i="1">
                          <a:latin typeface="Cambria Math" panose="02040503050406030204" pitchFamily="18" charset="0"/>
                        </a:rPr>
                        <m:t>=1, 2,…,</m:t>
                      </m:r>
                      <m:r>
                        <a:rPr lang="en-GB" i="1">
                          <a:latin typeface="Cambria Math" panose="02040503050406030204" pitchFamily="18" charset="0"/>
                        </a:rPr>
                        <m:t>𝑁</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2485111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den>
                    </m:f>
                    <m:r>
                      <a:rPr lang="en-GB" i="1">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a:t>
                </a:r>
                <a:br>
                  <a:rPr lang="en-GB" dirty="0" smtClean="0"/>
                </a:br>
                <a:r>
                  <a:rPr lang="en-GB" dirty="0" smtClean="0"/>
                  <a:t>we obtain:</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r>
                        <a:rPr lang="en-GB" i="1">
                          <a:latin typeface="Cambria Math" panose="02040503050406030204" pitchFamily="18" charset="0"/>
                        </a:rPr>
                        <m:t> = 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e>
                              </m:nary>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m:t>
                          </m:r>
                          <m:r>
                            <a:rPr lang="en-GB" b="0" i="1" smtClean="0">
                              <a:latin typeface="Cambria Math" panose="02040503050406030204" pitchFamily="18" charset="0"/>
                            </a:rPr>
                            <m:t>𝑘</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oMath>
                  </m:oMathPara>
                </a14:m>
                <a:endParaRPr lang="en-GB" i="1" dirty="0" smtClean="0">
                  <a:latin typeface="Cambria Math" panose="02040503050406030204" pitchFamily="18" charset="0"/>
                </a:endParaRPr>
              </a:p>
              <a:p>
                <a:pPr>
                  <a:lnSpc>
                    <a:spcPct val="150000"/>
                  </a:lnSpc>
                </a:pPr>
                <a14:m>
                  <m:oMathPara xmlns:m="http://schemas.openxmlformats.org/officeDocument/2006/math">
                    <m:oMathParaPr>
                      <m:jc m:val="right"/>
                    </m:oMathParaPr>
                    <m:oMath xmlns:m="http://schemas.openxmlformats.org/officeDocument/2006/math">
                      <m:r>
                        <m:rPr>
                          <m:nor/>
                        </m:rPr>
                        <a:rPr lang="en-GB">
                          <a:latin typeface="Cambria Math" panose="02040503050406030204" pitchFamily="18" charset="0"/>
                        </a:rPr>
                        <m:t>for</m:t>
                      </m:r>
                      <m:r>
                        <a:rPr lang="en-GB" i="1">
                          <a:latin typeface="Cambria Math" panose="02040503050406030204" pitchFamily="18" charset="0"/>
                        </a:rPr>
                        <m:t> </m:t>
                      </m:r>
                      <m:r>
                        <a:rPr lang="en-GB" b="0" i="1" smtClean="0">
                          <a:latin typeface="Cambria Math" panose="02040503050406030204" pitchFamily="18" charset="0"/>
                        </a:rPr>
                        <m:t>𝑘</m:t>
                      </m:r>
                      <m:r>
                        <a:rPr lang="en-GB" i="1">
                          <a:latin typeface="Cambria Math" panose="02040503050406030204" pitchFamily="18" charset="0"/>
                        </a:rPr>
                        <m:t>=1, 2,…,</m:t>
                      </m:r>
                      <m:r>
                        <a:rPr lang="en-GB" i="1">
                          <a:latin typeface="Cambria Math" panose="02040503050406030204" pitchFamily="18" charset="0"/>
                        </a:rPr>
                        <m:t>𝑁</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1043299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den>
                    </m:f>
                    <m:r>
                      <a:rPr lang="en-GB" i="1">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a:t>
                </a:r>
                <a:br>
                  <a:rPr lang="en-GB" dirty="0" smtClean="0"/>
                </a:br>
                <a:r>
                  <a:rPr lang="en-GB" dirty="0" smtClean="0"/>
                  <a:t>we obtain:</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𝛿</m:t>
                              </m:r>
                            </m:e>
                          </m:acc>
                        </m:e>
                        <m:sub>
                          <m:r>
                            <a:rPr lang="en-GB" b="0" i="1" smtClean="0">
                              <a:latin typeface="Cambria Math" panose="02040503050406030204" pitchFamily="18" charset="0"/>
                            </a:rPr>
                            <m:t>𝑙</m:t>
                          </m:r>
                        </m:sub>
                      </m:sSub>
                      <m:r>
                        <a:rPr lang="en-GB" i="1">
                          <a:latin typeface="Cambria Math" panose="02040503050406030204" pitchFamily="18" charset="0"/>
                        </a:rPr>
                        <m:t> = 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b="0" i="1" smtClean="0">
                                          <a:latin typeface="Cambria Math" panose="02040503050406030204" pitchFamily="18" charset="0"/>
                                        </a:rPr>
                                        <m:t>𝑘</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e>
                              </m:nary>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m:t>
                          </m:r>
                          <m:r>
                            <a:rPr lang="en-GB" i="1">
                              <a:latin typeface="Cambria Math" panose="02040503050406030204" pitchFamily="18" charset="0"/>
                            </a:rPr>
                            <m:t>∙</m:t>
                          </m:r>
                          <m:r>
                            <a:rPr lang="en-GB" b="0" i="1" smtClean="0">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oMath>
                  </m:oMathPara>
                </a14:m>
                <a:endParaRPr lang="en-GB" i="1" dirty="0" smtClean="0">
                  <a:latin typeface="Cambria Math" panose="02040503050406030204" pitchFamily="18" charset="0"/>
                </a:endParaRPr>
              </a:p>
              <a:p>
                <a:pPr>
                  <a:lnSpc>
                    <a:spcPct val="150000"/>
                  </a:lnSpc>
                </a:pPr>
                <a14:m>
                  <m:oMathPara xmlns:m="http://schemas.openxmlformats.org/officeDocument/2006/math">
                    <m:oMathParaPr>
                      <m:jc m:val="right"/>
                    </m:oMathParaPr>
                    <m:oMath xmlns:m="http://schemas.openxmlformats.org/officeDocument/2006/math">
                      <m:r>
                        <m:rPr>
                          <m:nor/>
                        </m:rPr>
                        <a:rPr lang="en-GB">
                          <a:latin typeface="Cambria Math" panose="02040503050406030204" pitchFamily="18" charset="0"/>
                        </a:rPr>
                        <m:t>for</m:t>
                      </m:r>
                      <m:r>
                        <a:rPr lang="en-GB" i="1">
                          <a:latin typeface="Cambria Math" panose="02040503050406030204" pitchFamily="18" charset="0"/>
                        </a:rPr>
                        <m:t> </m:t>
                      </m:r>
                      <m:r>
                        <a:rPr lang="en-GB" b="0" i="1" smtClean="0">
                          <a:latin typeface="Cambria Math" panose="02040503050406030204" pitchFamily="18" charset="0"/>
                        </a:rPr>
                        <m:t>𝑙</m:t>
                      </m:r>
                      <m:r>
                        <a:rPr lang="en-GB" i="1">
                          <a:latin typeface="Cambria Math" panose="02040503050406030204" pitchFamily="18" charset="0"/>
                        </a:rPr>
                        <m:t>=1, 2,…,</m:t>
                      </m:r>
                      <m:r>
                        <a:rPr lang="en-GB" i="1">
                          <a:latin typeface="Cambria Math" panose="02040503050406030204" pitchFamily="18" charset="0"/>
                        </a:rPr>
                        <m:t>𝑁</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380740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Motivation &amp; Introduction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Considering the  </a:t>
                </a:r>
                <a14:m>
                  <m:oMath xmlns:m="http://schemas.openxmlformats.org/officeDocument/2006/math">
                    <m:r>
                      <a:rPr lang="en-GB" i="1">
                        <a:latin typeface="Cambria Math" panose="02040503050406030204" pitchFamily="18" charset="0"/>
                      </a:rPr>
                      <m:t>𝐼𝐽𝐾</m:t>
                    </m:r>
                    <m:r>
                      <a:rPr lang="en-GB" b="0" i="1" smtClean="0">
                        <a:latin typeface="Cambria Math" panose="02040503050406030204" pitchFamily="18" charset="0"/>
                      </a:rPr>
                      <m:t>𝐿</m:t>
                    </m:r>
                    <m:r>
                      <a:rPr lang="en-GB" i="1">
                        <a:latin typeface="Cambria Math" panose="02040503050406030204" pitchFamily="18" charset="0"/>
                      </a:rPr>
                      <m:t>=</m:t>
                    </m:r>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r>
                      <a:rPr lang="en-GB" b="0" i="1" smtClean="0">
                        <a:latin typeface="Cambria Math" panose="02040503050406030204" pitchFamily="18" charset="0"/>
                      </a:rPr>
                      <m:t>×</m:t>
                    </m:r>
                    <m:r>
                      <a:rPr lang="en-GB" b="0" i="1" smtClean="0">
                        <a:latin typeface="Cambria Math" panose="02040503050406030204" pitchFamily="18" charset="0"/>
                      </a:rPr>
                      <m:t>𝐿</m:t>
                    </m:r>
                  </m:oMath>
                </a14:m>
                <a:r>
                  <a:rPr lang="en-GB" dirty="0"/>
                  <a:t>  distinct combinations of the factors </a:t>
                </a:r>
                <a:br>
                  <a:rPr lang="en-GB" dirty="0"/>
                </a:br>
                <a:r>
                  <a:rPr lang="en-GB" dirty="0"/>
                  <a:t>(the Cartesian product), we assume that each combination is tested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r>
                          <a:rPr lang="en-GB" b="0" i="1" smtClean="0">
                            <a:latin typeface="Cambria Math" panose="02040503050406030204" pitchFamily="18" charset="0"/>
                          </a:rPr>
                          <m:t>𝑙</m:t>
                        </m:r>
                      </m:sub>
                    </m:sSub>
                  </m:oMath>
                </a14:m>
                <a:r>
                  <a:rPr lang="en-GB" dirty="0"/>
                  <a:t>-times</a:t>
                </a:r>
                <a:r>
                  <a:rPr lang="en-GB" dirty="0" smtClean="0"/>
                  <a:t>.</a:t>
                </a:r>
                <a:endParaRPr lang="en-GB" dirty="0"/>
              </a:p>
              <a:p>
                <a:pPr>
                  <a:lnSpc>
                    <a:spcPct val="150000"/>
                  </a:lnSpc>
                </a:pPr>
                <a:r>
                  <a:rPr lang="en-GB" dirty="0" smtClean="0"/>
                  <a:t>We thus have a sample</a:t>
                </a:r>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𝑖𝑗𝑘𝑙𝑚</m:t>
                          </m:r>
                        </m:sub>
                      </m:sSub>
                    </m:oMath>
                  </m:oMathPara>
                </a14:m>
                <a:endParaRPr lang="en-GB" dirty="0" smtClean="0"/>
              </a:p>
              <a:p>
                <a:pPr>
                  <a:lnSpc>
                    <a:spcPct val="150000"/>
                  </a:lnSpc>
                </a:pPr>
                <a:r>
                  <a:rPr lang="en-GB" dirty="0" smtClean="0"/>
                  <a:t>of the underlying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𝑙𝑚</m:t>
                          </m:r>
                        </m:sub>
                      </m:sSub>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i="1">
                          <a:latin typeface="Cambria Math" panose="02040503050406030204" pitchFamily="18" charset="0"/>
                        </a:rPr>
                        <m:t>ℝ</m:t>
                      </m:r>
                    </m:oMath>
                  </m:oMathPara>
                </a14:m>
                <a:endParaRPr lang="en-GB" dirty="0"/>
              </a:p>
              <a:p>
                <a:pPr>
                  <a:lnSpc>
                    <a:spcPct val="150000"/>
                  </a:lnSpc>
                </a:pPr>
                <a:r>
                  <a:rPr lang="en-GB" dirty="0" smtClean="0"/>
                  <a:t>These random variables are assumed to be normal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smtClean="0"/>
                  <a:t>),  independent (uncorrelated) and homoscedastic (with the same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9216000" y="2645880"/>
                <a:ext cx="2256515"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 xmlns:m="http://schemas.openxmlformats.org/officeDocument/2006/math">
                      <m:r>
                        <a:rPr lang="en-GB" sz="2400" b="0" i="1" smtClean="0">
                          <a:latin typeface="Cambria Math" panose="02040503050406030204" pitchFamily="18" charset="0"/>
                        </a:rPr>
                        <m:t>𝑙</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𝐿</m:t>
                      </m:r>
                    </m:oMath>
                    <m:oMath xmlns:m="http://schemas.openxmlformats.org/officeDocument/2006/math">
                      <m:r>
                        <a:rPr lang="en-GB" sz="2400" b="0" i="1" smtClean="0">
                          <a:latin typeface="Cambria Math" panose="02040503050406030204" pitchFamily="18" charset="0"/>
                        </a:rPr>
                        <m:t>𝑚</m:t>
                      </m:r>
                      <m:r>
                        <m:rPr>
                          <m:aln/>
                        </m:rPr>
                        <a:rPr lang="en-GB" sz="2400" b="0" i="1" smtClean="0">
                          <a:latin typeface="Cambria Math" panose="02040503050406030204" pitchFamily="18" charset="0"/>
                        </a:rPr>
                        <m:t>=</m:t>
                      </m:r>
                      <m:r>
                        <a:rPr lang="en-GB" sz="2400" b="0" i="1" smtClean="0">
                          <a:latin typeface="Cambria Math" panose="02040503050406030204" pitchFamily="18" charset="0"/>
                        </a:rPr>
                        <m:t>1,2,…,</m:t>
                      </m:r>
                      <m:sSub>
                        <m:sSubPr>
                          <m:ctrlPr>
                            <a:rPr lang="en-GB" sz="2400" i="1" smtClean="0">
                              <a:latin typeface="Cambria Math" panose="02040503050406030204" pitchFamily="18" charset="0"/>
                            </a:rPr>
                          </m:ctrlPr>
                        </m:sSubPr>
                        <m:e>
                          <m:r>
                            <a:rPr lang="en-GB" sz="2400" i="1">
                              <a:latin typeface="Cambria Math" panose="02040503050406030204" pitchFamily="18" charset="0"/>
                            </a:rPr>
                            <m:t>𝑛</m:t>
                          </m:r>
                        </m:e>
                        <m:sub>
                          <m:r>
                            <a:rPr lang="en-GB" sz="2400" i="1">
                              <a:latin typeface="Cambria Math" panose="02040503050406030204" pitchFamily="18" charset="0"/>
                            </a:rPr>
                            <m:t>𝑖𝑗𝑘</m:t>
                          </m:r>
                          <m:r>
                            <a:rPr lang="en-GB" sz="2400" b="0" i="1" smtClean="0">
                              <a:latin typeface="Cambria Math" panose="02040503050406030204" pitchFamily="18" charset="0"/>
                            </a:rPr>
                            <m:t>𝑙</m:t>
                          </m:r>
                        </m:sub>
                      </m:sSub>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9216000" y="2645880"/>
                <a:ext cx="2256515" cy="1876411"/>
              </a:xfrm>
              <a:prstGeom prst="rect">
                <a:avLst/>
              </a:prstGeom>
              <a:blipFill>
                <a:blip r:embed="rId3"/>
                <a:stretch>
                  <a:fillRect l="-1081" r="-541" b="-4545"/>
                </a:stretch>
              </a:blipFill>
            </p:spPr>
            <p:txBody>
              <a:bodyPr/>
              <a:lstStyle/>
              <a:p>
                <a:r>
                  <a:rPr lang="en-GB">
                    <a:noFill/>
                  </a:rPr>
                  <a:t> </a:t>
                </a:r>
              </a:p>
            </p:txBody>
          </p:sp>
        </mc:Fallback>
      </mc:AlternateContent>
      <p:sp>
        <p:nvSpPr>
          <p:cNvPr id="7" name="Levá složená závorka 6"/>
          <p:cNvSpPr/>
          <p:nvPr/>
        </p:nvSpPr>
        <p:spPr>
          <a:xfrm>
            <a:off x="9000000" y="2734759"/>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9" name="TextovéPole 8"/>
              <p:cNvSpPr txBox="1"/>
              <p:nvPr/>
            </p:nvSpPr>
            <p:spPr>
              <a:xfrm>
                <a:off x="8280000" y="339941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9" name="TextovéPole 8"/>
              <p:cNvSpPr txBox="1">
                <a:spLocks noRot="1" noChangeAspect="1" noMove="1" noResize="1" noEditPoints="1" noAdjustHandles="1" noChangeArrowheads="1" noChangeShapeType="1" noTextEdit="1"/>
              </p:cNvSpPr>
              <p:nvPr/>
            </p:nvSpPr>
            <p:spPr>
              <a:xfrm>
                <a:off x="8280000" y="3399419"/>
                <a:ext cx="464871" cy="369332"/>
              </a:xfrm>
              <a:prstGeom prst="rect">
                <a:avLst/>
              </a:prstGeom>
              <a:blipFill>
                <a:blip r:embed="rId4"/>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4173669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Put together, we have: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e>
                                          </m:d>
                                        </m:e>
                                        <m:sup>
                                          <m:r>
                                            <a:rPr lang="en-GB" i="1">
                                              <a:latin typeface="Cambria Math" panose="02040503050406030204" pitchFamily="18" charset="0"/>
                                            </a:rPr>
                                            <m:t>2</m:t>
                                          </m:r>
                                        </m:sup>
                                      </m:sSup>
                                    </m:e>
                                  </m:nary>
                                </m:e>
                              </m:nary>
                            </m:e>
                          </m:nary>
                        </m:e>
                      </m:nary>
                      <m:r>
                        <a:rPr lang="en-GB" i="1">
                          <a:latin typeface="Cambria Math" panose="02040503050406030204" pitchFamily="18" charset="0"/>
                        </a:rPr>
                        <m:t> = 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e>
                      </m:nary>
                    </m:oMath>
                  </m:oMathPara>
                </a14:m>
                <a:endParaRPr lang="en-GB" dirty="0" smtClean="0"/>
              </a:p>
              <a:p>
                <a:pPr>
                  <a:lnSpc>
                    <a:spcPct val="125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smtClean="0">
                          <a:latin typeface="Cambria Math" panose="02040503050406030204" pitchFamily="18" charset="0"/>
                        </a:rPr>
                        <m:t> </m:t>
                      </m:r>
                      <m:r>
                        <m:rPr>
                          <m:aln/>
                        </m:rP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𝛿</m:t>
                                                      </m:r>
                                                    </m:e>
                                                  </m:acc>
                                                </m:e>
                                                <m:sub>
                                                  <m:r>
                                                    <a:rPr lang="en-GB" i="1">
                                                      <a:latin typeface="Cambria Math" panose="02040503050406030204" pitchFamily="18" charset="0"/>
                                                    </a:rPr>
                                                    <m:t>𝑙</m:t>
                                                  </m:r>
                                                </m:sub>
                                              </m:sSub>
                                            </m:e>
                                          </m:d>
                                        </m:e>
                                        <m:sup>
                                          <m:r>
                                            <a:rPr lang="en-GB" i="1">
                                              <a:latin typeface="Cambria Math" panose="02040503050406030204" pitchFamily="18" charset="0"/>
                                            </a:rPr>
                                            <m:t>2</m:t>
                                          </m:r>
                                        </m:sup>
                                      </m:sSup>
                                    </m:e>
                                  </m:nary>
                                </m:e>
                              </m:nary>
                            </m:e>
                          </m:nary>
                        </m:e>
                      </m:nary>
                      <m:r>
                        <a:rPr lang="en-GB" b="0"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r>
                                                    <a:rPr lang="en-GB" b="0" i="1" smtClean="0">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𝑙</m:t>
                                                  </m:r>
                                                </m:sub>
                                              </m:sSub>
                                              <m:r>
                                                <a:rPr lang="en-GB" i="1">
                                                  <a:latin typeface="Cambria Math" panose="02040503050406030204" pitchFamily="18" charset="0"/>
                                                </a:rPr>
                                                <m:t>+</m:t>
                                              </m:r>
                                              <m:r>
                                                <a:rPr lang="en-GB" b="0" i="1" smtClean="0">
                                                  <a:latin typeface="Cambria Math" panose="02040503050406030204" pitchFamily="18" charset="0"/>
                                                </a:rPr>
                                                <m:t>3</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028997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u="sng" dirty="0" smtClean="0"/>
                  <a:t>Remark:</a:t>
                </a:r>
                <a:r>
                  <a:rPr lang="en-GB" dirty="0"/>
                  <a:t>  The quantity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RSS</m:t>
                          </m:r>
                        </m:num>
                        <m:den>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RSS</m:t>
                          </m:r>
                        </m:num>
                        <m:den>
                          <m:r>
                            <a:rPr lang="en-GB" b="0" i="1" smtClean="0">
                              <a:latin typeface="Cambria Math" panose="02040503050406030204" pitchFamily="18" charset="0"/>
                            </a:rPr>
                            <m:t> </m:t>
                          </m:r>
                          <m:d>
                            <m:dPr>
                              <m:ctrlPr>
                                <a:rPr lang="en-GB" i="1">
                                  <a:latin typeface="Cambria Math" panose="02040503050406030204" pitchFamily="18" charset="0"/>
                                </a:rPr>
                              </m:ctrlPr>
                            </m:dPr>
                            <m:e>
                              <m:r>
                                <a:rPr lang="en-GB" b="0" i="1" smtClean="0">
                                  <a:latin typeface="Cambria Math" panose="02040503050406030204" pitchFamily="18" charset="0"/>
                                </a:rPr>
                                <m:t>𝑁</m:t>
                              </m:r>
                              <m:r>
                                <a:rPr lang="en-GB" i="1">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−3</m:t>
                              </m:r>
                            </m:e>
                          </m:d>
                          <m:r>
                            <a:rPr lang="en-GB" b="0" i="1" smtClean="0">
                              <a:latin typeface="Cambria Math" panose="02040503050406030204" pitchFamily="18" charset="0"/>
                            </a:rPr>
                            <m:t> </m:t>
                          </m:r>
                        </m:den>
                      </m:f>
                    </m:oMath>
                  </m:oMathPara>
                </a14:m>
                <a:endParaRPr lang="en-GB" dirty="0" smtClean="0"/>
              </a:p>
              <a:p>
                <a:endParaRPr lang="en-GB" dirty="0" smtClean="0"/>
              </a:p>
              <a:p>
                <a:r>
                  <a:rPr lang="en-GB" dirty="0" smtClean="0"/>
                  <a:t>is an estimate of the unknown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that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p>
              <a:p>
                <a:pPr>
                  <a:lnSpc>
                    <a:spcPct val="150000"/>
                  </a:lnSpc>
                </a:pPr>
                <a:r>
                  <a:rPr lang="en-GB" dirty="0" smtClean="0"/>
                  <a:t>It holds</a:t>
                </a:r>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m:oMathPara>
                </a14:m>
                <a:endParaRPr lang="en-GB" dirty="0"/>
              </a:p>
              <a:p>
                <a:pPr>
                  <a:lnSpc>
                    <a:spcPct val="150000"/>
                  </a:lnSpc>
                </a:pPr>
                <a:endParaRPr lang="en-GB" dirty="0" smtClean="0"/>
              </a:p>
              <a:p>
                <a:pPr>
                  <a:lnSpc>
                    <a:spcPct val="150000"/>
                  </a:lnSpc>
                </a:pPr>
                <a:r>
                  <a:rPr lang="en-GB" dirty="0" smtClean="0"/>
                  <a:t>Recall that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sSup>
                          <m:sSupPr>
                            <m:ctrlPr>
                              <a:rPr lang="en-GB" i="1">
                                <a:latin typeface="Cambria Math" panose="02040503050406030204" pitchFamily="18" charset="0"/>
                              </a:rPr>
                            </m:ctrlPr>
                          </m:sSupPr>
                          <m:e>
                            <m:r>
                              <a:rPr lang="en-GB" i="1">
                                <a:latin typeface="Cambria Math" panose="02040503050406030204" pitchFamily="18" charset="0"/>
                              </a:rPr>
                              <m:t>𝑀</m:t>
                            </m:r>
                          </m:e>
                          <m:sup>
                            <m:r>
                              <a:rPr lang="en-GB" i="1">
                                <a:latin typeface="Cambria Math" panose="02040503050406030204" pitchFamily="18" charset="0"/>
                              </a:rPr>
                              <m:t>⊥</m:t>
                            </m:r>
                          </m:sup>
                        </m:sSup>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−3</m:t>
                        </m:r>
                      </m:e>
                    </m:d>
                  </m:oMath>
                </a14:m>
                <a:r>
                  <a:rPr lang="en-GB" dirty="0" smtClean="0"/>
                  <a:t>   — see the figure above!</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295487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Put together, we have:</a:t>
                </a:r>
              </a:p>
              <a:p>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r>
                        <a:rPr lang="en-GB" i="1" smtClean="0">
                          <a:latin typeface="Cambria Math" panose="02040503050406030204" pitchFamily="18" charset="0"/>
                        </a:rPr>
                        <m:t> </m:t>
                      </m:r>
                      <m:r>
                        <a:rPr lang="en-GB" i="1">
                          <a:latin typeface="Cambria Math" panose="02040503050406030204" pitchFamily="18" charset="0"/>
                        </a:rPr>
                        <m:t>=</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up>
                              <m:r>
                                <a:rPr lang="en-GB" i="1">
                                  <a:latin typeface="Cambria Math" panose="02040503050406030204" pitchFamily="18" charset="0"/>
                                </a:rPr>
                                <m:t>2</m:t>
                              </m:r>
                            </m:sup>
                          </m:sSubSup>
                        </m:e>
                      </m:nary>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i="1" dirty="0" smtClean="0">
                  <a:latin typeface="Cambria Math" panose="02040503050406030204" pitchFamily="18" charset="0"/>
                </a:endParaRPr>
              </a:p>
              <a:p>
                <a:pPr>
                  <a:lnSpc>
                    <a:spcPct val="18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B</m:t>
                          </m:r>
                        </m:sub>
                      </m:sSub>
                      <m:r>
                        <a:rPr lang="en-GB" i="1" smtClean="0">
                          <a:latin typeface="Cambria Math" panose="02040503050406030204" pitchFamily="18" charset="0"/>
                        </a:rPr>
                        <m:t> </m:t>
                      </m:r>
                      <m:r>
                        <a:rPr lang="en-GB" i="1">
                          <a:latin typeface="Cambria Math" panose="02040503050406030204" pitchFamily="18" charset="0"/>
                        </a:rPr>
                        <m:t>=</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up>
                              <m:r>
                                <a:rPr lang="en-GB" i="1">
                                  <a:latin typeface="Cambria Math" panose="02040503050406030204" pitchFamily="18" charset="0"/>
                                </a:rPr>
                                <m:t>2</m:t>
                              </m:r>
                            </m:sup>
                          </m:sSubSup>
                        </m:e>
                      </m:nary>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r>
                                        <a:rPr lang="en-GB" b="0" i="1" smtClean="0">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812579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Put together, we have:</a:t>
                </a:r>
              </a:p>
              <a:p>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i="0">
                              <a:latin typeface="Cambria Math" panose="02040503050406030204" pitchFamily="18" charset="0"/>
                            </a:rPr>
                            <m:t>SS</m:t>
                          </m:r>
                        </m:e>
                        <m:sub>
                          <m:r>
                            <m:rPr>
                              <m:sty m:val="p"/>
                            </m:rPr>
                            <a:rPr lang="en-GB" b="0" i="0" smtClean="0">
                              <a:latin typeface="Cambria Math" panose="02040503050406030204" pitchFamily="18" charset="0"/>
                            </a:rPr>
                            <m:t>C</m:t>
                          </m:r>
                        </m:sub>
                      </m:sSub>
                      <m:r>
                        <a:rPr lang="en-GB" i="1">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b="0" i="1" smtClean="0">
                                  <a:latin typeface="Cambria Math" panose="02040503050406030204" pitchFamily="18" charset="0"/>
                                </a:rPr>
                                <m:t>𝑘</m:t>
                              </m:r>
                            </m:sub>
                            <m:sup>
                              <m:r>
                                <a:rPr lang="en-GB" i="1">
                                  <a:latin typeface="Cambria Math" panose="02040503050406030204" pitchFamily="18" charset="0"/>
                                </a:rPr>
                                <m:t>2</m:t>
                              </m:r>
                            </m:sup>
                          </m:sSubSup>
                        </m:e>
                      </m:nary>
                      <m:r>
                        <a:rPr lang="en-GB" i="1">
                          <a:latin typeface="Cambria Math" panose="02040503050406030204" pitchFamily="18" charset="0"/>
                        </a:rPr>
                        <m:t> = 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smtClean="0"/>
              </a:p>
              <a:p>
                <a:pPr>
                  <a:lnSpc>
                    <a:spcPct val="18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D</m:t>
                          </m:r>
                        </m:sub>
                      </m:sSub>
                      <m:r>
                        <a:rPr lang="en-GB" i="1">
                          <a:latin typeface="Cambria Math" panose="02040503050406030204" pitchFamily="18" charset="0"/>
                        </a:rPr>
                        <m:t> =</m:t>
                      </m:r>
                      <m:r>
                        <a:rPr lang="en-GB" i="1">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b="0" i="1" smtClean="0">
                                      <a:latin typeface="Cambria Math" panose="02040503050406030204" pitchFamily="18" charset="0"/>
                                    </a:rPr>
                                    <m:t>𝛿</m:t>
                                  </m:r>
                                </m:e>
                              </m:acc>
                            </m:e>
                            <m:sub>
                              <m:r>
                                <a:rPr lang="en-GB" b="0" i="1" smtClean="0">
                                  <a:latin typeface="Cambria Math" panose="02040503050406030204" pitchFamily="18" charset="0"/>
                                </a:rPr>
                                <m:t>𝑙</m:t>
                              </m:r>
                            </m:sub>
                            <m:sup>
                              <m:r>
                                <a:rPr lang="en-GB" i="1">
                                  <a:latin typeface="Cambria Math" panose="02040503050406030204" pitchFamily="18" charset="0"/>
                                </a:rPr>
                                <m:t>2</m:t>
                              </m:r>
                            </m:sup>
                          </m:sSubSup>
                        </m:e>
                      </m:nary>
                      <m:r>
                        <a:rPr lang="en-GB" i="1">
                          <a:latin typeface="Cambria Math" panose="02040503050406030204" pitchFamily="18" charset="0"/>
                        </a:rPr>
                        <m:t> = </m:t>
                      </m:r>
                      <m:r>
                        <a:rPr lang="en-GB" i="1">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m:t>
                                      </m:r>
                                      <m:r>
                                        <a:rPr lang="en-GB" b="0" i="1" smtClean="0">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716564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Recall that it holds: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TOTAL</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m:rPr>
                              <m:sty m:val="p"/>
                            </m:rPr>
                            <a:rPr lang="en-GB" i="0">
                              <a:latin typeface="Cambria Math" panose="02040503050406030204" pitchFamily="18" charset="0"/>
                            </a:rPr>
                            <m:t>SS</m:t>
                          </m:r>
                        </m:e>
                        <m:sub>
                          <m:r>
                            <m:rPr>
                              <m:sty m:val="p"/>
                            </m:rPr>
                            <a:rPr lang="en-GB" b="0" i="0" smtClean="0">
                              <a:latin typeface="Cambria Math" panose="02040503050406030204" pitchFamily="18" charset="0"/>
                            </a:rPr>
                            <m:t>C</m:t>
                          </m:r>
                        </m:sub>
                      </m:sSub>
                      <m:r>
                        <a:rPr lang="en-GB" i="1">
                          <a:latin typeface="Cambria Math" panose="02040503050406030204" pitchFamily="18" charset="0"/>
                        </a:rPr>
                        <m:t>+</m:t>
                      </m:r>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D</m:t>
                          </m:r>
                        </m:sub>
                      </m:sSub>
                      <m:r>
                        <a:rPr lang="en-GB" i="1">
                          <a:latin typeface="Cambria Math" panose="02040503050406030204" pitchFamily="18" charset="0"/>
                        </a:rPr>
                        <m:t>+</m:t>
                      </m:r>
                      <m:r>
                        <m:rPr>
                          <m:sty m:val="p"/>
                        </m:rPr>
                        <a:rPr lang="en-GB" b="0" i="0" smtClean="0">
                          <a:latin typeface="Cambria Math" panose="02040503050406030204" pitchFamily="18" charset="0"/>
                        </a:rPr>
                        <m:t>RSS</m:t>
                      </m:r>
                    </m:oMath>
                  </m:oMathPara>
                </a14:m>
                <a:endParaRPr lang="en-GB" dirty="0" smtClean="0"/>
              </a:p>
              <a:p>
                <a:pPr>
                  <a:lnSpc>
                    <a:spcPct val="110000"/>
                  </a:lnSpc>
                </a:pPr>
                <a14:m>
                  <m:oMathPara xmlns:m="http://schemas.openxmlformats.org/officeDocument/2006/math">
                    <m:oMathParaPr>
                      <m:jc m:val="left"/>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e>
                      </m:nary>
                      <m:r>
                        <a:rPr lang="en-GB" b="0" i="1" smtClean="0">
                          <a:latin typeface="Cambria Math" panose="02040503050406030204" pitchFamily="18" charset="0"/>
                        </a:rPr>
                        <m:t>=</m:t>
                      </m:r>
                    </m:oMath>
                  </m:oMathPara>
                </a14:m>
                <a:endParaRPr lang="en-GB" b="0" i="1" dirty="0" smtClean="0">
                  <a:latin typeface="Cambria Math" panose="02040503050406030204" pitchFamily="18" charset="0"/>
                </a:endParaRPr>
              </a:p>
              <a:p>
                <a:pPr>
                  <a:lnSpc>
                    <a:spcPct val="11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b="0" i="1" smtClean="0">
                          <a:latin typeface="Cambria Math" panose="02040503050406030204" pitchFamily="18" charset="0"/>
                        </a:rPr>
                        <m:t>+</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b="0" i="1" smtClean="0">
                          <a:latin typeface="Cambria Math" panose="02040503050406030204" pitchFamily="18" charset="0"/>
                        </a:rPr>
                        <m:t>+</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i="1">
                          <a:latin typeface="Cambria Math" panose="02040503050406030204" pitchFamily="18" charset="0"/>
                        </a:rPr>
                        <m:t>+</m:t>
                      </m:r>
                      <m:r>
                        <a:rPr lang="en-GB" i="1">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b="0" i="1" smtClean="0">
                          <a:latin typeface="Cambria Math" panose="02040503050406030204" pitchFamily="18" charset="0"/>
                        </a:rPr>
                        <m:t>+</m:t>
                      </m:r>
                    </m:oMath>
                  </m:oMathPara>
                </a14:m>
                <a:endParaRPr lang="en-GB" b="0" i="1" dirty="0" smtClean="0">
                  <a:latin typeface="Cambria Math" panose="02040503050406030204" pitchFamily="18" charset="0"/>
                </a:endParaRPr>
              </a:p>
              <a:p>
                <a:pPr>
                  <a:lnSpc>
                    <a:spcPct val="110000"/>
                  </a:lnSpc>
                </a:pPr>
                <a14:m>
                  <m:oMathPara xmlns:m="http://schemas.openxmlformats.org/officeDocument/2006/math">
                    <m:oMathParaPr>
                      <m:jc m:val="right"/>
                    </m:oMathParaPr>
                    <m:oMath xmlns:m="http://schemas.openxmlformats.org/officeDocument/2006/math">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𝑙</m:t>
                                                  </m:r>
                                                </m:sub>
                                              </m:sSub>
                                              <m:r>
                                                <a:rPr lang="en-GB" i="1">
                                                  <a:latin typeface="Cambria Math" panose="02040503050406030204" pitchFamily="18" charset="0"/>
                                                </a:rPr>
                                                <m:t>+3</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669231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Test for  </a:t>
            </a:r>
            <a:r>
              <a:rPr lang="en-GB" i="1" dirty="0" smtClean="0"/>
              <a:t>H</a:t>
            </a:r>
            <a:r>
              <a:rPr lang="en-GB" baseline="-25000" dirty="0" smtClean="0"/>
              <a:t>D</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use the theory of Linear Regression (Theorem 8) to test Hypothesis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1" smtClean="0">
                            <a:latin typeface="Cambria Math" panose="02040503050406030204" pitchFamily="18" charset="0"/>
                          </a:rPr>
                          <m:t>D</m:t>
                        </m:r>
                      </m:sub>
                    </m:sSub>
                  </m:oMath>
                </a14:m>
                <a:r>
                  <a:rPr lang="en-GB" dirty="0" smtClean="0"/>
                  <a:t>:</a:t>
                </a:r>
              </a:p>
              <a:p>
                <a:endParaRPr lang="en-GB" dirty="0"/>
              </a:p>
              <a:p>
                <a:pPr>
                  <a:lnSpc>
                    <a:spcPct val="150000"/>
                  </a:lnSpc>
                </a:pPr>
                <a:r>
                  <a:rPr lang="en-GB" dirty="0" smtClean="0"/>
                  <a:t>If the null hypothesis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1" smtClean="0">
                              <a:latin typeface="Cambria Math" panose="02040503050406030204" pitchFamily="18" charset="0"/>
                            </a:rPr>
                            <m:t>D</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𝑁</m:t>
                          </m:r>
                        </m:sub>
                      </m:sSub>
                      <m:r>
                        <a:rPr lang="en-GB" b="0" i="1" smtClean="0">
                          <a:latin typeface="Cambria Math" panose="02040503050406030204" pitchFamily="18" charset="0"/>
                        </a:rPr>
                        <m:t>=0</m:t>
                      </m:r>
                    </m:oMath>
                  </m:oMathPara>
                </a14:m>
                <a:endParaRPr lang="en-GB" dirty="0" smtClean="0"/>
              </a:p>
              <a:p>
                <a:pPr>
                  <a:lnSpc>
                    <a:spcPct val="150000"/>
                  </a:lnSpc>
                </a:pPr>
                <a:r>
                  <a:rPr lang="en-GB" dirty="0" smtClean="0"/>
                  <a:t>holds true, then</a:t>
                </a:r>
              </a:p>
              <a:p>
                <a:endParaRPr lang="en-GB" dirty="0" smtClean="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1" smtClean="0">
                                      <a:latin typeface="Cambria Math" panose="02040503050406030204" pitchFamily="18" charset="0"/>
                                    </a:rPr>
                                    <m:t>D</m:t>
                                  </m:r>
                                </m:sub>
                              </m:sSub>
                            </m:num>
                            <m:den>
                              <m:r>
                                <a:rPr lang="en-GB" i="1">
                                  <a:latin typeface="Cambria Math" panose="02040503050406030204" pitchFamily="18" charset="0"/>
                                </a:rPr>
                                <m:t> </m:t>
                              </m:r>
                              <m:r>
                                <m:rPr>
                                  <m:sty m:val="p"/>
                                </m:rPr>
                                <a:rPr lang="en-GB">
                                  <a:latin typeface="Cambria Math" panose="02040503050406030204" pitchFamily="18" charset="0"/>
                                </a:rPr>
                                <m:t>RSS</m:t>
                              </m:r>
                              <m:r>
                                <a:rPr lang="en-GB" i="1">
                                  <a:latin typeface="Cambria Math" panose="02040503050406030204" pitchFamily="18" charset="0"/>
                                </a:rPr>
                                <m:t> </m:t>
                              </m:r>
                            </m:den>
                          </m:f>
                        </m:num>
                        <m:den>
                          <m:f>
                            <m:fPr>
                              <m:ctrlPr>
                                <a:rPr lang="en-GB" i="1">
                                  <a:latin typeface="Cambria Math" panose="02040503050406030204" pitchFamily="18" charset="0"/>
                                </a:rPr>
                              </m:ctrlPr>
                            </m:fPr>
                            <m:num>
                              <m:r>
                                <a:rPr lang="en-GB" i="1" smtClean="0">
                                  <a:latin typeface="Cambria Math" panose="02040503050406030204" pitchFamily="18" charset="0"/>
                                </a:rPr>
                                <m:t> </m:t>
                              </m:r>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1" smtClean="0">
                                          <a:latin typeface="Cambria Math" panose="02040503050406030204" pitchFamily="18" charset="0"/>
                                        </a:rPr>
                                        <m:t>D</m:t>
                                      </m:r>
                                    </m:sub>
                                  </m:sSub>
                                </m:e>
                              </m:func>
                              <m:r>
                                <a:rPr lang="en-GB" b="0" i="1" smtClean="0">
                                  <a:latin typeface="Cambria Math" panose="02040503050406030204" pitchFamily="18" charset="0"/>
                                </a:rPr>
                                <m:t> </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den>
                          </m:f>
                        </m:den>
                      </m:f>
                      <m:r>
                        <a:rPr lang="en-GB" i="1" smtClean="0">
                          <a:latin typeface="Cambria Math" panose="02040503050406030204" pitchFamily="18" charset="0"/>
                        </a:rPr>
                        <m:t> </m:t>
                      </m:r>
                      <m:r>
                        <a:rPr lang="en-GB" b="0" i="1" smtClean="0">
                          <a:latin typeface="Cambria Math" panose="02040503050406030204" pitchFamily="18" charset="0"/>
                        </a:rPr>
                        <m:t>= </m:t>
                      </m:r>
                      <m:f>
                        <m:fPr>
                          <m:type m:val="lin"/>
                          <m:ctrlPr>
                            <a:rPr lang="en-GB" b="0" i="1" smtClean="0">
                              <a:latin typeface="Cambria Math" panose="02040503050406030204" pitchFamily="18" charset="0"/>
                            </a:rPr>
                          </m:ctrlPr>
                        </m:fPr>
                        <m:num>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1" smtClean="0">
                                      <a:latin typeface="Cambria Math" panose="02040503050406030204" pitchFamily="18" charset="0"/>
                                    </a:rPr>
                                    <m:t>D</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RSS</m:t>
                              </m:r>
                              <m:r>
                                <a:rPr lang="en-GB" b="0" i="1" smtClean="0">
                                  <a:latin typeface="Cambria Math" panose="02040503050406030204" pitchFamily="18" charset="0"/>
                                </a:rPr>
                                <m:t> </m:t>
                              </m:r>
                            </m:den>
                          </m:f>
                        </m:num>
                        <m:den>
                          <m:f>
                            <m:fPr>
                              <m:ctrlPr>
                                <a:rPr lang="en-GB" b="0" i="1" smtClean="0">
                                  <a:latin typeface="Cambria Math" panose="02040503050406030204" pitchFamily="18" charset="0"/>
                                </a:rPr>
                              </m:ctrlPr>
                            </m:fPr>
                            <m:num>
                              <m:r>
                                <a:rPr lang="en-GB" b="0" i="1" smtClean="0">
                                  <a:latin typeface="Cambria Math" panose="02040503050406030204" pitchFamily="18" charset="0"/>
                                </a:rPr>
                                <m:t>𝑁</m:t>
                              </m:r>
                              <m:r>
                                <a:rPr lang="en-GB" b="0" i="1" smtClean="0">
                                  <a:latin typeface="Cambria Math" panose="02040503050406030204" pitchFamily="18" charset="0"/>
                                </a:rPr>
                                <m:t>−1</m:t>
                              </m:r>
                            </m:num>
                            <m:den>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−2</m:t>
                                  </m:r>
                                </m:e>
                              </m:d>
                              <m:r>
                                <a:rPr lang="en-GB" i="1" smtClean="0">
                                  <a:latin typeface="Cambria Math" panose="02040503050406030204" pitchFamily="18" charset="0"/>
                                </a:rPr>
                                <m:t> </m:t>
                              </m:r>
                            </m:den>
                          </m:f>
                        </m:den>
                      </m:f>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𝑁</m:t>
                          </m:r>
                          <m:r>
                            <a:rPr lang="en-GB" b="0" i="1" smtClean="0">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−2</m:t>
                              </m:r>
                            </m:e>
                          </m:d>
                        </m:sub>
                      </m:sSub>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183166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osoúhelník 11"/>
          <p:cNvSpPr/>
          <p:nvPr/>
        </p:nvSpPr>
        <p:spPr>
          <a:xfrm>
            <a:off x="720000" y="3780000"/>
            <a:ext cx="10800000" cy="1980000"/>
          </a:xfrm>
          <a:prstGeom prst="parallelogram">
            <a:avLst>
              <a:gd name="adj" fmla="val 1996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title"/>
          </p:nvPr>
        </p:nvSpPr>
        <p:spPr/>
        <p:txBody>
          <a:bodyPr/>
          <a:lstStyle/>
          <a:p>
            <a:r>
              <a:rPr lang="en-GB" dirty="0" smtClean="0"/>
              <a:t>Four-way ANOVA with no interactions:  Test for  </a:t>
            </a:r>
            <a:r>
              <a:rPr lang="en-GB" i="1" dirty="0" smtClean="0"/>
              <a:t>H</a:t>
            </a:r>
            <a:r>
              <a:rPr lang="en-GB" baseline="-25000" dirty="0" smtClean="0"/>
              <a:t>D</a:t>
            </a:r>
            <a:endParaRPr lang="en-GB" dirty="0"/>
          </a:p>
        </p:txBody>
      </p:sp>
      <p:cxnSp>
        <p:nvCxnSpPr>
          <p:cNvPr id="5" name="Přímá spojnice se šipkou 4"/>
          <p:cNvCxnSpPr/>
          <p:nvPr/>
        </p:nvCxnSpPr>
        <p:spPr>
          <a:xfrm flipH="1" flipV="1">
            <a:off x="2160000" y="1440000"/>
            <a:ext cx="0" cy="4320000"/>
          </a:xfrm>
          <a:prstGeom prst="straightConnector1">
            <a:avLst/>
          </a:prstGeom>
          <a:ln w="25400">
            <a:solidFill>
              <a:schemeClr val="accent1">
                <a:lumMod val="50000"/>
              </a:schemeClr>
            </a:solidFill>
            <a:tailEnd type="none" w="med" len="lg"/>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2160000" y="5400000"/>
            <a:ext cx="216000" cy="276999"/>
          </a:xfrm>
          <a:prstGeom prst="rect">
            <a:avLst/>
          </a:prstGeom>
          <a:noFill/>
        </p:spPr>
        <p:txBody>
          <a:bodyPr wrap="square" lIns="0" tIns="0" rIns="0" bIns="0" rtlCol="0">
            <a:spAutoFit/>
          </a:bodyPr>
          <a:lstStyle/>
          <a:p>
            <a:pPr algn="ctr"/>
            <a:r>
              <a:rPr lang="en-GB" dirty="0" smtClean="0"/>
              <a:t>0</a:t>
            </a:r>
            <a:endParaRPr lang="en-GB" dirty="0" smtClean="0"/>
          </a:p>
        </p:txBody>
      </p:sp>
      <mc:AlternateContent xmlns:mc="http://schemas.openxmlformats.org/markup-compatibility/2006">
        <mc:Choice xmlns:a14="http://schemas.microsoft.com/office/drawing/2010/main" Requires="a14">
          <p:sp>
            <p:nvSpPr>
              <p:cNvPr id="72" name="TextovéPole 71"/>
              <p:cNvSpPr txBox="1"/>
              <p:nvPr/>
            </p:nvSpPr>
            <p:spPr>
              <a:xfrm>
                <a:off x="9216269" y="4963740"/>
                <a:ext cx="21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p:sp>
            <p:nvSpPr>
              <p:cNvPr id="72" name="TextovéPole 71"/>
              <p:cNvSpPr txBox="1">
                <a:spLocks noRot="1" noChangeAspect="1" noMove="1" noResize="1" noEditPoints="1" noAdjustHandles="1" noChangeArrowheads="1" noChangeShapeType="1" noTextEdit="1"/>
              </p:cNvSpPr>
              <p:nvPr/>
            </p:nvSpPr>
            <p:spPr>
              <a:xfrm>
                <a:off x="9216269" y="4963740"/>
                <a:ext cx="216000" cy="276999"/>
              </a:xfrm>
              <a:prstGeom prst="rect">
                <a:avLst/>
              </a:prstGeom>
              <a:blipFill>
                <a:blip r:embed="rId2"/>
                <a:stretch>
                  <a:fillRect l="-40000" r="-28571" b="-869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3" name="TextovéPole 72"/>
              <p:cNvSpPr txBox="1"/>
              <p:nvPr/>
            </p:nvSpPr>
            <p:spPr>
              <a:xfrm>
                <a:off x="1785620" y="1440000"/>
                <a:ext cx="324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p:sp>
            <p:nvSpPr>
              <p:cNvPr id="73" name="TextovéPole 72"/>
              <p:cNvSpPr txBox="1">
                <a:spLocks noRot="1" noChangeAspect="1" noMove="1" noResize="1" noEditPoints="1" noAdjustHandles="1" noChangeArrowheads="1" noChangeShapeType="1" noTextEdit="1"/>
              </p:cNvSpPr>
              <p:nvPr/>
            </p:nvSpPr>
            <p:spPr>
              <a:xfrm>
                <a:off x="1785620" y="1440000"/>
                <a:ext cx="324000" cy="276999"/>
              </a:xfrm>
              <a:prstGeom prst="rect">
                <a:avLst/>
              </a:prstGeom>
              <a:blipFill>
                <a:blip r:embed="rId3"/>
                <a:stretch>
                  <a:fillRect l="-26415" t="-2174" r="-16981" b="-869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ovéPole 2"/>
              <p:cNvSpPr txBox="1"/>
              <p:nvPr/>
            </p:nvSpPr>
            <p:spPr>
              <a:xfrm>
                <a:off x="6516000" y="2027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p:sp>
            <p:nvSpPr>
              <p:cNvPr id="3" name="TextovéPole 2"/>
              <p:cNvSpPr txBox="1">
                <a:spLocks noRot="1" noChangeAspect="1" noMove="1" noResize="1" noEditPoints="1" noAdjustHandles="1" noChangeArrowheads="1" noChangeShapeType="1" noTextEdit="1"/>
              </p:cNvSpPr>
              <p:nvPr/>
            </p:nvSpPr>
            <p:spPr>
              <a:xfrm>
                <a:off x="6516000" y="2027001"/>
                <a:ext cx="144000" cy="276999"/>
              </a:xfrm>
              <a:prstGeom prst="rect">
                <a:avLst/>
              </a:prstGeom>
              <a:blipFill>
                <a:blip r:embed="rId4"/>
                <a:stretch>
                  <a:fillRect l="-54167" r="-58333" b="-28889"/>
                </a:stretch>
              </a:blipFill>
            </p:spPr>
            <p:txBody>
              <a:bodyPr/>
              <a:lstStyle/>
              <a:p>
                <a:r>
                  <a:rPr lang="en-GB">
                    <a:noFill/>
                  </a:rPr>
                  <a:t> </a:t>
                </a:r>
              </a:p>
            </p:txBody>
          </p:sp>
        </mc:Fallback>
      </mc:AlternateContent>
      <p:sp>
        <p:nvSpPr>
          <p:cNvPr id="6" name="TextovéPole 5"/>
          <p:cNvSpPr txBox="1"/>
          <p:nvPr/>
        </p:nvSpPr>
        <p:spPr>
          <a:xfrm>
            <a:off x="8575123" y="5315312"/>
            <a:ext cx="2359620" cy="276999"/>
          </a:xfrm>
          <a:prstGeom prst="rect">
            <a:avLst/>
          </a:prstGeom>
          <a:noFill/>
        </p:spPr>
        <p:txBody>
          <a:bodyPr wrap="none" lIns="0" tIns="0" rIns="0" bIns="0" rtlCol="0">
            <a:spAutoFit/>
          </a:bodyPr>
          <a:lstStyle/>
          <a:p>
            <a:pPr algn="ctr"/>
            <a:r>
              <a:rPr lang="en-GB" dirty="0" smtClean="0"/>
              <a:t>subspace of dimension</a:t>
            </a:r>
            <a:endParaRPr lang="en-GB" dirty="0"/>
          </a:p>
        </p:txBody>
      </p:sp>
      <p:sp>
        <p:nvSpPr>
          <p:cNvPr id="89" name="TextovéPole 88"/>
          <p:cNvSpPr txBox="1"/>
          <p:nvPr/>
        </p:nvSpPr>
        <p:spPr>
          <a:xfrm>
            <a:off x="326089" y="1836000"/>
            <a:ext cx="1615827" cy="1661993"/>
          </a:xfrm>
          <a:prstGeom prst="rect">
            <a:avLst/>
          </a:prstGeom>
          <a:noFill/>
        </p:spPr>
        <p:txBody>
          <a:bodyPr wrap="none" lIns="0" tIns="0" rIns="0" bIns="0" rtlCol="0">
            <a:spAutoFit/>
          </a:bodyPr>
          <a:lstStyle/>
          <a:p>
            <a:pPr algn="ctr"/>
            <a:r>
              <a:rPr lang="en-GB" dirty="0" smtClean="0"/>
              <a:t>(the orthogonal </a:t>
            </a:r>
            <a:br>
              <a:rPr lang="en-GB" dirty="0" smtClean="0"/>
            </a:br>
            <a:r>
              <a:rPr lang="en-GB" dirty="0" smtClean="0"/>
              <a:t>complement =</a:t>
            </a:r>
            <a:br>
              <a:rPr lang="en-GB" dirty="0" smtClean="0"/>
            </a:br>
            <a:r>
              <a:rPr lang="en-GB" dirty="0" smtClean="0"/>
              <a:t>= the space of </a:t>
            </a:r>
            <a:br>
              <a:rPr lang="en-GB" dirty="0" smtClean="0"/>
            </a:br>
            <a:r>
              <a:rPr lang="en-GB" dirty="0" smtClean="0"/>
              <a:t>the residuals)</a:t>
            </a:r>
          </a:p>
          <a:p>
            <a:pPr algn="ctr"/>
            <a:r>
              <a:rPr lang="en-GB" dirty="0" smtClean="0"/>
              <a:t>subspace </a:t>
            </a:r>
            <a:br>
              <a:rPr lang="en-GB" dirty="0" smtClean="0"/>
            </a:br>
            <a:r>
              <a:rPr lang="en-GB" dirty="0" smtClean="0"/>
              <a:t>of dimension</a:t>
            </a:r>
            <a:endParaRPr lang="en-GB" dirty="0"/>
          </a:p>
        </p:txBody>
      </p:sp>
      <p:cxnSp>
        <p:nvCxnSpPr>
          <p:cNvPr id="90" name="Přímá spojnice se šipkou 89"/>
          <p:cNvCxnSpPr/>
          <p:nvPr/>
        </p:nvCxnSpPr>
        <p:spPr>
          <a:xfrm flipV="1">
            <a:off x="2160000" y="2340000"/>
            <a:ext cx="4320000" cy="64800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 name="Přímá spojnice se šipkou 3"/>
          <p:cNvCxnSpPr/>
          <p:nvPr/>
        </p:nvCxnSpPr>
        <p:spPr>
          <a:xfrm flipV="1">
            <a:off x="1512000" y="3780000"/>
            <a:ext cx="3600000" cy="1980000"/>
          </a:xfrm>
          <a:prstGeom prst="straightConnector1">
            <a:avLst/>
          </a:prstGeom>
          <a:ln w="25400" cap="rnd">
            <a:solidFill>
              <a:schemeClr val="accent1">
                <a:lumMod val="50000"/>
              </a:schemeClr>
            </a:solidFill>
            <a:round/>
            <a:tailEnd type="none" w="med" len="lg"/>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2988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7" name="TextovéPole 96"/>
              <p:cNvSpPr txBox="1"/>
              <p:nvPr/>
            </p:nvSpPr>
            <p:spPr>
              <a:xfrm>
                <a:off x="6516000" y="4752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p:sp>
            <p:nvSpPr>
              <p:cNvPr id="97" name="TextovéPole 96"/>
              <p:cNvSpPr txBox="1">
                <a:spLocks noRot="1" noChangeAspect="1" noMove="1" noResize="1" noEditPoints="1" noAdjustHandles="1" noChangeArrowheads="1" noChangeShapeType="1" noTextEdit="1"/>
              </p:cNvSpPr>
              <p:nvPr/>
            </p:nvSpPr>
            <p:spPr>
              <a:xfrm>
                <a:off x="6516000" y="4752000"/>
                <a:ext cx="201978" cy="276999"/>
              </a:xfrm>
              <a:prstGeom prst="rect">
                <a:avLst/>
              </a:prstGeom>
              <a:blipFill>
                <a:blip r:embed="rId5"/>
                <a:stretch>
                  <a:fillRect l="-30303" t="-24444" r="-57576" b="-2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8" name="TextovéPole 97"/>
              <p:cNvSpPr txBox="1"/>
              <p:nvPr/>
            </p:nvSpPr>
            <p:spPr>
              <a:xfrm rot="21092720">
                <a:off x="2193887" y="2571623"/>
                <a:ext cx="1188000" cy="276999"/>
              </a:xfrm>
              <a:prstGeom prst="rect">
                <a:avLst/>
              </a:prstGeom>
              <a:noFill/>
            </p:spPr>
            <p:txBody>
              <a:bodyPr wrap="square" lIns="3600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𝒆</m:t>
                      </m:r>
                      <m:r>
                        <a:rPr lang="en-GB" b="0" i="1" smtClean="0">
                          <a:latin typeface="Cambria Math" panose="02040503050406030204" pitchFamily="18" charset="0"/>
                        </a:rPr>
                        <m:t>=</m:t>
                      </m:r>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dirty="0"/>
              </a:p>
            </p:txBody>
          </p:sp>
        </mc:Choice>
        <mc:Fallback>
          <p:sp>
            <p:nvSpPr>
              <p:cNvPr id="98" name="TextovéPole 97"/>
              <p:cNvSpPr txBox="1">
                <a:spLocks noRot="1" noChangeAspect="1" noMove="1" noResize="1" noEditPoints="1" noAdjustHandles="1" noChangeArrowheads="1" noChangeShapeType="1" noTextEdit="1"/>
              </p:cNvSpPr>
              <p:nvPr/>
            </p:nvSpPr>
            <p:spPr>
              <a:xfrm rot="21092720">
                <a:off x="2193887" y="2571623"/>
                <a:ext cx="1188000" cy="276999"/>
              </a:xfrm>
              <a:prstGeom prst="rect">
                <a:avLst/>
              </a:prstGeom>
              <a:blipFill>
                <a:blip r:embed="rId6"/>
                <a:stretch>
                  <a:fillRect t="-25333" r="-31343" b="-1333"/>
                </a:stretch>
              </a:blipFill>
            </p:spPr>
            <p:txBody>
              <a:bodyPr/>
              <a:lstStyle/>
              <a:p>
                <a:r>
                  <a:rPr lang="en-GB">
                    <a:noFill/>
                  </a:rPr>
                  <a:t> </a:t>
                </a:r>
              </a:p>
            </p:txBody>
          </p:sp>
        </mc:Fallback>
      </mc:AlternateContent>
      <p:cxnSp>
        <p:nvCxnSpPr>
          <p:cNvPr id="110" name="Přímá spojnice se šipkou 109"/>
          <p:cNvCxnSpPr/>
          <p:nvPr/>
        </p:nvCxnSpPr>
        <p:spPr>
          <a:xfrm flipV="1">
            <a:off x="2160000" y="2988000"/>
            <a:ext cx="0" cy="2412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65" name="Ovál 64"/>
          <p:cNvSpPr/>
          <p:nvPr/>
        </p:nvSpPr>
        <p:spPr>
          <a:xfrm>
            <a:off x="4716000" y="3942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H="1" flipV="1">
            <a:off x="4752000" y="3978000"/>
            <a:ext cx="1728000" cy="774000"/>
          </a:xfrm>
          <a:prstGeom prst="straightConnector1">
            <a:avLst/>
          </a:prstGeom>
          <a:ln w="38100" cap="flat">
            <a:solidFill>
              <a:schemeClr val="accent1"/>
            </a:solidFill>
            <a:prstDash val="solid"/>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42" name="Ovál 41"/>
          <p:cNvSpPr/>
          <p:nvPr/>
        </p:nvSpPr>
        <p:spPr>
          <a:xfrm>
            <a:off x="6444000" y="47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blouk 7"/>
          <p:cNvSpPr/>
          <p:nvPr/>
        </p:nvSpPr>
        <p:spPr>
          <a:xfrm>
            <a:off x="4140000" y="3366000"/>
            <a:ext cx="1224000" cy="1224000"/>
          </a:xfrm>
          <a:prstGeom prst="arc">
            <a:avLst>
              <a:gd name="adj1" fmla="val 18985267"/>
              <a:gd name="adj2" fmla="val 14740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29" name="TextovéPole 28"/>
              <p:cNvSpPr txBox="1"/>
              <p:nvPr/>
            </p:nvSpPr>
            <p:spPr>
              <a:xfrm>
                <a:off x="5094001" y="3734801"/>
                <a:ext cx="1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𝜑</m:t>
                      </m:r>
                    </m:oMath>
                  </m:oMathPara>
                </a14:m>
                <a:endParaRPr lang="en-GB" dirty="0"/>
              </a:p>
            </p:txBody>
          </p:sp>
        </mc:Choice>
        <mc:Fallback>
          <p:sp>
            <p:nvSpPr>
              <p:cNvPr id="29" name="TextovéPole 28"/>
              <p:cNvSpPr txBox="1">
                <a:spLocks noRot="1" noChangeAspect="1" noMove="1" noResize="1" noEditPoints="1" noAdjustHandles="1" noChangeArrowheads="1" noChangeShapeType="1" noTextEdit="1"/>
              </p:cNvSpPr>
              <p:nvPr/>
            </p:nvSpPr>
            <p:spPr>
              <a:xfrm>
                <a:off x="5094001" y="3734801"/>
                <a:ext cx="180000" cy="276999"/>
              </a:xfrm>
              <a:prstGeom prst="rect">
                <a:avLst/>
              </a:prstGeom>
              <a:blipFill>
                <a:blip r:embed="rId7"/>
                <a:stretch>
                  <a:fillRect l="-41379" r="-44828" b="-28889"/>
                </a:stretch>
              </a:blipFill>
            </p:spPr>
            <p:txBody>
              <a:bodyPr/>
              <a:lstStyle/>
              <a:p>
                <a:r>
                  <a:rPr lang="en-GB">
                    <a:noFill/>
                  </a:rPr>
                  <a:t> </a:t>
                </a:r>
              </a:p>
            </p:txBody>
          </p:sp>
        </mc:Fallback>
      </mc:AlternateContent>
      <p:sp>
        <p:nvSpPr>
          <p:cNvPr id="9" name="Ovál 8"/>
          <p:cNvSpPr/>
          <p:nvPr/>
        </p:nvSpPr>
        <p:spPr>
          <a:xfrm>
            <a:off x="6174001" y="4588026"/>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1" name="Přímá spojnice se šipkou 90"/>
          <p:cNvCxnSpPr/>
          <p:nvPr/>
        </p:nvCxnSpPr>
        <p:spPr>
          <a:xfrm flipV="1">
            <a:off x="6480000" y="2340000"/>
            <a:ext cx="0" cy="2412000"/>
          </a:xfrm>
          <a:prstGeom prst="straightConnector1">
            <a:avLst/>
          </a:prstGeom>
          <a:ln w="38100">
            <a:solidFill>
              <a:schemeClr val="accent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ovéPole 16"/>
              <p:cNvSpPr txBox="1"/>
              <p:nvPr/>
            </p:nvSpPr>
            <p:spPr>
              <a:xfrm>
                <a:off x="9297092" y="5603740"/>
                <a:ext cx="915681"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𝑁</m:t>
                      </m:r>
                      <m:r>
                        <a:rPr lang="en-GB" b="0" i="1" smtClean="0">
                          <a:latin typeface="Cambria Math" panose="02040503050406030204" pitchFamily="18" charset="0"/>
                        </a:rPr>
                        <m:t>−3</m:t>
                      </m:r>
                    </m:oMath>
                  </m:oMathPara>
                </a14:m>
                <a:endParaRPr lang="en-GB" dirty="0"/>
              </a:p>
            </p:txBody>
          </p:sp>
        </mc:Choice>
        <mc:Fallback>
          <p:sp>
            <p:nvSpPr>
              <p:cNvPr id="17" name="TextovéPole 16"/>
              <p:cNvSpPr txBox="1">
                <a:spLocks noRot="1" noChangeAspect="1" noMove="1" noResize="1" noEditPoints="1" noAdjustHandles="1" noChangeArrowheads="1" noChangeShapeType="1" noTextEdit="1"/>
              </p:cNvSpPr>
              <p:nvPr/>
            </p:nvSpPr>
            <p:spPr>
              <a:xfrm>
                <a:off x="9297092" y="5603740"/>
                <a:ext cx="915681" cy="369332"/>
              </a:xfrm>
              <a:prstGeom prst="rect">
                <a:avLst/>
              </a:prstGeom>
              <a:blipFill>
                <a:blip r:embed="rId8"/>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TextovéPole 47"/>
              <p:cNvSpPr txBox="1"/>
              <p:nvPr/>
            </p:nvSpPr>
            <p:spPr>
              <a:xfrm>
                <a:off x="391034" y="3546000"/>
                <a:ext cx="1479681"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𝑁</m:t>
                      </m:r>
                      <m:r>
                        <a:rPr lang="en-GB" b="0" i="1" smtClean="0">
                          <a:latin typeface="Cambria Math" panose="02040503050406030204" pitchFamily="18" charset="0"/>
                        </a:rPr>
                        <m:t>+3</m:t>
                      </m:r>
                    </m:oMath>
                  </m:oMathPara>
                </a14:m>
                <a:endParaRPr lang="en-GB" dirty="0"/>
              </a:p>
            </p:txBody>
          </p:sp>
        </mc:Choice>
        <mc:Fallback>
          <p:sp>
            <p:nvSpPr>
              <p:cNvPr id="48" name="TextovéPole 47"/>
              <p:cNvSpPr txBox="1">
                <a:spLocks noRot="1" noChangeAspect="1" noMove="1" noResize="1" noEditPoints="1" noAdjustHandles="1" noChangeArrowheads="1" noChangeShapeType="1" noTextEdit="1"/>
              </p:cNvSpPr>
              <p:nvPr/>
            </p:nvSpPr>
            <p:spPr>
              <a:xfrm>
                <a:off x="391034" y="3546000"/>
                <a:ext cx="1479681" cy="369332"/>
              </a:xfrm>
              <a:prstGeom prst="rect">
                <a:avLst/>
              </a:prstGeom>
              <a:blipFill>
                <a:blip r:embed="rId9"/>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4" name="TextovéPole 73"/>
              <p:cNvSpPr txBox="1"/>
              <p:nvPr/>
            </p:nvSpPr>
            <p:spPr>
              <a:xfrm>
                <a:off x="4461914" y="3665001"/>
                <a:ext cx="216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1" smtClean="0">
                              <a:latin typeface="Cambria Math" panose="02040503050406030204" pitchFamily="18" charset="0"/>
                            </a:rPr>
                            <m:t>D</m:t>
                          </m:r>
                        </m:sub>
                      </m:sSub>
                    </m:oMath>
                  </m:oMathPara>
                </a14:m>
                <a:endParaRPr lang="en-GB" b="1" dirty="0"/>
              </a:p>
            </p:txBody>
          </p:sp>
        </mc:Choice>
        <mc:Fallback>
          <p:sp>
            <p:nvSpPr>
              <p:cNvPr id="74" name="TextovéPole 73"/>
              <p:cNvSpPr txBox="1">
                <a:spLocks noRot="1" noChangeAspect="1" noMove="1" noResize="1" noEditPoints="1" noAdjustHandles="1" noChangeArrowheads="1" noChangeShapeType="1" noTextEdit="1"/>
              </p:cNvSpPr>
              <p:nvPr/>
            </p:nvSpPr>
            <p:spPr>
              <a:xfrm>
                <a:off x="4461914" y="3665001"/>
                <a:ext cx="216000" cy="276999"/>
              </a:xfrm>
              <a:prstGeom prst="rect">
                <a:avLst/>
              </a:prstGeom>
              <a:blipFill>
                <a:blip r:embed="rId10"/>
                <a:stretch>
                  <a:fillRect l="-42857" t="-21739" r="-51429" b="-26087"/>
                </a:stretch>
              </a:blipFill>
            </p:spPr>
            <p:txBody>
              <a:bodyPr/>
              <a:lstStyle/>
              <a:p>
                <a:r>
                  <a:rPr lang="en-GB">
                    <a:noFill/>
                  </a:rPr>
                  <a:t> </a:t>
                </a:r>
              </a:p>
            </p:txBody>
          </p:sp>
        </mc:Fallback>
      </mc:AlternateContent>
      <p:cxnSp>
        <p:nvCxnSpPr>
          <p:cNvPr id="107" name="Přímá spojnice se šipkou 106"/>
          <p:cNvCxnSpPr/>
          <p:nvPr/>
        </p:nvCxnSpPr>
        <p:spPr>
          <a:xfrm flipV="1">
            <a:off x="2160000" y="4752000"/>
            <a:ext cx="4320000" cy="6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54" name="Ovál 53"/>
          <p:cNvSpPr/>
          <p:nvPr/>
        </p:nvSpPr>
        <p:spPr>
          <a:xfrm>
            <a:off x="2124000" y="536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blouk 29"/>
          <p:cNvSpPr/>
          <p:nvPr/>
        </p:nvSpPr>
        <p:spPr>
          <a:xfrm>
            <a:off x="6048000" y="4392000"/>
            <a:ext cx="864000" cy="720000"/>
          </a:xfrm>
          <a:prstGeom prst="arc">
            <a:avLst>
              <a:gd name="adj1" fmla="val 10287476"/>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7" name="Ovál 86"/>
          <p:cNvSpPr/>
          <p:nvPr/>
        </p:nvSpPr>
        <p:spPr>
          <a:xfrm>
            <a:off x="6371036" y="4551829"/>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blouk 87"/>
          <p:cNvSpPr/>
          <p:nvPr/>
        </p:nvSpPr>
        <p:spPr>
          <a:xfrm>
            <a:off x="6264000" y="4392000"/>
            <a:ext cx="432000" cy="720000"/>
          </a:xfrm>
          <a:prstGeom prst="arc">
            <a:avLst>
              <a:gd name="adj1" fmla="val 12177520"/>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4" name="Oblouk 93"/>
          <p:cNvSpPr/>
          <p:nvPr/>
        </p:nvSpPr>
        <p:spPr>
          <a:xfrm>
            <a:off x="4392000" y="3618000"/>
            <a:ext cx="720000" cy="720000"/>
          </a:xfrm>
          <a:prstGeom prst="arc">
            <a:avLst>
              <a:gd name="adj1" fmla="val 1431702"/>
              <a:gd name="adj2" fmla="val 906825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5" name="Ovál 94"/>
          <p:cNvSpPr/>
          <p:nvPr/>
        </p:nvSpPr>
        <p:spPr>
          <a:xfrm>
            <a:off x="4724999" y="413805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TextovéPole 98"/>
          <p:cNvSpPr txBox="1"/>
          <p:nvPr/>
        </p:nvSpPr>
        <p:spPr>
          <a:xfrm>
            <a:off x="316320" y="6045334"/>
            <a:ext cx="2376000" cy="276999"/>
          </a:xfrm>
          <a:prstGeom prst="rect">
            <a:avLst/>
          </a:prstGeom>
          <a:noFill/>
        </p:spPr>
        <p:txBody>
          <a:bodyPr wrap="square" lIns="0" tIns="0" rIns="0" bIns="0" rtlCol="0">
            <a:spAutoFit/>
          </a:bodyPr>
          <a:lstStyle/>
          <a:p>
            <a:pPr algn="ctr"/>
            <a:r>
              <a:rPr lang="en-GB" dirty="0" smtClean="0"/>
              <a:t>subspace of dimension</a:t>
            </a:r>
            <a:endParaRPr lang="en-GB" u="sng" dirty="0"/>
          </a:p>
        </p:txBody>
      </p:sp>
      <mc:AlternateContent xmlns:mc="http://schemas.openxmlformats.org/markup-compatibility/2006">
        <mc:Choice xmlns:a14="http://schemas.microsoft.com/office/drawing/2010/main" Requires="a14">
          <p:sp>
            <p:nvSpPr>
              <p:cNvPr id="100" name="TextovéPole 99"/>
              <p:cNvSpPr txBox="1"/>
              <p:nvPr/>
            </p:nvSpPr>
            <p:spPr>
              <a:xfrm>
                <a:off x="7427614" y="6336000"/>
                <a:ext cx="782697"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−1</m:t>
                      </m:r>
                    </m:oMath>
                  </m:oMathPara>
                </a14:m>
                <a:endParaRPr lang="en-GB" dirty="0"/>
              </a:p>
            </p:txBody>
          </p:sp>
        </mc:Choice>
        <mc:Fallback>
          <p:sp>
            <p:nvSpPr>
              <p:cNvPr id="100" name="TextovéPole 99"/>
              <p:cNvSpPr txBox="1">
                <a:spLocks noRot="1" noChangeAspect="1" noMove="1" noResize="1" noEditPoints="1" noAdjustHandles="1" noChangeArrowheads="1" noChangeShapeType="1" noTextEdit="1"/>
              </p:cNvSpPr>
              <p:nvPr/>
            </p:nvSpPr>
            <p:spPr>
              <a:xfrm>
                <a:off x="7427614" y="6336000"/>
                <a:ext cx="782697" cy="369332"/>
              </a:xfrm>
              <a:prstGeom prst="rect">
                <a:avLst/>
              </a:prstGeom>
              <a:blipFill>
                <a:blip r:embed="rId11"/>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0" name="TextovéPole 69"/>
              <p:cNvSpPr txBox="1"/>
              <p:nvPr/>
            </p:nvSpPr>
            <p:spPr>
              <a:xfrm>
                <a:off x="3367977" y="6036999"/>
                <a:ext cx="4096506" cy="553998"/>
              </a:xfrm>
              <a:prstGeom prst="rect">
                <a:avLst/>
              </a:prstGeom>
              <a:noFill/>
            </p:spPr>
            <p:txBody>
              <a:bodyPr wrap="none" lIns="0" tIns="0" rIns="0" bIns="0" rtlCol="0">
                <a:spAutoFit/>
              </a:bodyPr>
              <a:lstStyle/>
              <a:p>
                <a:pPr algn="ctr"/>
                <a:r>
                  <a:rPr lang="en-GB" dirty="0" smtClean="0"/>
                  <a:t>the dimension of its complement within </a:t>
                </a:r>
                <a:br>
                  <a:rPr lang="en-GB" dirty="0" smtClean="0"/>
                </a:br>
                <a:r>
                  <a:rPr lang="en-GB" dirty="0" smtClean="0"/>
                  <a:t>the subspace of dimension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𝑁</m:t>
                    </m:r>
                    <m:r>
                      <a:rPr lang="en-GB" b="0" i="1" smtClean="0">
                        <a:latin typeface="Cambria Math" panose="02040503050406030204" pitchFamily="18" charset="0"/>
                      </a:rPr>
                      <m:t>−3</m:t>
                    </m:r>
                  </m:oMath>
                </a14:m>
                <a:r>
                  <a:rPr lang="en-GB" dirty="0" smtClean="0"/>
                  <a:t>  is </a:t>
                </a:r>
                <a:endParaRPr lang="en-GB" dirty="0"/>
              </a:p>
            </p:txBody>
          </p:sp>
        </mc:Choice>
        <mc:Fallback>
          <p:sp>
            <p:nvSpPr>
              <p:cNvPr id="70" name="TextovéPole 69"/>
              <p:cNvSpPr txBox="1">
                <a:spLocks noRot="1" noChangeAspect="1" noMove="1" noResize="1" noEditPoints="1" noAdjustHandles="1" noChangeArrowheads="1" noChangeShapeType="1" noTextEdit="1"/>
              </p:cNvSpPr>
              <p:nvPr/>
            </p:nvSpPr>
            <p:spPr>
              <a:xfrm>
                <a:off x="3367977" y="6036999"/>
                <a:ext cx="4096506" cy="553998"/>
              </a:xfrm>
              <a:prstGeom prst="rect">
                <a:avLst/>
              </a:prstGeom>
              <a:blipFill>
                <a:blip r:embed="rId12"/>
                <a:stretch>
                  <a:fillRect l="-2083" t="-14286" r="-2232" b="-252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9" name="TextovéPole 58"/>
              <p:cNvSpPr txBox="1"/>
              <p:nvPr/>
            </p:nvSpPr>
            <p:spPr>
              <a:xfrm>
                <a:off x="1368000" y="5760000"/>
                <a:ext cx="288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1" smtClean="0">
                              <a:latin typeface="Cambria Math" panose="02040503050406030204" pitchFamily="18" charset="0"/>
                            </a:rPr>
                            <m:t>D</m:t>
                          </m:r>
                        </m:sub>
                      </m:sSub>
                    </m:oMath>
                  </m:oMathPara>
                </a14:m>
                <a:endParaRPr lang="en-GB" dirty="0" smtClean="0"/>
              </a:p>
            </p:txBody>
          </p:sp>
        </mc:Choice>
        <mc:Fallback>
          <p:sp>
            <p:nvSpPr>
              <p:cNvPr id="59" name="TextovéPole 58"/>
              <p:cNvSpPr txBox="1">
                <a:spLocks noRot="1" noChangeAspect="1" noMove="1" noResize="1" noEditPoints="1" noAdjustHandles="1" noChangeArrowheads="1" noChangeShapeType="1" noTextEdit="1"/>
              </p:cNvSpPr>
              <p:nvPr/>
            </p:nvSpPr>
            <p:spPr>
              <a:xfrm>
                <a:off x="1368000" y="5760000"/>
                <a:ext cx="288000" cy="276999"/>
              </a:xfrm>
              <a:prstGeom prst="rect">
                <a:avLst/>
              </a:prstGeom>
              <a:blipFill>
                <a:blip r:embed="rId13"/>
                <a:stretch>
                  <a:fillRect l="-27083" r="-16667" b="-20000"/>
                </a:stretch>
              </a:blipFill>
            </p:spPr>
            <p:txBody>
              <a:bodyPr/>
              <a:lstStyle/>
              <a:p>
                <a:r>
                  <a:rPr lang="en-GB">
                    <a:noFill/>
                  </a:rPr>
                  <a:t> </a:t>
                </a:r>
              </a:p>
            </p:txBody>
          </p:sp>
        </mc:Fallback>
      </mc:AlternateContent>
      <p:sp>
        <p:nvSpPr>
          <p:cNvPr id="37" name="TextovéPole 36"/>
          <p:cNvSpPr txBox="1"/>
          <p:nvPr/>
        </p:nvSpPr>
        <p:spPr>
          <a:xfrm>
            <a:off x="6948000" y="1180210"/>
            <a:ext cx="807913" cy="276999"/>
          </a:xfrm>
          <a:prstGeom prst="rect">
            <a:avLst/>
          </a:prstGeom>
          <a:noFill/>
        </p:spPr>
        <p:txBody>
          <a:bodyPr wrap="none" lIns="0" tIns="0" rIns="0" bIns="0" rtlCol="0">
            <a:spAutoFit/>
          </a:bodyPr>
          <a:lstStyle/>
          <a:p>
            <a:r>
              <a:rPr lang="en-GB" dirty="0" smtClean="0"/>
              <a:t>It holds:</a:t>
            </a:r>
            <a:endParaRPr lang="en-GB" dirty="0"/>
          </a:p>
        </p:txBody>
      </p:sp>
      <mc:AlternateContent xmlns:mc="http://schemas.openxmlformats.org/markup-compatibility/2006">
        <mc:Choice xmlns:a14="http://schemas.microsoft.com/office/drawing/2010/main" Requires="a14">
          <p:sp>
            <p:nvSpPr>
              <p:cNvPr id="39" name="TextovéPole 38"/>
              <p:cNvSpPr txBox="1"/>
              <p:nvPr/>
            </p:nvSpPr>
            <p:spPr>
              <a:xfrm>
                <a:off x="6948000" y="1572208"/>
                <a:ext cx="3072892" cy="561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sSup>
                            <m:sSupPr>
                              <m:ctrlPr>
                                <a:rPr lang="en-GB" i="1" smtClean="0">
                                  <a:latin typeface="Cambria Math" panose="02040503050406030204" pitchFamily="18" charset="0"/>
                                </a:rPr>
                              </m:ctrlPr>
                            </m:sSupPr>
                            <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𝜑</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1" smtClean="0">
                                          <a:latin typeface="Cambria Math" panose="02040503050406030204" pitchFamily="18" charset="0"/>
                                        </a:rPr>
                                        <m:t>D</m:t>
                                      </m:r>
                                    </m:sub>
                                  </m:sSub>
                                </m:e>
                              </m:d>
                            </m:e>
                            <m:sup>
                              <m:r>
                                <m:rPr>
                                  <m:sty m:val="p"/>
                                </m:rPr>
                                <a:rPr lang="en-GB">
                                  <a:latin typeface="Cambria Math" panose="02040503050406030204" pitchFamily="18" charset="0"/>
                                </a:rPr>
                                <m:t>T</m:t>
                              </m:r>
                            </m:sup>
                          </m:sSup>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1" smtClean="0">
                                      <a:latin typeface="Cambria Math" panose="02040503050406030204" pitchFamily="18" charset="0"/>
                                    </a:rPr>
                                    <m:t>D</m:t>
                                  </m:r>
                                </m:sub>
                              </m:sSub>
                            </m:e>
                          </m:d>
                        </m:num>
                        <m:den>
                          <m:r>
                            <m:rPr>
                              <m:sty m:val="p"/>
                            </m:rPr>
                            <a:rPr lang="en-GB" b="0" i="0" smtClean="0">
                              <a:latin typeface="Cambria Math" panose="02040503050406030204" pitchFamily="18" charset="0"/>
                            </a:rPr>
                            <m:t>RSS</m:t>
                          </m:r>
                        </m:den>
                      </m:f>
                    </m:oMath>
                  </m:oMathPara>
                </a14:m>
                <a:endParaRPr lang="en-GB" dirty="0"/>
              </a:p>
            </p:txBody>
          </p:sp>
        </mc:Choice>
        <mc:Fallback>
          <p:sp>
            <p:nvSpPr>
              <p:cNvPr id="39" name="TextovéPole 38"/>
              <p:cNvSpPr txBox="1">
                <a:spLocks noRot="1" noChangeAspect="1" noMove="1" noResize="1" noEditPoints="1" noAdjustHandles="1" noChangeArrowheads="1" noChangeShapeType="1" noTextEdit="1"/>
              </p:cNvSpPr>
              <p:nvPr/>
            </p:nvSpPr>
            <p:spPr>
              <a:xfrm>
                <a:off x="6948000" y="1572208"/>
                <a:ext cx="3072892" cy="56156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9" name="TextovéPole 68"/>
              <p:cNvSpPr txBox="1"/>
              <p:nvPr/>
            </p:nvSpPr>
            <p:spPr>
              <a:xfrm>
                <a:off x="6840000" y="2615459"/>
                <a:ext cx="4781648" cy="815828"/>
              </a:xfrm>
              <a:prstGeom prst="rect">
                <a:avLst/>
              </a:prstGeom>
              <a:noFill/>
              <a:ln w="25400">
                <a:solidFill>
                  <a:srgbClr val="FF0000"/>
                </a:solidFill>
              </a:ln>
            </p:spPr>
            <p:txBody>
              <a:bodyPr wrap="none" lIns="180000" tIns="144000" rIns="180000" bIns="14400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fName>
                                    <m:e>
                                      <m:r>
                                        <a:rPr lang="en-GB" b="0" i="1" smtClean="0">
                                          <a:latin typeface="Cambria Math" panose="02040503050406030204" pitchFamily="18" charset="0"/>
                                        </a:rPr>
                                        <m:t>𝜑</m:t>
                                      </m:r>
                                    </m:e>
                                  </m:func>
                                </m:e>
                              </m:d>
                            </m:e>
                            <m:sup>
                              <m:r>
                                <a:rPr lang="en-GB" b="0" i="1" smtClean="0">
                                  <a:latin typeface="Cambria Math" panose="02040503050406030204" pitchFamily="18" charset="0"/>
                                </a:rPr>
                                <m:t>2</m:t>
                              </m:r>
                            </m:sup>
                          </m:sSup>
                        </m:num>
                        <m:den>
                          <m:f>
                            <m:fPr>
                              <m:ctrlPr>
                                <a:rPr lang="en-GB" i="1">
                                  <a:latin typeface="Cambria Math" panose="02040503050406030204" pitchFamily="18" charset="0"/>
                                </a:rPr>
                              </m:ctrlPr>
                            </m:fPr>
                            <m:num>
                              <m:r>
                                <a:rPr lang="en-GB" b="0" i="1" smtClean="0">
                                  <a:latin typeface="Cambria Math" panose="02040503050406030204" pitchFamily="18" charset="0"/>
                                </a:rPr>
                                <m:t>𝑁</m:t>
                              </m:r>
                              <m:r>
                                <a:rPr lang="en-GB" b="0" i="1" smtClean="0">
                                  <a:latin typeface="Cambria Math" panose="02040503050406030204" pitchFamily="18" charset="0"/>
                                </a:rPr>
                                <m:t>−1</m:t>
                              </m:r>
                            </m:num>
                            <m:den>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𝑁</m:t>
                              </m:r>
                              <m:r>
                                <a:rPr lang="en-GB" b="0" i="1" smtClean="0">
                                  <a:latin typeface="Cambria Math" panose="02040503050406030204" pitchFamily="18" charset="0"/>
                                </a:rPr>
                                <m:t>+3 </m:t>
                              </m:r>
                            </m:den>
                          </m:f>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𝑁</m:t>
                          </m:r>
                          <m:r>
                            <a:rPr lang="en-GB" b="0" i="1" smtClean="0">
                              <a:latin typeface="Cambria Math" panose="02040503050406030204" pitchFamily="18" charset="0"/>
                            </a:rPr>
                            <m:t>−1, </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−3</m:t>
                              </m:r>
                            </m:e>
                          </m:d>
                        </m:sub>
                      </m:sSub>
                    </m:oMath>
                  </m:oMathPara>
                </a14:m>
                <a:endParaRPr lang="en-GB" b="0" dirty="0" smtClean="0"/>
              </a:p>
            </p:txBody>
          </p:sp>
        </mc:Choice>
        <mc:Fallback>
          <p:sp>
            <p:nvSpPr>
              <p:cNvPr id="69" name="TextovéPole 68"/>
              <p:cNvSpPr txBox="1">
                <a:spLocks noRot="1" noChangeAspect="1" noMove="1" noResize="1" noEditPoints="1" noAdjustHandles="1" noChangeArrowheads="1" noChangeShapeType="1" noTextEdit="1"/>
              </p:cNvSpPr>
              <p:nvPr/>
            </p:nvSpPr>
            <p:spPr>
              <a:xfrm>
                <a:off x="6840000" y="2615459"/>
                <a:ext cx="4781648" cy="815828"/>
              </a:xfrm>
              <a:prstGeom prst="rect">
                <a:avLst/>
              </a:prstGeom>
              <a:blipFill>
                <a:blip r:embed="rId15"/>
                <a:stretch>
                  <a:fillRect/>
                </a:stretch>
              </a:blipFill>
              <a:ln w="25400">
                <a:solidFill>
                  <a:srgbClr val="FF0000"/>
                </a:solidFill>
              </a:ln>
            </p:spPr>
            <p:txBody>
              <a:bodyPr/>
              <a:lstStyle/>
              <a:p>
                <a:r>
                  <a:rPr lang="en-GB">
                    <a:noFill/>
                  </a:rPr>
                  <a:t> </a:t>
                </a:r>
              </a:p>
            </p:txBody>
          </p:sp>
        </mc:Fallback>
      </mc:AlternateContent>
      <p:cxnSp>
        <p:nvCxnSpPr>
          <p:cNvPr id="76" name="Přímá spojnice se šipkou 75"/>
          <p:cNvCxnSpPr/>
          <p:nvPr/>
        </p:nvCxnSpPr>
        <p:spPr>
          <a:xfrm flipH="1">
            <a:off x="4752000" y="2340000"/>
            <a:ext cx="1728000" cy="1638000"/>
          </a:xfrm>
          <a:prstGeom prst="straightConnector1">
            <a:avLst/>
          </a:prstGeom>
          <a:ln w="38100" cap="rnd">
            <a:solidFill>
              <a:srgbClr val="0070C0"/>
            </a:solidFill>
            <a:prstDash val="sysDot"/>
            <a:round/>
            <a:headEnd type="none" w="med" len="lg"/>
            <a:tailEnd type="stealth" w="med" len="lg"/>
          </a:ln>
        </p:spPr>
        <p:style>
          <a:lnRef idx="1">
            <a:schemeClr val="accent1"/>
          </a:lnRef>
          <a:fillRef idx="0">
            <a:schemeClr val="accent1"/>
          </a:fillRef>
          <a:effectRef idx="0">
            <a:schemeClr val="accent1"/>
          </a:effectRef>
          <a:fontRef idx="minor">
            <a:schemeClr val="tx1"/>
          </a:fontRef>
        </p:style>
      </p:cxnSp>
      <p:sp>
        <p:nvSpPr>
          <p:cNvPr id="58" name="Ovál 57"/>
          <p:cNvSpPr/>
          <p:nvPr/>
        </p:nvSpPr>
        <p:spPr>
          <a:xfrm>
            <a:off x="6444000" y="230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louk 46"/>
          <p:cNvSpPr/>
          <p:nvPr/>
        </p:nvSpPr>
        <p:spPr>
          <a:xfrm rot="10800000">
            <a:off x="1728000" y="2628000"/>
            <a:ext cx="864000" cy="720000"/>
          </a:xfrm>
          <a:prstGeom prst="arc">
            <a:avLst>
              <a:gd name="adj1" fmla="val 10287476"/>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9" name="Ovál 48"/>
          <p:cNvSpPr/>
          <p:nvPr/>
        </p:nvSpPr>
        <p:spPr>
          <a:xfrm>
            <a:off x="2322000" y="3107171"/>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50" name="TextovéPole 49"/>
              <p:cNvSpPr txBox="1"/>
              <p:nvPr/>
            </p:nvSpPr>
            <p:spPr>
              <a:xfrm>
                <a:off x="1054160" y="6336000"/>
                <a:ext cx="915682"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a:p>
            </p:txBody>
          </p:sp>
        </mc:Choice>
        <mc:Fallback>
          <p:sp>
            <p:nvSpPr>
              <p:cNvPr id="50" name="TextovéPole 49"/>
              <p:cNvSpPr txBox="1">
                <a:spLocks noRot="1" noChangeAspect="1" noMove="1" noResize="1" noEditPoints="1" noAdjustHandles="1" noChangeArrowheads="1" noChangeShapeType="1" noTextEdit="1"/>
              </p:cNvSpPr>
              <p:nvPr/>
            </p:nvSpPr>
            <p:spPr>
              <a:xfrm>
                <a:off x="1054160" y="6336000"/>
                <a:ext cx="915682" cy="369332"/>
              </a:xfrm>
              <a:prstGeom prst="rect">
                <a:avLst/>
              </a:prstGeom>
              <a:blipFill>
                <a:blip r:embed="rId16"/>
                <a:stretch>
                  <a:fillRect/>
                </a:stretch>
              </a:blipFill>
              <a:ln w="19050">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17932198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Test for  </a:t>
            </a:r>
            <a:r>
              <a:rPr lang="en-GB" i="1" dirty="0" smtClean="0"/>
              <a:t>H</a:t>
            </a:r>
            <a:r>
              <a:rPr lang="en-GB" baseline="-25000" dirty="0" smtClean="0"/>
              <a:t>D</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Given </a:t>
                </a:r>
                <a:r>
                  <a:rPr lang="en-GB" dirty="0"/>
                  <a:t>the </a:t>
                </a:r>
                <a:r>
                  <a:rPr lang="en-GB" dirty="0" smtClean="0"/>
                  <a:t>sample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a14:m>
                <a:r>
                  <a:rPr lang="en-GB" dirty="0" smtClean="0"/>
                  <a:t>  of </a:t>
                </a:r>
                <a:r>
                  <a:rPr lang="en-GB" dirty="0"/>
                  <a:t>the </a:t>
                </a:r>
                <a:r>
                  <a:rPr lang="en-GB" dirty="0" smtClean="0"/>
                  <a:t>random </a:t>
                </a:r>
                <a:r>
                  <a:rPr lang="en-GB" dirty="0"/>
                  <a:t>variables  </a:t>
                </a:r>
                <a:r>
                  <a:rPr lang="en-GB" dirty="0" smtClean="0"/>
                  <a:t/>
                </a:r>
                <a:br>
                  <a:rPr lang="en-GB" dirty="0" smtClean="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oMath>
                </a14:m>
                <a:r>
                  <a:rPr lang="en-GB" dirty="0" smtClean="0"/>
                  <a:t>  </a:t>
                </a:r>
                <a:br>
                  <a:rPr lang="en-GB" dirty="0" smtClean="0"/>
                </a:br>
                <a:r>
                  <a:rPr lang="en-GB" dirty="0" smtClean="0"/>
                  <a:t>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(unknown) parameters such that  </a:t>
                </a:r>
                <a:br>
                  <a:rPr lang="en-GB" dirty="0" smtClean="0"/>
                </a:b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i="1" smtClean="0">
                                <a:latin typeface="Cambria Math" panose="02040503050406030204" pitchFamily="18" charset="0"/>
                              </a:rPr>
                              <m:t>𝑘</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b="0" i="1" smtClean="0">
                        <a:latin typeface="Cambria Math" panose="02040503050406030204" pitchFamily="18" charset="0"/>
                      </a:rPr>
                      <m:t>=0</m:t>
                    </m:r>
                  </m:oMath>
                </a14:m>
                <a:r>
                  <a:rPr lang="en-GB" dirty="0" smtClean="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𝒩</m:t>
                    </m:r>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a14:m>
                <a:r>
                  <a:rPr lang="en-GB" dirty="0" smtClean="0"/>
                  <a:t>  </a:t>
                </a:r>
                <a:br>
                  <a:rPr lang="en-GB" dirty="0" smtClean="0"/>
                </a:br>
                <a:r>
                  <a:rPr lang="en-GB" dirty="0" smtClean="0"/>
                  <a:t>are mutually independent random variables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t>
                </a:r>
                <a:br>
                  <a:rPr lang="en-GB" dirty="0" smtClean="0"/>
                </a:b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t>
                </a:r>
                <a14:m>
                  <m:oMath xmlns:m="http://schemas.openxmlformats.org/officeDocument/2006/math">
                    <m:r>
                      <a:rPr lang="en-GB" i="1">
                        <a:latin typeface="Cambria Math" panose="02040503050406030204" pitchFamily="18" charset="0"/>
                      </a:rPr>
                      <m:t>𝑙</m:t>
                    </m:r>
                    <m:r>
                      <a:rPr lang="en-GB" i="1">
                        <a:latin typeface="Cambria Math" panose="02040503050406030204" pitchFamily="18" charset="0"/>
                      </a:rPr>
                      <m:t>=1, 2,…,</m:t>
                    </m:r>
                    <m:r>
                      <a:rPr lang="en-GB" i="1">
                        <a:latin typeface="Cambria Math" panose="02040503050406030204" pitchFamily="18" charset="0"/>
                      </a:rPr>
                      <m:t>𝑁</m:t>
                    </m:r>
                  </m:oMath>
                </a14:m>
                <a:r>
                  <a:rPr lang="en-GB" dirty="0" smtClean="0"/>
                  <a:t>  such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=1</m:t>
                    </m:r>
                  </m:oMath>
                </a14:m>
                <a:r>
                  <a:rPr lang="en-GB" dirty="0" smtClean="0"/>
                  <a:t>,  formulate </a:t>
                </a:r>
                <a:r>
                  <a:rPr lang="en-GB" dirty="0"/>
                  <a:t>the null hypothesis</a:t>
                </a:r>
                <a:r>
                  <a:rPr lang="en-GB" dirty="0" smtClean="0"/>
                  <a:t>:</a:t>
                </a:r>
                <a:br>
                  <a:rPr lang="en-GB" dirty="0" smtClean="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1" smtClean="0">
                            <a:latin typeface="Cambria Math" panose="02040503050406030204" pitchFamily="18" charset="0"/>
                          </a:rPr>
                          <m:t>D</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b="0" i="1" smtClean="0">
                            <a:latin typeface="Cambria Math" panose="02040503050406030204" pitchFamily="18" charset="0"/>
                          </a:rPr>
                          <m:t>𝑁</m:t>
                        </m:r>
                      </m:sub>
                    </m:sSub>
                    <m:r>
                      <a:rPr lang="en-GB" b="0" i="1" smtClean="0">
                        <a:latin typeface="Cambria Math" panose="02040503050406030204" pitchFamily="18" charset="0"/>
                      </a:rPr>
                      <m:t>=0</m:t>
                    </m:r>
                  </m:oMath>
                </a14:m>
                <a:endParaRPr lang="en-GB" dirty="0" smtClean="0"/>
              </a:p>
              <a:p>
                <a:pPr marL="342900" indent="-342900">
                  <a:buFont typeface="Arial" panose="020B0604020202020204" pitchFamily="34" charset="0"/>
                  <a:buChar char="•"/>
                </a:pPr>
                <a:endParaRPr lang="en-GB" dirty="0" smtClean="0"/>
              </a:p>
              <a:p>
                <a:pPr marL="342900" indent="-342900">
                  <a:lnSpc>
                    <a:spcPct val="300000"/>
                  </a:lnSpc>
                  <a:buFont typeface="Arial" panose="020B0604020202020204" pitchFamily="34" charset="0"/>
                  <a:buChar char="•"/>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1" smtClean="0">
                            <a:latin typeface="Cambria Math" panose="02040503050406030204" pitchFamily="18" charset="0"/>
                          </a:rPr>
                          <m:t>D</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1" smtClean="0">
                            <a:latin typeface="Cambria Math" panose="02040503050406030204" pitchFamily="18" charset="0"/>
                          </a:rPr>
                          <m:t>D</m:t>
                        </m:r>
                      </m:sub>
                    </m:sSub>
                  </m:oMath>
                </a14:m>
                <a:r>
                  <a:rPr lang="en-GB" dirty="0" smtClean="0"/>
                  <a:t>,  i.e.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𝑙</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𝑙</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11259"/>
                </a:stretch>
              </a:blipFill>
            </p:spPr>
            <p:txBody>
              <a:bodyPr/>
              <a:lstStyle/>
              <a:p>
                <a:r>
                  <a:rPr lang="en-GB">
                    <a:noFill/>
                  </a:rPr>
                  <a:t> </a:t>
                </a:r>
              </a:p>
            </p:txBody>
          </p:sp>
        </mc:Fallback>
      </mc:AlternateContent>
    </p:spTree>
    <p:extLst>
      <p:ext uri="{BB962C8B-B14F-4D97-AF65-F5344CB8AC3E}">
        <p14:creationId xmlns:p14="http://schemas.microsoft.com/office/powerpoint/2010/main" val="3340445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Test for  </a:t>
            </a:r>
            <a:r>
              <a:rPr lang="en-GB" i="1" dirty="0" smtClean="0"/>
              <a:t>H</a:t>
            </a:r>
            <a:r>
              <a:rPr lang="en-GB" baseline="-25000" dirty="0" smtClean="0"/>
              <a:t>D</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a:t>Calculate the statistic</a:t>
                </a:r>
              </a:p>
              <a:p>
                <a:endParaRPr lang="en-GB" dirty="0"/>
              </a:p>
              <a:p>
                <a:pPr>
                  <a:lnSpc>
                    <a:spcPct val="11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𝐹</m:t>
                      </m:r>
                      <m:r>
                        <m:rPr>
                          <m:aln/>
                        </m:rPr>
                        <a:rPr lang="en-GB" i="1">
                          <a:latin typeface="Cambria Math" panose="02040503050406030204" pitchFamily="18" charset="0"/>
                        </a:rPr>
                        <m:t>=</m:t>
                      </m:r>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S</m:t>
                                  </m:r>
                                  <m:r>
                                    <m:rPr>
                                      <m:sty m:val="p"/>
                                    </m:rPr>
                                    <a:rPr lang="en-GB">
                                      <a:latin typeface="Cambria Math" panose="02040503050406030204" pitchFamily="18" charset="0"/>
                                    </a:rPr>
                                    <m:t>S</m:t>
                                  </m:r>
                                </m:e>
                                <m:sub>
                                  <m:r>
                                    <m:rPr>
                                      <m:sty m:val="p"/>
                                    </m:rPr>
                                    <a:rPr lang="en-GB" i="1">
                                      <a:latin typeface="Cambria Math" panose="02040503050406030204" pitchFamily="18" charset="0"/>
                                    </a:rPr>
                                    <m:t>D</m:t>
                                  </m:r>
                                </m:sub>
                              </m:sSub>
                            </m:num>
                            <m:den>
                              <m:r>
                                <a:rPr lang="en-GB" i="1">
                                  <a:latin typeface="Cambria Math" panose="02040503050406030204" pitchFamily="18" charset="0"/>
                                </a:rPr>
                                <m:t> </m:t>
                              </m:r>
                              <m:r>
                                <m:rPr>
                                  <m:sty m:val="p"/>
                                </m:rPr>
                                <a:rPr lang="en-GB">
                                  <a:latin typeface="Cambria Math" panose="02040503050406030204" pitchFamily="18" charset="0"/>
                                </a:rPr>
                                <m:t>RS</m:t>
                              </m:r>
                              <m:r>
                                <m:rPr>
                                  <m:sty m:val="p"/>
                                </m:rPr>
                                <a:rPr lang="en-GB">
                                  <a:latin typeface="Cambria Math" panose="02040503050406030204" pitchFamily="18" charset="0"/>
                                </a:rPr>
                                <m:t>S</m:t>
                              </m:r>
                              <m:r>
                                <a:rPr lang="en-GB" i="1">
                                  <a:latin typeface="Cambria Math" panose="02040503050406030204" pitchFamily="18" charset="0"/>
                                </a:rPr>
                                <m:t> </m:t>
                              </m:r>
                            </m:den>
                          </m:f>
                        </m:num>
                        <m:den>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DF</m:t>
                                  </m:r>
                                </m:e>
                                <m:sub>
                                  <m:r>
                                    <m:rPr>
                                      <m:sty m:val="p"/>
                                    </m:rPr>
                                    <a:rPr lang="en-GB" i="1">
                                      <a:latin typeface="Cambria Math" panose="02040503050406030204" pitchFamily="18" charset="0"/>
                                    </a:rPr>
                                    <m:t>D</m:t>
                                  </m:r>
                                </m:sub>
                              </m:sSub>
                            </m:num>
                            <m:den>
                              <m:r>
                                <m:rPr>
                                  <m:sty m:val="p"/>
                                </m:rPr>
                                <a:rPr lang="en-GB">
                                  <a:latin typeface="Cambria Math" panose="02040503050406030204" pitchFamily="18" charset="0"/>
                                </a:rPr>
                                <m:t>D</m:t>
                              </m:r>
                              <m:sSub>
                                <m:sSubPr>
                                  <m:ctrlPr>
                                    <a:rPr lang="en-GB" i="1">
                                      <a:latin typeface="Cambria Math" panose="02040503050406030204" pitchFamily="18" charset="0"/>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RSS</m:t>
                                  </m:r>
                                </m:sub>
                              </m:sSub>
                            </m:den>
                          </m:f>
                        </m:den>
                      </m:f>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i="1">
                                  <a:latin typeface="Cambria Math" panose="02040503050406030204" pitchFamily="18" charset="0"/>
                                </a:rPr>
                                <m:t>𝑁</m:t>
                              </m:r>
                              <m:nary>
                                <m:naryPr>
                                  <m:chr m:val="∑"/>
                                  <m:ctrlPr>
                                    <a:rPr lang="en-GB" i="1">
                                      <a:latin typeface="Cambria Math" panose="02040503050406030204" pitchFamily="18" charset="0"/>
                                    </a:rPr>
                                  </m:ctrlPr>
                                </m:naryPr>
                                <m:sub>
                                  <m:r>
                                    <a:rPr lang="en-GB" i="1">
                                      <a:latin typeface="Cambria Math" panose="02040503050406030204" pitchFamily="18" charset="0"/>
                                    </a:rPr>
                                    <m:t>𝑙</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𝑙</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𝑙</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𝑖𝑗𝑘𝑙</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𝑖𝑗𝑘𝑙</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𝑙</m:t>
                                                          </m:r>
                                                        </m:sub>
                                                      </m:sSub>
                                                      <m:r>
                                                        <a:rPr lang="en-GB" i="1">
                                                          <a:latin typeface="Cambria Math" panose="02040503050406030204" pitchFamily="18" charset="0"/>
                                                        </a:rPr>
                                                        <m:t>+3</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e>
                              </m:nary>
                            </m:den>
                          </m:f>
                        </m:num>
                        <m:den>
                          <m:f>
                            <m:fPr>
                              <m:ctrlPr>
                                <a:rPr lang="en-GB" i="1">
                                  <a:latin typeface="Cambria Math" panose="02040503050406030204" pitchFamily="18" charset="0"/>
                                </a:rPr>
                              </m:ctrlPr>
                            </m:fPr>
                            <m:num>
                              <m:r>
                                <a:rPr lang="en-GB" i="1">
                                  <a:latin typeface="Cambria Math" panose="02040503050406030204" pitchFamily="18" charset="0"/>
                                </a:rPr>
                                <m:t>𝑁</m:t>
                              </m:r>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𝑁</m:t>
                                  </m:r>
                                </m:e>
                                <m:sup>
                                  <m:r>
                                    <a:rPr lang="en-GB" i="1">
                                      <a:latin typeface="Cambria Math" panose="02040503050406030204" pitchFamily="18" charset="0"/>
                                    </a:rPr>
                                    <m:t>2</m:t>
                                  </m:r>
                                </m:sup>
                              </m:sSup>
                              <m:r>
                                <a:rPr lang="en-GB" i="1">
                                  <a:latin typeface="Cambria Math" panose="02040503050406030204" pitchFamily="18" charset="0"/>
                                </a:rPr>
                                <m:t>−4</m:t>
                              </m:r>
                              <m:r>
                                <a:rPr lang="en-GB" i="1">
                                  <a:latin typeface="Cambria Math" panose="02040503050406030204" pitchFamily="18" charset="0"/>
                                </a:rPr>
                                <m:t>𝑁</m:t>
                              </m:r>
                              <m:r>
                                <a:rPr lang="en-GB" i="1">
                                  <a:latin typeface="Cambria Math" panose="02040503050406030204" pitchFamily="18" charset="0"/>
                                </a:rPr>
                                <m:t>+3</m:t>
                              </m:r>
                            </m:den>
                          </m:f>
                        </m:den>
                      </m:f>
                    </m:oMath>
                  </m:oMathPara>
                </a14:m>
                <a:endParaRPr lang="en-GB" dirty="0"/>
              </a:p>
              <a:p>
                <a:pPr marL="342900" indent="-342900">
                  <a:lnSpc>
                    <a:spcPct val="150000"/>
                  </a:lnSpc>
                  <a:buFont typeface="Arial" panose="020B0604020202020204" pitchFamily="34" charset="0"/>
                  <a:buChar char="•"/>
                </a:pPr>
                <a:endParaRPr lang="en-GB" dirty="0"/>
              </a:p>
              <a:p>
                <a:pPr marL="342900" indent="-342900">
                  <a:lnSpc>
                    <a:spcPct val="150000"/>
                  </a:lnSpc>
                  <a:buFont typeface="Arial" panose="020B0604020202020204" pitchFamily="34" charset="0"/>
                  <a:buChar char="•"/>
                </a:pPr>
                <a:r>
                  <a:rPr lang="en-GB" dirty="0"/>
                  <a:t>If the null hypothesis is true, then we have by the Theorem</a:t>
                </a:r>
                <a:br>
                  <a:rPr lang="en-GB" dirty="0"/>
                </a:br>
                <a14:m>
                  <m:oMath xmlns:m="http://schemas.openxmlformats.org/officeDocument/2006/math">
                    <m:r>
                      <a:rPr lang="en-GB" i="1">
                        <a:latin typeface="Cambria Math" panose="02040503050406030204" pitchFamily="18" charset="0"/>
                      </a:rPr>
                      <m:t>𝐹</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𝑁</m:t>
                        </m:r>
                        <m:r>
                          <a:rPr lang="en-GB" i="1">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−3</m:t>
                            </m:r>
                          </m:e>
                        </m:d>
                      </m:sub>
                    </m:sSub>
                  </m:oMath>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30471850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Four-way ANOVA with no interactions:  Test for  </a:t>
            </a:r>
            <a:r>
              <a:rPr lang="en-GB" i="1" dirty="0" smtClean="0"/>
              <a:t>H</a:t>
            </a:r>
            <a:r>
              <a:rPr lang="en-GB" baseline="-25000" dirty="0" smtClean="0"/>
              <a:t>D</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buFont typeface="Arial" panose="020B0604020202020204" pitchFamily="34" charset="0"/>
                  <a:buChar char="•"/>
                </a:pPr>
                <a:r>
                  <a:rPr lang="en-GB" dirty="0" smtClean="0"/>
                  <a:t>Choose </a:t>
                </a:r>
                <a:r>
                  <a:rPr lang="en-GB" b="1" dirty="0"/>
                  <a:t>the level of significance</a:t>
                </a:r>
                <a:r>
                  <a:rPr lang="en-GB" dirty="0"/>
                  <a:t>, a small number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&gt;0</m:t>
                    </m:r>
                  </m:oMath>
                </a14:m>
                <a:r>
                  <a:rPr lang="en-GB" dirty="0"/>
                  <a:t>,  such as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=5 %</m:t>
                    </m:r>
                  </m:oMath>
                </a14:m>
                <a:endParaRPr lang="en-GB" dirty="0"/>
              </a:p>
              <a:p>
                <a:pPr marL="342900" indent="-342900">
                  <a:buFont typeface="Arial" panose="020B0604020202020204" pitchFamily="34" charset="0"/>
                  <a:buChar char="•"/>
                </a:pPr>
                <a:endParaRPr lang="en-GB" dirty="0"/>
              </a:p>
              <a:p>
                <a:pPr marL="342900" indent="-342900">
                  <a:lnSpc>
                    <a:spcPct val="150000"/>
                  </a:lnSpc>
                  <a:buFont typeface="Arial" panose="020B0604020202020204" pitchFamily="34" charset="0"/>
                  <a:buChar char="•"/>
                </a:pPr>
                <a:r>
                  <a:rPr lang="en-GB" dirty="0" smtClean="0"/>
                  <a:t>Find the </a:t>
                </a:r>
                <a:r>
                  <a:rPr lang="en-GB" b="1" dirty="0"/>
                  <a:t>critical </a:t>
                </a:r>
                <a:r>
                  <a:rPr lang="en-GB" b="1" dirty="0" smtClean="0"/>
                  <a:t>value</a:t>
                </a:r>
                <a:r>
                  <a:rPr lang="en-GB" dirty="0" smtClean="0"/>
                  <a:t/>
                </a:r>
                <a:br>
                  <a:rPr lang="en-GB" dirty="0" smtClean="0"/>
                </a:b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 = 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𝑁</m:t>
                        </m:r>
                        <m:r>
                          <a:rPr lang="en-GB" i="1">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−3</m:t>
                            </m:r>
                          </m:e>
                        </m:d>
                      </m:sub>
                    </m:sSub>
                    <m:r>
                      <a:rPr lang="en-GB"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𝛼</m:t>
                        </m:r>
                      </m:e>
                    </m:d>
                  </m:oMath>
                </a14:m>
                <a:r>
                  <a:rPr lang="en-GB" dirty="0" smtClean="0"/>
                  <a:t/>
                </a:r>
                <a:br>
                  <a:rPr lang="en-GB" dirty="0" smtClean="0"/>
                </a:br>
                <a:r>
                  <a:rPr lang="en-GB" dirty="0" smtClean="0"/>
                  <a:t>so that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𝑐</m:t>
                        </m:r>
                      </m:sub>
                      <m:sup>
                        <m:r>
                          <a:rPr lang="en-GB" i="1">
                            <a:latin typeface="Cambria Math" panose="02040503050406030204" pitchFamily="18" charset="0"/>
                          </a:rPr>
                          <m:t>+∞</m:t>
                        </m:r>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r>
                      <a:rPr lang="en-GB" i="1">
                        <a:latin typeface="Cambria Math" panose="02040503050406030204" pitchFamily="18" charset="0"/>
                      </a:rPr>
                      <m:t>𝛼</m:t>
                    </m:r>
                  </m:oMath>
                </a14:m>
                <a:r>
                  <a:rPr lang="en-GB" dirty="0" smtClean="0"/>
                  <a:t>  where  </a:t>
                </a:r>
                <a14:m>
                  <m:oMath xmlns:m="http://schemas.openxmlformats.org/officeDocument/2006/math">
                    <m:r>
                      <a:rPr lang="en-GB" i="1">
                        <a:latin typeface="Cambria Math" panose="02040503050406030204" pitchFamily="18" charset="0"/>
                      </a:rPr>
                      <m:t>𝑓</m:t>
                    </m:r>
                  </m:oMath>
                </a14:m>
                <a:r>
                  <a:rPr lang="en-GB" dirty="0"/>
                  <a:t>  is the density of the </a:t>
                </a:r>
                <a:r>
                  <a:rPr lang="en-GB" i="1" dirty="0" smtClean="0"/>
                  <a:t>F</a:t>
                </a:r>
                <a:r>
                  <a:rPr lang="en-GB" dirty="0" smtClean="0"/>
                  <a:t>-distribution </a:t>
                </a:r>
                <a:r>
                  <a:rPr lang="en-GB" dirty="0"/>
                  <a:t>with </a:t>
                </a:r>
                <a:r>
                  <a:rPr lang="en-GB" dirty="0" smtClean="0"/>
                  <a:t> </a:t>
                </a:r>
                <a:br>
                  <a:rPr lang="en-GB" dirty="0" smtClean="0"/>
                </a:b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−1</m:t>
                    </m:r>
                  </m:oMath>
                </a14:m>
                <a:r>
                  <a:rPr lang="en-GB" dirty="0" smtClean="0"/>
                  <a:t>  and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−3</m:t>
                        </m:r>
                      </m:e>
                    </m:d>
                  </m:oMath>
                </a14:m>
                <a:r>
                  <a:rPr lang="en-GB" dirty="0"/>
                  <a:t>  </a:t>
                </a:r>
                <a:r>
                  <a:rPr lang="en-GB" dirty="0" smtClean="0"/>
                  <a:t>degrees of freedom</a:t>
                </a:r>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𝑐</m:t>
                        </m:r>
                        <m:r>
                          <a:rPr lang="en-GB" b="0" i="1" smtClean="0">
                            <a:latin typeface="Cambria Math" panose="02040503050406030204" pitchFamily="18" charset="0"/>
                          </a:rPr>
                          <m:t>,+∞</m:t>
                        </m:r>
                      </m:e>
                    </m:d>
                  </m:oMath>
                </a14:m>
                <a:r>
                  <a:rPr lang="en-GB" dirty="0" smtClean="0"/>
                  <a:t>,  </a:t>
                </a:r>
                <a:r>
                  <a:rPr lang="en-GB" b="1" dirty="0"/>
                  <a:t>the critical region</a:t>
                </a:r>
                <a:r>
                  <a:rPr lang="en-GB" dirty="0"/>
                  <a:t>, then </a:t>
                </a:r>
                <a:r>
                  <a:rPr lang="en-GB" b="1" u="sng" dirty="0"/>
                  <a:t>reject</a:t>
                </a:r>
                <a:r>
                  <a:rPr lang="en-GB" dirty="0"/>
                  <a:t> the null hypothesis</a:t>
                </a:r>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0,</m:t>
                        </m:r>
                        <m:r>
                          <a:rPr lang="en-GB" b="0" i="1" smtClean="0">
                            <a:latin typeface="Cambria Math" panose="02040503050406030204" pitchFamily="18" charset="0"/>
                          </a:rPr>
                          <m:t>𝑐</m:t>
                        </m:r>
                      </m:e>
                    </m:d>
                  </m:oMath>
                </a14:m>
                <a:r>
                  <a:rPr lang="en-GB" dirty="0"/>
                  <a:t>,  then </a:t>
                </a:r>
                <a:r>
                  <a:rPr lang="en-GB" b="1" u="sng" dirty="0"/>
                  <a:t>do not reject</a:t>
                </a:r>
                <a:r>
                  <a:rPr lang="en-GB" dirty="0"/>
                  <a:t> (or </a:t>
                </a:r>
                <a:r>
                  <a:rPr lang="en-GB" u="sng" dirty="0"/>
                  <a:t>fail to reject</a:t>
                </a:r>
                <a:r>
                  <a:rPr lang="en-GB" dirty="0"/>
                  <a:t>) the null </a:t>
                </a:r>
                <a:r>
                  <a:rPr lang="en-GB" dirty="0" smtClean="0"/>
                  <a:t>hypothesis</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t="-847"/>
                </a:stretch>
              </a:blipFill>
            </p:spPr>
            <p:txBody>
              <a:bodyPr/>
              <a:lstStyle/>
              <a:p>
                <a:r>
                  <a:rPr lang="en-GB">
                    <a:noFill/>
                  </a:rPr>
                  <a:t> </a:t>
                </a:r>
              </a:p>
            </p:txBody>
          </p:sp>
        </mc:Fallback>
      </mc:AlternateContent>
    </p:spTree>
    <p:extLst>
      <p:ext uri="{BB962C8B-B14F-4D97-AF65-F5344CB8AC3E}">
        <p14:creationId xmlns:p14="http://schemas.microsoft.com/office/powerpoint/2010/main" val="1805034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Introduction: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We assume that the effect of the factors  A, B, C, D  is additive.</a:t>
                </a:r>
              </a:p>
              <a:p>
                <a:pPr>
                  <a:lnSpc>
                    <a:spcPct val="150000"/>
                  </a:lnSpc>
                </a:pPr>
                <a:r>
                  <a:rPr lang="en-GB" dirty="0" smtClean="0"/>
                  <a:t>Moreover, it is possible to distinguish many combinations of interactions, e.g.:</a:t>
                </a:r>
              </a:p>
              <a:p>
                <a:pPr marL="457200" indent="-457200">
                  <a:lnSpc>
                    <a:spcPct val="150000"/>
                  </a:lnSpc>
                  <a:buFont typeface="Arial" panose="020B0604020202020204" pitchFamily="34" charset="0"/>
                  <a:buChar char="•"/>
                </a:pPr>
                <a:r>
                  <a:rPr lang="en-GB" dirty="0" smtClean="0"/>
                  <a:t>No interactions between / among the factors:</a:t>
                </a:r>
                <a:br>
                  <a:rPr lang="en-GB" dirty="0" smtClean="0"/>
                </a:br>
                <a:r>
                  <a:rPr lang="en-GB" dirty="0" smtClean="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𝑖𝑗𝑘𝑙𝑚</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oMath>
                </a14:m>
                <a:endParaRPr lang="en-GB" dirty="0" smtClean="0"/>
              </a:p>
              <a:p>
                <a:pPr marL="457200" indent="-457200">
                  <a:buFont typeface="Arial" panose="020B0604020202020204" pitchFamily="34" charset="0"/>
                  <a:buChar char="•"/>
                </a:pPr>
                <a:r>
                  <a:rPr lang="en-GB" dirty="0" smtClean="0"/>
                  <a:t>Etc.</a:t>
                </a:r>
              </a:p>
              <a:p>
                <a:pPr marL="457200" indent="-457200">
                  <a:lnSpc>
                    <a:spcPct val="150000"/>
                  </a:lnSpc>
                  <a:buFont typeface="Arial" panose="020B0604020202020204" pitchFamily="34" charset="0"/>
                  <a:buChar char="•"/>
                </a:pPr>
                <a:r>
                  <a:rPr lang="en-GB" dirty="0" smtClean="0"/>
                  <a:t>All interactions between and among the factors:</a:t>
                </a:r>
              </a:p>
              <a:p>
                <a:pPr>
                  <a:lnSpc>
                    <a:spcPct val="137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𝑖𝑗𝑘𝑙𝑚</m:t>
                          </m:r>
                        </m:sub>
                      </m:sSub>
                      <m: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 </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𝑖𝑘</m:t>
                          </m:r>
                        </m:sub>
                        <m:sup>
                          <m:r>
                            <m:rPr>
                              <m:sty m:val="p"/>
                            </m:rPr>
                            <a:rPr lang="en-GB">
                              <a:latin typeface="Cambria Math" panose="02040503050406030204" pitchFamily="18" charset="0"/>
                            </a:rPr>
                            <m:t>AC</m:t>
                          </m:r>
                        </m:sup>
                      </m:sSubSup>
                      <m:r>
                        <a:rPr lang="en-GB" i="1">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𝑖𝑙</m:t>
                          </m:r>
                        </m:sub>
                        <m:sup>
                          <m:r>
                            <m:rPr>
                              <m:sty m:val="p"/>
                            </m:rPr>
                            <a:rPr lang="en-GB" b="0" i="0" smtClean="0">
                              <a:latin typeface="Cambria Math" panose="02040503050406030204" pitchFamily="18" charset="0"/>
                            </a:rPr>
                            <m:t>AD</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𝑗𝑘</m:t>
                          </m:r>
                        </m:sub>
                        <m:sup>
                          <m:r>
                            <m:rPr>
                              <m:sty m:val="p"/>
                            </m:rPr>
                            <a:rPr lang="en-GB" i="0">
                              <a:latin typeface="Cambria Math" panose="02040503050406030204" pitchFamily="18" charset="0"/>
                            </a:rPr>
                            <m:t>BC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𝑗𝑙</m:t>
                          </m:r>
                        </m:sub>
                        <m:sup>
                          <m:r>
                            <m:rPr>
                              <m:sty m:val="p"/>
                            </m:rPr>
                            <a:rPr lang="en-GB" b="0" i="0" smtClean="0">
                              <a:latin typeface="Cambria Math" panose="02040503050406030204" pitchFamily="18" charset="0"/>
                            </a:rPr>
                            <m:t>BD</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𝑘𝑙</m:t>
                          </m:r>
                        </m:sub>
                        <m:sup>
                          <m:r>
                            <m:rPr>
                              <m:sty m:val="p"/>
                            </m:rPr>
                            <a:rPr lang="en-GB" b="0" i="0" smtClean="0">
                              <a:latin typeface="Cambria Math" panose="02040503050406030204" pitchFamily="18" charset="0"/>
                            </a:rPr>
                            <m:t>CD</m:t>
                          </m:r>
                        </m:sup>
                      </m:sSubSup>
                      <m:r>
                        <a:rPr lang="en-GB" b="0" i="1" smtClean="0">
                          <a:latin typeface="Cambria Math" panose="02040503050406030204" pitchFamily="18" charset="0"/>
                        </a:rPr>
                        <m:t>+     </m:t>
                      </m:r>
                    </m:oMath>
                    <m:oMath xmlns:m="http://schemas.openxmlformats.org/officeDocument/2006/math">
                      <m:r>
                        <a:rPr lang="en-GB" i="1">
                          <a:latin typeface="Cambria Math" panose="02040503050406030204" pitchFamily="18" charset="0"/>
                        </a:rPr>
                        <m:t>      +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𝑖𝑗𝑘</m:t>
                          </m:r>
                        </m:sub>
                        <m:sup>
                          <m:r>
                            <m:rPr>
                              <m:sty m:val="p"/>
                            </m:rPr>
                            <a:rPr lang="en-GB" b="0" i="0" smtClean="0">
                              <a:latin typeface="Cambria Math" panose="02040503050406030204" pitchFamily="18" charset="0"/>
                            </a:rPr>
                            <m:t>ABC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𝑖𝑗𝑙</m:t>
                          </m:r>
                        </m:sub>
                        <m:sup>
                          <m:r>
                            <m:rPr>
                              <m:sty m:val="p"/>
                            </m:rPr>
                            <a:rPr lang="en-GB" b="0" i="0" smtClean="0">
                              <a:latin typeface="Cambria Math" panose="02040503050406030204" pitchFamily="18" charset="0"/>
                            </a:rPr>
                            <m:t>ABD</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𝑖𝑘𝑙</m:t>
                          </m:r>
                        </m:sub>
                        <m:sup>
                          <m:r>
                            <m:rPr>
                              <m:sty m:val="p"/>
                            </m:rPr>
                            <a:rPr lang="en-GB" b="0" i="0" smtClean="0">
                              <a:latin typeface="Cambria Math" panose="02040503050406030204" pitchFamily="18" charset="0"/>
                            </a:rPr>
                            <m:t>ACD</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𝑗𝑘𝑙</m:t>
                          </m:r>
                        </m:sub>
                        <m:sup>
                          <m:r>
                            <m:rPr>
                              <m:sty m:val="p"/>
                            </m:rPr>
                            <a:rPr lang="en-GB" b="0" i="0" smtClean="0">
                              <a:latin typeface="Cambria Math" panose="02040503050406030204" pitchFamily="18" charset="0"/>
                            </a:rPr>
                            <m:t>BCD</m:t>
                          </m:r>
                        </m:sup>
                      </m:sSubSup>
                    </m:oMath>
                    <m:oMath xmlns:m="http://schemas.openxmlformats.org/officeDocument/2006/math">
                      <m:r>
                        <a:rPr lang="en-GB" i="1">
                          <a:latin typeface="Cambria Math" panose="02040503050406030204" pitchFamily="18" charset="0"/>
                        </a:rPr>
                        <m:t>      +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𝑖𝑗𝑘𝑙</m:t>
                          </m:r>
                        </m:sub>
                        <m:sup>
                          <m:r>
                            <m:rPr>
                              <m:sty m:val="p"/>
                            </m:rPr>
                            <a:rPr lang="en-GB" b="0" i="0" smtClean="0">
                              <a:latin typeface="Cambria Math" panose="02040503050406030204" pitchFamily="18" charset="0"/>
                            </a:rPr>
                            <m:t>ABCD</m:t>
                          </m:r>
                        </m:sup>
                      </m:sSubSup>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93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ovéPole 4"/>
              <p:cNvSpPr txBox="1"/>
              <p:nvPr/>
            </p:nvSpPr>
            <p:spPr>
              <a:xfrm>
                <a:off x="9576000" y="2836800"/>
                <a:ext cx="2256515"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 xmlns:m="http://schemas.openxmlformats.org/officeDocument/2006/math">
                      <m:r>
                        <a:rPr lang="en-GB" sz="2400" b="0" i="1" smtClean="0">
                          <a:latin typeface="Cambria Math" panose="02040503050406030204" pitchFamily="18" charset="0"/>
                        </a:rPr>
                        <m:t>𝑙</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𝐿</m:t>
                      </m:r>
                    </m:oMath>
                    <m:oMath xmlns:m="http://schemas.openxmlformats.org/officeDocument/2006/math">
                      <m:r>
                        <a:rPr lang="en-GB" sz="2400" b="0" i="1" smtClean="0">
                          <a:latin typeface="Cambria Math" panose="02040503050406030204" pitchFamily="18" charset="0"/>
                        </a:rPr>
                        <m:t>𝑚</m:t>
                      </m:r>
                      <m:r>
                        <m:rPr>
                          <m:aln/>
                        </m:rPr>
                        <a:rPr lang="en-GB" sz="2400" b="0" i="1" smtClean="0">
                          <a:latin typeface="Cambria Math" panose="02040503050406030204" pitchFamily="18" charset="0"/>
                        </a:rPr>
                        <m:t>=</m:t>
                      </m:r>
                      <m:r>
                        <a:rPr lang="en-GB" sz="2400" b="0" i="1" smtClean="0">
                          <a:latin typeface="Cambria Math" panose="02040503050406030204" pitchFamily="18" charset="0"/>
                        </a:rPr>
                        <m:t>1,2,…,</m:t>
                      </m:r>
                      <m:sSub>
                        <m:sSubPr>
                          <m:ctrlPr>
                            <a:rPr lang="en-GB" sz="2400" i="1" smtClean="0">
                              <a:latin typeface="Cambria Math" panose="02040503050406030204" pitchFamily="18" charset="0"/>
                            </a:rPr>
                          </m:ctrlPr>
                        </m:sSubPr>
                        <m:e>
                          <m:r>
                            <a:rPr lang="en-GB" sz="2400" i="1">
                              <a:latin typeface="Cambria Math" panose="02040503050406030204" pitchFamily="18" charset="0"/>
                            </a:rPr>
                            <m:t>𝑛</m:t>
                          </m:r>
                        </m:e>
                        <m:sub>
                          <m:r>
                            <a:rPr lang="en-GB" sz="2400" i="1">
                              <a:latin typeface="Cambria Math" panose="02040503050406030204" pitchFamily="18" charset="0"/>
                            </a:rPr>
                            <m:t>𝑖𝑗𝑘</m:t>
                          </m:r>
                          <m:r>
                            <a:rPr lang="en-GB" sz="2400" b="0" i="1" smtClean="0">
                              <a:latin typeface="Cambria Math" panose="02040503050406030204" pitchFamily="18" charset="0"/>
                            </a:rPr>
                            <m:t>𝑙</m:t>
                          </m:r>
                        </m:sub>
                      </m:sSub>
                    </m:oMath>
                  </m:oMathPara>
                </a14:m>
                <a:endParaRPr lang="en-GB" sz="2400" dirty="0"/>
              </a:p>
            </p:txBody>
          </p:sp>
        </mc:Choice>
        <mc:Fallback>
          <p:sp>
            <p:nvSpPr>
              <p:cNvPr id="5" name="TextovéPole 4"/>
              <p:cNvSpPr txBox="1">
                <a:spLocks noRot="1" noChangeAspect="1" noMove="1" noResize="1" noEditPoints="1" noAdjustHandles="1" noChangeArrowheads="1" noChangeShapeType="1" noTextEdit="1"/>
              </p:cNvSpPr>
              <p:nvPr/>
            </p:nvSpPr>
            <p:spPr>
              <a:xfrm>
                <a:off x="9576000" y="2836800"/>
                <a:ext cx="2256515" cy="1876411"/>
              </a:xfrm>
              <a:prstGeom prst="rect">
                <a:avLst/>
              </a:prstGeom>
              <a:blipFill>
                <a:blip r:embed="rId3"/>
                <a:stretch>
                  <a:fillRect l="-1081" r="-541" b="-4545"/>
                </a:stretch>
              </a:blipFill>
            </p:spPr>
            <p:txBody>
              <a:bodyPr/>
              <a:lstStyle/>
              <a:p>
                <a:r>
                  <a:rPr lang="en-GB">
                    <a:noFill/>
                  </a:rPr>
                  <a:t> </a:t>
                </a:r>
              </a:p>
            </p:txBody>
          </p:sp>
        </mc:Fallback>
      </mc:AlternateContent>
      <p:sp>
        <p:nvSpPr>
          <p:cNvPr id="6" name="Levá složená závorka 5"/>
          <p:cNvSpPr/>
          <p:nvPr/>
        </p:nvSpPr>
        <p:spPr>
          <a:xfrm>
            <a:off x="9360000" y="2925679"/>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7" name="TextovéPole 6"/>
              <p:cNvSpPr txBox="1"/>
              <p:nvPr/>
            </p:nvSpPr>
            <p:spPr>
              <a:xfrm>
                <a:off x="8640000" y="359033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7" name="TextovéPole 6"/>
              <p:cNvSpPr txBox="1">
                <a:spLocks noRot="1" noChangeAspect="1" noMove="1" noResize="1" noEditPoints="1" noAdjustHandles="1" noChangeArrowheads="1" noChangeShapeType="1" noTextEdit="1"/>
              </p:cNvSpPr>
              <p:nvPr/>
            </p:nvSpPr>
            <p:spPr>
              <a:xfrm>
                <a:off x="8640000" y="3590339"/>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18045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Introduction: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We assume that the effect of the factors  A, B, C, D  is additive.</a:t>
                </a:r>
              </a:p>
              <a:p>
                <a:pPr>
                  <a:lnSpc>
                    <a:spcPct val="150000"/>
                  </a:lnSpc>
                </a:pPr>
                <a:r>
                  <a:rPr lang="en-GB" dirty="0" smtClean="0"/>
                  <a:t>Moreover, it is possible to distinguish many combinations of interactions, e.g.:</a:t>
                </a:r>
              </a:p>
              <a:p>
                <a:endParaRPr lang="en-GB" dirty="0" smtClean="0"/>
              </a:p>
              <a:p>
                <a:pPr marL="457200" indent="-457200">
                  <a:lnSpc>
                    <a:spcPct val="164000"/>
                  </a:lnSpc>
                  <a:buFont typeface="Arial" panose="020B0604020202020204" pitchFamily="34" charset="0"/>
                  <a:buChar char="•"/>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𝑖𝑗𝑘𝑙𝑚</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𝑖𝑗𝑘𝑙𝑚</m:t>
                        </m:r>
                      </m:sub>
                    </m:sSub>
                  </m:oMath>
                </a14:m>
                <a:endParaRPr lang="en-GB" dirty="0" smtClean="0"/>
              </a:p>
              <a:p>
                <a:pPr marL="457200" indent="-457200">
                  <a:lnSpc>
                    <a:spcPct val="164000"/>
                  </a:lnSpc>
                  <a:buFont typeface="Arial" panose="020B0604020202020204" pitchFamily="34" charset="0"/>
                  <a:buChar char="•"/>
                </a:pPr>
                <a:r>
                  <a:rPr lang="en-GB" dirty="0"/>
                  <a:t>   Etc</a:t>
                </a:r>
                <a:r>
                  <a:rPr lang="en-GB" dirty="0" smtClean="0"/>
                  <a:t>.</a:t>
                </a:r>
              </a:p>
              <a:p>
                <a:pPr marL="457200" indent="-457200">
                  <a:lnSpc>
                    <a:spcPct val="164000"/>
                  </a:lnSpc>
                  <a:buFont typeface="Arial" panose="020B0604020202020204" pitchFamily="34" charset="0"/>
                  <a:buChar char="•"/>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𝑖𝑗𝑘𝑙𝑚</m:t>
                        </m:r>
                      </m:sub>
                    </m:sSub>
                    <m: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oMath>
                </a14:m>
                <a:r>
                  <a:rPr lang="en-GB" i="1" dirty="0" smtClean="0">
                    <a:latin typeface="Cambria Math" panose="02040503050406030204" pitchFamily="18" charset="0"/>
                  </a:rPr>
                  <a:t/>
                </a:r>
                <a:br>
                  <a:rPr lang="en-GB" i="1" dirty="0" smtClean="0">
                    <a:latin typeface="Cambria Math" panose="02040503050406030204" pitchFamily="18" charset="0"/>
                  </a:rPr>
                </a:br>
                <a14:m>
                  <m:oMath xmlns:m="http://schemas.openxmlformats.org/officeDocument/2006/math">
                    <m:r>
                      <a:rPr lang="en-GB" b="0" i="1" smtClean="0">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𝑖𝑘</m:t>
                        </m:r>
                      </m:sub>
                      <m:sup>
                        <m:r>
                          <m:rPr>
                            <m:sty m:val="p"/>
                          </m:rPr>
                          <a:rPr lang="en-GB">
                            <a:latin typeface="Cambria Math" panose="02040503050406030204" pitchFamily="18" charset="0"/>
                          </a:rPr>
                          <m:t>AC</m:t>
                        </m:r>
                      </m:sup>
                    </m:sSubSup>
                    <m:r>
                      <a:rPr lang="en-GB" i="1">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𝑖𝑙</m:t>
                        </m:r>
                      </m:sub>
                      <m:sup>
                        <m:r>
                          <m:rPr>
                            <m:sty m:val="p"/>
                          </m:rPr>
                          <a:rPr lang="en-GB" b="0" i="0" smtClean="0">
                            <a:latin typeface="Cambria Math" panose="02040503050406030204" pitchFamily="18" charset="0"/>
                          </a:rPr>
                          <m:t>AD</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𝑗𝑘</m:t>
                        </m:r>
                      </m:sub>
                      <m:sup>
                        <m:r>
                          <m:rPr>
                            <m:sty m:val="p"/>
                          </m:rPr>
                          <a:rPr lang="en-GB" i="0">
                            <a:latin typeface="Cambria Math" panose="02040503050406030204" pitchFamily="18" charset="0"/>
                          </a:rPr>
                          <m:t>BC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𝑗𝑙</m:t>
                        </m:r>
                      </m:sub>
                      <m:sup>
                        <m:r>
                          <m:rPr>
                            <m:sty m:val="p"/>
                          </m:rPr>
                          <a:rPr lang="en-GB" b="0" i="0" smtClean="0">
                            <a:latin typeface="Cambria Math" panose="02040503050406030204" pitchFamily="18" charset="0"/>
                          </a:rPr>
                          <m:t>BD</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𝑘𝑙</m:t>
                        </m:r>
                      </m:sub>
                      <m:sup>
                        <m:r>
                          <m:rPr>
                            <m:sty m:val="p"/>
                          </m:rPr>
                          <a:rPr lang="en-GB" b="0" i="0" smtClean="0">
                            <a:latin typeface="Cambria Math" panose="02040503050406030204" pitchFamily="18" charset="0"/>
                          </a:rPr>
                          <m:t>CD</m:t>
                        </m:r>
                      </m:sup>
                    </m:sSubSup>
                    <m:r>
                      <a:rPr lang="en-GB" b="0" i="1" smtClean="0">
                        <a:latin typeface="Cambria Math" panose="02040503050406030204" pitchFamily="18" charset="0"/>
                      </a:rPr>
                      <m:t>+      </m:t>
                    </m:r>
                  </m:oMath>
                </a14:m>
                <a:r>
                  <a:rPr lang="en-GB" b="0" i="1" dirty="0" smtClean="0">
                    <a:latin typeface="Cambria Math" panose="02040503050406030204" pitchFamily="18" charset="0"/>
                  </a:rPr>
                  <a:t/>
                </a:r>
                <a:br>
                  <a:rPr lang="en-GB" b="0" i="1" dirty="0" smtClean="0">
                    <a:latin typeface="Cambria Math" panose="02040503050406030204" pitchFamily="18" charset="0"/>
                  </a:rPr>
                </a:br>
                <a14:m>
                  <m:oMath xmlns:m="http://schemas.openxmlformats.org/officeDocument/2006/math">
                    <m:r>
                      <a:rPr lang="en-GB" i="1">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𝑖𝑗𝑘</m:t>
                        </m:r>
                      </m:sub>
                      <m:sup>
                        <m:r>
                          <m:rPr>
                            <m:sty m:val="p"/>
                          </m:rPr>
                          <a:rPr lang="en-GB" b="0" i="0" smtClean="0">
                            <a:latin typeface="Cambria Math" panose="02040503050406030204" pitchFamily="18" charset="0"/>
                          </a:rPr>
                          <m:t>ABC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𝑖𝑗𝑙</m:t>
                        </m:r>
                      </m:sub>
                      <m:sup>
                        <m:r>
                          <m:rPr>
                            <m:sty m:val="p"/>
                          </m:rPr>
                          <a:rPr lang="en-GB" b="0" i="0" smtClean="0">
                            <a:latin typeface="Cambria Math" panose="02040503050406030204" pitchFamily="18" charset="0"/>
                          </a:rPr>
                          <m:t>ABD</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𝑖𝑘𝑙</m:t>
                        </m:r>
                      </m:sub>
                      <m:sup>
                        <m:r>
                          <m:rPr>
                            <m:sty m:val="p"/>
                          </m:rPr>
                          <a:rPr lang="en-GB" b="0" i="0" smtClean="0">
                            <a:latin typeface="Cambria Math" panose="02040503050406030204" pitchFamily="18" charset="0"/>
                          </a:rPr>
                          <m:t>ACD</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𝑗𝑘𝑙</m:t>
                        </m:r>
                      </m:sub>
                      <m:sup>
                        <m:r>
                          <m:rPr>
                            <m:sty m:val="p"/>
                          </m:rPr>
                          <a:rPr lang="en-GB" b="0" i="0" smtClean="0">
                            <a:latin typeface="Cambria Math" panose="02040503050406030204" pitchFamily="18" charset="0"/>
                          </a:rPr>
                          <m:t>BCD</m:t>
                        </m:r>
                      </m:sup>
                    </m:sSubSup>
                  </m:oMath>
                </a14:m>
                <a:r>
                  <a:rPr lang="en-GB" b="0" i="1" dirty="0" smtClean="0">
                    <a:latin typeface="Cambria Math" panose="02040503050406030204" pitchFamily="18" charset="0"/>
                  </a:rPr>
                  <a:t/>
                </a:r>
                <a:br>
                  <a:rPr lang="en-GB" b="0" i="1" dirty="0" smtClean="0">
                    <a:latin typeface="Cambria Math" panose="02040503050406030204" pitchFamily="18" charset="0"/>
                  </a:rPr>
                </a:br>
                <a14:m>
                  <m:oMath xmlns:m="http://schemas.openxmlformats.org/officeDocument/2006/math">
                    <m:r>
                      <a:rPr lang="en-GB" i="1">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𝑖𝑗𝑘𝑙</m:t>
                        </m:r>
                      </m:sub>
                      <m:sup>
                        <m:r>
                          <m:rPr>
                            <m:sty m:val="p"/>
                          </m:rPr>
                          <a:rPr lang="en-GB" b="0" i="0" smtClean="0">
                            <a:latin typeface="Cambria Math" panose="02040503050406030204" pitchFamily="18" charset="0"/>
                          </a:rPr>
                          <m:t>ABCD</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𝑖𝑗𝑘𝑙𝑚</m:t>
                        </m:r>
                      </m:sub>
                    </m:sSub>
                  </m:oMath>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908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ovéPole 4"/>
              <p:cNvSpPr txBox="1"/>
              <p:nvPr/>
            </p:nvSpPr>
            <p:spPr>
              <a:xfrm>
                <a:off x="9576000" y="2836800"/>
                <a:ext cx="2256515" cy="1876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 xmlns:m="http://schemas.openxmlformats.org/officeDocument/2006/math">
                      <m:r>
                        <a:rPr lang="en-GB" sz="2400" b="0" i="1" smtClean="0">
                          <a:latin typeface="Cambria Math" panose="02040503050406030204" pitchFamily="18" charset="0"/>
                        </a:rPr>
                        <m:t>𝑙</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𝐿</m:t>
                      </m:r>
                    </m:oMath>
                    <m:oMath xmlns:m="http://schemas.openxmlformats.org/officeDocument/2006/math">
                      <m:r>
                        <a:rPr lang="en-GB" sz="2400" b="0" i="1" smtClean="0">
                          <a:latin typeface="Cambria Math" panose="02040503050406030204" pitchFamily="18" charset="0"/>
                        </a:rPr>
                        <m:t>𝑚</m:t>
                      </m:r>
                      <m:r>
                        <m:rPr>
                          <m:aln/>
                        </m:rPr>
                        <a:rPr lang="en-GB" sz="2400" b="0" i="1" smtClean="0">
                          <a:latin typeface="Cambria Math" panose="02040503050406030204" pitchFamily="18" charset="0"/>
                        </a:rPr>
                        <m:t>=</m:t>
                      </m:r>
                      <m:r>
                        <a:rPr lang="en-GB" sz="2400" b="0" i="1" smtClean="0">
                          <a:latin typeface="Cambria Math" panose="02040503050406030204" pitchFamily="18" charset="0"/>
                        </a:rPr>
                        <m:t>1,2,…,</m:t>
                      </m:r>
                      <m:sSub>
                        <m:sSubPr>
                          <m:ctrlPr>
                            <a:rPr lang="en-GB" sz="2400" i="1" smtClean="0">
                              <a:latin typeface="Cambria Math" panose="02040503050406030204" pitchFamily="18" charset="0"/>
                            </a:rPr>
                          </m:ctrlPr>
                        </m:sSubPr>
                        <m:e>
                          <m:r>
                            <a:rPr lang="en-GB" sz="2400" i="1">
                              <a:latin typeface="Cambria Math" panose="02040503050406030204" pitchFamily="18" charset="0"/>
                            </a:rPr>
                            <m:t>𝑛</m:t>
                          </m:r>
                        </m:e>
                        <m:sub>
                          <m:r>
                            <a:rPr lang="en-GB" sz="2400" i="1">
                              <a:latin typeface="Cambria Math" panose="02040503050406030204" pitchFamily="18" charset="0"/>
                            </a:rPr>
                            <m:t>𝑖𝑗𝑘</m:t>
                          </m:r>
                          <m:r>
                            <a:rPr lang="en-GB" sz="2400" b="0" i="1" smtClean="0">
                              <a:latin typeface="Cambria Math" panose="02040503050406030204" pitchFamily="18" charset="0"/>
                            </a:rPr>
                            <m:t>𝑙</m:t>
                          </m:r>
                        </m:sub>
                      </m:sSub>
                    </m:oMath>
                  </m:oMathPara>
                </a14:m>
                <a:endParaRPr lang="en-GB" sz="2400" dirty="0"/>
              </a:p>
            </p:txBody>
          </p:sp>
        </mc:Choice>
        <mc:Fallback>
          <p:sp>
            <p:nvSpPr>
              <p:cNvPr id="5" name="TextovéPole 4"/>
              <p:cNvSpPr txBox="1">
                <a:spLocks noRot="1" noChangeAspect="1" noMove="1" noResize="1" noEditPoints="1" noAdjustHandles="1" noChangeArrowheads="1" noChangeShapeType="1" noTextEdit="1"/>
              </p:cNvSpPr>
              <p:nvPr/>
            </p:nvSpPr>
            <p:spPr>
              <a:xfrm>
                <a:off x="9576000" y="2836800"/>
                <a:ext cx="2256515" cy="1876411"/>
              </a:xfrm>
              <a:prstGeom prst="rect">
                <a:avLst/>
              </a:prstGeom>
              <a:blipFill>
                <a:blip r:embed="rId3"/>
                <a:stretch>
                  <a:fillRect l="-1081" r="-541" b="-4545"/>
                </a:stretch>
              </a:blipFill>
            </p:spPr>
            <p:txBody>
              <a:bodyPr/>
              <a:lstStyle/>
              <a:p>
                <a:r>
                  <a:rPr lang="en-GB">
                    <a:noFill/>
                  </a:rPr>
                  <a:t> </a:t>
                </a:r>
              </a:p>
            </p:txBody>
          </p:sp>
        </mc:Fallback>
      </mc:AlternateContent>
      <p:sp>
        <p:nvSpPr>
          <p:cNvPr id="6" name="Levá složená závorka 5"/>
          <p:cNvSpPr/>
          <p:nvPr/>
        </p:nvSpPr>
        <p:spPr>
          <a:xfrm>
            <a:off x="9360000" y="2925679"/>
            <a:ext cx="155448" cy="169865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7" name="TextovéPole 6"/>
              <p:cNvSpPr txBox="1"/>
              <p:nvPr/>
            </p:nvSpPr>
            <p:spPr>
              <a:xfrm>
                <a:off x="8640000" y="359033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7" name="TextovéPole 6"/>
              <p:cNvSpPr txBox="1">
                <a:spLocks noRot="1" noChangeAspect="1" noMove="1" noResize="1" noEditPoints="1" noAdjustHandles="1" noChangeArrowheads="1" noChangeShapeType="1" noTextEdit="1"/>
              </p:cNvSpPr>
              <p:nvPr/>
            </p:nvSpPr>
            <p:spPr>
              <a:xfrm>
                <a:off x="8640000" y="3590339"/>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204953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Four-factor ANOVA:  Introduction: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For simplicity, we shall consider the model with no interactions only:</a:t>
                </a:r>
              </a:p>
              <a:p>
                <a:pPr>
                  <a:lnSpc>
                    <a:spcPct val="20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𝑖𝑗𝑘𝑙</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𝑖𝑗𝑘𝑙</m:t>
                          </m:r>
                        </m:sub>
                      </m:sSub>
                    </m:oMath>
                  </m:oMathPara>
                </a14:m>
                <a:endParaRPr lang="en-GB" dirty="0" smtClean="0"/>
              </a:p>
              <a:p>
                <a:pPr>
                  <a:lnSpc>
                    <a:spcPct val="150000"/>
                  </a:lnSpc>
                </a:pPr>
                <a:r>
                  <a:rPr lang="en-GB" dirty="0" smtClean="0"/>
                  <a:t>where the parameters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𝜇</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smtClean="0"/>
              </a:p>
              <a:p>
                <a:pPr>
                  <a:lnSpc>
                    <a:spcPct val="250000"/>
                  </a:lnSpc>
                </a:pPr>
                <a:r>
                  <a:rPr lang="en-GB" dirty="0" smtClean="0"/>
                  <a:t>are </a:t>
                </a:r>
                <a:r>
                  <a:rPr lang="en-GB" u="sng" dirty="0" smtClean="0"/>
                  <a:t>unknown</a:t>
                </a:r>
                <a:r>
                  <a:rPr lang="en-GB" dirty="0" smtClean="0"/>
                  <a:t> and normalized so that:</a:t>
                </a:r>
              </a:p>
              <a:p>
                <a:endParaRPr lang="en-GB" dirty="0" smtClean="0"/>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nary>
                      <m:r>
                        <a:rPr lang="en-GB" i="1">
                          <a:latin typeface="Cambria Math" panose="02040503050406030204" pitchFamily="18" charset="0"/>
                        </a:rPr>
                        <m:t>=0    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𝑙</m:t>
                          </m:r>
                          <m:r>
                            <a:rPr lang="en-GB" i="1">
                              <a:latin typeface="Cambria Math" panose="02040503050406030204" pitchFamily="18" charset="0"/>
                            </a:rPr>
                            <m:t>=1</m:t>
                          </m:r>
                        </m:sub>
                        <m:sup>
                          <m:r>
                            <a:rPr lang="en-GB" b="0" i="1" smtClean="0">
                              <a:latin typeface="Cambria Math" panose="02040503050406030204" pitchFamily="18" charset="0"/>
                            </a:rPr>
                            <m:t>𝐿</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𝛿</m:t>
                              </m:r>
                            </m:e>
                            <m:sub>
                              <m:r>
                                <a:rPr lang="en-GB" b="0" i="1" smtClean="0">
                                  <a:latin typeface="Cambria Math" panose="02040503050406030204" pitchFamily="18" charset="0"/>
                                </a:rPr>
                                <m:t>𝑙</m:t>
                              </m:r>
                            </m:sub>
                          </m:sSub>
                        </m:e>
                      </m:nary>
                      <m:r>
                        <a:rPr lang="en-GB" i="1">
                          <a:latin typeface="Cambria Math" panose="02040503050406030204" pitchFamily="18" charset="0"/>
                        </a:rPr>
                        <m:t>=0</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18218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zor_EN.potx" id="{1770B770-60E4-4A30-B7BA-47839EC946AA}" vid="{5E3653EB-A487-4E0D-8028-4058D57838AA}"/>
    </a:ext>
  </a:extLst>
</a:theme>
</file>

<file path=docProps/app.xml><?xml version="1.0" encoding="utf-8"?>
<Properties xmlns="http://schemas.openxmlformats.org/officeDocument/2006/extended-properties" xmlns:vt="http://schemas.openxmlformats.org/officeDocument/2006/docPropsVTypes">
  <Template>Vzor_EN</Template>
  <TotalTime>1578</TotalTime>
  <Words>13038</Words>
  <Application>Microsoft Office PowerPoint</Application>
  <PresentationFormat>Širokoúhlá obrazovka</PresentationFormat>
  <Paragraphs>772</Paragraphs>
  <Slides>69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69</vt:i4>
      </vt:variant>
    </vt:vector>
  </HeadingPairs>
  <TitlesOfParts>
    <vt:vector size="72" baseType="lpstr">
      <vt:lpstr>Arial</vt:lpstr>
      <vt:lpstr>Cambria Math</vt:lpstr>
      <vt:lpstr>Motiv Office</vt:lpstr>
      <vt:lpstr>Statistical Methods  for Economists  Lecture (7 &amp; 8)d</vt:lpstr>
      <vt:lpstr>Prezentace aplikace PowerPoint</vt:lpstr>
      <vt:lpstr>Four-factor ANOVA:  Motivation:  Example</vt:lpstr>
      <vt:lpstr>Four-factor ANOVA:  Motivation:  Example</vt:lpstr>
      <vt:lpstr>Four-factor ANOVA:  Motivation:  Example</vt:lpstr>
      <vt:lpstr>Four-factor ANOVA:  Motivation &amp; Introduction</vt:lpstr>
      <vt:lpstr>Four-factor ANOVA:  Introduction:  Assumptions</vt:lpstr>
      <vt:lpstr>Four-factor ANOVA:  Introduction:  Assumptions</vt:lpstr>
      <vt:lpstr>Four-factor ANOVA:  Introduction:  Assumptions</vt:lpstr>
      <vt:lpstr>Four-factor ANOVA:  Simplification</vt:lpstr>
      <vt:lpstr>Four-factor ANOVA:  Simplification</vt:lpstr>
      <vt:lpstr>Græco-Latin squares  in Four-way ANOVA</vt:lpstr>
      <vt:lpstr>Latin square</vt:lpstr>
      <vt:lpstr>Orthogonal Latin squares</vt:lpstr>
      <vt:lpstr>Orthogonal Latin squares</vt:lpstr>
      <vt:lpstr>Orthogonal Latin squares</vt:lpstr>
      <vt:lpstr>Orthogonal Latin squares</vt:lpstr>
      <vt:lpstr>Orthogonal Latin squares</vt:lpstr>
      <vt:lpstr>Orthogonal Latin squares:  The following is known:</vt:lpstr>
      <vt:lpstr>Græco-Latin squares</vt:lpstr>
      <vt:lpstr>Four-factor ANOVA  &amp;  Græco-Latin squares</vt:lpstr>
      <vt:lpstr>Four-factor ANOVA  &amp;  Græco-Latin squares</vt:lpstr>
      <vt:lpstr>Four-factor ANOVA  &amp;  Græco-Latin squares</vt:lpstr>
      <vt:lpstr>Four-factor ANOVA:  Further assumptions</vt:lpstr>
      <vt:lpstr>Four-factor ANOVA:  Further assumptions</vt:lpstr>
      <vt:lpstr>Four-factor ANOVA:  Further assumptions</vt:lpstr>
      <vt:lpstr>Four-Way ANOVA without  interactions  and simplified  by using  Græco-Latin squares  Yijkl1=μ+   +αi+βj+γk+δl+εijk1</vt:lpstr>
      <vt:lpstr>Four-way ANOVA with no interactions</vt:lpstr>
      <vt:lpstr>Four-way ANOVA with no interactions</vt:lpstr>
      <vt:lpstr>Four-way ANOVA with no interactions:  Notation</vt:lpstr>
      <vt:lpstr>Four-way ANOVA with no interactions:  Notation</vt:lpstr>
      <vt:lpstr>Four-way ANOVA with no interactions:  Notation</vt:lpstr>
      <vt:lpstr>Four-way ANOVA with no interactions:  Notation</vt:lpstr>
      <vt:lpstr>Four-way ANOVA with no interactions:  Notation</vt:lpstr>
      <vt:lpstr>Four-way ANOVA with no interactions:  Notation</vt:lpstr>
      <vt:lpstr>Four-way ANOVA with no interactions:  Notation</vt:lpstr>
      <vt:lpstr>Four-way ANOVA with no interactions:  Notation</vt:lpstr>
      <vt:lpstr>Four-way ANOVA with no interactions:  Dimensions</vt:lpstr>
      <vt:lpstr>Four-way ANOVA with no interactions:  Dimensions</vt:lpstr>
      <vt:lpstr>Four-way ANOVA with no interactions:  Dimensions</vt:lpstr>
      <vt:lpstr>Four-way ANOVA with no interactions:  Dimensions</vt:lpstr>
      <vt:lpstr>Four-way ANOVA with no interactions:  Dimensions</vt:lpstr>
      <vt:lpstr>Four-way ANOVA with no interactions:  Dimensions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vt:lpstr>
      <vt:lpstr>Four-way ANOVA with no interactions:  Test for  HD</vt:lpstr>
      <vt:lpstr>Four-way ANOVA with no interactions:  Test for  HD</vt:lpstr>
      <vt:lpstr>Four-way ANOVA with no interactions:  Test for  HD</vt:lpstr>
      <vt:lpstr>Four-way ANOVA with no interactions:  Test for  HD</vt:lpstr>
      <vt:lpstr>Four-way ANOVA with no interactions:  Test for  HD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Methods  for Economists  Lecture (7 &amp; 8)d</dc:title>
  <dc:creator>bar0245</dc:creator>
  <cp:lastModifiedBy>bar0245</cp:lastModifiedBy>
  <cp:revision>76</cp:revision>
  <dcterms:created xsi:type="dcterms:W3CDTF">2020-08-30T20:24:04Z</dcterms:created>
  <dcterms:modified xsi:type="dcterms:W3CDTF">2020-10-10T19:14:24Z</dcterms:modified>
</cp:coreProperties>
</file>