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1" r:id="rId6"/>
    <p:sldId id="266" r:id="rId7"/>
    <p:sldId id="262" r:id="rId8"/>
    <p:sldId id="311" r:id="rId9"/>
    <p:sldId id="309" r:id="rId10"/>
    <p:sldId id="310" r:id="rId11"/>
    <p:sldId id="268" r:id="rId12"/>
    <p:sldId id="269" r:id="rId13"/>
    <p:sldId id="270" r:id="rId14"/>
    <p:sldId id="271" r:id="rId15"/>
    <p:sldId id="312" r:id="rId16"/>
    <p:sldId id="267" r:id="rId17"/>
    <p:sldId id="272" r:id="rId18"/>
    <p:sldId id="274" r:id="rId19"/>
    <p:sldId id="275" r:id="rId20"/>
    <p:sldId id="276" r:id="rId21"/>
    <p:sldId id="313" r:id="rId22"/>
    <p:sldId id="314" r:id="rId23"/>
    <p:sldId id="273" r:id="rId24"/>
    <p:sldId id="277" r:id="rId25"/>
    <p:sldId id="278" r:id="rId26"/>
    <p:sldId id="315" r:id="rId27"/>
    <p:sldId id="281" r:id="rId28"/>
    <p:sldId id="282" r:id="rId29"/>
    <p:sldId id="283" r:id="rId30"/>
    <p:sldId id="284" r:id="rId31"/>
    <p:sldId id="285" r:id="rId32"/>
    <p:sldId id="286" r:id="rId33"/>
    <p:sldId id="287" r:id="rId34"/>
    <p:sldId id="288" r:id="rId35"/>
    <p:sldId id="289" r:id="rId36"/>
    <p:sldId id="293" r:id="rId37"/>
    <p:sldId id="294" r:id="rId38"/>
    <p:sldId id="290" r:id="rId39"/>
    <p:sldId id="280" r:id="rId40"/>
    <p:sldId id="291" r:id="rId41"/>
    <p:sldId id="330" r:id="rId42"/>
    <p:sldId id="295" r:id="rId43"/>
    <p:sldId id="331" r:id="rId44"/>
    <p:sldId id="297" r:id="rId45"/>
    <p:sldId id="298" r:id="rId46"/>
    <p:sldId id="299" r:id="rId47"/>
    <p:sldId id="300" r:id="rId48"/>
    <p:sldId id="332" r:id="rId49"/>
    <p:sldId id="333" r:id="rId50"/>
    <p:sldId id="303" r:id="rId51"/>
    <p:sldId id="304" r:id="rId52"/>
    <p:sldId id="305" r:id="rId53"/>
    <p:sldId id="306" r:id="rId54"/>
    <p:sldId id="307" r:id="rId55"/>
    <p:sldId id="308" r:id="rId56"/>
    <p:sldId id="334" r:id="rId57"/>
    <p:sldId id="335" r:id="rId58"/>
    <p:sldId id="336" r:id="rId59"/>
    <p:sldId id="337" r:id="rId60"/>
    <p:sldId id="339" r:id="rId61"/>
    <p:sldId id="338" r:id="rId62"/>
    <p:sldId id="340" r:id="rId63"/>
    <p:sldId id="343" r:id="rId64"/>
    <p:sldId id="344" r:id="rId65"/>
    <p:sldId id="341" r:id="rId66"/>
    <p:sldId id="345" r:id="rId67"/>
    <p:sldId id="346" r:id="rId68"/>
    <p:sldId id="347" r:id="rId69"/>
    <p:sldId id="348" r:id="rId70"/>
    <p:sldId id="349" r:id="rId71"/>
    <p:sldId id="350" r:id="rId72"/>
    <p:sldId id="351" r:id="rId73"/>
    <p:sldId id="352" r:id="rId74"/>
    <p:sldId id="353" r:id="rId75"/>
    <p:sldId id="354" r:id="rId76"/>
    <p:sldId id="356" r:id="rId77"/>
    <p:sldId id="357" r:id="rId78"/>
    <p:sldId id="358" r:id="rId79"/>
    <p:sldId id="359"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58BCB2"/>
    <a:srgbClr val="3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7" autoAdjust="0"/>
    <p:restoredTop sz="94717" autoAdjust="0"/>
  </p:normalViewPr>
  <p:slideViewPr>
    <p:cSldViewPr snapToGrid="0">
      <p:cViewPr varScale="1">
        <p:scale>
          <a:sx n="86" d="100"/>
          <a:sy n="86" d="100"/>
        </p:scale>
        <p:origin x="485" y="5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6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bg1"/>
        </a:solidFill>
        <a:effectLst/>
      </p:bgPr>
    </p:bg>
    <p:spTree>
      <p:nvGrpSpPr>
        <p:cNvPr id="1" name=""/>
        <p:cNvGrpSpPr/>
        <p:nvPr/>
      </p:nvGrpSpPr>
      <p:grpSpPr>
        <a:xfrm>
          <a:off x="0" y="0"/>
          <a:ext cx="0" cy="0"/>
          <a:chOff x="0" y="0"/>
          <a:chExt cx="0" cy="0"/>
        </a:xfrm>
      </p:grpSpPr>
      <p:sp>
        <p:nvSpPr>
          <p:cNvPr id="7" name="Obdélník 6"/>
          <p:cNvSpPr/>
          <p:nvPr userDrawn="1"/>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hasCustomPrompt="1"/>
          </p:nvPr>
        </p:nvSpPr>
        <p:spPr>
          <a:xfrm>
            <a:off x="622800" y="932400"/>
            <a:ext cx="6818400" cy="2880000"/>
          </a:xfrm>
          <a:noFill/>
        </p:spPr>
        <p:txBody>
          <a:bodyPr anchor="t" anchorCtr="0">
            <a:noAutofit/>
          </a:bodyPr>
          <a:lstStyle>
            <a:lvl1pPr algn="l">
              <a:defRPr sz="3600" baseline="0">
                <a:solidFill>
                  <a:schemeClr val="bg1"/>
                </a:solidFill>
              </a:defRPr>
            </a:lvl1pPr>
          </a:lstStyle>
          <a:p>
            <a:r>
              <a:rPr lang="en-GB" noProof="0" dirty="0" smtClean="0"/>
              <a:t>Presentation title</a:t>
            </a:r>
            <a:endParaRPr lang="en-GB" noProof="0" dirty="0"/>
          </a:p>
        </p:txBody>
      </p:sp>
      <p:sp>
        <p:nvSpPr>
          <p:cNvPr id="3" name="Podnadpis 2"/>
          <p:cNvSpPr>
            <a:spLocks noGrp="1"/>
          </p:cNvSpPr>
          <p:nvPr>
            <p:ph type="subTitle" idx="1" hasCustomPrompt="1"/>
          </p:nvPr>
        </p:nvSpPr>
        <p:spPr>
          <a:xfrm>
            <a:off x="2350800" y="4100400"/>
            <a:ext cx="5184000" cy="10548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Presentation subtitle</a:t>
            </a:r>
            <a:endParaRPr lang="en-GB" noProof="0"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14" name="Zástupný symbol pro text 2"/>
          <p:cNvSpPr>
            <a:spLocks noGrp="1"/>
          </p:cNvSpPr>
          <p:nvPr>
            <p:ph type="body" idx="10" hasCustomPrompt="1"/>
          </p:nvPr>
        </p:nvSpPr>
        <p:spPr>
          <a:xfrm>
            <a:off x="7824192" y="4964142"/>
            <a:ext cx="4140000" cy="1537200"/>
          </a:xfrm>
        </p:spPr>
        <p:txBody>
          <a:bodyPr/>
          <a:lstStyle>
            <a:lvl1pPr marL="0" indent="0" algn="r">
              <a:buNone/>
              <a:defRPr sz="1800" b="0">
                <a:solidFill>
                  <a:srgbClr val="3078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smtClean="0"/>
              <a:t>David </a:t>
            </a:r>
            <a:r>
              <a:rPr lang="en-US" noProof="0" dirty="0" err="1" smtClean="0"/>
              <a:t>Bartl</a:t>
            </a:r>
            <a:endParaRPr lang="en-US" noProof="0" dirty="0" smtClean="0"/>
          </a:p>
          <a:p>
            <a:pPr lvl="0"/>
            <a:r>
              <a:rPr lang="en-US" noProof="0" dirty="0" smtClean="0"/>
              <a:t>Subject title</a:t>
            </a:r>
          </a:p>
          <a:p>
            <a:pPr lvl="0"/>
            <a:r>
              <a:rPr lang="en-US" noProof="0" dirty="0" smtClean="0"/>
              <a:t>Subject code</a:t>
            </a:r>
          </a:p>
        </p:txBody>
      </p:sp>
    </p:spTree>
    <p:extLst>
      <p:ext uri="{BB962C8B-B14F-4D97-AF65-F5344CB8AC3E}">
        <p14:creationId xmlns:p14="http://schemas.microsoft.com/office/powerpoint/2010/main" val="37798318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7" name="Přímá spojnice 6"/>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7904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plně 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8551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ine of the lecture">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65855" y="1294257"/>
            <a:ext cx="11397600" cy="504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12" name="Nadpis 6"/>
          <p:cNvSpPr txBox="1">
            <a:spLocks/>
          </p:cNvSpPr>
          <p:nvPr userDrawn="1"/>
        </p:nvSpPr>
        <p:spPr>
          <a:xfrm>
            <a:off x="252000" y="450000"/>
            <a:ext cx="9720000" cy="460800"/>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800" b="1" kern="1200">
                <a:solidFill>
                  <a:srgbClr val="307871"/>
                </a:solidFill>
                <a:latin typeface="Arial" panose="020B0604020202020204" pitchFamily="34" charset="0"/>
                <a:ea typeface="+mj-ea"/>
                <a:cs typeface="Arial" panose="020B0604020202020204" pitchFamily="34" charset="0"/>
              </a:defRPr>
            </a:lvl1pPr>
          </a:lstStyle>
          <a:p>
            <a:r>
              <a:rPr lang="en-GB" dirty="0" smtClean="0"/>
              <a:t>Outline of the lecture</a:t>
            </a:r>
          </a:p>
        </p:txBody>
      </p:sp>
    </p:spTree>
    <p:extLst>
      <p:ext uri="{BB962C8B-B14F-4D97-AF65-F5344CB8AC3E}">
        <p14:creationId xmlns:p14="http://schemas.microsoft.com/office/powerpoint/2010/main" val="22432330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mp; Text">
    <p:spTree>
      <p:nvGrpSpPr>
        <p:cNvPr id="1" name=""/>
        <p:cNvGrpSpPr/>
        <p:nvPr/>
      </p:nvGrpSpPr>
      <p:grpSpPr>
        <a:xfrm>
          <a:off x="0" y="0"/>
          <a:ext cx="0" cy="0"/>
          <a:chOff x="0" y="0"/>
          <a:chExt cx="0" cy="0"/>
        </a:xfrm>
      </p:grpSpPr>
      <p:sp>
        <p:nvSpPr>
          <p:cNvPr id="14" name="Nadpis 13"/>
          <p:cNvSpPr>
            <a:spLocks noGrp="1"/>
          </p:cNvSpPr>
          <p:nvPr>
            <p:ph type="title"/>
          </p:nvPr>
        </p:nvSpPr>
        <p:spPr>
          <a:xfrm>
            <a:off x="252000" y="450000"/>
            <a:ext cx="9720000" cy="460800"/>
          </a:xfrm>
        </p:spPr>
        <p:txBody>
          <a:bodyPr vert="horz" lIns="91440" tIns="45720" rIns="91440" bIns="45720" rtlCol="0" anchor="t" anchorCtr="0">
            <a:noAutofit/>
          </a:bodyPr>
          <a:lstStyle>
            <a:lvl1pPr>
              <a:defRPr lang="cs-CZ"/>
            </a:lvl1pPr>
          </a:lstStyle>
          <a:p>
            <a:pPr marL="0" lvl="0"/>
            <a:r>
              <a:rPr lang="cs-CZ" noProof="0" smtClean="0"/>
              <a:t>Kliknutím lze upravit styl.</a:t>
            </a:r>
            <a:endParaRPr lang="en-GB" noProof="0" dirty="0"/>
          </a:p>
        </p:txBody>
      </p:sp>
      <p:sp>
        <p:nvSpPr>
          <p:cNvPr id="3" name="Zástupný symbol pro text 2"/>
          <p:cNvSpPr>
            <a:spLocks noGrp="1"/>
          </p:cNvSpPr>
          <p:nvPr>
            <p:ph type="body" idx="1" hasCustomPrompt="1"/>
          </p:nvPr>
        </p:nvSpPr>
        <p:spPr>
          <a:xfrm>
            <a:off x="367200" y="1296000"/>
            <a:ext cx="11397600" cy="50400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smtClean="0"/>
              <a:t>Text</a:t>
            </a:r>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4006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mp; Obsah">
    <p:spTree>
      <p:nvGrpSpPr>
        <p:cNvPr id="1" name=""/>
        <p:cNvGrpSpPr/>
        <p:nvPr/>
      </p:nvGrpSpPr>
      <p:grpSpPr>
        <a:xfrm>
          <a:off x="0" y="0"/>
          <a:ext cx="0" cy="0"/>
          <a:chOff x="0" y="0"/>
          <a:chExt cx="0" cy="0"/>
        </a:xfrm>
      </p:grpSpPr>
      <p:sp>
        <p:nvSpPr>
          <p:cNvPr id="7" name="Nadpis 6"/>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65855" y="1294257"/>
            <a:ext cx="11397600" cy="504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Tree>
    <p:extLst>
      <p:ext uri="{BB962C8B-B14F-4D97-AF65-F5344CB8AC3E}">
        <p14:creationId xmlns:p14="http://schemas.microsoft.com/office/powerpoint/2010/main" val="23675581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userDrawn="1"/>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title" hasCustomPrompt="1"/>
          </p:nvPr>
        </p:nvSpPr>
        <p:spPr>
          <a:xfrm>
            <a:off x="666000" y="720000"/>
            <a:ext cx="4352400" cy="1332000"/>
          </a:xfrm>
        </p:spPr>
        <p:txBody>
          <a:bodyPr anchor="t" anchorCtr="0"/>
          <a:lstStyle>
            <a:lvl1pPr>
              <a:defRPr sz="3600" baseline="0">
                <a:solidFill>
                  <a:schemeClr val="bg1"/>
                </a:solidFill>
              </a:defRPr>
            </a:lvl1pPr>
          </a:lstStyle>
          <a:p>
            <a:r>
              <a:rPr lang="en-GB" noProof="0" dirty="0" smtClean="0"/>
              <a:t>Chapter title</a:t>
            </a:r>
            <a:endParaRPr lang="en-GB" noProof="0" dirty="0"/>
          </a:p>
        </p:txBody>
      </p:sp>
      <p:sp>
        <p:nvSpPr>
          <p:cNvPr id="3" name="Zástupný symbol pro obsah 2"/>
          <p:cNvSpPr>
            <a:spLocks noGrp="1"/>
          </p:cNvSpPr>
          <p:nvPr>
            <p:ph idx="1"/>
          </p:nvPr>
        </p:nvSpPr>
        <p:spPr>
          <a:xfrm>
            <a:off x="5684400" y="2628000"/>
            <a:ext cx="5940000" cy="38520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4" name="Zástupný symbol pro text 3"/>
          <p:cNvSpPr>
            <a:spLocks noGrp="1"/>
          </p:cNvSpPr>
          <p:nvPr>
            <p:ph type="body" sz="half" idx="2" hasCustomPrompt="1"/>
          </p:nvPr>
        </p:nvSpPr>
        <p:spPr>
          <a:xfrm>
            <a:off x="666000" y="2052000"/>
            <a:ext cx="4352400" cy="4176000"/>
          </a:xfrm>
        </p:spPr>
        <p:txBody>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smtClean="0"/>
              <a:t>Text</a:t>
            </a:r>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spTree>
    <p:extLst>
      <p:ext uri="{BB962C8B-B14F-4D97-AF65-F5344CB8AC3E}">
        <p14:creationId xmlns:p14="http://schemas.microsoft.com/office/powerpoint/2010/main" val="2358158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936000" y="1620000"/>
            <a:ext cx="5400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noProof="0" dirty="0" smtClean="0"/>
              <a:t>Kliknutím na ikonu přidáte obrázek.</a:t>
            </a:r>
            <a:endParaRPr lang="en-GB" noProof="0" dirty="0"/>
          </a:p>
        </p:txBody>
      </p:sp>
      <p:sp>
        <p:nvSpPr>
          <p:cNvPr id="4" name="Zástupný symbol pro text 3"/>
          <p:cNvSpPr>
            <a:spLocks noGrp="1"/>
          </p:cNvSpPr>
          <p:nvPr>
            <p:ph type="body" sz="half" idx="2"/>
          </p:nvPr>
        </p:nvSpPr>
        <p:spPr>
          <a:xfrm>
            <a:off x="6984000" y="1620000"/>
            <a:ext cx="3240000" cy="3600000"/>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noProof="0" smtClean="0"/>
              <a:t>Upravte styly předlohy textu.</a:t>
            </a:r>
          </a:p>
        </p:txBody>
      </p:sp>
      <p:pic>
        <p:nvPicPr>
          <p:cNvPr id="13" name="Obráze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4" name="Přímá spojnice 13"/>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spTree>
    <p:extLst>
      <p:ext uri="{BB962C8B-B14F-4D97-AF65-F5344CB8AC3E}">
        <p14:creationId xmlns:p14="http://schemas.microsoft.com/office/powerpoint/2010/main" val="6768898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936000" y="1620000"/>
            <a:ext cx="5400000" cy="360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4" name="Zástupný symbol pro obsah 3"/>
          <p:cNvSpPr>
            <a:spLocks noGrp="1"/>
          </p:cNvSpPr>
          <p:nvPr>
            <p:ph sz="half" idx="2"/>
          </p:nvPr>
        </p:nvSpPr>
        <p:spPr>
          <a:xfrm>
            <a:off x="6984000" y="1619998"/>
            <a:ext cx="3240000" cy="360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spTree>
    <p:extLst>
      <p:ext uri="{BB962C8B-B14F-4D97-AF65-F5344CB8AC3E}">
        <p14:creationId xmlns:p14="http://schemas.microsoft.com/office/powerpoint/2010/main" val="5971053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0" name="Zástupný symbol pro obsah 2"/>
          <p:cNvSpPr>
            <a:spLocks noGrp="1"/>
          </p:cNvSpPr>
          <p:nvPr>
            <p:ph sz="half" idx="10"/>
          </p:nvPr>
        </p:nvSpPr>
        <p:spPr>
          <a:xfrm>
            <a:off x="936000" y="1620000"/>
            <a:ext cx="5400000" cy="3600000"/>
          </a:xfrm>
        </p:spPr>
        <p:txBody>
          <a:bodyPr/>
          <a:lstStyle>
            <a:lvl1pPr>
              <a:defRPr sz="2400"/>
            </a:lvl1pPr>
            <a:lvl2pPr>
              <a:defRPr sz="2000"/>
            </a:lvl2pPr>
            <a:lvl3pPr>
              <a:defRPr sz="1800"/>
            </a:lvl3pPr>
            <a:lvl4pPr>
              <a:defRPr sz="1600"/>
            </a:lvl4pPr>
            <a:lvl5pPr>
              <a:defRPr sz="1600"/>
            </a:lvl5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3" name="Zástupný symbol pro text 2"/>
          <p:cNvSpPr>
            <a:spLocks noGrp="1"/>
          </p:cNvSpPr>
          <p:nvPr>
            <p:ph type="body" idx="1"/>
          </p:nvPr>
        </p:nvSpPr>
        <p:spPr>
          <a:xfrm>
            <a:off x="936000" y="961200"/>
            <a:ext cx="5400000" cy="658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smtClean="0"/>
              <a:t>Upravte styly předlohy textu.</a:t>
            </a:r>
          </a:p>
        </p:txBody>
      </p:sp>
      <p:sp>
        <p:nvSpPr>
          <p:cNvPr id="5" name="Zástupný symbol pro text 4"/>
          <p:cNvSpPr>
            <a:spLocks noGrp="1"/>
          </p:cNvSpPr>
          <p:nvPr>
            <p:ph type="body" sz="quarter" idx="3"/>
          </p:nvPr>
        </p:nvSpPr>
        <p:spPr>
          <a:xfrm>
            <a:off x="6984000" y="961200"/>
            <a:ext cx="3240000" cy="658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smtClean="0"/>
              <a:t>Upravte styly předlohy textu.</a:t>
            </a:r>
          </a:p>
        </p:txBody>
      </p:sp>
      <p:sp>
        <p:nvSpPr>
          <p:cNvPr id="11" name="Zástupný symbol pro obsah 3"/>
          <p:cNvSpPr>
            <a:spLocks noGrp="1"/>
          </p:cNvSpPr>
          <p:nvPr>
            <p:ph sz="half" idx="2"/>
          </p:nvPr>
        </p:nvSpPr>
        <p:spPr>
          <a:xfrm>
            <a:off x="6984000" y="1619998"/>
            <a:ext cx="3240000" cy="3600000"/>
          </a:xfrm>
        </p:spPr>
        <p:txBody>
          <a:bodyPr/>
          <a:lstStyle>
            <a:lvl1pPr>
              <a:defRPr sz="2400"/>
            </a:lvl1pPr>
            <a:lvl2pPr>
              <a:defRPr sz="2000"/>
            </a:lvl2pPr>
            <a:lvl3pPr>
              <a:defRPr sz="1800"/>
            </a:lvl3pPr>
            <a:lvl4pPr>
              <a:defRPr sz="1600"/>
            </a:lvl4pPr>
            <a:lvl5pPr>
              <a:defRPr sz="1600"/>
            </a:lvl5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3" name="Přímá spojnice 12"/>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spTree>
    <p:extLst>
      <p:ext uri="{BB962C8B-B14F-4D97-AF65-F5344CB8AC3E}">
        <p14:creationId xmlns:p14="http://schemas.microsoft.com/office/powerpoint/2010/main" val="10816235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6" name="Nadpis 6"/>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8" name="Přímá spojnice 7"/>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5891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t" anchorCtr="0">
            <a:noAutofit/>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dirty="0" err="1" smtClean="0"/>
              <a:t>Upravte</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a:p>
            <a:pPr lvl="2"/>
            <a:r>
              <a:rPr lang="en-GB" noProof="0" dirty="0" err="1" smtClean="0"/>
              <a:t>Třetí</a:t>
            </a:r>
            <a:r>
              <a:rPr lang="en-GB" noProof="0" dirty="0" smtClean="0"/>
              <a:t> </a:t>
            </a:r>
            <a:r>
              <a:rPr lang="en-GB" noProof="0" dirty="0" err="1" smtClean="0"/>
              <a:t>úroveň</a:t>
            </a:r>
            <a:endParaRPr lang="en-GB" noProof="0" dirty="0" smtClean="0"/>
          </a:p>
          <a:p>
            <a:pPr lvl="3"/>
            <a:r>
              <a:rPr lang="en-GB" noProof="0" dirty="0" err="1" smtClean="0"/>
              <a:t>Čtvrtá</a:t>
            </a:r>
            <a:r>
              <a:rPr lang="en-GB" noProof="0" dirty="0" smtClean="0"/>
              <a:t> </a:t>
            </a:r>
            <a:r>
              <a:rPr lang="en-GB" noProof="0" dirty="0" err="1" smtClean="0"/>
              <a:t>úroveň</a:t>
            </a:r>
            <a:endParaRPr lang="en-GB" noProof="0" dirty="0" smtClean="0"/>
          </a:p>
          <a:p>
            <a:pPr lvl="4"/>
            <a:r>
              <a:rPr lang="en-GB" noProof="0" dirty="0" err="1" smtClean="0"/>
              <a:t>Pátá</a:t>
            </a:r>
            <a:r>
              <a:rPr lang="en-GB" noProof="0" dirty="0" smtClean="0"/>
              <a:t> </a:t>
            </a:r>
            <a:r>
              <a:rPr lang="en-GB" noProof="0" dirty="0" err="1" smtClean="0"/>
              <a:t>úroveň</a:t>
            </a:r>
            <a:endParaRPr lang="en-GB" noProof="0" dirty="0"/>
          </a:p>
        </p:txBody>
      </p:sp>
    </p:spTree>
    <p:extLst>
      <p:ext uri="{BB962C8B-B14F-4D97-AF65-F5344CB8AC3E}">
        <p14:creationId xmlns:p14="http://schemas.microsoft.com/office/powerpoint/2010/main" val="42187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6" r:id="rId5"/>
    <p:sldLayoutId id="2147483657" r:id="rId6"/>
    <p:sldLayoutId id="2147483652" r:id="rId7"/>
    <p:sldLayoutId id="2147483653" r:id="rId8"/>
    <p:sldLayoutId id="2147483654" r:id="rId9"/>
    <p:sldLayoutId id="2147483655" r:id="rId10"/>
    <p:sldLayoutId id="2147483658" r:id="rId11"/>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800" b="1" kern="1200">
          <a:solidFill>
            <a:srgbClr val="30787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9.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smtClean="0"/>
              <a:t>Statistical Methods </a:t>
            </a:r>
            <a:br>
              <a:rPr lang="en-GB" dirty="0" smtClean="0"/>
            </a:br>
            <a:r>
              <a:rPr lang="en-GB" dirty="0" smtClean="0"/>
              <a:t>for Economists</a:t>
            </a:r>
            <a:br>
              <a:rPr lang="en-GB" dirty="0" smtClean="0"/>
            </a:br>
            <a:r>
              <a:rPr lang="en-GB" dirty="0" smtClean="0"/>
              <a:t/>
            </a:r>
            <a:br>
              <a:rPr lang="en-GB" dirty="0" smtClean="0"/>
            </a:br>
            <a:r>
              <a:rPr lang="en-GB" dirty="0" smtClean="0"/>
              <a:t>Lecture 1</a:t>
            </a:r>
            <a:endParaRPr lang="en-GB" dirty="0"/>
          </a:p>
        </p:txBody>
      </p:sp>
      <p:sp>
        <p:nvSpPr>
          <p:cNvPr id="3" name="Podnadpis 2"/>
          <p:cNvSpPr>
            <a:spLocks noGrp="1"/>
          </p:cNvSpPr>
          <p:nvPr>
            <p:ph type="subTitle" idx="1"/>
          </p:nvPr>
        </p:nvSpPr>
        <p:spPr/>
        <p:txBody>
          <a:bodyPr/>
          <a:lstStyle/>
          <a:p>
            <a:r>
              <a:rPr lang="en-GB" dirty="0" smtClean="0"/>
              <a:t>Basic Statistical Concepts and </a:t>
            </a:r>
            <a:br>
              <a:rPr lang="en-GB" dirty="0" smtClean="0"/>
            </a:br>
            <a:r>
              <a:rPr lang="en-GB" dirty="0" smtClean="0"/>
              <a:t>Data Characteristics</a:t>
            </a:r>
            <a:endParaRPr lang="en-GB" dirty="0"/>
          </a:p>
        </p:txBody>
      </p:sp>
      <p:sp>
        <p:nvSpPr>
          <p:cNvPr id="4" name="Zástupný symbol pro text 3"/>
          <p:cNvSpPr>
            <a:spLocks noGrp="1"/>
          </p:cNvSpPr>
          <p:nvPr>
            <p:ph type="body" idx="10"/>
          </p:nvPr>
        </p:nvSpPr>
        <p:spPr/>
        <p:txBody>
          <a:bodyPr/>
          <a:lstStyle/>
          <a:p>
            <a:r>
              <a:rPr lang="en-GB" b="1" dirty="0"/>
              <a:t>David Bartl</a:t>
            </a:r>
          </a:p>
          <a:p>
            <a:r>
              <a:rPr lang="en-GB" dirty="0"/>
              <a:t>Statistical </a:t>
            </a:r>
            <a:r>
              <a:rPr lang="en-GB" dirty="0" smtClean="0"/>
              <a:t>Methods for </a:t>
            </a:r>
            <a:r>
              <a:rPr lang="en-GB" dirty="0"/>
              <a:t>Economists</a:t>
            </a:r>
          </a:p>
          <a:p>
            <a:r>
              <a:rPr lang="en-GB" dirty="0" smtClean="0"/>
              <a:t>INM/BASTE</a:t>
            </a:r>
            <a:endParaRPr lang="en-GB" dirty="0"/>
          </a:p>
        </p:txBody>
      </p:sp>
    </p:spTree>
    <p:extLst>
      <p:ext uri="{BB962C8B-B14F-4D97-AF65-F5344CB8AC3E}">
        <p14:creationId xmlns:p14="http://schemas.microsoft.com/office/powerpoint/2010/main" val="2907958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Population — Sample — Data item</a:t>
            </a:r>
            <a:endParaRPr lang="en-GB" dirty="0"/>
          </a:p>
        </p:txBody>
      </p:sp>
      <p:sp>
        <p:nvSpPr>
          <p:cNvPr id="3" name="Zástupný symbol pro text 2"/>
          <p:cNvSpPr>
            <a:spLocks noGrp="1"/>
          </p:cNvSpPr>
          <p:nvPr>
            <p:ph type="body" idx="1"/>
          </p:nvPr>
        </p:nvSpPr>
        <p:spPr/>
        <p:txBody>
          <a:bodyPr/>
          <a:lstStyle/>
          <a:p>
            <a:pPr marL="2250000" indent="-2250000">
              <a:lnSpc>
                <a:spcPct val="150000"/>
              </a:lnSpc>
              <a:spcAft>
                <a:spcPts val="1000"/>
              </a:spcAft>
              <a:tabLst>
                <a:tab pos="2160000" algn="r"/>
              </a:tabLst>
            </a:pPr>
            <a:r>
              <a:rPr lang="en-GB" b="1" dirty="0" smtClean="0"/>
              <a:t>Population</a:t>
            </a:r>
            <a:r>
              <a:rPr lang="en-GB" dirty="0" smtClean="0"/>
              <a:t>	—	a collection of all data units of the same specification</a:t>
            </a:r>
          </a:p>
          <a:p>
            <a:pPr marL="2250000" indent="-2250000">
              <a:lnSpc>
                <a:spcPct val="150000"/>
              </a:lnSpc>
              <a:spcAft>
                <a:spcPts val="1000"/>
              </a:spcAft>
              <a:tabLst>
                <a:tab pos="2160000" algn="r"/>
              </a:tabLst>
            </a:pPr>
            <a:r>
              <a:rPr lang="en-GB" b="1" dirty="0" smtClean="0"/>
              <a:t>Sample</a:t>
            </a:r>
            <a:r>
              <a:rPr lang="en-GB" dirty="0" smtClean="0"/>
              <a:t>	—	a selected subset of the population</a:t>
            </a:r>
          </a:p>
          <a:p>
            <a:pPr marL="2250000" indent="-2250000">
              <a:lnSpc>
                <a:spcPct val="150000"/>
              </a:lnSpc>
              <a:spcAft>
                <a:spcPts val="1000"/>
              </a:spcAft>
              <a:tabLst>
                <a:tab pos="2160000" algn="r"/>
              </a:tabLst>
            </a:pPr>
            <a:r>
              <a:rPr lang="en-GB" b="1" dirty="0" smtClean="0"/>
              <a:t>Data item</a:t>
            </a:r>
            <a:r>
              <a:rPr lang="en-GB" dirty="0" smtClean="0"/>
              <a:t>	—	a property or an attribute of a data unit of the population</a:t>
            </a:r>
          </a:p>
          <a:p>
            <a:pPr marL="2250000" indent="-2250000">
              <a:lnSpc>
                <a:spcPct val="150000"/>
              </a:lnSpc>
              <a:spcAft>
                <a:spcPts val="1000"/>
              </a:spcAft>
              <a:tabLst>
                <a:tab pos="2160000" algn="r"/>
              </a:tabLst>
            </a:pPr>
            <a:endParaRPr lang="en-GB" dirty="0"/>
          </a:p>
          <a:p>
            <a:pPr>
              <a:spcAft>
                <a:spcPts val="1000"/>
              </a:spcAft>
            </a:pPr>
            <a:r>
              <a:rPr lang="en-GB" u="sng" dirty="0"/>
              <a:t>Data items</a:t>
            </a:r>
            <a:r>
              <a:rPr lang="en-GB" dirty="0"/>
              <a:t> – </a:t>
            </a:r>
            <a:r>
              <a:rPr lang="en-GB" b="1" dirty="0"/>
              <a:t>statistical variables</a:t>
            </a:r>
            <a:r>
              <a:rPr lang="en-GB" dirty="0"/>
              <a:t> – are:</a:t>
            </a:r>
          </a:p>
          <a:p>
            <a:pPr>
              <a:spcAft>
                <a:spcPts val="1000"/>
              </a:spcAft>
            </a:pPr>
            <a:r>
              <a:rPr lang="en-GB" dirty="0" smtClean="0"/>
              <a:t>  </a:t>
            </a:r>
            <a:r>
              <a:rPr lang="en-GB" dirty="0"/>
              <a:t>—  </a:t>
            </a:r>
            <a:r>
              <a:rPr lang="en-GB" b="1" dirty="0"/>
              <a:t>qualitative</a:t>
            </a:r>
            <a:r>
              <a:rPr lang="en-GB" dirty="0"/>
              <a:t> (categorical), such as the gender, colour, taste, satisfaction</a:t>
            </a:r>
          </a:p>
          <a:p>
            <a:pPr>
              <a:spcAft>
                <a:spcPts val="1000"/>
              </a:spcAft>
            </a:pPr>
            <a:r>
              <a:rPr lang="en-GB" dirty="0" smtClean="0"/>
              <a:t>  —  </a:t>
            </a:r>
            <a:r>
              <a:rPr lang="en-GB" b="1" dirty="0" smtClean="0"/>
              <a:t>quantitative</a:t>
            </a:r>
            <a:r>
              <a:rPr lang="en-GB" dirty="0" smtClean="0"/>
              <a:t> </a:t>
            </a:r>
            <a:r>
              <a:rPr lang="en-GB" dirty="0"/>
              <a:t>(numerical), such as the </a:t>
            </a:r>
            <a:r>
              <a:rPr lang="en-GB" dirty="0" smtClean="0"/>
              <a:t>revenue</a:t>
            </a:r>
            <a:r>
              <a:rPr lang="en-GB" dirty="0"/>
              <a:t>, </a:t>
            </a:r>
            <a:r>
              <a:rPr lang="en-GB" dirty="0" smtClean="0"/>
              <a:t>price</a:t>
            </a:r>
            <a:r>
              <a:rPr lang="en-GB" dirty="0"/>
              <a:t>, </a:t>
            </a:r>
            <a:r>
              <a:rPr lang="en-GB" dirty="0" smtClean="0"/>
              <a:t>number </a:t>
            </a:r>
            <a:r>
              <a:rPr lang="en-GB" dirty="0"/>
              <a:t>of </a:t>
            </a:r>
            <a:r>
              <a:rPr lang="en-GB" dirty="0" smtClean="0"/>
              <a:t>customers</a:t>
            </a:r>
            <a:endParaRPr lang="en-GB" dirty="0"/>
          </a:p>
        </p:txBody>
      </p:sp>
    </p:spTree>
    <p:extLst>
      <p:ext uri="{BB962C8B-B14F-4D97-AF65-F5344CB8AC3E}">
        <p14:creationId xmlns:p14="http://schemas.microsoft.com/office/powerpoint/2010/main" val="194760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Population &amp; Sample</a:t>
            </a:r>
            <a:endParaRPr lang="en-GB" dirty="0"/>
          </a:p>
        </p:txBody>
      </p:sp>
      <p:sp>
        <p:nvSpPr>
          <p:cNvPr id="3" name="Zástupný symbol pro text 2"/>
          <p:cNvSpPr>
            <a:spLocks noGrp="1"/>
          </p:cNvSpPr>
          <p:nvPr>
            <p:ph type="body" idx="1"/>
          </p:nvPr>
        </p:nvSpPr>
        <p:spPr/>
        <p:txBody>
          <a:bodyPr/>
          <a:lstStyle/>
          <a:p>
            <a:pPr>
              <a:lnSpc>
                <a:spcPct val="150000"/>
              </a:lnSpc>
            </a:pPr>
            <a:r>
              <a:rPr lang="en-GB" dirty="0" smtClean="0"/>
              <a:t>Assume that we have a set (i.e. a “</a:t>
            </a:r>
            <a:r>
              <a:rPr lang="en-GB" b="1" dirty="0" smtClean="0"/>
              <a:t>population</a:t>
            </a:r>
            <a:r>
              <a:rPr lang="en-GB" dirty="0" smtClean="0"/>
              <a:t>”) of values of some phenomenon, which we observe / measure / study / deal with.  In practice, this set may be very very large (e.g. some data item, the data units being all the people living on the Earth), thus unknown to us.  Another example might be the set of all results of some experiment, yet the instances which we have not done yet.</a:t>
            </a:r>
          </a:p>
          <a:p>
            <a:pPr>
              <a:lnSpc>
                <a:spcPct val="150000"/>
              </a:lnSpc>
            </a:pPr>
            <a:r>
              <a:rPr lang="en-GB" dirty="0" smtClean="0"/>
              <a:t>Assume however, that the set exists (in theory at least) and that the set is finite </a:t>
            </a:r>
            <a:br>
              <a:rPr lang="en-GB" dirty="0" smtClean="0"/>
            </a:br>
            <a:r>
              <a:rPr lang="en-GB" dirty="0" smtClean="0"/>
              <a:t>(for simplicity).</a:t>
            </a:r>
          </a:p>
        </p:txBody>
      </p:sp>
    </p:spTree>
    <p:extLst>
      <p:ext uri="{BB962C8B-B14F-4D97-AF65-F5344CB8AC3E}">
        <p14:creationId xmlns:p14="http://schemas.microsoft.com/office/powerpoint/2010/main" val="403526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Population &amp; Sample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Let</a:t>
                </a:r>
              </a:p>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 3,…,</m:t>
                          </m:r>
                          <m:r>
                            <a:rPr lang="en-GB" b="0" i="1" smtClean="0">
                              <a:latin typeface="Cambria Math" panose="02040503050406030204" pitchFamily="18" charset="0"/>
                            </a:rPr>
                            <m:t>𝑁</m:t>
                          </m:r>
                        </m:e>
                      </m:d>
                    </m:oMath>
                  </m:oMathPara>
                </a14:m>
                <a:endParaRPr lang="en-GB" dirty="0" smtClean="0"/>
              </a:p>
              <a:p>
                <a:pPr>
                  <a:lnSpc>
                    <a:spcPct val="150000"/>
                  </a:lnSpc>
                  <a:spcBef>
                    <a:spcPts val="1000"/>
                  </a:spcBef>
                </a:pPr>
                <a:r>
                  <a:rPr lang="en-GB" dirty="0" smtClean="0"/>
                  <a:t>be the underlying set of all data units.  We assume for simplicity </a:t>
                </a:r>
                <a:br>
                  <a:rPr lang="en-GB" dirty="0" smtClean="0"/>
                </a:br>
                <a:r>
                  <a:rPr lang="en-GB" dirty="0" smtClean="0"/>
                  <a:t>that the set  </a:t>
                </a:r>
                <a14:m>
                  <m:oMath xmlns:m="http://schemas.openxmlformats.org/officeDocument/2006/math">
                    <m:r>
                      <m:rPr>
                        <m:sty m:val="p"/>
                      </m:rPr>
                      <a:rPr lang="en-GB" b="0" i="0" smtClean="0">
                        <a:latin typeface="Cambria Math" panose="02040503050406030204" pitchFamily="18" charset="0"/>
                      </a:rPr>
                      <m:t>Ω</m:t>
                    </m:r>
                  </m:oMath>
                </a14:m>
                <a:r>
                  <a:rPr lang="en-GB" dirty="0" smtClean="0"/>
                  <a:t>  is finite and that  </a:t>
                </a:r>
                <a14:m>
                  <m:oMath xmlns:m="http://schemas.openxmlformats.org/officeDocument/2006/math">
                    <m:r>
                      <a:rPr lang="en-GB" i="1" smtClean="0">
                        <a:latin typeface="Cambria Math" panose="02040503050406030204" pitchFamily="18" charset="0"/>
                      </a:rPr>
                      <m:t>𝑁</m:t>
                    </m:r>
                  </m:oMath>
                </a14:m>
                <a:r>
                  <a:rPr lang="en-GB" dirty="0" smtClean="0"/>
                  <a:t>  is the number of its elements.</a:t>
                </a:r>
              </a:p>
              <a:p>
                <a:pPr>
                  <a:lnSpc>
                    <a:spcPct val="150000"/>
                  </a:lnSpc>
                  <a:spcBef>
                    <a:spcPts val="1200"/>
                  </a:spcBef>
                </a:pPr>
                <a:r>
                  <a:rPr lang="en-GB" dirty="0" smtClean="0"/>
                  <a:t>Now, considering some variable or data item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a:t>
                </a:r>
                <a:br>
                  <a:rPr lang="en-GB" dirty="0" smtClean="0"/>
                </a:br>
                <a:r>
                  <a:rPr lang="en-GB" dirty="0" smtClean="0"/>
                  <a:t>we assume that the values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𝑁</m:t>
                          </m:r>
                        </m:sub>
                      </m:sSub>
                    </m:oMath>
                  </m:oMathPara>
                </a14:m>
                <a:endParaRPr lang="en-GB" dirty="0" smtClean="0"/>
              </a:p>
              <a:p>
                <a:pPr>
                  <a:lnSpc>
                    <a:spcPct val="200000"/>
                  </a:lnSpc>
                </a:pPr>
                <a:r>
                  <a:rPr lang="en-GB" dirty="0" smtClean="0"/>
                  <a:t>of the </a:t>
                </a:r>
                <a:r>
                  <a:rPr lang="en-GB" dirty="0"/>
                  <a:t>variable </a:t>
                </a:r>
                <a:r>
                  <a:rPr lang="en-GB" dirty="0" smtClean="0"/>
                  <a:t>exist (in theory at least).</a:t>
                </a:r>
              </a:p>
              <a:p>
                <a:pPr>
                  <a:lnSpc>
                    <a:spcPct val="150000"/>
                  </a:lnSpc>
                </a:pPr>
                <a:r>
                  <a:rPr lang="en-GB" dirty="0" smtClean="0"/>
                  <a:t>We assume that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3</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r>
                      <a:rPr lang="en-GB" i="1">
                        <a:latin typeface="Cambria Math" panose="02040503050406030204" pitchFamily="18" charset="0"/>
                      </a:rPr>
                      <m:t>∈</m:t>
                    </m:r>
                    <m:r>
                      <a:rPr lang="en-GB" i="1">
                        <a:latin typeface="Cambria Math" panose="02040503050406030204" pitchFamily="18" charset="0"/>
                      </a:rPr>
                      <m:t>ℝ</m:t>
                    </m:r>
                  </m:oMath>
                </a14:m>
                <a:r>
                  <a:rPr lang="en-GB" dirty="0" smtClean="0"/>
                  <a:t>,  i.e. the </a:t>
                </a:r>
                <a:r>
                  <a:rPr lang="en-GB" dirty="0"/>
                  <a:t>values are real </a:t>
                </a:r>
                <a:r>
                  <a:rPr lang="en-GB" dirty="0" smtClean="0"/>
                  <a:t>numbers.</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81605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Population &amp; Sample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All the values</a:t>
                </a:r>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3</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oMath>
                  </m:oMathPara>
                </a14:m>
                <a:endParaRPr lang="en-GB" dirty="0" smtClean="0"/>
              </a:p>
              <a:p>
                <a:endParaRPr lang="en-GB" dirty="0" smtClean="0"/>
              </a:p>
              <a:p>
                <a:r>
                  <a:rPr lang="en-GB" dirty="0" smtClean="0"/>
                  <a:t>which </a:t>
                </a:r>
                <a:r>
                  <a:rPr lang="en-GB" dirty="0"/>
                  <a:t>exist (in theory at </a:t>
                </a:r>
                <a:r>
                  <a:rPr lang="en-GB" dirty="0" smtClean="0"/>
                  <a:t>least), </a:t>
                </a:r>
                <a:r>
                  <a:rPr lang="en-GB" dirty="0"/>
                  <a:t>are called the </a:t>
                </a:r>
                <a:r>
                  <a:rPr lang="en-GB" b="1" dirty="0"/>
                  <a:t>population</a:t>
                </a:r>
                <a:r>
                  <a:rPr lang="en-GB" dirty="0" smtClean="0"/>
                  <a:t>.</a:t>
                </a:r>
              </a:p>
              <a:p>
                <a:endParaRPr lang="en-GB" dirty="0" smtClean="0"/>
              </a:p>
              <a:p>
                <a:pPr>
                  <a:lnSpc>
                    <a:spcPct val="150000"/>
                  </a:lnSpc>
                </a:pPr>
                <a:r>
                  <a:rPr lang="en-GB" dirty="0" smtClean="0"/>
                  <a:t>Notice that we </a:t>
                </a:r>
                <a:r>
                  <a:rPr lang="en-GB" dirty="0"/>
                  <a:t>may not know </a:t>
                </a:r>
                <a:r>
                  <a:rPr lang="en-GB" dirty="0" smtClean="0"/>
                  <a:t>the whole population for various reasons </a:t>
                </a:r>
                <a:br>
                  <a:rPr lang="en-GB" dirty="0" smtClean="0"/>
                </a:br>
                <a:r>
                  <a:rPr lang="en-GB" dirty="0" smtClean="0"/>
                  <a:t>(we cannot do all the measurements since the population is very large; the </a:t>
                </a:r>
                <a:br>
                  <a:rPr lang="en-GB" dirty="0" smtClean="0"/>
                </a:br>
                <a:r>
                  <a:rPr lang="en-GB" dirty="0" smtClean="0"/>
                  <a:t>values include the results of future experiments, which have not been done yet).</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744051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Population &amp; Sample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Our </a:t>
                </a:r>
                <a:r>
                  <a:rPr lang="en-GB" dirty="0"/>
                  <a:t>method of examination of the </a:t>
                </a:r>
                <a:r>
                  <a:rPr lang="en-GB" dirty="0" smtClean="0"/>
                  <a:t>population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3</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oMath>
                </a14:m>
                <a:r>
                  <a:rPr lang="en-GB" dirty="0" smtClean="0"/>
                  <a:t>  consists </a:t>
                </a:r>
                <a:r>
                  <a:rPr lang="en-GB" dirty="0"/>
                  <a:t>in </a:t>
                </a:r>
                <a:r>
                  <a:rPr lang="en-GB" dirty="0" smtClean="0"/>
                  <a:t/>
                </a:r>
                <a:br>
                  <a:rPr lang="en-GB" dirty="0" smtClean="0"/>
                </a:br>
                <a:r>
                  <a:rPr lang="en-GB" b="1" dirty="0" smtClean="0"/>
                  <a:t>the </a:t>
                </a:r>
                <a:r>
                  <a:rPr lang="en-GB" b="1" dirty="0"/>
                  <a:t>selection of a </a:t>
                </a:r>
                <a:r>
                  <a:rPr lang="en-GB" b="1" dirty="0" smtClean="0"/>
                  <a:t>sample</a:t>
                </a:r>
                <a:endParaRPr lang="en-GB" dirty="0" smtClean="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oMath>
                  </m:oMathPara>
                </a14:m>
                <a:endParaRPr lang="en-GB" dirty="0"/>
              </a:p>
              <a:p>
                <a:r>
                  <a:rPr lang="en-GB" dirty="0" smtClean="0"/>
                  <a:t>out of the population.</a:t>
                </a:r>
              </a:p>
              <a:p>
                <a:endParaRPr lang="en-GB" dirty="0"/>
              </a:p>
              <a:p>
                <a:pPr>
                  <a:lnSpc>
                    <a:spcPct val="150000"/>
                  </a:lnSpc>
                </a:pPr>
                <a:r>
                  <a:rPr lang="en-GB" dirty="0" smtClean="0"/>
                  <a:t>Notice that the same letter (“</a:t>
                </a:r>
                <a14:m>
                  <m:oMath xmlns:m="http://schemas.openxmlformats.org/officeDocument/2006/math">
                    <m:r>
                      <a:rPr lang="en-GB" i="1" smtClean="0">
                        <a:latin typeface="Cambria Math" panose="02040503050406030204" pitchFamily="18" charset="0"/>
                      </a:rPr>
                      <m:t>𝑥</m:t>
                    </m:r>
                  </m:oMath>
                </a14:m>
                <a:r>
                  <a:rPr lang="en-GB" dirty="0" smtClean="0"/>
                  <a:t>”) is used to denote the values of both the population and the sample.  No misunderstanding occurs because it is always clear from the context whether we mean the population or the sample.</a:t>
                </a:r>
              </a:p>
              <a:p>
                <a:pPr>
                  <a:lnSpc>
                    <a:spcPct val="150000"/>
                  </a:lnSpc>
                  <a:tabLst>
                    <a:tab pos="3676650" algn="l"/>
                    <a:tab pos="4125913" algn="l"/>
                  </a:tabLst>
                </a:pPr>
                <a:r>
                  <a:rPr lang="en-GB" dirty="0"/>
                  <a:t>Notice also </a:t>
                </a:r>
                <a:r>
                  <a:rPr lang="en-GB" u="sng" dirty="0" smtClean="0"/>
                  <a:t>the notation:</a:t>
                </a:r>
                <a:r>
                  <a:rPr lang="en-GB" dirty="0"/>
                  <a:t>	</a:t>
                </a:r>
                <a14:m>
                  <m:oMath xmlns:m="http://schemas.openxmlformats.org/officeDocument/2006/math">
                    <m:r>
                      <a:rPr lang="en-GB" i="1" smtClean="0">
                        <a:latin typeface="Cambria Math" panose="02040503050406030204" pitchFamily="18" charset="0"/>
                      </a:rPr>
                      <m:t>𝑁</m:t>
                    </m:r>
                  </m:oMath>
                </a14:m>
                <a:r>
                  <a:rPr lang="en-GB" dirty="0" smtClean="0"/>
                  <a:t>	=  the number of elements of the </a:t>
                </a:r>
                <a:r>
                  <a:rPr lang="en-GB" b="1" dirty="0" smtClean="0"/>
                  <a:t>population</a:t>
                </a:r>
              </a:p>
              <a:p>
                <a:pPr>
                  <a:lnSpc>
                    <a:spcPct val="150000"/>
                  </a:lnSpc>
                  <a:tabLst>
                    <a:tab pos="3676650" algn="l"/>
                    <a:tab pos="4125913" algn="l"/>
                  </a:tabLst>
                </a:pPr>
                <a:r>
                  <a:rPr lang="en-GB" dirty="0"/>
                  <a:t>	</a:t>
                </a:r>
                <a14:m>
                  <m:oMath xmlns:m="http://schemas.openxmlformats.org/officeDocument/2006/math">
                    <m:r>
                      <a:rPr lang="en-GB" i="1" smtClean="0">
                        <a:latin typeface="Cambria Math" panose="02040503050406030204" pitchFamily="18" charset="0"/>
                      </a:rPr>
                      <m:t>𝑛</m:t>
                    </m:r>
                  </m:oMath>
                </a14:m>
                <a:r>
                  <a:rPr lang="en-GB" dirty="0" smtClean="0"/>
                  <a:t>	=  the number of elements of the </a:t>
                </a:r>
                <a:r>
                  <a:rPr lang="en-GB" b="1" dirty="0" smtClean="0"/>
                  <a:t>sample</a:t>
                </a:r>
                <a:endParaRPr lang="en-GB" b="1"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749" b="-1453"/>
                </a:stretch>
              </a:blipFill>
            </p:spPr>
            <p:txBody>
              <a:bodyPr/>
              <a:lstStyle/>
              <a:p>
                <a:r>
                  <a:rPr lang="en-GB">
                    <a:noFill/>
                  </a:rPr>
                  <a:t> </a:t>
                </a:r>
              </a:p>
            </p:txBody>
          </p:sp>
        </mc:Fallback>
      </mc:AlternateContent>
    </p:spTree>
    <p:extLst>
      <p:ext uri="{BB962C8B-B14F-4D97-AF65-F5344CB8AC3E}">
        <p14:creationId xmlns:p14="http://schemas.microsoft.com/office/powerpoint/2010/main" val="151456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Measures </a:t>
            </a:r>
            <a:br>
              <a:rPr lang="en-GB" dirty="0" smtClean="0"/>
            </a:br>
            <a:r>
              <a:rPr lang="en-GB" dirty="0" smtClean="0"/>
              <a:t>of central tendency</a:t>
            </a:r>
            <a:endParaRPr lang="en-GB" dirty="0"/>
          </a:p>
        </p:txBody>
      </p:sp>
      <p:sp>
        <p:nvSpPr>
          <p:cNvPr id="3" name="Zástupný symbol pro obsah 2"/>
          <p:cNvSpPr>
            <a:spLocks noGrp="1"/>
          </p:cNvSpPr>
          <p:nvPr>
            <p:ph idx="1"/>
          </p:nvPr>
        </p:nvSpPr>
        <p:spPr/>
        <p:txBody>
          <a:bodyPr/>
          <a:lstStyle/>
          <a:p>
            <a:pPr>
              <a:lnSpc>
                <a:spcPct val="150000"/>
              </a:lnSpc>
            </a:pPr>
            <a:r>
              <a:rPr lang="en-GB" dirty="0" smtClean="0"/>
              <a:t>Arithmetic mean</a:t>
            </a:r>
          </a:p>
          <a:p>
            <a:pPr>
              <a:lnSpc>
                <a:spcPct val="150000"/>
              </a:lnSpc>
            </a:pPr>
            <a:r>
              <a:rPr lang="en-GB" dirty="0" smtClean="0"/>
              <a:t>Mode</a:t>
            </a:r>
          </a:p>
          <a:p>
            <a:pPr>
              <a:lnSpc>
                <a:spcPct val="150000"/>
              </a:lnSpc>
            </a:pPr>
            <a:r>
              <a:rPr lang="en-GB" dirty="0" smtClean="0"/>
              <a:t>Median</a:t>
            </a:r>
          </a:p>
          <a:p>
            <a:pPr>
              <a:lnSpc>
                <a:spcPct val="150000"/>
              </a:lnSpc>
            </a:pPr>
            <a:r>
              <a:rPr lang="en-GB" dirty="0" smtClean="0"/>
              <a:t>Frequencies of occurrence</a:t>
            </a:r>
          </a:p>
          <a:p>
            <a:pPr>
              <a:lnSpc>
                <a:spcPct val="150000"/>
              </a:lnSpc>
            </a:pPr>
            <a:r>
              <a:rPr lang="en-GB" dirty="0" smtClean="0"/>
              <a:t>Weighted arithmetic mean</a:t>
            </a:r>
            <a:endParaRPr lang="en-GB" dirty="0"/>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749131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Measures of central tendency</a:t>
            </a:r>
            <a:endParaRPr lang="en-GB" dirty="0"/>
          </a:p>
        </p:txBody>
      </p:sp>
      <p:sp>
        <p:nvSpPr>
          <p:cNvPr id="3" name="Zástupný symbol pro text 2"/>
          <p:cNvSpPr>
            <a:spLocks noGrp="1"/>
          </p:cNvSpPr>
          <p:nvPr>
            <p:ph type="body" idx="1"/>
          </p:nvPr>
        </p:nvSpPr>
        <p:spPr/>
        <p:txBody>
          <a:bodyPr/>
          <a:lstStyle/>
          <a:p>
            <a:pPr>
              <a:lnSpc>
                <a:spcPct val="150000"/>
              </a:lnSpc>
            </a:pPr>
            <a:r>
              <a:rPr lang="en-GB" dirty="0" smtClean="0"/>
              <a:t>Assume that a variable (data item) is numerical, i.e. quantitative, discrete or continuous.  We then consider several measures of central tendency of the variable:</a:t>
            </a:r>
          </a:p>
          <a:p>
            <a:pPr>
              <a:lnSpc>
                <a:spcPct val="150000"/>
              </a:lnSpc>
            </a:pPr>
            <a:r>
              <a:rPr lang="en-GB" dirty="0" smtClean="0"/>
              <a:t>	—  Arithmetic mean</a:t>
            </a:r>
          </a:p>
          <a:p>
            <a:pPr>
              <a:lnSpc>
                <a:spcPct val="150000"/>
              </a:lnSpc>
            </a:pPr>
            <a:r>
              <a:rPr lang="en-GB" dirty="0" smtClean="0"/>
              <a:t>	—  Mode</a:t>
            </a:r>
          </a:p>
          <a:p>
            <a:pPr>
              <a:lnSpc>
                <a:spcPct val="150000"/>
              </a:lnSpc>
            </a:pPr>
            <a:r>
              <a:rPr lang="en-GB" dirty="0" smtClean="0"/>
              <a:t>	—  Median</a:t>
            </a:r>
            <a:endParaRPr lang="en-GB" dirty="0"/>
          </a:p>
        </p:txBody>
      </p:sp>
    </p:spTree>
    <p:extLst>
      <p:ext uri="{BB962C8B-B14F-4D97-AF65-F5344CB8AC3E}">
        <p14:creationId xmlns:p14="http://schemas.microsoft.com/office/powerpoint/2010/main" val="55066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Arithmetic mean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smtClean="0"/>
                  <a:t>Population</a:t>
                </a:r>
                <a:r>
                  <a:rPr lang="en-GB" b="1" dirty="0" smtClean="0"/>
                  <a:t> arithmetic mean:</a:t>
                </a:r>
                <a:endParaRPr lang="en-GB" dirty="0"/>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e>
                      </m:nary>
                    </m:oMath>
                  </m:oMathPara>
                </a14:m>
                <a:endParaRPr lang="en-GB" dirty="0"/>
              </a:p>
              <a:p>
                <a:endParaRPr lang="en-GB" dirty="0"/>
              </a:p>
              <a:p>
                <a:endParaRPr lang="en-GB" dirty="0"/>
              </a:p>
              <a:p>
                <a:r>
                  <a:rPr lang="en-GB" b="1" u="sng" dirty="0" smtClean="0"/>
                  <a:t>Sample</a:t>
                </a:r>
                <a:r>
                  <a:rPr lang="en-GB" b="1" dirty="0" smtClean="0"/>
                  <a:t> arithmetic mean:</a:t>
                </a:r>
                <a:endParaRPr lang="en-GB" dirty="0"/>
              </a:p>
              <a:p>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m:t>
                          </m:r>
                          <m:r>
                            <m:rPr>
                              <m:brk m:alnAt="23"/>
                            </m:rP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nary>
                    </m:oMath>
                  </m:oMathPara>
                </a14:m>
                <a:endParaRPr lang="en-GB" b="0"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552527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Arithmetic mean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Notice the notation:</a:t>
                </a:r>
              </a:p>
              <a:p>
                <a:pPr>
                  <a:lnSpc>
                    <a:spcPct val="200000"/>
                  </a:lnSpc>
                </a:pPr>
                <a:r>
                  <a:rPr lang="en-GB" b="1" dirty="0" smtClean="0"/>
                  <a:t>Greek letters</a:t>
                </a:r>
                <a:r>
                  <a:rPr lang="en-GB" dirty="0" smtClean="0"/>
                  <a:t> denote quantities relating to the population:</a:t>
                </a:r>
              </a:p>
              <a:p>
                <a:endParaRPr lang="en-GB" dirty="0"/>
              </a:p>
              <a:p>
                <a:pPr>
                  <a:tabLst>
                    <a:tab pos="542925" algn="l"/>
                    <a:tab pos="1074738" algn="l"/>
                  </a:tabLst>
                </a:pPr>
                <a:r>
                  <a:rPr lang="en-GB" dirty="0" smtClean="0"/>
                  <a:t>	</a:t>
                </a:r>
                <a14:m>
                  <m:oMath xmlns:m="http://schemas.openxmlformats.org/officeDocument/2006/math">
                    <m:r>
                      <a:rPr lang="en-GB" b="0" i="1" smtClean="0">
                        <a:latin typeface="Cambria Math" panose="02040503050406030204" pitchFamily="18" charset="0"/>
                      </a:rPr>
                      <m:t>𝜇</m:t>
                    </m:r>
                  </m:oMath>
                </a14:m>
                <a:r>
                  <a:rPr lang="en-GB" dirty="0" smtClean="0"/>
                  <a:t>	=  the </a:t>
                </a:r>
                <a:r>
                  <a:rPr lang="en-GB" b="1" u="sng" dirty="0" smtClean="0"/>
                  <a:t>population</a:t>
                </a:r>
                <a:r>
                  <a:rPr lang="en-GB" dirty="0" smtClean="0"/>
                  <a:t> mean (theoretical, may not be known exactly)</a:t>
                </a:r>
              </a:p>
              <a:p>
                <a:pPr>
                  <a:tabLst>
                    <a:tab pos="542925" algn="l"/>
                    <a:tab pos="1074738" algn="l"/>
                  </a:tabLst>
                </a:pPr>
                <a:endParaRPr lang="en-GB" dirty="0"/>
              </a:p>
              <a:p>
                <a:pPr>
                  <a:lnSpc>
                    <a:spcPct val="200000"/>
                  </a:lnSpc>
                  <a:tabLst>
                    <a:tab pos="542925" algn="l"/>
                    <a:tab pos="1074738" algn="l"/>
                  </a:tabLst>
                </a:pPr>
                <a:r>
                  <a:rPr lang="en-GB" b="1" dirty="0" smtClean="0"/>
                  <a:t>Latin </a:t>
                </a:r>
                <a:r>
                  <a:rPr lang="en-GB" b="1" dirty="0"/>
                  <a:t>letters</a:t>
                </a:r>
                <a:r>
                  <a:rPr lang="en-GB" dirty="0"/>
                  <a:t> denote quantities relating to the </a:t>
                </a:r>
                <a:r>
                  <a:rPr lang="en-GB" dirty="0" smtClean="0"/>
                  <a:t>sample:</a:t>
                </a:r>
                <a:endParaRPr lang="en-GB" dirty="0"/>
              </a:p>
              <a:p>
                <a:pPr>
                  <a:tabLst>
                    <a:tab pos="542925" algn="l"/>
                    <a:tab pos="1074738" algn="l"/>
                  </a:tabLst>
                </a:pPr>
                <a:endParaRPr lang="en-GB" dirty="0" smtClean="0"/>
              </a:p>
              <a:p>
                <a:pPr>
                  <a:tabLst>
                    <a:tab pos="542925" algn="l"/>
                    <a:tab pos="1074738" algn="l"/>
                  </a:tabLst>
                </a:pPr>
                <a:r>
                  <a:rPr lang="en-GB" dirty="0" smtClean="0"/>
                  <a:t>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smtClean="0"/>
                  <a:t>	=  the </a:t>
                </a:r>
                <a:r>
                  <a:rPr lang="en-GB" b="1" u="sng" dirty="0" smtClean="0"/>
                  <a:t>sample</a:t>
                </a:r>
                <a:r>
                  <a:rPr lang="en-GB" dirty="0" smtClean="0"/>
                  <a:t> mean (the result of measurements really done)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12159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Median &amp; Mode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dirty="0" smtClean="0"/>
                  <a:t>Median</a:t>
                </a:r>
                <a:r>
                  <a:rPr lang="en-GB" dirty="0"/>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oMath>
                </a14:m>
                <a:r>
                  <a:rPr lang="en-GB" dirty="0"/>
                  <a:t>   is the “middle value</a:t>
                </a:r>
                <a:r>
                  <a:rPr lang="en-GB" dirty="0" smtClean="0"/>
                  <a:t>” such that </a:t>
                </a:r>
                <a:br>
                  <a:rPr lang="en-GB" dirty="0" smtClean="0"/>
                </a:br>
                <a:r>
                  <a:rPr lang="en-GB" dirty="0" smtClean="0"/>
                  <a:t>  —  one half of the values is  ≤  the median</a:t>
                </a:r>
              </a:p>
              <a:p>
                <a:r>
                  <a:rPr lang="en-GB" dirty="0"/>
                  <a:t> </a:t>
                </a:r>
                <a:r>
                  <a:rPr lang="en-GB" dirty="0" smtClean="0"/>
                  <a:t> —  one half of the values is  ≥  the median</a:t>
                </a:r>
              </a:p>
              <a:p>
                <a:endParaRPr lang="en-GB" dirty="0" smtClean="0"/>
              </a:p>
              <a:p>
                <a:r>
                  <a:rPr lang="en-GB" b="1" dirty="0" smtClean="0"/>
                  <a:t>Mode</a:t>
                </a:r>
                <a:r>
                  <a:rPr lang="en-GB" dirty="0" smtClean="0"/>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oMath>
                </a14:m>
                <a:r>
                  <a:rPr lang="en-GB" dirty="0"/>
                  <a:t>   is the </a:t>
                </a:r>
                <a:r>
                  <a:rPr lang="en-GB" dirty="0" smtClean="0"/>
                  <a:t>“most </a:t>
                </a:r>
                <a:r>
                  <a:rPr lang="en-GB" dirty="0"/>
                  <a:t>frequent </a:t>
                </a:r>
                <a:r>
                  <a:rPr lang="en-GB" dirty="0" smtClean="0"/>
                  <a:t>value” such that</a:t>
                </a:r>
              </a:p>
              <a:p>
                <a:r>
                  <a:rPr lang="en-GB" dirty="0"/>
                  <a:t> </a:t>
                </a:r>
                <a:r>
                  <a:rPr lang="en-GB" dirty="0" smtClean="0"/>
                  <a:t> —  the probability distribution attains a local maximum at the mode</a:t>
                </a:r>
              </a:p>
              <a:p>
                <a:r>
                  <a:rPr lang="en-GB" dirty="0"/>
                  <a:t> </a:t>
                </a:r>
                <a:r>
                  <a:rPr lang="en-GB" dirty="0" smtClean="0"/>
                  <a:t> —  there may be more than one mode:</a:t>
                </a:r>
              </a:p>
              <a:p>
                <a:r>
                  <a:rPr lang="en-GB" dirty="0"/>
                  <a:t>	</a:t>
                </a:r>
                <a:r>
                  <a:rPr lang="en-GB" dirty="0" smtClean="0"/>
                  <a:t>—  unimodal probability </a:t>
                </a:r>
                <a:r>
                  <a:rPr lang="en-GB" dirty="0"/>
                  <a:t>distribution </a:t>
                </a:r>
                <a:r>
                  <a:rPr lang="en-GB" dirty="0" smtClean="0"/>
                  <a:t>(one mode)</a:t>
                </a:r>
              </a:p>
              <a:p>
                <a:r>
                  <a:rPr lang="en-GB" dirty="0"/>
                  <a:t>	</a:t>
                </a:r>
                <a:r>
                  <a:rPr lang="en-GB" dirty="0" smtClean="0"/>
                  <a:t>—  bimodal   probability </a:t>
                </a:r>
                <a:r>
                  <a:rPr lang="en-GB" dirty="0"/>
                  <a:t>distribution </a:t>
                </a:r>
                <a:r>
                  <a:rPr lang="en-GB" dirty="0" smtClean="0"/>
                  <a:t>(two modes)</a:t>
                </a:r>
              </a:p>
              <a:p>
                <a:r>
                  <a:rPr lang="en-GB" dirty="0"/>
                  <a:t>	</a:t>
                </a:r>
                <a:r>
                  <a:rPr lang="en-GB" dirty="0" smtClean="0"/>
                  <a:t>—  etc.</a:t>
                </a:r>
              </a:p>
              <a:p>
                <a:endParaRPr lang="en-GB" dirty="0"/>
              </a:p>
              <a:p>
                <a:r>
                  <a:rPr lang="en-GB" dirty="0" smtClean="0"/>
                  <a:t>The median and the mode are defined both for the population and for the sample.</a:t>
                </a:r>
              </a:p>
              <a:p>
                <a:r>
                  <a:rPr lang="en-GB" dirty="0" smtClean="0"/>
                  <a:t>The definition is the same.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834932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nSpc>
                <a:spcPct val="150000"/>
              </a:lnSpc>
            </a:pPr>
            <a:r>
              <a:rPr lang="en-GB" dirty="0" smtClean="0"/>
              <a:t>Reading list</a:t>
            </a:r>
          </a:p>
          <a:p>
            <a:pPr>
              <a:lnSpc>
                <a:spcPct val="150000"/>
              </a:lnSpc>
            </a:pPr>
            <a:r>
              <a:rPr lang="en-GB" dirty="0" smtClean="0"/>
              <a:t>Measures of central tendency (arithmetic mean, mode, median)</a:t>
            </a:r>
          </a:p>
          <a:p>
            <a:pPr>
              <a:lnSpc>
                <a:spcPct val="150000"/>
              </a:lnSpc>
            </a:pPr>
            <a:r>
              <a:rPr lang="en-GB" dirty="0" smtClean="0"/>
              <a:t>Measures of variability (range, variance, coefficient of variation)</a:t>
            </a:r>
          </a:p>
          <a:p>
            <a:pPr>
              <a:lnSpc>
                <a:spcPct val="150000"/>
              </a:lnSpc>
            </a:pPr>
            <a:r>
              <a:rPr lang="en-GB" dirty="0" smtClean="0"/>
              <a:t>Measures of data concentration (skewness, kurtosis)</a:t>
            </a:r>
          </a:p>
          <a:p>
            <a:pPr>
              <a:lnSpc>
                <a:spcPct val="150000"/>
              </a:lnSpc>
            </a:pPr>
            <a:r>
              <a:rPr lang="en-GB" dirty="0" smtClean="0"/>
              <a:t>Moment characteristics</a:t>
            </a:r>
          </a:p>
          <a:p>
            <a:pPr>
              <a:lnSpc>
                <a:spcPct val="150000"/>
              </a:lnSpc>
            </a:pPr>
            <a:r>
              <a:rPr lang="en-GB" dirty="0" smtClean="0"/>
              <a:t>Two statistical variables</a:t>
            </a:r>
          </a:p>
          <a:p>
            <a:pPr>
              <a:lnSpc>
                <a:spcPct val="150000"/>
              </a:lnSpc>
            </a:pPr>
            <a:r>
              <a:rPr lang="en-GB" dirty="0" smtClean="0"/>
              <a:t>SUPPLEMENT:  The expected values of the functions of random variables</a:t>
            </a:r>
          </a:p>
        </p:txBody>
      </p:sp>
    </p:spTree>
    <p:extLst>
      <p:ext uri="{BB962C8B-B14F-4D97-AF65-F5344CB8AC3E}">
        <p14:creationId xmlns:p14="http://schemas.microsoft.com/office/powerpoint/2010/main" val="40878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Sample Mean / Median / Mode in Excel</a:t>
            </a:r>
            <a:endParaRPr lang="en-GB" dirty="0"/>
          </a:p>
        </p:txBody>
      </p:sp>
      <p:sp>
        <p:nvSpPr>
          <p:cNvPr id="3" name="Zástupný symbol pro text 2"/>
          <p:cNvSpPr>
            <a:spLocks noGrp="1"/>
          </p:cNvSpPr>
          <p:nvPr>
            <p:ph type="body" idx="1"/>
          </p:nvPr>
        </p:nvSpPr>
        <p:spPr/>
        <p:txBody>
          <a:bodyPr/>
          <a:lstStyle/>
          <a:p>
            <a:r>
              <a:rPr lang="en-GB" dirty="0" smtClean="0"/>
              <a:t>In Excel, use the functions:</a:t>
            </a:r>
          </a:p>
          <a:p>
            <a:endParaRPr lang="en-GB" dirty="0" smtClean="0"/>
          </a:p>
          <a:p>
            <a:r>
              <a:rPr lang="en-GB" dirty="0" smtClean="0"/>
              <a:t>	=</a:t>
            </a:r>
            <a:r>
              <a:rPr lang="en-GB" b="1" dirty="0" smtClean="0"/>
              <a:t>AVERAGEA</a:t>
            </a:r>
            <a:r>
              <a:rPr lang="en-GB" dirty="0" smtClean="0"/>
              <a:t>()	to calculate the sample arithmetic mean</a:t>
            </a:r>
          </a:p>
          <a:p>
            <a:endParaRPr lang="en-GB" dirty="0" smtClean="0"/>
          </a:p>
          <a:p>
            <a:r>
              <a:rPr lang="en-GB" dirty="0" smtClean="0"/>
              <a:t>	=</a:t>
            </a:r>
            <a:r>
              <a:rPr lang="en-GB" b="1" dirty="0" smtClean="0"/>
              <a:t>MEDIAN</a:t>
            </a:r>
            <a:r>
              <a:rPr lang="en-GB" dirty="0" smtClean="0"/>
              <a:t>()		to find the sample median</a:t>
            </a:r>
          </a:p>
          <a:p>
            <a:endParaRPr lang="en-GB" dirty="0" smtClean="0"/>
          </a:p>
          <a:p>
            <a:r>
              <a:rPr lang="en-GB" dirty="0" smtClean="0"/>
              <a:t>	=</a:t>
            </a:r>
            <a:r>
              <a:rPr lang="en-GB" b="1" dirty="0" smtClean="0"/>
              <a:t>MODE.SNGL</a:t>
            </a:r>
            <a:r>
              <a:rPr lang="en-GB" dirty="0" smtClean="0"/>
              <a:t>()	to find one of the sample modes</a:t>
            </a:r>
          </a:p>
          <a:p>
            <a:endParaRPr lang="en-GB" dirty="0" smtClean="0"/>
          </a:p>
          <a:p>
            <a:r>
              <a:rPr lang="en-GB" dirty="0" smtClean="0"/>
              <a:t>	=</a:t>
            </a:r>
            <a:r>
              <a:rPr lang="en-GB" b="1" dirty="0" smtClean="0"/>
              <a:t>MODE.MULT</a:t>
            </a:r>
            <a:r>
              <a:rPr lang="en-GB" dirty="0" smtClean="0"/>
              <a:t>()	to find many of the sample modes</a:t>
            </a:r>
          </a:p>
          <a:p>
            <a:r>
              <a:rPr lang="en-GB" dirty="0" smtClean="0"/>
              <a:t>				(matrix function, press “Ctrl-Shift-Enter”)</a:t>
            </a:r>
          </a:p>
          <a:p>
            <a:endParaRPr lang="en-GB" dirty="0" smtClean="0"/>
          </a:p>
          <a:p>
            <a:r>
              <a:rPr lang="en-GB" dirty="0" smtClean="0"/>
              <a:t> 	=MODE()		to find one of the sample modes</a:t>
            </a:r>
            <a:br>
              <a:rPr lang="en-GB" dirty="0" smtClean="0"/>
            </a:br>
            <a:r>
              <a:rPr lang="en-GB" dirty="0" smtClean="0"/>
              <a:t>				(the same as =MODE.SNGL(), deprecated)</a:t>
            </a:r>
            <a:endParaRPr lang="en-GB" dirty="0"/>
          </a:p>
        </p:txBody>
      </p:sp>
    </p:spTree>
    <p:extLst>
      <p:ext uri="{BB962C8B-B14F-4D97-AF65-F5344CB8AC3E}">
        <p14:creationId xmlns:p14="http://schemas.microsoft.com/office/powerpoint/2010/main" val="845862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Frequencies of occurrence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Consider </a:t>
                </a:r>
                <a:r>
                  <a:rPr lang="en-GB" dirty="0"/>
                  <a:t>the </a:t>
                </a:r>
                <a:r>
                  <a:rPr lang="en-GB" dirty="0" smtClean="0"/>
                  <a:t>population</a:t>
                </a:r>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3</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oMath>
                  </m:oMathPara>
                </a14:m>
                <a:endParaRPr lang="en-GB" dirty="0"/>
              </a:p>
              <a:p>
                <a:endParaRPr lang="en-GB" dirty="0" smtClean="0"/>
              </a:p>
              <a:p>
                <a:pPr>
                  <a:lnSpc>
                    <a:spcPct val="150000"/>
                  </a:lnSpc>
                </a:pPr>
                <a:r>
                  <a:rPr lang="en-GB" dirty="0" smtClean="0"/>
                  <a:t>Let  </a:t>
                </a:r>
                <a14:m>
                  <m:oMath xmlns:m="http://schemas.openxmlformats.org/officeDocument/2006/math">
                    <m:sSubSup>
                      <m:sSubSupPr>
                        <m:ctrlPr>
                          <a:rPr lang="en-GB" b="0" i="1" smtClean="0">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1</m:t>
                        </m:r>
                      </m:sub>
                      <m:sup>
                        <m:r>
                          <a:rPr lang="en-GB" b="0" i="1" smtClean="0">
                            <a:latin typeface="Cambria Math" panose="02040503050406030204" pitchFamily="18" charset="0"/>
                          </a:rPr>
                          <m:t>∗</m:t>
                        </m:r>
                      </m:sup>
                    </m:sSubSup>
                    <m:r>
                      <a:rPr lang="en-GB" i="1">
                        <a:latin typeface="Cambria Math" panose="02040503050406030204" pitchFamily="18" charset="0"/>
                      </a:rPr>
                      <m:t>,</m:t>
                    </m:r>
                    <m:sSubSup>
                      <m:sSubSupPr>
                        <m:ctrlPr>
                          <a:rPr lang="en-GB" b="0" i="1" smtClean="0">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2</m:t>
                        </m:r>
                      </m:sub>
                      <m:sup>
                        <m:r>
                          <a:rPr lang="en-GB" b="0" i="1" smtClean="0">
                            <a:latin typeface="Cambria Math" panose="02040503050406030204" pitchFamily="18" charset="0"/>
                          </a:rPr>
                          <m:t>∗</m:t>
                        </m:r>
                      </m:sup>
                    </m:sSubSup>
                    <m:r>
                      <a:rPr lang="en-GB" i="1">
                        <a:latin typeface="Cambria Math" panose="02040503050406030204" pitchFamily="18" charset="0"/>
                      </a:rPr>
                      <m:t>,…,</m:t>
                    </m:r>
                    <m:sSubSup>
                      <m:sSubSupPr>
                        <m:ctrlPr>
                          <a:rPr lang="en-GB" b="0" i="1" smtClean="0">
                            <a:latin typeface="Cambria Math" panose="02040503050406030204" pitchFamily="18" charset="0"/>
                          </a:rPr>
                        </m:ctrlPr>
                      </m:sSubSupPr>
                      <m:e>
                        <m:r>
                          <a:rPr lang="en-GB" i="1">
                            <a:latin typeface="Cambria Math" panose="02040503050406030204" pitchFamily="18" charset="0"/>
                          </a:rPr>
                          <m:t>𝑥</m:t>
                        </m:r>
                      </m:e>
                      <m:sub>
                        <m:r>
                          <a:rPr lang="en-GB" b="0" i="1" smtClean="0">
                            <a:latin typeface="Cambria Math" panose="02040503050406030204" pitchFamily="18" charset="0"/>
                          </a:rPr>
                          <m:t>𝐾</m:t>
                        </m:r>
                      </m:sub>
                      <m:sup>
                        <m:r>
                          <a:rPr lang="en-GB" b="0" i="1" smtClean="0">
                            <a:latin typeface="Cambria Math" panose="02040503050406030204" pitchFamily="18" charset="0"/>
                          </a:rPr>
                          <m:t>∗</m:t>
                        </m:r>
                      </m:sup>
                    </m:sSubSup>
                  </m:oMath>
                </a14:m>
                <a:r>
                  <a:rPr lang="en-GB" dirty="0" smtClean="0"/>
                  <a:t>  be the all the unique values in the population, i.e. </a:t>
                </a:r>
                <a:br>
                  <a:rPr lang="en-GB" dirty="0" smtClean="0"/>
                </a:br>
                <a:r>
                  <a:rPr lang="en-GB" dirty="0" smtClean="0"/>
                  <a:t>values such that</a:t>
                </a:r>
                <a:endParaRPr lang="en-GB" dirty="0"/>
              </a:p>
              <a:p>
                <a:pPr>
                  <a:lnSpc>
                    <a:spcPct val="150000"/>
                  </a:lnSpc>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b="0" i="1" smtClean="0">
                          <a:latin typeface="Cambria Math" panose="02040503050406030204" pitchFamily="18" charset="0"/>
                        </a:rPr>
                        <m:t>&lt;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2</m:t>
                          </m:r>
                        </m:sub>
                        <m:sup>
                          <m:r>
                            <a:rPr lang="en-GB" b="0" i="1" smtClean="0">
                              <a:latin typeface="Cambria Math" panose="02040503050406030204" pitchFamily="18" charset="0"/>
                            </a:rPr>
                            <m:t>∗</m:t>
                          </m:r>
                        </m:sup>
                      </m:sSubSup>
                      <m:r>
                        <a:rPr lang="en-GB" b="0" i="1" smtClean="0">
                          <a:latin typeface="Cambria Math" panose="02040503050406030204" pitchFamily="18" charset="0"/>
                        </a:rPr>
                        <m:t>&lt;⋯&lt;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𝐾</m:t>
                          </m:r>
                        </m:sub>
                        <m:sup>
                          <m:r>
                            <a:rPr lang="en-GB" b="0" i="1" smtClean="0">
                              <a:latin typeface="Cambria Math" panose="02040503050406030204" pitchFamily="18" charset="0"/>
                            </a:rPr>
                            <m:t>∗</m:t>
                          </m:r>
                        </m:sup>
                      </m:sSubSup>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2</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𝐾</m:t>
                              </m:r>
                            </m:sub>
                            <m:sup>
                              <m:r>
                                <a:rPr lang="en-GB" b="0" i="1" smtClean="0">
                                  <a:latin typeface="Cambria Math" panose="02040503050406030204" pitchFamily="18" charset="0"/>
                                </a:rPr>
                                <m:t>∗</m:t>
                              </m:r>
                            </m:sup>
                          </m:sSubSup>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𝑁</m:t>
                              </m:r>
                            </m:sub>
                          </m:sSub>
                        </m:e>
                      </m:d>
                    </m:oMath>
                  </m:oMathPara>
                </a14:m>
                <a:endParaRPr lang="en-GB" dirty="0"/>
              </a:p>
              <a:p>
                <a:pPr>
                  <a:lnSpc>
                    <a:spcPct val="150000"/>
                  </a:lnSpc>
                </a:pPr>
                <a:r>
                  <a:rPr lang="en-GB" dirty="0" smtClean="0"/>
                  <a:t>Let</a:t>
                </a:r>
              </a:p>
              <a:p>
                <a:pPr>
                  <a:lnSpc>
                    <a:spcPct val="150000"/>
                  </a:lnSpc>
                </a:pPr>
                <a:r>
                  <a:rPr lang="en-GB" dirty="0"/>
                  <a:t> </a:t>
                </a:r>
                <a:r>
                  <a:rPr lang="en-GB" dirty="0" smtClean="0"/>
                  <a:t>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𝑓</m:t>
                        </m:r>
                      </m:e>
                      <m:sub>
                        <m:r>
                          <a:rPr lang="en-GB" i="1" smtClean="0">
                            <a:latin typeface="Cambria Math" panose="02040503050406030204" pitchFamily="18" charset="0"/>
                          </a:rPr>
                          <m:t>1</m:t>
                        </m:r>
                      </m:sub>
                    </m:sSub>
                  </m:oMath>
                </a14:m>
                <a:r>
                  <a:rPr lang="en-GB" dirty="0" smtClean="0"/>
                  <a:t>  be the frequency of the value  </a:t>
                </a:r>
                <a14:m>
                  <m:oMath xmlns:m="http://schemas.openxmlformats.org/officeDocument/2006/math">
                    <m:sSubSup>
                      <m:sSubSupPr>
                        <m:ctrlPr>
                          <a:rPr lang="en-GB" i="1" smtClean="0">
                            <a:latin typeface="Cambria Math" panose="02040503050406030204" pitchFamily="18" charset="0"/>
                          </a:rPr>
                        </m:ctrlPr>
                      </m:sSubSupPr>
                      <m:e>
                        <m:r>
                          <a:rPr lang="en-GB" i="1" smtClean="0">
                            <a:latin typeface="Cambria Math" panose="02040503050406030204" pitchFamily="18" charset="0"/>
                          </a:rPr>
                          <m:t>𝑥</m:t>
                        </m:r>
                      </m:e>
                      <m:sub>
                        <m:r>
                          <a:rPr lang="en-GB" i="1" smtClean="0">
                            <a:latin typeface="Cambria Math" panose="02040503050406030204" pitchFamily="18" charset="0"/>
                          </a:rPr>
                          <m:t>1</m:t>
                        </m:r>
                      </m:sub>
                      <m:sup>
                        <m:r>
                          <a:rPr lang="en-GB" i="1" smtClean="0">
                            <a:latin typeface="Cambria Math" panose="02040503050406030204" pitchFamily="18" charset="0"/>
                          </a:rPr>
                          <m:t>∗</m:t>
                        </m:r>
                      </m:sup>
                    </m:sSubSup>
                  </m:oMath>
                </a14:m>
                <a:r>
                  <a:rPr lang="en-GB" dirty="0" smtClean="0"/>
                  <a:t>  in the population,</a:t>
                </a:r>
                <a:endParaRPr lang="en-GB" dirty="0"/>
              </a:p>
              <a:p>
                <a:pPr>
                  <a:lnSpc>
                    <a:spcPct val="150000"/>
                  </a:lnSpc>
                </a:pPr>
                <a:r>
                  <a:rPr lang="en-GB" dirty="0"/>
                  <a:t>     </a:t>
                </a:r>
                <a14:m>
                  <m:oMath xmlns:m="http://schemas.openxmlformats.org/officeDocument/2006/math">
                    <m:sSub>
                      <m:sSubPr>
                        <m:ctrlPr>
                          <a:rPr lang="en-GB" i="1">
                            <a:latin typeface="Cambria Math" panose="02040503050406030204" pitchFamily="18" charset="0"/>
                          </a:rPr>
                        </m:ctrlPr>
                      </m:sSubPr>
                      <m:e>
                        <m:r>
                          <a:rPr lang="en-GB" i="1" smtClean="0">
                            <a:latin typeface="Cambria Math" panose="02040503050406030204" pitchFamily="18" charset="0"/>
                          </a:rPr>
                          <m:t>𝑓</m:t>
                        </m:r>
                      </m:e>
                      <m:sub>
                        <m:r>
                          <a:rPr lang="en-GB" i="1" smtClean="0">
                            <a:latin typeface="Cambria Math" panose="02040503050406030204" pitchFamily="18" charset="0"/>
                          </a:rPr>
                          <m:t>2</m:t>
                        </m:r>
                      </m:sub>
                    </m:sSub>
                  </m:oMath>
                </a14:m>
                <a:r>
                  <a:rPr lang="en-GB" dirty="0"/>
                  <a:t>  be the </a:t>
                </a:r>
                <a:r>
                  <a:rPr lang="en-GB" dirty="0" smtClean="0"/>
                  <a:t>frequency </a:t>
                </a:r>
                <a:r>
                  <a:rPr lang="en-GB" dirty="0"/>
                  <a:t>of the value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smtClean="0">
                            <a:latin typeface="Cambria Math" panose="02040503050406030204" pitchFamily="18" charset="0"/>
                          </a:rPr>
                          <m:t>2</m:t>
                        </m:r>
                      </m:sub>
                      <m:sup>
                        <m:r>
                          <a:rPr lang="en-GB" i="1">
                            <a:latin typeface="Cambria Math" panose="02040503050406030204" pitchFamily="18" charset="0"/>
                          </a:rPr>
                          <m:t>∗</m:t>
                        </m:r>
                      </m:sup>
                    </m:sSubSup>
                  </m:oMath>
                </a14:m>
                <a:r>
                  <a:rPr lang="en-GB" dirty="0"/>
                  <a:t>  in the population,</a:t>
                </a:r>
              </a:p>
              <a:p>
                <a:pPr>
                  <a:lnSpc>
                    <a:spcPct val="150000"/>
                  </a:lnSpc>
                </a:pPr>
                <a:r>
                  <a:rPr lang="en-GB" dirty="0" smtClean="0"/>
                  <a:t>     …</a:t>
                </a:r>
                <a:endParaRPr lang="en-GB" dirty="0"/>
              </a:p>
              <a:p>
                <a:pPr>
                  <a:lnSpc>
                    <a:spcPct val="150000"/>
                  </a:lnSpc>
                </a:pPr>
                <a:r>
                  <a:rPr lang="en-GB" dirty="0"/>
                  <a:t>     </a:t>
                </a:r>
                <a14:m>
                  <m:oMath xmlns:m="http://schemas.openxmlformats.org/officeDocument/2006/math">
                    <m:sSub>
                      <m:sSubPr>
                        <m:ctrlPr>
                          <a:rPr lang="en-GB" i="1">
                            <a:latin typeface="Cambria Math" panose="02040503050406030204" pitchFamily="18" charset="0"/>
                          </a:rPr>
                        </m:ctrlPr>
                      </m:sSubPr>
                      <m:e>
                        <m:r>
                          <a:rPr lang="en-GB" i="1" smtClean="0">
                            <a:latin typeface="Cambria Math" panose="02040503050406030204" pitchFamily="18" charset="0"/>
                          </a:rPr>
                          <m:t>𝑓</m:t>
                        </m:r>
                      </m:e>
                      <m:sub>
                        <m:r>
                          <a:rPr lang="en-GB" i="1" smtClean="0">
                            <a:latin typeface="Cambria Math" panose="02040503050406030204" pitchFamily="18" charset="0"/>
                          </a:rPr>
                          <m:t>𝐾</m:t>
                        </m:r>
                      </m:sub>
                    </m:sSub>
                  </m:oMath>
                </a14:m>
                <a:r>
                  <a:rPr lang="en-GB" dirty="0"/>
                  <a:t>  be the </a:t>
                </a:r>
                <a:r>
                  <a:rPr lang="en-GB" dirty="0" smtClean="0"/>
                  <a:t>frequency </a:t>
                </a:r>
                <a:r>
                  <a:rPr lang="en-GB" dirty="0"/>
                  <a:t>of the value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𝐾</m:t>
                        </m:r>
                      </m:sub>
                      <m:sup>
                        <m:r>
                          <a:rPr lang="en-GB" i="1">
                            <a:latin typeface="Cambria Math" panose="02040503050406030204" pitchFamily="18" charset="0"/>
                          </a:rPr>
                          <m:t>∗</m:t>
                        </m:r>
                      </m:sup>
                    </m:sSubSup>
                  </m:oMath>
                </a14:m>
                <a:r>
                  <a:rPr lang="en-GB" dirty="0"/>
                  <a:t>  in the </a:t>
                </a:r>
                <a:r>
                  <a:rPr lang="en-GB" dirty="0" smtClean="0"/>
                  <a:t>population.</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349"/>
                </a:stretch>
              </a:blipFill>
            </p:spPr>
            <p:txBody>
              <a:bodyPr/>
              <a:lstStyle/>
              <a:p>
                <a:r>
                  <a:rPr lang="en-GB">
                    <a:noFill/>
                  </a:rPr>
                  <a:t> </a:t>
                </a:r>
              </a:p>
            </p:txBody>
          </p:sp>
        </mc:Fallback>
      </mc:AlternateContent>
    </p:spTree>
    <p:extLst>
      <p:ext uri="{BB962C8B-B14F-4D97-AF65-F5344CB8AC3E}">
        <p14:creationId xmlns:p14="http://schemas.microsoft.com/office/powerpoint/2010/main" val="205894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Frequencies of occurrence</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Mathematically written, we have:</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1</m:t>
                          </m:r>
                        </m:sub>
                      </m:sSub>
                      <m:r>
                        <m:rPr>
                          <m:aln/>
                        </m:rP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𝑖</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 3,…,</m:t>
                                  </m:r>
                                  <m:r>
                                    <a:rPr lang="en-GB" b="0" i="1" smtClean="0">
                                      <a:latin typeface="Cambria Math" panose="02040503050406030204" pitchFamily="18" charset="0"/>
                                    </a:rPr>
                                    <m:t>𝑁</m:t>
                                  </m:r>
                                </m:e>
                              </m:d>
                              <m:r>
                                <a:rPr lang="en-GB" b="0" i="1" smtClean="0">
                                  <a:latin typeface="Cambria Math" panose="02040503050406030204" pitchFamily="18" charset="0"/>
                                </a:rPr>
                                <m:t> :</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 </m:t>
                              </m:r>
                            </m:e>
                          </m:d>
                        </m:e>
                      </m:d>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2</m:t>
                          </m:r>
                        </m:sub>
                      </m:sSub>
                      <m:r>
                        <m:rPr>
                          <m:aln/>
                        </m:rP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i="1">
                                  <a:latin typeface="Cambria Math" panose="02040503050406030204" pitchFamily="18" charset="0"/>
                                </a:rPr>
                                <m:t>𝑖</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 3,…,</m:t>
                                  </m:r>
                                  <m:r>
                                    <a:rPr lang="en-GB" i="1">
                                      <a:latin typeface="Cambria Math" panose="02040503050406030204" pitchFamily="18" charset="0"/>
                                    </a:rPr>
                                    <m:t>𝑁</m:t>
                                  </m:r>
                                </m:e>
                              </m:d>
                              <m:r>
                                <a:rPr lang="en-GB" i="1">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b="0" i="1" smtClean="0">
                                      <a:latin typeface="Cambria Math" panose="02040503050406030204" pitchFamily="18" charset="0"/>
                                    </a:rPr>
                                    <m:t>2</m:t>
                                  </m:r>
                                </m:sub>
                                <m:sup>
                                  <m:r>
                                    <a:rPr lang="en-GB" i="1">
                                      <a:latin typeface="Cambria Math" panose="02040503050406030204" pitchFamily="18" charset="0"/>
                                    </a:rPr>
                                    <m:t>∗</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 </m:t>
                              </m:r>
                            </m:e>
                          </m:d>
                        </m:e>
                      </m:d>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𝐾</m:t>
                          </m:r>
                        </m:sub>
                      </m:sSub>
                      <m:r>
                        <m:rPr>
                          <m:aln/>
                        </m:rP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i="1">
                                  <a:latin typeface="Cambria Math" panose="02040503050406030204" pitchFamily="18" charset="0"/>
                                </a:rPr>
                                <m:t>𝑖</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 3,…,</m:t>
                                  </m:r>
                                  <m:r>
                                    <a:rPr lang="en-GB" i="1">
                                      <a:latin typeface="Cambria Math" panose="02040503050406030204" pitchFamily="18" charset="0"/>
                                    </a:rPr>
                                    <m:t>𝑁</m:t>
                                  </m:r>
                                </m:e>
                              </m:d>
                              <m:r>
                                <a:rPr lang="en-GB" i="1">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b="0" i="1" smtClean="0">
                                      <a:latin typeface="Cambria Math" panose="02040503050406030204" pitchFamily="18" charset="0"/>
                                    </a:rPr>
                                    <m:t>𝐾</m:t>
                                  </m:r>
                                </m:sub>
                                <m:sup>
                                  <m:r>
                                    <a:rPr lang="en-GB" i="1">
                                      <a:latin typeface="Cambria Math" panose="02040503050406030204" pitchFamily="18" charset="0"/>
                                    </a:rPr>
                                    <m:t>∗</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 </m:t>
                              </m:r>
                            </m:e>
                          </m:d>
                        </m:e>
                      </m:d>
                    </m:oMath>
                  </m:oMathPara>
                </a14:m>
                <a:endParaRPr lang="en-GB" dirty="0" smtClean="0"/>
              </a:p>
              <a:p>
                <a:pPr>
                  <a:spcBef>
                    <a:spcPts val="2400"/>
                  </a:spcBef>
                </a:pPr>
                <a:r>
                  <a:rPr lang="en-GB" dirty="0" smtClean="0"/>
                  <a:t>Then the population mean is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𝑘</m:t>
                                  </m:r>
                                </m:sub>
                              </m:sSub>
                            </m:e>
                          </m:nary>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𝑘</m:t>
                              </m:r>
                            </m:sub>
                          </m:sSub>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𝑘</m:t>
                              </m:r>
                            </m:sub>
                            <m:sup>
                              <m:r>
                                <a:rPr lang="en-GB" b="0" i="1" smtClean="0">
                                  <a:latin typeface="Cambria Math" panose="02040503050406030204" pitchFamily="18" charset="0"/>
                                </a:rPr>
                                <m:t>∗</m:t>
                              </m:r>
                            </m:sup>
                          </m:sSubSup>
                        </m:e>
                      </m:nary>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840244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Arithmetic mean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b="1" dirty="0" smtClean="0"/>
                  <a:t>Weighted population mean:</a:t>
                </a:r>
                <a:endParaRPr lang="en-GB" dirty="0"/>
              </a:p>
              <a:p>
                <a:pPr>
                  <a:lnSpc>
                    <a:spcPct val="150000"/>
                  </a:lnSpc>
                </a:pPr>
                <a:r>
                  <a:rPr lang="en-GB" dirty="0" smtClean="0"/>
                  <a:t>Assuming </a:t>
                </a:r>
                <a:r>
                  <a:rPr lang="en-GB" dirty="0"/>
                  <a:t>that </a:t>
                </a:r>
                <a:r>
                  <a:rPr lang="en-GB" dirty="0" smtClean="0"/>
                  <a:t>weights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𝑁</m:t>
                        </m:r>
                      </m:sub>
                    </m:sSub>
                  </m:oMath>
                </a14:m>
                <a:r>
                  <a:rPr lang="en-GB" dirty="0" smtClean="0"/>
                  <a:t>  (positive real numbers) </a:t>
                </a:r>
                <a:br>
                  <a:rPr lang="en-GB" dirty="0" smtClean="0"/>
                </a:br>
                <a:r>
                  <a:rPr lang="en-GB" dirty="0" smtClean="0"/>
                  <a:t>of the values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𝑁</m:t>
                        </m:r>
                      </m:sub>
                    </m:sSub>
                  </m:oMath>
                </a14:m>
                <a:r>
                  <a:rPr lang="en-GB" dirty="0" smtClean="0"/>
                  <a:t>  are given, the weighted population mean is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𝑤</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nary>
                        </m:num>
                        <m:den>
                          <m:nary>
                            <m:naryPr>
                              <m:chr m:val="∑"/>
                              <m:grow m:val="on"/>
                              <m:ctrlPr>
                                <a:rPr lang="en-GB" b="0" i="1" smtClean="0">
                                  <a:latin typeface="Cambria Math" panose="02040503050406030204" pitchFamily="18" charset="0"/>
                                </a:rPr>
                              </m:ctrlPr>
                            </m:naryPr>
                            <m:sub>
                              <m:r>
                                <m:rPr>
                                  <m:brk m:alnAt="23"/>
                                  <m:aln/>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m:t>
                                  </m:r>
                                </m:sub>
                              </m:sSub>
                            </m:e>
                          </m:nary>
                        </m:den>
                      </m:f>
                    </m:oMath>
                  </m:oMathPara>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2376979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Example:   Employees  (a sample of the Dataset)</a:t>
            </a:r>
            <a:endParaRPr lang="en-GB" dirty="0"/>
          </a:p>
        </p:txBody>
      </p:sp>
      <p:graphicFrame>
        <p:nvGraphicFramePr>
          <p:cNvPr id="4" name="Tabulka 3"/>
          <p:cNvGraphicFramePr>
            <a:graphicFrameLocks noGrp="1"/>
          </p:cNvGraphicFramePr>
          <p:nvPr>
            <p:extLst>
              <p:ext uri="{D42A27DB-BD31-4B8C-83A1-F6EECF244321}">
                <p14:modId xmlns:p14="http://schemas.microsoft.com/office/powerpoint/2010/main" val="2999807104"/>
              </p:ext>
            </p:extLst>
          </p:nvPr>
        </p:nvGraphicFramePr>
        <p:xfrm>
          <a:off x="1080000" y="1152000"/>
          <a:ext cx="7560060" cy="5039601"/>
        </p:xfrm>
        <a:graphic>
          <a:graphicData uri="http://schemas.openxmlformats.org/drawingml/2006/table">
            <a:tbl>
              <a:tblPr firstRow="1">
                <a:tableStyleId>{5940675A-B579-460E-94D1-54222C63F5DA}</a:tableStyleId>
              </a:tblPr>
              <a:tblGrid>
                <a:gridCol w="540060">
                  <a:extLst>
                    <a:ext uri="{9D8B030D-6E8A-4147-A177-3AD203B41FA5}">
                      <a16:colId xmlns:a16="http://schemas.microsoft.com/office/drawing/2014/main" val="3199950953"/>
                    </a:ext>
                  </a:extLst>
                </a:gridCol>
                <a:gridCol w="720000">
                  <a:extLst>
                    <a:ext uri="{9D8B030D-6E8A-4147-A177-3AD203B41FA5}">
                      <a16:colId xmlns:a16="http://schemas.microsoft.com/office/drawing/2014/main" val="3384783830"/>
                    </a:ext>
                  </a:extLst>
                </a:gridCol>
                <a:gridCol w="540000">
                  <a:extLst>
                    <a:ext uri="{9D8B030D-6E8A-4147-A177-3AD203B41FA5}">
                      <a16:colId xmlns:a16="http://schemas.microsoft.com/office/drawing/2014/main" val="1626254894"/>
                    </a:ext>
                  </a:extLst>
                </a:gridCol>
                <a:gridCol w="1080000">
                  <a:extLst>
                    <a:ext uri="{9D8B030D-6E8A-4147-A177-3AD203B41FA5}">
                      <a16:colId xmlns:a16="http://schemas.microsoft.com/office/drawing/2014/main" val="3615343801"/>
                    </a:ext>
                  </a:extLst>
                </a:gridCol>
                <a:gridCol w="1260000">
                  <a:extLst>
                    <a:ext uri="{9D8B030D-6E8A-4147-A177-3AD203B41FA5}">
                      <a16:colId xmlns:a16="http://schemas.microsoft.com/office/drawing/2014/main" val="726003662"/>
                    </a:ext>
                  </a:extLst>
                </a:gridCol>
                <a:gridCol w="1260000">
                  <a:extLst>
                    <a:ext uri="{9D8B030D-6E8A-4147-A177-3AD203B41FA5}">
                      <a16:colId xmlns:a16="http://schemas.microsoft.com/office/drawing/2014/main" val="4072174939"/>
                    </a:ext>
                  </a:extLst>
                </a:gridCol>
                <a:gridCol w="1260000">
                  <a:extLst>
                    <a:ext uri="{9D8B030D-6E8A-4147-A177-3AD203B41FA5}">
                      <a16:colId xmlns:a16="http://schemas.microsoft.com/office/drawing/2014/main" val="669653384"/>
                    </a:ext>
                  </a:extLst>
                </a:gridCol>
                <a:gridCol w="900000">
                  <a:extLst>
                    <a:ext uri="{9D8B030D-6E8A-4147-A177-3AD203B41FA5}">
                      <a16:colId xmlns:a16="http://schemas.microsoft.com/office/drawing/2014/main" val="3653678132"/>
                    </a:ext>
                  </a:extLst>
                </a:gridCol>
              </a:tblGrid>
              <a:tr h="194366">
                <a:tc>
                  <a:txBody>
                    <a:bodyPr/>
                    <a:lstStyle/>
                    <a:p>
                      <a:pPr algn="ctr" fontAlgn="b"/>
                      <a:r>
                        <a:rPr lang="en-GB" sz="1000" b="1" u="none" strike="noStrike" noProof="0" dirty="0" smtClean="0">
                          <a:solidFill>
                            <a:schemeClr val="bg1"/>
                          </a:solidFill>
                          <a:effectLst/>
                        </a:rPr>
                        <a:t>ID</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smtClean="0">
                          <a:solidFill>
                            <a:schemeClr val="bg1"/>
                          </a:solidFill>
                          <a:effectLst/>
                        </a:rPr>
                        <a:t>Gender</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i="0" u="none" strike="noStrike" noProof="0" dirty="0" smtClean="0">
                          <a:solidFill>
                            <a:schemeClr val="bg1"/>
                          </a:solidFill>
                          <a:effectLst/>
                          <a:latin typeface="+mn-lt"/>
                        </a:rPr>
                        <a:t>Age</a:t>
                      </a:r>
                      <a:endParaRPr lang="en-GB" sz="1000" b="1" i="0" u="none" strike="noStrike" noProof="0" dirty="0">
                        <a:solidFill>
                          <a:schemeClr val="bg1"/>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smtClean="0">
                          <a:solidFill>
                            <a:schemeClr val="bg1"/>
                          </a:solidFill>
                          <a:effectLst/>
                        </a:rPr>
                        <a:t>Marital Status</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smtClean="0">
                          <a:solidFill>
                            <a:schemeClr val="bg1"/>
                          </a:solidFill>
                          <a:effectLst/>
                        </a:rPr>
                        <a:t>Education</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smtClean="0">
                          <a:solidFill>
                            <a:schemeClr val="bg1"/>
                          </a:solidFill>
                          <a:effectLst/>
                        </a:rPr>
                        <a:t>Position</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smtClean="0">
                          <a:solidFill>
                            <a:schemeClr val="bg1"/>
                          </a:solidFill>
                          <a:effectLst/>
                        </a:rPr>
                        <a:t>Salary per Year</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smtClean="0">
                          <a:solidFill>
                            <a:schemeClr val="bg1"/>
                          </a:solidFill>
                          <a:effectLst/>
                        </a:rPr>
                        <a:t>Evaluation</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extLst>
                  <a:ext uri="{0D108BD9-81ED-4DB2-BD59-A6C34878D82A}">
                    <a16:rowId xmlns:a16="http://schemas.microsoft.com/office/drawing/2014/main" val="886946476"/>
                  </a:ext>
                </a:extLst>
              </a:tr>
              <a:tr h="194366">
                <a:tc>
                  <a:txBody>
                    <a:bodyPr/>
                    <a:lstStyle/>
                    <a:p>
                      <a:pPr algn="ctr" fontAlgn="b"/>
                      <a:r>
                        <a:rPr lang="en-GB" sz="1000" u="none" strike="noStrike" noProof="0" dirty="0" smtClean="0">
                          <a:effectLst/>
                        </a:rPr>
                        <a:t>5060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65</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258800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166767314"/>
                  </a:ext>
                </a:extLst>
              </a:tr>
              <a:tr h="194366">
                <a:tc>
                  <a:txBody>
                    <a:bodyPr/>
                    <a:lstStyle/>
                    <a:p>
                      <a:pPr algn="ctr" fontAlgn="b"/>
                      <a:r>
                        <a:rPr lang="en-GB" sz="1000" u="none" strike="noStrike" noProof="0" dirty="0" smtClean="0">
                          <a:effectLst/>
                        </a:rPr>
                        <a:t>1030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60</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university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manager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630000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194366">
                <a:tc>
                  <a:txBody>
                    <a:bodyPr/>
                    <a:lstStyle/>
                    <a:p>
                      <a:pPr algn="ctr" fontAlgn="b"/>
                      <a:r>
                        <a:rPr lang="en-GB" sz="1000" u="none" strike="noStrike" noProof="0" dirty="0" smtClean="0">
                          <a:effectLst/>
                        </a:rPr>
                        <a:t>3049</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60</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operator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436600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r h="194366">
                <a:tc>
                  <a:txBody>
                    <a:bodyPr/>
                    <a:lstStyle/>
                    <a:p>
                      <a:pPr algn="ctr" fontAlgn="b"/>
                      <a:r>
                        <a:rPr lang="en-GB" sz="1000" u="none" strike="noStrike" noProof="0" dirty="0" smtClean="0">
                          <a:effectLst/>
                        </a:rPr>
                        <a:t>5047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60</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240600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59371935"/>
                  </a:ext>
                </a:extLst>
              </a:tr>
              <a:tr h="194366">
                <a:tc>
                  <a:txBody>
                    <a:bodyPr/>
                    <a:lstStyle/>
                    <a:p>
                      <a:pPr algn="ctr" fontAlgn="b"/>
                      <a:r>
                        <a:rPr lang="en-GB" sz="1000" u="none" strike="noStrike" noProof="0" dirty="0" smtClean="0">
                          <a:effectLst/>
                        </a:rPr>
                        <a:t>5061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60</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241800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943025573"/>
                  </a:ext>
                </a:extLst>
              </a:tr>
              <a:tr h="194366">
                <a:tc>
                  <a:txBody>
                    <a:bodyPr/>
                    <a:lstStyle/>
                    <a:p>
                      <a:pPr algn="ctr" fontAlgn="b"/>
                      <a:r>
                        <a:rPr lang="en-GB" sz="1000" u="none" strike="noStrike" noProof="0" dirty="0" smtClean="0">
                          <a:effectLst/>
                        </a:rPr>
                        <a:t>5087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60</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239500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29340670"/>
                  </a:ext>
                </a:extLst>
              </a:tr>
              <a:tr h="194366">
                <a:tc>
                  <a:txBody>
                    <a:bodyPr/>
                    <a:lstStyle/>
                    <a:p>
                      <a:pPr algn="ctr" fontAlgn="b"/>
                      <a:r>
                        <a:rPr lang="en-GB" sz="1000" u="none" strike="noStrike" noProof="0" dirty="0" smtClean="0">
                          <a:effectLst/>
                        </a:rPr>
                        <a:t>5133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60</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241100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10437533"/>
                  </a:ext>
                </a:extLst>
              </a:tr>
              <a:tr h="194366">
                <a:tc>
                  <a:txBody>
                    <a:bodyPr/>
                    <a:lstStyle/>
                    <a:p>
                      <a:pPr algn="ctr" fontAlgn="b"/>
                      <a:r>
                        <a:rPr lang="en-GB" sz="1000" u="none" strike="noStrike" noProof="0" dirty="0" smtClean="0">
                          <a:effectLst/>
                        </a:rPr>
                        <a:t>5177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60</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239600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905918109"/>
                  </a:ext>
                </a:extLst>
              </a:tr>
              <a:tr h="194366">
                <a:tc>
                  <a:txBody>
                    <a:bodyPr/>
                    <a:lstStyle/>
                    <a:p>
                      <a:pPr algn="ctr" fontAlgn="b"/>
                      <a:r>
                        <a:rPr lang="en-GB" sz="1000" u="none" strike="noStrike" noProof="0" dirty="0" smtClean="0">
                          <a:effectLst/>
                        </a:rPr>
                        <a:t>3030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58</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operator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422600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44744361"/>
                  </a:ext>
                </a:extLst>
              </a:tr>
              <a:tr h="194366">
                <a:tc>
                  <a:txBody>
                    <a:bodyPr/>
                    <a:lstStyle/>
                    <a:p>
                      <a:pPr algn="ctr" fontAlgn="b"/>
                      <a:r>
                        <a:rPr lang="en-GB" sz="1000" u="none" strike="noStrike" noProof="0" dirty="0" smtClean="0">
                          <a:effectLst/>
                        </a:rPr>
                        <a:t>3014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56</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university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operator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303600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677605753"/>
                  </a:ext>
                </a:extLst>
              </a:tr>
              <a:tr h="194366">
                <a:tc>
                  <a:txBody>
                    <a:bodyPr/>
                    <a:lstStyle/>
                    <a:p>
                      <a:pPr algn="ctr" fontAlgn="b"/>
                      <a:r>
                        <a:rPr lang="en-GB" sz="1000" u="none" strike="noStrike" noProof="0" dirty="0" smtClean="0">
                          <a:effectLst/>
                        </a:rPr>
                        <a:t>5012</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56</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223100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388806677"/>
                  </a:ext>
                </a:extLst>
              </a:tr>
              <a:tr h="194366">
                <a:tc>
                  <a:txBody>
                    <a:bodyPr/>
                    <a:lstStyle/>
                    <a:p>
                      <a:pPr algn="ctr" fontAlgn="b"/>
                      <a:r>
                        <a:rPr lang="en-GB" sz="1000" u="none" strike="noStrike" noProof="0" dirty="0" smtClean="0">
                          <a:effectLst/>
                        </a:rPr>
                        <a:t>5056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56</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225200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00059007"/>
                  </a:ext>
                </a:extLst>
              </a:tr>
              <a:tr h="194366">
                <a:tc>
                  <a:txBody>
                    <a:bodyPr/>
                    <a:lstStyle/>
                    <a:p>
                      <a:pPr algn="ctr" fontAlgn="b"/>
                      <a:r>
                        <a:rPr lang="en-GB" sz="1000" u="none" strike="noStrike" noProof="0" dirty="0" smtClean="0">
                          <a:effectLst/>
                        </a:rPr>
                        <a:t>5101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56</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unmarried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224600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084867854"/>
                  </a:ext>
                </a:extLst>
              </a:tr>
              <a:tr h="194366">
                <a:tc>
                  <a:txBody>
                    <a:bodyPr/>
                    <a:lstStyle/>
                    <a:p>
                      <a:pPr algn="ctr" fontAlgn="b"/>
                      <a:r>
                        <a:rPr lang="en-GB" sz="1000" u="none" strike="noStrike" noProof="0" dirty="0" smtClean="0">
                          <a:effectLst/>
                        </a:rPr>
                        <a:t>5106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56</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226100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876754353"/>
                  </a:ext>
                </a:extLst>
              </a:tr>
              <a:tr h="194366">
                <a:tc>
                  <a:txBody>
                    <a:bodyPr/>
                    <a:lstStyle/>
                    <a:p>
                      <a:pPr algn="ctr" fontAlgn="b"/>
                      <a:r>
                        <a:rPr lang="en-GB" sz="1000" u="none" strike="noStrike" noProof="0" dirty="0" smtClean="0">
                          <a:effectLst/>
                        </a:rPr>
                        <a:t>5146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56</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224900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87281643"/>
                  </a:ext>
                </a:extLst>
              </a:tr>
              <a:tr h="194366">
                <a:tc>
                  <a:txBody>
                    <a:bodyPr/>
                    <a:lstStyle/>
                    <a:p>
                      <a:pPr algn="ctr" fontAlgn="b"/>
                      <a:r>
                        <a:rPr lang="en-GB" sz="1000" u="none" strike="noStrike" noProof="0" dirty="0" smtClean="0">
                          <a:effectLst/>
                        </a:rPr>
                        <a:t>5153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56</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224500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817114740"/>
                  </a:ext>
                </a:extLst>
              </a:tr>
              <a:tr h="194366">
                <a:tc>
                  <a:txBody>
                    <a:bodyPr/>
                    <a:lstStyle/>
                    <a:p>
                      <a:pPr algn="ctr" fontAlgn="b"/>
                      <a:r>
                        <a:rPr lang="en-GB" sz="1000" u="none" strike="noStrike" noProof="0" dirty="0" smtClean="0">
                          <a:effectLst/>
                        </a:rPr>
                        <a:t>5189</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56</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224600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169494462"/>
                  </a:ext>
                </a:extLst>
              </a:tr>
              <a:tr h="194366">
                <a:tc>
                  <a:txBody>
                    <a:bodyPr/>
                    <a:lstStyle/>
                    <a:p>
                      <a:pPr algn="ctr" fontAlgn="b"/>
                      <a:r>
                        <a:rPr lang="en-GB" sz="1000" u="none" strike="noStrike" noProof="0" dirty="0" smtClean="0">
                          <a:effectLst/>
                        </a:rPr>
                        <a:t>5196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56</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222800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03435435"/>
                  </a:ext>
                </a:extLst>
              </a:tr>
              <a:tr h="194366">
                <a:tc>
                  <a:txBody>
                    <a:bodyPr/>
                    <a:lstStyle/>
                    <a:p>
                      <a:pPr algn="ctr" fontAlgn="b"/>
                      <a:r>
                        <a:rPr lang="en-GB" sz="1000" u="none" strike="noStrike" noProof="0" dirty="0" smtClean="0">
                          <a:effectLst/>
                        </a:rPr>
                        <a:t>1031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55</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university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manager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429000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149370952"/>
                  </a:ext>
                </a:extLst>
              </a:tr>
              <a:tr h="194366">
                <a:tc>
                  <a:txBody>
                    <a:bodyPr/>
                    <a:lstStyle/>
                    <a:p>
                      <a:pPr algn="ctr" fontAlgn="b"/>
                      <a:r>
                        <a:rPr lang="en-GB" sz="1000" u="none" strike="noStrike" noProof="0" dirty="0" smtClean="0">
                          <a:effectLst/>
                        </a:rPr>
                        <a:t>5016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55</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administrative officer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259000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63960790"/>
                  </a:ext>
                </a:extLst>
              </a:tr>
              <a:tr h="194366">
                <a:tc>
                  <a:txBody>
                    <a:bodyPr/>
                    <a:lstStyle/>
                    <a:p>
                      <a:pPr algn="ctr" fontAlgn="b"/>
                      <a:r>
                        <a:rPr lang="en-GB" sz="1000" u="none" strike="noStrike" noProof="0" dirty="0" smtClean="0">
                          <a:effectLst/>
                        </a:rPr>
                        <a:t>5021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55</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220200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60635797"/>
                  </a:ext>
                </a:extLst>
              </a:tr>
              <a:tr h="194366">
                <a:tc>
                  <a:txBody>
                    <a:bodyPr/>
                    <a:lstStyle/>
                    <a:p>
                      <a:pPr algn="ctr" fontAlgn="b"/>
                      <a:r>
                        <a:rPr lang="en-GB" sz="1000" u="none" strike="noStrike" noProof="0" dirty="0" smtClean="0">
                          <a:effectLst/>
                        </a:rPr>
                        <a:t>5062</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55</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221400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078995660"/>
                  </a:ext>
                </a:extLst>
              </a:tr>
              <a:tr h="194366">
                <a:tc>
                  <a:txBody>
                    <a:bodyPr/>
                    <a:lstStyle/>
                    <a:p>
                      <a:pPr algn="ctr" fontAlgn="b"/>
                      <a:r>
                        <a:rPr lang="en-GB" sz="1000" u="none" strike="noStrike" noProof="0" dirty="0" smtClean="0">
                          <a:effectLst/>
                        </a:rPr>
                        <a:t>5107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55</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220500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33199399"/>
                  </a:ext>
                </a:extLst>
              </a:tr>
              <a:tr h="194366">
                <a:tc>
                  <a:txBody>
                    <a:bodyPr/>
                    <a:lstStyle/>
                    <a:p>
                      <a:pPr algn="ctr" fontAlgn="b"/>
                      <a:r>
                        <a:rPr lang="en-GB" sz="1000" u="none" strike="noStrike" noProof="0" dirty="0" smtClean="0">
                          <a:effectLst/>
                        </a:rPr>
                        <a:t>5154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55</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219200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719731796"/>
                  </a:ext>
                </a:extLst>
              </a:tr>
              <a:tr h="180451">
                <a:tc>
                  <a:txBody>
                    <a:bodyPr/>
                    <a:lstStyle/>
                    <a:p>
                      <a:pPr algn="ctr" fontAlgn="b"/>
                      <a:r>
                        <a:rPr lang="en-GB" sz="1000" u="none" strike="noStrike" noProof="0" dirty="0" smtClean="0">
                          <a:effectLst/>
                        </a:rPr>
                        <a:t>5195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smtClean="0">
                          <a:solidFill>
                            <a:srgbClr val="000000"/>
                          </a:solidFill>
                          <a:effectLst/>
                          <a:latin typeface="+mn-lt"/>
                        </a:rPr>
                        <a:t>55</a:t>
                      </a:r>
                      <a:endParaRPr lang="en-GB" sz="1000" b="0" i="0" u="none" strike="noStrike" noProof="0" dirty="0">
                        <a:solidFill>
                          <a:srgbClr val="000000"/>
                        </a:solidFill>
                        <a:effectLst/>
                        <a:latin typeface="+mn-lt"/>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219400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smtClean="0">
                          <a:effectLst/>
                        </a:rPr>
                        <a:t>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66710855"/>
                  </a:ext>
                </a:extLst>
              </a:tr>
            </a:tbl>
          </a:graphicData>
        </a:graphic>
      </p:graphicFrame>
      <p:sp>
        <p:nvSpPr>
          <p:cNvPr id="3" name="Ovál 2"/>
          <p:cNvSpPr/>
          <p:nvPr/>
        </p:nvSpPr>
        <p:spPr>
          <a:xfrm>
            <a:off x="2343150" y="1348739"/>
            <a:ext cx="537615" cy="155257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ovéPole 5"/>
          <p:cNvSpPr txBox="1"/>
          <p:nvPr/>
        </p:nvSpPr>
        <p:spPr>
          <a:xfrm>
            <a:off x="9435210" y="1927092"/>
            <a:ext cx="936000" cy="395869"/>
          </a:xfrm>
          <a:prstGeom prst="rect">
            <a:avLst/>
          </a:prstGeom>
          <a:noFill/>
          <a:ln w="19050">
            <a:solidFill>
              <a:srgbClr val="FF0000"/>
            </a:solidFill>
          </a:ln>
        </p:spPr>
        <p:txBody>
          <a:bodyPr wrap="square" bIns="72000" rtlCol="0">
            <a:spAutoFit/>
          </a:bodyPr>
          <a:lstStyle/>
          <a:p>
            <a:r>
              <a:rPr lang="en-GB" dirty="0" smtClean="0"/>
              <a:t>sample</a:t>
            </a:r>
            <a:endParaRPr lang="en-GB" dirty="0"/>
          </a:p>
        </p:txBody>
      </p:sp>
      <p:cxnSp>
        <p:nvCxnSpPr>
          <p:cNvPr id="8" name="Přímá spojnice se šipkou 7"/>
          <p:cNvCxnSpPr>
            <a:stCxn id="6" idx="1"/>
            <a:endCxn id="3" idx="6"/>
          </p:cNvCxnSpPr>
          <p:nvPr/>
        </p:nvCxnSpPr>
        <p:spPr>
          <a:xfrm flipH="1">
            <a:off x="2880765" y="2125027"/>
            <a:ext cx="6554445" cy="0"/>
          </a:xfrm>
          <a:prstGeom prst="straightConnector1">
            <a:avLst/>
          </a:prstGeom>
          <a:ln w="19050">
            <a:solidFill>
              <a:srgbClr val="FF0000"/>
            </a:solidFill>
            <a:headEnd w="med" len="lg"/>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379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Zástupný symbol pro obsah 1"/>
              <p:cNvSpPr>
                <a:spLocks noGrp="1"/>
              </p:cNvSpPr>
              <p:nvPr>
                <p:ph sz="half" idx="1"/>
              </p:nvPr>
            </p:nvSpPr>
            <p:spPr>
              <a:xfrm>
                <a:off x="522000" y="1260000"/>
                <a:ext cx="5400000" cy="5040000"/>
              </a:xfrm>
            </p:spPr>
            <p:txBody>
              <a:bodyPr/>
              <a:lstStyle/>
              <a:p>
                <a:pPr marL="0" indent="0">
                  <a:buNone/>
                </a:pPr>
                <a:r>
                  <a:rPr lang="en-GB" b="1" dirty="0" smtClean="0"/>
                  <a:t>The true (population) values:</a:t>
                </a:r>
                <a:endParaRPr lang="en-GB" dirty="0"/>
              </a:p>
              <a:p>
                <a:pPr marL="0" indent="0">
                  <a:buNone/>
                </a:pPr>
                <a:endParaRPr lang="en-GB" dirty="0"/>
              </a:p>
              <a:p>
                <a:pPr marL="0" indent="0">
                  <a:buNone/>
                </a:pPr>
                <a:r>
                  <a:rPr lang="en-GB" dirty="0" smtClean="0"/>
                  <a:t>Population size:</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=200</m:t>
                      </m:r>
                    </m:oMath>
                  </m:oMathPara>
                </a14:m>
                <a:endParaRPr lang="en-GB" dirty="0" smtClean="0"/>
              </a:p>
              <a:p>
                <a:pPr marL="0" indent="0">
                  <a:buNone/>
                </a:pPr>
                <a:endParaRPr lang="en-GB" dirty="0"/>
              </a:p>
              <a:p>
                <a:pPr marL="0" indent="0">
                  <a:buNone/>
                </a:pPr>
                <a:r>
                  <a:rPr lang="en-GB" dirty="0" smtClean="0"/>
                  <a:t>Population mean (Age):</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=39.9</m:t>
                      </m:r>
                    </m:oMath>
                  </m:oMathPara>
                </a14:m>
                <a:endParaRPr lang="en-GB" dirty="0" smtClean="0"/>
              </a:p>
              <a:p>
                <a:pPr marL="0" indent="0">
                  <a:buNone/>
                </a:pPr>
                <a:endParaRPr lang="en-GB" dirty="0"/>
              </a:p>
              <a:p>
                <a:pPr marL="0" indent="0">
                  <a:buNone/>
                </a:pPr>
                <a:r>
                  <a:rPr lang="en-GB" dirty="0" smtClean="0"/>
                  <a:t>Population median:</a:t>
                </a:r>
              </a:p>
              <a:p>
                <a:pPr marL="0" indent="0">
                  <a:buNone/>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=42</m:t>
                      </m:r>
                    </m:oMath>
                  </m:oMathPara>
                </a14:m>
                <a:endParaRPr lang="en-GB" dirty="0" smtClean="0"/>
              </a:p>
              <a:p>
                <a:pPr marL="0" indent="0">
                  <a:buNone/>
                </a:pPr>
                <a:endParaRPr lang="en-GB" dirty="0"/>
              </a:p>
              <a:p>
                <a:pPr marL="0" indent="0">
                  <a:buNone/>
                </a:pPr>
                <a:r>
                  <a:rPr lang="en-GB" dirty="0" smtClean="0"/>
                  <a:t>Population mode:</a:t>
                </a:r>
                <a:endParaRPr lang="en-GB" dirty="0"/>
              </a:p>
              <a:p>
                <a:pPr marL="0" indent="0">
                  <a:buNone/>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=45</m:t>
                      </m:r>
                    </m:oMath>
                  </m:oMathPara>
                </a14:m>
                <a:endParaRPr lang="en-GB" dirty="0"/>
              </a:p>
            </p:txBody>
          </p:sp>
        </mc:Choice>
        <mc:Fallback xmlns="">
          <p:sp>
            <p:nvSpPr>
              <p:cNvPr id="2" name="Zástupný symbol pro obsah 1"/>
              <p:cNvSpPr>
                <a:spLocks noGrp="1" noRot="1" noChangeAspect="1" noMove="1" noResize="1" noEditPoints="1" noAdjustHandles="1" noChangeArrowheads="1" noChangeShapeType="1" noTextEdit="1"/>
              </p:cNvSpPr>
              <p:nvPr>
                <p:ph sz="half" idx="1"/>
              </p:nvPr>
            </p:nvSpPr>
            <p:spPr>
              <a:xfrm>
                <a:off x="522000" y="1260000"/>
                <a:ext cx="5400000" cy="5040000"/>
              </a:xfrm>
              <a:blipFill>
                <a:blip r:embed="rId2"/>
                <a:stretch>
                  <a:fillRect l="-1808" t="-8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Zástupný symbol pro obsah 2"/>
              <p:cNvSpPr>
                <a:spLocks noGrp="1"/>
              </p:cNvSpPr>
              <p:nvPr>
                <p:ph sz="half" idx="2"/>
              </p:nvPr>
            </p:nvSpPr>
            <p:spPr>
              <a:xfrm>
                <a:off x="6271200" y="1260000"/>
                <a:ext cx="5400000" cy="5040000"/>
              </a:xfrm>
            </p:spPr>
            <p:txBody>
              <a:bodyPr/>
              <a:lstStyle/>
              <a:p>
                <a:pPr marL="0" indent="0">
                  <a:buNone/>
                </a:pPr>
                <a:r>
                  <a:rPr lang="en-GB" b="1" dirty="0" smtClean="0"/>
                  <a:t>The estimated (sample) values:</a:t>
                </a:r>
                <a:endParaRPr lang="en-GB" dirty="0"/>
              </a:p>
              <a:p>
                <a:pPr marL="0" indent="0">
                  <a:buNone/>
                </a:pPr>
                <a:endParaRPr lang="en-GB" dirty="0"/>
              </a:p>
              <a:p>
                <a:pPr marL="0" indent="0">
                  <a:buNone/>
                </a:pPr>
                <a:r>
                  <a:rPr lang="en-GB" dirty="0" smtClean="0"/>
                  <a:t>Sample size:</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=8</m:t>
                      </m:r>
                    </m:oMath>
                  </m:oMathPara>
                </a14:m>
                <a:endParaRPr lang="en-GB" dirty="0" smtClean="0"/>
              </a:p>
              <a:p>
                <a:pPr marL="0" indent="0">
                  <a:buNone/>
                </a:pPr>
                <a:endParaRPr lang="en-GB" dirty="0"/>
              </a:p>
              <a:p>
                <a:pPr marL="0" indent="0">
                  <a:buNone/>
                </a:pPr>
                <a:r>
                  <a:rPr lang="en-GB" dirty="0" smtClean="0"/>
                  <a:t>Sample mean (Age):</a:t>
                </a:r>
              </a:p>
              <a:p>
                <a:pPr marL="0" indent="0">
                  <a:buNone/>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=60.625</m:t>
                      </m:r>
                    </m:oMath>
                  </m:oMathPara>
                </a14:m>
                <a:endParaRPr lang="en-GB" dirty="0" smtClean="0"/>
              </a:p>
              <a:p>
                <a:pPr marL="0" indent="0">
                  <a:buNone/>
                </a:pPr>
                <a:endParaRPr lang="en-GB" dirty="0"/>
              </a:p>
              <a:p>
                <a:pPr marL="0" indent="0">
                  <a:buNone/>
                </a:pPr>
                <a:r>
                  <a:rPr lang="en-GB" dirty="0" smtClean="0"/>
                  <a:t>Sample median:</a:t>
                </a:r>
              </a:p>
              <a:p>
                <a:pPr marL="0" indent="0">
                  <a:buNone/>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=60</m:t>
                      </m:r>
                    </m:oMath>
                  </m:oMathPara>
                </a14:m>
                <a:endParaRPr lang="en-GB" dirty="0" smtClean="0"/>
              </a:p>
              <a:p>
                <a:pPr marL="0" indent="0">
                  <a:buNone/>
                </a:pPr>
                <a:endParaRPr lang="en-GB" dirty="0"/>
              </a:p>
              <a:p>
                <a:pPr marL="0" indent="0">
                  <a:buNone/>
                </a:pPr>
                <a:r>
                  <a:rPr lang="en-GB" dirty="0" smtClean="0"/>
                  <a:t>Sample mode:</a:t>
                </a:r>
              </a:p>
              <a:p>
                <a:pPr marL="0" indent="0">
                  <a:buNone/>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=60</m:t>
                      </m:r>
                    </m:oMath>
                  </m:oMathPara>
                </a14:m>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sz="half" idx="2"/>
              </p:nvPr>
            </p:nvSpPr>
            <p:spPr>
              <a:xfrm>
                <a:off x="6271200" y="1260000"/>
                <a:ext cx="5400000" cy="5040000"/>
              </a:xfrm>
              <a:blipFill>
                <a:blip r:embed="rId3"/>
                <a:stretch>
                  <a:fillRect l="-1806" t="-847"/>
                </a:stretch>
              </a:blipFill>
            </p:spPr>
            <p:txBody>
              <a:bodyPr/>
              <a:lstStyle/>
              <a:p>
                <a:r>
                  <a:rPr lang="en-GB">
                    <a:noFill/>
                  </a:rPr>
                  <a:t> </a:t>
                </a:r>
              </a:p>
            </p:txBody>
          </p:sp>
        </mc:Fallback>
      </mc:AlternateContent>
      <p:sp>
        <p:nvSpPr>
          <p:cNvPr id="4" name="Nadpis 3"/>
          <p:cNvSpPr>
            <a:spLocks noGrp="1"/>
          </p:cNvSpPr>
          <p:nvPr>
            <p:ph type="title"/>
          </p:nvPr>
        </p:nvSpPr>
        <p:spPr/>
        <p:txBody>
          <a:bodyPr/>
          <a:lstStyle/>
          <a:p>
            <a:r>
              <a:rPr lang="en-GB" dirty="0" smtClean="0"/>
              <a:t>Example:   Employees — data item “Age”</a:t>
            </a:r>
            <a:endParaRPr lang="en-GB" dirty="0"/>
          </a:p>
        </p:txBody>
      </p:sp>
    </p:spTree>
    <p:extLst>
      <p:ext uri="{BB962C8B-B14F-4D97-AF65-F5344CB8AC3E}">
        <p14:creationId xmlns:p14="http://schemas.microsoft.com/office/powerpoint/2010/main" val="2296618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Measures </a:t>
            </a:r>
            <a:br>
              <a:rPr lang="en-GB" dirty="0" smtClean="0"/>
            </a:br>
            <a:r>
              <a:rPr lang="en-GB" dirty="0" smtClean="0"/>
              <a:t>of variability</a:t>
            </a:r>
            <a:endParaRPr lang="en-GB" dirty="0"/>
          </a:p>
        </p:txBody>
      </p:sp>
      <p:sp>
        <p:nvSpPr>
          <p:cNvPr id="3" name="Zástupný symbol pro obsah 2"/>
          <p:cNvSpPr>
            <a:spLocks noGrp="1"/>
          </p:cNvSpPr>
          <p:nvPr>
            <p:ph idx="1"/>
          </p:nvPr>
        </p:nvSpPr>
        <p:spPr/>
        <p:txBody>
          <a:bodyPr/>
          <a:lstStyle/>
          <a:p>
            <a:pPr>
              <a:lnSpc>
                <a:spcPct val="150000"/>
              </a:lnSpc>
            </a:pPr>
            <a:r>
              <a:rPr lang="en-GB" dirty="0" smtClean="0"/>
              <a:t>Range</a:t>
            </a:r>
          </a:p>
          <a:p>
            <a:pPr>
              <a:lnSpc>
                <a:spcPct val="150000"/>
              </a:lnSpc>
            </a:pPr>
            <a:r>
              <a:rPr lang="en-GB" dirty="0" smtClean="0"/>
              <a:t>Variance (dispersion)</a:t>
            </a:r>
          </a:p>
          <a:p>
            <a:pPr>
              <a:lnSpc>
                <a:spcPct val="150000"/>
              </a:lnSpc>
            </a:pPr>
            <a:r>
              <a:rPr lang="en-GB" dirty="0" smtClean="0"/>
              <a:t>Coefficient of variation</a:t>
            </a:r>
            <a:endParaRPr lang="en-GB" dirty="0"/>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292424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Measures of variability</a:t>
            </a:r>
            <a:endParaRPr lang="en-GB" dirty="0"/>
          </a:p>
        </p:txBody>
      </p:sp>
      <p:sp>
        <p:nvSpPr>
          <p:cNvPr id="3" name="Zástupný symbol pro text 2"/>
          <p:cNvSpPr>
            <a:spLocks noGrp="1"/>
          </p:cNvSpPr>
          <p:nvPr>
            <p:ph type="body" idx="1"/>
          </p:nvPr>
        </p:nvSpPr>
        <p:spPr/>
        <p:txBody>
          <a:bodyPr/>
          <a:lstStyle/>
          <a:p>
            <a:pPr>
              <a:lnSpc>
                <a:spcPct val="150000"/>
              </a:lnSpc>
            </a:pPr>
            <a:r>
              <a:rPr lang="en-GB" dirty="0" smtClean="0"/>
              <a:t>Assume that a variable (data item) is numerical, i.e. quantitative, discrete or continuous.  We then consider several measures of variability of the variable:</a:t>
            </a:r>
          </a:p>
          <a:p>
            <a:pPr>
              <a:lnSpc>
                <a:spcPct val="150000"/>
              </a:lnSpc>
            </a:pPr>
            <a:r>
              <a:rPr lang="en-GB" dirty="0" smtClean="0"/>
              <a:t>	—  Range</a:t>
            </a:r>
          </a:p>
          <a:p>
            <a:pPr>
              <a:lnSpc>
                <a:spcPct val="150000"/>
              </a:lnSpc>
            </a:pPr>
            <a:r>
              <a:rPr lang="en-GB" dirty="0" smtClean="0"/>
              <a:t>	—  Variance (dispersion)</a:t>
            </a:r>
          </a:p>
          <a:p>
            <a:pPr>
              <a:lnSpc>
                <a:spcPct val="150000"/>
              </a:lnSpc>
            </a:pPr>
            <a:r>
              <a:rPr lang="en-GB" dirty="0" smtClean="0"/>
              <a:t> 	—  Coefficient of variation</a:t>
            </a:r>
            <a:endParaRPr lang="en-GB" dirty="0"/>
          </a:p>
        </p:txBody>
      </p:sp>
    </p:spTree>
    <p:extLst>
      <p:ext uri="{BB962C8B-B14F-4D97-AF65-F5344CB8AC3E}">
        <p14:creationId xmlns:p14="http://schemas.microsoft.com/office/powerpoint/2010/main" val="2131274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Range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smtClean="0"/>
                  <a:t>Population</a:t>
                </a:r>
                <a:r>
                  <a:rPr lang="en-GB" b="1" dirty="0" smtClean="0"/>
                  <a:t> range:</a:t>
                </a:r>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max</m:t>
                              </m:r>
                            </m:e>
                            <m:lim>
                              <m:r>
                                <a:rPr lang="en-GB" b="0" i="1" smtClean="0">
                                  <a:latin typeface="Cambria Math" panose="02040503050406030204" pitchFamily="18" charset="0"/>
                                </a:rPr>
                                <m:t>𝑖</m:t>
                              </m:r>
                              <m:r>
                                <a:rPr lang="en-GB" b="0" i="1" smtClean="0">
                                  <a:latin typeface="Cambria Math" panose="02040503050406030204" pitchFamily="18" charset="0"/>
                                </a:rPr>
                                <m:t>=1,…,</m:t>
                              </m:r>
                              <m:r>
                                <a:rPr lang="en-GB" b="0" i="1" smtClean="0">
                                  <a:latin typeface="Cambria Math" panose="02040503050406030204" pitchFamily="18" charset="0"/>
                                </a:rPr>
                                <m:t>𝑁</m:t>
                              </m:r>
                            </m:lim>
                          </m:limLow>
                        </m:fNa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func>
                      <m:r>
                        <a:rPr lang="en-GB" i="1">
                          <a:latin typeface="Cambria Math" panose="02040503050406030204" pitchFamily="18" charset="0"/>
                        </a:rPr>
                        <m:t> </m:t>
                      </m:r>
                      <m:r>
                        <a:rPr lang="en-GB" i="1" smtClean="0">
                          <a:latin typeface="Cambria Math" panose="02040503050406030204" pitchFamily="18" charset="0"/>
                        </a:rPr>
                        <m:t> </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min</m:t>
                              </m:r>
                            </m:e>
                            <m:lim>
                              <m:r>
                                <a:rPr lang="en-GB" b="0" i="1" smtClean="0">
                                  <a:latin typeface="Cambria Math" panose="02040503050406030204" pitchFamily="18" charset="0"/>
                                </a:rPr>
                                <m:t>𝑖</m:t>
                              </m:r>
                              <m:r>
                                <a:rPr lang="en-GB" b="0" i="1" smtClean="0">
                                  <a:latin typeface="Cambria Math" panose="02040503050406030204" pitchFamily="18" charset="0"/>
                                </a:rPr>
                                <m:t>=1,…,</m:t>
                              </m:r>
                              <m:r>
                                <a:rPr lang="en-GB" b="0" i="1" smtClean="0">
                                  <a:latin typeface="Cambria Math" panose="02040503050406030204" pitchFamily="18" charset="0"/>
                                </a:rPr>
                                <m:t>𝑁</m:t>
                              </m:r>
                            </m:lim>
                          </m:limLow>
                        </m:fNa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func>
                    </m:oMath>
                  </m:oMathPara>
                </a14:m>
                <a:endParaRPr lang="en-GB" dirty="0" smtClean="0"/>
              </a:p>
              <a:p>
                <a:endParaRPr lang="en-GB" dirty="0"/>
              </a:p>
              <a:p>
                <a:endParaRPr lang="en-GB" dirty="0" smtClean="0"/>
              </a:p>
              <a:p>
                <a:endParaRPr lang="en-GB" dirty="0" smtClean="0"/>
              </a:p>
              <a:p>
                <a:r>
                  <a:rPr lang="en-GB" b="1" u="sng" dirty="0" smtClean="0"/>
                  <a:t>Sample</a:t>
                </a:r>
                <a:r>
                  <a:rPr lang="en-GB" b="1" dirty="0" smtClean="0"/>
                  <a:t> </a:t>
                </a:r>
                <a:r>
                  <a:rPr lang="en-GB" b="1" dirty="0"/>
                  <a:t>range: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𝑅</m:t>
                      </m:r>
                      <m:r>
                        <a:rPr lang="en-GB" i="1">
                          <a:latin typeface="Cambria Math" panose="02040503050406030204" pitchFamily="18" charset="0"/>
                        </a:rPr>
                        <m:t>=</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max</m:t>
                              </m:r>
                            </m:e>
                            <m:lim>
                              <m:r>
                                <a:rPr lang="en-GB" i="1">
                                  <a:latin typeface="Cambria Math" panose="02040503050406030204" pitchFamily="18" charset="0"/>
                                </a:rPr>
                                <m:t>𝑖</m:t>
                              </m:r>
                              <m:r>
                                <a:rPr lang="en-GB" i="1">
                                  <a:latin typeface="Cambria Math" panose="02040503050406030204" pitchFamily="18" charset="0"/>
                                </a:rPr>
                                <m:t>=1,…,</m:t>
                              </m:r>
                              <m:r>
                                <a:rPr lang="en-GB" b="0" i="1" smtClean="0">
                                  <a:latin typeface="Cambria Math" panose="02040503050406030204" pitchFamily="18" charset="0"/>
                                </a:rPr>
                                <m:t>𝑛</m:t>
                              </m:r>
                            </m:lim>
                          </m:limLow>
                        </m:fName>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e>
                      </m:func>
                      <m:r>
                        <a:rPr lang="en-GB" i="1">
                          <a:latin typeface="Cambria Math" panose="02040503050406030204" pitchFamily="18" charset="0"/>
                        </a:rPr>
                        <m:t>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r>
                                <a:rPr lang="en-GB" i="1">
                                  <a:latin typeface="Cambria Math" panose="02040503050406030204" pitchFamily="18" charset="0"/>
                                </a:rPr>
                                <m:t>𝑖</m:t>
                              </m:r>
                              <m:r>
                                <a:rPr lang="en-GB" i="1">
                                  <a:latin typeface="Cambria Math" panose="02040503050406030204" pitchFamily="18" charset="0"/>
                                </a:rPr>
                                <m:t>=1,…,</m:t>
                              </m:r>
                              <m:r>
                                <a:rPr lang="en-GB" b="0" i="1" smtClean="0">
                                  <a:latin typeface="Cambria Math" panose="02040503050406030204" pitchFamily="18" charset="0"/>
                                </a:rPr>
                                <m:t>𝑛</m:t>
                              </m:r>
                            </m:lim>
                          </m:limLow>
                        </m:fName>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e>
                      </m:func>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058122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Variance (dispersion)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smtClean="0"/>
                  <a:t>Population</a:t>
                </a:r>
                <a:r>
                  <a:rPr lang="en-GB" b="1" dirty="0" smtClean="0"/>
                  <a:t> variance:</a:t>
                </a:r>
                <a:endParaRPr lang="en-GB"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2</m:t>
                              </m:r>
                            </m:sup>
                          </m:sSup>
                        </m:e>
                      </m:nary>
                    </m:oMath>
                  </m:oMathPara>
                </a14:m>
                <a:endParaRPr lang="en-GB" dirty="0" smtClean="0"/>
              </a:p>
              <a:p>
                <a:endParaRPr lang="en-GB" dirty="0"/>
              </a:p>
              <a:p>
                <a:endParaRPr lang="en-GB" dirty="0" smtClean="0"/>
              </a:p>
              <a:p>
                <a:r>
                  <a:rPr lang="en-GB" b="1" u="sng" dirty="0" smtClean="0"/>
                  <a:t>Sample</a:t>
                </a:r>
                <a:r>
                  <a:rPr lang="en-GB" b="1" dirty="0" smtClean="0"/>
                  <a:t> variance:</a:t>
                </a:r>
                <a:endParaRPr lang="en-GB"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d>
                            </m:e>
                            <m:sup>
                              <m:r>
                                <a:rPr lang="en-GB" b="0" i="1" smtClean="0">
                                  <a:latin typeface="Cambria Math" panose="02040503050406030204" pitchFamily="18" charset="0"/>
                                </a:rPr>
                                <m:t>2</m:t>
                              </m:r>
                            </m:sup>
                          </m:sSup>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41826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Reading list</a:t>
            </a:r>
            <a:endParaRPr lang="en-GB" dirty="0"/>
          </a:p>
        </p:txBody>
      </p:sp>
      <p:sp>
        <p:nvSpPr>
          <p:cNvPr id="3" name="Zástupný symbol pro text 2"/>
          <p:cNvSpPr>
            <a:spLocks noGrp="1"/>
          </p:cNvSpPr>
          <p:nvPr>
            <p:ph type="body" idx="1"/>
          </p:nvPr>
        </p:nvSpPr>
        <p:spPr/>
        <p:txBody>
          <a:bodyPr/>
          <a:lstStyle/>
          <a:p>
            <a:r>
              <a:rPr lang="en-GB" u="sng" dirty="0" smtClean="0"/>
              <a:t>Compulsory:</a:t>
            </a:r>
            <a:endParaRPr lang="en-GB" dirty="0"/>
          </a:p>
          <a:p>
            <a:endParaRPr lang="en-GB" dirty="0"/>
          </a:p>
          <a:p>
            <a:pPr marL="342900" indent="-342900">
              <a:buFont typeface="Arial" panose="020B0604020202020204" pitchFamily="34" charset="0"/>
              <a:buChar char="•"/>
            </a:pPr>
            <a:r>
              <a:rPr lang="en-GB" dirty="0"/>
              <a:t>TOŠENOVSKÝ, </a:t>
            </a:r>
            <a:r>
              <a:rPr lang="en-GB" dirty="0" smtClean="0"/>
              <a:t>Filip:  </a:t>
            </a:r>
            <a:r>
              <a:rPr lang="en-GB" i="1" dirty="0" smtClean="0"/>
              <a:t>Statistical </a:t>
            </a:r>
            <a:r>
              <a:rPr lang="en-GB" i="1" dirty="0"/>
              <a:t>Methods for Economists.</a:t>
            </a:r>
            <a:r>
              <a:rPr lang="en-GB" dirty="0"/>
              <a:t> </a:t>
            </a:r>
            <a:r>
              <a:rPr lang="en-GB" dirty="0" smtClean="0"/>
              <a:t> </a:t>
            </a:r>
            <a:br>
              <a:rPr lang="en-GB" dirty="0" smtClean="0"/>
            </a:br>
            <a:r>
              <a:rPr lang="en-GB" dirty="0" smtClean="0"/>
              <a:t>Karviná</a:t>
            </a:r>
            <a:r>
              <a:rPr lang="en-GB" dirty="0"/>
              <a:t>: SU OPF, 2014. </a:t>
            </a:r>
            <a:r>
              <a:rPr lang="en-GB" dirty="0" smtClean="0"/>
              <a:t> ISBN 978-80-7510-033-7</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ANDERSON, David R., </a:t>
            </a:r>
            <a:r>
              <a:rPr lang="en-GB" dirty="0" smtClean="0"/>
              <a:t> SWEENEY</a:t>
            </a:r>
            <a:r>
              <a:rPr lang="en-GB" dirty="0"/>
              <a:t>, Dennis J</a:t>
            </a:r>
            <a:r>
              <a:rPr lang="en-GB" dirty="0" smtClean="0"/>
              <a:t>.,  WILLIAMS</a:t>
            </a:r>
            <a:r>
              <a:rPr lang="en-GB" dirty="0"/>
              <a:t>, Thomas A., </a:t>
            </a:r>
            <a:r>
              <a:rPr lang="en-GB" dirty="0" smtClean="0"/>
              <a:t> FREEMAN</a:t>
            </a:r>
            <a:r>
              <a:rPr lang="en-GB" dirty="0"/>
              <a:t>, James, </a:t>
            </a:r>
            <a:r>
              <a:rPr lang="en-GB" dirty="0" smtClean="0"/>
              <a:t> SHOESMITH</a:t>
            </a:r>
            <a:r>
              <a:rPr lang="en-GB" dirty="0"/>
              <a:t>, Eddie</a:t>
            </a:r>
            <a:r>
              <a:rPr lang="en-GB" dirty="0" smtClean="0"/>
              <a:t>:  </a:t>
            </a:r>
            <a:br>
              <a:rPr lang="en-GB" dirty="0" smtClean="0"/>
            </a:br>
            <a:r>
              <a:rPr lang="en-GB" i="1" dirty="0" smtClean="0"/>
              <a:t>Statistics </a:t>
            </a:r>
            <a:r>
              <a:rPr lang="en-GB" i="1" dirty="0"/>
              <a:t>for Business and Economics.</a:t>
            </a:r>
            <a:r>
              <a:rPr lang="en-GB" dirty="0"/>
              <a:t> </a:t>
            </a:r>
            <a:r>
              <a:rPr lang="en-GB" dirty="0" smtClean="0"/>
              <a:t> 4</a:t>
            </a:r>
            <a:r>
              <a:rPr lang="en-GB" baseline="30000" dirty="0" smtClean="0"/>
              <a:t>th</a:t>
            </a:r>
            <a:r>
              <a:rPr lang="en-GB" dirty="0" smtClean="0"/>
              <a:t> </a:t>
            </a:r>
            <a:r>
              <a:rPr lang="en-GB" dirty="0"/>
              <a:t>Edition. </a:t>
            </a:r>
            <a:r>
              <a:rPr lang="en-GB" dirty="0" smtClean="0"/>
              <a:t> </a:t>
            </a:r>
            <a:br>
              <a:rPr lang="en-GB" dirty="0" smtClean="0"/>
            </a:br>
            <a:r>
              <a:rPr lang="en-GB" dirty="0" smtClean="0"/>
              <a:t>Cengage </a:t>
            </a:r>
            <a:r>
              <a:rPr lang="en-GB" dirty="0"/>
              <a:t>Learning, 2017. ISBN </a:t>
            </a:r>
            <a:r>
              <a:rPr lang="en-GB" dirty="0" smtClean="0"/>
              <a:t>978-1-4737-2656-7</a:t>
            </a:r>
            <a:endParaRPr lang="en-GB" dirty="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KELLER</a:t>
            </a:r>
            <a:r>
              <a:rPr lang="en-GB" dirty="0"/>
              <a:t>, Gerald: </a:t>
            </a:r>
            <a:r>
              <a:rPr lang="en-GB" dirty="0" smtClean="0"/>
              <a:t> </a:t>
            </a:r>
            <a:r>
              <a:rPr lang="en-GB" i="1" dirty="0" smtClean="0"/>
              <a:t>Statistics </a:t>
            </a:r>
            <a:r>
              <a:rPr lang="en-GB" i="1" dirty="0"/>
              <a:t>for Management and Economics.</a:t>
            </a:r>
            <a:r>
              <a:rPr lang="en-GB" dirty="0"/>
              <a:t> </a:t>
            </a:r>
            <a:r>
              <a:rPr lang="en-GB" dirty="0" smtClean="0"/>
              <a:t> 11</a:t>
            </a:r>
            <a:r>
              <a:rPr lang="en-GB" baseline="30000" dirty="0" smtClean="0"/>
              <a:t>th</a:t>
            </a:r>
            <a:r>
              <a:rPr lang="en-GB" dirty="0" smtClean="0"/>
              <a:t> </a:t>
            </a:r>
            <a:r>
              <a:rPr lang="en-GB" dirty="0"/>
              <a:t>Edition. </a:t>
            </a:r>
            <a:r>
              <a:rPr lang="en-GB" dirty="0" smtClean="0"/>
              <a:t> Cengage </a:t>
            </a:r>
            <a:r>
              <a:rPr lang="en-GB" dirty="0"/>
              <a:t>Learning, 2017. </a:t>
            </a:r>
            <a:r>
              <a:rPr lang="en-GB" dirty="0" smtClean="0"/>
              <a:t> ISBN 978-1-337-09345-3</a:t>
            </a:r>
          </a:p>
          <a:p>
            <a:pPr marL="342900" indent="-342900">
              <a:buFont typeface="Arial" panose="020B0604020202020204" pitchFamily="34" charset="0"/>
              <a:buChar char="•"/>
            </a:pPr>
            <a:endParaRPr lang="en-GB" dirty="0" smtClean="0"/>
          </a:p>
        </p:txBody>
      </p:sp>
    </p:spTree>
    <p:extLst>
      <p:ext uri="{BB962C8B-B14F-4D97-AF65-F5344CB8AC3E}">
        <p14:creationId xmlns:p14="http://schemas.microsoft.com/office/powerpoint/2010/main" val="997910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Variance (dispersion)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Notice that once the population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𝑁</m:t>
                        </m:r>
                      </m:sub>
                    </m:sSub>
                  </m:oMath>
                </a14:m>
                <a:r>
                  <a:rPr lang="en-GB" dirty="0" smtClean="0"/>
                  <a:t>  of the values is fixed, then </a:t>
                </a:r>
                <a:br>
                  <a:rPr lang="en-GB" dirty="0" smtClean="0"/>
                </a:br>
                <a:r>
                  <a:rPr lang="en-GB" dirty="0" smtClean="0"/>
                  <a:t>the population mean  </a:t>
                </a:r>
                <a14:m>
                  <m:oMath xmlns:m="http://schemas.openxmlformats.org/officeDocument/2006/math">
                    <m:r>
                      <a:rPr lang="en-GB" b="0" i="1" smtClean="0">
                        <a:latin typeface="Cambria Math" panose="02040503050406030204" pitchFamily="18" charset="0"/>
                      </a:rPr>
                      <m:t>𝜇</m:t>
                    </m:r>
                  </m:oMath>
                </a14:m>
                <a:r>
                  <a:rPr lang="en-GB" dirty="0" smtClean="0"/>
                  <a:t>  and the population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are given, i.e. these theoretical values are fixed (though not known exactly sometimes).</a:t>
                </a:r>
              </a:p>
              <a:p>
                <a:endParaRPr lang="en-GB" dirty="0"/>
              </a:p>
              <a:p>
                <a:pPr>
                  <a:lnSpc>
                    <a:spcPct val="150000"/>
                  </a:lnSpc>
                </a:pPr>
                <a:r>
                  <a:rPr lang="en-GB" dirty="0" smtClean="0"/>
                  <a:t>If the sample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oMath>
                </a14:m>
                <a:r>
                  <a:rPr lang="en-GB" dirty="0" smtClean="0"/>
                  <a:t>  of the values is selected from the population </a:t>
                </a:r>
                <a:r>
                  <a:rPr lang="en-GB" u="sng" dirty="0" smtClean="0"/>
                  <a:t>randomly</a:t>
                </a:r>
                <a:r>
                  <a:rPr lang="en-GB" dirty="0"/>
                  <a:t> </a:t>
                </a:r>
                <a:r>
                  <a:rPr lang="en-GB" dirty="0" smtClean="0"/>
                  <a:t>(select an element randomly </a:t>
                </a:r>
                <a14:m>
                  <m:oMath xmlns:m="http://schemas.openxmlformats.org/officeDocument/2006/math">
                    <m:r>
                      <a:rPr lang="en-GB" i="1" smtClean="0">
                        <a:latin typeface="Cambria Math" panose="02040503050406030204" pitchFamily="18" charset="0"/>
                      </a:rPr>
                      <m:t>𝑛</m:t>
                    </m:r>
                  </m:oMath>
                </a14:m>
                <a:r>
                  <a:rPr lang="en-GB" dirty="0" smtClean="0"/>
                  <a:t>-times; the same element may be chosen repeatedly several times), then the resulting values of the</a:t>
                </a:r>
              </a:p>
              <a:p>
                <a:pPr algn="ctr">
                  <a:lnSpc>
                    <a:spcPct val="150000"/>
                  </a:lnSpc>
                </a:pPr>
                <a:r>
                  <a:rPr lang="en-GB" dirty="0" smtClean="0"/>
                  <a:t>sample mean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smtClean="0"/>
                  <a:t>    and  sample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endParaRPr lang="en-GB" dirty="0" smtClean="0"/>
              </a:p>
              <a:p>
                <a:pPr>
                  <a:lnSpc>
                    <a:spcPct val="150000"/>
                  </a:lnSpc>
                </a:pPr>
                <a:r>
                  <a:rPr lang="en-GB" dirty="0" smtClean="0"/>
                  <a:t>are </a:t>
                </a:r>
                <a:r>
                  <a:rPr lang="en-GB" u="sng" dirty="0" smtClean="0"/>
                  <a:t>random variables</a:t>
                </a:r>
                <a:r>
                  <a:rPr lang="en-GB" dirty="0" smtClean="0"/>
                  <a:t> too!!!</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1283"/>
                </a:stretch>
              </a:blipFill>
            </p:spPr>
            <p:txBody>
              <a:bodyPr/>
              <a:lstStyle/>
              <a:p>
                <a:r>
                  <a:rPr lang="en-GB">
                    <a:noFill/>
                  </a:rPr>
                  <a:t> </a:t>
                </a:r>
              </a:p>
            </p:txBody>
          </p:sp>
        </mc:Fallback>
      </mc:AlternateContent>
    </p:spTree>
    <p:extLst>
      <p:ext uri="{BB962C8B-B14F-4D97-AF65-F5344CB8AC3E}">
        <p14:creationId xmlns:p14="http://schemas.microsoft.com/office/powerpoint/2010/main" val="2177981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Variance (dispersion)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Calculating</a:t>
                </a:r>
              </a:p>
              <a:p>
                <a:pPr>
                  <a:lnSpc>
                    <a:spcPct val="150000"/>
                  </a:lnSpc>
                  <a:tabLst>
                    <a:tab pos="4093200" algn="l"/>
                  </a:tabLst>
                </a:pPr>
                <a:r>
                  <a:rPr lang="en-GB" dirty="0"/>
                  <a:t> </a:t>
                </a:r>
                <a:r>
                  <a:rPr lang="en-GB" dirty="0" smtClean="0"/>
                  <a:t> —  the expected value   </a:t>
                </a:r>
                <a14:m>
                  <m:oMath xmlns:m="http://schemas.openxmlformats.org/officeDocument/2006/math">
                    <m:r>
                      <m:rPr>
                        <m:sty m:val="p"/>
                      </m:rPr>
                      <a:rPr lang="en-GB" b="0" i="0" smtClean="0">
                        <a:latin typeface="Cambria Math" panose="02040503050406030204" pitchFamily="18" charset="0"/>
                      </a:rPr>
                      <m:t>E</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smtClean="0"/>
                  <a:t>	of the sample mean and</a:t>
                </a:r>
              </a:p>
              <a:p>
                <a:pPr>
                  <a:lnSpc>
                    <a:spcPct val="150000"/>
                  </a:lnSpc>
                  <a:tabLst>
                    <a:tab pos="4094163" algn="l"/>
                  </a:tabLst>
                </a:pPr>
                <a:r>
                  <a:rPr lang="en-GB" dirty="0"/>
                  <a:t> </a:t>
                </a:r>
                <a:r>
                  <a:rPr lang="en-GB" dirty="0" smtClean="0"/>
                  <a:t> —  the expected value   </a:t>
                </a:r>
                <a14:m>
                  <m:oMath xmlns:m="http://schemas.openxmlformats.org/officeDocument/2006/math">
                    <m:r>
                      <m:rPr>
                        <m:sty m:val="p"/>
                      </m:rPr>
                      <a:rPr lang="en-GB" b="0" i="0" smtClean="0">
                        <a:latin typeface="Cambria Math" panose="02040503050406030204" pitchFamily="18" charset="0"/>
                      </a:rPr>
                      <m:t>E</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smtClean="0"/>
                  <a:t>	of the sample variance,</a:t>
                </a:r>
              </a:p>
              <a:p>
                <a:pPr>
                  <a:lnSpc>
                    <a:spcPct val="200000"/>
                  </a:lnSpc>
                </a:pPr>
                <a:r>
                  <a:rPr lang="en-GB" dirty="0" smtClean="0"/>
                  <a:t>we obtain that</a:t>
                </a:r>
              </a:p>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r>
                        <m:rPr>
                          <m:sty m:val="p"/>
                        </m:rPr>
                        <a:rPr lang="en-GB" b="0" i="0" smtClean="0">
                          <a:latin typeface="Cambria Math" panose="02040503050406030204" pitchFamily="18" charset="0"/>
                        </a:rPr>
                        <m:t>E</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m:oMathPara>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93841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Variance (dispersion)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That is,</a:t>
                </a:r>
              </a:p>
              <a:p>
                <a:pPr marL="622300" indent="-622300">
                  <a:lnSpc>
                    <a:spcPct val="150000"/>
                  </a:lnSpc>
                </a:pPr>
                <a:r>
                  <a:rPr lang="en-GB" dirty="0"/>
                  <a:t> </a:t>
                </a:r>
                <a:r>
                  <a:rPr lang="en-GB" dirty="0" smtClean="0"/>
                  <a:t> —</a:t>
                </a:r>
                <a:r>
                  <a:rPr lang="en-GB" dirty="0"/>
                  <a:t>	</a:t>
                </a:r>
                <a:r>
                  <a:rPr lang="en-GB" dirty="0" smtClean="0"/>
                  <a:t>taking a sample of randomly selected  </a:t>
                </a:r>
                <a14:m>
                  <m:oMath xmlns:m="http://schemas.openxmlformats.org/officeDocument/2006/math">
                    <m:r>
                      <a:rPr lang="en-GB" i="1" smtClean="0">
                        <a:latin typeface="Cambria Math" panose="02040503050406030204" pitchFamily="18" charset="0"/>
                      </a:rPr>
                      <m:t>𝑛</m:t>
                    </m:r>
                  </m:oMath>
                </a14:m>
                <a:r>
                  <a:rPr lang="en-GB" dirty="0" smtClean="0"/>
                  <a:t>  elements of the population (¡ </a:t>
                </a:r>
                <a:r>
                  <a:rPr lang="en-GB" u="sng" dirty="0" smtClean="0"/>
                  <a:t>where one element of the population may be present several times in the sample</a:t>
                </a:r>
                <a:r>
                  <a:rPr lang="en-GB" dirty="0" smtClean="0"/>
                  <a:t> !)</a:t>
                </a:r>
              </a:p>
              <a:p>
                <a:pPr marL="622300" indent="-622300">
                  <a:lnSpc>
                    <a:spcPct val="150000"/>
                  </a:lnSpc>
                </a:pPr>
                <a:r>
                  <a:rPr lang="en-GB" dirty="0"/>
                  <a:t> </a:t>
                </a:r>
                <a:r>
                  <a:rPr lang="en-GB" dirty="0" smtClean="0"/>
                  <a:t> —	calculating the sample mean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smtClean="0"/>
                  <a:t> and the sample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smtClean="0"/>
                  <a:t>,</a:t>
                </a:r>
              </a:p>
              <a:p>
                <a:pPr marL="622300" indent="-622300">
                  <a:lnSpc>
                    <a:spcPct val="150000"/>
                  </a:lnSpc>
                </a:pPr>
                <a:r>
                  <a:rPr lang="en-GB" dirty="0" smtClean="0"/>
                  <a:t>  —	repeating the above process infinitely many times, and</a:t>
                </a:r>
              </a:p>
              <a:p>
                <a:pPr marL="622300" indent="-622300">
                  <a:lnSpc>
                    <a:spcPct val="150000"/>
                  </a:lnSpc>
                </a:pPr>
                <a:r>
                  <a:rPr lang="en-GB" dirty="0"/>
                  <a:t> </a:t>
                </a:r>
                <a:r>
                  <a:rPr lang="en-GB" dirty="0" smtClean="0"/>
                  <a:t> </a:t>
                </a:r>
                <a:r>
                  <a:rPr lang="en-GB" dirty="0"/>
                  <a:t>—	calculating </a:t>
                </a:r>
                <a:r>
                  <a:rPr lang="en-GB" b="1" dirty="0"/>
                  <a:t>the </a:t>
                </a:r>
                <a:r>
                  <a:rPr lang="en-GB" b="1" dirty="0" smtClean="0"/>
                  <a:t>average value of the sample mean</a:t>
                </a:r>
                <a:r>
                  <a:rPr lang="en-GB" dirty="0" smtClean="0"/>
                  <a:t> and </a:t>
                </a:r>
                <a:r>
                  <a:rPr lang="en-GB" b="1" dirty="0" smtClean="0"/>
                  <a:t>the average value of the sample variance</a:t>
                </a:r>
                <a:r>
                  <a:rPr lang="en-GB" dirty="0"/>
                  <a:t>,</a:t>
                </a:r>
              </a:p>
              <a:p>
                <a:pPr marL="622300" indent="-622300">
                  <a:lnSpc>
                    <a:spcPct val="150000"/>
                  </a:lnSpc>
                </a:pPr>
                <a:r>
                  <a:rPr lang="en-GB" dirty="0" smtClean="0"/>
                  <a:t>we obtain precisely</a:t>
                </a:r>
              </a:p>
              <a:p>
                <a:pPr marL="622300" indent="-622300" algn="ctr">
                  <a:lnSpc>
                    <a:spcPct val="150000"/>
                  </a:lnSpc>
                </a:pPr>
                <a:r>
                  <a:rPr lang="en-GB" dirty="0" smtClean="0"/>
                  <a:t>the population mean  </a:t>
                </a:r>
                <a14:m>
                  <m:oMath xmlns:m="http://schemas.openxmlformats.org/officeDocument/2006/math">
                    <m:r>
                      <a:rPr lang="en-GB" b="0" i="1" smtClean="0">
                        <a:latin typeface="Cambria Math" panose="02040503050406030204" pitchFamily="18" charset="0"/>
                      </a:rPr>
                      <m:t>𝜇</m:t>
                    </m:r>
                  </m:oMath>
                </a14:m>
                <a:r>
                  <a:rPr lang="en-GB" dirty="0" smtClean="0"/>
                  <a:t>  and  the population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131804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Variance (dispersion)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b="1" u="sng" dirty="0" smtClean="0"/>
                  <a:t>Conclusion:</a:t>
                </a:r>
                <a:r>
                  <a:rPr lang="en-GB" dirty="0" smtClean="0"/>
                  <a:t>  We often do </a:t>
                </a:r>
                <a:r>
                  <a:rPr lang="en-GB" u="sng" dirty="0" smtClean="0"/>
                  <a:t>not</a:t>
                </a:r>
                <a:r>
                  <a:rPr lang="en-GB" dirty="0" smtClean="0"/>
                  <a:t> </a:t>
                </a:r>
                <a:r>
                  <a:rPr lang="en-GB" dirty="0"/>
                  <a:t>know the exact values  </a:t>
                </a:r>
                <a14:m>
                  <m:oMath xmlns:m="http://schemas.openxmlformats.org/officeDocument/2006/math">
                    <m:r>
                      <a:rPr lang="en-GB" i="1">
                        <a:latin typeface="Cambria Math" panose="02040503050406030204" pitchFamily="18" charset="0"/>
                      </a:rPr>
                      <m:t>𝜇</m:t>
                    </m:r>
                  </m:oMath>
                </a14:m>
                <a:r>
                  <a:rPr lang="en-GB" dirty="0"/>
                  <a:t>  and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oMath>
                </a14:m>
                <a:r>
                  <a:rPr lang="en-GB" dirty="0"/>
                  <a:t>  </a:t>
                </a:r>
                <a:r>
                  <a:rPr lang="en-GB" dirty="0" smtClean="0"/>
                  <a:t>in practice.</a:t>
                </a:r>
              </a:p>
              <a:p>
                <a:pPr>
                  <a:lnSpc>
                    <a:spcPct val="150000"/>
                  </a:lnSpc>
                </a:pPr>
                <a:endParaRPr lang="en-GB" dirty="0" smtClean="0"/>
              </a:p>
              <a:p>
                <a:pPr>
                  <a:lnSpc>
                    <a:spcPct val="150000"/>
                  </a:lnSpc>
                </a:pPr>
                <a:r>
                  <a:rPr lang="en-GB" dirty="0" smtClean="0"/>
                  <a:t>However, if we take a sample of  </a:t>
                </a:r>
                <a14:m>
                  <m:oMath xmlns:m="http://schemas.openxmlformats.org/officeDocument/2006/math">
                    <m:r>
                      <a:rPr lang="en-GB" i="1" smtClean="0">
                        <a:latin typeface="Cambria Math" panose="02040503050406030204" pitchFamily="18" charset="0"/>
                      </a:rPr>
                      <m:t>𝑛</m:t>
                    </m:r>
                  </m:oMath>
                </a14:m>
                <a:r>
                  <a:rPr lang="en-GB" dirty="0" smtClean="0"/>
                  <a:t> </a:t>
                </a:r>
                <a:r>
                  <a:rPr lang="en-GB" dirty="0"/>
                  <a:t>elements selected randomly </a:t>
                </a:r>
                <a:r>
                  <a:rPr lang="en-GB" dirty="0" smtClean="0"/>
                  <a:t>with repetition </a:t>
                </a:r>
                <a:br>
                  <a:rPr lang="en-GB" dirty="0" smtClean="0"/>
                </a:br>
                <a:r>
                  <a:rPr lang="en-GB" dirty="0" smtClean="0"/>
                  <a:t>(i.e. an </a:t>
                </a:r>
                <a:r>
                  <a:rPr lang="en-GB" dirty="0"/>
                  <a:t>element can be selected several times) </a:t>
                </a:r>
                <a:r>
                  <a:rPr lang="en-GB" dirty="0" smtClean="0"/>
                  <a:t>from the population and calculate </a:t>
                </a:r>
                <a:br>
                  <a:rPr lang="en-GB" dirty="0" smtClean="0"/>
                </a:br>
                <a:r>
                  <a:rPr lang="en-GB" dirty="0" smtClean="0"/>
                  <a:t>the sample mean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smtClean="0"/>
                  <a:t>  and the sample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smtClean="0"/>
                  <a:t>,  then we have</a:t>
                </a:r>
              </a:p>
              <a:p>
                <a:pPr>
                  <a:lnSpc>
                    <a:spcPct val="150000"/>
                  </a:lnSpc>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m:oMathPara>
                </a14:m>
                <a:endParaRPr lang="en-GB" dirty="0" smtClean="0"/>
              </a:p>
              <a:p>
                <a:pPr>
                  <a:lnSpc>
                    <a:spcPct val="150000"/>
                  </a:lnSpc>
                </a:pPr>
                <a:r>
                  <a:rPr lang="en-GB" dirty="0" smtClean="0"/>
                  <a:t>i.e.</a:t>
                </a:r>
                <a:r>
                  <a:rPr lang="en-GB" dirty="0"/>
                  <a:t> the sample</a:t>
                </a:r>
                <a:r>
                  <a:rPr lang="en-GB" dirty="0" smtClean="0"/>
                  <a:t> </a:t>
                </a:r>
                <a:r>
                  <a:rPr lang="en-GB" dirty="0"/>
                  <a:t>mean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oMath>
                </a14:m>
                <a:r>
                  <a:rPr lang="en-GB" dirty="0"/>
                  <a:t>  and the sample</a:t>
                </a:r>
                <a:r>
                  <a:rPr lang="en-GB" dirty="0" smtClean="0"/>
                  <a:t> </a:t>
                </a:r>
                <a:r>
                  <a:rPr lang="en-GB" dirty="0"/>
                  <a:t>variance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2</m:t>
                        </m:r>
                      </m:sup>
                    </m:sSup>
                  </m:oMath>
                </a14:m>
                <a:r>
                  <a:rPr lang="en-GB" dirty="0" smtClean="0"/>
                  <a:t>  </a:t>
                </a:r>
                <a:r>
                  <a:rPr lang="en-GB" b="1" dirty="0" smtClean="0"/>
                  <a:t>are good estimates</a:t>
                </a:r>
                <a:r>
                  <a:rPr lang="en-GB" dirty="0" smtClean="0"/>
                  <a:t> of the unknown population mean  </a:t>
                </a:r>
                <a14:m>
                  <m:oMath xmlns:m="http://schemas.openxmlformats.org/officeDocument/2006/math">
                    <m:r>
                      <a:rPr lang="en-GB" b="0" i="1" smtClean="0">
                        <a:latin typeface="Cambria Math" panose="02040503050406030204" pitchFamily="18" charset="0"/>
                      </a:rPr>
                      <m:t>𝜇</m:t>
                    </m:r>
                  </m:oMath>
                </a14:m>
                <a:r>
                  <a:rPr lang="en-GB" dirty="0" smtClean="0"/>
                  <a:t>  and population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a:t>
                </a:r>
              </a:p>
              <a:p>
                <a:pPr>
                  <a:lnSpc>
                    <a:spcPct val="150000"/>
                  </a:lnSpc>
                </a:pPr>
                <a:r>
                  <a:rPr lang="en-GB" dirty="0" smtClean="0"/>
                  <a:t>  →  </a:t>
                </a:r>
                <a:r>
                  <a:rPr lang="en-GB" b="1" u="sng" dirty="0" smtClean="0"/>
                  <a:t>That is why</a:t>
                </a:r>
                <a:r>
                  <a:rPr lang="en-GB" dirty="0" smtClean="0"/>
                  <a:t> we divide by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oMath>
                </a14:m>
                <a:r>
                  <a:rPr lang="en-GB" dirty="0" smtClean="0"/>
                  <a:t>  in the sample variance  </a:t>
                </a:r>
                <a14:m>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rPr>
                          <m:t>𝑠</m:t>
                        </m:r>
                      </m:e>
                      <m:sup>
                        <m:r>
                          <a:rPr lang="en-GB" i="1" smtClean="0">
                            <a:latin typeface="Cambria Math" panose="02040503050406030204" pitchFamily="18" charset="0"/>
                          </a:rPr>
                          <m:t>2</m:t>
                        </m:r>
                      </m:sup>
                    </m:sSup>
                  </m:oMath>
                </a14:m>
                <a:r>
                  <a:rPr lang="en-GB" dirty="0" smtClean="0"/>
                  <a:t>,  not by  </a:t>
                </a:r>
                <a14:m>
                  <m:oMath xmlns:m="http://schemas.openxmlformats.org/officeDocument/2006/math">
                    <m:r>
                      <a:rPr lang="en-GB" i="1" smtClean="0">
                        <a:latin typeface="Cambria Math" panose="02040503050406030204" pitchFamily="18" charset="0"/>
                      </a:rPr>
                      <m:t>𝑛</m:t>
                    </m:r>
                  </m:oMath>
                </a14:m>
                <a:r>
                  <a:rPr lang="en-GB" dirty="0" smtClean="0"/>
                  <a:t>.</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453"/>
                </a:stretch>
              </a:blipFill>
            </p:spPr>
            <p:txBody>
              <a:bodyPr/>
              <a:lstStyle/>
              <a:p>
                <a:r>
                  <a:rPr lang="en-GB">
                    <a:noFill/>
                  </a:rPr>
                  <a:t> </a:t>
                </a:r>
              </a:p>
            </p:txBody>
          </p:sp>
        </mc:Fallback>
      </mc:AlternateContent>
    </p:spTree>
    <p:extLst>
      <p:ext uri="{BB962C8B-B14F-4D97-AF65-F5344CB8AC3E}">
        <p14:creationId xmlns:p14="http://schemas.microsoft.com/office/powerpoint/2010/main" val="2508739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Standard deviation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b="1" u="sng" dirty="0" smtClean="0"/>
                  <a:t>Population</a:t>
                </a:r>
                <a:r>
                  <a:rPr lang="en-GB" b="1" dirty="0" smtClean="0"/>
                  <a:t> standard deviation:</a:t>
                </a:r>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2</m:t>
                                  </m:r>
                                </m:sup>
                              </m:sSup>
                            </m:e>
                          </m:nary>
                          <m:r>
                            <a:rPr lang="en-GB" b="0" i="1" smtClean="0">
                              <a:latin typeface="Cambria Math" panose="02040503050406030204" pitchFamily="18" charset="0"/>
                            </a:rPr>
                            <m:t> </m:t>
                          </m:r>
                        </m:e>
                      </m:rad>
                    </m:oMath>
                  </m:oMathPara>
                </a14:m>
                <a:endParaRPr lang="en-GB" dirty="0" smtClean="0"/>
              </a:p>
              <a:p>
                <a:endParaRPr lang="en-GB" dirty="0"/>
              </a:p>
              <a:p>
                <a:endParaRPr lang="en-GB" dirty="0" smtClean="0"/>
              </a:p>
              <a:p>
                <a:r>
                  <a:rPr lang="en-GB" b="1" u="sng" dirty="0" smtClean="0"/>
                  <a:t>Sample</a:t>
                </a:r>
                <a:r>
                  <a:rPr lang="en-GB" b="1" dirty="0" smtClean="0"/>
                  <a:t> standard deviation:</a:t>
                </a:r>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d>
                                </m:e>
                                <m:sup>
                                  <m:r>
                                    <a:rPr lang="en-GB" b="0" i="1" smtClean="0">
                                      <a:latin typeface="Cambria Math" panose="02040503050406030204" pitchFamily="18" charset="0"/>
                                    </a:rPr>
                                    <m:t>2</m:t>
                                  </m:r>
                                </m:sup>
                              </m:sSup>
                            </m:e>
                          </m:nary>
                          <m:r>
                            <a:rPr lang="en-GB" b="0" i="1" smtClean="0">
                              <a:latin typeface="Cambria Math" panose="02040503050406030204" pitchFamily="18" charset="0"/>
                            </a:rPr>
                            <m:t> </m:t>
                          </m:r>
                        </m:e>
                      </m:rad>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262184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Variance (dispersion) &amp; Standard deviation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Notice the notation:</a:t>
                </a:r>
              </a:p>
              <a:p>
                <a:endParaRPr lang="en-GB" dirty="0" smtClean="0"/>
              </a:p>
              <a:p>
                <a:r>
                  <a:rPr lang="en-GB" b="1" dirty="0" smtClean="0"/>
                  <a:t>Greek letters</a:t>
                </a:r>
                <a:r>
                  <a:rPr lang="en-GB" dirty="0" smtClean="0"/>
                  <a:t> denote quantities relating to the population:</a:t>
                </a:r>
              </a:p>
              <a:p>
                <a:endParaRPr lang="en-GB" dirty="0"/>
              </a:p>
              <a:p>
                <a:pPr>
                  <a:tabLst>
                    <a:tab pos="542925" algn="l"/>
                    <a:tab pos="1074738" algn="l"/>
                  </a:tabLst>
                </a:pPr>
                <a:r>
                  <a:rPr lang="en-GB" dirty="0" smtClean="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  the </a:t>
                </a:r>
                <a:r>
                  <a:rPr lang="en-GB" b="1" dirty="0" smtClean="0"/>
                  <a:t>population</a:t>
                </a:r>
                <a:r>
                  <a:rPr lang="en-GB" dirty="0" smtClean="0"/>
                  <a:t> variance (theoretical, may not be known exactly)</a:t>
                </a:r>
              </a:p>
              <a:p>
                <a:pPr>
                  <a:tabLst>
                    <a:tab pos="542925" algn="l"/>
                    <a:tab pos="1074738" algn="l"/>
                  </a:tabLst>
                </a:pPr>
                <a:endParaRPr lang="en-GB" dirty="0" smtClean="0"/>
              </a:p>
              <a:p>
                <a:pPr>
                  <a:tabLst>
                    <a:tab pos="542925" algn="l"/>
                    <a:tab pos="1074738" algn="l"/>
                  </a:tabLst>
                </a:pPr>
                <a:r>
                  <a:rPr lang="en-GB" dirty="0" smtClean="0"/>
                  <a:t>	</a:t>
                </a:r>
                <a14:m>
                  <m:oMath xmlns:m="http://schemas.openxmlformats.org/officeDocument/2006/math">
                    <m:r>
                      <a:rPr lang="en-GB" b="0" i="1" smtClean="0">
                        <a:latin typeface="Cambria Math" panose="02040503050406030204" pitchFamily="18" charset="0"/>
                      </a:rPr>
                      <m:t>𝜎</m:t>
                    </m:r>
                  </m:oMath>
                </a14:m>
                <a:r>
                  <a:rPr lang="en-GB" dirty="0" smtClean="0"/>
                  <a:t>	=  the </a:t>
                </a:r>
                <a:r>
                  <a:rPr lang="en-GB" b="1" dirty="0" smtClean="0"/>
                  <a:t>population</a:t>
                </a:r>
                <a:r>
                  <a:rPr lang="en-GB" dirty="0" smtClean="0"/>
                  <a:t> standard deviation</a:t>
                </a:r>
              </a:p>
              <a:p>
                <a:pPr>
                  <a:tabLst>
                    <a:tab pos="542925" algn="l"/>
                    <a:tab pos="1074738" algn="l"/>
                  </a:tabLst>
                </a:pPr>
                <a:endParaRPr lang="en-GB" dirty="0"/>
              </a:p>
              <a:p>
                <a:pPr>
                  <a:tabLst>
                    <a:tab pos="542925" algn="l"/>
                    <a:tab pos="1074738" algn="l"/>
                  </a:tabLst>
                </a:pPr>
                <a:r>
                  <a:rPr lang="en-GB" b="1" dirty="0" smtClean="0"/>
                  <a:t>Latin </a:t>
                </a:r>
                <a:r>
                  <a:rPr lang="en-GB" b="1" dirty="0"/>
                  <a:t>letters</a:t>
                </a:r>
                <a:r>
                  <a:rPr lang="en-GB" dirty="0"/>
                  <a:t> denote quantities relating to the </a:t>
                </a:r>
                <a:r>
                  <a:rPr lang="en-GB" dirty="0" smtClean="0"/>
                  <a:t>sample:</a:t>
                </a:r>
                <a:endParaRPr lang="en-GB" dirty="0"/>
              </a:p>
              <a:p>
                <a:pPr>
                  <a:tabLst>
                    <a:tab pos="542925" algn="l"/>
                    <a:tab pos="1074738" algn="l"/>
                  </a:tabLst>
                </a:pPr>
                <a:endParaRPr lang="en-GB" dirty="0" smtClean="0"/>
              </a:p>
              <a:p>
                <a:pPr>
                  <a:tabLst>
                    <a:tab pos="542925" algn="l"/>
                    <a:tab pos="1074738" algn="l"/>
                  </a:tabLst>
                </a:pPr>
                <a:r>
                  <a:rPr lang="en-GB" dirty="0" smtClean="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smtClean="0"/>
                  <a:t>	=  the </a:t>
                </a:r>
                <a:r>
                  <a:rPr lang="en-GB" b="1" dirty="0" smtClean="0"/>
                  <a:t>sample</a:t>
                </a:r>
                <a:r>
                  <a:rPr lang="en-GB" dirty="0" smtClean="0"/>
                  <a:t> variance (the result of measurements really done)</a:t>
                </a:r>
                <a:endParaRPr lang="en-GB" dirty="0"/>
              </a:p>
              <a:p>
                <a:pPr>
                  <a:tabLst>
                    <a:tab pos="542925" algn="l"/>
                    <a:tab pos="1074738" algn="l"/>
                  </a:tabLst>
                </a:pPr>
                <a:endParaRPr lang="en-GB" dirty="0"/>
              </a:p>
              <a:p>
                <a:pPr>
                  <a:tabLst>
                    <a:tab pos="542925" algn="l"/>
                    <a:tab pos="1074738" algn="l"/>
                  </a:tabLst>
                </a:pPr>
                <a:r>
                  <a:rPr lang="en-GB" dirty="0"/>
                  <a:t>	</a:t>
                </a:r>
                <a14:m>
                  <m:oMath xmlns:m="http://schemas.openxmlformats.org/officeDocument/2006/math">
                    <m:r>
                      <a:rPr lang="en-GB" i="1">
                        <a:latin typeface="Cambria Math" panose="02040503050406030204" pitchFamily="18" charset="0"/>
                      </a:rPr>
                      <m:t>𝑠</m:t>
                    </m:r>
                  </m:oMath>
                </a14:m>
                <a:r>
                  <a:rPr lang="en-GB" dirty="0"/>
                  <a:t>	=  the </a:t>
                </a:r>
                <a:r>
                  <a:rPr lang="en-GB" b="1" dirty="0"/>
                  <a:t>sample</a:t>
                </a:r>
                <a:r>
                  <a:rPr lang="en-GB" dirty="0"/>
                  <a:t> </a:t>
                </a:r>
                <a:r>
                  <a:rPr lang="en-GB" dirty="0" smtClean="0"/>
                  <a:t>standard deviation</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846415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Sample Variance / Standard deviation</a:t>
            </a:r>
            <a:endParaRPr lang="en-GB" dirty="0"/>
          </a:p>
        </p:txBody>
      </p:sp>
      <p:sp>
        <p:nvSpPr>
          <p:cNvPr id="3" name="Zástupný symbol pro text 2"/>
          <p:cNvSpPr>
            <a:spLocks noGrp="1"/>
          </p:cNvSpPr>
          <p:nvPr>
            <p:ph type="body" idx="1"/>
          </p:nvPr>
        </p:nvSpPr>
        <p:spPr/>
        <p:txBody>
          <a:bodyPr/>
          <a:lstStyle/>
          <a:p>
            <a:r>
              <a:rPr lang="en-GB" dirty="0" smtClean="0"/>
              <a:t>In Excel, use the functions:</a:t>
            </a:r>
          </a:p>
          <a:p>
            <a:endParaRPr lang="en-GB" dirty="0" smtClean="0"/>
          </a:p>
          <a:p>
            <a:r>
              <a:rPr lang="en-GB" dirty="0" smtClean="0"/>
              <a:t>	=</a:t>
            </a:r>
            <a:r>
              <a:rPr lang="en-GB" b="1" dirty="0" smtClean="0"/>
              <a:t>VARA</a:t>
            </a:r>
            <a:r>
              <a:rPr lang="en-GB" dirty="0" smtClean="0"/>
              <a:t>()		to calculate the sample variance</a:t>
            </a:r>
          </a:p>
          <a:p>
            <a:endParaRPr lang="en-GB" dirty="0" smtClean="0"/>
          </a:p>
          <a:p>
            <a:r>
              <a:rPr lang="en-GB" dirty="0" smtClean="0"/>
              <a:t>	=</a:t>
            </a:r>
            <a:r>
              <a:rPr lang="en-GB" b="1" dirty="0" smtClean="0"/>
              <a:t>STDEVA</a:t>
            </a:r>
            <a:r>
              <a:rPr lang="en-GB" dirty="0" smtClean="0"/>
              <a:t>()		to calculate the sample standard deviation</a:t>
            </a:r>
          </a:p>
          <a:p>
            <a:endParaRPr lang="en-GB" dirty="0" smtClean="0"/>
          </a:p>
          <a:p>
            <a:endParaRPr lang="en-GB" dirty="0" smtClean="0"/>
          </a:p>
          <a:p>
            <a:endParaRPr lang="en-GB" dirty="0" smtClean="0"/>
          </a:p>
          <a:p>
            <a:r>
              <a:rPr lang="en-GB" dirty="0" smtClean="0"/>
              <a:t>	=VAR.S()		to calculate the sample variance (skipping text values)</a:t>
            </a:r>
          </a:p>
          <a:p>
            <a:endParaRPr lang="en-GB" dirty="0" smtClean="0"/>
          </a:p>
          <a:p>
            <a:r>
              <a:rPr lang="en-GB" dirty="0" smtClean="0"/>
              <a:t>	=VAR()		to calculate the sample variance (skipping text values)</a:t>
            </a:r>
          </a:p>
          <a:p>
            <a:r>
              <a:rPr lang="en-GB" dirty="0" smtClean="0"/>
              <a:t>				(the same as =VAR.S(), deprecated</a:t>
            </a:r>
            <a:r>
              <a:rPr lang="en-GB" dirty="0" smtClean="0"/>
              <a:t>)</a:t>
            </a:r>
            <a:endParaRPr lang="en-GB" dirty="0" smtClean="0"/>
          </a:p>
        </p:txBody>
      </p:sp>
    </p:spTree>
    <p:extLst>
      <p:ext uri="{BB962C8B-B14F-4D97-AF65-F5344CB8AC3E}">
        <p14:creationId xmlns:p14="http://schemas.microsoft.com/office/powerpoint/2010/main" val="1795128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Population Variance / Standard deviation</a:t>
            </a:r>
            <a:endParaRPr lang="en-GB" dirty="0"/>
          </a:p>
        </p:txBody>
      </p:sp>
      <p:sp>
        <p:nvSpPr>
          <p:cNvPr id="3" name="Zástupný symbol pro text 2"/>
          <p:cNvSpPr>
            <a:spLocks noGrp="1"/>
          </p:cNvSpPr>
          <p:nvPr>
            <p:ph type="body" idx="1"/>
          </p:nvPr>
        </p:nvSpPr>
        <p:spPr/>
        <p:txBody>
          <a:bodyPr/>
          <a:lstStyle/>
          <a:p>
            <a:r>
              <a:rPr lang="en-GB" dirty="0" smtClean="0"/>
              <a:t>In Excel, use the functions:</a:t>
            </a:r>
          </a:p>
          <a:p>
            <a:endParaRPr lang="en-GB" dirty="0" smtClean="0"/>
          </a:p>
          <a:p>
            <a:r>
              <a:rPr lang="en-GB" dirty="0" smtClean="0"/>
              <a:t>	=</a:t>
            </a:r>
            <a:r>
              <a:rPr lang="en-GB" b="1" dirty="0" smtClean="0"/>
              <a:t>VARPA</a:t>
            </a:r>
            <a:r>
              <a:rPr lang="en-GB" dirty="0" smtClean="0"/>
              <a:t>()		to calculate the population variance</a:t>
            </a:r>
          </a:p>
          <a:p>
            <a:endParaRPr lang="en-GB" dirty="0" smtClean="0"/>
          </a:p>
          <a:p>
            <a:r>
              <a:rPr lang="en-GB" dirty="0" smtClean="0"/>
              <a:t>	=</a:t>
            </a:r>
            <a:r>
              <a:rPr lang="en-GB" b="1" dirty="0" smtClean="0"/>
              <a:t>STDEVPA</a:t>
            </a:r>
            <a:r>
              <a:rPr lang="en-GB" dirty="0" smtClean="0"/>
              <a:t>()		to calculate the population standard deviation</a:t>
            </a:r>
          </a:p>
          <a:p>
            <a:endParaRPr lang="en-GB" dirty="0" smtClean="0"/>
          </a:p>
          <a:p>
            <a:endParaRPr lang="en-GB" dirty="0" smtClean="0"/>
          </a:p>
          <a:p>
            <a:endParaRPr lang="en-GB" dirty="0" smtClean="0"/>
          </a:p>
          <a:p>
            <a:r>
              <a:rPr lang="en-GB" dirty="0" smtClean="0"/>
              <a:t>	=VAR.P()		to calculate the population variance </a:t>
            </a:r>
            <a:br>
              <a:rPr lang="en-GB" dirty="0" smtClean="0"/>
            </a:br>
            <a:r>
              <a:rPr lang="en-GB" dirty="0" smtClean="0"/>
              <a:t>				(skipping text values)</a:t>
            </a:r>
          </a:p>
        </p:txBody>
      </p:sp>
    </p:spTree>
    <p:extLst>
      <p:ext uri="{BB962C8B-B14F-4D97-AF65-F5344CB8AC3E}">
        <p14:creationId xmlns:p14="http://schemas.microsoft.com/office/powerpoint/2010/main" val="1934108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Coefficient of variation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dirty="0" smtClean="0"/>
                  <a:t>Coefficient of variation:</a:t>
                </a:r>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𝜎</m:t>
                          </m:r>
                        </m:num>
                        <m:den>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𝜇</m:t>
                              </m:r>
                            </m:e>
                          </m:d>
                        </m:den>
                      </m:f>
                    </m:oMath>
                  </m:oMathPara>
                </a14:m>
                <a:endParaRPr lang="en-GB" dirty="0" smtClean="0"/>
              </a:p>
              <a:p>
                <a:endParaRPr lang="en-GB" dirty="0"/>
              </a:p>
              <a:p>
                <a:endParaRPr lang="en-GB" dirty="0" smtClean="0"/>
              </a:p>
              <a:p>
                <a:endParaRPr lang="en-GB" dirty="0"/>
              </a:p>
              <a:p>
                <a:r>
                  <a:rPr lang="en-GB" b="1" u="sng" dirty="0" smtClean="0"/>
                  <a:t>Sample</a:t>
                </a:r>
                <a:r>
                  <a:rPr lang="en-GB" b="1" dirty="0" smtClean="0"/>
                  <a:t> coefficient of variation:</a:t>
                </a:r>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𝑠</m:t>
                          </m:r>
                        </m:num>
                        <m:den>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d>
                        </m:den>
                      </m:f>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202268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Example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The prices of two stocks (ORCO and UNIPE) during a period of time:</a:t>
                </a:r>
              </a:p>
              <a:p>
                <a:pPr>
                  <a:lnSpc>
                    <a:spcPct val="150000"/>
                  </a:lnSpc>
                </a:pPr>
                <a:endParaRPr lang="en-GB" dirty="0" smtClean="0"/>
              </a:p>
              <a:p>
                <a:endParaRPr lang="en-GB" dirty="0" smtClean="0"/>
              </a:p>
              <a:p>
                <a:pPr marL="5737225"/>
                <a:r>
                  <a:rPr lang="en-GB" dirty="0" smtClean="0"/>
                  <a:t>The average price of both stocks </a:t>
                </a:r>
                <a:br>
                  <a:rPr lang="en-GB" dirty="0" smtClean="0"/>
                </a:br>
                <a:r>
                  <a:rPr lang="en-GB" dirty="0" smtClean="0"/>
                  <a:t>is the same:</a:t>
                </a:r>
              </a:p>
              <a:p>
                <a:pPr marL="5737225">
                  <a:lnSpc>
                    <a:spcPct val="150000"/>
                  </a:lnSpc>
                </a:pPr>
                <a:r>
                  <a:rPr lang="en-GB" b="0" dirty="0" smtClean="0"/>
                  <a:t>	</a:t>
                </a:r>
                <a14:m>
                  <m:oMath xmlns:m="http://schemas.openxmlformats.org/officeDocument/2006/math">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e>
                      <m:sub>
                        <m:r>
                          <m:rPr>
                            <m:sty m:val="p"/>
                          </m:rPr>
                          <a:rPr lang="en-GB" b="0" i="0" smtClean="0">
                            <a:latin typeface="Cambria Math" panose="02040503050406030204" pitchFamily="18" charset="0"/>
                          </a:rPr>
                          <m:t>UNIPE</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sub>
                        <m:r>
                          <m:rPr>
                            <m:sty m:val="p"/>
                          </m:rPr>
                          <a:rPr lang="en-GB" b="0" i="0" smtClean="0">
                            <a:latin typeface="Cambria Math" panose="02040503050406030204" pitchFamily="18" charset="0"/>
                          </a:rPr>
                          <m:t>ORCO</m:t>
                        </m:r>
                      </m:sub>
                    </m:sSub>
                    <m:r>
                      <a:rPr lang="en-GB" b="0" i="1" smtClean="0">
                        <a:latin typeface="Cambria Math" panose="02040503050406030204" pitchFamily="18" charset="0"/>
                      </a:rPr>
                      <m:t>=135.7</m:t>
                    </m:r>
                  </m:oMath>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3"/>
                <a:stretch>
                  <a:fillRect l="-802"/>
                </a:stretch>
              </a:blipFill>
            </p:spPr>
            <p:txBody>
              <a:bodyPr/>
              <a:lstStyle/>
              <a:p>
                <a:r>
                  <a:rPr lang="en-GB">
                    <a:noFill/>
                  </a:rPr>
                  <a:t> </a:t>
                </a:r>
              </a:p>
            </p:txBody>
          </p:sp>
        </mc:Fallback>
      </mc:AlternateContent>
      <p:graphicFrame>
        <p:nvGraphicFramePr>
          <p:cNvPr id="4" name="Object 9"/>
          <p:cNvGraphicFramePr>
            <a:graphicFrameLocks noChangeAspect="1"/>
          </p:cNvGraphicFramePr>
          <p:nvPr>
            <p:extLst>
              <p:ext uri="{D42A27DB-BD31-4B8C-83A1-F6EECF244321}">
                <p14:modId xmlns:p14="http://schemas.microsoft.com/office/powerpoint/2010/main" val="612798707"/>
              </p:ext>
            </p:extLst>
          </p:nvPr>
        </p:nvGraphicFramePr>
        <p:xfrm>
          <a:off x="252000" y="2488662"/>
          <a:ext cx="5188458" cy="3847338"/>
        </p:xfrm>
        <a:graphic>
          <a:graphicData uri="http://schemas.openxmlformats.org/presentationml/2006/ole">
            <mc:AlternateContent xmlns:mc="http://schemas.openxmlformats.org/markup-compatibility/2006">
              <mc:Choice xmlns:v="urn:schemas-microsoft-com:vml" Requires="v">
                <p:oleObj spid="_x0000_s2092" name="Graf" r:id="rId4" imgW="5895975" imgH="4371975" progId="Excel.Chart.8">
                  <p:embed/>
                </p:oleObj>
              </mc:Choice>
              <mc:Fallback>
                <p:oleObj name="Graf" r:id="rId4" imgW="5895975" imgH="4371975" progId="Excel.Chart.8">
                  <p:embed/>
                  <p:pic>
                    <p:nvPicPr>
                      <p:cNvPr id="4"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2488662"/>
                        <a:ext cx="5188458" cy="3847338"/>
                      </a:xfrm>
                      <a:prstGeom prst="rect">
                        <a:avLst/>
                      </a:prstGeom>
                      <a:noFill/>
                      <a:ln>
                        <a:noFill/>
                      </a:ln>
                      <a:effectLst/>
                    </p:spPr>
                  </p:pic>
                </p:oleObj>
              </mc:Fallback>
            </mc:AlternateContent>
          </a:graphicData>
        </a:graphic>
      </p:graphicFrame>
      <p:sp>
        <p:nvSpPr>
          <p:cNvPr id="6" name="Obdélník 5"/>
          <p:cNvSpPr/>
          <p:nvPr/>
        </p:nvSpPr>
        <p:spPr>
          <a:xfrm>
            <a:off x="1766031" y="2664000"/>
            <a:ext cx="2160395"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Přímá spojnice 7"/>
          <p:cNvCxnSpPr/>
          <p:nvPr/>
        </p:nvCxnSpPr>
        <p:spPr>
          <a:xfrm>
            <a:off x="324000" y="3805200"/>
            <a:ext cx="460800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323459" y="3805200"/>
            <a:ext cx="288541" cy="138499"/>
          </a:xfrm>
          <a:prstGeom prst="rect">
            <a:avLst/>
          </a:prstGeom>
          <a:noFill/>
        </p:spPr>
        <p:txBody>
          <a:bodyPr wrap="none" lIns="0" tIns="0" rIns="0" bIns="0" rtlCol="0">
            <a:spAutoFit/>
          </a:bodyPr>
          <a:lstStyle/>
          <a:p>
            <a:r>
              <a:rPr lang="en-GB" sz="900" dirty="0" smtClean="0">
                <a:solidFill>
                  <a:srgbClr val="FF0000"/>
                </a:solidFill>
              </a:rPr>
              <a:t>135.7</a:t>
            </a:r>
            <a:endParaRPr lang="en-GB" sz="900" dirty="0">
              <a:solidFill>
                <a:srgbClr val="FF0000"/>
              </a:solidFill>
            </a:endParaRPr>
          </a:p>
        </p:txBody>
      </p:sp>
    </p:spTree>
    <p:extLst>
      <p:ext uri="{BB962C8B-B14F-4D97-AF65-F5344CB8AC3E}">
        <p14:creationId xmlns:p14="http://schemas.microsoft.com/office/powerpoint/2010/main" val="256476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Reading list</a:t>
            </a:r>
            <a:endParaRPr lang="en-GB" dirty="0"/>
          </a:p>
        </p:txBody>
      </p:sp>
      <p:sp>
        <p:nvSpPr>
          <p:cNvPr id="3" name="Zástupný symbol pro text 2"/>
          <p:cNvSpPr>
            <a:spLocks noGrp="1"/>
          </p:cNvSpPr>
          <p:nvPr>
            <p:ph type="body" idx="1"/>
          </p:nvPr>
        </p:nvSpPr>
        <p:spPr/>
        <p:txBody>
          <a:bodyPr/>
          <a:lstStyle/>
          <a:p>
            <a:r>
              <a:rPr lang="en-GB" u="sng" dirty="0"/>
              <a:t>Free Online </a:t>
            </a:r>
            <a:r>
              <a:rPr lang="en-GB" u="sng" dirty="0" smtClean="0"/>
              <a:t>Textbooks:</a:t>
            </a:r>
            <a:endParaRPr lang="en-GB" dirty="0"/>
          </a:p>
          <a:p>
            <a:endParaRPr lang="en-GB" dirty="0"/>
          </a:p>
          <a:p>
            <a:pPr marL="342900" indent="-342900">
              <a:buFont typeface="Arial" panose="020B0604020202020204" pitchFamily="34" charset="0"/>
              <a:buChar char="•"/>
            </a:pPr>
            <a:r>
              <a:rPr lang="en-GB" dirty="0"/>
              <a:t>Many textbooks on statistics and other disciplines can be found at</a:t>
            </a:r>
            <a:br>
              <a:rPr lang="en-GB" dirty="0"/>
            </a:br>
            <a:r>
              <a:rPr lang="en-GB" dirty="0"/>
              <a:t>https://</a:t>
            </a:r>
            <a:r>
              <a:rPr lang="en-GB" b="1" dirty="0"/>
              <a:t>freetextbook.org</a:t>
            </a:r>
            <a:r>
              <a:rPr lang="en-GB" dirty="0"/>
              <a:t>/</a:t>
            </a:r>
          </a:p>
          <a:p>
            <a:pPr>
              <a:spcBef>
                <a:spcPts val="600"/>
              </a:spcBef>
            </a:pPr>
            <a:endParaRPr lang="en-GB" dirty="0"/>
          </a:p>
          <a:p>
            <a:pPr marL="342900" indent="-342900">
              <a:buFont typeface="Arial" panose="020B0604020202020204" pitchFamily="34" charset="0"/>
              <a:buChar char="•"/>
            </a:pPr>
            <a:r>
              <a:rPr lang="en-GB" dirty="0" smtClean="0"/>
              <a:t>Online Statistics Education: An Interactive Multimedia Course of Study</a:t>
            </a:r>
            <a:br>
              <a:rPr lang="en-GB" dirty="0" smtClean="0"/>
            </a:br>
            <a:r>
              <a:rPr lang="en-GB" dirty="0" smtClean="0"/>
              <a:t>http://</a:t>
            </a:r>
            <a:r>
              <a:rPr lang="en-GB" b="1" dirty="0" smtClean="0"/>
              <a:t>onlinestatbook.com</a:t>
            </a:r>
            <a:r>
              <a:rPr lang="en-GB" dirty="0" smtClean="0"/>
              <a:t>/</a:t>
            </a:r>
          </a:p>
          <a:p>
            <a:pPr>
              <a:spcBef>
                <a:spcPts val="600"/>
              </a:spcBef>
            </a:pPr>
            <a:endParaRPr lang="en-GB" dirty="0"/>
          </a:p>
          <a:p>
            <a:pPr marL="342900" indent="-342900">
              <a:buFont typeface="Arial" panose="020B0604020202020204" pitchFamily="34" charset="0"/>
              <a:buChar char="•"/>
            </a:pPr>
            <a:r>
              <a:rPr lang="en-GB" dirty="0"/>
              <a:t>The Electronic Statistics Textbook by StatSoft, Inc. (</a:t>
            </a:r>
            <a:r>
              <a:rPr lang="en-GB" dirty="0" smtClean="0"/>
              <a:t>2013)</a:t>
            </a:r>
            <a:br>
              <a:rPr lang="en-GB" dirty="0" smtClean="0"/>
            </a:br>
            <a:r>
              <a:rPr lang="en-GB" b="1" dirty="0" smtClean="0"/>
              <a:t>www.statsoft.com/textbook</a:t>
            </a:r>
          </a:p>
          <a:p>
            <a:pPr>
              <a:spcBef>
                <a:spcPts val="600"/>
              </a:spcBef>
            </a:pPr>
            <a:endParaRPr lang="en-GB" dirty="0" smtClean="0"/>
          </a:p>
          <a:p>
            <a:pPr marL="342900" indent="-342900">
              <a:buFont typeface="Arial" panose="020B0604020202020204" pitchFamily="34" charset="0"/>
              <a:buChar char="•"/>
            </a:pPr>
            <a:r>
              <a:rPr lang="en-GB" dirty="0" smtClean="0"/>
              <a:t>The printed version of the latter textbook:</a:t>
            </a:r>
            <a:br>
              <a:rPr lang="en-GB" dirty="0" smtClean="0"/>
            </a:br>
            <a:r>
              <a:rPr lang="en-GB" dirty="0" smtClean="0"/>
              <a:t>HILL, T.  &amp;  LEWICKI, P.  (2007).  </a:t>
            </a:r>
            <a:r>
              <a:rPr lang="en-GB" i="1" dirty="0" smtClean="0"/>
              <a:t>STATISTICS: Methods and Applications.</a:t>
            </a:r>
            <a:r>
              <a:rPr lang="en-GB" dirty="0" smtClean="0"/>
              <a:t>  StatSoft, Tulsa, OK.</a:t>
            </a:r>
          </a:p>
        </p:txBody>
      </p:sp>
    </p:spTree>
    <p:extLst>
      <p:ext uri="{BB962C8B-B14F-4D97-AF65-F5344CB8AC3E}">
        <p14:creationId xmlns:p14="http://schemas.microsoft.com/office/powerpoint/2010/main" val="3410515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Example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have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e>
                        <m:sub>
                          <m:r>
                            <m:rPr>
                              <m:sty m:val="p"/>
                            </m:rPr>
                            <a:rPr lang="en-GB" b="0" i="0" smtClean="0">
                              <a:latin typeface="Cambria Math" panose="02040503050406030204" pitchFamily="18" charset="0"/>
                            </a:rPr>
                            <m:t>UNIPE</m:t>
                          </m:r>
                        </m:sub>
                      </m:sSub>
                      <m:r>
                        <a:rPr lang="en-GB" b="0" i="1" smtClean="0">
                          <a:latin typeface="Cambria Math" panose="02040503050406030204" pitchFamily="18" charset="0"/>
                        </a:rPr>
                        <m:t>=135.7  </m:t>
                      </m:r>
                      <m:r>
                        <m:rPr>
                          <m:nor/>
                        </m:rPr>
                        <a:rPr lang="en-GB" b="0" i="0" smtClean="0">
                          <a:latin typeface="Cambria Math" panose="02040503050406030204" pitchFamily="18" charset="0"/>
                        </a:rPr>
                        <m:t>and</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m:rPr>
                              <m:sty m:val="p"/>
                            </m:rPr>
                            <a:rPr lang="en-GB" b="0" i="0" smtClean="0">
                              <a:latin typeface="Cambria Math" panose="02040503050406030204" pitchFamily="18" charset="0"/>
                            </a:rPr>
                            <m:t>UNIPE</m:t>
                          </m:r>
                        </m:sub>
                      </m:sSub>
                      <m:r>
                        <a:rPr lang="en-GB" b="0" i="1" smtClean="0">
                          <a:latin typeface="Cambria Math" panose="02040503050406030204" pitchFamily="18" charset="0"/>
                        </a:rPr>
                        <m:t>=2.09</m:t>
                      </m:r>
                    </m:oMath>
                  </m:oMathPara>
                </a14:m>
                <a:endParaRPr lang="en-GB" dirty="0" smtClean="0"/>
              </a:p>
              <a:p>
                <a:pPr>
                  <a:lnSpc>
                    <a:spcPct val="150000"/>
                  </a:lnSpc>
                </a:pPr>
                <a:r>
                  <a:rPr lang="en-GB" dirty="0" smtClean="0"/>
                  <a:t>hence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m:rPr>
                              <m:sty m:val="p"/>
                            </m:rPr>
                            <a:rPr lang="en-GB" b="0" i="0" smtClean="0">
                              <a:latin typeface="Cambria Math" panose="02040503050406030204" pitchFamily="18" charset="0"/>
                            </a:rPr>
                            <m:t>UNIPE</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m:rPr>
                                  <m:sty m:val="p"/>
                                </m:rPr>
                                <a:rPr lang="en-GB" b="0" i="0" smtClean="0">
                                  <a:latin typeface="Cambria Math" panose="02040503050406030204" pitchFamily="18" charset="0"/>
                                </a:rPr>
                                <m:t>UNIPE</m:t>
                              </m:r>
                            </m:sub>
                          </m:sSub>
                        </m:num>
                        <m:den>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sub>
                                  <m:r>
                                    <m:rPr>
                                      <m:sty m:val="p"/>
                                    </m:rPr>
                                    <a:rPr lang="en-GB" b="0" i="0" smtClean="0">
                                      <a:latin typeface="Cambria Math" panose="02040503050406030204" pitchFamily="18" charset="0"/>
                                    </a:rPr>
                                    <m:t>UNIPE</m:t>
                                  </m:r>
                                </m:sub>
                              </m:sSub>
                            </m:e>
                          </m: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2.09</m:t>
                          </m:r>
                        </m:num>
                        <m:den>
                          <m:r>
                            <a:rPr lang="en-GB" b="0" i="1" smtClean="0">
                              <a:latin typeface="Cambria Math" panose="02040503050406030204" pitchFamily="18" charset="0"/>
                            </a:rPr>
                            <m:t>135.7</m:t>
                          </m:r>
                        </m:den>
                      </m:f>
                      <m:r>
                        <a:rPr lang="en-GB" b="0" i="1" smtClean="0">
                          <a:latin typeface="Cambria Math" panose="02040503050406030204" pitchFamily="18" charset="0"/>
                        </a:rPr>
                        <m:t>=0.0154</m:t>
                      </m:r>
                    </m:oMath>
                  </m:oMathPara>
                </a14:m>
                <a:endParaRPr lang="en-GB" dirty="0" smtClean="0"/>
              </a:p>
              <a:p>
                <a:endParaRPr lang="en-GB" dirty="0" smtClean="0"/>
              </a:p>
              <a:p>
                <a:endParaRPr lang="en-GB" dirty="0" smtClean="0"/>
              </a:p>
              <a:p>
                <a:r>
                  <a:rPr lang="en-GB" dirty="0"/>
                  <a:t>We have</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𝑥</m:t>
                              </m:r>
                            </m:e>
                          </m:acc>
                        </m:e>
                        <m:sub>
                          <m:r>
                            <m:rPr>
                              <m:sty m:val="p"/>
                            </m:rPr>
                            <a:rPr lang="en-GB" b="0" i="0" smtClean="0">
                              <a:latin typeface="Cambria Math" panose="02040503050406030204" pitchFamily="18" charset="0"/>
                            </a:rPr>
                            <m:t>ORCO</m:t>
                          </m:r>
                        </m:sub>
                      </m:sSub>
                      <m:r>
                        <a:rPr lang="en-GB" i="1">
                          <a:latin typeface="Cambria Math" panose="02040503050406030204" pitchFamily="18" charset="0"/>
                        </a:rPr>
                        <m:t>=135.7  </m:t>
                      </m:r>
                      <m:r>
                        <m:rPr>
                          <m:nor/>
                        </m:rPr>
                        <a:rPr lang="en-GB">
                          <a:latin typeface="Cambria Math" panose="02040503050406030204" pitchFamily="18" charset="0"/>
                        </a:rPr>
                        <m:t>and</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𝑠</m:t>
                          </m:r>
                        </m:e>
                        <m:sub>
                          <m:r>
                            <m:rPr>
                              <m:sty m:val="p"/>
                            </m:rPr>
                            <a:rPr lang="en-GB" b="0" i="0" smtClean="0">
                              <a:latin typeface="Cambria Math" panose="02040503050406030204" pitchFamily="18" charset="0"/>
                            </a:rPr>
                            <m:t>ORCO</m:t>
                          </m:r>
                        </m:sub>
                      </m:sSub>
                      <m:r>
                        <a:rPr lang="en-GB" i="1">
                          <a:latin typeface="Cambria Math" panose="02040503050406030204" pitchFamily="18" charset="0"/>
                        </a:rPr>
                        <m:t>=</m:t>
                      </m:r>
                      <m:r>
                        <a:rPr lang="en-GB" b="0" i="1" smtClean="0">
                          <a:latin typeface="Cambria Math" panose="02040503050406030204" pitchFamily="18" charset="0"/>
                        </a:rPr>
                        <m:t>3.72</m:t>
                      </m:r>
                    </m:oMath>
                  </m:oMathPara>
                </a14:m>
                <a:endParaRPr lang="en-GB" dirty="0"/>
              </a:p>
              <a:p>
                <a:pPr>
                  <a:lnSpc>
                    <a:spcPct val="150000"/>
                  </a:lnSpc>
                </a:pPr>
                <a:r>
                  <a:rPr lang="en-GB" dirty="0"/>
                  <a:t>hence</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𝑣</m:t>
                          </m:r>
                        </m:e>
                        <m:sub>
                          <m:r>
                            <m:rPr>
                              <m:sty m:val="p"/>
                            </m:rPr>
                            <a:rPr lang="en-GB" b="0" i="0" smtClean="0">
                              <a:latin typeface="Cambria Math" panose="02040503050406030204" pitchFamily="18" charset="0"/>
                            </a:rPr>
                            <m:t>ORCO</m:t>
                          </m:r>
                        </m:sub>
                      </m:sSub>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𝑠</m:t>
                              </m:r>
                            </m:e>
                            <m:sub>
                              <m:r>
                                <m:rPr>
                                  <m:sty m:val="p"/>
                                </m:rPr>
                                <a:rPr lang="en-GB" b="0" i="0" smtClean="0">
                                  <a:latin typeface="Cambria Math" panose="02040503050406030204" pitchFamily="18" charset="0"/>
                                </a:rPr>
                                <m:t>ORCO</m:t>
                              </m:r>
                            </m:sub>
                          </m:sSub>
                        </m:num>
                        <m:den>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𝑥</m:t>
                                      </m:r>
                                    </m:e>
                                  </m:acc>
                                </m:e>
                                <m:sub>
                                  <m:r>
                                    <m:rPr>
                                      <m:sty m:val="p"/>
                                    </m:rPr>
                                    <a:rPr lang="en-GB" b="0" i="0" smtClean="0">
                                      <a:latin typeface="Cambria Math" panose="02040503050406030204" pitchFamily="18" charset="0"/>
                                    </a:rPr>
                                    <m:t>ORCO</m:t>
                                  </m:r>
                                </m:sub>
                              </m:sSub>
                            </m:e>
                          </m:d>
                        </m:den>
                      </m:f>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3.72</m:t>
                          </m:r>
                        </m:num>
                        <m:den>
                          <m:r>
                            <a:rPr lang="en-GB" i="1">
                              <a:latin typeface="Cambria Math" panose="02040503050406030204" pitchFamily="18" charset="0"/>
                            </a:rPr>
                            <m:t>135.7</m:t>
                          </m:r>
                        </m:den>
                      </m:f>
                      <m:r>
                        <a:rPr lang="en-GB" i="1">
                          <a:latin typeface="Cambria Math" panose="02040503050406030204" pitchFamily="18" charset="0"/>
                        </a:rPr>
                        <m:t>=0.0</m:t>
                      </m:r>
                      <m:r>
                        <a:rPr lang="en-GB" b="0" i="1" smtClean="0">
                          <a:latin typeface="Cambria Math" panose="02040503050406030204" pitchFamily="18" charset="0"/>
                        </a:rPr>
                        <m:t>274</m:t>
                      </m:r>
                    </m:oMath>
                  </m:oMathPara>
                </a14:m>
                <a:endParaRPr lang="en-GB" dirty="0"/>
              </a:p>
              <a:p>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088963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Measures </a:t>
            </a:r>
            <a:br>
              <a:rPr lang="en-GB" dirty="0" smtClean="0"/>
            </a:br>
            <a:r>
              <a:rPr lang="en-GB" dirty="0" smtClean="0"/>
              <a:t>of data concentration</a:t>
            </a:r>
            <a:endParaRPr lang="en-GB" dirty="0"/>
          </a:p>
        </p:txBody>
      </p:sp>
      <p:sp>
        <p:nvSpPr>
          <p:cNvPr id="3" name="Zástupný symbol pro obsah 2"/>
          <p:cNvSpPr>
            <a:spLocks noGrp="1"/>
          </p:cNvSpPr>
          <p:nvPr>
            <p:ph idx="1"/>
          </p:nvPr>
        </p:nvSpPr>
        <p:spPr/>
        <p:txBody>
          <a:bodyPr/>
          <a:lstStyle/>
          <a:p>
            <a:pPr>
              <a:lnSpc>
                <a:spcPct val="150000"/>
              </a:lnSpc>
            </a:pPr>
            <a:r>
              <a:rPr lang="en-GB" dirty="0" smtClean="0"/>
              <a:t>Skewness</a:t>
            </a:r>
          </a:p>
          <a:p>
            <a:pPr>
              <a:lnSpc>
                <a:spcPct val="150000"/>
              </a:lnSpc>
            </a:pPr>
            <a:r>
              <a:rPr lang="en-GB" dirty="0" smtClean="0"/>
              <a:t>Kurtosis</a:t>
            </a:r>
            <a:endParaRPr lang="en-GB" dirty="0"/>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1194715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Measures of data concentration</a:t>
            </a:r>
            <a:endParaRPr lang="en-GB" dirty="0"/>
          </a:p>
        </p:txBody>
      </p:sp>
      <p:sp>
        <p:nvSpPr>
          <p:cNvPr id="3" name="Zástupný symbol pro text 2"/>
          <p:cNvSpPr>
            <a:spLocks noGrp="1"/>
          </p:cNvSpPr>
          <p:nvPr>
            <p:ph type="body" idx="1"/>
          </p:nvPr>
        </p:nvSpPr>
        <p:spPr/>
        <p:txBody>
          <a:bodyPr/>
          <a:lstStyle/>
          <a:p>
            <a:pPr>
              <a:lnSpc>
                <a:spcPct val="150000"/>
              </a:lnSpc>
            </a:pPr>
            <a:r>
              <a:rPr lang="en-GB" dirty="0" smtClean="0"/>
              <a:t>Assume that a variable (data item) is numerical, i.e. quantitative, discrete or continuous.  We then consider several measures of data concentration of the variable:</a:t>
            </a:r>
          </a:p>
          <a:p>
            <a:pPr>
              <a:lnSpc>
                <a:spcPct val="150000"/>
              </a:lnSpc>
            </a:pPr>
            <a:r>
              <a:rPr lang="en-GB" dirty="0" smtClean="0"/>
              <a:t>	—  Skewness</a:t>
            </a:r>
          </a:p>
          <a:p>
            <a:pPr>
              <a:lnSpc>
                <a:spcPct val="150000"/>
              </a:lnSpc>
            </a:pPr>
            <a:r>
              <a:rPr lang="en-GB" dirty="0" smtClean="0"/>
              <a:t>	—  Kurtosis</a:t>
            </a:r>
            <a:endParaRPr lang="en-GB" dirty="0"/>
          </a:p>
        </p:txBody>
      </p:sp>
    </p:spTree>
    <p:extLst>
      <p:ext uri="{BB962C8B-B14F-4D97-AF65-F5344CB8AC3E}">
        <p14:creationId xmlns:p14="http://schemas.microsoft.com/office/powerpoint/2010/main" val="3378777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Skewness:  Pearson’s moment coefficient of skewness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smtClean="0"/>
                  <a:t>Population</a:t>
                </a:r>
                <a:r>
                  <a:rPr lang="en-GB" b="1" dirty="0" smtClean="0"/>
                  <a:t> skewness:</a:t>
                </a:r>
                <a:endParaRPr lang="en-GB" dirty="0"/>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Skew</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e>
                            <m:sup>
                              <m:r>
                                <a:rPr lang="en-GB" i="1">
                                  <a:latin typeface="Cambria Math" panose="02040503050406030204" pitchFamily="18" charset="0"/>
                                </a:rPr>
                                <m:t>3</m:t>
                              </m:r>
                            </m:sup>
                          </m:s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3</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3</m:t>
                                  </m:r>
                                </m:sup>
                              </m:sSup>
                            </m:den>
                          </m:f>
                        </m:e>
                      </m:nary>
                    </m:oMath>
                  </m:oMathPara>
                </a14:m>
                <a:endParaRPr lang="en-GB" dirty="0" smtClean="0"/>
              </a:p>
              <a:p>
                <a:endParaRPr lang="en-GB" dirty="0"/>
              </a:p>
              <a:p>
                <a:endParaRPr lang="en-GB" dirty="0" smtClean="0"/>
              </a:p>
              <a:p>
                <a:r>
                  <a:rPr lang="en-GB" b="1" u="sng" dirty="0" smtClean="0"/>
                  <a:t>Sample</a:t>
                </a:r>
                <a:r>
                  <a:rPr lang="en-GB" b="1" dirty="0" smtClean="0"/>
                  <a:t> skewness</a:t>
                </a:r>
                <a:r>
                  <a:rPr lang="en-GB" b="1" dirty="0"/>
                  <a:t>:</a:t>
                </a:r>
                <a:endParaRPr lang="en-GB" dirty="0"/>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m:t>
                      </m:r>
                      <m:r>
                        <m:rPr>
                          <m:nor/>
                        </m:rPr>
                        <a:rPr lang="en-GB" b="0" i="0" smtClean="0">
                          <a:latin typeface="Cambria Math" panose="02040503050406030204" pitchFamily="18" charset="0"/>
                        </a:rPr>
                        <m:t>e</m:t>
                      </m:r>
                      <m:r>
                        <m:rPr>
                          <m:nor/>
                        </m:rPr>
                        <a:rPr lang="en-GB">
                          <a:latin typeface="Cambria Math" panose="02040503050406030204" pitchFamily="18" charset="0"/>
                        </a:rPr>
                        <m:t>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e>
                                  </m:d>
                                </m:e>
                                <m:sup>
                                  <m:r>
                                    <a:rPr lang="en-GB" i="1">
                                      <a:latin typeface="Cambria Math" panose="02040503050406030204" pitchFamily="18" charset="0"/>
                                    </a:rPr>
                                    <m:t>3</m:t>
                                  </m:r>
                                </m:sup>
                              </m:sSup>
                            </m:num>
                            <m:den>
                              <m:sSup>
                                <m:sSupPr>
                                  <m:ctrlPr>
                                    <a:rPr lang="en-GB" i="1">
                                      <a:latin typeface="Cambria Math" panose="02040503050406030204" pitchFamily="18" charset="0"/>
                                    </a:rPr>
                                  </m:ctrlPr>
                                </m:sSupPr>
                                <m:e>
                                  <m:r>
                                    <a:rPr lang="en-GB" b="0" i="1" smtClean="0">
                                      <a:latin typeface="Cambria Math" panose="02040503050406030204" pitchFamily="18" charset="0"/>
                                    </a:rPr>
                                    <m:t>𝑠</m:t>
                                  </m:r>
                                </m:e>
                                <m:sup>
                                  <m:r>
                                    <a:rPr lang="en-GB" i="1">
                                      <a:latin typeface="Cambria Math" panose="02040503050406030204" pitchFamily="18" charset="0"/>
                                    </a:rPr>
                                    <m:t>3</m:t>
                                  </m:r>
                                </m:sup>
                              </m:sSup>
                            </m:den>
                          </m:f>
                        </m:e>
                      </m:nary>
                    </m:oMath>
                  </m:oMathPara>
                </a14:m>
                <a:endParaRPr lang="en-GB" dirty="0" smtClean="0"/>
              </a:p>
              <a:p>
                <a:endParaRPr lang="en-GB" dirty="0" smtClean="0"/>
              </a:p>
              <a:p>
                <a:endParaRPr lang="en-GB" dirty="0" smtClean="0"/>
              </a:p>
              <a:p>
                <a:endParaRPr lang="en-GB" dirty="0"/>
              </a:p>
              <a:p>
                <a:endParaRPr lang="en-GB" dirty="0"/>
              </a:p>
              <a:p>
                <a:pPr>
                  <a:lnSpc>
                    <a:spcPct val="150000"/>
                  </a:lnSpc>
                </a:pPr>
                <a:r>
                  <a:rPr lang="en-GB" sz="1800" dirty="0" smtClean="0"/>
                  <a:t>(Notice, however, that the sample skewness is biased:  its expected value ≠ the population skewness.)</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9322"/>
                </a:stretch>
              </a:blipFill>
            </p:spPr>
            <p:txBody>
              <a:bodyPr/>
              <a:lstStyle/>
              <a:p>
                <a:r>
                  <a:rPr lang="en-GB">
                    <a:noFill/>
                  </a:rPr>
                  <a:t> </a:t>
                </a:r>
              </a:p>
            </p:txBody>
          </p:sp>
        </mc:Fallback>
      </mc:AlternateContent>
    </p:spTree>
    <p:extLst>
      <p:ext uri="{BB962C8B-B14F-4D97-AF65-F5344CB8AC3E}">
        <p14:creationId xmlns:p14="http://schemas.microsoft.com/office/powerpoint/2010/main" val="1851014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Skewness:  Properties and interpretation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smtClean="0"/>
                  <a:t>Pearson’s moment coefficient of skewness</a:t>
                </a:r>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3</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3</m:t>
                                  </m:r>
                                </m:sup>
                              </m:sSup>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3</m:t>
                              </m:r>
                            </m:sup>
                          </m:sSup>
                        </m:e>
                      </m:nary>
                    </m:oMath>
                  </m:oMathPara>
                </a14:m>
                <a:endParaRPr lang="en-GB" dirty="0" smtClean="0"/>
              </a:p>
              <a:p>
                <a:pPr>
                  <a:lnSpc>
                    <a:spcPct val="150000"/>
                  </a:lnSpc>
                </a:pPr>
                <a:r>
                  <a:rPr lang="en-GB" dirty="0" smtClean="0"/>
                  <a:t>is a sum of the third powers of the fractions  </a:t>
                </a:r>
                <a14:m>
                  <m:oMath xmlns:m="http://schemas.openxmlformats.org/officeDocument/2006/math">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oMath>
                </a14:m>
                <a:r>
                  <a:rPr lang="en-GB" dirty="0" smtClean="0"/>
                  <a:t>.</a:t>
                </a:r>
              </a:p>
              <a:p>
                <a:pPr>
                  <a:lnSpc>
                    <a:spcPct val="125000"/>
                  </a:lnSpc>
                </a:pPr>
                <a:r>
                  <a:rPr lang="en-GB" dirty="0" smtClean="0"/>
                  <a:t>If the fraction is “small”, i.e.  </a:t>
                </a:r>
                <a14:m>
                  <m:oMath xmlns:m="http://schemas.openxmlformats.org/officeDocument/2006/math">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r>
                      <a:rPr lang="en-GB" b="0" i="1" smtClean="0">
                        <a:latin typeface="Cambria Math" panose="02040503050406030204" pitchFamily="18" charset="0"/>
                      </a:rPr>
                      <m:t>&lt;1</m:t>
                    </m:r>
                  </m:oMath>
                </a14:m>
                <a:r>
                  <a:rPr lang="en-GB" dirty="0" smtClean="0"/>
                  <a:t>,  then its third power is yet smaller, </a:t>
                </a:r>
                <a:br>
                  <a:rPr lang="en-GB" dirty="0" smtClean="0"/>
                </a:br>
                <a:r>
                  <a:rPr lang="en-GB" dirty="0" smtClean="0"/>
                  <a:t>almost vanishes,   </a:t>
                </a:r>
                <a14:m>
                  <m:oMath xmlns:m="http://schemas.openxmlformats.org/officeDocument/2006/math">
                    <m:sSup>
                      <m:sSupPr>
                        <m:ctrlPr>
                          <a:rPr lang="en-GB" b="0" i="1" smtClean="0">
                            <a:latin typeface="Cambria Math" panose="02040503050406030204" pitchFamily="18" charset="0"/>
                          </a:rPr>
                        </m:ctrlPr>
                      </m:sSup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e>
                      <m:sup>
                        <m:r>
                          <a:rPr lang="en-GB" b="0" i="1" smtClean="0">
                            <a:latin typeface="Cambria Math" panose="02040503050406030204" pitchFamily="18" charset="0"/>
                          </a:rPr>
                          <m:t>3</m:t>
                        </m:r>
                      </m:sup>
                    </m:sSup>
                    <m:r>
                      <a:rPr lang="en-GB" b="0" i="1" smtClean="0">
                        <a:latin typeface="Cambria Math" panose="02040503050406030204" pitchFamily="18" charset="0"/>
                      </a:rPr>
                      <m:t>&lt;</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r>
                      <a:rPr lang="en-GB" i="1">
                        <a:latin typeface="Cambria Math" panose="02040503050406030204" pitchFamily="18" charset="0"/>
                      </a:rPr>
                      <m:t>&lt;1</m:t>
                    </m:r>
                  </m:oMath>
                </a14:m>
                <a:r>
                  <a:rPr lang="en-GB" dirty="0" smtClean="0"/>
                  <a:t>,   i.e. is not counted much in the sum.</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079104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Skewness:  Properties and interpretation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smtClean="0"/>
                  <a:t>Pearson’s moment coefficient of skewness</a:t>
                </a:r>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3</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3</m:t>
                                  </m:r>
                                </m:sup>
                              </m:sSup>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3</m:t>
                              </m:r>
                            </m:sup>
                          </m:sSup>
                        </m:e>
                      </m:nary>
                    </m:oMath>
                  </m:oMathPara>
                </a14:m>
                <a:endParaRPr lang="en-GB" dirty="0" smtClean="0"/>
              </a:p>
              <a:p>
                <a:pPr>
                  <a:lnSpc>
                    <a:spcPct val="150000"/>
                  </a:lnSpc>
                </a:pPr>
                <a:r>
                  <a:rPr lang="en-GB" dirty="0" smtClean="0"/>
                  <a:t>is a sum of the third powers of the fractions  </a:t>
                </a:r>
                <a14:m>
                  <m:oMath xmlns:m="http://schemas.openxmlformats.org/officeDocument/2006/math">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oMath>
                </a14:m>
                <a:r>
                  <a:rPr lang="en-GB" dirty="0" smtClean="0"/>
                  <a:t>.</a:t>
                </a:r>
              </a:p>
              <a:p>
                <a:pPr>
                  <a:lnSpc>
                    <a:spcPct val="125000"/>
                  </a:lnSpc>
                </a:pPr>
                <a:r>
                  <a:rPr lang="en-GB" dirty="0" smtClean="0"/>
                  <a:t>If the fraction is “large”, i.e.  </a:t>
                </a:r>
                <a14:m>
                  <m:oMath xmlns:m="http://schemas.openxmlformats.org/officeDocument/2006/math">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r>
                      <a:rPr lang="en-GB" b="0" i="1" smtClean="0">
                        <a:latin typeface="Cambria Math" panose="02040503050406030204" pitchFamily="18" charset="0"/>
                      </a:rPr>
                      <m:t>≥1</m:t>
                    </m:r>
                  </m:oMath>
                </a14:m>
                <a:r>
                  <a:rPr lang="en-GB" dirty="0" smtClean="0"/>
                  <a:t>,  then its third power is also large,   </a:t>
                </a:r>
                <a:br>
                  <a:rPr lang="en-GB" dirty="0" smtClean="0"/>
                </a:br>
                <a14:m>
                  <m:oMath xmlns:m="http://schemas.openxmlformats.org/officeDocument/2006/math">
                    <m:sSup>
                      <m:sSupPr>
                        <m:ctrlPr>
                          <a:rPr lang="en-GB" b="0" i="1" smtClean="0">
                            <a:latin typeface="Cambria Math" panose="02040503050406030204" pitchFamily="18" charset="0"/>
                          </a:rPr>
                        </m:ctrlPr>
                      </m:sSup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e>
                      <m:sup>
                        <m:r>
                          <a:rPr lang="en-GB" b="0" i="1" smtClean="0">
                            <a:latin typeface="Cambria Math" panose="02040503050406030204" pitchFamily="18" charset="0"/>
                          </a:rPr>
                          <m:t>3</m:t>
                        </m:r>
                      </m:sup>
                    </m:sSup>
                    <m: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r>
                      <a:rPr lang="en-GB" b="0" i="1" smtClean="0">
                        <a:latin typeface="Cambria Math" panose="02040503050406030204" pitchFamily="18" charset="0"/>
                      </a:rPr>
                      <m:t>≥</m:t>
                    </m:r>
                    <m:r>
                      <a:rPr lang="en-GB" i="1">
                        <a:latin typeface="Cambria Math" panose="02040503050406030204" pitchFamily="18" charset="0"/>
                      </a:rPr>
                      <m:t>1</m:t>
                    </m:r>
                  </m:oMath>
                </a14:m>
                <a:r>
                  <a:rPr lang="en-GB" dirty="0" smtClean="0"/>
                  <a:t>,   i.e. is counted in the sum properly.</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470433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Skewness:  Properties and interpretation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smtClean="0"/>
                  <a:t>Pearson’s moment coefficient of skewness</a:t>
                </a:r>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3</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3</m:t>
                                  </m:r>
                                </m:sup>
                              </m:sSup>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3</m:t>
                              </m:r>
                            </m:sup>
                          </m:sSup>
                        </m:e>
                      </m:nary>
                    </m:oMath>
                  </m:oMathPara>
                </a14:m>
                <a:endParaRPr lang="en-GB" dirty="0" smtClean="0"/>
              </a:p>
              <a:p>
                <a:pPr>
                  <a:lnSpc>
                    <a:spcPct val="150000"/>
                  </a:lnSpc>
                </a:pPr>
                <a:r>
                  <a:rPr lang="en-GB" dirty="0" smtClean="0"/>
                  <a:t>can be positive or  zero or negative.</a:t>
                </a:r>
              </a:p>
              <a:p>
                <a:pPr>
                  <a:lnSpc>
                    <a:spcPct val="150000"/>
                  </a:lnSpc>
                </a:pPr>
                <a:r>
                  <a:rPr lang="en-GB" dirty="0"/>
                  <a:t> </a:t>
                </a:r>
                <a:r>
                  <a:rPr lang="en-GB" dirty="0" smtClean="0"/>
                  <a:t> —  </a:t>
                </a:r>
                <a14:m>
                  <m:oMath xmlns:m="http://schemas.openxmlformats.org/officeDocument/2006/math">
                    <m:r>
                      <m:rPr>
                        <m:sty m:val="p"/>
                      </m:rPr>
                      <a:rPr lang="en-GB" b="0" i="0" smtClean="0">
                        <a:latin typeface="Cambria Math" panose="02040503050406030204" pitchFamily="18" charset="0"/>
                      </a:rPr>
                      <m:t>Skew</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&lt;0</m:t>
                    </m:r>
                  </m:oMath>
                </a14:m>
                <a:r>
                  <a:rPr lang="en-GB" dirty="0" smtClean="0"/>
                  <a:t>   —  the majority of the values is left to the mean</a:t>
                </a:r>
              </a:p>
              <a:p>
                <a:pPr>
                  <a:lnSpc>
                    <a:spcPct val="150000"/>
                  </a:lnSpc>
                </a:pPr>
                <a:r>
                  <a:rPr lang="en-GB" dirty="0" smtClean="0"/>
                  <a:t>  </a:t>
                </a:r>
                <a:r>
                  <a:rPr lang="en-GB" dirty="0"/>
                  <a:t>—  </a:t>
                </a:r>
                <a14:m>
                  <m:oMath xmlns:m="http://schemas.openxmlformats.org/officeDocument/2006/math">
                    <m:r>
                      <m:rPr>
                        <m:sty m:val="p"/>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b="0" i="1" smtClean="0">
                        <a:latin typeface="Cambria Math" panose="02040503050406030204" pitchFamily="18" charset="0"/>
                      </a:rPr>
                      <m:t>=</m:t>
                    </m:r>
                    <m:r>
                      <a:rPr lang="en-GB" i="1">
                        <a:latin typeface="Cambria Math" panose="02040503050406030204" pitchFamily="18" charset="0"/>
                      </a:rPr>
                      <m:t>0</m:t>
                    </m:r>
                  </m:oMath>
                </a14:m>
                <a:r>
                  <a:rPr lang="en-GB" dirty="0"/>
                  <a:t>   —  </a:t>
                </a:r>
                <a:r>
                  <a:rPr lang="en-GB" dirty="0" smtClean="0"/>
                  <a:t>the values are distributed  ≈ symmetrically around the mean</a:t>
                </a:r>
              </a:p>
              <a:p>
                <a:pPr>
                  <a:lnSpc>
                    <a:spcPct val="150000"/>
                  </a:lnSpc>
                </a:pPr>
                <a:r>
                  <a:rPr lang="en-GB" dirty="0" smtClean="0"/>
                  <a:t>  </a:t>
                </a:r>
                <a:r>
                  <a:rPr lang="en-GB" dirty="0"/>
                  <a:t>—  </a:t>
                </a:r>
                <a14:m>
                  <m:oMath xmlns:m="http://schemas.openxmlformats.org/officeDocument/2006/math">
                    <m:r>
                      <m:rPr>
                        <m:sty m:val="p"/>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b="0" i="1" smtClean="0">
                        <a:latin typeface="Cambria Math" panose="02040503050406030204" pitchFamily="18" charset="0"/>
                      </a:rPr>
                      <m:t>&gt;</m:t>
                    </m:r>
                    <m:r>
                      <a:rPr lang="en-GB" i="1">
                        <a:latin typeface="Cambria Math" panose="02040503050406030204" pitchFamily="18" charset="0"/>
                      </a:rPr>
                      <m:t>0</m:t>
                    </m:r>
                  </m:oMath>
                </a14:m>
                <a:r>
                  <a:rPr lang="en-GB" dirty="0"/>
                  <a:t>   —  the majority of the values</a:t>
                </a:r>
                <a:r>
                  <a:rPr lang="en-GB" dirty="0" smtClean="0"/>
                  <a:t> </a:t>
                </a:r>
                <a:r>
                  <a:rPr lang="en-GB" dirty="0"/>
                  <a:t>is </a:t>
                </a:r>
                <a:r>
                  <a:rPr lang="en-GB" dirty="0" smtClean="0"/>
                  <a:t>right </a:t>
                </a:r>
                <a:r>
                  <a:rPr lang="en-GB" dirty="0"/>
                  <a:t>to the </a:t>
                </a:r>
                <a:r>
                  <a:rPr lang="en-GB" dirty="0" smtClean="0"/>
                  <a:t>mean</a:t>
                </a:r>
              </a:p>
              <a:p>
                <a:pPr marL="6378575" indent="-6378575">
                  <a:spcBef>
                    <a:spcPts val="2400"/>
                  </a:spcBef>
                </a:pPr>
                <a:r>
                  <a:rPr lang="en-GB" dirty="0" smtClean="0"/>
                  <a:t>Large positive or negative value   —  there are “outliers”, i.e. </a:t>
                </a:r>
                <a:br>
                  <a:rPr lang="en-GB" dirty="0" smtClean="0"/>
                </a:br>
                <a:r>
                  <a:rPr lang="en-GB" dirty="0" smtClean="0"/>
                  <a:t>values far away from the mean</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r="-214"/>
                </a:stretch>
              </a:blipFill>
            </p:spPr>
            <p:txBody>
              <a:bodyPr/>
              <a:lstStyle/>
              <a:p>
                <a:r>
                  <a:rPr lang="en-GB">
                    <a:noFill/>
                  </a:rPr>
                  <a:t> </a:t>
                </a:r>
              </a:p>
            </p:txBody>
          </p:sp>
        </mc:Fallback>
      </mc:AlternateContent>
    </p:spTree>
    <p:extLst>
      <p:ext uri="{BB962C8B-B14F-4D97-AF65-F5344CB8AC3E}">
        <p14:creationId xmlns:p14="http://schemas.microsoft.com/office/powerpoint/2010/main" val="2786731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Skewness in Excel</a:t>
            </a:r>
            <a:endParaRPr lang="en-GB" dirty="0"/>
          </a:p>
        </p:txBody>
      </p:sp>
      <p:sp>
        <p:nvSpPr>
          <p:cNvPr id="3" name="Zástupný symbol pro text 2"/>
          <p:cNvSpPr>
            <a:spLocks noGrp="1"/>
          </p:cNvSpPr>
          <p:nvPr>
            <p:ph type="body" idx="1"/>
          </p:nvPr>
        </p:nvSpPr>
        <p:spPr/>
        <p:txBody>
          <a:bodyPr/>
          <a:lstStyle/>
          <a:p>
            <a:r>
              <a:rPr lang="en-GB" dirty="0" smtClean="0"/>
              <a:t>In Excel, use the functions:</a:t>
            </a:r>
          </a:p>
          <a:p>
            <a:endParaRPr lang="en-GB" dirty="0" smtClean="0"/>
          </a:p>
          <a:p>
            <a:r>
              <a:rPr lang="en-GB" dirty="0" smtClean="0"/>
              <a:t>	=</a:t>
            </a:r>
            <a:r>
              <a:rPr lang="en-GB" b="1" dirty="0" smtClean="0"/>
              <a:t>SKEW.P</a:t>
            </a:r>
            <a:r>
              <a:rPr lang="en-GB" dirty="0" smtClean="0"/>
              <a:t>()		to calculate the population skewness</a:t>
            </a:r>
          </a:p>
          <a:p>
            <a:endParaRPr lang="en-GB" dirty="0" smtClean="0"/>
          </a:p>
          <a:p>
            <a:r>
              <a:rPr lang="en-GB" dirty="0" smtClean="0"/>
              <a:t>	=</a:t>
            </a:r>
            <a:r>
              <a:rPr lang="en-GB" b="1" dirty="0" smtClean="0"/>
              <a:t>SKEW</a:t>
            </a:r>
            <a:r>
              <a:rPr lang="en-GB" dirty="0" smtClean="0"/>
              <a:t>()		to calculate the sample skewness</a:t>
            </a:r>
            <a:endParaRPr lang="en-GB" sz="1800" dirty="0"/>
          </a:p>
        </p:txBody>
      </p:sp>
    </p:spTree>
    <p:extLst>
      <p:ext uri="{BB962C8B-B14F-4D97-AF65-F5344CB8AC3E}">
        <p14:creationId xmlns:p14="http://schemas.microsoft.com/office/powerpoint/2010/main" val="4168814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Skewness in Excel</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smtClean="0"/>
                  <a:t>Notice that we have defined sample </a:t>
                </a:r>
                <a:r>
                  <a:rPr lang="en-GB" dirty="0"/>
                  <a:t>skewness as the Pearson moment </a:t>
                </a:r>
                <a:r>
                  <a:rPr lang="en-GB" dirty="0" smtClean="0"/>
                  <a:t>coefficient</a:t>
                </a:r>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𝑥</m:t>
                                          </m:r>
                                        </m:e>
                                      </m:acc>
                                    </m:e>
                                  </m:d>
                                </m:e>
                                <m:sup>
                                  <m:r>
                                    <a:rPr lang="en-GB" i="1">
                                      <a:latin typeface="Cambria Math" panose="02040503050406030204" pitchFamily="18" charset="0"/>
                                    </a:rPr>
                                    <m:t>3</m:t>
                                  </m:r>
                                </m:sup>
                              </m:sSup>
                            </m:num>
                            <m:den>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3</m:t>
                                  </m:r>
                                </m:sup>
                              </m:sSup>
                            </m:den>
                          </m:f>
                        </m:e>
                      </m:nary>
                    </m:oMath>
                  </m:oMathPara>
                </a14:m>
                <a:endParaRPr lang="en-GB" dirty="0" smtClean="0"/>
              </a:p>
              <a:p>
                <a:pPr>
                  <a:spcBef>
                    <a:spcPts val="600"/>
                  </a:spcBef>
                </a:pPr>
                <a:r>
                  <a:rPr lang="en-GB" dirty="0" smtClean="0"/>
                  <a:t>cf. the function  =</a:t>
                </a:r>
                <a:r>
                  <a:rPr lang="en-GB" b="1" dirty="0" smtClean="0"/>
                  <a:t>SKEW.P</a:t>
                </a:r>
                <a:r>
                  <a:rPr lang="en-GB" dirty="0" smtClean="0"/>
                  <a:t>()  in Excel.</a:t>
                </a:r>
              </a:p>
              <a:p>
                <a:pPr>
                  <a:lnSpc>
                    <a:spcPct val="150000"/>
                  </a:lnSpc>
                </a:pPr>
                <a:endParaRPr lang="en-GB" dirty="0"/>
              </a:p>
              <a:p>
                <a:pPr>
                  <a:spcAft>
                    <a:spcPts val="600"/>
                  </a:spcAft>
                </a:pPr>
                <a:r>
                  <a:rPr lang="en-GB" dirty="0" smtClean="0"/>
                  <a:t>To calculate the sample skewness, </a:t>
                </a:r>
                <a:r>
                  <a:rPr lang="en-GB" dirty="0"/>
                  <a:t>cf. the function </a:t>
                </a:r>
                <a:r>
                  <a:rPr lang="en-GB" dirty="0" smtClean="0"/>
                  <a:t> =</a:t>
                </a:r>
                <a:r>
                  <a:rPr lang="en-GB" b="1" dirty="0" smtClean="0"/>
                  <a:t>SKEW</a:t>
                </a:r>
                <a:r>
                  <a:rPr lang="en-GB" dirty="0" smtClean="0"/>
                  <a:t>(),  Excel uses </a:t>
                </a:r>
                <a:br>
                  <a:rPr lang="en-GB" dirty="0" smtClean="0"/>
                </a:br>
                <a:r>
                  <a:rPr lang="en-GB" dirty="0" smtClean="0"/>
                  <a:t>the adjusted Fisher-Pearson </a:t>
                </a:r>
                <a:r>
                  <a:rPr lang="en-GB" dirty="0"/>
                  <a:t>standardized moment </a:t>
                </a:r>
                <a:r>
                  <a:rPr lang="en-GB" dirty="0" smtClean="0"/>
                  <a:t>coefficient</a:t>
                </a:r>
                <a:endParaRPr lang="en-GB" dirty="0"/>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𝑛</m:t>
                          </m:r>
                        </m:num>
                        <m:den>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−2</m:t>
                              </m:r>
                            </m:e>
                          </m:d>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𝑥</m:t>
                                          </m:r>
                                        </m:e>
                                      </m:acc>
                                    </m:e>
                                  </m:d>
                                </m:e>
                                <m:sup>
                                  <m:r>
                                    <a:rPr lang="en-GB" i="1">
                                      <a:latin typeface="Cambria Math" panose="02040503050406030204" pitchFamily="18" charset="0"/>
                                    </a:rPr>
                                    <m:t>3</m:t>
                                  </m:r>
                                </m:sup>
                              </m:sSup>
                            </m:num>
                            <m:den>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3</m:t>
                                  </m:r>
                                </m:sup>
                              </m:sSup>
                            </m:den>
                          </m:f>
                        </m:e>
                      </m:nary>
                    </m:oMath>
                  </m:oMathPara>
                </a14:m>
                <a:endParaRPr lang="en-GB" dirty="0" smtClean="0"/>
              </a:p>
              <a:p>
                <a:endParaRPr lang="en-GB" dirty="0" smtClean="0"/>
              </a:p>
              <a:p>
                <a:endParaRPr lang="en-GB" dirty="0" smtClean="0"/>
              </a:p>
              <a:p>
                <a:pPr>
                  <a:lnSpc>
                    <a:spcPct val="150000"/>
                  </a:lnSpc>
                </a:pPr>
                <a:r>
                  <a:rPr lang="en-GB" sz="1800" dirty="0"/>
                  <a:t>(</a:t>
                </a:r>
                <a:r>
                  <a:rPr lang="en-GB" sz="1800" dirty="0" smtClean="0"/>
                  <a:t>Notice that both estimates are biased:  their expected </a:t>
                </a:r>
                <a:r>
                  <a:rPr lang="en-GB" sz="1800" dirty="0"/>
                  <a:t>value ≠ the population skewness</a:t>
                </a:r>
                <a:r>
                  <a:rPr lang="en-GB" sz="1800" dirty="0" smtClean="0"/>
                  <a:t>.)</a:t>
                </a:r>
                <a:endParaRPr lang="en-GB" sz="1800"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9685"/>
                </a:stretch>
              </a:blipFill>
            </p:spPr>
            <p:txBody>
              <a:bodyPr/>
              <a:lstStyle/>
              <a:p>
                <a:r>
                  <a:rPr lang="en-GB">
                    <a:noFill/>
                  </a:rPr>
                  <a:t> </a:t>
                </a:r>
              </a:p>
            </p:txBody>
          </p:sp>
        </mc:Fallback>
      </mc:AlternateContent>
    </p:spTree>
    <p:extLst>
      <p:ext uri="{BB962C8B-B14F-4D97-AF65-F5344CB8AC3E}">
        <p14:creationId xmlns:p14="http://schemas.microsoft.com/office/powerpoint/2010/main" val="1462837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Kurtosis:  Pearson’s moment coefficient of kurtosis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smtClean="0"/>
                  <a:t>Population</a:t>
                </a:r>
                <a:r>
                  <a:rPr lang="en-GB" b="1" dirty="0" smtClean="0"/>
                  <a:t> kurtosis:</a:t>
                </a:r>
                <a:endParaRPr lang="en-GB" dirty="0"/>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Kurt</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e>
                            <m:sup>
                              <m:r>
                                <a:rPr lang="en-GB" i="1">
                                  <a:latin typeface="Cambria Math" panose="02040503050406030204" pitchFamily="18" charset="0"/>
                                </a:rPr>
                                <m:t>4</m:t>
                              </m:r>
                            </m:sup>
                          </m:s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4</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4</m:t>
                                  </m:r>
                                </m:sup>
                              </m:sSup>
                            </m:den>
                          </m:f>
                        </m:e>
                      </m:nary>
                    </m:oMath>
                  </m:oMathPara>
                </a14:m>
                <a:endParaRPr lang="en-GB" dirty="0" smtClean="0"/>
              </a:p>
              <a:p>
                <a:endParaRPr lang="en-GB" dirty="0"/>
              </a:p>
              <a:p>
                <a:endParaRPr lang="en-GB" dirty="0" smtClean="0"/>
              </a:p>
              <a:p>
                <a:r>
                  <a:rPr lang="en-GB" b="1" u="sng" dirty="0" smtClean="0"/>
                  <a:t>Sample</a:t>
                </a:r>
                <a:r>
                  <a:rPr lang="en-GB" b="1" dirty="0" smtClean="0"/>
                  <a:t> kurtosis:</a:t>
                </a:r>
                <a:endParaRPr lang="en-GB" dirty="0"/>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e>
                                  </m:d>
                                </m:e>
                                <m:sup>
                                  <m:r>
                                    <a:rPr lang="en-GB" b="0" i="1" smtClean="0">
                                      <a:latin typeface="Cambria Math" panose="02040503050406030204" pitchFamily="18" charset="0"/>
                                    </a:rPr>
                                    <m:t>4</m:t>
                                  </m:r>
                                </m:sup>
                              </m:sSup>
                            </m:num>
                            <m:den>
                              <m:sSup>
                                <m:sSupPr>
                                  <m:ctrlPr>
                                    <a:rPr lang="en-GB" i="1">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4</m:t>
                                  </m:r>
                                </m:sup>
                              </m:sSup>
                            </m:den>
                          </m:f>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83509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Reading list</a:t>
            </a:r>
            <a:endParaRPr lang="en-GB" dirty="0"/>
          </a:p>
        </p:txBody>
      </p:sp>
      <p:sp>
        <p:nvSpPr>
          <p:cNvPr id="3" name="Zástupný symbol pro text 2"/>
          <p:cNvSpPr>
            <a:spLocks noGrp="1"/>
          </p:cNvSpPr>
          <p:nvPr>
            <p:ph type="body" idx="1"/>
          </p:nvPr>
        </p:nvSpPr>
        <p:spPr/>
        <p:txBody>
          <a:bodyPr/>
          <a:lstStyle/>
          <a:p>
            <a:r>
              <a:rPr lang="en-GB" u="sng" dirty="0" smtClean="0"/>
              <a:t>Recommended I:</a:t>
            </a:r>
          </a:p>
          <a:p>
            <a:endParaRPr lang="en-GB" dirty="0"/>
          </a:p>
          <a:p>
            <a:pPr marL="342900" indent="-342900">
              <a:buFont typeface="Arial" panose="020B0604020202020204" pitchFamily="34" charset="0"/>
              <a:buChar char="•"/>
            </a:pPr>
            <a:r>
              <a:rPr lang="en-GB" dirty="0"/>
              <a:t>SIEGEL, Andrew:  </a:t>
            </a:r>
            <a:r>
              <a:rPr lang="en-GB" i="1" dirty="0"/>
              <a:t>Practical Business Statistics. </a:t>
            </a:r>
            <a:r>
              <a:rPr lang="en-GB" dirty="0"/>
              <a:t> 7</a:t>
            </a:r>
            <a:r>
              <a:rPr lang="en-GB" baseline="30000" dirty="0"/>
              <a:t>th</a:t>
            </a:r>
            <a:r>
              <a:rPr lang="en-GB" dirty="0"/>
              <a:t> Edition.  </a:t>
            </a:r>
            <a:br>
              <a:rPr lang="en-GB" dirty="0"/>
            </a:br>
            <a:r>
              <a:rPr lang="en-GB" dirty="0"/>
              <a:t>Academic Press, 2016.  ISBN </a:t>
            </a:r>
            <a:r>
              <a:rPr lang="en-GB" dirty="0" smtClean="0"/>
              <a:t>978-0-12-804250-2</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ÖZDEMIR, Durmuş:  </a:t>
            </a:r>
            <a:r>
              <a:rPr lang="en-GB" i="1" dirty="0" smtClean="0"/>
              <a:t>Applied Statistics for Economics and Business.</a:t>
            </a:r>
            <a:r>
              <a:rPr lang="en-GB" dirty="0" smtClean="0"/>
              <a:t>  </a:t>
            </a:r>
            <a:br>
              <a:rPr lang="en-GB" dirty="0" smtClean="0"/>
            </a:br>
            <a:r>
              <a:rPr lang="en-GB" dirty="0" smtClean="0"/>
              <a:t>2</a:t>
            </a:r>
            <a:r>
              <a:rPr lang="en-GB" baseline="30000" dirty="0" smtClean="0"/>
              <a:t>nd</a:t>
            </a:r>
            <a:r>
              <a:rPr lang="en-GB" dirty="0" smtClean="0"/>
              <a:t> Edition.  Springer, 2016.</a:t>
            </a:r>
            <a:br>
              <a:rPr lang="en-GB" dirty="0" smtClean="0"/>
            </a:br>
            <a:r>
              <a:rPr lang="en-GB" dirty="0" smtClean="0"/>
              <a:t>ISBN 978-3-319-26495-0 (hardcover).  ISBN 978-3-319-79962-9 (softcover).</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UBØE, Jan:  </a:t>
            </a:r>
            <a:r>
              <a:rPr lang="en-GB" i="1" dirty="0" smtClean="0"/>
              <a:t>Introductory Statistics for Business and Economics: </a:t>
            </a:r>
            <a:br>
              <a:rPr lang="en-GB" i="1" dirty="0" smtClean="0"/>
            </a:br>
            <a:r>
              <a:rPr lang="en-GB" i="1" dirty="0" smtClean="0"/>
              <a:t>Theory, Exercises and Solutions.</a:t>
            </a:r>
            <a:r>
              <a:rPr lang="en-GB" dirty="0" smtClean="0"/>
              <a:t>  1</a:t>
            </a:r>
            <a:r>
              <a:rPr lang="en-GB" baseline="30000" dirty="0" smtClean="0"/>
              <a:t>st</a:t>
            </a:r>
            <a:r>
              <a:rPr lang="en-GB" dirty="0" smtClean="0"/>
              <a:t> Edition. Springer, 2017.  </a:t>
            </a:r>
            <a:br>
              <a:rPr lang="en-GB" dirty="0" smtClean="0"/>
            </a:br>
            <a:r>
              <a:rPr lang="en-GB" dirty="0" smtClean="0"/>
              <a:t>ISBN 978-3-319-70935-2 (hardcover).  ISBN 978-3-319-89016-6 (softcover).</a:t>
            </a:r>
          </a:p>
          <a:p>
            <a:pPr marL="342900" indent="-342900">
              <a:buFont typeface="Arial" panose="020B0604020202020204" pitchFamily="34" charset="0"/>
              <a:buChar char="•"/>
            </a:pPr>
            <a:endParaRPr lang="en-GB" dirty="0" smtClean="0"/>
          </a:p>
        </p:txBody>
      </p:sp>
    </p:spTree>
    <p:extLst>
      <p:ext uri="{BB962C8B-B14F-4D97-AF65-F5344CB8AC3E}">
        <p14:creationId xmlns:p14="http://schemas.microsoft.com/office/powerpoint/2010/main" val="13669526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Kurtosis:  Properties and interpretation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smtClean="0"/>
                  <a:t>Pearson’s moment coefficient </a:t>
                </a:r>
                <a:r>
                  <a:rPr lang="en-GB" dirty="0"/>
                  <a:t>of </a:t>
                </a:r>
                <a:r>
                  <a:rPr lang="en-GB" dirty="0" smtClean="0"/>
                  <a:t>kurtosis</a:t>
                </a:r>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b="0" i="1" smtClean="0">
                                      <a:latin typeface="Cambria Math" panose="02040503050406030204" pitchFamily="18" charset="0"/>
                                    </a:rPr>
                                    <m:t>4</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b="0" i="1" smtClean="0">
                                      <a:latin typeface="Cambria Math" panose="02040503050406030204" pitchFamily="18" charset="0"/>
                                    </a:rPr>
                                    <m:t>4</m:t>
                                  </m:r>
                                </m:sup>
                              </m:sSup>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4</m:t>
                              </m:r>
                            </m:sup>
                          </m:sSup>
                        </m:e>
                      </m:nary>
                    </m:oMath>
                  </m:oMathPara>
                </a14:m>
                <a:endParaRPr lang="en-GB" dirty="0" smtClean="0"/>
              </a:p>
              <a:p>
                <a:pPr>
                  <a:lnSpc>
                    <a:spcPct val="150000"/>
                  </a:lnSpc>
                </a:pPr>
                <a:r>
                  <a:rPr lang="en-GB" dirty="0" smtClean="0"/>
                  <a:t>is a sum of the fourth powers of the fractions  </a:t>
                </a:r>
                <a14:m>
                  <m:oMath xmlns:m="http://schemas.openxmlformats.org/officeDocument/2006/math">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oMath>
                </a14:m>
                <a:r>
                  <a:rPr lang="en-GB" dirty="0" smtClean="0"/>
                  <a:t>.</a:t>
                </a:r>
              </a:p>
              <a:p>
                <a:pPr>
                  <a:lnSpc>
                    <a:spcPct val="125000"/>
                  </a:lnSpc>
                </a:pPr>
                <a:r>
                  <a:rPr lang="en-GB" dirty="0" smtClean="0"/>
                  <a:t>If the fraction is “small”, i.e.  </a:t>
                </a:r>
                <a14:m>
                  <m:oMath xmlns:m="http://schemas.openxmlformats.org/officeDocument/2006/math">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r>
                      <a:rPr lang="en-GB" b="0" i="1" smtClean="0">
                        <a:latin typeface="Cambria Math" panose="02040503050406030204" pitchFamily="18" charset="0"/>
                      </a:rPr>
                      <m:t>&lt;1</m:t>
                    </m:r>
                  </m:oMath>
                </a14:m>
                <a:r>
                  <a:rPr lang="en-GB" dirty="0" smtClean="0"/>
                  <a:t>,  then its fourth power is yet smaller, </a:t>
                </a:r>
                <a:br>
                  <a:rPr lang="en-GB" dirty="0" smtClean="0"/>
                </a:br>
                <a:r>
                  <a:rPr lang="en-GB" dirty="0" smtClean="0"/>
                  <a:t>almost vanishes,   </a:t>
                </a:r>
                <a14:m>
                  <m:oMath xmlns:m="http://schemas.openxmlformats.org/officeDocument/2006/math">
                    <m:sSup>
                      <m:sSupPr>
                        <m:ctrlPr>
                          <a:rPr lang="en-GB" b="0" i="1" smtClean="0">
                            <a:latin typeface="Cambria Math" panose="02040503050406030204" pitchFamily="18" charset="0"/>
                          </a:rPr>
                        </m:ctrlPr>
                      </m:sSup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e>
                      <m:sup>
                        <m:r>
                          <a:rPr lang="en-GB" b="0" i="1" smtClean="0">
                            <a:latin typeface="Cambria Math" panose="02040503050406030204" pitchFamily="18" charset="0"/>
                          </a:rPr>
                          <m:t>4</m:t>
                        </m:r>
                      </m:sup>
                    </m:sSup>
                    <m:r>
                      <a:rPr lang="en-GB" b="0" i="1" smtClean="0">
                        <a:latin typeface="Cambria Math" panose="02040503050406030204" pitchFamily="18" charset="0"/>
                      </a:rPr>
                      <m:t>&lt;</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r>
                      <a:rPr lang="en-GB" i="1">
                        <a:latin typeface="Cambria Math" panose="02040503050406030204" pitchFamily="18" charset="0"/>
                      </a:rPr>
                      <m:t>&lt;1</m:t>
                    </m:r>
                  </m:oMath>
                </a14:m>
                <a:r>
                  <a:rPr lang="en-GB" dirty="0" smtClean="0"/>
                  <a:t>,   i.e. is not counted much in the sum.</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883975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Kurtosis:  Properties and interpretation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smtClean="0"/>
                  <a:t>Pearson’s moment coefficient </a:t>
                </a:r>
                <a:r>
                  <a:rPr lang="en-GB" dirty="0"/>
                  <a:t>of </a:t>
                </a:r>
                <a:r>
                  <a:rPr lang="en-GB" dirty="0" smtClean="0"/>
                  <a:t>kurtosis</a:t>
                </a:r>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b="0" i="1" smtClean="0">
                                      <a:latin typeface="Cambria Math" panose="02040503050406030204" pitchFamily="18" charset="0"/>
                                    </a:rPr>
                                    <m:t>4</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b="0" i="1" smtClean="0">
                                      <a:latin typeface="Cambria Math" panose="02040503050406030204" pitchFamily="18" charset="0"/>
                                    </a:rPr>
                                    <m:t>4</m:t>
                                  </m:r>
                                </m:sup>
                              </m:sSup>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4</m:t>
                              </m:r>
                            </m:sup>
                          </m:sSup>
                        </m:e>
                      </m:nary>
                    </m:oMath>
                  </m:oMathPara>
                </a14:m>
                <a:endParaRPr lang="en-GB" dirty="0" smtClean="0"/>
              </a:p>
              <a:p>
                <a:pPr>
                  <a:lnSpc>
                    <a:spcPct val="150000"/>
                  </a:lnSpc>
                </a:pPr>
                <a:r>
                  <a:rPr lang="en-GB" dirty="0" smtClean="0"/>
                  <a:t>is a sum of the fourth powers of the fractions  </a:t>
                </a:r>
                <a14:m>
                  <m:oMath xmlns:m="http://schemas.openxmlformats.org/officeDocument/2006/math">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oMath>
                </a14:m>
                <a:r>
                  <a:rPr lang="en-GB" dirty="0" smtClean="0"/>
                  <a:t>.</a:t>
                </a:r>
              </a:p>
              <a:p>
                <a:pPr>
                  <a:lnSpc>
                    <a:spcPct val="125000"/>
                  </a:lnSpc>
                </a:pPr>
                <a:r>
                  <a:rPr lang="en-GB" dirty="0" smtClean="0"/>
                  <a:t>If the fraction is “large”, i.e.  </a:t>
                </a:r>
                <a14:m>
                  <m:oMath xmlns:m="http://schemas.openxmlformats.org/officeDocument/2006/math">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r>
                      <a:rPr lang="en-GB" b="0" i="1" smtClean="0">
                        <a:latin typeface="Cambria Math" panose="02040503050406030204" pitchFamily="18" charset="0"/>
                      </a:rPr>
                      <m:t>≥1</m:t>
                    </m:r>
                  </m:oMath>
                </a14:m>
                <a:r>
                  <a:rPr lang="en-GB" dirty="0" smtClean="0"/>
                  <a:t>,  then its fourth power is also large,   </a:t>
                </a:r>
                <a:br>
                  <a:rPr lang="en-GB" dirty="0" smtClean="0"/>
                </a:br>
                <a14:m>
                  <m:oMath xmlns:m="http://schemas.openxmlformats.org/officeDocument/2006/math">
                    <m:sSup>
                      <m:sSupPr>
                        <m:ctrlPr>
                          <a:rPr lang="en-GB" b="0" i="1" smtClean="0">
                            <a:latin typeface="Cambria Math" panose="02040503050406030204" pitchFamily="18" charset="0"/>
                          </a:rPr>
                        </m:ctrlPr>
                      </m:sSup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e>
                      <m:sup>
                        <m:r>
                          <a:rPr lang="en-GB" b="0" i="1" smtClean="0">
                            <a:latin typeface="Cambria Math" panose="02040503050406030204" pitchFamily="18" charset="0"/>
                          </a:rPr>
                          <m:t>4</m:t>
                        </m:r>
                      </m:sup>
                    </m:sSup>
                    <m: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r>
                      <a:rPr lang="en-GB" b="0" i="1" smtClean="0">
                        <a:latin typeface="Cambria Math" panose="02040503050406030204" pitchFamily="18" charset="0"/>
                      </a:rPr>
                      <m:t>≥</m:t>
                    </m:r>
                    <m:r>
                      <a:rPr lang="en-GB" i="1">
                        <a:latin typeface="Cambria Math" panose="02040503050406030204" pitchFamily="18" charset="0"/>
                      </a:rPr>
                      <m:t>1</m:t>
                    </m:r>
                  </m:oMath>
                </a14:m>
                <a:r>
                  <a:rPr lang="en-GB" dirty="0" smtClean="0"/>
                  <a:t>,   i.e. is counted in the sum properly.</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495073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Kurtosis:  Properties and interpretation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smtClean="0"/>
                  <a:t>Pearson’s moment coefficient </a:t>
                </a:r>
                <a:r>
                  <a:rPr lang="en-GB" dirty="0"/>
                  <a:t>of </a:t>
                </a:r>
                <a:r>
                  <a:rPr lang="en-GB" dirty="0" smtClean="0"/>
                  <a:t>kurtosis</a:t>
                </a:r>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b="0" i="1" smtClean="0">
                                      <a:latin typeface="Cambria Math" panose="02040503050406030204" pitchFamily="18" charset="0"/>
                                    </a:rPr>
                                    <m:t>4</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b="0" i="1" smtClean="0">
                                      <a:latin typeface="Cambria Math" panose="02040503050406030204" pitchFamily="18" charset="0"/>
                                    </a:rPr>
                                    <m:t>4</m:t>
                                  </m:r>
                                </m:sup>
                              </m:sSup>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4</m:t>
                              </m:r>
                            </m:sup>
                          </m:sSup>
                        </m:e>
                      </m:nary>
                    </m:oMath>
                  </m:oMathPara>
                </a14:m>
                <a:endParaRPr lang="en-GB" dirty="0" smtClean="0"/>
              </a:p>
              <a:p>
                <a:pPr>
                  <a:lnSpc>
                    <a:spcPct val="150000"/>
                  </a:lnSpc>
                </a:pPr>
                <a:r>
                  <a:rPr lang="en-GB" dirty="0" smtClean="0"/>
                  <a:t>can be positive or  zero.</a:t>
                </a:r>
              </a:p>
              <a:p>
                <a:pPr>
                  <a:lnSpc>
                    <a:spcPct val="150000"/>
                  </a:lnSpc>
                  <a:tabLst>
                    <a:tab pos="3690938" algn="l"/>
                  </a:tabLst>
                </a:pPr>
                <a:r>
                  <a:rPr lang="en-GB" dirty="0" smtClean="0"/>
                  <a:t>  —  </a:t>
                </a:r>
                <a14:m>
                  <m:oMath xmlns:m="http://schemas.openxmlformats.org/officeDocument/2006/math">
                    <m:r>
                      <m:rPr>
                        <m:sty m:val="p"/>
                      </m:rPr>
                      <a:rPr lang="en-GB" b="0" i="0" smtClean="0">
                        <a:latin typeface="Cambria Math" panose="02040503050406030204" pitchFamily="18" charset="0"/>
                      </a:rPr>
                      <m:t>Kurt</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≥0</m:t>
                    </m:r>
                  </m:oMath>
                </a14:m>
                <a:r>
                  <a:rPr lang="en-GB" dirty="0" smtClean="0"/>
                  <a:t>   is small	—  </a:t>
                </a:r>
                <a:r>
                  <a:rPr lang="en-GB" dirty="0"/>
                  <a:t>the values </a:t>
                </a:r>
                <a:r>
                  <a:rPr lang="en-GB" dirty="0" smtClean="0"/>
                  <a:t>are concentrated </a:t>
                </a:r>
                <a:r>
                  <a:rPr lang="en-GB" dirty="0"/>
                  <a:t>≈ </a:t>
                </a:r>
                <a:r>
                  <a:rPr lang="en-GB" dirty="0" smtClean="0"/>
                  <a:t>around </a:t>
                </a:r>
                <a:r>
                  <a:rPr lang="en-GB" dirty="0"/>
                  <a:t>the </a:t>
                </a:r>
                <a:r>
                  <a:rPr lang="en-GB" dirty="0" smtClean="0"/>
                  <a:t>mean</a:t>
                </a:r>
              </a:p>
              <a:p>
                <a:pPr marL="5507038" indent="-5507038">
                  <a:lnSpc>
                    <a:spcPct val="150000"/>
                  </a:lnSpc>
                  <a:tabLst>
                    <a:tab pos="3689350" algn="l"/>
                  </a:tabLst>
                </a:pPr>
                <a:r>
                  <a:rPr lang="en-GB" dirty="0"/>
                  <a:t> </a:t>
                </a:r>
                <a:r>
                  <a:rPr lang="en-GB" dirty="0" smtClean="0"/>
                  <a:t> —  </a:t>
                </a:r>
                <a14:m>
                  <m:oMath xmlns:m="http://schemas.openxmlformats.org/officeDocument/2006/math">
                    <m:r>
                      <m:rPr>
                        <m:sty m:val="p"/>
                      </m:rPr>
                      <a:rPr lang="en-GB">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b="0" i="1" smtClean="0">
                        <a:latin typeface="Cambria Math" panose="02040503050406030204" pitchFamily="18" charset="0"/>
                      </a:rPr>
                      <m:t>&gt;</m:t>
                    </m:r>
                    <m:r>
                      <a:rPr lang="en-GB" i="1">
                        <a:latin typeface="Cambria Math" panose="02040503050406030204" pitchFamily="18" charset="0"/>
                      </a:rPr>
                      <m:t>0</m:t>
                    </m:r>
                  </m:oMath>
                </a14:m>
                <a:r>
                  <a:rPr lang="en-GB" dirty="0"/>
                  <a:t>   is </a:t>
                </a:r>
                <a:r>
                  <a:rPr lang="en-GB" dirty="0" smtClean="0"/>
                  <a:t>large	—  there are “outliers”, i.e. </a:t>
                </a:r>
                <a:br>
                  <a:rPr lang="en-GB" dirty="0" smtClean="0"/>
                </a:br>
                <a:r>
                  <a:rPr lang="en-GB" dirty="0" smtClean="0"/>
                  <a:t>values far away from the mean</a:t>
                </a:r>
              </a:p>
              <a:p>
                <a:endParaRPr lang="en-GB" dirty="0"/>
              </a:p>
              <a:p>
                <a:pPr>
                  <a:lnSpc>
                    <a:spcPct val="120000"/>
                  </a:lnSpc>
                </a:pPr>
                <a:r>
                  <a:rPr lang="en-GB" dirty="0" smtClean="0"/>
                  <a:t>The Skewness &amp; Kurtosis describe the shape of the distribution of the values </a:t>
                </a:r>
                <a:br>
                  <a:rPr lang="en-GB" dirty="0" smtClean="0"/>
                </a:br>
                <a:r>
                  <a:rPr lang="en-GB" dirty="0" smtClean="0"/>
                  <a:t>(i.e. the shape of the histogram).</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332"/>
                </a:stretch>
              </a:blipFill>
            </p:spPr>
            <p:txBody>
              <a:bodyPr/>
              <a:lstStyle/>
              <a:p>
                <a:r>
                  <a:rPr lang="en-GB">
                    <a:noFill/>
                  </a:rPr>
                  <a:t> </a:t>
                </a:r>
              </a:p>
            </p:txBody>
          </p:sp>
        </mc:Fallback>
      </mc:AlternateContent>
    </p:spTree>
    <p:extLst>
      <p:ext uri="{BB962C8B-B14F-4D97-AF65-F5344CB8AC3E}">
        <p14:creationId xmlns:p14="http://schemas.microsoft.com/office/powerpoint/2010/main" val="1373338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Excess kurtosis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smtClean="0"/>
                  <a:t>The kurtosis of the Gaussian normal distribution is  = 3.</a:t>
                </a:r>
              </a:p>
              <a:p>
                <a:pPr>
                  <a:spcAft>
                    <a:spcPts val="600"/>
                  </a:spcAft>
                </a:pPr>
                <a:endParaRPr lang="en-GB" dirty="0"/>
              </a:p>
              <a:p>
                <a:pPr>
                  <a:spcAft>
                    <a:spcPts val="600"/>
                  </a:spcAft>
                </a:pPr>
                <a:r>
                  <a:rPr lang="en-GB" dirty="0" smtClean="0"/>
                  <a:t>That is why, the number  3  is sometimes subtracted to obtain the </a:t>
                </a:r>
                <a:br>
                  <a:rPr lang="en-GB" dirty="0" smtClean="0"/>
                </a:br>
                <a:r>
                  <a:rPr lang="en-GB" b="1" dirty="0" smtClean="0"/>
                  <a:t>population excess kurtosis:</a:t>
                </a:r>
              </a:p>
              <a:p>
                <a:pPr>
                  <a:spcAft>
                    <a:spcPts val="600"/>
                  </a:spcAft>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ExKurt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r>
                        <m:rPr>
                          <m:nor/>
                        </m:rPr>
                        <a:rPr lang="en-GB">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b="0" i="1" smtClean="0">
                          <a:latin typeface="Cambria Math" panose="02040503050406030204" pitchFamily="18" charset="0"/>
                        </a:rPr>
                        <m:t>−3</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b="0" i="1" smtClean="0">
                                      <a:latin typeface="Cambria Math" panose="02040503050406030204" pitchFamily="18" charset="0"/>
                                    </a:rPr>
                                    <m:t>4</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b="0" i="1" smtClean="0">
                                      <a:latin typeface="Cambria Math" panose="02040503050406030204" pitchFamily="18" charset="0"/>
                                    </a:rPr>
                                    <m:t>4</m:t>
                                  </m:r>
                                </m:sup>
                              </m:sSup>
                            </m:den>
                          </m:f>
                        </m:e>
                      </m:nary>
                      <m:r>
                        <a:rPr lang="en-GB" b="0" i="1" smtClean="0">
                          <a:latin typeface="Cambria Math" panose="02040503050406030204" pitchFamily="18" charset="0"/>
                        </a:rPr>
                        <m:t>−3</m:t>
                      </m:r>
                    </m:oMath>
                  </m:oMathPara>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908278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Kurtosis in Excel</a:t>
            </a:r>
            <a:endParaRPr lang="en-GB" dirty="0"/>
          </a:p>
        </p:txBody>
      </p:sp>
      <p:sp>
        <p:nvSpPr>
          <p:cNvPr id="3" name="Zástupný symbol pro text 2"/>
          <p:cNvSpPr>
            <a:spLocks noGrp="1"/>
          </p:cNvSpPr>
          <p:nvPr>
            <p:ph type="body" idx="1"/>
          </p:nvPr>
        </p:nvSpPr>
        <p:spPr/>
        <p:txBody>
          <a:bodyPr/>
          <a:lstStyle/>
          <a:p>
            <a:r>
              <a:rPr lang="en-GB" dirty="0" smtClean="0"/>
              <a:t>In Excel, use the function:</a:t>
            </a:r>
          </a:p>
          <a:p>
            <a:endParaRPr lang="en-GB" dirty="0" smtClean="0"/>
          </a:p>
          <a:p>
            <a:r>
              <a:rPr lang="en-GB" dirty="0" smtClean="0"/>
              <a:t>	=</a:t>
            </a:r>
            <a:r>
              <a:rPr lang="en-GB" b="1" dirty="0" smtClean="0"/>
              <a:t>KURT</a:t>
            </a:r>
            <a:r>
              <a:rPr lang="en-GB" dirty="0" smtClean="0"/>
              <a:t>()		to calculate the </a:t>
            </a:r>
            <a:r>
              <a:rPr lang="en-GB" b="1" dirty="0" smtClean="0"/>
              <a:t>sample </a:t>
            </a:r>
            <a:r>
              <a:rPr lang="en-GB" b="1" u="sng" dirty="0" smtClean="0"/>
              <a:t>excess</a:t>
            </a:r>
            <a:r>
              <a:rPr lang="en-GB" b="1" dirty="0" smtClean="0"/>
              <a:t> kurtosis</a:t>
            </a:r>
          </a:p>
        </p:txBody>
      </p:sp>
    </p:spTree>
    <p:extLst>
      <p:ext uri="{BB962C8B-B14F-4D97-AF65-F5344CB8AC3E}">
        <p14:creationId xmlns:p14="http://schemas.microsoft.com/office/powerpoint/2010/main" val="1962133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Kurtosis in Excel</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smtClean="0"/>
                  <a:t>Notice that we would define the sample excess kurtosis by using </a:t>
                </a:r>
                <a:br>
                  <a:rPr lang="en-GB" dirty="0" smtClean="0"/>
                </a:br>
                <a:r>
                  <a:rPr lang="en-GB" dirty="0" smtClean="0"/>
                  <a:t>the </a:t>
                </a:r>
                <a:r>
                  <a:rPr lang="en-GB" dirty="0"/>
                  <a:t>Pearson moment </a:t>
                </a:r>
                <a:r>
                  <a:rPr lang="en-GB" dirty="0" smtClean="0"/>
                  <a:t>coefficient</a:t>
                </a:r>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ExKurt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𝑥</m:t>
                                          </m:r>
                                        </m:e>
                                      </m:acc>
                                    </m:e>
                                  </m:d>
                                </m:e>
                                <m:sup>
                                  <m:r>
                                    <a:rPr lang="en-GB" b="0" i="1" smtClean="0">
                                      <a:latin typeface="Cambria Math" panose="02040503050406030204" pitchFamily="18" charset="0"/>
                                    </a:rPr>
                                    <m:t>4</m:t>
                                  </m:r>
                                </m:sup>
                              </m:sSup>
                            </m:num>
                            <m:den>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b="0" i="1" smtClean="0">
                                      <a:latin typeface="Cambria Math" panose="02040503050406030204" pitchFamily="18" charset="0"/>
                                    </a:rPr>
                                    <m:t>4</m:t>
                                  </m:r>
                                </m:sup>
                              </m:sSup>
                            </m:den>
                          </m:f>
                        </m:e>
                      </m:nary>
                      <m:r>
                        <a:rPr lang="en-GB" b="0" i="1" smtClean="0">
                          <a:latin typeface="Cambria Math" panose="02040503050406030204" pitchFamily="18" charset="0"/>
                        </a:rPr>
                        <m:t>−3</m:t>
                      </m:r>
                    </m:oMath>
                  </m:oMathPara>
                </a14:m>
                <a:endParaRPr lang="en-GB" dirty="0" smtClean="0"/>
              </a:p>
              <a:p>
                <a:endParaRPr lang="en-GB" dirty="0" smtClean="0"/>
              </a:p>
              <a:p>
                <a:endParaRPr lang="en-GB" dirty="0"/>
              </a:p>
              <a:p>
                <a:pPr>
                  <a:spcAft>
                    <a:spcPts val="1800"/>
                  </a:spcAft>
                </a:pPr>
                <a:r>
                  <a:rPr lang="en-GB" dirty="0" smtClean="0"/>
                  <a:t>To calculate the sample kurtosis, </a:t>
                </a:r>
                <a:r>
                  <a:rPr lang="en-GB" dirty="0"/>
                  <a:t>the function </a:t>
                </a:r>
                <a:r>
                  <a:rPr lang="en-GB" dirty="0" smtClean="0"/>
                  <a:t> =</a:t>
                </a:r>
                <a:r>
                  <a:rPr lang="en-GB" b="1" dirty="0" smtClean="0"/>
                  <a:t>KURT</a:t>
                </a:r>
                <a:r>
                  <a:rPr lang="en-GB" dirty="0" smtClean="0"/>
                  <a:t>()  in Excel uses the formula</a:t>
                </a:r>
                <a:endParaRPr lang="en-GB" dirty="0"/>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ExKurt</m:t>
                      </m:r>
                      <m:d>
                        <m:dPr>
                          <m:ctrlPr>
                            <a:rPr lang="en-GB" b="0"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b="0" i="1">
                              <a:latin typeface="Cambria Math" panose="02040503050406030204" pitchFamily="18" charset="0"/>
                            </a:rPr>
                          </m:ctrlPr>
                        </m:fPr>
                        <m:num>
                          <m:r>
                            <a:rPr lang="en-GB" b="0" i="1" smtClean="0">
                              <a:latin typeface="Cambria Math" panose="02040503050406030204" pitchFamily="18" charset="0"/>
                            </a:rPr>
                            <m:t>𝑛</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num>
                        <m:den>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−2</m:t>
                              </m:r>
                            </m:e>
                          </m:d>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−3</m:t>
                              </m:r>
                            </m:e>
                          </m:d>
                        </m:den>
                      </m:f>
                      <m:nary>
                        <m:naryPr>
                          <m:chr m:val="∑"/>
                          <m:ctrlPr>
                            <a:rPr lang="en-GB" b="0"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f>
                            <m:fPr>
                              <m:ctrlPr>
                                <a:rPr lang="en-GB" b="0"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𝑥</m:t>
                                          </m:r>
                                        </m:e>
                                      </m:acc>
                                    </m:e>
                                  </m:d>
                                </m:e>
                                <m:sup>
                                  <m:r>
                                    <a:rPr lang="en-GB" b="0" i="1" smtClean="0">
                                      <a:latin typeface="Cambria Math" panose="02040503050406030204" pitchFamily="18" charset="0"/>
                                    </a:rPr>
                                    <m:t>4</m:t>
                                  </m:r>
                                </m:sup>
                              </m:sSup>
                            </m:num>
                            <m:den>
                              <m:sSup>
                                <m:sSupPr>
                                  <m:ctrlPr>
                                    <a:rPr lang="en-GB" b="0" i="1">
                                      <a:latin typeface="Cambria Math" panose="02040503050406030204" pitchFamily="18" charset="0"/>
                                    </a:rPr>
                                  </m:ctrlPr>
                                </m:sSupPr>
                                <m:e>
                                  <m:r>
                                    <a:rPr lang="en-GB" i="1">
                                      <a:latin typeface="Cambria Math" panose="02040503050406030204" pitchFamily="18" charset="0"/>
                                    </a:rPr>
                                    <m:t>𝑠</m:t>
                                  </m:r>
                                </m:e>
                                <m:sup>
                                  <m:r>
                                    <a:rPr lang="en-GB" b="0" i="1" smtClean="0">
                                      <a:latin typeface="Cambria Math" panose="02040503050406030204" pitchFamily="18" charset="0"/>
                                    </a:rPr>
                                    <m:t>4</m:t>
                                  </m:r>
                                </m:sup>
                              </m:sSup>
                            </m:den>
                          </m:f>
                        </m:e>
                      </m:nary>
                      <m:r>
                        <a:rPr lang="en-GB" b="0" i="1" smtClean="0">
                          <a:latin typeface="Cambria Math" panose="02040503050406030204" pitchFamily="18" charset="0"/>
                        </a:rPr>
                        <m:t>−3</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num>
                        <m:den>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−2</m:t>
                              </m:r>
                            </m:e>
                          </m:d>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−3</m:t>
                              </m:r>
                            </m:e>
                          </m:d>
                        </m:den>
                      </m:f>
                    </m:oMath>
                  </m:oMathPara>
                </a14:m>
                <a:endParaRPr lang="en-GB" sz="1800"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508255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Moment characteristics</a:t>
            </a:r>
            <a:endParaRPr lang="en-GB" dirty="0"/>
          </a:p>
        </p:txBody>
      </p:sp>
      <p:sp>
        <p:nvSpPr>
          <p:cNvPr id="3" name="Zástupný symbol pro obsah 2"/>
          <p:cNvSpPr>
            <a:spLocks noGrp="1"/>
          </p:cNvSpPr>
          <p:nvPr>
            <p:ph idx="1"/>
          </p:nvPr>
        </p:nvSpPr>
        <p:spPr/>
        <p:txBody>
          <a:bodyPr/>
          <a:lstStyle/>
          <a:p>
            <a:pPr>
              <a:lnSpc>
                <a:spcPct val="150000"/>
              </a:lnSpc>
            </a:pPr>
            <a:r>
              <a:rPr lang="en-GB" dirty="0" smtClean="0"/>
              <a:t>Raw moments</a:t>
            </a:r>
          </a:p>
          <a:p>
            <a:pPr>
              <a:lnSpc>
                <a:spcPct val="150000"/>
              </a:lnSpc>
            </a:pPr>
            <a:r>
              <a:rPr lang="en-GB" dirty="0" smtClean="0"/>
              <a:t>Central moments</a:t>
            </a:r>
          </a:p>
          <a:p>
            <a:pPr>
              <a:lnSpc>
                <a:spcPct val="150000"/>
              </a:lnSpc>
            </a:pPr>
            <a:r>
              <a:rPr lang="en-GB" dirty="0" smtClean="0"/>
              <a:t>Standardized moments</a:t>
            </a:r>
            <a:endParaRPr lang="en-GB" dirty="0"/>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2899665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moments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Given the population</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𝑁</m:t>
                          </m:r>
                        </m:sub>
                      </m:sSub>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a:p>
                <a:pPr>
                  <a:lnSpc>
                    <a:spcPct val="250000"/>
                  </a:lnSpc>
                </a:pPr>
                <a:r>
                  <a:rPr lang="en-GB" dirty="0" smtClean="0"/>
                  <a:t>we distinguish three types of moments:</a:t>
                </a:r>
              </a:p>
              <a:p>
                <a:pPr>
                  <a:lnSpc>
                    <a:spcPct val="150000"/>
                  </a:lnSpc>
                  <a:tabLst>
                    <a:tab pos="5470525" algn="l"/>
                  </a:tabLst>
                </a:pPr>
                <a:r>
                  <a:rPr lang="en-GB" dirty="0"/>
                  <a:t> </a:t>
                </a:r>
                <a:r>
                  <a:rPr lang="en-GB" dirty="0" smtClean="0"/>
                  <a:t>  —  raw moment or central moment	</a:t>
                </a:r>
                <a14:m>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𝜇</m:t>
                        </m:r>
                      </m:e>
                      <m:sub>
                        <m:r>
                          <a:rPr lang="en-GB" b="0" i="1" smtClean="0">
                            <a:latin typeface="Cambria Math" panose="02040503050406030204" pitchFamily="18" charset="0"/>
                          </a:rPr>
                          <m:t>𝑘</m:t>
                        </m:r>
                      </m:sub>
                      <m:sup>
                        <m:r>
                          <a:rPr lang="en-GB" b="0" i="1" smtClean="0">
                            <a:latin typeface="Cambria Math" panose="02040503050406030204" pitchFamily="18" charset="0"/>
                          </a:rPr>
                          <m:t>′</m:t>
                        </m:r>
                      </m:sup>
                    </m:sSubSup>
                  </m:oMath>
                </a14:m>
                <a:endParaRPr lang="en-GB" dirty="0" smtClean="0"/>
              </a:p>
              <a:p>
                <a:pPr>
                  <a:lnSpc>
                    <a:spcPct val="150000"/>
                  </a:lnSpc>
                  <a:tabLst>
                    <a:tab pos="5470525" algn="l"/>
                  </a:tabLst>
                </a:pPr>
                <a:r>
                  <a:rPr lang="en-GB" dirty="0"/>
                  <a:t> </a:t>
                </a:r>
                <a:r>
                  <a:rPr lang="en-GB" dirty="0" smtClean="0"/>
                  <a:t>  —  central moment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𝑘</m:t>
                        </m:r>
                      </m:sub>
                    </m:sSub>
                  </m:oMath>
                </a14:m>
                <a:endParaRPr lang="en-GB" dirty="0" smtClean="0"/>
              </a:p>
              <a:p>
                <a:pPr>
                  <a:lnSpc>
                    <a:spcPct val="150000"/>
                  </a:lnSpc>
                  <a:tabLst>
                    <a:tab pos="5470525" algn="l"/>
                  </a:tabLst>
                </a:pPr>
                <a:r>
                  <a:rPr lang="en-GB" dirty="0"/>
                  <a:t> </a:t>
                </a:r>
                <a:r>
                  <a:rPr lang="en-GB" dirty="0" smtClean="0"/>
                  <a:t>  —  standardized moment		</a:t>
                </a:r>
                <a14:m>
                  <m:oMath xmlns:m="http://schemas.openxmlformats.org/officeDocument/2006/math">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𝜇</m:t>
                            </m:r>
                          </m:e>
                        </m:acc>
                      </m:e>
                      <m:sub>
                        <m:r>
                          <a:rPr lang="en-GB" b="0" i="1" smtClean="0">
                            <a:latin typeface="Cambria Math" panose="02040503050406030204" pitchFamily="18" charset="0"/>
                          </a:rPr>
                          <m:t>𝑘</m:t>
                        </m:r>
                      </m:sub>
                    </m:sSub>
                  </m:oMath>
                </a14:m>
                <a:endParaRPr lang="en-GB" dirty="0" smtClean="0"/>
              </a:p>
              <a:p>
                <a:pPr>
                  <a:lnSpc>
                    <a:spcPct val="300000"/>
                  </a:lnSpc>
                  <a:tabLst>
                    <a:tab pos="5470525" algn="l"/>
                  </a:tabLst>
                </a:pPr>
                <a:r>
                  <a:rPr lang="en-GB" dirty="0" smtClean="0"/>
                  <a:t>for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=1, 2, 3,…</m:t>
                    </m:r>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230946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Raw moment</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The  </a:t>
                </a:r>
                <a14:m>
                  <m:oMath xmlns:m="http://schemas.openxmlformats.org/officeDocument/2006/math">
                    <m:r>
                      <a:rPr lang="en-GB" i="1" smtClean="0">
                        <a:latin typeface="Cambria Math" panose="02040503050406030204" pitchFamily="18" charset="0"/>
                      </a:rPr>
                      <m:t>𝑘</m:t>
                    </m:r>
                  </m:oMath>
                </a14:m>
                <a:r>
                  <a:rPr lang="en-GB" dirty="0" smtClean="0"/>
                  <a:t>-th  </a:t>
                </a:r>
                <a:r>
                  <a:rPr lang="en-GB" b="1" dirty="0" smtClean="0"/>
                  <a:t>raw moment:</a:t>
                </a:r>
              </a:p>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𝜇</m:t>
                          </m:r>
                        </m:e>
                        <m:sub>
                          <m:r>
                            <a:rPr lang="en-GB" b="0" i="1" smtClean="0">
                              <a:latin typeface="Cambria Math" panose="02040503050406030204" pitchFamily="18" charset="0"/>
                            </a:rPr>
                            <m:t>𝑘</m:t>
                          </m:r>
                        </m:sub>
                        <m:sup>
                          <m:r>
                            <a:rPr lang="en-GB" b="0" i="1" smtClean="0">
                              <a:latin typeface="Cambria Math" panose="02040503050406030204" pitchFamily="18" charset="0"/>
                            </a:rPr>
                            <m:t>′</m:t>
                          </m:r>
                        </m:sup>
                      </m:sSubSup>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𝑘</m:t>
                              </m:r>
                            </m:sup>
                          </m:s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𝑘</m:t>
                              </m:r>
                            </m:sup>
                          </m:sSubSup>
                        </m:e>
                      </m:nary>
                    </m:oMath>
                  </m:oMathPara>
                </a14:m>
                <a:endParaRPr lang="en-GB" dirty="0" smtClean="0"/>
              </a:p>
              <a:p>
                <a:endParaRPr lang="en-GB" dirty="0"/>
              </a:p>
              <a:p>
                <a:endParaRPr lang="en-GB" dirty="0" smtClean="0"/>
              </a:p>
              <a:p>
                <a:r>
                  <a:rPr lang="en-GB" dirty="0" smtClean="0"/>
                  <a:t>Notice that:</a:t>
                </a:r>
              </a:p>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𝜇</m:t>
                          </m:r>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b="0" i="1" smtClean="0">
                          <a:latin typeface="Cambria Math" panose="02040503050406030204" pitchFamily="18" charset="0"/>
                        </a:rPr>
                        <m:t>=</m:t>
                      </m:r>
                      <m:r>
                        <a:rPr lang="en-GB" b="0" i="1" smtClean="0">
                          <a:latin typeface="Cambria Math" panose="02040503050406030204" pitchFamily="18" charset="0"/>
                        </a:rPr>
                        <m:t>𝜇</m:t>
                      </m:r>
                    </m:oMath>
                  </m:oMathPara>
                </a14:m>
                <a:endParaRPr lang="en-GB" dirty="0" smtClean="0"/>
              </a:p>
              <a:p>
                <a:endParaRPr lang="en-GB" dirty="0"/>
              </a:p>
              <a:p>
                <a:endParaRPr lang="en-GB" dirty="0" smtClean="0"/>
              </a:p>
              <a:p>
                <a:endParaRPr lang="en-GB" dirty="0" smtClean="0"/>
              </a:p>
              <a:p>
                <a:endParaRPr lang="en-GB" dirty="0"/>
              </a:p>
              <a:p>
                <a:pPr>
                  <a:lnSpc>
                    <a:spcPct val="150000"/>
                  </a:lnSpc>
                </a:pPr>
                <a:r>
                  <a:rPr lang="en-GB" dirty="0" smtClean="0"/>
                  <a:t>The moment is usually defined for  </a:t>
                </a:r>
                <a14:m>
                  <m:oMath xmlns:m="http://schemas.openxmlformats.org/officeDocument/2006/math">
                    <m:r>
                      <a:rPr lang="en-GB" i="1">
                        <a:latin typeface="Cambria Math" panose="02040503050406030204" pitchFamily="18" charset="0"/>
                      </a:rPr>
                      <m:t>𝑘</m:t>
                    </m:r>
                    <m:r>
                      <a:rPr lang="en-GB" i="1">
                        <a:latin typeface="Cambria Math" panose="02040503050406030204" pitchFamily="18" charset="0"/>
                      </a:rPr>
                      <m:t>=1, 2, 3,…</m:t>
                    </m:r>
                  </m:oMath>
                </a14:m>
                <a:r>
                  <a:rPr lang="en-GB" dirty="0" smtClean="0"/>
                  <a:t>,  </a:t>
                </a:r>
                <a:br>
                  <a:rPr lang="en-GB" dirty="0" smtClean="0"/>
                </a:br>
                <a:r>
                  <a:rPr lang="en-GB" dirty="0" smtClean="0"/>
                  <a:t>but it can be defined for any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≥0</m:t>
                    </m:r>
                  </m:oMath>
                </a14:m>
                <a:r>
                  <a:rPr lang="en-GB" dirty="0" smtClean="0"/>
                  <a:t>  in general (if all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≥0</m:t>
                    </m:r>
                  </m:oMath>
                </a14:m>
                <a:r>
                  <a:rPr lang="en-GB" dirty="0" smtClean="0"/>
                  <a:t>).</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0896"/>
                </a:stretch>
              </a:blipFill>
            </p:spPr>
            <p:txBody>
              <a:bodyPr/>
              <a:lstStyle/>
              <a:p>
                <a:r>
                  <a:rPr lang="en-GB">
                    <a:noFill/>
                  </a:rPr>
                  <a:t> </a:t>
                </a:r>
              </a:p>
            </p:txBody>
          </p:sp>
        </mc:Fallback>
      </mc:AlternateContent>
    </p:spTree>
    <p:extLst>
      <p:ext uri="{BB962C8B-B14F-4D97-AF65-F5344CB8AC3E}">
        <p14:creationId xmlns:p14="http://schemas.microsoft.com/office/powerpoint/2010/main" val="3668439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Central moment</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The  </a:t>
                </a:r>
                <a14:m>
                  <m:oMath xmlns:m="http://schemas.openxmlformats.org/officeDocument/2006/math">
                    <m:r>
                      <a:rPr lang="en-GB" i="1" smtClean="0">
                        <a:latin typeface="Cambria Math" panose="02040503050406030204" pitchFamily="18" charset="0"/>
                      </a:rPr>
                      <m:t>𝑘</m:t>
                    </m:r>
                  </m:oMath>
                </a14:m>
                <a:r>
                  <a:rPr lang="en-GB" dirty="0" smtClean="0"/>
                  <a:t>-th  </a:t>
                </a:r>
                <a:r>
                  <a:rPr lang="en-GB" b="1" dirty="0" smtClean="0"/>
                  <a:t>central moment:</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𝑘</m:t>
                          </m:r>
                        </m:sub>
                      </m:sSub>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𝑘</m:t>
                              </m:r>
                            </m:sup>
                          </m:s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𝑘</m:t>
                              </m:r>
                            </m:sup>
                          </m:sSup>
                        </m:e>
                      </m:nary>
                    </m:oMath>
                  </m:oMathPara>
                </a14:m>
                <a:endParaRPr lang="en-GB" dirty="0" smtClean="0"/>
              </a:p>
              <a:p>
                <a:endParaRPr lang="en-GB" dirty="0"/>
              </a:p>
              <a:p>
                <a:endParaRPr lang="en-GB" dirty="0" smtClean="0"/>
              </a:p>
              <a:p>
                <a:r>
                  <a:rPr lang="en-GB" dirty="0" smtClean="0"/>
                  <a:t>Notice that:</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2</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m:oMathPara>
                </a14:m>
                <a:endParaRPr lang="en-GB" dirty="0" smtClean="0"/>
              </a:p>
              <a:p>
                <a:endParaRPr lang="en-GB" dirty="0"/>
              </a:p>
              <a:p>
                <a:endParaRPr lang="en-GB" dirty="0" smtClean="0"/>
              </a:p>
              <a:p>
                <a:endParaRPr lang="en-GB" dirty="0" smtClean="0"/>
              </a:p>
              <a:p>
                <a:endParaRPr lang="en-GB" dirty="0"/>
              </a:p>
              <a:p>
                <a:pPr>
                  <a:lnSpc>
                    <a:spcPct val="150000"/>
                  </a:lnSpc>
                </a:pPr>
                <a:r>
                  <a:rPr lang="en-GB" dirty="0" smtClean="0"/>
                  <a:t>This moment is defined for  </a:t>
                </a:r>
                <a14:m>
                  <m:oMath xmlns:m="http://schemas.openxmlformats.org/officeDocument/2006/math">
                    <m:r>
                      <a:rPr lang="en-GB" i="1">
                        <a:latin typeface="Cambria Math" panose="02040503050406030204" pitchFamily="18" charset="0"/>
                      </a:rPr>
                      <m:t>𝑘</m:t>
                    </m:r>
                    <m:r>
                      <a:rPr lang="en-GB" i="1">
                        <a:latin typeface="Cambria Math" panose="02040503050406030204" pitchFamily="18" charset="0"/>
                      </a:rPr>
                      <m:t>=1, 2, 3,…</m:t>
                    </m:r>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97078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Reading list</a:t>
            </a:r>
            <a:endParaRPr lang="en-GB" dirty="0"/>
          </a:p>
        </p:txBody>
      </p:sp>
      <p:sp>
        <p:nvSpPr>
          <p:cNvPr id="3" name="Zástupný symbol pro text 2"/>
          <p:cNvSpPr>
            <a:spLocks noGrp="1"/>
          </p:cNvSpPr>
          <p:nvPr>
            <p:ph type="body" idx="1"/>
          </p:nvPr>
        </p:nvSpPr>
        <p:spPr/>
        <p:txBody>
          <a:bodyPr/>
          <a:lstStyle/>
          <a:p>
            <a:r>
              <a:rPr lang="en-GB" u="sng" dirty="0" smtClean="0"/>
              <a:t>Recommended II:</a:t>
            </a:r>
          </a:p>
          <a:p>
            <a:endParaRPr lang="en-GB" dirty="0"/>
          </a:p>
          <a:p>
            <a:pPr marL="342900" indent="-342900">
              <a:buFont typeface="Arial" panose="020B0604020202020204" pitchFamily="34" charset="0"/>
              <a:buChar char="•"/>
            </a:pPr>
            <a:r>
              <a:rPr lang="en-GB" dirty="0" smtClean="0"/>
              <a:t>QUIRK, Thomas:  </a:t>
            </a:r>
            <a:r>
              <a:rPr lang="en-GB" i="1" dirty="0" smtClean="0"/>
              <a:t>Excel 2016 for Business Statistics: </a:t>
            </a:r>
            <a:br>
              <a:rPr lang="en-GB" i="1" dirty="0" smtClean="0"/>
            </a:br>
            <a:r>
              <a:rPr lang="en-GB" i="1" dirty="0" smtClean="0"/>
              <a:t>A Guide to Solving Practical Problems.</a:t>
            </a:r>
            <a:r>
              <a:rPr lang="en-GB" dirty="0" smtClean="0"/>
              <a:t>  1</a:t>
            </a:r>
            <a:r>
              <a:rPr lang="en-GB" baseline="30000" dirty="0" smtClean="0"/>
              <a:t>st</a:t>
            </a:r>
            <a:r>
              <a:rPr lang="en-GB" dirty="0" smtClean="0"/>
              <a:t> Edition.  Springer, 2016.  </a:t>
            </a:r>
            <a:br>
              <a:rPr lang="en-GB" dirty="0" smtClean="0"/>
            </a:br>
            <a:r>
              <a:rPr lang="en-GB" dirty="0" smtClean="0"/>
              <a:t>ISBN 978-3-319-38958-5 (softcover).</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HERKENHOFF, Linda,  FOGLI, John:  </a:t>
            </a:r>
            <a:br>
              <a:rPr lang="en-GB" dirty="0" smtClean="0"/>
            </a:br>
            <a:r>
              <a:rPr lang="en-GB" i="1" dirty="0" smtClean="0"/>
              <a:t>Applied Statistics for Business and Management using Microsoft Excel.</a:t>
            </a:r>
            <a:r>
              <a:rPr lang="en-GB" dirty="0" smtClean="0"/>
              <a:t>  </a:t>
            </a:r>
            <a:br>
              <a:rPr lang="en-GB" dirty="0" smtClean="0"/>
            </a:br>
            <a:r>
              <a:rPr lang="en-GB" dirty="0" smtClean="0"/>
              <a:t>1</a:t>
            </a:r>
            <a:r>
              <a:rPr lang="en-GB" baseline="30000" dirty="0" smtClean="0"/>
              <a:t>st</a:t>
            </a:r>
            <a:r>
              <a:rPr lang="en-GB" dirty="0" smtClean="0"/>
              <a:t> Edition.  Springer, 2013.  ISBN 978-1-4614-8422-6 (softcover).</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6236982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Central moment and raw moments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It holds:</a:t>
                </a:r>
              </a:p>
              <a:p>
                <a:pPr>
                  <a:lnSpc>
                    <a:spcPct val="14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𝑘</m:t>
                          </m:r>
                        </m:sub>
                      </m:sSub>
                      <m:r>
                        <m:rPr>
                          <m:aln/>
                        </m:rPr>
                        <a:rPr lang="en-GB" b="0" i="1" smtClean="0">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𝑘</m:t>
                              </m:r>
                            </m:sup>
                          </m:sSup>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f>
                                <m:fPr>
                                  <m:type m:val="noBar"/>
                                  <m:ctrlPr>
                                    <a:rPr lang="en-GB" b="0" i="1" smtClean="0">
                                      <a:latin typeface="Cambria Math" panose="02040503050406030204" pitchFamily="18" charset="0"/>
                                    </a:rPr>
                                  </m:ctrlPr>
                                </m:fPr>
                                <m:num>
                                  <m:r>
                                    <a:rPr lang="en-GB" b="0" i="1" smtClean="0">
                                      <a:latin typeface="Cambria Math" panose="02040503050406030204" pitchFamily="18" charset="0"/>
                                    </a:rPr>
                                    <m:t>𝑘</m:t>
                                  </m:r>
                                </m:num>
                                <m:den>
                                  <m:r>
                                    <a:rPr lang="en-GB" b="0" i="1" smtClean="0">
                                      <a:latin typeface="Cambria Math" panose="02040503050406030204" pitchFamily="18" charset="0"/>
                                    </a:rPr>
                                    <m:t>0</m:t>
                                  </m:r>
                                </m:den>
                              </m:f>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𝑘</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0</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f>
                                <m:fPr>
                                  <m:type m:val="noBar"/>
                                  <m:ctrlPr>
                                    <a:rPr lang="en-GB" b="0" i="1" smtClean="0">
                                      <a:latin typeface="Cambria Math" panose="02040503050406030204" pitchFamily="18" charset="0"/>
                                    </a:rPr>
                                  </m:ctrlPr>
                                </m:fPr>
                                <m:num>
                                  <m:r>
                                    <a:rPr lang="en-GB" b="0" i="1" smtClean="0">
                                      <a:latin typeface="Cambria Math" panose="02040503050406030204" pitchFamily="18" charset="0"/>
                                    </a:rPr>
                                    <m:t>𝑘</m:t>
                                  </m:r>
                                </m:num>
                                <m:den>
                                  <m:r>
                                    <a:rPr lang="en-GB" b="0" i="1" smtClean="0">
                                      <a:latin typeface="Cambria Math" panose="02040503050406030204" pitchFamily="18" charset="0"/>
                                    </a:rPr>
                                    <m:t>1</m:t>
                                  </m:r>
                                </m:den>
                              </m:f>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𝑘</m:t>
                              </m:r>
                              <m:r>
                                <a:rPr lang="en-GB" b="0" i="1" smtClean="0">
                                  <a:latin typeface="Cambria Math" panose="02040503050406030204" pitchFamily="18" charset="0"/>
                                </a:rPr>
                                <m:t>−1</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1</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f>
                                <m:fPr>
                                  <m:type m:val="noBar"/>
                                  <m:ctrlPr>
                                    <a:rPr lang="en-GB" b="0" i="1" smtClean="0">
                                      <a:latin typeface="Cambria Math" panose="02040503050406030204" pitchFamily="18" charset="0"/>
                                    </a:rPr>
                                  </m:ctrlPr>
                                </m:fPr>
                                <m:num>
                                  <m:r>
                                    <a:rPr lang="en-GB" b="0" i="1" smtClean="0">
                                      <a:latin typeface="Cambria Math" panose="02040503050406030204" pitchFamily="18" charset="0"/>
                                    </a:rPr>
                                    <m:t>𝑘</m:t>
                                  </m:r>
                                </m:num>
                                <m:den>
                                  <m:r>
                                    <a:rPr lang="en-GB" b="0" i="1" smtClean="0">
                                      <a:latin typeface="Cambria Math" panose="02040503050406030204" pitchFamily="18" charset="0"/>
                                    </a:rPr>
                                    <m:t>2</m:t>
                                  </m:r>
                                </m:den>
                              </m:f>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𝑘</m:t>
                              </m:r>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e>
                              </m:d>
                            </m:e>
                            <m:sup>
                              <m:r>
                                <a:rPr lang="en-GB" b="0" i="1" smtClean="0">
                                  <a:latin typeface="Cambria Math" panose="02040503050406030204" pitchFamily="18" charset="0"/>
                                </a:rPr>
                                <m:t>𝑘</m:t>
                              </m:r>
                            </m:sup>
                          </m:sSup>
                          <m:d>
                            <m:dPr>
                              <m:ctrlPr>
                                <a:rPr lang="en-GB" b="0" i="1" smtClean="0">
                                  <a:latin typeface="Cambria Math" panose="02040503050406030204" pitchFamily="18" charset="0"/>
                                </a:rPr>
                              </m:ctrlPr>
                            </m:dPr>
                            <m:e>
                              <m:f>
                                <m:fPr>
                                  <m:type m:val="noBar"/>
                                  <m:ctrlPr>
                                    <a:rPr lang="en-GB" b="0" i="1" smtClean="0">
                                      <a:latin typeface="Cambria Math" panose="02040503050406030204" pitchFamily="18" charset="0"/>
                                    </a:rPr>
                                  </m:ctrlPr>
                                </m:fPr>
                                <m:num>
                                  <m:r>
                                    <a:rPr lang="en-GB" b="0" i="1" smtClean="0">
                                      <a:latin typeface="Cambria Math" panose="02040503050406030204" pitchFamily="18" charset="0"/>
                                    </a:rPr>
                                    <m:t>𝑘</m:t>
                                  </m:r>
                                </m:num>
                                <m:den>
                                  <m:r>
                                    <a:rPr lang="en-GB" b="0" i="1" smtClean="0">
                                      <a:latin typeface="Cambria Math" panose="02040503050406030204" pitchFamily="18" charset="0"/>
                                    </a:rPr>
                                    <m:t>𝑘</m:t>
                                  </m:r>
                                </m:den>
                              </m:f>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0</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𝑘</m:t>
                              </m:r>
                            </m:sup>
                          </m:sSup>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𝑘</m:t>
                              </m:r>
                            </m:num>
                            <m:den>
                              <m:r>
                                <a:rPr lang="en-GB" i="1">
                                  <a:latin typeface="Cambria Math" panose="02040503050406030204" pitchFamily="18" charset="0"/>
                                </a:rPr>
                                <m:t>0</m:t>
                              </m:r>
                            </m:den>
                          </m:f>
                        </m:e>
                      </m:d>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0</m:t>
                          </m:r>
                        </m:sup>
                      </m:sSup>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smtClean="0">
                                  <a:latin typeface="Cambria Math" panose="02040503050406030204" pitchFamily="18" charset="0"/>
                                </a:rPr>
                              </m:ctrlPr>
                            </m:sSupPr>
                            <m:e>
                              <m:r>
                                <a:rPr lang="en-GB" i="1" smtClean="0">
                                  <a:latin typeface="Cambria Math" panose="02040503050406030204" pitchFamily="18" charset="0"/>
                                </a:rPr>
                                <m:t>𝑋</m:t>
                              </m:r>
                            </m:e>
                            <m:sup>
                              <m:r>
                                <a:rPr lang="en-GB" i="1">
                                  <a:latin typeface="Cambria Math" panose="02040503050406030204" pitchFamily="18" charset="0"/>
                                </a:rPr>
                                <m:t>𝑘</m:t>
                              </m:r>
                            </m:sup>
                          </m:sSup>
                        </m:e>
                      </m:d>
                      <m:r>
                        <a:rPr lang="en-GB" i="1">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𝑘</m:t>
                              </m:r>
                            </m:num>
                            <m:den>
                              <m:r>
                                <a:rPr lang="en-GB" i="1">
                                  <a:latin typeface="Cambria Math" panose="02040503050406030204" pitchFamily="18" charset="0"/>
                                </a:rPr>
                                <m:t>1</m:t>
                              </m:r>
                            </m:den>
                          </m:f>
                        </m:e>
                      </m:d>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1</m:t>
                          </m:r>
                        </m:sup>
                      </m:sSup>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smtClean="0">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𝑘</m:t>
                              </m:r>
                              <m:r>
                                <a:rPr lang="en-GB" i="1">
                                  <a:latin typeface="Cambria Math" panose="02040503050406030204" pitchFamily="18" charset="0"/>
                                </a:rPr>
                                <m:t>−1</m:t>
                              </m:r>
                            </m:sup>
                          </m:sSup>
                        </m:e>
                      </m:d>
                      <m:r>
                        <a:rPr lang="en-GB" i="1">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𝑘</m:t>
                              </m:r>
                            </m:num>
                            <m:den>
                              <m:r>
                                <a:rPr lang="en-GB" i="1">
                                  <a:latin typeface="Cambria Math" panose="02040503050406030204" pitchFamily="18" charset="0"/>
                                </a:rPr>
                                <m:t>2</m:t>
                              </m:r>
                            </m:den>
                          </m:f>
                        </m:e>
                      </m:d>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2</m:t>
                          </m:r>
                        </m:sup>
                      </m:sSup>
                      <m:r>
                        <m:rPr>
                          <m:sty m:val="p"/>
                        </m:rPr>
                        <a:rPr lang="en-GB" i="0">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𝑘</m:t>
                              </m:r>
                              <m:r>
                                <a:rPr lang="en-GB" i="1">
                                  <a:latin typeface="Cambria Math" panose="02040503050406030204" pitchFamily="18" charset="0"/>
                                </a:rPr>
                                <m:t>−2</m:t>
                              </m:r>
                            </m:sup>
                          </m:sSup>
                        </m:e>
                      </m:d>
                      <m:r>
                        <a:rPr lang="en-GB" i="1">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e>
                          </m:d>
                        </m:e>
                        <m:sup>
                          <m:r>
                            <a:rPr lang="en-GB" i="1">
                              <a:latin typeface="Cambria Math" panose="02040503050406030204" pitchFamily="18" charset="0"/>
                            </a:rPr>
                            <m:t>𝑘</m:t>
                          </m:r>
                        </m:sup>
                      </m:sSup>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𝑘</m:t>
                              </m:r>
                            </m:num>
                            <m:den>
                              <m:r>
                                <a:rPr lang="en-GB" i="1">
                                  <a:latin typeface="Cambria Math" panose="02040503050406030204" pitchFamily="18" charset="0"/>
                                </a:rPr>
                                <m:t>𝑘</m:t>
                              </m:r>
                            </m:den>
                          </m:f>
                        </m:e>
                      </m:d>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𝑘</m:t>
                          </m:r>
                        </m:sup>
                      </m:sSup>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0</m:t>
                              </m:r>
                            </m:sup>
                          </m:sSup>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𝜇</m:t>
                          </m:r>
                        </m:e>
                        <m:sub>
                          <m:r>
                            <a:rPr lang="en-GB" b="0" i="1" smtClean="0">
                              <a:latin typeface="Cambria Math" panose="02040503050406030204" pitchFamily="18" charset="0"/>
                            </a:rPr>
                            <m:t>𝑘</m:t>
                          </m:r>
                        </m:sub>
                        <m:sup>
                          <m:r>
                            <a:rPr lang="en-GB" b="0" i="1" smtClean="0">
                              <a:latin typeface="Cambria Math" panose="02040503050406030204" pitchFamily="18" charset="0"/>
                            </a:rPr>
                            <m:t>′</m:t>
                          </m:r>
                        </m:sup>
                      </m:sSubSup>
                      <m:r>
                        <a:rPr lang="en-GB" b="0" i="1" smtClean="0">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𝑘</m:t>
                              </m:r>
                            </m:num>
                            <m:den>
                              <m:r>
                                <a:rPr lang="en-GB" i="1">
                                  <a:latin typeface="Cambria Math" panose="02040503050406030204" pitchFamily="18" charset="0"/>
                                </a:rPr>
                                <m:t>1</m:t>
                              </m:r>
                            </m:den>
                          </m:f>
                        </m:e>
                      </m:d>
                      <m:sSup>
                        <m:sSupPr>
                          <m:ctrlPr>
                            <a:rPr lang="en-GB" b="0" i="1" smtClean="0">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1</m:t>
                          </m:r>
                        </m:sup>
                      </m:sSup>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𝜇</m:t>
                          </m:r>
                        </m:e>
                        <m:sub>
                          <m: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i="1">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𝑘</m:t>
                              </m:r>
                            </m:num>
                            <m:den>
                              <m:r>
                                <a:rPr lang="en-GB" i="1">
                                  <a:latin typeface="Cambria Math" panose="02040503050406030204" pitchFamily="18" charset="0"/>
                                </a:rPr>
                                <m:t>2</m:t>
                              </m:r>
                            </m:den>
                          </m:f>
                        </m:e>
                      </m:d>
                      <m:sSup>
                        <m:sSupPr>
                          <m:ctrlPr>
                            <a:rPr lang="en-GB" b="0" i="1" smtClean="0">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2</m:t>
                          </m:r>
                        </m:sup>
                      </m:sSup>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𝜇</m:t>
                          </m:r>
                        </m:e>
                        <m:sub>
                          <m:r>
                            <a:rPr lang="en-GB" b="0" i="1" smtClean="0">
                              <a:latin typeface="Cambria Math" panose="02040503050406030204" pitchFamily="18" charset="0"/>
                            </a:rPr>
                            <m:t>𝑘</m:t>
                          </m:r>
                          <m:r>
                            <a:rPr lang="en-GB" b="0" i="1" smtClean="0">
                              <a:latin typeface="Cambria Math" panose="02040503050406030204" pitchFamily="18" charset="0"/>
                            </a:rPr>
                            <m:t>−2</m:t>
                          </m:r>
                        </m:sub>
                        <m:sup>
                          <m:r>
                            <a:rPr lang="en-GB" b="0" i="1" smtClean="0">
                              <a:latin typeface="Cambria Math" panose="02040503050406030204" pitchFamily="18" charset="0"/>
                            </a:rPr>
                            <m:t>′</m:t>
                          </m:r>
                        </m:sup>
                      </m:sSubSup>
                      <m:r>
                        <a:rPr lang="en-GB" i="1">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e>
                          </m:d>
                        </m:e>
                        <m:sup>
                          <m:r>
                            <a:rPr lang="en-GB" i="1">
                              <a:latin typeface="Cambria Math" panose="02040503050406030204" pitchFamily="18" charset="0"/>
                            </a:rPr>
                            <m:t>𝑘</m:t>
                          </m:r>
                          <m:r>
                            <a:rPr lang="en-GB" b="0" i="1" smtClean="0">
                              <a:latin typeface="Cambria Math" panose="02040503050406030204" pitchFamily="18" charset="0"/>
                            </a:rPr>
                            <m:t>−1</m:t>
                          </m:r>
                        </m:sup>
                      </m:sSup>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𝑘</m:t>
                              </m:r>
                            </m:num>
                            <m:den>
                              <m:r>
                                <a:rPr lang="en-GB" i="1">
                                  <a:latin typeface="Cambria Math" panose="02040503050406030204" pitchFamily="18" charset="0"/>
                                </a:rPr>
                                <m:t>𝑘</m:t>
                              </m:r>
                              <m:r>
                                <a:rPr lang="en-GB" b="0" i="1" smtClean="0">
                                  <a:latin typeface="Cambria Math" panose="02040503050406030204" pitchFamily="18" charset="0"/>
                                </a:rPr>
                                <m:t>−1</m:t>
                              </m:r>
                            </m:den>
                          </m:f>
                        </m:e>
                      </m:d>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𝑘</m:t>
                          </m:r>
                          <m:r>
                            <a:rPr lang="en-GB" b="0" i="1" smtClean="0">
                              <a:latin typeface="Cambria Math" panose="02040503050406030204" pitchFamily="18" charset="0"/>
                            </a:rPr>
                            <m:t>−1</m:t>
                          </m:r>
                        </m:sup>
                      </m:sSup>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𝜇</m:t>
                          </m:r>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e>
                          </m:d>
                        </m:e>
                        <m:sup>
                          <m:r>
                            <a:rPr lang="en-GB" b="0" i="1" smtClean="0">
                              <a:latin typeface="Cambria Math" panose="02040503050406030204" pitchFamily="18" charset="0"/>
                            </a:rPr>
                            <m:t>𝑘</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𝑘</m:t>
                          </m:r>
                        </m:sup>
                      </m:sSup>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84560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Central moment</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The  </a:t>
                </a:r>
                <a14:m>
                  <m:oMath xmlns:m="http://schemas.openxmlformats.org/officeDocument/2006/math">
                    <m:r>
                      <a:rPr lang="en-GB" i="1" smtClean="0">
                        <a:latin typeface="Cambria Math" panose="02040503050406030204" pitchFamily="18" charset="0"/>
                      </a:rPr>
                      <m:t>𝑘</m:t>
                    </m:r>
                  </m:oMath>
                </a14:m>
                <a:r>
                  <a:rPr lang="en-GB" dirty="0" smtClean="0"/>
                  <a:t>-th  </a:t>
                </a:r>
                <a:r>
                  <a:rPr lang="en-GB" b="1" dirty="0" smtClean="0"/>
                  <a:t>standardized moment:</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e>
                        <m:sub>
                          <m:r>
                            <a:rPr lang="en-GB" b="0" i="1" smtClean="0">
                              <a:latin typeface="Cambria Math" panose="02040503050406030204" pitchFamily="18" charset="0"/>
                            </a:rPr>
                            <m:t>𝑘</m:t>
                          </m:r>
                        </m:sub>
                      </m:sSub>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𝑘</m:t>
                              </m:r>
                            </m:sup>
                          </m:s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𝑘</m:t>
                              </m:r>
                            </m:sup>
                          </m:sSup>
                        </m:e>
                      </m:nary>
                    </m:oMath>
                  </m:oMathPara>
                </a14:m>
                <a:endParaRPr lang="en-GB" dirty="0" smtClean="0"/>
              </a:p>
              <a:p>
                <a:endParaRPr lang="en-GB" dirty="0"/>
              </a:p>
              <a:p>
                <a:endParaRPr lang="en-GB" dirty="0" smtClean="0"/>
              </a:p>
              <a:p>
                <a:r>
                  <a:rPr lang="en-GB" dirty="0" smtClean="0"/>
                  <a:t>Notice that:</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e>
                        <m:sub>
                          <m:r>
                            <a:rPr lang="en-GB" b="0" i="1" smtClean="0">
                              <a:latin typeface="Cambria Math" panose="02040503050406030204" pitchFamily="18" charset="0"/>
                            </a:rPr>
                            <m:t>3</m:t>
                          </m:r>
                        </m:sub>
                      </m:sSub>
                      <m:r>
                        <m:rPr>
                          <m:aln/>
                        </m:rPr>
                        <a:rPr lang="en-GB" b="0" i="1" smtClean="0">
                          <a:latin typeface="Cambria Math" panose="02040503050406030204" pitchFamily="18" charset="0"/>
                        </a:rPr>
                        <m:t>=</m:t>
                      </m:r>
                      <m:r>
                        <m:rPr>
                          <m:sty m:val="p"/>
                        </m:rPr>
                        <a:rPr lang="en-GB" b="0" i="0" smtClean="0">
                          <a:latin typeface="Cambria Math" panose="02040503050406030204" pitchFamily="18" charset="0"/>
                        </a:rPr>
                        <m:t>Skew</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oMath>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e>
                        <m:sub>
                          <m:r>
                            <a:rPr lang="en-GB" b="0" i="1" smtClean="0">
                              <a:latin typeface="Cambria Math" panose="02040503050406030204" pitchFamily="18" charset="0"/>
                            </a:rPr>
                            <m:t>4</m:t>
                          </m:r>
                        </m:sub>
                      </m:sSub>
                      <m:r>
                        <m:rPr>
                          <m:aln/>
                        </m:rPr>
                        <a:rPr lang="en-GB" b="0" i="1" smtClean="0">
                          <a:latin typeface="Cambria Math" panose="02040503050406030204" pitchFamily="18" charset="0"/>
                        </a:rPr>
                        <m:t>=</m:t>
                      </m:r>
                      <m:r>
                        <m:rPr>
                          <m:sty m:val="p"/>
                        </m:rPr>
                        <a:rPr lang="en-GB" b="0" i="0" smtClean="0">
                          <a:latin typeface="Cambria Math" panose="02040503050406030204" pitchFamily="18" charset="0"/>
                        </a:rPr>
                        <m:t>Kurt</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oMath>
                  </m:oMathPara>
                </a14:m>
                <a:endParaRPr lang="en-GB" dirty="0" smtClean="0"/>
              </a:p>
              <a:p>
                <a:endParaRPr lang="en-GB" dirty="0" smtClean="0"/>
              </a:p>
              <a:p>
                <a:endParaRPr lang="en-GB" dirty="0"/>
              </a:p>
              <a:p>
                <a:pPr>
                  <a:lnSpc>
                    <a:spcPct val="200000"/>
                  </a:lnSpc>
                </a:pPr>
                <a:r>
                  <a:rPr lang="en-GB" dirty="0" smtClean="0"/>
                  <a:t>This moment is defined for  </a:t>
                </a:r>
                <a14:m>
                  <m:oMath xmlns:m="http://schemas.openxmlformats.org/officeDocument/2006/math">
                    <m:r>
                      <a:rPr lang="en-GB" i="1">
                        <a:latin typeface="Cambria Math" panose="02040503050406030204" pitchFamily="18" charset="0"/>
                      </a:rPr>
                      <m:t>𝑘</m:t>
                    </m:r>
                    <m:r>
                      <a:rPr lang="en-GB" i="1">
                        <a:latin typeface="Cambria Math" panose="02040503050406030204" pitchFamily="18" charset="0"/>
                      </a:rPr>
                      <m:t>=1, 2, 3,…</m:t>
                    </m:r>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2785"/>
                </a:stretch>
              </a:blipFill>
            </p:spPr>
            <p:txBody>
              <a:bodyPr/>
              <a:lstStyle/>
              <a:p>
                <a:r>
                  <a:rPr lang="en-GB">
                    <a:noFill/>
                  </a:rPr>
                  <a:t> </a:t>
                </a:r>
              </a:p>
            </p:txBody>
          </p:sp>
        </mc:Fallback>
      </mc:AlternateContent>
    </p:spTree>
    <p:extLst>
      <p:ext uri="{BB962C8B-B14F-4D97-AF65-F5344CB8AC3E}">
        <p14:creationId xmlns:p14="http://schemas.microsoft.com/office/powerpoint/2010/main" val="2498180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 statistical variables</a:t>
            </a:r>
            <a:endParaRPr lang="en-GB" dirty="0"/>
          </a:p>
        </p:txBody>
      </p:sp>
      <p:sp>
        <p:nvSpPr>
          <p:cNvPr id="3" name="Zástupný symbol pro obsah 2"/>
          <p:cNvSpPr>
            <a:spLocks noGrp="1"/>
          </p:cNvSpPr>
          <p:nvPr>
            <p:ph idx="1"/>
          </p:nvPr>
        </p:nvSpPr>
        <p:spPr/>
        <p:txBody>
          <a:bodyPr/>
          <a:lstStyle/>
          <a:p>
            <a:pPr>
              <a:lnSpc>
                <a:spcPct val="150000"/>
              </a:lnSpc>
            </a:pPr>
            <a:r>
              <a:rPr lang="en-GB" dirty="0" smtClean="0"/>
              <a:t>Two populations</a:t>
            </a:r>
          </a:p>
          <a:p>
            <a:pPr>
              <a:lnSpc>
                <a:spcPct val="150000"/>
              </a:lnSpc>
            </a:pPr>
            <a:r>
              <a:rPr lang="en-GB" dirty="0" smtClean="0"/>
              <a:t>Contingency table</a:t>
            </a:r>
          </a:p>
          <a:p>
            <a:pPr>
              <a:lnSpc>
                <a:spcPct val="150000"/>
              </a:lnSpc>
            </a:pPr>
            <a:r>
              <a:rPr lang="en-GB" dirty="0" smtClean="0"/>
              <a:t>Covariance</a:t>
            </a:r>
          </a:p>
          <a:p>
            <a:pPr>
              <a:lnSpc>
                <a:spcPct val="150000"/>
              </a:lnSpc>
            </a:pPr>
            <a:r>
              <a:rPr lang="en-GB" dirty="0" smtClean="0"/>
              <a:t>Correlation coefficient</a:t>
            </a:r>
            <a:endParaRPr lang="en-GB" dirty="0"/>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206520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 populations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Let</a:t>
                </a:r>
              </a:p>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 3,…,</m:t>
                          </m:r>
                          <m:r>
                            <a:rPr lang="en-GB" b="0" i="1" smtClean="0">
                              <a:latin typeface="Cambria Math" panose="02040503050406030204" pitchFamily="18" charset="0"/>
                            </a:rPr>
                            <m:t>𝑁</m:t>
                          </m:r>
                        </m:e>
                      </m:d>
                    </m:oMath>
                  </m:oMathPara>
                </a14:m>
                <a:endParaRPr lang="en-GB" dirty="0" smtClean="0"/>
              </a:p>
              <a:p>
                <a:pPr>
                  <a:lnSpc>
                    <a:spcPct val="150000"/>
                  </a:lnSpc>
                  <a:spcBef>
                    <a:spcPts val="1000"/>
                  </a:spcBef>
                </a:pPr>
                <a:r>
                  <a:rPr lang="en-GB" dirty="0" smtClean="0"/>
                  <a:t>be the underlying set of all data units.  We assume for simplicity </a:t>
                </a:r>
                <a:br>
                  <a:rPr lang="en-GB" dirty="0" smtClean="0"/>
                </a:br>
                <a:r>
                  <a:rPr lang="en-GB" dirty="0" smtClean="0"/>
                  <a:t>that the set  </a:t>
                </a:r>
                <a14:m>
                  <m:oMath xmlns:m="http://schemas.openxmlformats.org/officeDocument/2006/math">
                    <m:r>
                      <m:rPr>
                        <m:sty m:val="p"/>
                      </m:rPr>
                      <a:rPr lang="en-GB" b="0" i="0" smtClean="0">
                        <a:latin typeface="Cambria Math" panose="02040503050406030204" pitchFamily="18" charset="0"/>
                      </a:rPr>
                      <m:t>Ω</m:t>
                    </m:r>
                  </m:oMath>
                </a14:m>
                <a:r>
                  <a:rPr lang="en-GB" dirty="0" smtClean="0"/>
                  <a:t>  is finite and that  </a:t>
                </a:r>
                <a14:m>
                  <m:oMath xmlns:m="http://schemas.openxmlformats.org/officeDocument/2006/math">
                    <m:r>
                      <a:rPr lang="en-GB" i="1" smtClean="0">
                        <a:latin typeface="Cambria Math" panose="02040503050406030204" pitchFamily="18" charset="0"/>
                      </a:rPr>
                      <m:t>𝑁</m:t>
                    </m:r>
                  </m:oMath>
                </a14:m>
                <a:r>
                  <a:rPr lang="en-GB" dirty="0" smtClean="0"/>
                  <a:t>  is the number of its elements.</a:t>
                </a:r>
              </a:p>
              <a:p>
                <a:pPr>
                  <a:lnSpc>
                    <a:spcPct val="150000"/>
                  </a:lnSpc>
                </a:pPr>
                <a:endParaRPr lang="en-GB" dirty="0" smtClean="0"/>
              </a:p>
              <a:p>
                <a:pPr>
                  <a:lnSpc>
                    <a:spcPct val="150000"/>
                  </a:lnSpc>
                </a:pPr>
                <a:r>
                  <a:rPr lang="en-GB" dirty="0" smtClean="0"/>
                  <a:t>Now, consider two statistical variable or data items  </a:t>
                </a:r>
              </a:p>
              <a:p>
                <a:pPr>
                  <a:lnSpc>
                    <a:spcPct val="2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r>
                        <a:rPr lang="en-GB" b="0" i="1" smtClean="0">
                          <a:latin typeface="Cambria Math" panose="02040503050406030204" pitchFamily="18" charset="0"/>
                        </a:rPr>
                        <m:t>𝑌</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b="0"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539146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 populations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The two variables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where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 3,…,</m:t>
                        </m:r>
                        <m:r>
                          <a:rPr lang="en-GB" b="0" i="1" smtClean="0">
                            <a:latin typeface="Cambria Math" panose="02040503050406030204" pitchFamily="18" charset="0"/>
                          </a:rPr>
                          <m:t>𝑁</m:t>
                        </m:r>
                      </m:e>
                    </m:d>
                  </m:oMath>
                </a14:m>
                <a:r>
                  <a:rPr lang="en-GB" dirty="0" smtClean="0"/>
                  <a:t>,  attain </a:t>
                </a:r>
                <a:r>
                  <a:rPr lang="en-GB" dirty="0"/>
                  <a:t>the values</a:t>
                </a:r>
              </a:p>
              <a:p>
                <a:pPr>
                  <a:lnSpc>
                    <a:spcPct val="2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3</m:t>
                          </m:r>
                        </m:sub>
                      </m:sSub>
                      <m:r>
                        <a:rPr lang="en-GB" b="0" i="1" smtClean="0">
                          <a:latin typeface="Cambria Math" panose="02040503050406030204" pitchFamily="18" charset="0"/>
                        </a:rPr>
                        <m:t>,</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r>
                        <a:rPr lang="en-GB" i="1">
                          <a:latin typeface="Cambria Math" panose="02040503050406030204" pitchFamily="18" charset="0"/>
                        </a:rPr>
                        <m:t> </m:t>
                      </m:r>
                      <m:r>
                        <a:rPr lang="en-GB" i="1" smtClean="0">
                          <a:latin typeface="Cambria Math" panose="02040503050406030204" pitchFamily="18" charset="0"/>
                        </a:rPr>
                        <m:t> </m:t>
                      </m:r>
                      <m:r>
                        <a:rPr lang="en-GB" i="1">
                          <a:latin typeface="Cambria Math" panose="02040503050406030204" pitchFamily="18" charset="0"/>
                        </a:rPr>
                        <m:t> </m:t>
                      </m:r>
                      <m:r>
                        <m:rPr>
                          <m:nor/>
                        </m:rPr>
                        <a:rPr lang="en-GB">
                          <a:latin typeface="Cambria Math" panose="02040503050406030204" pitchFamily="18" charset="0"/>
                        </a:rPr>
                        <m:t>and</m:t>
                      </m:r>
                      <m:r>
                        <a:rPr lang="en-GB" i="1">
                          <a:latin typeface="Cambria Math" panose="02040503050406030204" pitchFamily="18" charset="0"/>
                        </a:rPr>
                        <m:t> </m:t>
                      </m:r>
                      <m:r>
                        <a:rPr lang="en-GB" i="1" smtClean="0">
                          <a:latin typeface="Cambria Math" panose="02040503050406030204" pitchFamily="18" charset="0"/>
                        </a:rPr>
                        <m:t> </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3</m:t>
                          </m:r>
                        </m:sub>
                      </m:sSub>
                      <m:r>
                        <a:rPr lang="en-GB" b="0" i="1" smtClean="0">
                          <a:latin typeface="Cambria Math" panose="02040503050406030204" pitchFamily="18" charset="0"/>
                        </a:rPr>
                        <m:t>,</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𝑁</m:t>
                          </m:r>
                        </m:sub>
                      </m:sSub>
                    </m:oMath>
                  </m:oMathPara>
                </a14:m>
                <a:endParaRPr lang="en-GB" dirty="0"/>
              </a:p>
              <a:p>
                <a:pPr>
                  <a:lnSpc>
                    <a:spcPct val="150000"/>
                  </a:lnSpc>
                </a:pPr>
                <a:r>
                  <a:rPr lang="en-GB" dirty="0" smtClean="0"/>
                  <a:t>so we have </a:t>
                </a:r>
                <a:r>
                  <a:rPr lang="en-GB" b="1" dirty="0" smtClean="0"/>
                  <a:t>two populations</a:t>
                </a:r>
                <a:r>
                  <a:rPr lang="en-GB" dirty="0" smtClean="0"/>
                  <a:t>.</a:t>
                </a:r>
              </a:p>
              <a:p>
                <a:endParaRPr lang="en-GB" dirty="0"/>
              </a:p>
              <a:p>
                <a:pPr>
                  <a:lnSpc>
                    <a:spcPct val="150000"/>
                  </a:lnSpc>
                </a:pPr>
                <a:r>
                  <a:rPr lang="en-GB" dirty="0" smtClean="0"/>
                  <a:t>Now, let  </a:t>
                </a:r>
                <a14:m>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2</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𝐾</m:t>
                        </m:r>
                      </m:sub>
                      <m:sup>
                        <m:r>
                          <a:rPr lang="en-GB" b="0" i="1" smtClean="0">
                            <a:latin typeface="Cambria Math" panose="02040503050406030204" pitchFamily="18" charset="0"/>
                          </a:rPr>
                          <m:t>∗</m:t>
                        </m:r>
                      </m:sup>
                    </m:sSubSup>
                  </m:oMath>
                </a14:m>
                <a:r>
                  <a:rPr lang="en-GB" dirty="0" smtClean="0"/>
                  <a:t>  and  </a:t>
                </a:r>
                <a14:m>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2</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𝐿</m:t>
                        </m:r>
                      </m:sub>
                      <m:sup>
                        <m:r>
                          <a:rPr lang="en-GB" b="0" i="1" smtClean="0">
                            <a:latin typeface="Cambria Math" panose="02040503050406030204" pitchFamily="18" charset="0"/>
                          </a:rPr>
                          <m:t>∗</m:t>
                        </m:r>
                      </m:sup>
                    </m:sSubSup>
                  </m:oMath>
                </a14:m>
                <a:r>
                  <a:rPr lang="en-GB" dirty="0" smtClean="0"/>
                  <a:t>  be all the unique values found </a:t>
                </a:r>
                <a:br>
                  <a:rPr lang="en-GB" dirty="0" smtClean="0"/>
                </a:br>
                <a:r>
                  <a:rPr lang="en-GB" dirty="0" smtClean="0"/>
                  <a:t>in the populations, i.e. values such that</a:t>
                </a:r>
              </a:p>
              <a:p>
                <a:pPr>
                  <a:lnSpc>
                    <a:spcPct val="200000"/>
                  </a:lnSpc>
                </a:pPr>
                <a14:m>
                  <m:oMathPara xmlns:m="http://schemas.openxmlformats.org/officeDocument/2006/math">
                    <m:oMathParaPr>
                      <m:jc m:val="centerGroup"/>
                    </m:oMathParaPr>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1</m:t>
                          </m:r>
                        </m:sub>
                        <m:sup>
                          <m:r>
                            <a:rPr lang="en-GB" i="1">
                              <a:latin typeface="Cambria Math" panose="02040503050406030204" pitchFamily="18" charset="0"/>
                            </a:rPr>
                            <m:t>∗</m:t>
                          </m:r>
                        </m:sup>
                      </m:sSubSup>
                      <m:r>
                        <a:rPr lang="en-GB" i="1">
                          <a:latin typeface="Cambria Math" panose="02040503050406030204" pitchFamily="18" charset="0"/>
                        </a:rPr>
                        <m:t>&lt;</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2</m:t>
                          </m:r>
                        </m:sub>
                        <m:sup>
                          <m:r>
                            <a:rPr lang="en-GB" i="1">
                              <a:latin typeface="Cambria Math" panose="02040503050406030204" pitchFamily="18" charset="0"/>
                            </a:rPr>
                            <m:t>∗</m:t>
                          </m:r>
                        </m:sup>
                      </m:sSubSup>
                      <m:r>
                        <a:rPr lang="en-GB" i="1">
                          <a:latin typeface="Cambria Math" panose="02040503050406030204" pitchFamily="18" charset="0"/>
                        </a:rPr>
                        <m:t>&lt;⋯&lt;</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b="0" i="1" smtClean="0">
                              <a:latin typeface="Cambria Math" panose="02040503050406030204" pitchFamily="18" charset="0"/>
                            </a:rPr>
                            <m:t>𝐾</m:t>
                          </m:r>
                        </m:sub>
                        <m:sup>
                          <m:r>
                            <a:rPr lang="en-GB" i="1">
                              <a:latin typeface="Cambria Math" panose="02040503050406030204" pitchFamily="18" charset="0"/>
                            </a:rPr>
                            <m:t>∗</m:t>
                          </m:r>
                        </m:sup>
                      </m:sSubSup>
                      <m:r>
                        <a:rPr lang="en-GB" i="1">
                          <a:latin typeface="Cambria Math" panose="02040503050406030204" pitchFamily="18" charset="0"/>
                        </a:rPr>
                        <m:t>  </m:t>
                      </m:r>
                      <m:r>
                        <m:rPr>
                          <m:nor/>
                        </m:rPr>
                        <a:rPr lang="en-GB">
                          <a:latin typeface="Cambria Math" panose="02040503050406030204" pitchFamily="18" charset="0"/>
                        </a:rPr>
                        <m:t>and</m:t>
                      </m:r>
                      <m:r>
                        <a:rPr lang="en-GB" i="1">
                          <a:latin typeface="Cambria Math" panose="02040503050406030204" pitchFamily="18" charset="0"/>
                        </a:rPr>
                        <m:t>  </m:t>
                      </m:r>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1</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2</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b="0" i="1" smtClean="0">
                                  <a:latin typeface="Cambria Math" panose="02040503050406030204" pitchFamily="18" charset="0"/>
                                </a:rPr>
                                <m:t>𝐾</m:t>
                              </m:r>
                            </m:sub>
                            <m:sup>
                              <m:r>
                                <a:rPr lang="en-GB" i="1">
                                  <a:latin typeface="Cambria Math" panose="02040503050406030204" pitchFamily="18" charset="0"/>
                                </a:rPr>
                                <m:t>∗</m:t>
                              </m:r>
                            </m:sup>
                          </m:sSubSup>
                        </m:e>
                      </m:d>
                      <m:r>
                        <a:rPr lang="en-GB" i="1">
                          <a:latin typeface="Cambria Math" panose="02040503050406030204" pitchFamily="18" charset="0"/>
                        </a:rPr>
                        <m:t>=</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3</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e>
                      </m:d>
                    </m:oMath>
                  </m:oMathPara>
                </a14:m>
                <a:endParaRPr lang="en-GB" dirty="0" smtClean="0"/>
              </a:p>
              <a:p>
                <a:pPr>
                  <a:lnSpc>
                    <a:spcPct val="150000"/>
                  </a:lnSpc>
                </a:pPr>
                <a14:m>
                  <m:oMathPara xmlns:m="http://schemas.openxmlformats.org/officeDocument/2006/math">
                    <m:oMathParaPr>
                      <m:jc m:val="centerGroup"/>
                    </m:oMathParaPr>
                    <m:oMath xmlns:m="http://schemas.openxmlformats.org/officeDocument/2006/math">
                      <m:sSubSup>
                        <m:sSubSupPr>
                          <m:ctrlPr>
                            <a:rPr lang="en-GB" i="1">
                              <a:latin typeface="Cambria Math" panose="02040503050406030204" pitchFamily="18" charset="0"/>
                            </a:rPr>
                          </m:ctrlPr>
                        </m:sSubSupPr>
                        <m:e>
                          <m:r>
                            <a:rPr lang="en-GB" i="1" smtClean="0">
                              <a:latin typeface="Cambria Math" panose="02040503050406030204" pitchFamily="18" charset="0"/>
                            </a:rPr>
                            <m:t>𝑦</m:t>
                          </m:r>
                        </m:e>
                        <m:sub>
                          <m:r>
                            <a:rPr lang="en-GB" i="1">
                              <a:latin typeface="Cambria Math" panose="02040503050406030204" pitchFamily="18" charset="0"/>
                            </a:rPr>
                            <m:t>1</m:t>
                          </m:r>
                        </m:sub>
                        <m:sup>
                          <m:r>
                            <a:rPr lang="en-GB" i="1">
                              <a:latin typeface="Cambria Math" panose="02040503050406030204" pitchFamily="18" charset="0"/>
                            </a:rPr>
                            <m:t>∗</m:t>
                          </m:r>
                        </m:sup>
                      </m:sSubSup>
                      <m:r>
                        <a:rPr lang="en-GB" i="1">
                          <a:latin typeface="Cambria Math" panose="02040503050406030204" pitchFamily="18" charset="0"/>
                        </a:rPr>
                        <m:t>&lt;</m:t>
                      </m:r>
                      <m:sSubSup>
                        <m:sSubSupPr>
                          <m:ctrlPr>
                            <a:rPr lang="en-GB" i="1">
                              <a:latin typeface="Cambria Math" panose="02040503050406030204" pitchFamily="18" charset="0"/>
                            </a:rPr>
                          </m:ctrlPr>
                        </m:sSubSupPr>
                        <m:e>
                          <m:r>
                            <a:rPr lang="en-GB" i="1" smtClean="0">
                              <a:latin typeface="Cambria Math" panose="02040503050406030204" pitchFamily="18" charset="0"/>
                            </a:rPr>
                            <m:t>𝑦</m:t>
                          </m:r>
                        </m:e>
                        <m:sub>
                          <m:r>
                            <a:rPr lang="en-GB" i="1">
                              <a:latin typeface="Cambria Math" panose="02040503050406030204" pitchFamily="18" charset="0"/>
                            </a:rPr>
                            <m:t>2</m:t>
                          </m:r>
                        </m:sub>
                        <m:sup>
                          <m:r>
                            <a:rPr lang="en-GB" i="1">
                              <a:latin typeface="Cambria Math" panose="02040503050406030204" pitchFamily="18" charset="0"/>
                            </a:rPr>
                            <m:t>∗</m:t>
                          </m:r>
                        </m:sup>
                      </m:sSubSup>
                      <m:r>
                        <a:rPr lang="en-GB" i="1">
                          <a:latin typeface="Cambria Math" panose="02040503050406030204" pitchFamily="18" charset="0"/>
                        </a:rPr>
                        <m:t>&lt;⋯&lt;</m:t>
                      </m:r>
                      <m:sSubSup>
                        <m:sSubSupPr>
                          <m:ctrlPr>
                            <a:rPr lang="en-GB" i="1">
                              <a:latin typeface="Cambria Math" panose="02040503050406030204" pitchFamily="18" charset="0"/>
                            </a:rPr>
                          </m:ctrlPr>
                        </m:sSubSupPr>
                        <m:e>
                          <m:r>
                            <a:rPr lang="en-GB" i="1" smtClean="0">
                              <a:latin typeface="Cambria Math" panose="02040503050406030204" pitchFamily="18" charset="0"/>
                            </a:rPr>
                            <m:t>𝑦</m:t>
                          </m:r>
                        </m:e>
                        <m:sub>
                          <m:r>
                            <a:rPr lang="en-GB" b="0" i="1" smtClean="0">
                              <a:latin typeface="Cambria Math" panose="02040503050406030204" pitchFamily="18" charset="0"/>
                            </a:rPr>
                            <m:t>𝐿</m:t>
                          </m:r>
                        </m:sub>
                        <m:sup>
                          <m:r>
                            <a:rPr lang="en-GB" i="1">
                              <a:latin typeface="Cambria Math" panose="02040503050406030204" pitchFamily="18" charset="0"/>
                            </a:rPr>
                            <m:t>∗</m:t>
                          </m:r>
                        </m:sup>
                      </m:sSubSup>
                      <m:r>
                        <a:rPr lang="en-GB" i="1">
                          <a:latin typeface="Cambria Math" panose="02040503050406030204" pitchFamily="18" charset="0"/>
                        </a:rPr>
                        <m:t>  </m:t>
                      </m:r>
                      <m:r>
                        <m:rPr>
                          <m:nor/>
                        </m:rPr>
                        <a:rPr lang="en-GB">
                          <a:latin typeface="Cambria Math" panose="02040503050406030204" pitchFamily="18" charset="0"/>
                        </a:rPr>
                        <m:t>and</m:t>
                      </m:r>
                      <m:r>
                        <a:rPr lang="en-GB" i="1">
                          <a:latin typeface="Cambria Math" panose="02040503050406030204" pitchFamily="18" charset="0"/>
                        </a:rPr>
                        <m:t>  </m:t>
                      </m:r>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smtClean="0">
                                  <a:latin typeface="Cambria Math" panose="02040503050406030204" pitchFamily="18" charset="0"/>
                                </a:rPr>
                                <m:t>𝑦</m:t>
                              </m:r>
                            </m:e>
                            <m:sub>
                              <m:r>
                                <a:rPr lang="en-GB" i="1">
                                  <a:latin typeface="Cambria Math" panose="02040503050406030204" pitchFamily="18" charset="0"/>
                                </a:rPr>
                                <m:t>1</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smtClean="0">
                                  <a:latin typeface="Cambria Math" panose="02040503050406030204" pitchFamily="18" charset="0"/>
                                </a:rPr>
                                <m:t>𝑦</m:t>
                              </m:r>
                            </m:e>
                            <m:sub>
                              <m:r>
                                <a:rPr lang="en-GB" i="1">
                                  <a:latin typeface="Cambria Math" panose="02040503050406030204" pitchFamily="18" charset="0"/>
                                </a:rPr>
                                <m:t>2</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smtClean="0">
                                  <a:latin typeface="Cambria Math" panose="02040503050406030204" pitchFamily="18" charset="0"/>
                                </a:rPr>
                                <m:t>𝑦</m:t>
                              </m:r>
                            </m:e>
                            <m:sub>
                              <m:r>
                                <a:rPr lang="en-GB" b="0" i="1" smtClean="0">
                                  <a:latin typeface="Cambria Math" panose="02040503050406030204" pitchFamily="18" charset="0"/>
                                </a:rPr>
                                <m:t>𝐿</m:t>
                              </m:r>
                            </m:sub>
                            <m:sup>
                              <m:r>
                                <a:rPr lang="en-GB" i="1">
                                  <a:latin typeface="Cambria Math" panose="02040503050406030204" pitchFamily="18" charset="0"/>
                                </a:rPr>
                                <m:t>∗</m:t>
                              </m:r>
                            </m:sup>
                          </m:sSubSup>
                        </m:e>
                      </m:d>
                      <m:r>
                        <a:rPr lang="en-GB" i="1">
                          <a:latin typeface="Cambria Math" panose="02040503050406030204" pitchFamily="18" charset="0"/>
                        </a:rPr>
                        <m:t>=</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smtClean="0">
                                  <a:latin typeface="Cambria Math" panose="02040503050406030204" pitchFamily="18" charset="0"/>
                                </a:rPr>
                                <m:t>𝑦</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smtClean="0">
                                  <a:latin typeface="Cambria Math" panose="02040503050406030204" pitchFamily="18" charset="0"/>
                                </a:rPr>
                                <m:t>𝑦</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smtClean="0">
                                  <a:latin typeface="Cambria Math" panose="02040503050406030204" pitchFamily="18" charset="0"/>
                                </a:rPr>
                                <m:t>𝑦</m:t>
                              </m:r>
                            </m:e>
                            <m:sub>
                              <m:r>
                                <a:rPr lang="en-GB" i="1">
                                  <a:latin typeface="Cambria Math" panose="02040503050406030204" pitchFamily="18" charset="0"/>
                                </a:rPr>
                                <m:t>3</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smtClean="0">
                                  <a:latin typeface="Cambria Math" panose="02040503050406030204" pitchFamily="18" charset="0"/>
                                </a:rPr>
                                <m:t>𝑦</m:t>
                              </m:r>
                            </m:e>
                            <m:sub>
                              <m:r>
                                <a:rPr lang="en-GB" i="1">
                                  <a:latin typeface="Cambria Math" panose="02040503050406030204" pitchFamily="18" charset="0"/>
                                </a:rPr>
                                <m:t>𝑁</m:t>
                              </m:r>
                            </m:sub>
                          </m:sSub>
                        </m:e>
                      </m:d>
                    </m:oMath>
                  </m:oMathPara>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8343893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 populations:  Joint frequencies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𝐾</m:t>
                    </m:r>
                  </m:oMath>
                </a14:m>
                <a:r>
                  <a:rPr lang="en-GB" dirty="0" smtClean="0"/>
                  <a:t>  and for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 2,…,</m:t>
                    </m:r>
                    <m:r>
                      <a:rPr lang="en-GB" b="0" i="1" smtClean="0">
                        <a:latin typeface="Cambria Math" panose="02040503050406030204" pitchFamily="18" charset="0"/>
                      </a:rPr>
                      <m:t>𝐿</m:t>
                    </m:r>
                  </m:oMath>
                </a14:m>
                <a:r>
                  <a:rPr lang="en-GB" dirty="0" smtClean="0"/>
                  <a:t>,  let</a:t>
                </a:r>
              </a:p>
              <a:p>
                <a:pPr>
                  <a:lnSpc>
                    <a:spcPct val="20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𝜔</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𝜔</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 :</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sSup>
                                        <m:sSupPr>
                                          <m:ctrlPr>
                                            <a:rPr lang="en-GB" b="0" i="1" smtClean="0">
                                              <a:latin typeface="Cambria Math" panose="02040503050406030204" pitchFamily="18" charset="0"/>
                                            </a:rPr>
                                          </m:ctrlPr>
                                        </m:sSupPr>
                                        <m:e>
                                          <m:r>
                                            <a:rPr lang="en-GB" b="0" i="1" smtClean="0">
                                              <a:latin typeface="Cambria Math" panose="02040503050406030204" pitchFamily="18" charset="0"/>
                                            </a:rPr>
                                            <m:t>𝜔</m:t>
                                          </m:r>
                                        </m:e>
                                        <m:sup>
                                          <m:r>
                                            <a:rPr lang="en-GB" b="0" i="1" smtClean="0">
                                              <a:latin typeface="Cambria Math" panose="02040503050406030204" pitchFamily="18" charset="0"/>
                                            </a:rPr>
                                            <m:t>′</m:t>
                                          </m:r>
                                        </m:sup>
                                      </m:sSup>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sSup>
                                        <m:sSupPr>
                                          <m:ctrlPr>
                                            <a:rPr lang="en-GB" b="0" i="1" smtClean="0">
                                              <a:latin typeface="Cambria Math" panose="02040503050406030204" pitchFamily="18" charset="0"/>
                                            </a:rPr>
                                          </m:ctrlPr>
                                        </m:sSupPr>
                                        <m:e>
                                          <m:r>
                                            <a:rPr lang="en-GB" b="0" i="1" smtClean="0">
                                              <a:latin typeface="Cambria Math" panose="02040503050406030204" pitchFamily="18" charset="0"/>
                                            </a:rPr>
                                            <m:t>𝜔</m:t>
                                          </m:r>
                                        </m:e>
                                        <m:sup>
                                          <m:r>
                                            <a:rPr lang="en-GB" b="0" i="1" smtClean="0">
                                              <a:latin typeface="Cambria Math" panose="02040503050406030204" pitchFamily="18" charset="0"/>
                                            </a:rPr>
                                            <m:t>′′</m:t>
                                          </m:r>
                                        </m:sup>
                                      </m:sSup>
                                    </m:sub>
                                  </m:sSub>
                                </m:e>
                              </m:d>
                              <m:r>
                                <a:rPr lang="en-GB" b="0" i="1" smtClean="0">
                                  <a:latin typeface="Cambria Math" panose="02040503050406030204" pitchFamily="18" charset="0"/>
                                </a:rPr>
                                <m:t>=</m:t>
                              </m:r>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𝑗</m:t>
                                      </m:r>
                                    </m:sub>
                                    <m:sup>
                                      <m:r>
                                        <a:rPr lang="en-GB" b="0" i="1" smtClean="0">
                                          <a:latin typeface="Cambria Math" panose="02040503050406030204" pitchFamily="18" charset="0"/>
                                        </a:rPr>
                                        <m:t>∗</m:t>
                                      </m:r>
                                    </m:sup>
                                  </m:sSubSup>
                                </m:e>
                              </m:d>
                              <m:r>
                                <a:rPr lang="en-GB" b="0" i="1" smtClean="0">
                                  <a:latin typeface="Cambria Math" panose="02040503050406030204" pitchFamily="18" charset="0"/>
                                </a:rPr>
                                <m:t> </m:t>
                              </m:r>
                            </m:e>
                          </m:d>
                        </m:e>
                      </m:d>
                    </m:oMath>
                  </m:oMathPara>
                </a14:m>
                <a:endParaRPr lang="en-GB" dirty="0" smtClean="0"/>
              </a:p>
              <a:p>
                <a:pPr>
                  <a:lnSpc>
                    <a:spcPct val="200000"/>
                  </a:lnSpc>
                </a:pPr>
                <a:r>
                  <a:rPr lang="en-GB" dirty="0" smtClean="0"/>
                  <a:t>be the </a:t>
                </a:r>
                <a:r>
                  <a:rPr lang="en-GB" b="1" dirty="0" smtClean="0"/>
                  <a:t>joint frequency</a:t>
                </a:r>
                <a:r>
                  <a:rPr lang="en-GB" dirty="0" smtClean="0"/>
                  <a:t> of the pair  </a:t>
                </a:r>
                <a14:m>
                  <m:oMath xmlns:m="http://schemas.openxmlformats.org/officeDocument/2006/math">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𝑗</m:t>
                            </m:r>
                          </m:sub>
                          <m:sup>
                            <m:r>
                              <a:rPr lang="en-GB" b="0" i="1" smtClean="0">
                                <a:latin typeface="Cambria Math" panose="02040503050406030204" pitchFamily="18" charset="0"/>
                              </a:rPr>
                              <m:t>∗</m:t>
                            </m:r>
                          </m:sup>
                        </m:sSubSup>
                      </m:e>
                    </m:d>
                  </m:oMath>
                </a14:m>
                <a:r>
                  <a:rPr lang="en-GB" dirty="0" smtClean="0"/>
                  <a:t>  in the population of the unique pairs.</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9009858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 populations:  Marginal frequencies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𝐾</m:t>
                    </m:r>
                  </m:oMath>
                </a14:m>
                <a:r>
                  <a:rPr lang="en-GB" dirty="0" smtClean="0"/>
                  <a:t>,  let</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𝑖</m:t>
                          </m:r>
                          <m:r>
                            <a:rPr lang="en-GB" b="0" i="1" smtClean="0">
                              <a:latin typeface="Cambria Math" panose="02040503050406030204" pitchFamily="18" charset="0"/>
                            </a:rPr>
                            <m:t>⋅</m:t>
                          </m:r>
                        </m:sub>
                      </m:sSub>
                      <m:r>
                        <a:rPr lang="en-GB" i="1">
                          <a:latin typeface="Cambria Math" panose="02040503050406030204" pitchFamily="18" charset="0"/>
                        </a:rPr>
                        <m:t>=</m:t>
                      </m:r>
                      <m:nary>
                        <m:naryPr>
                          <m:chr m:val="∑"/>
                          <m:ctrlPr>
                            <a:rPr lang="en-GB" i="1">
                              <a:latin typeface="Cambria Math" panose="02040503050406030204" pitchFamily="18" charset="0"/>
                            </a:rPr>
                          </m:ctrlPr>
                        </m:naryPr>
                        <m:sub>
                          <m:r>
                            <a:rPr lang="en-GB" i="1" smtClean="0">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𝐿</m:t>
                          </m:r>
                        </m:sup>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smtClean="0">
                                  <a:latin typeface="Cambria Math" panose="02040503050406030204" pitchFamily="18" charset="0"/>
                                </a:rPr>
                                <m:t>𝑖𝑗</m:t>
                              </m:r>
                            </m:sub>
                          </m:sSub>
                        </m:e>
                      </m:nary>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𝜔</m:t>
                                  </m:r>
                                </m:sub>
                              </m:sSub>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r>
                                <a:rPr lang="en-GB" b="0" i="1" smtClean="0">
                                  <a:latin typeface="Cambria Math" panose="02040503050406030204" pitchFamily="18" charset="0"/>
                                </a:rPr>
                                <m:t> </m:t>
                              </m:r>
                            </m:e>
                          </m:d>
                        </m:e>
                      </m:d>
                    </m:oMath>
                  </m:oMathPara>
                </a14:m>
                <a:endParaRPr lang="en-GB" dirty="0" smtClean="0"/>
              </a:p>
              <a:p>
                <a:pPr>
                  <a:lnSpc>
                    <a:spcPct val="200000"/>
                  </a:lnSpc>
                </a:pPr>
                <a:r>
                  <a:rPr lang="en-GB" dirty="0" smtClean="0"/>
                  <a:t>be the </a:t>
                </a:r>
                <a:r>
                  <a:rPr lang="en-GB" b="1" dirty="0" smtClean="0"/>
                  <a:t>marginal frequency</a:t>
                </a:r>
                <a:r>
                  <a:rPr lang="en-GB" dirty="0" smtClean="0"/>
                  <a:t> of the value  </a:t>
                </a:r>
                <a14:m>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oMath>
                </a14:m>
                <a:r>
                  <a:rPr lang="en-GB" dirty="0" smtClean="0"/>
                  <a:t>  in the first population.</a:t>
                </a:r>
              </a:p>
              <a:p>
                <a:pPr>
                  <a:lnSpc>
                    <a:spcPct val="150000"/>
                  </a:lnSpc>
                </a:pPr>
                <a:endParaRPr lang="en-GB" dirty="0" smtClean="0"/>
              </a:p>
              <a:p>
                <a:r>
                  <a:rPr lang="en-GB" dirty="0"/>
                  <a:t>For  </a:t>
                </a:r>
                <a14:m>
                  <m:oMath xmlns:m="http://schemas.openxmlformats.org/officeDocument/2006/math">
                    <m:r>
                      <a:rPr lang="en-GB" i="1" smtClean="0">
                        <a:latin typeface="Cambria Math" panose="02040503050406030204" pitchFamily="18" charset="0"/>
                      </a:rPr>
                      <m:t>𝑗</m:t>
                    </m:r>
                    <m:r>
                      <a:rPr lang="en-GB" i="1">
                        <a:latin typeface="Cambria Math" panose="02040503050406030204" pitchFamily="18" charset="0"/>
                      </a:rPr>
                      <m:t>=1, 2,…,</m:t>
                    </m:r>
                    <m:r>
                      <a:rPr lang="en-GB" i="1">
                        <a:latin typeface="Cambria Math" panose="02040503050406030204" pitchFamily="18" charset="0"/>
                      </a:rPr>
                      <m:t>𝐿</m:t>
                    </m:r>
                  </m:oMath>
                </a14:m>
                <a:r>
                  <a:rPr lang="en-GB" dirty="0"/>
                  <a:t>,  let</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b="0" i="1" smtClean="0">
                              <a:latin typeface="Cambria Math" panose="02040503050406030204" pitchFamily="18" charset="0"/>
                            </a:rPr>
                            <m:t>⋅</m:t>
                          </m:r>
                          <m:r>
                            <a:rPr lang="en-GB" i="1" smtClean="0">
                              <a:latin typeface="Cambria Math" panose="02040503050406030204" pitchFamily="18" charset="0"/>
                            </a:rPr>
                            <m:t>𝑗</m:t>
                          </m:r>
                        </m:sub>
                      </m:sSub>
                      <m:r>
                        <a:rPr lang="en-GB" i="1">
                          <a:latin typeface="Cambria Math" panose="02040503050406030204" pitchFamily="18" charset="0"/>
                        </a:rPr>
                        <m:t>=</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𝐾</m:t>
                          </m:r>
                        </m:sup>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smtClean="0">
                                  <a:latin typeface="Cambria Math" panose="02040503050406030204" pitchFamily="18" charset="0"/>
                                </a:rPr>
                                <m:t>𝑖𝑗</m:t>
                              </m:r>
                            </m:sub>
                          </m:sSub>
                        </m:e>
                      </m:nary>
                      <m:r>
                        <a:rPr lang="en-GB" i="1">
                          <a:latin typeface="Cambria Math" panose="02040503050406030204" pitchFamily="18" charset="0"/>
                        </a:rPr>
                        <m:t>=</m:t>
                      </m:r>
                      <m:d>
                        <m:dPr>
                          <m:begChr m:val="|"/>
                          <m:endChr m:val="|"/>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0" i="1" smtClean="0">
                                  <a:latin typeface="Cambria Math" panose="02040503050406030204" pitchFamily="18" charset="0"/>
                                </a:rPr>
                                <m:t>𝜔</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𝜔</m:t>
                                  </m:r>
                                </m:sub>
                              </m:sSub>
                              <m:r>
                                <a:rPr lang="en-GB" i="1">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𝑗</m:t>
                                  </m:r>
                                </m:sub>
                                <m:sup>
                                  <m:r>
                                    <a:rPr lang="en-GB" b="0" i="1" smtClean="0">
                                      <a:latin typeface="Cambria Math" panose="02040503050406030204" pitchFamily="18" charset="0"/>
                                    </a:rPr>
                                    <m:t>∗</m:t>
                                  </m:r>
                                </m:sup>
                              </m:sSubSup>
                              <m:r>
                                <a:rPr lang="en-GB" i="1">
                                  <a:latin typeface="Cambria Math" panose="02040503050406030204" pitchFamily="18" charset="0"/>
                                </a:rPr>
                                <m:t> </m:t>
                              </m:r>
                            </m:e>
                          </m:d>
                        </m:e>
                      </m:d>
                    </m:oMath>
                  </m:oMathPara>
                </a14:m>
                <a:endParaRPr lang="en-GB" dirty="0"/>
              </a:p>
              <a:p>
                <a:pPr>
                  <a:lnSpc>
                    <a:spcPct val="200000"/>
                  </a:lnSpc>
                </a:pPr>
                <a:r>
                  <a:rPr lang="en-GB" dirty="0"/>
                  <a:t>be the </a:t>
                </a:r>
                <a:r>
                  <a:rPr lang="en-GB" b="1" dirty="0"/>
                  <a:t>marginal frequency</a:t>
                </a:r>
                <a:r>
                  <a:rPr lang="en-GB" dirty="0"/>
                  <a:t> of the value  </a:t>
                </a:r>
                <a14:m>
                  <m:oMath xmlns:m="http://schemas.openxmlformats.org/officeDocument/2006/math">
                    <m:sSubSup>
                      <m:sSubSupPr>
                        <m:ctrlPr>
                          <a:rPr lang="en-GB" i="1">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𝑗</m:t>
                        </m:r>
                      </m:sub>
                      <m:sup>
                        <m:r>
                          <a:rPr lang="en-GB" i="1">
                            <a:latin typeface="Cambria Math" panose="02040503050406030204" pitchFamily="18" charset="0"/>
                          </a:rPr>
                          <m:t>∗</m:t>
                        </m:r>
                      </m:sup>
                    </m:sSubSup>
                  </m:oMath>
                </a14:m>
                <a:r>
                  <a:rPr lang="en-GB" dirty="0"/>
                  <a:t>  in the </a:t>
                </a:r>
                <a:r>
                  <a:rPr lang="en-GB" dirty="0" smtClean="0"/>
                  <a:t>second </a:t>
                </a:r>
                <a:r>
                  <a:rPr lang="en-GB" dirty="0"/>
                  <a:t>population</a:t>
                </a:r>
                <a:r>
                  <a:rPr lang="en-GB" dirty="0" smtClean="0"/>
                  <a:t>.</a:t>
                </a:r>
              </a:p>
              <a:p>
                <a:pPr>
                  <a:lnSpc>
                    <a:spcPct val="150000"/>
                  </a:lnSpc>
                </a:pPr>
                <a:r>
                  <a:rPr lang="en-GB" dirty="0" smtClean="0"/>
                  <a:t>The situation can be summarized by a contingency table</a:t>
                </a:r>
                <a:r>
                  <a:rPr lang="en-GB" dirty="0" smtClean="0"/>
                  <a:t>.</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985"/>
                </a:stretch>
              </a:blipFill>
            </p:spPr>
            <p:txBody>
              <a:bodyPr/>
              <a:lstStyle/>
              <a:p>
                <a:r>
                  <a:rPr lang="en-GB">
                    <a:noFill/>
                  </a:rPr>
                  <a:t> </a:t>
                </a:r>
              </a:p>
            </p:txBody>
          </p:sp>
        </mc:Fallback>
      </mc:AlternateContent>
    </p:spTree>
    <p:extLst>
      <p:ext uri="{BB962C8B-B14F-4D97-AF65-F5344CB8AC3E}">
        <p14:creationId xmlns:p14="http://schemas.microsoft.com/office/powerpoint/2010/main" val="33308483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Contingency table — for the population</a:t>
            </a:r>
            <a:endParaRPr lang="en-GB" dirty="0"/>
          </a:p>
        </p:txBody>
      </p:sp>
      <mc:AlternateContent xmlns:mc="http://schemas.openxmlformats.org/markup-compatibility/2006" xmlns:a14="http://schemas.microsoft.com/office/drawing/2010/main">
        <mc:Choice Requires="a14">
          <p:graphicFrame>
            <p:nvGraphicFramePr>
              <p:cNvPr id="3" name="Tabulka 2"/>
              <p:cNvGraphicFramePr>
                <a:graphicFrameLocks noGrp="1"/>
              </p:cNvGraphicFramePr>
              <p:nvPr>
                <p:extLst>
                  <p:ext uri="{D42A27DB-BD31-4B8C-83A1-F6EECF244321}">
                    <p14:modId xmlns:p14="http://schemas.microsoft.com/office/powerpoint/2010/main" val="4066988658"/>
                  </p:ext>
                </p:extLst>
              </p:nvPr>
            </p:nvGraphicFramePr>
            <p:xfrm>
              <a:off x="1332000" y="1980000"/>
              <a:ext cx="8640000" cy="3240000"/>
            </p:xfrm>
            <a:graphic>
              <a:graphicData uri="http://schemas.openxmlformats.org/drawingml/2006/table">
                <a:tbl>
                  <a:tblPr firstRow="1" bandRow="1">
                    <a:tableStyleId>{2D5ABB26-0587-4C30-8999-92F81FD0307C}</a:tableStyleId>
                  </a:tblPr>
                  <a:tblGrid>
                    <a:gridCol w="1440000">
                      <a:extLst>
                        <a:ext uri="{9D8B030D-6E8A-4147-A177-3AD203B41FA5}">
                          <a16:colId xmlns:a16="http://schemas.microsoft.com/office/drawing/2014/main" val="663176399"/>
                        </a:ext>
                      </a:extLst>
                    </a:gridCol>
                    <a:gridCol w="1440000">
                      <a:extLst>
                        <a:ext uri="{9D8B030D-6E8A-4147-A177-3AD203B41FA5}">
                          <a16:colId xmlns:a16="http://schemas.microsoft.com/office/drawing/2014/main" val="757139265"/>
                        </a:ext>
                      </a:extLst>
                    </a:gridCol>
                    <a:gridCol w="1440000">
                      <a:extLst>
                        <a:ext uri="{9D8B030D-6E8A-4147-A177-3AD203B41FA5}">
                          <a16:colId xmlns:a16="http://schemas.microsoft.com/office/drawing/2014/main" val="540251886"/>
                        </a:ext>
                      </a:extLst>
                    </a:gridCol>
                    <a:gridCol w="1440000">
                      <a:extLst>
                        <a:ext uri="{9D8B030D-6E8A-4147-A177-3AD203B41FA5}">
                          <a16:colId xmlns:a16="http://schemas.microsoft.com/office/drawing/2014/main" val="1998485203"/>
                        </a:ext>
                      </a:extLst>
                    </a:gridCol>
                    <a:gridCol w="1440000">
                      <a:extLst>
                        <a:ext uri="{9D8B030D-6E8A-4147-A177-3AD203B41FA5}">
                          <a16:colId xmlns:a16="http://schemas.microsoft.com/office/drawing/2014/main" val="2372070275"/>
                        </a:ext>
                      </a:extLst>
                    </a:gridCol>
                    <a:gridCol w="1440000">
                      <a:extLst>
                        <a:ext uri="{9D8B030D-6E8A-4147-A177-3AD203B41FA5}">
                          <a16:colId xmlns:a16="http://schemas.microsoft.com/office/drawing/2014/main" val="2016874246"/>
                        </a:ext>
                      </a:extLst>
                    </a:gridCol>
                  </a:tblGrid>
                  <a:tr h="540000">
                    <a:tc>
                      <a:txBody>
                        <a:bodyPr/>
                        <a:lstStyle/>
                        <a:p>
                          <a:pPr algn="ctr"/>
                          <a:r>
                            <a:rPr lang="en-GB" sz="2400" b="1" i="1" baseline="-25000" noProof="0" dirty="0" smtClean="0">
                              <a:solidFill>
                                <a:schemeClr val="bg1"/>
                              </a:solidFill>
                            </a:rPr>
                            <a:t>X</a:t>
                          </a:r>
                          <a:r>
                            <a:rPr lang="en-GB" sz="2400" noProof="0" dirty="0" smtClean="0">
                              <a:solidFill>
                                <a:schemeClr val="bg1"/>
                              </a:solidFill>
                            </a:rPr>
                            <a:t> \ </a:t>
                          </a:r>
                          <a:r>
                            <a:rPr lang="en-GB" sz="2400" b="1" i="1" baseline="30000" noProof="0" dirty="0" smtClean="0">
                              <a:solidFill>
                                <a:schemeClr val="bg1"/>
                              </a:solidFill>
                            </a:rPr>
                            <a:t>Y</a:t>
                          </a:r>
                          <a:endParaRPr lang="en-GB" sz="2400" b="1" i="1" baseline="300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2400" b="0" i="1" noProof="0" smtClean="0">
                                        <a:solidFill>
                                          <a:schemeClr val="bg1"/>
                                        </a:solidFill>
                                        <a:latin typeface="Cambria Math" panose="02040503050406030204" pitchFamily="18" charset="0"/>
                                      </a:rPr>
                                    </m:ctrlPr>
                                  </m:sSubSupPr>
                                  <m:e>
                                    <m:r>
                                      <a:rPr lang="en-GB" sz="2400" b="0" i="1" noProof="0" smtClean="0">
                                        <a:solidFill>
                                          <a:schemeClr val="bg1"/>
                                        </a:solidFill>
                                        <a:latin typeface="Cambria Math" panose="02040503050406030204" pitchFamily="18" charset="0"/>
                                      </a:rPr>
                                      <m:t>𝑦</m:t>
                                    </m:r>
                                  </m:e>
                                  <m:sub>
                                    <m:r>
                                      <a:rPr lang="en-GB" sz="2400" b="0" i="1" noProof="0" smtClean="0">
                                        <a:solidFill>
                                          <a:schemeClr val="bg1"/>
                                        </a:solidFill>
                                        <a:latin typeface="Cambria Math" panose="02040503050406030204" pitchFamily="18" charset="0"/>
                                      </a:rPr>
                                      <m:t>1</m:t>
                                    </m:r>
                                  </m:sub>
                                  <m:sup>
                                    <m:r>
                                      <a:rPr lang="en-GB" sz="2400" b="0" i="1" noProof="0" smtClean="0">
                                        <a:solidFill>
                                          <a:schemeClr val="bg1"/>
                                        </a:solidFill>
                                        <a:latin typeface="Cambria Math" panose="02040503050406030204" pitchFamily="18" charset="0"/>
                                      </a:rPr>
                                      <m:t>∗</m:t>
                                    </m:r>
                                  </m:sup>
                                </m:sSubSup>
                              </m:oMath>
                            </m:oMathPara>
                          </a14:m>
                          <a:endParaRPr lang="en-GB" sz="2400" baseline="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2400" b="0" i="1" noProof="0" smtClean="0">
                                        <a:solidFill>
                                          <a:schemeClr val="bg1"/>
                                        </a:solidFill>
                                        <a:latin typeface="Cambria Math" panose="02040503050406030204" pitchFamily="18" charset="0"/>
                                      </a:rPr>
                                    </m:ctrlPr>
                                  </m:sSubSupPr>
                                  <m:e>
                                    <m:r>
                                      <a:rPr lang="en-GB" sz="2400" b="0" i="1" noProof="0" smtClean="0">
                                        <a:solidFill>
                                          <a:schemeClr val="bg1"/>
                                        </a:solidFill>
                                        <a:latin typeface="Cambria Math" panose="02040503050406030204" pitchFamily="18" charset="0"/>
                                      </a:rPr>
                                      <m:t>𝑦</m:t>
                                    </m:r>
                                  </m:e>
                                  <m:sub>
                                    <m:r>
                                      <a:rPr lang="en-GB" sz="2400" b="0" i="1" noProof="0" smtClean="0">
                                        <a:solidFill>
                                          <a:schemeClr val="bg1"/>
                                        </a:solidFill>
                                        <a:latin typeface="Cambria Math" panose="02040503050406030204" pitchFamily="18" charset="0"/>
                                      </a:rPr>
                                      <m:t>2</m:t>
                                    </m:r>
                                  </m:sub>
                                  <m:sup>
                                    <m:r>
                                      <a:rPr lang="en-GB" sz="2400" b="0" i="1" noProof="0" smtClean="0">
                                        <a:solidFill>
                                          <a:schemeClr val="bg1"/>
                                        </a:solidFill>
                                        <a:latin typeface="Cambria Math" panose="02040503050406030204" pitchFamily="18" charset="0"/>
                                      </a:rPr>
                                      <m:t>∗</m:t>
                                    </m:r>
                                  </m:sup>
                                </m:sSubSup>
                              </m:oMath>
                            </m:oMathPara>
                          </a14:m>
                          <a:endParaRPr lang="en-GB" sz="2400" baseline="0" noProof="0" dirty="0">
                            <a:solidFill>
                              <a:schemeClr val="bg1"/>
                            </a:solidFill>
                          </a:endParaRPr>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solidFill>
                                      <a:schemeClr val="bg1"/>
                                    </a:solidFill>
                                    <a:latin typeface="Cambria Math" panose="02040503050406030204" pitchFamily="18" charset="0"/>
                                  </a:rPr>
                                  <m:t>…</m:t>
                                </m:r>
                              </m:oMath>
                            </m:oMathPara>
                          </a14:m>
                          <a:endParaRPr lang="en-GB" sz="2400" noProof="0" dirty="0">
                            <a:solidFill>
                              <a:schemeClr val="bg1"/>
                            </a:solidFill>
                          </a:endParaRPr>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2400" b="0" i="1" noProof="0" smtClean="0">
                                        <a:solidFill>
                                          <a:schemeClr val="bg1"/>
                                        </a:solidFill>
                                        <a:latin typeface="Cambria Math" panose="02040503050406030204" pitchFamily="18" charset="0"/>
                                      </a:rPr>
                                    </m:ctrlPr>
                                  </m:sSubSupPr>
                                  <m:e>
                                    <m:r>
                                      <a:rPr lang="en-GB" sz="2400" b="0" i="1" noProof="0" smtClean="0">
                                        <a:solidFill>
                                          <a:schemeClr val="bg1"/>
                                        </a:solidFill>
                                        <a:latin typeface="Cambria Math" panose="02040503050406030204" pitchFamily="18" charset="0"/>
                                      </a:rPr>
                                      <m:t>𝑦</m:t>
                                    </m:r>
                                  </m:e>
                                  <m:sub>
                                    <m:r>
                                      <a:rPr lang="en-GB" sz="2400" b="0" i="1" noProof="0" smtClean="0">
                                        <a:solidFill>
                                          <a:schemeClr val="bg1"/>
                                        </a:solidFill>
                                        <a:latin typeface="Cambria Math" panose="02040503050406030204" pitchFamily="18" charset="0"/>
                                      </a:rPr>
                                      <m:t>𝐿</m:t>
                                    </m:r>
                                  </m:sub>
                                  <m:sup>
                                    <m:r>
                                      <a:rPr lang="en-GB" sz="2400" b="0" i="1" noProof="0" smtClean="0">
                                        <a:solidFill>
                                          <a:schemeClr val="bg1"/>
                                        </a:solidFill>
                                        <a:latin typeface="Cambria Math" panose="02040503050406030204" pitchFamily="18" charset="0"/>
                                      </a:rPr>
                                      <m:t>∗</m:t>
                                    </m:r>
                                  </m:sup>
                                </m:sSubSup>
                              </m:oMath>
                            </m:oMathPara>
                          </a14:m>
                          <a:endParaRPr lang="en-GB" sz="2400" i="0" baseline="0" noProof="0" dirty="0">
                            <a:solidFill>
                              <a:schemeClr val="bg1"/>
                            </a:solidFill>
                          </a:endParaRPr>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r>
                            <a:rPr lang="en-GB" sz="2400" b="1" noProof="0" dirty="0" smtClean="0">
                              <a:solidFill>
                                <a:schemeClr val="bg1"/>
                              </a:solidFill>
                            </a:rPr>
                            <a:t>TOTAL</a:t>
                          </a:r>
                          <a:endParaRPr lang="en-GB" sz="2400" b="1"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extLst>
                      <a:ext uri="{0D108BD9-81ED-4DB2-BD59-A6C34878D82A}">
                        <a16:rowId xmlns:a16="http://schemas.microsoft.com/office/drawing/2014/main" val="1473985327"/>
                      </a:ext>
                    </a:extLst>
                  </a:tr>
                  <a:tr h="540000">
                    <a:tc>
                      <a:txBody>
                        <a:bodyPr/>
                        <a:lstStyle/>
                        <a:p>
                          <a:pPr algn="ctr"/>
                          <a14:m>
                            <m:oMathPara xmlns:m="http://schemas.openxmlformats.org/officeDocument/2006/math">
                              <m:oMathParaPr>
                                <m:jc m:val="centerGroup"/>
                              </m:oMathParaPr>
                              <m:oMath xmlns:m="http://schemas.openxmlformats.org/officeDocument/2006/math">
                                <m:sSubSup>
                                  <m:sSubSupPr>
                                    <m:ctrlPr>
                                      <a:rPr lang="en-GB" sz="2400" b="0" i="1" noProof="0" smtClean="0">
                                        <a:solidFill>
                                          <a:schemeClr val="bg1"/>
                                        </a:solidFill>
                                        <a:latin typeface="Cambria Math" panose="02040503050406030204" pitchFamily="18" charset="0"/>
                                      </a:rPr>
                                    </m:ctrlPr>
                                  </m:sSubSupPr>
                                  <m:e>
                                    <m:r>
                                      <a:rPr lang="en-GB" sz="2400" b="0" i="1" noProof="0" smtClean="0">
                                        <a:solidFill>
                                          <a:schemeClr val="bg1"/>
                                        </a:solidFill>
                                        <a:latin typeface="Cambria Math" panose="02040503050406030204" pitchFamily="18" charset="0"/>
                                      </a:rPr>
                                      <m:t>𝑥</m:t>
                                    </m:r>
                                  </m:e>
                                  <m:sub>
                                    <m:r>
                                      <a:rPr lang="en-GB" sz="2400" b="0" i="1" noProof="0" smtClean="0">
                                        <a:solidFill>
                                          <a:schemeClr val="bg1"/>
                                        </a:solidFill>
                                        <a:latin typeface="Cambria Math" panose="02040503050406030204" pitchFamily="18" charset="0"/>
                                      </a:rPr>
                                      <m:t>1</m:t>
                                    </m:r>
                                  </m:sub>
                                  <m:sup>
                                    <m:r>
                                      <a:rPr lang="en-GB" sz="2400" b="0" i="1" noProof="0" smtClean="0">
                                        <a:solidFill>
                                          <a:schemeClr val="bg1"/>
                                        </a:solidFill>
                                        <a:latin typeface="Cambria Math" panose="02040503050406030204" pitchFamily="18" charset="0"/>
                                      </a:rPr>
                                      <m:t>∗</m:t>
                                    </m:r>
                                  </m:sup>
                                </m:sSubSup>
                              </m:oMath>
                            </m:oMathPara>
                          </a14:m>
                          <a:endParaRPr lang="en-GB" sz="2400" baseline="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11</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i="1" noProof="0" smtClean="0">
                                        <a:latin typeface="Cambria Math" panose="02040503050406030204" pitchFamily="18" charset="0"/>
                                      </a:rPr>
                                      <m:t>12</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i="1" noProof="0" smtClean="0">
                                        <a:latin typeface="Cambria Math" panose="02040503050406030204" pitchFamily="18" charset="0"/>
                                      </a:rPr>
                                      <m:t>1</m:t>
                                    </m:r>
                                    <m:r>
                                      <a:rPr lang="en-GB" sz="2400" b="0" i="1" noProof="0" smtClean="0">
                                        <a:latin typeface="Cambria Math" panose="02040503050406030204" pitchFamily="18" charset="0"/>
                                      </a:rPr>
                                      <m:t>𝐿</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1∙</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58BCB2"/>
                        </a:solidFill>
                      </a:tcPr>
                    </a:tc>
                    <a:extLst>
                      <a:ext uri="{0D108BD9-81ED-4DB2-BD59-A6C34878D82A}">
                        <a16:rowId xmlns:a16="http://schemas.microsoft.com/office/drawing/2014/main" val="4259007296"/>
                      </a:ext>
                    </a:extLst>
                  </a:tr>
                  <a:tr h="540000">
                    <a:tc>
                      <a:txBody>
                        <a:bodyPr/>
                        <a:lstStyle/>
                        <a:p>
                          <a:pPr algn="ctr"/>
                          <a14:m>
                            <m:oMathPara xmlns:m="http://schemas.openxmlformats.org/officeDocument/2006/math">
                              <m:oMathParaPr>
                                <m:jc m:val="centerGroup"/>
                              </m:oMathParaPr>
                              <m:oMath xmlns:m="http://schemas.openxmlformats.org/officeDocument/2006/math">
                                <m:sSubSup>
                                  <m:sSubSupPr>
                                    <m:ctrlPr>
                                      <a:rPr lang="en-GB" sz="2400" b="0" i="1" noProof="0" smtClean="0">
                                        <a:solidFill>
                                          <a:schemeClr val="bg1"/>
                                        </a:solidFill>
                                        <a:latin typeface="Cambria Math" panose="02040503050406030204" pitchFamily="18" charset="0"/>
                                      </a:rPr>
                                    </m:ctrlPr>
                                  </m:sSubSupPr>
                                  <m:e>
                                    <m:r>
                                      <a:rPr lang="en-GB" sz="2400" b="0" i="1" noProof="0" smtClean="0">
                                        <a:solidFill>
                                          <a:schemeClr val="bg1"/>
                                        </a:solidFill>
                                        <a:latin typeface="Cambria Math" panose="02040503050406030204" pitchFamily="18" charset="0"/>
                                      </a:rPr>
                                      <m:t>𝑥</m:t>
                                    </m:r>
                                  </m:e>
                                  <m:sub>
                                    <m:r>
                                      <a:rPr lang="en-GB" sz="2400" b="0" i="1" noProof="0" smtClean="0">
                                        <a:solidFill>
                                          <a:schemeClr val="bg1"/>
                                        </a:solidFill>
                                        <a:latin typeface="Cambria Math" panose="02040503050406030204" pitchFamily="18" charset="0"/>
                                      </a:rPr>
                                      <m:t>2</m:t>
                                    </m:r>
                                  </m:sub>
                                  <m:sup>
                                    <m:r>
                                      <a:rPr lang="en-GB" sz="2400" b="0" i="1" noProof="0" smtClean="0">
                                        <a:solidFill>
                                          <a:schemeClr val="bg1"/>
                                        </a:solidFill>
                                        <a:latin typeface="Cambria Math" panose="02040503050406030204" pitchFamily="18" charset="0"/>
                                      </a:rPr>
                                      <m:t>∗</m:t>
                                    </m:r>
                                  </m:sup>
                                </m:sSubSup>
                              </m:oMath>
                            </m:oMathPara>
                          </a14:m>
                          <a:endParaRPr lang="en-GB" sz="2400" baseline="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i="1" noProof="0" smtClean="0">
                                        <a:latin typeface="Cambria Math" panose="02040503050406030204" pitchFamily="18" charset="0"/>
                                      </a:rPr>
                                      <m:t>21</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i="1" noProof="0" smtClean="0">
                                        <a:latin typeface="Cambria Math" panose="02040503050406030204" pitchFamily="18" charset="0"/>
                                      </a:rPr>
                                      <m:t>22</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i="1" noProof="0" smtClean="0">
                                        <a:latin typeface="Cambria Math" panose="02040503050406030204" pitchFamily="18" charset="0"/>
                                      </a:rPr>
                                      <m:t>2</m:t>
                                    </m:r>
                                    <m:r>
                                      <a:rPr lang="en-GB" sz="2400" b="0" i="1" noProof="0" smtClean="0">
                                        <a:latin typeface="Cambria Math" panose="02040503050406030204" pitchFamily="18" charset="0"/>
                                      </a:rPr>
                                      <m:t>𝐿</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2∙</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58BCB2"/>
                        </a:solidFill>
                      </a:tcPr>
                    </a:tc>
                    <a:extLst>
                      <a:ext uri="{0D108BD9-81ED-4DB2-BD59-A6C34878D82A}">
                        <a16:rowId xmlns:a16="http://schemas.microsoft.com/office/drawing/2014/main" val="1286799655"/>
                      </a:ext>
                    </a:extLst>
                  </a:tr>
                  <a:tr h="540000">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solidFill>
                                      <a:schemeClr val="bg1"/>
                                    </a:solidFill>
                                    <a:latin typeface="Cambria Math" panose="02040503050406030204" pitchFamily="18" charset="0"/>
                                  </a:rPr>
                                  <m:t>…</m:t>
                                </m:r>
                              </m:oMath>
                            </m:oMathPara>
                          </a14:m>
                          <a:endParaRPr lang="en-GB" sz="24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58BCB2"/>
                        </a:solidFill>
                      </a:tcPr>
                    </a:tc>
                    <a:extLst>
                      <a:ext uri="{0D108BD9-81ED-4DB2-BD59-A6C34878D82A}">
                        <a16:rowId xmlns:a16="http://schemas.microsoft.com/office/drawing/2014/main" val="348641750"/>
                      </a:ext>
                    </a:extLst>
                  </a:tr>
                  <a:tr h="540000">
                    <a:tc>
                      <a:txBody>
                        <a:bodyPr/>
                        <a:lstStyle/>
                        <a:p>
                          <a:pPr algn="ctr"/>
                          <a14:m>
                            <m:oMathPara xmlns:m="http://schemas.openxmlformats.org/officeDocument/2006/math">
                              <m:oMathParaPr>
                                <m:jc m:val="centerGroup"/>
                              </m:oMathParaPr>
                              <m:oMath xmlns:m="http://schemas.openxmlformats.org/officeDocument/2006/math">
                                <m:sSubSup>
                                  <m:sSubSupPr>
                                    <m:ctrlPr>
                                      <a:rPr lang="en-GB" sz="2400" b="0" i="1" noProof="0" smtClean="0">
                                        <a:solidFill>
                                          <a:schemeClr val="bg1"/>
                                        </a:solidFill>
                                        <a:latin typeface="Cambria Math" panose="02040503050406030204" pitchFamily="18" charset="0"/>
                                      </a:rPr>
                                    </m:ctrlPr>
                                  </m:sSubSupPr>
                                  <m:e>
                                    <m:r>
                                      <a:rPr lang="en-GB" sz="2400" b="0" i="1" noProof="0" smtClean="0">
                                        <a:solidFill>
                                          <a:schemeClr val="bg1"/>
                                        </a:solidFill>
                                        <a:latin typeface="Cambria Math" panose="02040503050406030204" pitchFamily="18" charset="0"/>
                                      </a:rPr>
                                      <m:t>𝑥</m:t>
                                    </m:r>
                                  </m:e>
                                  <m:sub>
                                    <m:r>
                                      <a:rPr lang="en-GB" sz="2400" b="0" i="1" noProof="0" smtClean="0">
                                        <a:solidFill>
                                          <a:schemeClr val="bg1"/>
                                        </a:solidFill>
                                        <a:latin typeface="Cambria Math" panose="02040503050406030204" pitchFamily="18" charset="0"/>
                                      </a:rPr>
                                      <m:t>𝐾</m:t>
                                    </m:r>
                                  </m:sub>
                                  <m:sup>
                                    <m:r>
                                      <a:rPr lang="en-GB" sz="2400" b="0" i="1" noProof="0" smtClean="0">
                                        <a:solidFill>
                                          <a:schemeClr val="bg1"/>
                                        </a:solidFill>
                                        <a:latin typeface="Cambria Math" panose="02040503050406030204" pitchFamily="18" charset="0"/>
                                      </a:rPr>
                                      <m:t>∗</m:t>
                                    </m:r>
                                  </m:sup>
                                </m:sSubSup>
                              </m:oMath>
                            </m:oMathPara>
                          </a14:m>
                          <a:endParaRPr lang="en-GB" sz="2400" i="0" baseline="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b="0" i="1" noProof="0" smtClean="0">
                                        <a:latin typeface="Cambria Math" panose="02040503050406030204" pitchFamily="18" charset="0"/>
                                      </a:rPr>
                                      <m:t>𝐾</m:t>
                                    </m:r>
                                    <m:r>
                                      <a:rPr lang="en-GB" sz="2400" i="1" noProof="0" smtClean="0">
                                        <a:latin typeface="Cambria Math" panose="02040503050406030204" pitchFamily="18" charset="0"/>
                                      </a:rPr>
                                      <m:t>1</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b="0" i="1" noProof="0" smtClean="0">
                                        <a:latin typeface="Cambria Math" panose="02040503050406030204" pitchFamily="18" charset="0"/>
                                      </a:rPr>
                                      <m:t>𝐾</m:t>
                                    </m:r>
                                    <m:r>
                                      <a:rPr lang="en-GB" sz="2400" i="1" noProof="0" smtClean="0">
                                        <a:latin typeface="Cambria Math" panose="02040503050406030204" pitchFamily="18" charset="0"/>
                                      </a:rPr>
                                      <m:t>2</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b="0" i="1" noProof="0" smtClean="0">
                                        <a:latin typeface="Cambria Math" panose="02040503050406030204" pitchFamily="18" charset="0"/>
                                      </a:rPr>
                                      <m:t>𝐾𝐿</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𝐾</m:t>
                                    </m:r>
                                    <m:r>
                                      <a:rPr lang="en-GB" sz="2400" b="0" i="1" noProof="0" smtClean="0">
                                        <a:latin typeface="Cambria Math" panose="02040503050406030204" pitchFamily="18" charset="0"/>
                                      </a:rPr>
                                      <m:t>∙</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solidFill>
                          <a:srgbClr val="58BCB2"/>
                        </a:solidFill>
                      </a:tcPr>
                    </a:tc>
                    <a:extLst>
                      <a:ext uri="{0D108BD9-81ED-4DB2-BD59-A6C34878D82A}">
                        <a16:rowId xmlns:a16="http://schemas.microsoft.com/office/drawing/2014/main" val="1321924057"/>
                      </a:ext>
                    </a:extLst>
                  </a:tr>
                  <a:tr h="540000">
                    <a:tc>
                      <a:txBody>
                        <a:bodyPr/>
                        <a:lstStyle/>
                        <a:p>
                          <a:pPr algn="ctr"/>
                          <a:r>
                            <a:rPr lang="en-GB" sz="2400" b="1" noProof="0" dirty="0" smtClean="0">
                              <a:solidFill>
                                <a:schemeClr val="bg1"/>
                              </a:solidFill>
                            </a:rPr>
                            <a:t>TOTAL</a:t>
                          </a:r>
                          <a:endParaRPr lang="en-GB" sz="2400" b="1"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∙1</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58BCB2"/>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∙2</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58BCB2"/>
                        </a:solidFill>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58BCB2"/>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m:t>
                                    </m:r>
                                    <m:r>
                                      <a:rPr lang="en-GB" sz="2400" b="0" i="1" noProof="0" smtClean="0">
                                        <a:latin typeface="Cambria Math" panose="02040503050406030204" pitchFamily="18" charset="0"/>
                                      </a:rPr>
                                      <m:t>𝐿</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58BCB2"/>
                        </a:solidFill>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solidFill>
                                      <a:schemeClr val="bg1"/>
                                    </a:solidFill>
                                    <a:latin typeface="Cambria Math" panose="02040503050406030204" pitchFamily="18" charset="0"/>
                                  </a:rPr>
                                  <m:t>𝑁</m:t>
                                </m:r>
                              </m:oMath>
                            </m:oMathPara>
                          </a14:m>
                          <a:endParaRPr lang="en-GB" sz="24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extLst>
                      <a:ext uri="{0D108BD9-81ED-4DB2-BD59-A6C34878D82A}">
                        <a16:rowId xmlns:a16="http://schemas.microsoft.com/office/drawing/2014/main" val="1950015775"/>
                      </a:ext>
                    </a:extLst>
                  </a:tr>
                </a:tbl>
              </a:graphicData>
            </a:graphic>
          </p:graphicFrame>
        </mc:Choice>
        <mc:Fallback xmlns="">
          <p:graphicFrame>
            <p:nvGraphicFramePr>
              <p:cNvPr id="3" name="Tabulka 2"/>
              <p:cNvGraphicFramePr>
                <a:graphicFrameLocks noGrp="1"/>
              </p:cNvGraphicFramePr>
              <p:nvPr>
                <p:extLst>
                  <p:ext uri="{D42A27DB-BD31-4B8C-83A1-F6EECF244321}">
                    <p14:modId xmlns:p14="http://schemas.microsoft.com/office/powerpoint/2010/main" val="4066988658"/>
                  </p:ext>
                </p:extLst>
              </p:nvPr>
            </p:nvGraphicFramePr>
            <p:xfrm>
              <a:off x="1332000" y="1980000"/>
              <a:ext cx="8640000" cy="3240000"/>
            </p:xfrm>
            <a:graphic>
              <a:graphicData uri="http://schemas.openxmlformats.org/drawingml/2006/table">
                <a:tbl>
                  <a:tblPr firstRow="1" bandRow="1">
                    <a:tableStyleId>{2D5ABB26-0587-4C30-8999-92F81FD0307C}</a:tableStyleId>
                  </a:tblPr>
                  <a:tblGrid>
                    <a:gridCol w="1440000">
                      <a:extLst>
                        <a:ext uri="{9D8B030D-6E8A-4147-A177-3AD203B41FA5}">
                          <a16:colId xmlns:a16="http://schemas.microsoft.com/office/drawing/2014/main" val="663176399"/>
                        </a:ext>
                      </a:extLst>
                    </a:gridCol>
                    <a:gridCol w="1440000">
                      <a:extLst>
                        <a:ext uri="{9D8B030D-6E8A-4147-A177-3AD203B41FA5}">
                          <a16:colId xmlns:a16="http://schemas.microsoft.com/office/drawing/2014/main" val="757139265"/>
                        </a:ext>
                      </a:extLst>
                    </a:gridCol>
                    <a:gridCol w="1440000">
                      <a:extLst>
                        <a:ext uri="{9D8B030D-6E8A-4147-A177-3AD203B41FA5}">
                          <a16:colId xmlns:a16="http://schemas.microsoft.com/office/drawing/2014/main" val="540251886"/>
                        </a:ext>
                      </a:extLst>
                    </a:gridCol>
                    <a:gridCol w="1440000">
                      <a:extLst>
                        <a:ext uri="{9D8B030D-6E8A-4147-A177-3AD203B41FA5}">
                          <a16:colId xmlns:a16="http://schemas.microsoft.com/office/drawing/2014/main" val="1998485203"/>
                        </a:ext>
                      </a:extLst>
                    </a:gridCol>
                    <a:gridCol w="1440000">
                      <a:extLst>
                        <a:ext uri="{9D8B030D-6E8A-4147-A177-3AD203B41FA5}">
                          <a16:colId xmlns:a16="http://schemas.microsoft.com/office/drawing/2014/main" val="2372070275"/>
                        </a:ext>
                      </a:extLst>
                    </a:gridCol>
                    <a:gridCol w="1440000">
                      <a:extLst>
                        <a:ext uri="{9D8B030D-6E8A-4147-A177-3AD203B41FA5}">
                          <a16:colId xmlns:a16="http://schemas.microsoft.com/office/drawing/2014/main" val="2016874246"/>
                        </a:ext>
                      </a:extLst>
                    </a:gridCol>
                  </a:tblGrid>
                  <a:tr h="540000">
                    <a:tc>
                      <a:txBody>
                        <a:bodyPr/>
                        <a:lstStyle/>
                        <a:p>
                          <a:pPr algn="ctr"/>
                          <a:r>
                            <a:rPr lang="en-GB" sz="2400" b="1" i="1" baseline="-25000" noProof="0" dirty="0" smtClean="0">
                              <a:solidFill>
                                <a:schemeClr val="bg1"/>
                              </a:solidFill>
                            </a:rPr>
                            <a:t>X</a:t>
                          </a:r>
                          <a:r>
                            <a:rPr lang="en-GB" sz="2400" noProof="0" dirty="0" smtClean="0">
                              <a:solidFill>
                                <a:schemeClr val="bg1"/>
                              </a:solidFill>
                            </a:rPr>
                            <a:t> \ </a:t>
                          </a:r>
                          <a:r>
                            <a:rPr lang="en-GB" sz="2400" b="1" i="1" baseline="30000" noProof="0" dirty="0" smtClean="0">
                              <a:solidFill>
                                <a:schemeClr val="bg1"/>
                              </a:solidFill>
                            </a:rPr>
                            <a:t>Y</a:t>
                          </a:r>
                          <a:endParaRPr lang="en-GB" sz="2400" b="1" i="1" baseline="300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100000" r="-399156" b="-5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200847" r="-300847" b="-5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00847" r="-200847" b="-5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99156" r="-100000" b="-517978"/>
                          </a:stretch>
                        </a:blipFill>
                      </a:tcPr>
                    </a:tc>
                    <a:tc>
                      <a:txBody>
                        <a:bodyPr/>
                        <a:lstStyle/>
                        <a:p>
                          <a:pPr algn="ctr"/>
                          <a:r>
                            <a:rPr lang="en-GB" sz="2400" b="1" noProof="0" dirty="0" smtClean="0">
                              <a:solidFill>
                                <a:schemeClr val="bg1"/>
                              </a:solidFill>
                            </a:rPr>
                            <a:t>TOTAL</a:t>
                          </a:r>
                          <a:endParaRPr lang="en-GB" sz="2400" b="1"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extLst>
                      <a:ext uri="{0D108BD9-81ED-4DB2-BD59-A6C34878D82A}">
                        <a16:rowId xmlns:a16="http://schemas.microsoft.com/office/drawing/2014/main" val="1473985327"/>
                      </a:ext>
                    </a:extLst>
                  </a:tr>
                  <a:tr h="540000">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424" t="-100000" r="-501271" b="-417978"/>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100000" t="-100000" r="-399156" b="-4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200847" t="-100000" r="-300847" b="-4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00847" t="-100000" r="-200847" b="-4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99156" t="-100000" r="-100000" b="-417978"/>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501271" t="-100000" r="-424" b="-417978"/>
                          </a:stretch>
                        </a:blipFill>
                      </a:tcPr>
                    </a:tc>
                    <a:extLst>
                      <a:ext uri="{0D108BD9-81ED-4DB2-BD59-A6C34878D82A}">
                        <a16:rowId xmlns:a16="http://schemas.microsoft.com/office/drawing/2014/main" val="4259007296"/>
                      </a:ext>
                    </a:extLst>
                  </a:tr>
                  <a:tr h="540000">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424" t="-200000" r="-501271" b="-317978"/>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100000" t="-200000" r="-399156" b="-3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200847" t="-200000" r="-300847" b="-3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00847" t="-200000" r="-200847" b="-3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99156" t="-200000" r="-100000" b="-317978"/>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501271" t="-200000" r="-424" b="-317978"/>
                          </a:stretch>
                        </a:blipFill>
                      </a:tcPr>
                    </a:tc>
                    <a:extLst>
                      <a:ext uri="{0D108BD9-81ED-4DB2-BD59-A6C34878D82A}">
                        <a16:rowId xmlns:a16="http://schemas.microsoft.com/office/drawing/2014/main" val="1286799655"/>
                      </a:ext>
                    </a:extLst>
                  </a:tr>
                  <a:tr h="540000">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424" t="-303409" r="-501271" b="-221591"/>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100000" t="-303409" r="-399156" b="-22159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200847" t="-303409" r="-300847" b="-22159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00847" t="-303409" r="-200847" b="-22159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99156" t="-303409" r="-100000" b="-221591"/>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501271" t="-303409" r="-424" b="-221591"/>
                          </a:stretch>
                        </a:blipFill>
                      </a:tcPr>
                    </a:tc>
                    <a:extLst>
                      <a:ext uri="{0D108BD9-81ED-4DB2-BD59-A6C34878D82A}">
                        <a16:rowId xmlns:a16="http://schemas.microsoft.com/office/drawing/2014/main" val="348641750"/>
                      </a:ext>
                    </a:extLst>
                  </a:tr>
                  <a:tr h="540000">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424" t="-398876" r="-501271" b="-119101"/>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100000" t="-398876" r="-399156" b="-11910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200847" t="-398876" r="-300847" b="-11910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00847" t="-398876" r="-200847" b="-11910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99156" t="-398876" r="-100000" b="-119101"/>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501271" t="-398876" r="-424" b="-119101"/>
                          </a:stretch>
                        </a:blipFill>
                      </a:tcPr>
                    </a:tc>
                    <a:extLst>
                      <a:ext uri="{0D108BD9-81ED-4DB2-BD59-A6C34878D82A}">
                        <a16:rowId xmlns:a16="http://schemas.microsoft.com/office/drawing/2014/main" val="1321924057"/>
                      </a:ext>
                    </a:extLst>
                  </a:tr>
                  <a:tr h="540000">
                    <a:tc>
                      <a:txBody>
                        <a:bodyPr/>
                        <a:lstStyle/>
                        <a:p>
                          <a:pPr algn="ctr"/>
                          <a:r>
                            <a:rPr lang="en-GB" sz="2400" b="1" noProof="0" dirty="0" smtClean="0">
                              <a:solidFill>
                                <a:schemeClr val="bg1"/>
                              </a:solidFill>
                            </a:rPr>
                            <a:t>TOTAL</a:t>
                          </a:r>
                          <a:endParaRPr lang="en-GB" sz="2400" b="1"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100000" t="-498876" r="-399156" b="-1910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200847" t="-498876" r="-300847" b="-1910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00847" t="-498876" r="-200847" b="-1910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99156" t="-498876" r="-100000" b="-19101"/>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501271" t="-498876" r="-424" b="-19101"/>
                          </a:stretch>
                        </a:blipFill>
                      </a:tcPr>
                    </a:tc>
                    <a:extLst>
                      <a:ext uri="{0D108BD9-81ED-4DB2-BD59-A6C34878D82A}">
                        <a16:rowId xmlns:a16="http://schemas.microsoft.com/office/drawing/2014/main" val="1950015775"/>
                      </a:ext>
                    </a:extLst>
                  </a:tr>
                </a:tbl>
              </a:graphicData>
            </a:graphic>
          </p:graphicFrame>
        </mc:Fallback>
      </mc:AlternateContent>
      <mc:AlternateContent xmlns:mc="http://schemas.openxmlformats.org/markup-compatibility/2006" xmlns:a14="http://schemas.microsoft.com/office/drawing/2010/main">
        <mc:Choice Requires="a14">
          <p:sp>
            <p:nvSpPr>
              <p:cNvPr id="6" name="Čárový bublinový popisek 1 5"/>
              <p:cNvSpPr/>
              <p:nvPr/>
            </p:nvSpPr>
            <p:spPr>
              <a:xfrm>
                <a:off x="252000" y="1098387"/>
                <a:ext cx="5040000" cy="697627"/>
              </a:xfrm>
              <a:prstGeom prst="borderCallout1">
                <a:avLst>
                  <a:gd name="adj1" fmla="val 100153"/>
                  <a:gd name="adj2" fmla="val 50089"/>
                  <a:gd name="adj3" fmla="val 245256"/>
                  <a:gd name="adj4" fmla="val 60213"/>
                </a:avLst>
              </a:prstGeom>
              <a:solidFill>
                <a:schemeClr val="accent1">
                  <a:lumMod val="20000"/>
                  <a:lumOff val="80000"/>
                </a:schemeClr>
              </a:solidFill>
              <a:ln>
                <a:solidFill>
                  <a:srgbClr val="FF0000"/>
                </a:solidFill>
                <a:headEnd type="none"/>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solidFill>
                      <a:schemeClr val="tx1"/>
                    </a:solidFill>
                  </a:rPr>
                  <a:t>the observed frequencies of the pairs  </a:t>
                </a:r>
                <a14:m>
                  <m:oMath xmlns:m="http://schemas.openxmlformats.org/officeDocument/2006/math">
                    <m:d>
                      <m:dPr>
                        <m:ctrlPr>
                          <a:rPr lang="en-GB" b="0" i="1" smtClean="0">
                            <a:solidFill>
                              <a:schemeClr val="tx1"/>
                            </a:solidFill>
                            <a:latin typeface="Cambria Math" panose="02040503050406030204" pitchFamily="18" charset="0"/>
                          </a:rPr>
                        </m:ctrlPr>
                      </m:dPr>
                      <m:e>
                        <m:sSubSup>
                          <m:sSubSupPr>
                            <m:ctrlPr>
                              <a:rPr lang="en-GB" b="0"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𝑖</m:t>
                            </m:r>
                          </m:sub>
                          <m:sup>
                            <m:r>
                              <a:rPr lang="en-GB" b="0" i="1" smtClean="0">
                                <a:solidFill>
                                  <a:schemeClr val="tx1"/>
                                </a:solidFill>
                                <a:latin typeface="Cambria Math" panose="02040503050406030204" pitchFamily="18" charset="0"/>
                              </a:rPr>
                              <m:t>∗</m:t>
                            </m:r>
                          </m:sup>
                        </m:sSubSup>
                        <m:r>
                          <a:rPr lang="en-GB" b="0" i="1" smtClean="0">
                            <a:solidFill>
                              <a:schemeClr val="tx1"/>
                            </a:solidFill>
                            <a:latin typeface="Cambria Math" panose="02040503050406030204" pitchFamily="18" charset="0"/>
                          </a:rPr>
                          <m:t>,</m:t>
                        </m:r>
                        <m:sSubSup>
                          <m:sSubSupPr>
                            <m:ctrlPr>
                              <a:rPr lang="en-GB" b="0"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𝑦</m:t>
                            </m:r>
                          </m:e>
                          <m:sub>
                            <m:r>
                              <a:rPr lang="en-GB" b="0" i="1" smtClean="0">
                                <a:solidFill>
                                  <a:schemeClr val="tx1"/>
                                </a:solidFill>
                                <a:latin typeface="Cambria Math" panose="02040503050406030204" pitchFamily="18" charset="0"/>
                              </a:rPr>
                              <m:t>𝑗</m:t>
                            </m:r>
                          </m:sub>
                          <m:sup>
                            <m:r>
                              <a:rPr lang="en-GB" b="0" i="1" smtClean="0">
                                <a:solidFill>
                                  <a:schemeClr val="tx1"/>
                                </a:solidFill>
                                <a:latin typeface="Cambria Math" panose="02040503050406030204" pitchFamily="18" charset="0"/>
                              </a:rPr>
                              <m:t>∗</m:t>
                            </m:r>
                          </m:sup>
                        </m:sSubSup>
                      </m:e>
                    </m:d>
                  </m:oMath>
                </a14:m>
                <a:r>
                  <a:rPr lang="en-GB" dirty="0" smtClean="0">
                    <a:solidFill>
                      <a:schemeClr val="tx1"/>
                    </a:solidFill>
                  </a:rPr>
                  <a:t>  </a:t>
                </a:r>
                <a:br>
                  <a:rPr lang="en-GB" dirty="0" smtClean="0">
                    <a:solidFill>
                      <a:schemeClr val="tx1"/>
                    </a:solidFill>
                  </a:rPr>
                </a:br>
                <a:r>
                  <a:rPr lang="en-GB" dirty="0" smtClean="0">
                    <a:solidFill>
                      <a:schemeClr val="tx1"/>
                    </a:solidFill>
                  </a:rPr>
                  <a:t>for  </a:t>
                </a:r>
                <a14:m>
                  <m:oMath xmlns:m="http://schemas.openxmlformats.org/officeDocument/2006/math">
                    <m:r>
                      <a:rPr lang="en-GB" b="0" i="1" smtClean="0">
                        <a:solidFill>
                          <a:schemeClr val="tx1"/>
                        </a:solidFill>
                        <a:latin typeface="Cambria Math" panose="02040503050406030204" pitchFamily="18" charset="0"/>
                      </a:rPr>
                      <m:t>𝑖</m:t>
                    </m:r>
                    <m:r>
                      <a:rPr lang="en-GB" b="0" i="1" smtClean="0">
                        <a:solidFill>
                          <a:schemeClr val="tx1"/>
                        </a:solidFill>
                        <a:latin typeface="Cambria Math" panose="02040503050406030204" pitchFamily="18" charset="0"/>
                      </a:rPr>
                      <m:t>=1,…,</m:t>
                    </m:r>
                    <m:r>
                      <a:rPr lang="en-GB" b="0" i="1" smtClean="0">
                        <a:solidFill>
                          <a:schemeClr val="tx1"/>
                        </a:solidFill>
                        <a:latin typeface="Cambria Math" panose="02040503050406030204" pitchFamily="18" charset="0"/>
                      </a:rPr>
                      <m:t>𝐾</m:t>
                    </m:r>
                  </m:oMath>
                </a14:m>
                <a:r>
                  <a:rPr lang="en-GB" dirty="0" smtClean="0">
                    <a:solidFill>
                      <a:schemeClr val="tx1"/>
                    </a:solidFill>
                  </a:rPr>
                  <a:t>  and for  </a:t>
                </a:r>
                <a14:m>
                  <m:oMath xmlns:m="http://schemas.openxmlformats.org/officeDocument/2006/math">
                    <m:r>
                      <a:rPr lang="en-GB" b="0" i="1" smtClean="0">
                        <a:solidFill>
                          <a:schemeClr val="tx1"/>
                        </a:solidFill>
                        <a:latin typeface="Cambria Math" panose="02040503050406030204" pitchFamily="18" charset="0"/>
                      </a:rPr>
                      <m:t>𝑗</m:t>
                    </m:r>
                    <m:r>
                      <a:rPr lang="en-GB" b="0" i="1" smtClean="0">
                        <a:solidFill>
                          <a:schemeClr val="tx1"/>
                        </a:solidFill>
                        <a:latin typeface="Cambria Math" panose="02040503050406030204" pitchFamily="18" charset="0"/>
                      </a:rPr>
                      <m:t>=1,…,</m:t>
                    </m:r>
                    <m:r>
                      <a:rPr lang="en-GB" b="0" i="1" smtClean="0">
                        <a:solidFill>
                          <a:schemeClr val="tx1"/>
                        </a:solidFill>
                        <a:latin typeface="Cambria Math" panose="02040503050406030204" pitchFamily="18" charset="0"/>
                      </a:rPr>
                      <m:t>𝐿</m:t>
                    </m:r>
                  </m:oMath>
                </a14:m>
                <a:endParaRPr lang="en-GB" dirty="0">
                  <a:solidFill>
                    <a:schemeClr val="tx1"/>
                  </a:solidFill>
                </a:endParaRPr>
              </a:p>
            </p:txBody>
          </p:sp>
        </mc:Choice>
        <mc:Fallback xmlns="">
          <p:sp>
            <p:nvSpPr>
              <p:cNvPr id="6" name="Čárový bublinový popisek 1 5"/>
              <p:cNvSpPr>
                <a:spLocks noRot="1" noChangeAspect="1" noMove="1" noResize="1" noEditPoints="1" noAdjustHandles="1" noChangeArrowheads="1" noChangeShapeType="1" noTextEdit="1"/>
              </p:cNvSpPr>
              <p:nvPr/>
            </p:nvSpPr>
            <p:spPr>
              <a:xfrm>
                <a:off x="252000" y="1098387"/>
                <a:ext cx="5040000" cy="697627"/>
              </a:xfrm>
              <a:prstGeom prst="borderCallout1">
                <a:avLst>
                  <a:gd name="adj1" fmla="val 100153"/>
                  <a:gd name="adj2" fmla="val 50089"/>
                  <a:gd name="adj3" fmla="val 245256"/>
                  <a:gd name="adj4" fmla="val 60213"/>
                </a:avLst>
              </a:prstGeom>
              <a:blipFill>
                <a:blip r:embed="rId3"/>
                <a:stretch>
                  <a:fillRect t="-330"/>
                </a:stretch>
              </a:blipFill>
              <a:ln>
                <a:solidFill>
                  <a:srgbClr val="FF0000"/>
                </a:solidFill>
                <a:headEnd type="none"/>
                <a:tailEnd type="stealth" w="med" len="lg"/>
              </a:ln>
            </p:spPr>
            <p:txBody>
              <a:bodyPr/>
              <a:lstStyle/>
              <a:p>
                <a:r>
                  <a:rPr lang="en-GB">
                    <a:noFill/>
                  </a:rPr>
                  <a:t> </a:t>
                </a:r>
              </a:p>
            </p:txBody>
          </p:sp>
        </mc:Fallback>
      </mc:AlternateContent>
      <p:sp>
        <p:nvSpPr>
          <p:cNvPr id="7" name="Čárový bublinový popisek 1 6"/>
          <p:cNvSpPr/>
          <p:nvPr/>
        </p:nvSpPr>
        <p:spPr>
          <a:xfrm>
            <a:off x="3060000" y="5580000"/>
            <a:ext cx="2520000" cy="369332"/>
          </a:xfrm>
          <a:prstGeom prst="borderCallout1">
            <a:avLst>
              <a:gd name="adj1" fmla="val 677"/>
              <a:gd name="adj2" fmla="val 50047"/>
              <a:gd name="adj3" fmla="val -118625"/>
              <a:gd name="adj4" fmla="val 65287"/>
            </a:avLst>
          </a:prstGeom>
          <a:solidFill>
            <a:schemeClr val="accent1">
              <a:lumMod val="20000"/>
              <a:lumOff val="80000"/>
            </a:schemeClr>
          </a:solidFill>
          <a:ln>
            <a:solidFill>
              <a:srgbClr val="FF0000"/>
            </a:solidFill>
            <a:headEnd type="none"/>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solidFill>
                  <a:schemeClr val="tx1"/>
                </a:solidFill>
              </a:rPr>
              <a:t>marginal frequencies</a:t>
            </a:r>
            <a:endParaRPr lang="en-GB" i="1" dirty="0">
              <a:solidFill>
                <a:schemeClr val="tx1"/>
              </a:solidFill>
            </a:endParaRPr>
          </a:p>
        </p:txBody>
      </p:sp>
      <p:sp>
        <p:nvSpPr>
          <p:cNvPr id="8" name="Čárový bublinový popisek 1 7"/>
          <p:cNvSpPr/>
          <p:nvPr/>
        </p:nvSpPr>
        <p:spPr>
          <a:xfrm>
            <a:off x="10175387" y="2741501"/>
            <a:ext cx="1800000" cy="646331"/>
          </a:xfrm>
          <a:prstGeom prst="borderCallout1">
            <a:avLst>
              <a:gd name="adj1" fmla="val 50797"/>
              <a:gd name="adj2" fmla="val 238"/>
              <a:gd name="adj3" fmla="val 93089"/>
              <a:gd name="adj4" fmla="val -42175"/>
            </a:avLst>
          </a:prstGeom>
          <a:solidFill>
            <a:schemeClr val="accent1">
              <a:lumMod val="20000"/>
              <a:lumOff val="80000"/>
            </a:schemeClr>
          </a:solidFill>
          <a:ln>
            <a:solidFill>
              <a:srgbClr val="FF0000"/>
            </a:solidFill>
            <a:headEnd type="none"/>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solidFill>
                  <a:schemeClr val="tx1"/>
                </a:solidFill>
              </a:rPr>
              <a:t>marginal </a:t>
            </a:r>
            <a:br>
              <a:rPr lang="en-GB" dirty="0" smtClean="0">
                <a:solidFill>
                  <a:schemeClr val="tx1"/>
                </a:solidFill>
              </a:rPr>
            </a:br>
            <a:r>
              <a:rPr lang="en-GB" dirty="0" smtClean="0">
                <a:solidFill>
                  <a:schemeClr val="tx1"/>
                </a:solidFill>
              </a:rPr>
              <a:t>frequencies</a:t>
            </a:r>
            <a:endParaRPr lang="en-GB" i="1" dirty="0">
              <a:solidFill>
                <a:schemeClr val="tx1"/>
              </a:solidFill>
            </a:endParaRPr>
          </a:p>
        </p:txBody>
      </p:sp>
      <p:sp>
        <p:nvSpPr>
          <p:cNvPr id="9" name="Čárový bublinový popisek 1 8"/>
          <p:cNvSpPr/>
          <p:nvPr/>
        </p:nvSpPr>
        <p:spPr>
          <a:xfrm>
            <a:off x="9360000" y="5580000"/>
            <a:ext cx="2160000" cy="369332"/>
          </a:xfrm>
          <a:prstGeom prst="borderCallout1">
            <a:avLst>
              <a:gd name="adj1" fmla="val 172"/>
              <a:gd name="adj2" fmla="val 50008"/>
              <a:gd name="adj3" fmla="val -150750"/>
              <a:gd name="adj4" fmla="val -506"/>
            </a:avLst>
          </a:prstGeom>
          <a:solidFill>
            <a:schemeClr val="accent1">
              <a:lumMod val="20000"/>
              <a:lumOff val="80000"/>
            </a:schemeClr>
          </a:solidFill>
          <a:ln>
            <a:solidFill>
              <a:srgbClr val="FF0000"/>
            </a:solidFill>
            <a:headEnd type="none"/>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solidFill>
                  <a:schemeClr val="tx1"/>
                </a:solidFill>
              </a:rPr>
              <a:t>the population size</a:t>
            </a:r>
            <a:endParaRPr lang="en-GB" i="1" dirty="0">
              <a:solidFill>
                <a:schemeClr val="tx1"/>
              </a:solidFill>
            </a:endParaRPr>
          </a:p>
        </p:txBody>
      </p:sp>
    </p:spTree>
    <p:extLst>
      <p:ext uri="{BB962C8B-B14F-4D97-AF65-F5344CB8AC3E}">
        <p14:creationId xmlns:p14="http://schemas.microsoft.com/office/powerpoint/2010/main" val="4427351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 samples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Bef>
                    <a:spcPts val="1000"/>
                  </a:spcBef>
                </a:pPr>
                <a:r>
                  <a:rPr lang="en-GB" dirty="0" smtClean="0"/>
                  <a:t>Let</a:t>
                </a:r>
              </a:p>
              <a:p>
                <a:pPr>
                  <a:spcBef>
                    <a:spcPts val="1000"/>
                  </a:spcBef>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Ω</m:t>
                          </m:r>
                        </m:e>
                        <m:sup>
                          <m:r>
                            <a:rPr lang="en-GB" b="0" i="1" smtClean="0">
                              <a:latin typeface="Cambria Math" panose="02040503050406030204" pitchFamily="18" charset="0"/>
                            </a:rPr>
                            <m:t>′</m:t>
                          </m:r>
                        </m:sup>
                      </m:sSup>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𝑛</m:t>
                              </m:r>
                            </m:sub>
                          </m:sSub>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 3,…,</m:t>
                          </m:r>
                          <m:r>
                            <a:rPr lang="en-GB" b="0" i="1" smtClean="0">
                              <a:latin typeface="Cambria Math" panose="02040503050406030204" pitchFamily="18" charset="0"/>
                            </a:rPr>
                            <m:t>𝑁</m:t>
                          </m:r>
                        </m:e>
                      </m:d>
                      <m:r>
                        <a:rPr lang="en-GB" b="0" i="1" smtClean="0">
                          <a:latin typeface="Cambria Math" panose="02040503050406030204" pitchFamily="18" charset="0"/>
                        </a:rPr>
                        <m:t>=</m:t>
                      </m:r>
                      <m:r>
                        <m:rPr>
                          <m:sty m:val="p"/>
                        </m:rPr>
                        <a:rPr lang="en-GB" b="0" i="0" smtClean="0">
                          <a:latin typeface="Cambria Math" panose="02040503050406030204" pitchFamily="18" charset="0"/>
                        </a:rPr>
                        <m:t>Ω</m:t>
                      </m:r>
                    </m:oMath>
                  </m:oMathPara>
                </a14:m>
                <a:endParaRPr lang="en-GB" dirty="0" smtClean="0"/>
              </a:p>
              <a:p>
                <a:pPr>
                  <a:lnSpc>
                    <a:spcPct val="250000"/>
                  </a:lnSpc>
                </a:pPr>
                <a:r>
                  <a:rPr lang="en-GB" dirty="0" smtClean="0"/>
                  <a:t>be a selection out of the underlying set of the data units.</a:t>
                </a:r>
              </a:p>
              <a:p>
                <a:r>
                  <a:rPr lang="en-GB" dirty="0" smtClean="0"/>
                  <a:t>(We assume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&gt;1</m:t>
                    </m:r>
                  </m:oMath>
                </a14:m>
                <a:r>
                  <a:rPr lang="en-GB" dirty="0" smtClean="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𝑗</m:t>
                        </m:r>
                      </m:sub>
                    </m:sSub>
                  </m:oMath>
                </a14:m>
                <a:r>
                  <a:rPr lang="en-GB" dirty="0" smtClean="0"/>
                  <a:t>  if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oMath>
                </a14:m>
                <a:r>
                  <a:rPr lang="en-GB" dirty="0" smtClean="0"/>
                  <a:t>.)</a:t>
                </a:r>
              </a:p>
              <a:p>
                <a:pPr>
                  <a:lnSpc>
                    <a:spcPct val="150000"/>
                  </a:lnSpc>
                </a:pPr>
                <a:endParaRPr lang="en-GB" dirty="0"/>
              </a:p>
              <a:p>
                <a:pPr>
                  <a:lnSpc>
                    <a:spcPct val="150000"/>
                  </a:lnSpc>
                </a:pPr>
                <a:r>
                  <a:rPr lang="en-GB" dirty="0" smtClean="0"/>
                  <a:t>We then have </a:t>
                </a:r>
                <a:r>
                  <a:rPr lang="en-GB" b="1" dirty="0" smtClean="0"/>
                  <a:t>two paired samples</a:t>
                </a:r>
                <a:r>
                  <a:rPr lang="en-GB" dirty="0" smtClean="0"/>
                  <a:t>:</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1</m:t>
                              </m:r>
                            </m:sub>
                          </m:sSub>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2</m:t>
                              </m:r>
                            </m:sub>
                          </m:sSub>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𝑛</m:t>
                              </m:r>
                            </m:sub>
                          </m:sSub>
                        </m:sub>
                      </m:sSub>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b="0" i="1" smtClean="0">
                              <a:latin typeface="Cambria Math" panose="02040503050406030204" pitchFamily="18" charset="0"/>
                            </a:rPr>
                            <m:t>𝑦</m:t>
                          </m:r>
                        </m:e>
                        <m:sub>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1</m:t>
                              </m:r>
                            </m:sub>
                          </m:sSub>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𝑦</m:t>
                          </m:r>
                        </m:e>
                        <m:sub>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2</m:t>
                              </m:r>
                            </m:sub>
                          </m:sSub>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𝑦</m:t>
                          </m:r>
                        </m:e>
                        <m:sub>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𝑛</m:t>
                              </m:r>
                            </m:sub>
                          </m:sSub>
                        </m:sub>
                      </m:sSub>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840140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 samples:  Joint frequencies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Now, let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1</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2</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b="0" i="1" smtClean="0">
                            <a:latin typeface="Cambria Math" panose="02040503050406030204" pitchFamily="18" charset="0"/>
                          </a:rPr>
                          <m:t>𝑘</m:t>
                        </m:r>
                      </m:sub>
                      <m:sup>
                        <m:r>
                          <a:rPr lang="en-GB" i="1">
                            <a:latin typeface="Cambria Math" panose="02040503050406030204" pitchFamily="18" charset="0"/>
                          </a:rPr>
                          <m:t>∗</m:t>
                        </m:r>
                      </m:sup>
                    </m:sSubSup>
                  </m:oMath>
                </a14:m>
                <a:r>
                  <a:rPr lang="en-GB" dirty="0"/>
                  <a:t>  and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i="1">
                            <a:latin typeface="Cambria Math" panose="02040503050406030204" pitchFamily="18" charset="0"/>
                          </a:rPr>
                          <m:t>1</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i="1">
                            <a:latin typeface="Cambria Math" panose="02040503050406030204" pitchFamily="18" charset="0"/>
                          </a:rPr>
                          <m:t>2</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b="0" i="1" smtClean="0">
                            <a:latin typeface="Cambria Math" panose="02040503050406030204" pitchFamily="18" charset="0"/>
                          </a:rPr>
                          <m:t>𝑙</m:t>
                        </m:r>
                      </m:sub>
                      <m:sup>
                        <m:r>
                          <a:rPr lang="en-GB" i="1">
                            <a:latin typeface="Cambria Math" panose="02040503050406030204" pitchFamily="18" charset="0"/>
                          </a:rPr>
                          <m:t>∗</m:t>
                        </m:r>
                      </m:sup>
                    </m:sSubSup>
                  </m:oMath>
                </a14:m>
                <a:r>
                  <a:rPr lang="en-GB" dirty="0"/>
                  <a:t>  be all the unique values found </a:t>
                </a:r>
                <a:br>
                  <a:rPr lang="en-GB" dirty="0"/>
                </a:br>
                <a:r>
                  <a:rPr lang="en-GB" dirty="0"/>
                  <a:t>in the </a:t>
                </a:r>
                <a:r>
                  <a:rPr lang="en-GB" dirty="0" smtClean="0"/>
                  <a:t>samples, </a:t>
                </a:r>
                <a:r>
                  <a:rPr lang="en-GB" dirty="0"/>
                  <a:t>i.e. values such that</a:t>
                </a:r>
              </a:p>
              <a:p>
                <a:pPr>
                  <a:lnSpc>
                    <a:spcPct val="200000"/>
                  </a:lnSpc>
                </a:pPr>
                <a14:m>
                  <m:oMathPara xmlns:m="http://schemas.openxmlformats.org/officeDocument/2006/math">
                    <m:oMathParaPr>
                      <m:jc m:val="centerGroup"/>
                    </m:oMathParaPr>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1</m:t>
                          </m:r>
                        </m:sub>
                        <m:sup>
                          <m:r>
                            <a:rPr lang="en-GB" i="1">
                              <a:latin typeface="Cambria Math" panose="02040503050406030204" pitchFamily="18" charset="0"/>
                            </a:rPr>
                            <m:t>∗</m:t>
                          </m:r>
                        </m:sup>
                      </m:sSubSup>
                      <m:r>
                        <a:rPr lang="en-GB" i="1">
                          <a:latin typeface="Cambria Math" panose="02040503050406030204" pitchFamily="18" charset="0"/>
                        </a:rPr>
                        <m:t>&lt;</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2</m:t>
                          </m:r>
                        </m:sub>
                        <m:sup>
                          <m:r>
                            <a:rPr lang="en-GB" i="1">
                              <a:latin typeface="Cambria Math" panose="02040503050406030204" pitchFamily="18" charset="0"/>
                            </a:rPr>
                            <m:t>∗</m:t>
                          </m:r>
                        </m:sup>
                      </m:sSubSup>
                      <m:r>
                        <a:rPr lang="en-GB" i="1">
                          <a:latin typeface="Cambria Math" panose="02040503050406030204" pitchFamily="18" charset="0"/>
                        </a:rPr>
                        <m:t>&lt;⋯&lt;</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b="0" i="1" smtClean="0">
                              <a:latin typeface="Cambria Math" panose="02040503050406030204" pitchFamily="18" charset="0"/>
                            </a:rPr>
                            <m:t>𝑘</m:t>
                          </m:r>
                        </m:sub>
                        <m:sup>
                          <m:r>
                            <a:rPr lang="en-GB" i="1">
                              <a:latin typeface="Cambria Math" panose="02040503050406030204" pitchFamily="18" charset="0"/>
                            </a:rPr>
                            <m:t>∗</m:t>
                          </m:r>
                        </m:sup>
                      </m:sSubSup>
                      <m:r>
                        <a:rPr lang="en-GB" i="1">
                          <a:latin typeface="Cambria Math" panose="02040503050406030204" pitchFamily="18" charset="0"/>
                        </a:rPr>
                        <m:t>  </m:t>
                      </m:r>
                      <m:r>
                        <m:rPr>
                          <m:nor/>
                        </m:rPr>
                        <a:rPr lang="en-GB">
                          <a:latin typeface="Cambria Math" panose="02040503050406030204" pitchFamily="18" charset="0"/>
                        </a:rPr>
                        <m:t>and</m:t>
                      </m:r>
                      <m:r>
                        <a:rPr lang="en-GB" i="1">
                          <a:latin typeface="Cambria Math" panose="02040503050406030204" pitchFamily="18" charset="0"/>
                        </a:rPr>
                        <m:t>  </m:t>
                      </m:r>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1</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2</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b="0" i="1" smtClean="0">
                                  <a:latin typeface="Cambria Math" panose="02040503050406030204" pitchFamily="18" charset="0"/>
                                </a:rPr>
                                <m:t>𝑘</m:t>
                              </m:r>
                            </m:sub>
                            <m:sup>
                              <m:r>
                                <a:rPr lang="en-GB" i="1">
                                  <a:latin typeface="Cambria Math" panose="02040503050406030204" pitchFamily="18" charset="0"/>
                                </a:rPr>
                                <m:t>∗</m:t>
                              </m:r>
                            </m:sup>
                          </m:sSubSup>
                        </m:e>
                      </m:d>
                      <m:r>
                        <a:rPr lang="en-GB" i="1">
                          <a:latin typeface="Cambria Math" panose="02040503050406030204" pitchFamily="18" charset="0"/>
                        </a:rPr>
                        <m:t>=</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1</m:t>
                                  </m:r>
                                </m:sub>
                              </m:sSub>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i="1">
                                      <a:latin typeface="Cambria Math" panose="02040503050406030204" pitchFamily="18" charset="0"/>
                                    </a:rPr>
                                    <m:t>2</m:t>
                                  </m:r>
                                </m:sub>
                              </m:sSub>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i="1">
                                      <a:latin typeface="Cambria Math" panose="02040503050406030204" pitchFamily="18" charset="0"/>
                                    </a:rPr>
                                    <m:t>3</m:t>
                                  </m:r>
                                </m:sub>
                              </m:sSub>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𝑛</m:t>
                                  </m:r>
                                </m:sub>
                              </m:sSub>
                            </m:sub>
                          </m:sSub>
                        </m:e>
                      </m:d>
                    </m:oMath>
                  </m:oMathPara>
                </a14:m>
                <a:endParaRPr lang="en-GB" dirty="0"/>
              </a:p>
              <a:p>
                <a:pPr>
                  <a:lnSpc>
                    <a:spcPct val="150000"/>
                  </a:lnSpc>
                </a:pPr>
                <a14:m>
                  <m:oMathPara xmlns:m="http://schemas.openxmlformats.org/officeDocument/2006/math">
                    <m:oMathParaPr>
                      <m:jc m:val="centerGroup"/>
                    </m:oMathParaPr>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i="1">
                              <a:latin typeface="Cambria Math" panose="02040503050406030204" pitchFamily="18" charset="0"/>
                            </a:rPr>
                            <m:t>1</m:t>
                          </m:r>
                        </m:sub>
                        <m:sup>
                          <m:r>
                            <a:rPr lang="en-GB" i="1">
                              <a:latin typeface="Cambria Math" panose="02040503050406030204" pitchFamily="18" charset="0"/>
                            </a:rPr>
                            <m:t>∗</m:t>
                          </m:r>
                        </m:sup>
                      </m:sSubSup>
                      <m:r>
                        <a:rPr lang="en-GB" i="1">
                          <a:latin typeface="Cambria Math" panose="02040503050406030204" pitchFamily="18" charset="0"/>
                        </a:rPr>
                        <m:t>&lt;</m:t>
                      </m:r>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i="1">
                              <a:latin typeface="Cambria Math" panose="02040503050406030204" pitchFamily="18" charset="0"/>
                            </a:rPr>
                            <m:t>2</m:t>
                          </m:r>
                        </m:sub>
                        <m:sup>
                          <m:r>
                            <a:rPr lang="en-GB" i="1">
                              <a:latin typeface="Cambria Math" panose="02040503050406030204" pitchFamily="18" charset="0"/>
                            </a:rPr>
                            <m:t>∗</m:t>
                          </m:r>
                        </m:sup>
                      </m:sSubSup>
                      <m:r>
                        <a:rPr lang="en-GB" i="1">
                          <a:latin typeface="Cambria Math" panose="02040503050406030204" pitchFamily="18" charset="0"/>
                        </a:rPr>
                        <m:t>&lt;⋯&lt;</m:t>
                      </m:r>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b="0" i="1" smtClean="0">
                              <a:latin typeface="Cambria Math" panose="02040503050406030204" pitchFamily="18" charset="0"/>
                            </a:rPr>
                            <m:t>𝑙</m:t>
                          </m:r>
                        </m:sub>
                        <m:sup>
                          <m:r>
                            <a:rPr lang="en-GB" i="1">
                              <a:latin typeface="Cambria Math" panose="02040503050406030204" pitchFamily="18" charset="0"/>
                            </a:rPr>
                            <m:t>∗</m:t>
                          </m:r>
                        </m:sup>
                      </m:sSubSup>
                      <m:r>
                        <a:rPr lang="en-GB" i="1">
                          <a:latin typeface="Cambria Math" panose="02040503050406030204" pitchFamily="18" charset="0"/>
                        </a:rPr>
                        <m:t>  </m:t>
                      </m:r>
                      <m:r>
                        <m:rPr>
                          <m:nor/>
                        </m:rPr>
                        <a:rPr lang="en-GB">
                          <a:latin typeface="Cambria Math" panose="02040503050406030204" pitchFamily="18" charset="0"/>
                        </a:rPr>
                        <m:t>and</m:t>
                      </m:r>
                      <m:r>
                        <a:rPr lang="en-GB" i="1">
                          <a:latin typeface="Cambria Math" panose="02040503050406030204" pitchFamily="18" charset="0"/>
                        </a:rPr>
                        <m:t>  </m:t>
                      </m:r>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i="1">
                                  <a:latin typeface="Cambria Math" panose="02040503050406030204" pitchFamily="18" charset="0"/>
                                </a:rPr>
                                <m:t>1</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i="1">
                                  <a:latin typeface="Cambria Math" panose="02040503050406030204" pitchFamily="18" charset="0"/>
                                </a:rPr>
                                <m:t>2</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b="0" i="1" smtClean="0">
                                  <a:latin typeface="Cambria Math" panose="02040503050406030204" pitchFamily="18" charset="0"/>
                                </a:rPr>
                                <m:t>𝑙</m:t>
                              </m:r>
                            </m:sub>
                            <m:sup>
                              <m:r>
                                <a:rPr lang="en-GB" i="1">
                                  <a:latin typeface="Cambria Math" panose="02040503050406030204" pitchFamily="18" charset="0"/>
                                </a:rPr>
                                <m:t>∗</m:t>
                              </m:r>
                            </m:sup>
                          </m:sSubSup>
                        </m:e>
                      </m:d>
                      <m:r>
                        <a:rPr lang="en-GB" i="1">
                          <a:latin typeface="Cambria Math" panose="02040503050406030204" pitchFamily="18" charset="0"/>
                        </a:rPr>
                        <m:t>=</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i="1">
                                      <a:latin typeface="Cambria Math" panose="02040503050406030204" pitchFamily="18" charset="0"/>
                                    </a:rPr>
                                    <m:t>1</m:t>
                                  </m:r>
                                </m:sub>
                              </m:sSub>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i="1">
                                      <a:latin typeface="Cambria Math" panose="02040503050406030204" pitchFamily="18" charset="0"/>
                                    </a:rPr>
                                    <m:t>2</m:t>
                                  </m:r>
                                </m:sub>
                              </m:sSub>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i="1">
                                      <a:latin typeface="Cambria Math" panose="02040503050406030204" pitchFamily="18" charset="0"/>
                                    </a:rPr>
                                    <m:t>3</m:t>
                                  </m:r>
                                </m:sub>
                              </m:sSub>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𝜔</m:t>
                                  </m:r>
                                </m:e>
                                <m:sub>
                                  <m:r>
                                    <a:rPr lang="en-GB" b="0" i="1" smtClean="0">
                                      <a:latin typeface="Cambria Math" panose="02040503050406030204" pitchFamily="18" charset="0"/>
                                    </a:rPr>
                                    <m:t>𝑛</m:t>
                                  </m:r>
                                </m:sub>
                              </m:sSub>
                            </m:sub>
                          </m:sSub>
                        </m:e>
                      </m:d>
                    </m:oMath>
                  </m:oMathPara>
                </a14:m>
                <a:endParaRPr lang="en-GB" dirty="0" smtClean="0"/>
              </a:p>
              <a:p>
                <a:pPr>
                  <a:lnSpc>
                    <a:spcPct val="200000"/>
                  </a:lnSpc>
                </a:pPr>
                <a:endParaRPr lang="en-GB" dirty="0"/>
              </a:p>
              <a:p>
                <a:r>
                  <a:rPr lang="en-GB" dirty="0"/>
                  <a:t>For  </a:t>
                </a:r>
                <a14:m>
                  <m:oMath xmlns:m="http://schemas.openxmlformats.org/officeDocument/2006/math">
                    <m:r>
                      <a:rPr lang="en-GB" i="1">
                        <a:latin typeface="Cambria Math" panose="02040503050406030204" pitchFamily="18" charset="0"/>
                      </a:rPr>
                      <m:t>𝑖</m:t>
                    </m:r>
                    <m:r>
                      <a:rPr lang="en-GB" i="1">
                        <a:latin typeface="Cambria Math" panose="02040503050406030204" pitchFamily="18" charset="0"/>
                      </a:rPr>
                      <m:t>=1, 2,…,</m:t>
                    </m:r>
                    <m:r>
                      <a:rPr lang="en-GB" b="0" i="1" smtClean="0">
                        <a:latin typeface="Cambria Math" panose="02040503050406030204" pitchFamily="18" charset="0"/>
                      </a:rPr>
                      <m:t>𝑘</m:t>
                    </m:r>
                  </m:oMath>
                </a14:m>
                <a:r>
                  <a:rPr lang="en-GB" dirty="0"/>
                  <a:t>  and for  </a:t>
                </a:r>
                <a14:m>
                  <m:oMath xmlns:m="http://schemas.openxmlformats.org/officeDocument/2006/math">
                    <m:r>
                      <a:rPr lang="en-GB" i="1">
                        <a:latin typeface="Cambria Math" panose="02040503050406030204" pitchFamily="18" charset="0"/>
                      </a:rPr>
                      <m:t>𝑗</m:t>
                    </m:r>
                    <m:r>
                      <a:rPr lang="en-GB" i="1">
                        <a:latin typeface="Cambria Math" panose="02040503050406030204" pitchFamily="18" charset="0"/>
                      </a:rPr>
                      <m:t>=1, 2,…,</m:t>
                    </m:r>
                    <m:r>
                      <a:rPr lang="en-GB" b="0" i="1" smtClean="0">
                        <a:latin typeface="Cambria Math" panose="02040503050406030204" pitchFamily="18" charset="0"/>
                      </a:rPr>
                      <m:t>𝑙</m:t>
                    </m:r>
                  </m:oMath>
                </a14:m>
                <a:r>
                  <a:rPr lang="en-GB" dirty="0"/>
                  <a:t>,  let</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𝑖𝑗</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 </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𝜔</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𝜔</m:t>
                                      </m:r>
                                    </m:e>
                                    <m:sup>
                                      <m:r>
                                        <a:rPr lang="en-GB" i="1">
                                          <a:latin typeface="Cambria Math" panose="02040503050406030204" pitchFamily="18" charset="0"/>
                                        </a:rPr>
                                        <m:t>′′</m:t>
                                      </m:r>
                                    </m:sup>
                                  </m:sSup>
                                </m:e>
                              </m:d>
                              <m:r>
                                <a:rPr lang="en-GB" i="1">
                                  <a:latin typeface="Cambria Math" panose="02040503050406030204" pitchFamily="18" charset="0"/>
                                </a:rPr>
                                <m:t>∈</m:t>
                              </m:r>
                              <m:sSup>
                                <m:sSupPr>
                                  <m:ctrlPr>
                                    <a:rPr lang="en-GB" b="0" i="1" smtClean="0">
                                      <a:latin typeface="Cambria Math" panose="02040503050406030204" pitchFamily="18" charset="0"/>
                                    </a:rPr>
                                  </m:ctrlPr>
                                </m:sSupPr>
                                <m:e>
                                  <m:r>
                                    <m:rPr>
                                      <m:sty m:val="p"/>
                                    </m:rPr>
                                    <a:rPr lang="en-GB">
                                      <a:latin typeface="Cambria Math" panose="02040503050406030204" pitchFamily="18" charset="0"/>
                                    </a:rPr>
                                    <m:t>Ω</m:t>
                                  </m:r>
                                </m:e>
                                <m:sup>
                                  <m:r>
                                    <a:rPr lang="en-GB" b="0" i="0" smtClean="0">
                                      <a:latin typeface="Cambria Math" panose="02040503050406030204" pitchFamily="18" charset="0"/>
                                    </a:rPr>
                                    <m:t>′</m:t>
                                  </m:r>
                                </m:sup>
                              </m:sSup>
                              <m:r>
                                <a:rPr lang="en-GB" i="1">
                                  <a:latin typeface="Cambria Math" panose="02040503050406030204" pitchFamily="18" charset="0"/>
                                </a:rPr>
                                <m:t>×</m:t>
                              </m:r>
                              <m:sSup>
                                <m:sSupPr>
                                  <m:ctrlPr>
                                    <a:rPr lang="en-GB" b="0" i="1" smtClean="0">
                                      <a:latin typeface="Cambria Math" panose="02040503050406030204" pitchFamily="18" charset="0"/>
                                    </a:rPr>
                                  </m:ctrlPr>
                                </m:sSupPr>
                                <m:e>
                                  <m:r>
                                    <m:rPr>
                                      <m:sty m:val="p"/>
                                    </m:rPr>
                                    <a:rPr lang="en-GB">
                                      <a:latin typeface="Cambria Math" panose="02040503050406030204" pitchFamily="18" charset="0"/>
                                    </a:rPr>
                                    <m:t>Ω</m:t>
                                  </m:r>
                                </m:e>
                                <m:sup>
                                  <m:r>
                                    <a:rPr lang="en-GB" b="0" i="1" smtClean="0">
                                      <a:latin typeface="Cambria Math" panose="02040503050406030204" pitchFamily="18" charset="0"/>
                                    </a:rPr>
                                    <m:t>′</m:t>
                                  </m:r>
                                </m:sup>
                              </m:sSup>
                              <m:r>
                                <a:rPr lang="en-GB" b="0" i="1" smtClean="0">
                                  <a:latin typeface="Cambria Math" panose="02040503050406030204" pitchFamily="18" charset="0"/>
                                </a:rPr>
                                <m:t> </m:t>
                              </m:r>
                              <m:r>
                                <a:rPr lang="en-GB" i="1">
                                  <a:latin typeface="Cambria Math" panose="02040503050406030204" pitchFamily="18" charset="0"/>
                                </a:rPr>
                                <m:t>:</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sSup>
                                        <m:sSupPr>
                                          <m:ctrlPr>
                                            <a:rPr lang="en-GB" i="1">
                                              <a:latin typeface="Cambria Math" panose="02040503050406030204" pitchFamily="18" charset="0"/>
                                            </a:rPr>
                                          </m:ctrlPr>
                                        </m:sSupPr>
                                        <m:e>
                                          <m:r>
                                            <a:rPr lang="en-GB" i="1">
                                              <a:latin typeface="Cambria Math" panose="02040503050406030204" pitchFamily="18" charset="0"/>
                                            </a:rPr>
                                            <m:t>𝜔</m:t>
                                          </m:r>
                                        </m:e>
                                        <m:sup>
                                          <m:r>
                                            <a:rPr lang="en-GB" i="1">
                                              <a:latin typeface="Cambria Math" panose="02040503050406030204" pitchFamily="18" charset="0"/>
                                            </a:rPr>
                                            <m:t>′</m:t>
                                          </m:r>
                                        </m:sup>
                                      </m:sSup>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sSup>
                                        <m:sSupPr>
                                          <m:ctrlPr>
                                            <a:rPr lang="en-GB" i="1">
                                              <a:latin typeface="Cambria Math" panose="02040503050406030204" pitchFamily="18" charset="0"/>
                                            </a:rPr>
                                          </m:ctrlPr>
                                        </m:sSupPr>
                                        <m:e>
                                          <m:r>
                                            <a:rPr lang="en-GB" i="1">
                                              <a:latin typeface="Cambria Math" panose="02040503050406030204" pitchFamily="18" charset="0"/>
                                            </a:rPr>
                                            <m:t>𝜔</m:t>
                                          </m:r>
                                        </m:e>
                                        <m:sup>
                                          <m:r>
                                            <a:rPr lang="en-GB" i="1">
                                              <a:latin typeface="Cambria Math" panose="02040503050406030204" pitchFamily="18" charset="0"/>
                                            </a:rPr>
                                            <m:t>′′</m:t>
                                          </m:r>
                                        </m:sup>
                                      </m:sSup>
                                    </m:sub>
                                  </m:sSub>
                                </m:e>
                              </m:d>
                              <m:r>
                                <a:rPr lang="en-GB" i="1">
                                  <a:latin typeface="Cambria Math" panose="02040503050406030204" pitchFamily="18" charset="0"/>
                                </a:rPr>
                                <m:t>=</m:t>
                              </m:r>
                              <m:d>
                                <m:dPr>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𝑖</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i="1">
                                          <a:latin typeface="Cambria Math" panose="02040503050406030204" pitchFamily="18" charset="0"/>
                                        </a:rPr>
                                        <m:t>𝑗</m:t>
                                      </m:r>
                                    </m:sub>
                                    <m:sup>
                                      <m:r>
                                        <a:rPr lang="en-GB" i="1">
                                          <a:latin typeface="Cambria Math" panose="02040503050406030204" pitchFamily="18" charset="0"/>
                                        </a:rPr>
                                        <m:t>∗</m:t>
                                      </m:r>
                                    </m:sup>
                                  </m:sSubSup>
                                </m:e>
                              </m:d>
                              <m:r>
                                <a:rPr lang="en-GB" i="1">
                                  <a:latin typeface="Cambria Math" panose="02040503050406030204" pitchFamily="18" charset="0"/>
                                </a:rPr>
                                <m:t> </m:t>
                              </m:r>
                            </m:e>
                          </m:d>
                        </m:e>
                      </m:d>
                    </m:oMath>
                  </m:oMathPara>
                </a14:m>
                <a:endParaRPr lang="en-GB" dirty="0"/>
              </a:p>
              <a:p>
                <a:pPr>
                  <a:lnSpc>
                    <a:spcPct val="150000"/>
                  </a:lnSpc>
                </a:pPr>
                <a:r>
                  <a:rPr lang="en-GB" dirty="0"/>
                  <a:t>be the </a:t>
                </a:r>
                <a:r>
                  <a:rPr lang="en-GB" b="1" dirty="0"/>
                  <a:t>joint frequency</a:t>
                </a:r>
                <a:r>
                  <a:rPr lang="en-GB" dirty="0"/>
                  <a:t> of the pair  </a:t>
                </a:r>
                <a14:m>
                  <m:oMath xmlns:m="http://schemas.openxmlformats.org/officeDocument/2006/math">
                    <m:d>
                      <m:dPr>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𝑖</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i="1">
                                <a:latin typeface="Cambria Math" panose="02040503050406030204" pitchFamily="18" charset="0"/>
                              </a:rPr>
                              <m:t>𝑗</m:t>
                            </m:r>
                          </m:sub>
                          <m:sup>
                            <m:r>
                              <a:rPr lang="en-GB" i="1">
                                <a:latin typeface="Cambria Math" panose="02040503050406030204" pitchFamily="18" charset="0"/>
                              </a:rPr>
                              <m:t>∗</m:t>
                            </m:r>
                          </m:sup>
                        </m:sSubSup>
                      </m:e>
                    </m:d>
                  </m:oMath>
                </a14:m>
                <a:r>
                  <a:rPr lang="en-GB" dirty="0"/>
                  <a:t>  in the population of the unique pairs</a:t>
                </a:r>
                <a:r>
                  <a:rPr lang="en-GB" dirty="0" smtClean="0"/>
                  <a:t>.</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574"/>
                </a:stretch>
              </a:blipFill>
            </p:spPr>
            <p:txBody>
              <a:bodyPr/>
              <a:lstStyle/>
              <a:p>
                <a:r>
                  <a:rPr lang="en-GB">
                    <a:noFill/>
                  </a:rPr>
                  <a:t> </a:t>
                </a:r>
              </a:p>
            </p:txBody>
          </p:sp>
        </mc:Fallback>
      </mc:AlternateContent>
    </p:spTree>
    <p:extLst>
      <p:ext uri="{BB962C8B-B14F-4D97-AF65-F5344CB8AC3E}">
        <p14:creationId xmlns:p14="http://schemas.microsoft.com/office/powerpoint/2010/main" val="104571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Reading list</a:t>
            </a:r>
            <a:endParaRPr lang="en-GB" dirty="0"/>
          </a:p>
        </p:txBody>
      </p:sp>
      <p:sp>
        <p:nvSpPr>
          <p:cNvPr id="3" name="Zástupný symbol pro text 2"/>
          <p:cNvSpPr>
            <a:spLocks noGrp="1"/>
          </p:cNvSpPr>
          <p:nvPr>
            <p:ph type="body" idx="1"/>
          </p:nvPr>
        </p:nvSpPr>
        <p:spPr/>
        <p:txBody>
          <a:bodyPr/>
          <a:lstStyle/>
          <a:p>
            <a:r>
              <a:rPr lang="en-GB" u="sng" dirty="0" smtClean="0"/>
              <a:t>Optional:</a:t>
            </a:r>
          </a:p>
          <a:p>
            <a:endParaRPr lang="en-GB" dirty="0"/>
          </a:p>
          <a:p>
            <a:pPr marL="342900" indent="-342900">
              <a:buFont typeface="Arial" panose="020B0604020202020204" pitchFamily="34" charset="0"/>
              <a:buChar char="•"/>
            </a:pPr>
            <a:r>
              <a:rPr lang="en-GB" dirty="0" smtClean="0"/>
              <a:t>DANIEL, W. W.,  TERREL, J.:  </a:t>
            </a:r>
            <a:r>
              <a:rPr lang="en-GB" i="1" dirty="0" smtClean="0"/>
              <a:t>Business Statistics for Management and Economics. </a:t>
            </a:r>
            <a:r>
              <a:rPr lang="en-GB" dirty="0" smtClean="0"/>
              <a:t> Houghton Mifflin, 1995.  ISBN 0-395-73717-6</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WOOLDRIDGE, J. M.:  </a:t>
            </a:r>
            <a:r>
              <a:rPr lang="en-GB" i="1" dirty="0" smtClean="0"/>
              <a:t>Introductory Econometrics: A Modern Approach.</a:t>
            </a:r>
            <a:r>
              <a:rPr lang="en-GB" dirty="0" smtClean="0"/>
              <a:t>  </a:t>
            </a:r>
            <a:br>
              <a:rPr lang="en-GB" dirty="0" smtClean="0"/>
            </a:br>
            <a:r>
              <a:rPr lang="en-GB" dirty="0" smtClean="0"/>
              <a:t>Mason, OH: Thomson/South-Western, 2006.  ISBN 0-324-28978-2</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VAN MATRE, J. G.,  GILBREATH, G. H.:  </a:t>
            </a:r>
            <a:r>
              <a:rPr lang="en-GB" i="1" dirty="0" smtClean="0"/>
              <a:t>Statistics for Business and Economics.</a:t>
            </a:r>
            <a:r>
              <a:rPr lang="en-GB" dirty="0" smtClean="0"/>
              <a:t>  BPI/IRWIN, Homewood, 1997.  ISBN 0-256-03719-1</a:t>
            </a:r>
          </a:p>
          <a:p>
            <a:pPr marL="342900" indent="-342900">
              <a:buFont typeface="Arial" panose="020B0604020202020204" pitchFamily="34" charset="0"/>
              <a:buChar char="•"/>
            </a:pPr>
            <a:endParaRPr lang="en-GB" dirty="0" smtClean="0"/>
          </a:p>
        </p:txBody>
      </p:sp>
    </p:spTree>
    <p:extLst>
      <p:ext uri="{BB962C8B-B14F-4D97-AF65-F5344CB8AC3E}">
        <p14:creationId xmlns:p14="http://schemas.microsoft.com/office/powerpoint/2010/main" val="35752639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 samples:  Marginal frequencies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𝑘</m:t>
                    </m:r>
                  </m:oMath>
                </a14:m>
                <a:r>
                  <a:rPr lang="en-GB" dirty="0" smtClean="0"/>
                  <a:t>,  let</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𝑖</m:t>
                          </m:r>
                          <m:r>
                            <a:rPr lang="en-GB" b="0" i="1" smtClean="0">
                              <a:latin typeface="Cambria Math" panose="02040503050406030204" pitchFamily="18" charset="0"/>
                            </a:rPr>
                            <m:t>⋅</m:t>
                          </m:r>
                        </m:sub>
                      </m:sSub>
                      <m:r>
                        <a:rPr lang="en-GB" i="1">
                          <a:latin typeface="Cambria Math" panose="02040503050406030204" pitchFamily="18" charset="0"/>
                        </a:rPr>
                        <m:t>=</m:t>
                      </m:r>
                      <m:nary>
                        <m:naryPr>
                          <m:chr m:val="∑"/>
                          <m:ctrlPr>
                            <a:rPr lang="en-GB" i="1">
                              <a:latin typeface="Cambria Math" panose="02040503050406030204" pitchFamily="18" charset="0"/>
                            </a:rPr>
                          </m:ctrlPr>
                        </m:naryPr>
                        <m:sub>
                          <m:r>
                            <a:rPr lang="en-GB" i="1" smtClean="0">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𝑙</m:t>
                          </m:r>
                        </m:sup>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smtClean="0">
                                  <a:latin typeface="Cambria Math" panose="02040503050406030204" pitchFamily="18" charset="0"/>
                                </a:rPr>
                                <m:t>𝑖𝑗</m:t>
                              </m:r>
                            </m:sub>
                          </m:sSub>
                        </m:e>
                      </m:nary>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Ω</m:t>
                                  </m:r>
                                </m:e>
                                <m:sup>
                                  <m:r>
                                    <a:rPr lang="en-GB" b="0" i="1" smtClean="0">
                                      <a:latin typeface="Cambria Math" panose="02040503050406030204" pitchFamily="18" charset="0"/>
                                    </a:rPr>
                                    <m:t>′</m:t>
                                  </m:r>
                                </m:sup>
                              </m:sSup>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𝜔</m:t>
                                  </m:r>
                                </m:sub>
                              </m:sSub>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r>
                                <a:rPr lang="en-GB" b="0" i="1" smtClean="0">
                                  <a:latin typeface="Cambria Math" panose="02040503050406030204" pitchFamily="18" charset="0"/>
                                </a:rPr>
                                <m:t> </m:t>
                              </m:r>
                            </m:e>
                          </m:d>
                        </m:e>
                      </m:d>
                    </m:oMath>
                  </m:oMathPara>
                </a14:m>
                <a:endParaRPr lang="en-GB" dirty="0" smtClean="0"/>
              </a:p>
              <a:p>
                <a:pPr>
                  <a:lnSpc>
                    <a:spcPct val="200000"/>
                  </a:lnSpc>
                </a:pPr>
                <a:r>
                  <a:rPr lang="en-GB" dirty="0" smtClean="0"/>
                  <a:t>be the </a:t>
                </a:r>
                <a:r>
                  <a:rPr lang="en-GB" b="1" dirty="0" smtClean="0"/>
                  <a:t>marginal frequency</a:t>
                </a:r>
                <a:r>
                  <a:rPr lang="en-GB" dirty="0" smtClean="0"/>
                  <a:t> of the value  </a:t>
                </a:r>
                <a14:m>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oMath>
                </a14:m>
                <a:r>
                  <a:rPr lang="en-GB" dirty="0" smtClean="0"/>
                  <a:t>  in the first sample.</a:t>
                </a:r>
              </a:p>
              <a:p>
                <a:pPr>
                  <a:lnSpc>
                    <a:spcPct val="150000"/>
                  </a:lnSpc>
                </a:pPr>
                <a:endParaRPr lang="en-GB" dirty="0" smtClean="0"/>
              </a:p>
              <a:p>
                <a:r>
                  <a:rPr lang="en-GB" dirty="0"/>
                  <a:t>For  </a:t>
                </a:r>
                <a14:m>
                  <m:oMath xmlns:m="http://schemas.openxmlformats.org/officeDocument/2006/math">
                    <m:r>
                      <a:rPr lang="en-GB" i="1" smtClean="0">
                        <a:latin typeface="Cambria Math" panose="02040503050406030204" pitchFamily="18" charset="0"/>
                      </a:rPr>
                      <m:t>𝑗</m:t>
                    </m:r>
                    <m:r>
                      <a:rPr lang="en-GB" i="1">
                        <a:latin typeface="Cambria Math" panose="02040503050406030204" pitchFamily="18" charset="0"/>
                      </a:rPr>
                      <m:t>=1, 2,…,</m:t>
                    </m:r>
                    <m:r>
                      <a:rPr lang="en-GB" b="0" i="1" smtClean="0">
                        <a:latin typeface="Cambria Math" panose="02040503050406030204" pitchFamily="18" charset="0"/>
                      </a:rPr>
                      <m:t>𝑙</m:t>
                    </m:r>
                  </m:oMath>
                </a14:m>
                <a:r>
                  <a:rPr lang="en-GB" dirty="0"/>
                  <a:t>,  let</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b="0" i="1" smtClean="0">
                              <a:latin typeface="Cambria Math" panose="02040503050406030204" pitchFamily="18" charset="0"/>
                            </a:rPr>
                            <m:t>⋅</m:t>
                          </m:r>
                          <m:r>
                            <a:rPr lang="en-GB" i="1" smtClean="0">
                              <a:latin typeface="Cambria Math" panose="02040503050406030204" pitchFamily="18" charset="0"/>
                            </a:rPr>
                            <m:t>𝑗</m:t>
                          </m:r>
                        </m:sub>
                      </m:sSub>
                      <m:r>
                        <a:rPr lang="en-GB" i="1">
                          <a:latin typeface="Cambria Math" panose="02040503050406030204" pitchFamily="18" charset="0"/>
                        </a:rPr>
                        <m:t>=</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𝑘</m:t>
                          </m:r>
                        </m:sup>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smtClean="0">
                                  <a:latin typeface="Cambria Math" panose="02040503050406030204" pitchFamily="18" charset="0"/>
                                </a:rPr>
                                <m:t>𝑖𝑗</m:t>
                              </m:r>
                            </m:sub>
                          </m:sSub>
                        </m:e>
                      </m:nary>
                      <m:r>
                        <a:rPr lang="en-GB" i="1">
                          <a:latin typeface="Cambria Math" panose="02040503050406030204" pitchFamily="18" charset="0"/>
                        </a:rPr>
                        <m:t>=</m:t>
                      </m:r>
                      <m:d>
                        <m:dPr>
                          <m:begChr m:val="|"/>
                          <m:endChr m:val="|"/>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0" i="1" smtClean="0">
                                  <a:latin typeface="Cambria Math" panose="02040503050406030204" pitchFamily="18" charset="0"/>
                                </a:rPr>
                                <m:t>𝜔</m:t>
                              </m:r>
                              <m:r>
                                <a:rPr lang="en-GB" i="1">
                                  <a:latin typeface="Cambria Math" panose="02040503050406030204" pitchFamily="18" charset="0"/>
                                </a:rPr>
                                <m:t>∈</m:t>
                              </m:r>
                              <m:sSup>
                                <m:sSupPr>
                                  <m:ctrlPr>
                                    <a:rPr lang="en-GB" b="0" i="1" smtClean="0">
                                      <a:latin typeface="Cambria Math" panose="02040503050406030204" pitchFamily="18" charset="0"/>
                                    </a:rPr>
                                  </m:ctrlPr>
                                </m:sSupPr>
                                <m:e>
                                  <m:r>
                                    <m:rPr>
                                      <m:sty m:val="p"/>
                                    </m:rPr>
                                    <a:rPr lang="en-GB">
                                      <a:latin typeface="Cambria Math" panose="02040503050406030204" pitchFamily="18" charset="0"/>
                                    </a:rPr>
                                    <m:t>Ω</m:t>
                                  </m:r>
                                </m:e>
                                <m:sup>
                                  <m:r>
                                    <a:rPr lang="en-GB" b="0" i="1" smtClean="0">
                                      <a:latin typeface="Cambria Math" panose="02040503050406030204" pitchFamily="18" charset="0"/>
                                    </a:rPr>
                                    <m:t>′</m:t>
                                  </m:r>
                                </m:sup>
                              </m:sSup>
                              <m:r>
                                <a:rPr lang="en-GB" b="0" i="1" smtClean="0">
                                  <a:latin typeface="Cambria Math" panose="02040503050406030204" pitchFamily="18" charset="0"/>
                                </a:rPr>
                                <m:t> </m:t>
                              </m:r>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𝜔</m:t>
                                  </m:r>
                                </m:sub>
                              </m:sSub>
                              <m:r>
                                <a:rPr lang="en-GB" i="1">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𝑗</m:t>
                                  </m:r>
                                </m:sub>
                                <m:sup>
                                  <m:r>
                                    <a:rPr lang="en-GB" b="0" i="1" smtClean="0">
                                      <a:latin typeface="Cambria Math" panose="02040503050406030204" pitchFamily="18" charset="0"/>
                                    </a:rPr>
                                    <m:t>∗</m:t>
                                  </m:r>
                                </m:sup>
                              </m:sSubSup>
                              <m:r>
                                <a:rPr lang="en-GB" i="1">
                                  <a:latin typeface="Cambria Math" panose="02040503050406030204" pitchFamily="18" charset="0"/>
                                </a:rPr>
                                <m:t> </m:t>
                              </m:r>
                            </m:e>
                          </m:d>
                        </m:e>
                      </m:d>
                    </m:oMath>
                  </m:oMathPara>
                </a14:m>
                <a:endParaRPr lang="en-GB" dirty="0"/>
              </a:p>
              <a:p>
                <a:pPr>
                  <a:lnSpc>
                    <a:spcPct val="200000"/>
                  </a:lnSpc>
                </a:pPr>
                <a:r>
                  <a:rPr lang="en-GB" dirty="0"/>
                  <a:t>be the </a:t>
                </a:r>
                <a:r>
                  <a:rPr lang="en-GB" b="1" dirty="0"/>
                  <a:t>marginal frequency</a:t>
                </a:r>
                <a:r>
                  <a:rPr lang="en-GB" dirty="0"/>
                  <a:t> of the value  </a:t>
                </a:r>
                <a14:m>
                  <m:oMath xmlns:m="http://schemas.openxmlformats.org/officeDocument/2006/math">
                    <m:sSubSup>
                      <m:sSubSupPr>
                        <m:ctrlPr>
                          <a:rPr lang="en-GB" i="1">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𝑗</m:t>
                        </m:r>
                      </m:sub>
                      <m:sup>
                        <m:r>
                          <a:rPr lang="en-GB" i="1">
                            <a:latin typeface="Cambria Math" panose="02040503050406030204" pitchFamily="18" charset="0"/>
                          </a:rPr>
                          <m:t>∗</m:t>
                        </m:r>
                      </m:sup>
                    </m:sSubSup>
                  </m:oMath>
                </a14:m>
                <a:r>
                  <a:rPr lang="en-GB" dirty="0"/>
                  <a:t>  in the </a:t>
                </a:r>
                <a:r>
                  <a:rPr lang="en-GB" dirty="0" smtClean="0"/>
                  <a:t>second sample.</a:t>
                </a:r>
              </a:p>
              <a:p>
                <a:pPr>
                  <a:lnSpc>
                    <a:spcPct val="150000"/>
                  </a:lnSpc>
                </a:pPr>
                <a:r>
                  <a:rPr lang="en-GB" dirty="0" smtClean="0"/>
                  <a:t>The situation can be summarized by a contingency </a:t>
                </a:r>
                <a:r>
                  <a:rPr lang="en-GB" dirty="0" smtClean="0"/>
                  <a:t>table.</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349"/>
                </a:stretch>
              </a:blipFill>
            </p:spPr>
            <p:txBody>
              <a:bodyPr/>
              <a:lstStyle/>
              <a:p>
                <a:r>
                  <a:rPr lang="en-GB">
                    <a:noFill/>
                  </a:rPr>
                  <a:t> </a:t>
                </a:r>
              </a:p>
            </p:txBody>
          </p:sp>
        </mc:Fallback>
      </mc:AlternateContent>
    </p:spTree>
    <p:extLst>
      <p:ext uri="{BB962C8B-B14F-4D97-AF65-F5344CB8AC3E}">
        <p14:creationId xmlns:p14="http://schemas.microsoft.com/office/powerpoint/2010/main" val="21671585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Contingency table — for the sample</a:t>
            </a:r>
            <a:endParaRPr lang="en-GB" dirty="0"/>
          </a:p>
        </p:txBody>
      </p:sp>
      <mc:AlternateContent xmlns:mc="http://schemas.openxmlformats.org/markup-compatibility/2006" xmlns:a14="http://schemas.microsoft.com/office/drawing/2010/main">
        <mc:Choice Requires="a14">
          <p:graphicFrame>
            <p:nvGraphicFramePr>
              <p:cNvPr id="3" name="Tabulka 2"/>
              <p:cNvGraphicFramePr>
                <a:graphicFrameLocks noGrp="1"/>
              </p:cNvGraphicFramePr>
              <p:nvPr>
                <p:extLst>
                  <p:ext uri="{D42A27DB-BD31-4B8C-83A1-F6EECF244321}">
                    <p14:modId xmlns:p14="http://schemas.microsoft.com/office/powerpoint/2010/main" val="2563824404"/>
                  </p:ext>
                </p:extLst>
              </p:nvPr>
            </p:nvGraphicFramePr>
            <p:xfrm>
              <a:off x="1332000" y="1980000"/>
              <a:ext cx="8640000" cy="3240000"/>
            </p:xfrm>
            <a:graphic>
              <a:graphicData uri="http://schemas.openxmlformats.org/drawingml/2006/table">
                <a:tbl>
                  <a:tblPr firstRow="1" bandRow="1">
                    <a:tableStyleId>{2D5ABB26-0587-4C30-8999-92F81FD0307C}</a:tableStyleId>
                  </a:tblPr>
                  <a:tblGrid>
                    <a:gridCol w="1440000">
                      <a:extLst>
                        <a:ext uri="{9D8B030D-6E8A-4147-A177-3AD203B41FA5}">
                          <a16:colId xmlns:a16="http://schemas.microsoft.com/office/drawing/2014/main" val="663176399"/>
                        </a:ext>
                      </a:extLst>
                    </a:gridCol>
                    <a:gridCol w="1440000">
                      <a:extLst>
                        <a:ext uri="{9D8B030D-6E8A-4147-A177-3AD203B41FA5}">
                          <a16:colId xmlns:a16="http://schemas.microsoft.com/office/drawing/2014/main" val="757139265"/>
                        </a:ext>
                      </a:extLst>
                    </a:gridCol>
                    <a:gridCol w="1440000">
                      <a:extLst>
                        <a:ext uri="{9D8B030D-6E8A-4147-A177-3AD203B41FA5}">
                          <a16:colId xmlns:a16="http://schemas.microsoft.com/office/drawing/2014/main" val="540251886"/>
                        </a:ext>
                      </a:extLst>
                    </a:gridCol>
                    <a:gridCol w="1440000">
                      <a:extLst>
                        <a:ext uri="{9D8B030D-6E8A-4147-A177-3AD203B41FA5}">
                          <a16:colId xmlns:a16="http://schemas.microsoft.com/office/drawing/2014/main" val="1998485203"/>
                        </a:ext>
                      </a:extLst>
                    </a:gridCol>
                    <a:gridCol w="1440000">
                      <a:extLst>
                        <a:ext uri="{9D8B030D-6E8A-4147-A177-3AD203B41FA5}">
                          <a16:colId xmlns:a16="http://schemas.microsoft.com/office/drawing/2014/main" val="2372070275"/>
                        </a:ext>
                      </a:extLst>
                    </a:gridCol>
                    <a:gridCol w="1440000">
                      <a:extLst>
                        <a:ext uri="{9D8B030D-6E8A-4147-A177-3AD203B41FA5}">
                          <a16:colId xmlns:a16="http://schemas.microsoft.com/office/drawing/2014/main" val="2016874246"/>
                        </a:ext>
                      </a:extLst>
                    </a:gridCol>
                  </a:tblGrid>
                  <a:tr h="540000">
                    <a:tc>
                      <a:txBody>
                        <a:bodyPr/>
                        <a:lstStyle/>
                        <a:p>
                          <a:pPr algn="ctr"/>
                          <a:r>
                            <a:rPr lang="en-GB" sz="2400" b="1" i="1" baseline="-25000" noProof="0" dirty="0" smtClean="0">
                              <a:solidFill>
                                <a:schemeClr val="bg1"/>
                              </a:solidFill>
                            </a:rPr>
                            <a:t>X</a:t>
                          </a:r>
                          <a:r>
                            <a:rPr lang="en-GB" sz="2400" noProof="0" dirty="0" smtClean="0">
                              <a:solidFill>
                                <a:schemeClr val="bg1"/>
                              </a:solidFill>
                            </a:rPr>
                            <a:t> \ </a:t>
                          </a:r>
                          <a:r>
                            <a:rPr lang="en-GB" sz="2400" b="1" i="1" baseline="30000" noProof="0" dirty="0" smtClean="0">
                              <a:solidFill>
                                <a:schemeClr val="bg1"/>
                              </a:solidFill>
                            </a:rPr>
                            <a:t>Y</a:t>
                          </a:r>
                          <a:endParaRPr lang="en-GB" sz="2400" b="1" i="1" baseline="300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2400" b="0" i="1" noProof="0" smtClean="0">
                                        <a:solidFill>
                                          <a:schemeClr val="bg1"/>
                                        </a:solidFill>
                                        <a:latin typeface="Cambria Math" panose="02040503050406030204" pitchFamily="18" charset="0"/>
                                      </a:rPr>
                                    </m:ctrlPr>
                                  </m:sSubSupPr>
                                  <m:e>
                                    <m:r>
                                      <a:rPr lang="en-GB" sz="2400" b="0" i="1" noProof="0" smtClean="0">
                                        <a:solidFill>
                                          <a:schemeClr val="bg1"/>
                                        </a:solidFill>
                                        <a:latin typeface="Cambria Math" panose="02040503050406030204" pitchFamily="18" charset="0"/>
                                      </a:rPr>
                                      <m:t>𝑦</m:t>
                                    </m:r>
                                  </m:e>
                                  <m:sub>
                                    <m:r>
                                      <a:rPr lang="en-GB" sz="2400" b="0" i="1" noProof="0" smtClean="0">
                                        <a:solidFill>
                                          <a:schemeClr val="bg1"/>
                                        </a:solidFill>
                                        <a:latin typeface="Cambria Math" panose="02040503050406030204" pitchFamily="18" charset="0"/>
                                      </a:rPr>
                                      <m:t>1</m:t>
                                    </m:r>
                                  </m:sub>
                                  <m:sup>
                                    <m:r>
                                      <a:rPr lang="en-GB" sz="2400" b="0" i="1" noProof="0" smtClean="0">
                                        <a:solidFill>
                                          <a:schemeClr val="bg1"/>
                                        </a:solidFill>
                                        <a:latin typeface="Cambria Math" panose="02040503050406030204" pitchFamily="18" charset="0"/>
                                      </a:rPr>
                                      <m:t>∗</m:t>
                                    </m:r>
                                  </m:sup>
                                </m:sSubSup>
                              </m:oMath>
                            </m:oMathPara>
                          </a14:m>
                          <a:endParaRPr lang="en-GB" sz="2400" baseline="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2400" b="0" i="1" noProof="0" smtClean="0">
                                        <a:solidFill>
                                          <a:schemeClr val="bg1"/>
                                        </a:solidFill>
                                        <a:latin typeface="Cambria Math" panose="02040503050406030204" pitchFamily="18" charset="0"/>
                                      </a:rPr>
                                    </m:ctrlPr>
                                  </m:sSubSupPr>
                                  <m:e>
                                    <m:r>
                                      <a:rPr lang="en-GB" sz="2400" b="0" i="1" noProof="0" smtClean="0">
                                        <a:solidFill>
                                          <a:schemeClr val="bg1"/>
                                        </a:solidFill>
                                        <a:latin typeface="Cambria Math" panose="02040503050406030204" pitchFamily="18" charset="0"/>
                                      </a:rPr>
                                      <m:t>𝑦</m:t>
                                    </m:r>
                                  </m:e>
                                  <m:sub>
                                    <m:r>
                                      <a:rPr lang="en-GB" sz="2400" b="0" i="1" noProof="0" smtClean="0">
                                        <a:solidFill>
                                          <a:schemeClr val="bg1"/>
                                        </a:solidFill>
                                        <a:latin typeface="Cambria Math" panose="02040503050406030204" pitchFamily="18" charset="0"/>
                                      </a:rPr>
                                      <m:t>2</m:t>
                                    </m:r>
                                  </m:sub>
                                  <m:sup>
                                    <m:r>
                                      <a:rPr lang="en-GB" sz="2400" b="0" i="1" noProof="0" smtClean="0">
                                        <a:solidFill>
                                          <a:schemeClr val="bg1"/>
                                        </a:solidFill>
                                        <a:latin typeface="Cambria Math" panose="02040503050406030204" pitchFamily="18" charset="0"/>
                                      </a:rPr>
                                      <m:t>∗</m:t>
                                    </m:r>
                                  </m:sup>
                                </m:sSubSup>
                              </m:oMath>
                            </m:oMathPara>
                          </a14:m>
                          <a:endParaRPr lang="en-GB" sz="2400" baseline="0" noProof="0" dirty="0">
                            <a:solidFill>
                              <a:schemeClr val="bg1"/>
                            </a:solidFill>
                          </a:endParaRPr>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solidFill>
                                      <a:schemeClr val="bg1"/>
                                    </a:solidFill>
                                    <a:latin typeface="Cambria Math" panose="02040503050406030204" pitchFamily="18" charset="0"/>
                                  </a:rPr>
                                  <m:t>…</m:t>
                                </m:r>
                              </m:oMath>
                            </m:oMathPara>
                          </a14:m>
                          <a:endParaRPr lang="en-GB" sz="2400" noProof="0" dirty="0">
                            <a:solidFill>
                              <a:schemeClr val="bg1"/>
                            </a:solidFill>
                          </a:endParaRPr>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2400" b="0" i="1" noProof="0" smtClean="0">
                                        <a:solidFill>
                                          <a:schemeClr val="bg1"/>
                                        </a:solidFill>
                                        <a:latin typeface="Cambria Math" panose="02040503050406030204" pitchFamily="18" charset="0"/>
                                      </a:rPr>
                                    </m:ctrlPr>
                                  </m:sSubSupPr>
                                  <m:e>
                                    <m:r>
                                      <a:rPr lang="en-GB" sz="2400" b="0" i="1" noProof="0" smtClean="0">
                                        <a:solidFill>
                                          <a:schemeClr val="bg1"/>
                                        </a:solidFill>
                                        <a:latin typeface="Cambria Math" panose="02040503050406030204" pitchFamily="18" charset="0"/>
                                      </a:rPr>
                                      <m:t>𝑦</m:t>
                                    </m:r>
                                  </m:e>
                                  <m:sub>
                                    <m:r>
                                      <a:rPr lang="en-GB" sz="2400" b="0" i="1" noProof="0" smtClean="0">
                                        <a:solidFill>
                                          <a:schemeClr val="bg1"/>
                                        </a:solidFill>
                                        <a:latin typeface="Cambria Math" panose="02040503050406030204" pitchFamily="18" charset="0"/>
                                      </a:rPr>
                                      <m:t>𝑙</m:t>
                                    </m:r>
                                  </m:sub>
                                  <m:sup>
                                    <m:r>
                                      <a:rPr lang="en-GB" sz="2400" b="0" i="1" noProof="0" smtClean="0">
                                        <a:solidFill>
                                          <a:schemeClr val="bg1"/>
                                        </a:solidFill>
                                        <a:latin typeface="Cambria Math" panose="02040503050406030204" pitchFamily="18" charset="0"/>
                                      </a:rPr>
                                      <m:t>∗</m:t>
                                    </m:r>
                                  </m:sup>
                                </m:sSubSup>
                              </m:oMath>
                            </m:oMathPara>
                          </a14:m>
                          <a:endParaRPr lang="en-GB" sz="2400" i="0" baseline="0" noProof="0" dirty="0">
                            <a:solidFill>
                              <a:schemeClr val="bg1"/>
                            </a:solidFill>
                          </a:endParaRPr>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r>
                            <a:rPr lang="en-GB" sz="2400" b="1" noProof="0" dirty="0" smtClean="0">
                              <a:solidFill>
                                <a:schemeClr val="bg1"/>
                              </a:solidFill>
                            </a:rPr>
                            <a:t>TOTAL</a:t>
                          </a:r>
                          <a:endParaRPr lang="en-GB" sz="2400" b="1"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extLst>
                      <a:ext uri="{0D108BD9-81ED-4DB2-BD59-A6C34878D82A}">
                        <a16:rowId xmlns:a16="http://schemas.microsoft.com/office/drawing/2014/main" val="1473985327"/>
                      </a:ext>
                    </a:extLst>
                  </a:tr>
                  <a:tr h="540000">
                    <a:tc>
                      <a:txBody>
                        <a:bodyPr/>
                        <a:lstStyle/>
                        <a:p>
                          <a:pPr algn="ctr"/>
                          <a14:m>
                            <m:oMathPara xmlns:m="http://schemas.openxmlformats.org/officeDocument/2006/math">
                              <m:oMathParaPr>
                                <m:jc m:val="centerGroup"/>
                              </m:oMathParaPr>
                              <m:oMath xmlns:m="http://schemas.openxmlformats.org/officeDocument/2006/math">
                                <m:sSubSup>
                                  <m:sSubSupPr>
                                    <m:ctrlPr>
                                      <a:rPr lang="en-GB" sz="2400" b="0" i="1" noProof="0" smtClean="0">
                                        <a:solidFill>
                                          <a:schemeClr val="bg1"/>
                                        </a:solidFill>
                                        <a:latin typeface="Cambria Math" panose="02040503050406030204" pitchFamily="18" charset="0"/>
                                      </a:rPr>
                                    </m:ctrlPr>
                                  </m:sSubSupPr>
                                  <m:e>
                                    <m:r>
                                      <a:rPr lang="en-GB" sz="2400" b="0" i="1" noProof="0" smtClean="0">
                                        <a:solidFill>
                                          <a:schemeClr val="bg1"/>
                                        </a:solidFill>
                                        <a:latin typeface="Cambria Math" panose="02040503050406030204" pitchFamily="18" charset="0"/>
                                      </a:rPr>
                                      <m:t>𝑥</m:t>
                                    </m:r>
                                  </m:e>
                                  <m:sub>
                                    <m:r>
                                      <a:rPr lang="en-GB" sz="2400" b="0" i="1" noProof="0" smtClean="0">
                                        <a:solidFill>
                                          <a:schemeClr val="bg1"/>
                                        </a:solidFill>
                                        <a:latin typeface="Cambria Math" panose="02040503050406030204" pitchFamily="18" charset="0"/>
                                      </a:rPr>
                                      <m:t>1</m:t>
                                    </m:r>
                                  </m:sub>
                                  <m:sup>
                                    <m:r>
                                      <a:rPr lang="en-GB" sz="2400" b="0" i="1" noProof="0" smtClean="0">
                                        <a:solidFill>
                                          <a:schemeClr val="bg1"/>
                                        </a:solidFill>
                                        <a:latin typeface="Cambria Math" panose="02040503050406030204" pitchFamily="18" charset="0"/>
                                      </a:rPr>
                                      <m:t>∗</m:t>
                                    </m:r>
                                  </m:sup>
                                </m:sSubSup>
                              </m:oMath>
                            </m:oMathPara>
                          </a14:m>
                          <a:endParaRPr lang="en-GB" sz="2400" baseline="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11</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i="1" noProof="0" smtClean="0">
                                        <a:latin typeface="Cambria Math" panose="02040503050406030204" pitchFamily="18" charset="0"/>
                                      </a:rPr>
                                      <m:t>12</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i="1" noProof="0" smtClean="0">
                                        <a:latin typeface="Cambria Math" panose="02040503050406030204" pitchFamily="18" charset="0"/>
                                      </a:rPr>
                                      <m:t>1</m:t>
                                    </m:r>
                                    <m:r>
                                      <a:rPr lang="en-GB" sz="2400" b="0" i="1" noProof="0" smtClean="0">
                                        <a:latin typeface="Cambria Math" panose="02040503050406030204" pitchFamily="18" charset="0"/>
                                      </a:rPr>
                                      <m:t>𝑙</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1∙</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58BCB2"/>
                        </a:solidFill>
                      </a:tcPr>
                    </a:tc>
                    <a:extLst>
                      <a:ext uri="{0D108BD9-81ED-4DB2-BD59-A6C34878D82A}">
                        <a16:rowId xmlns:a16="http://schemas.microsoft.com/office/drawing/2014/main" val="4259007296"/>
                      </a:ext>
                    </a:extLst>
                  </a:tr>
                  <a:tr h="540000">
                    <a:tc>
                      <a:txBody>
                        <a:bodyPr/>
                        <a:lstStyle/>
                        <a:p>
                          <a:pPr algn="ctr"/>
                          <a14:m>
                            <m:oMathPara xmlns:m="http://schemas.openxmlformats.org/officeDocument/2006/math">
                              <m:oMathParaPr>
                                <m:jc m:val="centerGroup"/>
                              </m:oMathParaPr>
                              <m:oMath xmlns:m="http://schemas.openxmlformats.org/officeDocument/2006/math">
                                <m:sSubSup>
                                  <m:sSubSupPr>
                                    <m:ctrlPr>
                                      <a:rPr lang="en-GB" sz="2400" b="0" i="1" noProof="0" smtClean="0">
                                        <a:solidFill>
                                          <a:schemeClr val="bg1"/>
                                        </a:solidFill>
                                        <a:latin typeface="Cambria Math" panose="02040503050406030204" pitchFamily="18" charset="0"/>
                                      </a:rPr>
                                    </m:ctrlPr>
                                  </m:sSubSupPr>
                                  <m:e>
                                    <m:r>
                                      <a:rPr lang="en-GB" sz="2400" b="0" i="1" noProof="0" smtClean="0">
                                        <a:solidFill>
                                          <a:schemeClr val="bg1"/>
                                        </a:solidFill>
                                        <a:latin typeface="Cambria Math" panose="02040503050406030204" pitchFamily="18" charset="0"/>
                                      </a:rPr>
                                      <m:t>𝑥</m:t>
                                    </m:r>
                                  </m:e>
                                  <m:sub>
                                    <m:r>
                                      <a:rPr lang="en-GB" sz="2400" b="0" i="1" noProof="0" smtClean="0">
                                        <a:solidFill>
                                          <a:schemeClr val="bg1"/>
                                        </a:solidFill>
                                        <a:latin typeface="Cambria Math" panose="02040503050406030204" pitchFamily="18" charset="0"/>
                                      </a:rPr>
                                      <m:t>2</m:t>
                                    </m:r>
                                  </m:sub>
                                  <m:sup>
                                    <m:r>
                                      <a:rPr lang="en-GB" sz="2400" b="0" i="1" noProof="0" smtClean="0">
                                        <a:solidFill>
                                          <a:schemeClr val="bg1"/>
                                        </a:solidFill>
                                        <a:latin typeface="Cambria Math" panose="02040503050406030204" pitchFamily="18" charset="0"/>
                                      </a:rPr>
                                      <m:t>∗</m:t>
                                    </m:r>
                                  </m:sup>
                                </m:sSubSup>
                              </m:oMath>
                            </m:oMathPara>
                          </a14:m>
                          <a:endParaRPr lang="en-GB" sz="2400" baseline="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i="1" noProof="0" smtClean="0">
                                        <a:latin typeface="Cambria Math" panose="02040503050406030204" pitchFamily="18" charset="0"/>
                                      </a:rPr>
                                      <m:t>21</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i="1" noProof="0" smtClean="0">
                                        <a:latin typeface="Cambria Math" panose="02040503050406030204" pitchFamily="18" charset="0"/>
                                      </a:rPr>
                                      <m:t>22</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i="1" noProof="0" smtClean="0">
                                        <a:latin typeface="Cambria Math" panose="02040503050406030204" pitchFamily="18" charset="0"/>
                                      </a:rPr>
                                      <m:t>2</m:t>
                                    </m:r>
                                    <m:r>
                                      <a:rPr lang="en-GB" sz="2400" b="0" i="1" noProof="0" smtClean="0">
                                        <a:latin typeface="Cambria Math" panose="02040503050406030204" pitchFamily="18" charset="0"/>
                                      </a:rPr>
                                      <m:t>𝑙</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2∙</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58BCB2"/>
                        </a:solidFill>
                      </a:tcPr>
                    </a:tc>
                    <a:extLst>
                      <a:ext uri="{0D108BD9-81ED-4DB2-BD59-A6C34878D82A}">
                        <a16:rowId xmlns:a16="http://schemas.microsoft.com/office/drawing/2014/main" val="1286799655"/>
                      </a:ext>
                    </a:extLst>
                  </a:tr>
                  <a:tr h="540000">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solidFill>
                                      <a:schemeClr val="bg1"/>
                                    </a:solidFill>
                                    <a:latin typeface="Cambria Math" panose="02040503050406030204" pitchFamily="18" charset="0"/>
                                  </a:rPr>
                                  <m:t>…</m:t>
                                </m:r>
                              </m:oMath>
                            </m:oMathPara>
                          </a14:m>
                          <a:endParaRPr lang="en-GB" sz="24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58BCB2"/>
                        </a:solidFill>
                      </a:tcPr>
                    </a:tc>
                    <a:extLst>
                      <a:ext uri="{0D108BD9-81ED-4DB2-BD59-A6C34878D82A}">
                        <a16:rowId xmlns:a16="http://schemas.microsoft.com/office/drawing/2014/main" val="348641750"/>
                      </a:ext>
                    </a:extLst>
                  </a:tr>
                  <a:tr h="540000">
                    <a:tc>
                      <a:txBody>
                        <a:bodyPr/>
                        <a:lstStyle/>
                        <a:p>
                          <a:pPr algn="ctr"/>
                          <a14:m>
                            <m:oMathPara xmlns:m="http://schemas.openxmlformats.org/officeDocument/2006/math">
                              <m:oMathParaPr>
                                <m:jc m:val="centerGroup"/>
                              </m:oMathParaPr>
                              <m:oMath xmlns:m="http://schemas.openxmlformats.org/officeDocument/2006/math">
                                <m:sSubSup>
                                  <m:sSubSupPr>
                                    <m:ctrlPr>
                                      <a:rPr lang="en-GB" sz="2400" b="0" i="1" noProof="0" smtClean="0">
                                        <a:solidFill>
                                          <a:schemeClr val="bg1"/>
                                        </a:solidFill>
                                        <a:latin typeface="Cambria Math" panose="02040503050406030204" pitchFamily="18" charset="0"/>
                                      </a:rPr>
                                    </m:ctrlPr>
                                  </m:sSubSupPr>
                                  <m:e>
                                    <m:r>
                                      <a:rPr lang="en-GB" sz="2400" b="0" i="1" noProof="0" smtClean="0">
                                        <a:solidFill>
                                          <a:schemeClr val="bg1"/>
                                        </a:solidFill>
                                        <a:latin typeface="Cambria Math" panose="02040503050406030204" pitchFamily="18" charset="0"/>
                                      </a:rPr>
                                      <m:t>𝑥</m:t>
                                    </m:r>
                                  </m:e>
                                  <m:sub>
                                    <m:r>
                                      <a:rPr lang="en-GB" sz="2400" b="0" i="1" noProof="0" smtClean="0">
                                        <a:solidFill>
                                          <a:schemeClr val="bg1"/>
                                        </a:solidFill>
                                        <a:latin typeface="Cambria Math" panose="02040503050406030204" pitchFamily="18" charset="0"/>
                                      </a:rPr>
                                      <m:t>𝑘</m:t>
                                    </m:r>
                                  </m:sub>
                                  <m:sup>
                                    <m:r>
                                      <a:rPr lang="en-GB" sz="2400" b="0" i="1" noProof="0" smtClean="0">
                                        <a:solidFill>
                                          <a:schemeClr val="bg1"/>
                                        </a:solidFill>
                                        <a:latin typeface="Cambria Math" panose="02040503050406030204" pitchFamily="18" charset="0"/>
                                      </a:rPr>
                                      <m:t>∗</m:t>
                                    </m:r>
                                  </m:sup>
                                </m:sSubSup>
                              </m:oMath>
                            </m:oMathPara>
                          </a14:m>
                          <a:endParaRPr lang="en-GB" sz="2400" i="0" baseline="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b="0" i="1" noProof="0" smtClean="0">
                                        <a:latin typeface="Cambria Math" panose="02040503050406030204" pitchFamily="18" charset="0"/>
                                      </a:rPr>
                                      <m:t>𝑘</m:t>
                                    </m:r>
                                    <m:r>
                                      <a:rPr lang="en-GB" sz="2400" i="1" noProof="0" smtClean="0">
                                        <a:latin typeface="Cambria Math" panose="02040503050406030204" pitchFamily="18" charset="0"/>
                                      </a:rPr>
                                      <m:t>1</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b="0" i="1" noProof="0" smtClean="0">
                                        <a:latin typeface="Cambria Math" panose="02040503050406030204" pitchFamily="18" charset="0"/>
                                      </a:rPr>
                                      <m:t>𝑘</m:t>
                                    </m:r>
                                    <m:r>
                                      <a:rPr lang="en-GB" sz="2400" i="1" noProof="0" smtClean="0">
                                        <a:latin typeface="Cambria Math" panose="02040503050406030204" pitchFamily="18" charset="0"/>
                                      </a:rPr>
                                      <m:t>2</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noProof="0" smtClean="0">
                                        <a:latin typeface="Cambria Math" panose="02040503050406030204" pitchFamily="18" charset="0"/>
                                      </a:rPr>
                                    </m:ctrlPr>
                                  </m:sSubPr>
                                  <m:e>
                                    <m:r>
                                      <a:rPr lang="en-GB" sz="2400" i="1" noProof="0" smtClean="0">
                                        <a:latin typeface="Cambria Math" panose="02040503050406030204" pitchFamily="18" charset="0"/>
                                      </a:rPr>
                                      <m:t>𝑓</m:t>
                                    </m:r>
                                  </m:e>
                                  <m:sub>
                                    <m:r>
                                      <a:rPr lang="en-GB" sz="2400" b="0" i="1" noProof="0" smtClean="0">
                                        <a:latin typeface="Cambria Math" panose="02040503050406030204" pitchFamily="18" charset="0"/>
                                      </a:rPr>
                                      <m:t>𝑘𝑙</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𝑘</m:t>
                                    </m:r>
                                    <m:r>
                                      <a:rPr lang="en-GB" sz="2400" b="0" i="1" noProof="0" smtClean="0">
                                        <a:latin typeface="Cambria Math" panose="02040503050406030204" pitchFamily="18" charset="0"/>
                                      </a:rPr>
                                      <m:t>∙</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solidFill>
                          <a:srgbClr val="58BCB2"/>
                        </a:solidFill>
                      </a:tcPr>
                    </a:tc>
                    <a:extLst>
                      <a:ext uri="{0D108BD9-81ED-4DB2-BD59-A6C34878D82A}">
                        <a16:rowId xmlns:a16="http://schemas.microsoft.com/office/drawing/2014/main" val="1321924057"/>
                      </a:ext>
                    </a:extLst>
                  </a:tr>
                  <a:tr h="540000">
                    <a:tc>
                      <a:txBody>
                        <a:bodyPr/>
                        <a:lstStyle/>
                        <a:p>
                          <a:pPr algn="ctr"/>
                          <a:r>
                            <a:rPr lang="en-GB" sz="2400" b="1" noProof="0" dirty="0" smtClean="0">
                              <a:solidFill>
                                <a:schemeClr val="bg1"/>
                              </a:solidFill>
                            </a:rPr>
                            <a:t>TOTAL</a:t>
                          </a:r>
                          <a:endParaRPr lang="en-GB" sz="2400" b="1"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∙1</m:t>
                                    </m:r>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58BCB2"/>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∙2</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58BCB2"/>
                        </a:solidFill>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58BCB2"/>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𝑓</m:t>
                                    </m:r>
                                  </m:e>
                                  <m:sub>
                                    <m:r>
                                      <a:rPr lang="en-GB" sz="2400" b="0" i="1" noProof="0" smtClean="0">
                                        <a:latin typeface="Cambria Math" panose="02040503050406030204" pitchFamily="18" charset="0"/>
                                      </a:rPr>
                                      <m:t>∙</m:t>
                                    </m:r>
                                    <m:r>
                                      <a:rPr lang="en-GB" sz="2400" b="0" i="1" noProof="0" smtClean="0">
                                        <a:latin typeface="Cambria Math" panose="02040503050406030204" pitchFamily="18" charset="0"/>
                                      </a:rPr>
                                      <m:t>𝑙</m:t>
                                    </m:r>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58BCB2"/>
                        </a:solidFill>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solidFill>
                                      <a:schemeClr val="bg1"/>
                                    </a:solidFill>
                                    <a:latin typeface="Cambria Math" panose="02040503050406030204" pitchFamily="18" charset="0"/>
                                  </a:rPr>
                                  <m:t>𝑛</m:t>
                                </m:r>
                              </m:oMath>
                            </m:oMathPara>
                          </a14:m>
                          <a:endParaRPr lang="en-GB" sz="24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extLst>
                      <a:ext uri="{0D108BD9-81ED-4DB2-BD59-A6C34878D82A}">
                        <a16:rowId xmlns:a16="http://schemas.microsoft.com/office/drawing/2014/main" val="1950015775"/>
                      </a:ext>
                    </a:extLst>
                  </a:tr>
                </a:tbl>
              </a:graphicData>
            </a:graphic>
          </p:graphicFrame>
        </mc:Choice>
        <mc:Fallback xmlns="">
          <p:graphicFrame>
            <p:nvGraphicFramePr>
              <p:cNvPr id="3" name="Tabulka 2"/>
              <p:cNvGraphicFramePr>
                <a:graphicFrameLocks noGrp="1"/>
              </p:cNvGraphicFramePr>
              <p:nvPr>
                <p:extLst>
                  <p:ext uri="{D42A27DB-BD31-4B8C-83A1-F6EECF244321}">
                    <p14:modId xmlns:p14="http://schemas.microsoft.com/office/powerpoint/2010/main" val="2563824404"/>
                  </p:ext>
                </p:extLst>
              </p:nvPr>
            </p:nvGraphicFramePr>
            <p:xfrm>
              <a:off x="1332000" y="1980000"/>
              <a:ext cx="8640000" cy="3240000"/>
            </p:xfrm>
            <a:graphic>
              <a:graphicData uri="http://schemas.openxmlformats.org/drawingml/2006/table">
                <a:tbl>
                  <a:tblPr firstRow="1" bandRow="1">
                    <a:tableStyleId>{2D5ABB26-0587-4C30-8999-92F81FD0307C}</a:tableStyleId>
                  </a:tblPr>
                  <a:tblGrid>
                    <a:gridCol w="1440000">
                      <a:extLst>
                        <a:ext uri="{9D8B030D-6E8A-4147-A177-3AD203B41FA5}">
                          <a16:colId xmlns:a16="http://schemas.microsoft.com/office/drawing/2014/main" val="663176399"/>
                        </a:ext>
                      </a:extLst>
                    </a:gridCol>
                    <a:gridCol w="1440000">
                      <a:extLst>
                        <a:ext uri="{9D8B030D-6E8A-4147-A177-3AD203B41FA5}">
                          <a16:colId xmlns:a16="http://schemas.microsoft.com/office/drawing/2014/main" val="757139265"/>
                        </a:ext>
                      </a:extLst>
                    </a:gridCol>
                    <a:gridCol w="1440000">
                      <a:extLst>
                        <a:ext uri="{9D8B030D-6E8A-4147-A177-3AD203B41FA5}">
                          <a16:colId xmlns:a16="http://schemas.microsoft.com/office/drawing/2014/main" val="540251886"/>
                        </a:ext>
                      </a:extLst>
                    </a:gridCol>
                    <a:gridCol w="1440000">
                      <a:extLst>
                        <a:ext uri="{9D8B030D-6E8A-4147-A177-3AD203B41FA5}">
                          <a16:colId xmlns:a16="http://schemas.microsoft.com/office/drawing/2014/main" val="1998485203"/>
                        </a:ext>
                      </a:extLst>
                    </a:gridCol>
                    <a:gridCol w="1440000">
                      <a:extLst>
                        <a:ext uri="{9D8B030D-6E8A-4147-A177-3AD203B41FA5}">
                          <a16:colId xmlns:a16="http://schemas.microsoft.com/office/drawing/2014/main" val="2372070275"/>
                        </a:ext>
                      </a:extLst>
                    </a:gridCol>
                    <a:gridCol w="1440000">
                      <a:extLst>
                        <a:ext uri="{9D8B030D-6E8A-4147-A177-3AD203B41FA5}">
                          <a16:colId xmlns:a16="http://schemas.microsoft.com/office/drawing/2014/main" val="2016874246"/>
                        </a:ext>
                      </a:extLst>
                    </a:gridCol>
                  </a:tblGrid>
                  <a:tr h="540000">
                    <a:tc>
                      <a:txBody>
                        <a:bodyPr/>
                        <a:lstStyle/>
                        <a:p>
                          <a:pPr algn="ctr"/>
                          <a:r>
                            <a:rPr lang="en-GB" sz="2400" b="1" i="1" baseline="-25000" noProof="0" dirty="0" smtClean="0">
                              <a:solidFill>
                                <a:schemeClr val="bg1"/>
                              </a:solidFill>
                            </a:rPr>
                            <a:t>X</a:t>
                          </a:r>
                          <a:r>
                            <a:rPr lang="en-GB" sz="2400" noProof="0" dirty="0" smtClean="0">
                              <a:solidFill>
                                <a:schemeClr val="bg1"/>
                              </a:solidFill>
                            </a:rPr>
                            <a:t> \ </a:t>
                          </a:r>
                          <a:r>
                            <a:rPr lang="en-GB" sz="2400" b="1" i="1" baseline="30000" noProof="0" dirty="0" smtClean="0">
                              <a:solidFill>
                                <a:schemeClr val="bg1"/>
                              </a:solidFill>
                            </a:rPr>
                            <a:t>Y</a:t>
                          </a:r>
                          <a:endParaRPr lang="en-GB" sz="2400" b="1" i="1" baseline="300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100000" r="-399156" b="-5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200847" r="-300847" b="-5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00847" r="-200847" b="-5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99156" r="-100000" b="-517978"/>
                          </a:stretch>
                        </a:blipFill>
                      </a:tcPr>
                    </a:tc>
                    <a:tc>
                      <a:txBody>
                        <a:bodyPr/>
                        <a:lstStyle/>
                        <a:p>
                          <a:pPr algn="ctr"/>
                          <a:r>
                            <a:rPr lang="en-GB" sz="2400" b="1" noProof="0" dirty="0" smtClean="0">
                              <a:solidFill>
                                <a:schemeClr val="bg1"/>
                              </a:solidFill>
                            </a:rPr>
                            <a:t>TOTAL</a:t>
                          </a:r>
                          <a:endParaRPr lang="en-GB" sz="2400" b="1"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extLst>
                      <a:ext uri="{0D108BD9-81ED-4DB2-BD59-A6C34878D82A}">
                        <a16:rowId xmlns:a16="http://schemas.microsoft.com/office/drawing/2014/main" val="1473985327"/>
                      </a:ext>
                    </a:extLst>
                  </a:tr>
                  <a:tr h="540000">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424" t="-100000" r="-501271" b="-417978"/>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100000" t="-100000" r="-399156" b="-4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200847" t="-100000" r="-300847" b="-4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00847" t="-100000" r="-200847" b="-4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99156" t="-100000" r="-100000" b="-417978"/>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501271" t="-100000" r="-424" b="-417978"/>
                          </a:stretch>
                        </a:blipFill>
                      </a:tcPr>
                    </a:tc>
                    <a:extLst>
                      <a:ext uri="{0D108BD9-81ED-4DB2-BD59-A6C34878D82A}">
                        <a16:rowId xmlns:a16="http://schemas.microsoft.com/office/drawing/2014/main" val="4259007296"/>
                      </a:ext>
                    </a:extLst>
                  </a:tr>
                  <a:tr h="540000">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424" t="-200000" r="-501271" b="-317978"/>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100000" t="-200000" r="-399156" b="-3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200847" t="-200000" r="-300847" b="-3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00847" t="-200000" r="-200847" b="-3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99156" t="-200000" r="-100000" b="-317978"/>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501271" t="-200000" r="-424" b="-317978"/>
                          </a:stretch>
                        </a:blipFill>
                      </a:tcPr>
                    </a:tc>
                    <a:extLst>
                      <a:ext uri="{0D108BD9-81ED-4DB2-BD59-A6C34878D82A}">
                        <a16:rowId xmlns:a16="http://schemas.microsoft.com/office/drawing/2014/main" val="1286799655"/>
                      </a:ext>
                    </a:extLst>
                  </a:tr>
                  <a:tr h="540000">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424" t="-303409" r="-501271" b="-221591"/>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100000" t="-303409" r="-399156" b="-22159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200847" t="-303409" r="-300847" b="-22159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00847" t="-303409" r="-200847" b="-22159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99156" t="-303409" r="-100000" b="-221591"/>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501271" t="-303409" r="-424" b="-221591"/>
                          </a:stretch>
                        </a:blipFill>
                      </a:tcPr>
                    </a:tc>
                    <a:extLst>
                      <a:ext uri="{0D108BD9-81ED-4DB2-BD59-A6C34878D82A}">
                        <a16:rowId xmlns:a16="http://schemas.microsoft.com/office/drawing/2014/main" val="348641750"/>
                      </a:ext>
                    </a:extLst>
                  </a:tr>
                  <a:tr h="540000">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424" t="-398876" r="-501271" b="-119101"/>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100000" t="-398876" r="-399156" b="-11910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200847" t="-398876" r="-300847" b="-11910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00847" t="-398876" r="-200847" b="-11910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99156" t="-398876" r="-100000" b="-119101"/>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501271" t="-398876" r="-424" b="-119101"/>
                          </a:stretch>
                        </a:blipFill>
                      </a:tcPr>
                    </a:tc>
                    <a:extLst>
                      <a:ext uri="{0D108BD9-81ED-4DB2-BD59-A6C34878D82A}">
                        <a16:rowId xmlns:a16="http://schemas.microsoft.com/office/drawing/2014/main" val="1321924057"/>
                      </a:ext>
                    </a:extLst>
                  </a:tr>
                  <a:tr h="540000">
                    <a:tc>
                      <a:txBody>
                        <a:bodyPr/>
                        <a:lstStyle/>
                        <a:p>
                          <a:pPr algn="ctr"/>
                          <a:r>
                            <a:rPr lang="en-GB" sz="2400" b="1" noProof="0" dirty="0" smtClean="0">
                              <a:solidFill>
                                <a:schemeClr val="bg1"/>
                              </a:solidFill>
                            </a:rPr>
                            <a:t>TOTAL</a:t>
                          </a:r>
                          <a:endParaRPr lang="en-GB" sz="2400" b="1"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100000" t="-498876" r="-399156" b="-1910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200847" t="-498876" r="-300847" b="-1910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00847" t="-498876" r="-200847" b="-19101"/>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99156" t="-498876" r="-100000" b="-19101"/>
                          </a:stretch>
                        </a:blip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501271" t="-498876" r="-424" b="-19101"/>
                          </a:stretch>
                        </a:blipFill>
                      </a:tcPr>
                    </a:tc>
                    <a:extLst>
                      <a:ext uri="{0D108BD9-81ED-4DB2-BD59-A6C34878D82A}">
                        <a16:rowId xmlns:a16="http://schemas.microsoft.com/office/drawing/2014/main" val="1950015775"/>
                      </a:ext>
                    </a:extLst>
                  </a:tr>
                </a:tbl>
              </a:graphicData>
            </a:graphic>
          </p:graphicFrame>
        </mc:Fallback>
      </mc:AlternateContent>
      <mc:AlternateContent xmlns:mc="http://schemas.openxmlformats.org/markup-compatibility/2006" xmlns:a14="http://schemas.microsoft.com/office/drawing/2010/main">
        <mc:Choice Requires="a14">
          <p:sp>
            <p:nvSpPr>
              <p:cNvPr id="6" name="Čárový bublinový popisek 1 5"/>
              <p:cNvSpPr/>
              <p:nvPr/>
            </p:nvSpPr>
            <p:spPr>
              <a:xfrm>
                <a:off x="252000" y="1098387"/>
                <a:ext cx="5040000" cy="697627"/>
              </a:xfrm>
              <a:prstGeom prst="borderCallout1">
                <a:avLst>
                  <a:gd name="adj1" fmla="val 100153"/>
                  <a:gd name="adj2" fmla="val 50089"/>
                  <a:gd name="adj3" fmla="val 245256"/>
                  <a:gd name="adj4" fmla="val 60213"/>
                </a:avLst>
              </a:prstGeom>
              <a:solidFill>
                <a:schemeClr val="accent1">
                  <a:lumMod val="20000"/>
                  <a:lumOff val="80000"/>
                </a:schemeClr>
              </a:solidFill>
              <a:ln>
                <a:solidFill>
                  <a:srgbClr val="FF0000"/>
                </a:solidFill>
                <a:headEnd type="none"/>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solidFill>
                      <a:schemeClr val="tx1"/>
                    </a:solidFill>
                  </a:rPr>
                  <a:t>the observed frequencies of the pairs  </a:t>
                </a:r>
                <a14:m>
                  <m:oMath xmlns:m="http://schemas.openxmlformats.org/officeDocument/2006/math">
                    <m:d>
                      <m:dPr>
                        <m:ctrlPr>
                          <a:rPr lang="en-GB" b="0" i="1" smtClean="0">
                            <a:solidFill>
                              <a:schemeClr val="tx1"/>
                            </a:solidFill>
                            <a:latin typeface="Cambria Math" panose="02040503050406030204" pitchFamily="18" charset="0"/>
                          </a:rPr>
                        </m:ctrlPr>
                      </m:dPr>
                      <m:e>
                        <m:sSubSup>
                          <m:sSubSupPr>
                            <m:ctrlPr>
                              <a:rPr lang="en-GB" b="0"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𝑖</m:t>
                            </m:r>
                          </m:sub>
                          <m:sup>
                            <m:r>
                              <a:rPr lang="en-GB" b="0" i="1" smtClean="0">
                                <a:solidFill>
                                  <a:schemeClr val="tx1"/>
                                </a:solidFill>
                                <a:latin typeface="Cambria Math" panose="02040503050406030204" pitchFamily="18" charset="0"/>
                              </a:rPr>
                              <m:t>∗</m:t>
                            </m:r>
                          </m:sup>
                        </m:sSubSup>
                        <m:r>
                          <a:rPr lang="en-GB" b="0" i="1" smtClean="0">
                            <a:solidFill>
                              <a:schemeClr val="tx1"/>
                            </a:solidFill>
                            <a:latin typeface="Cambria Math" panose="02040503050406030204" pitchFamily="18" charset="0"/>
                          </a:rPr>
                          <m:t>,</m:t>
                        </m:r>
                        <m:sSubSup>
                          <m:sSubSupPr>
                            <m:ctrlPr>
                              <a:rPr lang="en-GB" b="0"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𝑦</m:t>
                            </m:r>
                          </m:e>
                          <m:sub>
                            <m:r>
                              <a:rPr lang="en-GB" b="0" i="1" smtClean="0">
                                <a:solidFill>
                                  <a:schemeClr val="tx1"/>
                                </a:solidFill>
                                <a:latin typeface="Cambria Math" panose="02040503050406030204" pitchFamily="18" charset="0"/>
                              </a:rPr>
                              <m:t>𝑗</m:t>
                            </m:r>
                          </m:sub>
                          <m:sup>
                            <m:r>
                              <a:rPr lang="en-GB" b="0" i="1" smtClean="0">
                                <a:solidFill>
                                  <a:schemeClr val="tx1"/>
                                </a:solidFill>
                                <a:latin typeface="Cambria Math" panose="02040503050406030204" pitchFamily="18" charset="0"/>
                              </a:rPr>
                              <m:t>∗</m:t>
                            </m:r>
                          </m:sup>
                        </m:sSubSup>
                      </m:e>
                    </m:d>
                  </m:oMath>
                </a14:m>
                <a:r>
                  <a:rPr lang="en-GB" dirty="0" smtClean="0">
                    <a:solidFill>
                      <a:schemeClr val="tx1"/>
                    </a:solidFill>
                  </a:rPr>
                  <a:t>  </a:t>
                </a:r>
                <a:br>
                  <a:rPr lang="en-GB" dirty="0" smtClean="0">
                    <a:solidFill>
                      <a:schemeClr val="tx1"/>
                    </a:solidFill>
                  </a:rPr>
                </a:br>
                <a:r>
                  <a:rPr lang="en-GB" dirty="0" smtClean="0">
                    <a:solidFill>
                      <a:schemeClr val="tx1"/>
                    </a:solidFill>
                  </a:rPr>
                  <a:t>for  </a:t>
                </a:r>
                <a14:m>
                  <m:oMath xmlns:m="http://schemas.openxmlformats.org/officeDocument/2006/math">
                    <m:r>
                      <a:rPr lang="en-GB" b="0" i="1" smtClean="0">
                        <a:solidFill>
                          <a:schemeClr val="tx1"/>
                        </a:solidFill>
                        <a:latin typeface="Cambria Math" panose="02040503050406030204" pitchFamily="18" charset="0"/>
                      </a:rPr>
                      <m:t>𝑖</m:t>
                    </m:r>
                    <m:r>
                      <a:rPr lang="en-GB" b="0" i="1" smtClean="0">
                        <a:solidFill>
                          <a:schemeClr val="tx1"/>
                        </a:solidFill>
                        <a:latin typeface="Cambria Math" panose="02040503050406030204" pitchFamily="18" charset="0"/>
                      </a:rPr>
                      <m:t>=1,…,</m:t>
                    </m:r>
                    <m:r>
                      <a:rPr lang="en-GB" b="0" i="1" smtClean="0">
                        <a:solidFill>
                          <a:schemeClr val="tx1"/>
                        </a:solidFill>
                        <a:latin typeface="Cambria Math" panose="02040503050406030204" pitchFamily="18" charset="0"/>
                      </a:rPr>
                      <m:t>𝑘</m:t>
                    </m:r>
                  </m:oMath>
                </a14:m>
                <a:r>
                  <a:rPr lang="en-GB" dirty="0" smtClean="0">
                    <a:solidFill>
                      <a:schemeClr val="tx1"/>
                    </a:solidFill>
                  </a:rPr>
                  <a:t>  and for  </a:t>
                </a:r>
                <a14:m>
                  <m:oMath xmlns:m="http://schemas.openxmlformats.org/officeDocument/2006/math">
                    <m:r>
                      <a:rPr lang="en-GB" b="0" i="1" smtClean="0">
                        <a:solidFill>
                          <a:schemeClr val="tx1"/>
                        </a:solidFill>
                        <a:latin typeface="Cambria Math" panose="02040503050406030204" pitchFamily="18" charset="0"/>
                      </a:rPr>
                      <m:t>𝑗</m:t>
                    </m:r>
                    <m:r>
                      <a:rPr lang="en-GB" b="0" i="1" smtClean="0">
                        <a:solidFill>
                          <a:schemeClr val="tx1"/>
                        </a:solidFill>
                        <a:latin typeface="Cambria Math" panose="02040503050406030204" pitchFamily="18" charset="0"/>
                      </a:rPr>
                      <m:t>=1,…,</m:t>
                    </m:r>
                    <m:r>
                      <a:rPr lang="en-GB" b="0" i="1" smtClean="0">
                        <a:solidFill>
                          <a:schemeClr val="tx1"/>
                        </a:solidFill>
                        <a:latin typeface="Cambria Math" panose="02040503050406030204" pitchFamily="18" charset="0"/>
                      </a:rPr>
                      <m:t>𝑙</m:t>
                    </m:r>
                  </m:oMath>
                </a14:m>
                <a:endParaRPr lang="en-GB" dirty="0">
                  <a:solidFill>
                    <a:schemeClr val="tx1"/>
                  </a:solidFill>
                </a:endParaRPr>
              </a:p>
            </p:txBody>
          </p:sp>
        </mc:Choice>
        <mc:Fallback xmlns="">
          <p:sp>
            <p:nvSpPr>
              <p:cNvPr id="6" name="Čárový bublinový popisek 1 5"/>
              <p:cNvSpPr>
                <a:spLocks noRot="1" noChangeAspect="1" noMove="1" noResize="1" noEditPoints="1" noAdjustHandles="1" noChangeArrowheads="1" noChangeShapeType="1" noTextEdit="1"/>
              </p:cNvSpPr>
              <p:nvPr/>
            </p:nvSpPr>
            <p:spPr>
              <a:xfrm>
                <a:off x="252000" y="1098387"/>
                <a:ext cx="5040000" cy="697627"/>
              </a:xfrm>
              <a:prstGeom prst="borderCallout1">
                <a:avLst>
                  <a:gd name="adj1" fmla="val 100153"/>
                  <a:gd name="adj2" fmla="val 50089"/>
                  <a:gd name="adj3" fmla="val 245256"/>
                  <a:gd name="adj4" fmla="val 60213"/>
                </a:avLst>
              </a:prstGeom>
              <a:blipFill>
                <a:blip r:embed="rId3"/>
                <a:stretch>
                  <a:fillRect t="-330"/>
                </a:stretch>
              </a:blipFill>
              <a:ln>
                <a:solidFill>
                  <a:srgbClr val="FF0000"/>
                </a:solidFill>
                <a:headEnd type="none"/>
                <a:tailEnd type="stealth" w="med" len="lg"/>
              </a:ln>
            </p:spPr>
            <p:txBody>
              <a:bodyPr/>
              <a:lstStyle/>
              <a:p>
                <a:r>
                  <a:rPr lang="en-GB">
                    <a:noFill/>
                  </a:rPr>
                  <a:t> </a:t>
                </a:r>
              </a:p>
            </p:txBody>
          </p:sp>
        </mc:Fallback>
      </mc:AlternateContent>
      <p:sp>
        <p:nvSpPr>
          <p:cNvPr id="7" name="Čárový bublinový popisek 1 6"/>
          <p:cNvSpPr/>
          <p:nvPr/>
        </p:nvSpPr>
        <p:spPr>
          <a:xfrm>
            <a:off x="3060000" y="5580000"/>
            <a:ext cx="2520000" cy="369332"/>
          </a:xfrm>
          <a:prstGeom prst="borderCallout1">
            <a:avLst>
              <a:gd name="adj1" fmla="val 677"/>
              <a:gd name="adj2" fmla="val 50047"/>
              <a:gd name="adj3" fmla="val -118625"/>
              <a:gd name="adj4" fmla="val 65287"/>
            </a:avLst>
          </a:prstGeom>
          <a:solidFill>
            <a:schemeClr val="accent1">
              <a:lumMod val="20000"/>
              <a:lumOff val="80000"/>
            </a:schemeClr>
          </a:solidFill>
          <a:ln>
            <a:solidFill>
              <a:srgbClr val="FF0000"/>
            </a:solidFill>
            <a:headEnd type="none"/>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solidFill>
                  <a:schemeClr val="tx1"/>
                </a:solidFill>
              </a:rPr>
              <a:t>marginal frequencies</a:t>
            </a:r>
            <a:endParaRPr lang="en-GB" i="1" dirty="0">
              <a:solidFill>
                <a:schemeClr val="tx1"/>
              </a:solidFill>
            </a:endParaRPr>
          </a:p>
        </p:txBody>
      </p:sp>
      <p:sp>
        <p:nvSpPr>
          <p:cNvPr id="8" name="Čárový bublinový popisek 1 7"/>
          <p:cNvSpPr/>
          <p:nvPr/>
        </p:nvSpPr>
        <p:spPr>
          <a:xfrm>
            <a:off x="10175387" y="2741501"/>
            <a:ext cx="1800000" cy="646331"/>
          </a:xfrm>
          <a:prstGeom prst="borderCallout1">
            <a:avLst>
              <a:gd name="adj1" fmla="val 50797"/>
              <a:gd name="adj2" fmla="val 238"/>
              <a:gd name="adj3" fmla="val 93089"/>
              <a:gd name="adj4" fmla="val -42175"/>
            </a:avLst>
          </a:prstGeom>
          <a:solidFill>
            <a:schemeClr val="accent1">
              <a:lumMod val="20000"/>
              <a:lumOff val="80000"/>
            </a:schemeClr>
          </a:solidFill>
          <a:ln>
            <a:solidFill>
              <a:srgbClr val="FF0000"/>
            </a:solidFill>
            <a:headEnd type="none"/>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solidFill>
                  <a:schemeClr val="tx1"/>
                </a:solidFill>
              </a:rPr>
              <a:t>marginal </a:t>
            </a:r>
            <a:br>
              <a:rPr lang="en-GB" dirty="0" smtClean="0">
                <a:solidFill>
                  <a:schemeClr val="tx1"/>
                </a:solidFill>
              </a:rPr>
            </a:br>
            <a:r>
              <a:rPr lang="en-GB" dirty="0" smtClean="0">
                <a:solidFill>
                  <a:schemeClr val="tx1"/>
                </a:solidFill>
              </a:rPr>
              <a:t>frequencies</a:t>
            </a:r>
            <a:endParaRPr lang="en-GB" i="1" dirty="0">
              <a:solidFill>
                <a:schemeClr val="tx1"/>
              </a:solidFill>
            </a:endParaRPr>
          </a:p>
        </p:txBody>
      </p:sp>
      <p:sp>
        <p:nvSpPr>
          <p:cNvPr id="9" name="Čárový bublinový popisek 1 8"/>
          <p:cNvSpPr/>
          <p:nvPr/>
        </p:nvSpPr>
        <p:spPr>
          <a:xfrm>
            <a:off x="9360000" y="5580000"/>
            <a:ext cx="2160000" cy="369332"/>
          </a:xfrm>
          <a:prstGeom prst="borderCallout1">
            <a:avLst>
              <a:gd name="adj1" fmla="val 172"/>
              <a:gd name="adj2" fmla="val 50008"/>
              <a:gd name="adj3" fmla="val -150750"/>
              <a:gd name="adj4" fmla="val -506"/>
            </a:avLst>
          </a:prstGeom>
          <a:solidFill>
            <a:schemeClr val="accent1">
              <a:lumMod val="20000"/>
              <a:lumOff val="80000"/>
            </a:schemeClr>
          </a:solidFill>
          <a:ln>
            <a:solidFill>
              <a:srgbClr val="FF0000"/>
            </a:solidFill>
            <a:headEnd type="none"/>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solidFill>
                  <a:schemeClr val="tx1"/>
                </a:solidFill>
              </a:rPr>
              <a:t>the sample size</a:t>
            </a:r>
            <a:endParaRPr lang="en-GB" i="1" dirty="0">
              <a:solidFill>
                <a:schemeClr val="tx1"/>
              </a:solidFill>
            </a:endParaRPr>
          </a:p>
        </p:txBody>
      </p:sp>
    </p:spTree>
    <p:extLst>
      <p:ext uri="{BB962C8B-B14F-4D97-AF65-F5344CB8AC3E}">
        <p14:creationId xmlns:p14="http://schemas.microsoft.com/office/powerpoint/2010/main" val="29806752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Arithmetic means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smtClean="0"/>
                  <a:t>Population</a:t>
                </a:r>
                <a:r>
                  <a:rPr lang="en-GB" b="1" dirty="0" smtClean="0"/>
                  <a:t> arithmetic means:</a:t>
                </a:r>
              </a:p>
              <a:p>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i="1">
                              <a:latin typeface="Cambria Math" panose="02040503050406030204" pitchFamily="18" charset="0"/>
                            </a:rPr>
                            <m:t>𝜇</m:t>
                          </m:r>
                        </m:e>
                        <m:sub>
                          <m:r>
                            <a:rPr lang="en-GB" b="0" i="1" smtClean="0">
                              <a:latin typeface="Cambria Math" panose="02040503050406030204" pitchFamily="18" charset="0"/>
                            </a:rPr>
                            <m:t>𝑋</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smtClean="0">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𝐾</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𝐿</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e>
                          </m:nary>
                        </m:e>
                      </m:nary>
                      <m:r>
                        <a:rPr lang="en-GB" i="1" smtClean="0">
                          <a:latin typeface="Cambria Math" panose="02040503050406030204" pitchFamily="18" charset="0"/>
                        </a:rPr>
                        <m:t>  </m:t>
                      </m:r>
                      <m:r>
                        <m:rPr>
                          <m:nor/>
                        </m:rPr>
                        <a:rPr lang="en-GB" b="0" i="0" smtClean="0">
                          <a:latin typeface="Cambria Math" panose="02040503050406030204" pitchFamily="18" charset="0"/>
                        </a:rPr>
                        <m:t>and</m:t>
                      </m:r>
                      <m:r>
                        <a:rPr lang="en-GB"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𝜇</m:t>
                          </m:r>
                        </m:e>
                        <m:sub>
                          <m:r>
                            <a:rPr lang="en-GB" b="0" i="1" smtClean="0">
                              <a:latin typeface="Cambria Math" panose="02040503050406030204" pitchFamily="18" charset="0"/>
                            </a:rPr>
                            <m:t>𝑌</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𝐿</m:t>
                          </m:r>
                        </m:sup>
                        <m:e>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𝐾</m:t>
                              </m:r>
                            </m:sup>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𝑖𝑗</m:t>
                                  </m:r>
                                </m:sub>
                              </m:sSub>
                              <m:r>
                                <a:rPr lang="en-GB" i="1">
                                  <a:latin typeface="Cambria Math" panose="02040503050406030204" pitchFamily="18" charset="0"/>
                                </a:rPr>
                                <m:t>×</m:t>
                              </m:r>
                              <m:sSubSup>
                                <m:sSubSupPr>
                                  <m:ctrlPr>
                                    <a:rPr lang="en-GB" i="1">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𝑗</m:t>
                                  </m:r>
                                </m:sub>
                                <m:sup>
                                  <m:r>
                                    <a:rPr lang="en-GB" i="1">
                                      <a:latin typeface="Cambria Math" panose="02040503050406030204" pitchFamily="18" charset="0"/>
                                    </a:rPr>
                                    <m:t>∗</m:t>
                                  </m:r>
                                </m:sup>
                              </m:sSubSup>
                            </m:e>
                          </m:nary>
                        </m:e>
                      </m:nary>
                    </m:oMath>
                  </m:oMathPara>
                </a14:m>
                <a:endParaRPr lang="en-GB" dirty="0" smtClean="0"/>
              </a:p>
              <a:p>
                <a:endParaRPr lang="en-GB" dirty="0" smtClean="0"/>
              </a:p>
              <a:p>
                <a:endParaRPr lang="en-GB" dirty="0" smtClean="0"/>
              </a:p>
              <a:p>
                <a:r>
                  <a:rPr lang="en-GB" b="1" u="sng" dirty="0" smtClean="0"/>
                  <a:t>Sample</a:t>
                </a:r>
                <a:r>
                  <a:rPr lang="en-GB" b="1" dirty="0" smtClean="0"/>
                  <a:t> arithmetic means:</a:t>
                </a:r>
              </a:p>
              <a:p>
                <a:endParaRPr lang="en-GB" dirty="0"/>
              </a:p>
              <a:p>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𝑘</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𝑙</m:t>
                              </m:r>
                            </m:sup>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𝑖𝑗</m:t>
                                  </m:r>
                                </m:sub>
                              </m:sSub>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𝑖</m:t>
                                  </m:r>
                                </m:sub>
                                <m:sup>
                                  <m:r>
                                    <a:rPr lang="en-GB" i="1">
                                      <a:latin typeface="Cambria Math" panose="02040503050406030204" pitchFamily="18" charset="0"/>
                                    </a:rPr>
                                    <m:t>∗</m:t>
                                  </m:r>
                                </m:sup>
                              </m:sSubSup>
                            </m:e>
                          </m:nary>
                        </m:e>
                      </m:nary>
                      <m:r>
                        <a:rPr lang="en-GB" i="1">
                          <a:latin typeface="Cambria Math" panose="02040503050406030204" pitchFamily="18" charset="0"/>
                        </a:rPr>
                        <m:t>  </m:t>
                      </m:r>
                      <m:r>
                        <m:rPr>
                          <m:nor/>
                        </m:rPr>
                        <a:rPr lang="en-GB">
                          <a:latin typeface="Cambria Math" panose="02040503050406030204" pitchFamily="18" charset="0"/>
                        </a:rPr>
                        <m:t>and</m:t>
                      </m:r>
                      <m:r>
                        <a:rPr lang="en-GB" i="1">
                          <a:latin typeface="Cambria Math" panose="02040503050406030204" pitchFamily="18" charset="0"/>
                        </a:rPr>
                        <m:t>  </m:t>
                      </m:r>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𝑦</m:t>
                          </m:r>
                        </m:e>
                      </m:acc>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𝑙</m:t>
                          </m:r>
                        </m:sup>
                        <m:e>
                          <m:nary>
                            <m:naryPr>
                              <m:chr m:val="∑"/>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𝑘</m:t>
                              </m:r>
                            </m:sup>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𝑖𝑗</m:t>
                                  </m:r>
                                </m:sub>
                              </m:sSub>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i="1">
                                      <a:latin typeface="Cambria Math" panose="02040503050406030204" pitchFamily="18" charset="0"/>
                                    </a:rPr>
                                    <m:t>𝑗</m:t>
                                  </m:r>
                                </m:sub>
                                <m:sup>
                                  <m:r>
                                    <a:rPr lang="en-GB" i="1">
                                      <a:latin typeface="Cambria Math" panose="02040503050406030204" pitchFamily="18" charset="0"/>
                                    </a:rPr>
                                    <m:t>∗</m:t>
                                  </m:r>
                                </m:sup>
                              </m:sSubSup>
                            </m:e>
                          </m:nary>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147062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Variances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smtClean="0"/>
                  <a:t>Population</a:t>
                </a:r>
                <a:r>
                  <a:rPr lang="en-GB" b="1" dirty="0" smtClean="0"/>
                  <a:t> variances:</a:t>
                </a:r>
              </a:p>
              <a:p>
                <a:endParaRPr lang="en-GB" dirty="0"/>
              </a:p>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𝜎</m:t>
                          </m:r>
                        </m:e>
                        <m:sub>
                          <m:r>
                            <a:rPr lang="en-GB" b="0" i="1" smtClean="0">
                              <a:latin typeface="Cambria Math" panose="02040503050406030204" pitchFamily="18" charset="0"/>
                            </a:rPr>
                            <m:t>𝑋</m:t>
                          </m:r>
                        </m:sub>
                        <m:sup>
                          <m:r>
                            <a:rPr lang="en-GB" b="0" i="1" smtClean="0">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smtClean="0">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𝐾</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𝐿</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𝑋</m:t>
                                          </m:r>
                                        </m:sub>
                                      </m:sSub>
                                    </m:e>
                                  </m:d>
                                </m:e>
                                <m:sup>
                                  <m:r>
                                    <a:rPr lang="en-GB" b="0" i="1" smtClean="0">
                                      <a:latin typeface="Cambria Math" panose="02040503050406030204" pitchFamily="18" charset="0"/>
                                    </a:rPr>
                                    <m:t>2</m:t>
                                  </m:r>
                                </m:sup>
                              </m:sSup>
                            </m:e>
                          </m:nary>
                        </m:e>
                      </m:nary>
                      <m:r>
                        <a:rPr lang="en-GB" i="1" smtClean="0">
                          <a:latin typeface="Cambria Math" panose="02040503050406030204" pitchFamily="18" charset="0"/>
                        </a:rPr>
                        <m:t>  </m:t>
                      </m:r>
                      <m:r>
                        <m:rPr>
                          <m:nor/>
                        </m:rPr>
                        <a:rPr lang="en-GB" b="0" i="0" smtClean="0">
                          <a:latin typeface="Cambria Math" panose="02040503050406030204" pitchFamily="18" charset="0"/>
                        </a:rPr>
                        <m:t>and</m:t>
                      </m:r>
                      <m:r>
                        <a:rPr lang="en-GB" i="1" smtClean="0">
                          <a:latin typeface="Cambria Math" panose="02040503050406030204" pitchFamily="18" charset="0"/>
                        </a:rPr>
                        <m:t>  </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𝜎</m:t>
                          </m:r>
                        </m:e>
                        <m:sub>
                          <m:r>
                            <a:rPr lang="en-GB" b="0" i="1" smtClean="0">
                              <a:latin typeface="Cambria Math" panose="02040503050406030204" pitchFamily="18" charset="0"/>
                            </a:rPr>
                            <m:t>𝑌</m:t>
                          </m:r>
                        </m:sub>
                        <m:sup>
                          <m:r>
                            <a:rPr lang="en-GB" b="0" i="1" smtClean="0">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𝐿</m:t>
                          </m:r>
                        </m:sup>
                        <m:e>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𝐾</m:t>
                              </m:r>
                            </m:sup>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𝑖𝑗</m:t>
                                  </m:r>
                                </m:sub>
                              </m:sSub>
                              <m:r>
                                <a:rPr lang="en-GB" i="1">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Sup>
                                        <m:sSubSupPr>
                                          <m:ctrlPr>
                                            <a:rPr lang="en-GB" i="1">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𝑗</m:t>
                                          </m:r>
                                        </m:sub>
                                        <m:sup>
                                          <m:r>
                                            <a:rPr lang="en-GB" i="1">
                                              <a:latin typeface="Cambria Math" panose="02040503050406030204" pitchFamily="18" charset="0"/>
                                            </a:rPr>
                                            <m:t>∗</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𝑌</m:t>
                                          </m:r>
                                        </m:sub>
                                      </m:sSub>
                                    </m:e>
                                  </m:d>
                                </m:e>
                                <m:sup>
                                  <m:r>
                                    <a:rPr lang="en-GB" b="0" i="1" smtClean="0">
                                      <a:latin typeface="Cambria Math" panose="02040503050406030204" pitchFamily="18" charset="0"/>
                                    </a:rPr>
                                    <m:t>2</m:t>
                                  </m:r>
                                </m:sup>
                              </m:sSup>
                            </m:e>
                          </m:nary>
                        </m:e>
                      </m:nary>
                    </m:oMath>
                  </m:oMathPara>
                </a14:m>
                <a:endParaRPr lang="en-GB" dirty="0" smtClean="0"/>
              </a:p>
              <a:p>
                <a:endParaRPr lang="en-GB" dirty="0" smtClean="0"/>
              </a:p>
              <a:p>
                <a:endParaRPr lang="en-GB" dirty="0" smtClean="0"/>
              </a:p>
              <a:p>
                <a:r>
                  <a:rPr lang="en-GB" b="1" u="sng" dirty="0" smtClean="0"/>
                  <a:t>Sample</a:t>
                </a:r>
                <a:r>
                  <a:rPr lang="en-GB" b="1" dirty="0" smtClean="0"/>
                  <a:t> variances:</a:t>
                </a:r>
              </a:p>
              <a:p>
                <a:endParaRPr lang="en-GB" dirty="0"/>
              </a:p>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𝑠</m:t>
                          </m:r>
                        </m:e>
                        <m:sub>
                          <m:r>
                            <a:rPr lang="en-GB" b="0" i="1" smtClean="0">
                              <a:latin typeface="Cambria Math" panose="02040503050406030204" pitchFamily="18" charset="0"/>
                            </a:rPr>
                            <m:t>𝑋</m:t>
                          </m:r>
                        </m:sub>
                        <m:sup>
                          <m:r>
                            <a:rPr lang="en-GB" b="0" i="1" smtClean="0">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𝑘</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𝑙</m:t>
                              </m:r>
                            </m:sup>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𝑖𝑗</m:t>
                                  </m:r>
                                </m:sub>
                              </m:sSub>
                              <m:r>
                                <a:rPr lang="en-GB" i="1">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𝑖</m:t>
                                          </m:r>
                                        </m:sub>
                                        <m:sup>
                                          <m:r>
                                            <a:rPr lang="en-GB" i="1">
                                              <a:latin typeface="Cambria Math" panose="02040503050406030204" pitchFamily="18" charset="0"/>
                                            </a:rPr>
                                            <m:t>∗</m:t>
                                          </m:r>
                                        </m:sup>
                                      </m:sSubSup>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d>
                                </m:e>
                                <m:sup>
                                  <m:r>
                                    <a:rPr lang="en-GB" b="0" i="1" smtClean="0">
                                      <a:latin typeface="Cambria Math" panose="02040503050406030204" pitchFamily="18" charset="0"/>
                                    </a:rPr>
                                    <m:t>2</m:t>
                                  </m:r>
                                </m:sup>
                              </m:sSup>
                            </m:e>
                          </m:nary>
                        </m:e>
                      </m:nary>
                      <m:r>
                        <a:rPr lang="en-GB" i="1">
                          <a:latin typeface="Cambria Math" panose="02040503050406030204" pitchFamily="18" charset="0"/>
                        </a:rPr>
                        <m:t>  </m:t>
                      </m:r>
                      <m:r>
                        <m:rPr>
                          <m:nor/>
                        </m:rPr>
                        <a:rPr lang="en-GB">
                          <a:latin typeface="Cambria Math" panose="02040503050406030204" pitchFamily="18" charset="0"/>
                        </a:rPr>
                        <m:t>and</m:t>
                      </m:r>
                      <m:r>
                        <a:rPr lang="en-GB" i="1">
                          <a:latin typeface="Cambria Math" panose="02040503050406030204" pitchFamily="18" charset="0"/>
                        </a:rPr>
                        <m:t>  </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𝑠</m:t>
                          </m:r>
                        </m:e>
                        <m:sub>
                          <m:r>
                            <a:rPr lang="en-GB" b="0" i="1" smtClean="0">
                              <a:latin typeface="Cambria Math" panose="02040503050406030204" pitchFamily="18" charset="0"/>
                            </a:rPr>
                            <m:t>𝑌</m:t>
                          </m:r>
                        </m:sub>
                        <m:sup>
                          <m:r>
                            <a:rPr lang="en-GB" b="0" i="1" smtClean="0">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𝑙</m:t>
                          </m:r>
                        </m:sup>
                        <m:e>
                          <m:nary>
                            <m:naryPr>
                              <m:chr m:val="∑"/>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𝑘</m:t>
                              </m:r>
                            </m:sup>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𝑖𝑗</m:t>
                                  </m:r>
                                </m:sub>
                              </m:sSub>
                              <m:r>
                                <a:rPr lang="en-GB" i="1">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𝑦</m:t>
                                          </m:r>
                                        </m:e>
                                        <m:sub>
                                          <m:r>
                                            <a:rPr lang="en-GB" i="1">
                                              <a:latin typeface="Cambria Math" panose="02040503050406030204" pitchFamily="18" charset="0"/>
                                            </a:rPr>
                                            <m:t>𝑗</m:t>
                                          </m:r>
                                        </m:sub>
                                        <m:sup>
                                          <m:r>
                                            <a:rPr lang="en-GB" i="1">
                                              <a:latin typeface="Cambria Math" panose="02040503050406030204" pitchFamily="18" charset="0"/>
                                            </a:rPr>
                                            <m:t>∗</m:t>
                                          </m:r>
                                        </m:sup>
                                      </m:sSubSup>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sup>
                                  <m:r>
                                    <a:rPr lang="en-GB" b="0" i="1" smtClean="0">
                                      <a:latin typeface="Cambria Math" panose="02040503050406030204" pitchFamily="18" charset="0"/>
                                    </a:rPr>
                                    <m:t>2</m:t>
                                  </m:r>
                                </m:sup>
                              </m:sSup>
                            </m:e>
                          </m:nary>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2811848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Covariance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smtClean="0"/>
                  <a:t>Population</a:t>
                </a:r>
                <a:r>
                  <a:rPr lang="en-GB" b="1" dirty="0" smtClean="0"/>
                  <a:t> co-variance:</a:t>
                </a:r>
              </a:p>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cov</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smtClean="0">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𝐾</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𝐿</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𝑋</m:t>
                                      </m:r>
                                    </m:sub>
                                  </m:sSub>
                                </m:e>
                              </m:d>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𝑗</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𝑌</m:t>
                                      </m:r>
                                    </m:sub>
                                  </m:sSub>
                                </m:e>
                              </m:d>
                            </m:e>
                          </m:nary>
                        </m:e>
                      </m:nary>
                    </m:oMath>
                  </m:oMathPara>
                </a14:m>
                <a:endParaRPr lang="en-GB" dirty="0" smtClean="0"/>
              </a:p>
              <a:p>
                <a:endParaRPr lang="en-GB" dirty="0" smtClean="0"/>
              </a:p>
              <a:p>
                <a:endParaRPr lang="en-GB" dirty="0" smtClean="0"/>
              </a:p>
              <a:p>
                <a:r>
                  <a:rPr lang="en-GB" b="1" u="sng" dirty="0" smtClean="0"/>
                  <a:t>Sample</a:t>
                </a:r>
                <a:r>
                  <a:rPr lang="en-GB" b="1" dirty="0" smtClean="0"/>
                  <a:t> co-variance: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𝑋𝑌</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𝑘</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𝑙</m:t>
                              </m:r>
                            </m:sup>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𝑖𝑗</m:t>
                                  </m:r>
                                </m:sub>
                              </m:sSub>
                              <m:r>
                                <a:rPr lang="en-GB" i="1">
                                  <a:latin typeface="Cambria Math" panose="02040503050406030204" pitchFamily="18" charset="0"/>
                                </a:rPr>
                                <m:t>×</m:t>
                              </m:r>
                              <m:d>
                                <m:dPr>
                                  <m:ctrlPr>
                                    <a:rPr lang="en-GB" b="0" i="1" smtClean="0">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𝑖</m:t>
                                      </m:r>
                                    </m:sub>
                                    <m:sup>
                                      <m:r>
                                        <a:rPr lang="en-GB" i="1">
                                          <a:latin typeface="Cambria Math" panose="02040503050406030204" pitchFamily="18" charset="0"/>
                                        </a:rPr>
                                        <m:t>∗</m:t>
                                      </m:r>
                                    </m:sup>
                                  </m:sSubSup>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d>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𝑗</m:t>
                                      </m:r>
                                    </m:sub>
                                    <m:sup>
                                      <m:r>
                                        <a:rPr lang="en-GB" b="0" i="1" smtClean="0">
                                          <a:latin typeface="Cambria Math" panose="02040503050406030204" pitchFamily="18" charset="0"/>
                                        </a:rPr>
                                        <m:t>∗</m:t>
                                      </m:r>
                                    </m:sup>
                                  </m:sSubSup>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nary>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8951051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délník 29"/>
          <p:cNvSpPr/>
          <p:nvPr/>
        </p:nvSpPr>
        <p:spPr>
          <a:xfrm>
            <a:off x="5112000" y="2514499"/>
            <a:ext cx="288000" cy="1260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bdélník 26"/>
          <p:cNvSpPr/>
          <p:nvPr/>
        </p:nvSpPr>
        <p:spPr>
          <a:xfrm>
            <a:off x="5400000" y="3780000"/>
            <a:ext cx="1476000" cy="576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Nadpis 1"/>
          <p:cNvSpPr>
            <a:spLocks noGrp="1"/>
          </p:cNvSpPr>
          <p:nvPr>
            <p:ph type="title"/>
          </p:nvPr>
        </p:nvSpPr>
        <p:spPr/>
        <p:txBody>
          <a:bodyPr/>
          <a:lstStyle/>
          <a:p>
            <a:r>
              <a:rPr lang="en-GB" dirty="0" smtClean="0"/>
              <a:t>Covariance</a:t>
            </a:r>
            <a:endParaRPr lang="en-GB" dirty="0"/>
          </a:p>
        </p:txBody>
      </p:sp>
      <p:cxnSp>
        <p:nvCxnSpPr>
          <p:cNvPr id="4" name="Přímá spojnice se šipkou 3"/>
          <p:cNvCxnSpPr/>
          <p:nvPr/>
        </p:nvCxnSpPr>
        <p:spPr>
          <a:xfrm>
            <a:off x="720000" y="5760000"/>
            <a:ext cx="10800000" cy="0"/>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 name="Přímá spojnice se šipkou 5"/>
          <p:cNvCxnSpPr/>
          <p:nvPr/>
        </p:nvCxnSpPr>
        <p:spPr>
          <a:xfrm flipV="1">
            <a:off x="1440000" y="1620000"/>
            <a:ext cx="0" cy="4680000"/>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ovéPole 6"/>
              <p:cNvSpPr txBox="1"/>
              <p:nvPr/>
            </p:nvSpPr>
            <p:spPr>
              <a:xfrm>
                <a:off x="11410579" y="5760000"/>
                <a:ext cx="2188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oMath>
                  </m:oMathPara>
                </a14:m>
                <a:endParaRPr lang="en-GB"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11410579" y="5760000"/>
                <a:ext cx="218842" cy="276999"/>
              </a:xfrm>
              <a:prstGeom prst="rect">
                <a:avLst/>
              </a:prstGeom>
              <a:blipFill>
                <a:blip r:embed="rId2"/>
                <a:stretch>
                  <a:fillRect l="-25000" r="-19444"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1230777" y="1481500"/>
                <a:ext cx="2092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oMath>
                  </m:oMathPara>
                </a14:m>
                <a:endParaRPr lang="en-GB"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1230777" y="1481500"/>
                <a:ext cx="209223" cy="276999"/>
              </a:xfrm>
              <a:prstGeom prst="rect">
                <a:avLst/>
              </a:prstGeom>
              <a:blipFill>
                <a:blip r:embed="rId3"/>
                <a:stretch>
                  <a:fillRect l="-26471" r="-20588" b="-11111"/>
                </a:stretch>
              </a:blipFill>
            </p:spPr>
            <p:txBody>
              <a:bodyPr/>
              <a:lstStyle/>
              <a:p>
                <a:r>
                  <a:rPr lang="en-GB">
                    <a:noFill/>
                  </a:rPr>
                  <a:t> </a:t>
                </a:r>
              </a:p>
            </p:txBody>
          </p:sp>
        </mc:Fallback>
      </mc:AlternateContent>
      <p:cxnSp>
        <p:nvCxnSpPr>
          <p:cNvPr id="10" name="Přímá spojnice 9"/>
          <p:cNvCxnSpPr/>
          <p:nvPr/>
        </p:nvCxnSpPr>
        <p:spPr>
          <a:xfrm flipV="1">
            <a:off x="1008000" y="1476000"/>
            <a:ext cx="9000000" cy="45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ovéPole 11"/>
              <p:cNvSpPr txBox="1"/>
              <p:nvPr/>
            </p:nvSpPr>
            <p:spPr>
              <a:xfrm>
                <a:off x="1440000" y="5760000"/>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1440000" y="5760000"/>
                <a:ext cx="192360" cy="276999"/>
              </a:xfrm>
              <a:prstGeom prst="rect">
                <a:avLst/>
              </a:prstGeom>
              <a:blipFill>
                <a:blip r:embed="rId4"/>
                <a:stretch>
                  <a:fillRect l="-25000" r="-25000" b="-8889"/>
                </a:stretch>
              </a:blipFill>
            </p:spPr>
            <p:txBody>
              <a:bodyPr/>
              <a:lstStyle/>
              <a:p>
                <a:r>
                  <a:rPr lang="en-GB">
                    <a:noFill/>
                  </a:rPr>
                  <a:t> </a:t>
                </a:r>
              </a:p>
            </p:txBody>
          </p:sp>
        </mc:Fallback>
      </mc:AlternateContent>
      <p:sp>
        <p:nvSpPr>
          <p:cNvPr id="13" name="Ovál 12"/>
          <p:cNvSpPr/>
          <p:nvPr/>
        </p:nvSpPr>
        <p:spPr>
          <a:xfrm>
            <a:off x="5328000" y="3708000"/>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Přímá spojnice 14"/>
          <p:cNvCxnSpPr/>
          <p:nvPr/>
        </p:nvCxnSpPr>
        <p:spPr>
          <a:xfrm>
            <a:off x="5400000" y="3780000"/>
            <a:ext cx="0" cy="198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5400000" y="5760000"/>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1440000" y="3780000"/>
            <a:ext cx="39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1332000" y="378000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ovéPole 24"/>
              <p:cNvSpPr txBox="1"/>
              <p:nvPr/>
            </p:nvSpPr>
            <p:spPr>
              <a:xfrm>
                <a:off x="5292000" y="5868000"/>
                <a:ext cx="3194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𝑋</m:t>
                          </m:r>
                        </m:sub>
                      </m:sSub>
                    </m:oMath>
                  </m:oMathPara>
                </a14:m>
                <a:endParaRPr lang="en-GB" dirty="0"/>
              </a:p>
            </p:txBody>
          </p:sp>
        </mc:Choice>
        <mc:Fallback xmlns="">
          <p:sp>
            <p:nvSpPr>
              <p:cNvPr id="25" name="TextovéPole 24"/>
              <p:cNvSpPr txBox="1">
                <a:spLocks noRot="1" noChangeAspect="1" noMove="1" noResize="1" noEditPoints="1" noAdjustHandles="1" noChangeArrowheads="1" noChangeShapeType="1" noTextEdit="1"/>
              </p:cNvSpPr>
              <p:nvPr/>
            </p:nvSpPr>
            <p:spPr>
              <a:xfrm>
                <a:off x="5292000" y="5868000"/>
                <a:ext cx="319446" cy="276999"/>
              </a:xfrm>
              <a:prstGeom prst="rect">
                <a:avLst/>
              </a:prstGeom>
              <a:blipFill>
                <a:blip r:embed="rId5"/>
                <a:stretch>
                  <a:fillRect l="-15094" r="-3774" b="-2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ovéPole 25"/>
              <p:cNvSpPr txBox="1"/>
              <p:nvPr/>
            </p:nvSpPr>
            <p:spPr>
              <a:xfrm>
                <a:off x="1025561" y="3641500"/>
                <a:ext cx="3098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𝑌</m:t>
                          </m:r>
                        </m:sub>
                      </m:sSub>
                    </m:oMath>
                  </m:oMathPara>
                </a14:m>
                <a:endParaRPr lang="en-GB" dirty="0"/>
              </a:p>
            </p:txBody>
          </p:sp>
        </mc:Choice>
        <mc:Fallback xmlns="">
          <p:sp>
            <p:nvSpPr>
              <p:cNvPr id="26" name="TextovéPole 25"/>
              <p:cNvSpPr txBox="1">
                <a:spLocks noRot="1" noChangeAspect="1" noMove="1" noResize="1" noEditPoints="1" noAdjustHandles="1" noChangeArrowheads="1" noChangeShapeType="1" noTextEdit="1"/>
              </p:cNvSpPr>
              <p:nvPr/>
            </p:nvSpPr>
            <p:spPr>
              <a:xfrm>
                <a:off x="1025561" y="3641500"/>
                <a:ext cx="309828" cy="276999"/>
              </a:xfrm>
              <a:prstGeom prst="rect">
                <a:avLst/>
              </a:prstGeom>
              <a:blipFill>
                <a:blip r:embed="rId6"/>
                <a:stretch>
                  <a:fillRect l="-15686" r="-3922" b="-23913"/>
                </a:stretch>
              </a:blipFill>
            </p:spPr>
            <p:txBody>
              <a:bodyPr/>
              <a:lstStyle/>
              <a:p>
                <a:r>
                  <a:rPr lang="en-GB">
                    <a:noFill/>
                  </a:rPr>
                  <a:t> </a:t>
                </a:r>
              </a:p>
            </p:txBody>
          </p:sp>
        </mc:Fallback>
      </mc:AlternateContent>
      <p:sp>
        <p:nvSpPr>
          <p:cNvPr id="28" name="Ovál 27"/>
          <p:cNvSpPr/>
          <p:nvPr/>
        </p:nvSpPr>
        <p:spPr>
          <a:xfrm>
            <a:off x="6840000" y="43200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ál 28"/>
          <p:cNvSpPr/>
          <p:nvPr/>
        </p:nvSpPr>
        <p:spPr>
          <a:xfrm>
            <a:off x="5076000" y="24840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51" name="TextovéPole 50"/>
              <p:cNvSpPr txBox="1"/>
              <p:nvPr/>
            </p:nvSpPr>
            <p:spPr>
              <a:xfrm>
                <a:off x="6876000" y="3503000"/>
                <a:ext cx="19813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𝑋</m:t>
                              </m:r>
                            </m:sub>
                          </m:sSub>
                        </m:e>
                      </m:d>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𝑌</m:t>
                              </m:r>
                            </m:sub>
                          </m:sSub>
                        </m:e>
                      </m:d>
                    </m:oMath>
                  </m:oMathPara>
                </a14:m>
                <a:endParaRPr lang="en-GB" dirty="0"/>
              </a:p>
            </p:txBody>
          </p:sp>
        </mc:Choice>
        <mc:Fallback xmlns="">
          <p:sp>
            <p:nvSpPr>
              <p:cNvPr id="51" name="TextovéPole 50"/>
              <p:cNvSpPr txBox="1">
                <a:spLocks noRot="1" noChangeAspect="1" noMove="1" noResize="1" noEditPoints="1" noAdjustHandles="1" noChangeArrowheads="1" noChangeShapeType="1" noTextEdit="1"/>
              </p:cNvSpPr>
              <p:nvPr/>
            </p:nvSpPr>
            <p:spPr>
              <a:xfrm>
                <a:off x="6876000" y="3503000"/>
                <a:ext cx="1981376" cy="276999"/>
              </a:xfrm>
              <a:prstGeom prst="rect">
                <a:avLst/>
              </a:prstGeom>
              <a:blipFill>
                <a:blip r:embed="rId7"/>
                <a:stretch>
                  <a:fillRect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ovéPole 51"/>
              <p:cNvSpPr txBox="1"/>
              <p:nvPr/>
            </p:nvSpPr>
            <p:spPr>
              <a:xfrm>
                <a:off x="5400000" y="2237501"/>
                <a:ext cx="19813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2</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𝑋</m:t>
                              </m:r>
                            </m:sub>
                          </m:sSub>
                        </m:e>
                      </m:d>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2</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𝑌</m:t>
                              </m:r>
                            </m:sub>
                          </m:sSub>
                        </m:e>
                      </m:d>
                    </m:oMath>
                  </m:oMathPara>
                </a14:m>
                <a:endParaRPr lang="en-GB" dirty="0"/>
              </a:p>
            </p:txBody>
          </p:sp>
        </mc:Choice>
        <mc:Fallback xmlns="">
          <p:sp>
            <p:nvSpPr>
              <p:cNvPr id="52" name="TextovéPole 51"/>
              <p:cNvSpPr txBox="1">
                <a:spLocks noRot="1" noChangeAspect="1" noMove="1" noResize="1" noEditPoints="1" noAdjustHandles="1" noChangeArrowheads="1" noChangeShapeType="1" noTextEdit="1"/>
              </p:cNvSpPr>
              <p:nvPr/>
            </p:nvSpPr>
            <p:spPr>
              <a:xfrm>
                <a:off x="5400000" y="2237501"/>
                <a:ext cx="1981376" cy="276999"/>
              </a:xfrm>
              <a:prstGeom prst="rect">
                <a:avLst/>
              </a:prstGeom>
              <a:blipFill>
                <a:blip r:embed="rId8"/>
                <a:stretch>
                  <a:fillRect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ovéPole 52"/>
              <p:cNvSpPr txBox="1"/>
              <p:nvPr/>
            </p:nvSpPr>
            <p:spPr>
              <a:xfrm>
                <a:off x="4338802" y="2238635"/>
                <a:ext cx="7707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2</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2</m:t>
                              </m:r>
                            </m:sub>
                            <m:sup>
                              <m:r>
                                <a:rPr lang="en-GB" b="0" i="1" smtClean="0">
                                  <a:latin typeface="Cambria Math" panose="02040503050406030204" pitchFamily="18" charset="0"/>
                                </a:rPr>
                                <m:t>∗</m:t>
                              </m:r>
                            </m:sup>
                          </m:sSubSup>
                        </m:e>
                      </m:d>
                    </m:oMath>
                  </m:oMathPara>
                </a14:m>
                <a:endParaRPr lang="en-GB" dirty="0"/>
              </a:p>
            </p:txBody>
          </p:sp>
        </mc:Choice>
        <mc:Fallback xmlns="">
          <p:sp>
            <p:nvSpPr>
              <p:cNvPr id="53" name="TextovéPole 52"/>
              <p:cNvSpPr txBox="1">
                <a:spLocks noRot="1" noChangeAspect="1" noMove="1" noResize="1" noEditPoints="1" noAdjustHandles="1" noChangeArrowheads="1" noChangeShapeType="1" noTextEdit="1"/>
              </p:cNvSpPr>
              <p:nvPr/>
            </p:nvSpPr>
            <p:spPr>
              <a:xfrm>
                <a:off x="4338802" y="2238635"/>
                <a:ext cx="770788" cy="276999"/>
              </a:xfrm>
              <a:prstGeom prst="rect">
                <a:avLst/>
              </a:prstGeom>
              <a:blipFill>
                <a:blip r:embed="rId9"/>
                <a:stretch>
                  <a:fillRect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ovéPole 53"/>
              <p:cNvSpPr txBox="1"/>
              <p:nvPr/>
            </p:nvSpPr>
            <p:spPr>
              <a:xfrm>
                <a:off x="6876000" y="4356000"/>
                <a:ext cx="7707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e>
                      </m:d>
                    </m:oMath>
                  </m:oMathPara>
                </a14:m>
                <a:endParaRPr lang="en-GB" dirty="0"/>
              </a:p>
            </p:txBody>
          </p:sp>
        </mc:Choice>
        <mc:Fallback xmlns="">
          <p:sp>
            <p:nvSpPr>
              <p:cNvPr id="54" name="TextovéPole 53"/>
              <p:cNvSpPr txBox="1">
                <a:spLocks noRot="1" noChangeAspect="1" noMove="1" noResize="1" noEditPoints="1" noAdjustHandles="1" noChangeArrowheads="1" noChangeShapeType="1" noTextEdit="1"/>
              </p:cNvSpPr>
              <p:nvPr/>
            </p:nvSpPr>
            <p:spPr>
              <a:xfrm>
                <a:off x="6876000" y="4356000"/>
                <a:ext cx="770788" cy="276999"/>
              </a:xfrm>
              <a:prstGeom prst="rect">
                <a:avLst/>
              </a:prstGeom>
              <a:blipFill>
                <a:blip r:embed="rId10"/>
                <a:stretch>
                  <a:fillRect b="-28889"/>
                </a:stretch>
              </a:blipFill>
            </p:spPr>
            <p:txBody>
              <a:bodyPr/>
              <a:lstStyle/>
              <a:p>
                <a:r>
                  <a:rPr lang="en-GB">
                    <a:noFill/>
                  </a:rPr>
                  <a:t> </a:t>
                </a:r>
              </a:p>
            </p:txBody>
          </p:sp>
        </mc:Fallback>
      </mc:AlternateContent>
    </p:spTree>
    <p:extLst>
      <p:ext uri="{BB962C8B-B14F-4D97-AF65-F5344CB8AC3E}">
        <p14:creationId xmlns:p14="http://schemas.microsoft.com/office/powerpoint/2010/main" val="36072321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Pearson paired correlation coefficient</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smtClean="0"/>
                  <a:t>Population</a:t>
                </a:r>
                <a:r>
                  <a:rPr lang="en-GB" b="1" dirty="0" smtClean="0"/>
                  <a:t> paired correlation coefficient:</a:t>
                </a:r>
              </a:p>
              <a:p>
                <a:endParaRPr lang="en-GB"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𝜌</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cov</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e>
                          </m:d>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𝑋</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𝑌</m:t>
                              </m:r>
                            </m:sub>
                          </m:sSub>
                        </m:den>
                      </m:f>
                      <m:r>
                        <a:rPr lang="en-GB" i="1">
                          <a:latin typeface="Cambria Math" panose="02040503050406030204" pitchFamily="18" charset="0"/>
                        </a:rPr>
                        <m:t>=</m:t>
                      </m:r>
                      <m:f>
                        <m:fPr>
                          <m:ctrlPr>
                            <a:rPr lang="en-GB" i="1">
                              <a:latin typeface="Cambria Math" panose="02040503050406030204" pitchFamily="18" charset="0"/>
                            </a:rPr>
                          </m:ctrlPr>
                        </m:fPr>
                        <m:num>
                          <m:r>
                            <m:rPr>
                              <m:sty m:val="p"/>
                            </m:rPr>
                            <a:rPr lang="en-GB" b="0" i="0" smtClean="0">
                              <a:latin typeface="Cambria Math" panose="02040503050406030204" pitchFamily="18" charset="0"/>
                            </a:rPr>
                            <m:t>cov</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e>
                          </m:d>
                        </m:num>
                        <m:den>
                          <m:r>
                            <a:rPr lang="en-GB" i="1" smtClean="0">
                              <a:latin typeface="Cambria Math" panose="02040503050406030204" pitchFamily="18" charset="0"/>
                            </a:rPr>
                            <m:t> </m:t>
                          </m:r>
                          <m:rad>
                            <m:radPr>
                              <m:degHide m:val="on"/>
                              <m:ctrlPr>
                                <a:rPr lang="en-GB" i="1" smtClean="0">
                                  <a:latin typeface="Cambria Math" panose="02040503050406030204" pitchFamily="18" charset="0"/>
                                </a:rPr>
                              </m:ctrlPr>
                            </m:radPr>
                            <m:deg/>
                            <m:e>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e>
                              </m:d>
                            </m:e>
                          </m:rad>
                          <m:r>
                            <a:rPr lang="en-GB" i="1" smtClean="0">
                              <a:latin typeface="Cambria Math" panose="02040503050406030204" pitchFamily="18" charset="0"/>
                            </a:rPr>
                            <m:t> </m:t>
                          </m:r>
                        </m:den>
                      </m:f>
                    </m:oMath>
                  </m:oMathPara>
                </a14:m>
                <a:endParaRPr lang="en-GB" dirty="0" smtClean="0"/>
              </a:p>
              <a:p>
                <a:endParaRPr lang="en-GB" dirty="0" smtClean="0"/>
              </a:p>
              <a:p>
                <a:endParaRPr lang="en-GB" dirty="0" smtClean="0"/>
              </a:p>
              <a:p>
                <a:r>
                  <a:rPr lang="en-GB" b="1" u="sng" dirty="0" smtClean="0"/>
                  <a:t>Sample</a:t>
                </a:r>
                <a:r>
                  <a:rPr lang="en-GB" b="1" dirty="0" smtClean="0"/>
                  <a:t> </a:t>
                </a:r>
                <a:r>
                  <a:rPr lang="en-GB" b="1" dirty="0"/>
                  <a:t>paired correlation coefficient:</a:t>
                </a:r>
              </a:p>
              <a:p>
                <a:endParaRPr lang="en-GB"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𝑟</m:t>
                      </m:r>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𝑋𝑌</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𝑋</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𝑌</m:t>
                              </m:r>
                            </m:sub>
                          </m:sSub>
                        </m:den>
                      </m:f>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5723749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expected values of the functions of random variables</a:t>
            </a:r>
            <a:endParaRPr lang="en-GB" dirty="0"/>
          </a:p>
        </p:txBody>
      </p:sp>
      <p:sp>
        <p:nvSpPr>
          <p:cNvPr id="3" name="Zástupný symbol pro obsah 2"/>
          <p:cNvSpPr>
            <a:spLocks noGrp="1"/>
          </p:cNvSpPr>
          <p:nvPr>
            <p:ph idx="1"/>
          </p:nvPr>
        </p:nvSpPr>
        <p:spPr/>
        <p:txBody>
          <a:bodyPr/>
          <a:lstStyle/>
          <a:p>
            <a:pPr>
              <a:lnSpc>
                <a:spcPct val="150000"/>
              </a:lnSpc>
            </a:pPr>
            <a:r>
              <a:rPr lang="en-GB" dirty="0"/>
              <a:t>The expected value of the sample mean</a:t>
            </a:r>
          </a:p>
          <a:p>
            <a:pPr>
              <a:lnSpc>
                <a:spcPct val="150000"/>
              </a:lnSpc>
            </a:pPr>
            <a:r>
              <a:rPr lang="en-GB" dirty="0"/>
              <a:t>Independent events</a:t>
            </a:r>
          </a:p>
          <a:p>
            <a:pPr>
              <a:lnSpc>
                <a:spcPct val="150000"/>
              </a:lnSpc>
            </a:pPr>
            <a:r>
              <a:rPr lang="en-GB" dirty="0"/>
              <a:t>Independent random </a:t>
            </a:r>
            <a:r>
              <a:rPr lang="en-GB" dirty="0" smtClean="0"/>
              <a:t>variables</a:t>
            </a:r>
          </a:p>
          <a:p>
            <a:pPr>
              <a:lnSpc>
                <a:spcPct val="150000"/>
              </a:lnSpc>
            </a:pPr>
            <a:r>
              <a:rPr lang="en-GB" dirty="0" smtClean="0"/>
              <a:t>The variance of the expected value </a:t>
            </a:r>
            <a:br>
              <a:rPr lang="en-GB" dirty="0" smtClean="0"/>
            </a:br>
            <a:r>
              <a:rPr lang="en-GB" dirty="0" smtClean="0"/>
              <a:t>of the sample mean</a:t>
            </a:r>
          </a:p>
          <a:p>
            <a:pPr>
              <a:lnSpc>
                <a:spcPct val="150000"/>
              </a:lnSpc>
            </a:pPr>
            <a:r>
              <a:rPr lang="en-GB" dirty="0" smtClean="0"/>
              <a:t>The expected value </a:t>
            </a:r>
            <a:br>
              <a:rPr lang="en-GB" dirty="0" smtClean="0"/>
            </a:br>
            <a:r>
              <a:rPr lang="en-GB" dirty="0" smtClean="0"/>
              <a:t>of the sample variance</a:t>
            </a:r>
            <a:endParaRPr lang="en-GB" dirty="0"/>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13198134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expected value of the sample mean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Assume that the expected values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𝑛</m:t>
                            </m:r>
                          </m:sub>
                        </m:sSub>
                      </m:e>
                    </m:d>
                    <m:r>
                      <a:rPr lang="en-GB" b="0" i="1" smtClean="0">
                        <a:latin typeface="Cambria Math" panose="02040503050406030204" pitchFamily="18" charset="0"/>
                      </a:rPr>
                      <m:t>=</m:t>
                    </m:r>
                    <m:r>
                      <a:rPr lang="en-GB" b="0" i="1" smtClean="0">
                        <a:latin typeface="Cambria Math" panose="02040503050406030204" pitchFamily="18" charset="0"/>
                      </a:rPr>
                      <m:t>𝜇</m:t>
                    </m:r>
                  </m:oMath>
                </a14:m>
                <a:r>
                  <a:rPr lang="en-GB" dirty="0" smtClean="0"/>
                  <a:t>.</a:t>
                </a:r>
              </a:p>
              <a:p>
                <a:pPr>
                  <a:lnSpc>
                    <a:spcPct val="150000"/>
                  </a:lnSpc>
                </a:pPr>
                <a:r>
                  <a:rPr lang="en-GB" dirty="0" smtClean="0"/>
                  <a:t>Then</a:t>
                </a:r>
                <a:endParaRPr lang="en-GB" dirty="0"/>
              </a:p>
              <a:p>
                <a:endParaRPr lang="en-GB" dirty="0"/>
              </a:p>
              <a:p>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e>
                          </m:nary>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e>
                          </m:nary>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e>
                          </m:d>
                        </m:e>
                      </m:nary>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a:rPr lang="en-GB" i="1">
                              <a:latin typeface="Cambria Math" panose="02040503050406030204" pitchFamily="18" charset="0"/>
                            </a:rPr>
                            <m:t>𝜇</m:t>
                          </m:r>
                        </m:e>
                      </m:nary>
                      <m:r>
                        <a:rPr lang="en-GB" i="1">
                          <a:latin typeface="Cambria Math" panose="02040503050406030204" pitchFamily="18" charset="0"/>
                        </a:rPr>
                        <m:t>=</m:t>
                      </m:r>
                      <m:r>
                        <a:rPr lang="en-GB" i="1">
                          <a:latin typeface="Cambria Math" panose="02040503050406030204" pitchFamily="18" charset="0"/>
                        </a:rPr>
                        <m:t>𝜇</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18496984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Independent events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Let  </a:t>
                </a:r>
                <a14:m>
                  <m:oMath xmlns:m="http://schemas.openxmlformats.org/officeDocument/2006/math">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r>
                          <a:rPr lang="en-GB" b="0" i="1" smtClean="0">
                            <a:latin typeface="Cambria Math" panose="02040503050406030204" pitchFamily="18" charset="0"/>
                          </a:rPr>
                          <m:t>𝑃</m:t>
                        </m:r>
                      </m:e>
                    </m:d>
                  </m:oMath>
                </a14:m>
                <a:r>
                  <a:rPr lang="en-GB" dirty="0" smtClean="0"/>
                  <a:t>  be a probability space.  </a:t>
                </a:r>
                <a:br>
                  <a:rPr lang="en-GB" dirty="0" smtClean="0"/>
                </a:br>
                <a:r>
                  <a:rPr lang="en-GB" dirty="0" smtClean="0"/>
                  <a:t>We say that events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smtClean="0"/>
                  <a:t>  are </a:t>
                </a:r>
                <a:r>
                  <a:rPr lang="en-GB" b="1" dirty="0" smtClean="0"/>
                  <a:t>independent</a:t>
                </a:r>
                <a:r>
                  <a:rPr lang="en-GB" dirty="0" smtClean="0"/>
                  <a:t> if and only if</a:t>
                </a:r>
              </a:p>
              <a:p>
                <a:endParaRPr lang="en-GB" dirty="0" smtClean="0"/>
              </a:p>
              <a:p>
                <a:endParaRPr lang="en-GB" dirty="0" smtClean="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oMath>
                  </m:oMathPara>
                </a14:m>
                <a:endParaRPr lang="en-GB" dirty="0" smtClean="0"/>
              </a:p>
              <a:p>
                <a:endParaRPr lang="en-GB" dirty="0" smtClean="0"/>
              </a:p>
              <a:p>
                <a:endParaRPr lang="en-GB" dirty="0"/>
              </a:p>
              <a:p>
                <a:r>
                  <a:rPr lang="en-GB" dirty="0" smtClean="0"/>
                  <a:t>so that</a:t>
                </a:r>
              </a:p>
              <a:p>
                <a:endParaRPr lang="en-GB" dirty="0" smtClean="0"/>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𝐴</m:t>
                          </m:r>
                          <m:r>
                            <a:rPr lang="en-GB" sz="2000" b="0" i="1" smtClean="0">
                              <a:latin typeface="Cambria Math" panose="02040503050406030204" pitchFamily="18" charset="0"/>
                            </a:rPr>
                            <m:t> </m:t>
                          </m:r>
                        </m:e>
                        <m:e>
                          <m:r>
                            <a:rPr lang="en-GB" sz="2000" b="0" i="1" smtClean="0">
                              <a:latin typeface="Cambria Math" panose="02040503050406030204" pitchFamily="18" charset="0"/>
                            </a:rPr>
                            <m:t> </m:t>
                          </m:r>
                          <m:r>
                            <a:rPr lang="en-GB" sz="2000" b="0" i="1" smtClean="0">
                              <a:latin typeface="Cambria Math" panose="02040503050406030204" pitchFamily="18" charset="0"/>
                            </a:rPr>
                            <m:t>𝐵</m:t>
                          </m:r>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𝐴</m:t>
                              </m:r>
                              <m:r>
                                <a:rPr lang="en-GB" sz="2000" b="0" i="1" smtClean="0">
                                  <a:latin typeface="Cambria Math" panose="02040503050406030204" pitchFamily="18" charset="0"/>
                                </a:rPr>
                                <m:t>∩</m:t>
                              </m:r>
                              <m:r>
                                <a:rPr lang="en-GB" sz="2000" b="0" i="1" smtClean="0">
                                  <a:latin typeface="Cambria Math" panose="02040503050406030204" pitchFamily="18" charset="0"/>
                                </a:rPr>
                                <m:t>𝐵</m:t>
                              </m:r>
                            </m:e>
                          </m:d>
                        </m:num>
                        <m:den>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𝐵</m:t>
                              </m:r>
                            </m:e>
                          </m:d>
                        </m:den>
                      </m:f>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𝐴</m:t>
                              </m:r>
                            </m:e>
                          </m:d>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𝐵</m:t>
                              </m:r>
                            </m:e>
                          </m:d>
                        </m:num>
                        <m:den>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𝐵</m:t>
                              </m:r>
                            </m:e>
                          </m:d>
                        </m:den>
                      </m:f>
                      <m:r>
                        <a:rPr lang="en-GB" sz="2000" b="0" i="1" smtClean="0">
                          <a:latin typeface="Cambria Math" panose="02040503050406030204" pitchFamily="18" charset="0"/>
                        </a:rPr>
                        <m:t>=</m:t>
                      </m:r>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𝐴</m:t>
                          </m:r>
                        </m:e>
                      </m:d>
                      <m:r>
                        <a:rPr lang="en-GB" sz="2000" b="0" i="1" smtClean="0">
                          <a:latin typeface="Cambria Math" panose="02040503050406030204" pitchFamily="18" charset="0"/>
                        </a:rPr>
                        <m:t>  </m:t>
                      </m:r>
                      <m:r>
                        <m:rPr>
                          <m:nor/>
                        </m:rPr>
                        <a:rPr lang="en-GB" sz="2000" b="0" i="0" smtClean="0">
                          <a:latin typeface="Cambria Math" panose="02040503050406030204" pitchFamily="18" charset="0"/>
                        </a:rPr>
                        <m:t>and</m:t>
                      </m:r>
                      <m:r>
                        <a:rPr lang="en-GB" sz="2000" b="0" i="1" smtClean="0">
                          <a:latin typeface="Cambria Math" panose="02040503050406030204" pitchFamily="18" charset="0"/>
                        </a:rPr>
                        <m:t>  </m:t>
                      </m:r>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b="0" i="1" smtClean="0">
                              <a:latin typeface="Cambria Math" panose="02040503050406030204" pitchFamily="18" charset="0"/>
                            </a:rPr>
                            <m:t>𝐵</m:t>
                          </m:r>
                          <m:r>
                            <a:rPr lang="en-GB" sz="2000" i="1">
                              <a:latin typeface="Cambria Math" panose="02040503050406030204" pitchFamily="18" charset="0"/>
                            </a:rPr>
                            <m:t> </m:t>
                          </m:r>
                        </m:e>
                        <m:e>
                          <m:r>
                            <a:rPr lang="en-GB" sz="2000" i="1">
                              <a:latin typeface="Cambria Math" panose="02040503050406030204" pitchFamily="18" charset="0"/>
                            </a:rPr>
                            <m:t> </m:t>
                          </m:r>
                          <m:r>
                            <a:rPr lang="en-GB" sz="2000" b="0" i="1" smtClean="0">
                              <a:latin typeface="Cambria Math" panose="02040503050406030204" pitchFamily="18" charset="0"/>
                            </a:rPr>
                            <m:t>𝐴</m:t>
                          </m:r>
                        </m:e>
                      </m:d>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b="0" i="1" smtClean="0">
                              <a:latin typeface="Cambria Math" panose="02040503050406030204" pitchFamily="18" charset="0"/>
                            </a:rPr>
                            <m:t>𝑃</m:t>
                          </m:r>
                          <m:d>
                            <m:dPr>
                              <m:ctrlPr>
                                <a:rPr lang="en-GB" sz="2000" i="1">
                                  <a:latin typeface="Cambria Math" panose="02040503050406030204" pitchFamily="18" charset="0"/>
                                </a:rPr>
                              </m:ctrlPr>
                            </m:dPr>
                            <m:e>
                              <m:r>
                                <a:rPr lang="en-GB" sz="2000" i="1">
                                  <a:latin typeface="Cambria Math" panose="02040503050406030204" pitchFamily="18" charset="0"/>
                                </a:rPr>
                                <m:t>𝐴</m:t>
                              </m:r>
                              <m:r>
                                <a:rPr lang="en-GB" sz="2000" i="1">
                                  <a:latin typeface="Cambria Math" panose="02040503050406030204" pitchFamily="18" charset="0"/>
                                </a:rPr>
                                <m:t>∩</m:t>
                              </m:r>
                              <m:r>
                                <a:rPr lang="en-GB" sz="2000" i="1">
                                  <a:latin typeface="Cambria Math" panose="02040503050406030204" pitchFamily="18" charset="0"/>
                                </a:rPr>
                                <m:t>𝐵</m:t>
                              </m:r>
                            </m:e>
                          </m:d>
                        </m:num>
                        <m:den>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b="0" i="1" smtClean="0">
                                  <a:latin typeface="Cambria Math" panose="02040503050406030204" pitchFamily="18" charset="0"/>
                                </a:rPr>
                                <m:t>𝐴</m:t>
                              </m:r>
                            </m:e>
                          </m:d>
                        </m:den>
                      </m:f>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i="1">
                                  <a:latin typeface="Cambria Math" panose="02040503050406030204" pitchFamily="18" charset="0"/>
                                </a:rPr>
                                <m:t>𝐴</m:t>
                              </m:r>
                            </m:e>
                          </m:d>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i="1">
                                  <a:latin typeface="Cambria Math" panose="02040503050406030204" pitchFamily="18" charset="0"/>
                                </a:rPr>
                                <m:t>𝐵</m:t>
                              </m:r>
                            </m:e>
                          </m:d>
                        </m:num>
                        <m:den>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b="0" i="1" smtClean="0">
                                  <a:latin typeface="Cambria Math" panose="02040503050406030204" pitchFamily="18" charset="0"/>
                                </a:rPr>
                                <m:t>𝐴</m:t>
                              </m:r>
                            </m:e>
                          </m:d>
                        </m:den>
                      </m:f>
                      <m:r>
                        <a:rPr lang="en-GB" sz="2000" i="1">
                          <a:latin typeface="Cambria Math" panose="02040503050406030204" pitchFamily="18" charset="0"/>
                        </a:rPr>
                        <m:t>=</m:t>
                      </m:r>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b="0" i="1" smtClean="0">
                              <a:latin typeface="Cambria Math" panose="02040503050406030204" pitchFamily="18" charset="0"/>
                            </a:rPr>
                            <m:t>𝐵</m:t>
                          </m:r>
                        </m:e>
                      </m:d>
                    </m:oMath>
                  </m:oMathPara>
                </a14:m>
                <a:endParaRPr lang="en-GB" sz="2000"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1955160" y="5966668"/>
                <a:ext cx="126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m:t>
                      </m:r>
                    </m:oMath>
                  </m:oMathPara>
                </a14:m>
                <a:endParaRPr lang="en-GB"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1955160" y="5966668"/>
                <a:ext cx="126000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7868280" y="5966668"/>
                <a:ext cx="126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m:t>
                      </m:r>
                    </m:oMath>
                  </m:oMathPara>
                </a14:m>
                <a:endParaRPr lang="en-GB"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7868280" y="5966668"/>
                <a:ext cx="1260000"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3277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Basic Statistical Concepts</a:t>
            </a:r>
            <a:endParaRPr lang="en-GB" dirty="0"/>
          </a:p>
        </p:txBody>
      </p:sp>
      <p:sp>
        <p:nvSpPr>
          <p:cNvPr id="3" name="Zástupný symbol pro obsah 2"/>
          <p:cNvSpPr>
            <a:spLocks noGrp="1"/>
          </p:cNvSpPr>
          <p:nvPr>
            <p:ph idx="1"/>
          </p:nvPr>
        </p:nvSpPr>
        <p:spPr/>
        <p:txBody>
          <a:bodyPr/>
          <a:lstStyle/>
          <a:p>
            <a:pPr>
              <a:lnSpc>
                <a:spcPct val="150000"/>
              </a:lnSpc>
            </a:pPr>
            <a:r>
              <a:rPr lang="en-GB" dirty="0" smtClean="0"/>
              <a:t>Data — Data unit — </a:t>
            </a:r>
            <a:br>
              <a:rPr lang="en-GB" dirty="0" smtClean="0"/>
            </a:br>
            <a:r>
              <a:rPr lang="en-GB" dirty="0" smtClean="0"/>
              <a:t>Data item — Observation — </a:t>
            </a:r>
            <a:br>
              <a:rPr lang="en-GB" dirty="0" smtClean="0"/>
            </a:br>
            <a:r>
              <a:rPr lang="en-GB" dirty="0" smtClean="0"/>
              <a:t>Dataset</a:t>
            </a:r>
          </a:p>
          <a:p>
            <a:pPr>
              <a:lnSpc>
                <a:spcPct val="200000"/>
              </a:lnSpc>
            </a:pPr>
            <a:r>
              <a:rPr lang="en-GB" dirty="0" smtClean="0"/>
              <a:t>Population — Sample — Data item</a:t>
            </a:r>
          </a:p>
          <a:p>
            <a:pPr>
              <a:lnSpc>
                <a:spcPct val="200000"/>
              </a:lnSpc>
            </a:pPr>
            <a:r>
              <a:rPr lang="en-GB" dirty="0" smtClean="0"/>
              <a:t>Population &amp; Sample</a:t>
            </a:r>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21039113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Independent random variables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 probability </a:t>
                </a:r>
                <a:r>
                  <a:rPr lang="en-GB" dirty="0" smtClean="0"/>
                  <a:t>space.</a:t>
                </a:r>
              </a:p>
              <a:p>
                <a:pPr>
                  <a:lnSpc>
                    <a:spcPct val="150000"/>
                  </a:lnSpc>
                </a:pPr>
                <a:r>
                  <a:rPr lang="en-GB" dirty="0" smtClean="0"/>
                  <a:t>We say that random variables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are </a:t>
                </a:r>
                <a:r>
                  <a:rPr lang="en-GB" b="1" dirty="0" smtClean="0"/>
                  <a:t>independent</a:t>
                </a:r>
                <a:r>
                  <a:rPr lang="en-GB" dirty="0" smtClean="0"/>
                  <a:t> if and only if</a:t>
                </a:r>
              </a:p>
              <a:p>
                <a:endParaRPr lang="en-GB" dirty="0" smtClean="0"/>
              </a:p>
              <a:p>
                <a:pPr>
                  <a:lnSpc>
                    <a:spcPct val="20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 :</m:t>
                              </m:r>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 </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0" smtClean="0">
                                  <a:latin typeface="Cambria Math" panose="02040503050406030204" pitchFamily="18" charset="0"/>
                                </a:rPr>
                                <m:t> </m:t>
                              </m:r>
                              <m:r>
                                <a:rPr lang="en-GB" b="0" i="1" smtClean="0">
                                  <a:latin typeface="Cambria Math" panose="02040503050406030204" pitchFamily="18" charset="0"/>
                                </a:rPr>
                                <m:t>:</m:t>
                              </m:r>
                              <m:r>
                                <a:rPr lang="en-GB" b="0" i="1" smtClean="0">
                                  <a:latin typeface="Cambria Math" panose="02040503050406030204" pitchFamily="18" charset="0"/>
                                </a:rPr>
                                <m:t>𝑌</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 </m:t>
                              </m:r>
                            </m:e>
                          </m:d>
                        </m:e>
                      </m:d>
                      <m:r>
                        <a:rPr lang="en-GB" b="0" i="1" smtClean="0">
                          <a:latin typeface="Cambria Math" panose="02040503050406030204" pitchFamily="18" charset="0"/>
                        </a:rPr>
                        <m:t>=</m:t>
                      </m:r>
                    </m:oMath>
                    <m:oMath xmlns:m="http://schemas.openxmlformats.org/officeDocument/2006/math">
                      <m:r>
                        <a:rPr lang="en-GB" i="1" smtClean="0">
                          <a:latin typeface="Cambria Math" panose="02040503050406030204" pitchFamily="18" charset="0"/>
                        </a:rPr>
                        <m:t>    </m:t>
                      </m:r>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i="1">
                                  <a:latin typeface="Cambria Math" panose="02040503050406030204" pitchFamily="18" charset="0"/>
                                </a:rPr>
                                <m:t>𝜔</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 :</m:t>
                              </m:r>
                              <m:r>
                                <a:rPr lang="en-GB" i="1">
                                  <a:latin typeface="Cambria Math" panose="02040503050406030204" pitchFamily="18" charset="0"/>
                                </a:rPr>
                                <m:t>𝑋</m:t>
                              </m:r>
                              <m:d>
                                <m:dPr>
                                  <m:ctrlPr>
                                    <a:rPr lang="en-GB" i="1">
                                      <a:latin typeface="Cambria Math" panose="02040503050406030204" pitchFamily="18" charset="0"/>
                                    </a:rPr>
                                  </m:ctrlPr>
                                </m:dPr>
                                <m:e>
                                  <m:r>
                                    <a:rPr lang="en-GB" i="1">
                                      <a:latin typeface="Cambria Math" panose="02040503050406030204" pitchFamily="18" charset="0"/>
                                    </a:rPr>
                                    <m:t>𝜔</m:t>
                                  </m:r>
                                </m:e>
                              </m:d>
                              <m:r>
                                <a:rPr lang="en-GB" b="0" i="1" smtClean="0">
                                  <a:latin typeface="Cambria Math" panose="02040503050406030204" pitchFamily="18" charset="0"/>
                                </a:rPr>
                                <m:t>≤</m:t>
                              </m:r>
                              <m:r>
                                <a:rPr lang="en-GB" i="1">
                                  <a:latin typeface="Cambria Math" panose="02040503050406030204" pitchFamily="18" charset="0"/>
                                </a:rPr>
                                <m:t>𝑎</m:t>
                              </m:r>
                              <m:r>
                                <a:rPr lang="en-GB" i="1">
                                  <a:latin typeface="Cambria Math" panose="02040503050406030204" pitchFamily="18" charset="0"/>
                                </a:rPr>
                                <m:t> </m:t>
                              </m:r>
                            </m:e>
                          </m:d>
                        </m:e>
                      </m:d>
                      <m:r>
                        <a:rPr lang="en-GB" b="0" i="1" smtClean="0">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i="1">
                                  <a:latin typeface="Cambria Math" panose="02040503050406030204" pitchFamily="18" charset="0"/>
                                </a:rPr>
                                <m:t>𝜔</m:t>
                              </m:r>
                              <m:r>
                                <a:rPr lang="en-GB" i="1">
                                  <a:latin typeface="Cambria Math" panose="02040503050406030204" pitchFamily="18" charset="0"/>
                                </a:rPr>
                                <m:t>∈</m:t>
                              </m:r>
                              <m:r>
                                <m:rPr>
                                  <m:sty m:val="p"/>
                                </m:rPr>
                                <a:rPr lang="en-GB">
                                  <a:latin typeface="Cambria Math" panose="02040503050406030204" pitchFamily="18" charset="0"/>
                                </a:rPr>
                                <m:t>Ω</m:t>
                              </m:r>
                              <m:r>
                                <a:rPr lang="en-GB">
                                  <a:latin typeface="Cambria Math" panose="02040503050406030204" pitchFamily="18" charset="0"/>
                                </a:rPr>
                                <m:t> </m:t>
                              </m:r>
                              <m:r>
                                <a:rPr lang="en-GB" i="1">
                                  <a:latin typeface="Cambria Math" panose="02040503050406030204" pitchFamily="18" charset="0"/>
                                </a:rPr>
                                <m:t>:</m:t>
                              </m:r>
                              <m:r>
                                <a:rPr lang="en-GB" i="1">
                                  <a:latin typeface="Cambria Math" panose="02040503050406030204" pitchFamily="18" charset="0"/>
                                </a:rPr>
                                <m:t>𝑌</m:t>
                              </m:r>
                              <m:d>
                                <m:dPr>
                                  <m:ctrlPr>
                                    <a:rPr lang="en-GB" i="1">
                                      <a:latin typeface="Cambria Math" panose="02040503050406030204" pitchFamily="18" charset="0"/>
                                    </a:rPr>
                                  </m:ctrlPr>
                                </m:dPr>
                                <m:e>
                                  <m:r>
                                    <a:rPr lang="en-GB" i="1">
                                      <a:latin typeface="Cambria Math" panose="02040503050406030204" pitchFamily="18" charset="0"/>
                                    </a:rPr>
                                    <m:t>𝜔</m:t>
                                  </m:r>
                                </m:e>
                              </m:d>
                              <m:r>
                                <a:rPr lang="en-GB" b="0" i="1" smtClean="0">
                                  <a:latin typeface="Cambria Math" panose="02040503050406030204" pitchFamily="18" charset="0"/>
                                </a:rPr>
                                <m:t>≤</m:t>
                              </m:r>
                              <m:r>
                                <a:rPr lang="en-GB" i="1">
                                  <a:latin typeface="Cambria Math" panose="02040503050406030204" pitchFamily="18" charset="0"/>
                                </a:rPr>
                                <m:t>𝑏</m:t>
                              </m:r>
                              <m:r>
                                <a:rPr lang="en-GB" i="1">
                                  <a:latin typeface="Cambria Math" panose="02040503050406030204" pitchFamily="18" charset="0"/>
                                </a:rPr>
                                <m:t> </m:t>
                              </m:r>
                            </m:e>
                          </m:d>
                        </m:e>
                      </m:d>
                      <m:r>
                        <a:rPr lang="en-GB"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smtClean="0"/>
              </a:p>
              <a:p>
                <a:pPr>
                  <a:lnSpc>
                    <a:spcPct val="350000"/>
                  </a:lnSpc>
                </a:pPr>
                <a:r>
                  <a:rPr lang="en-GB" dirty="0" smtClean="0"/>
                  <a:t>in short: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𝑏</m:t>
                              </m:r>
                            </m:e>
                          </m:d>
                        </m:e>
                      </m:d>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𝑎</m:t>
                              </m:r>
                            </m:e>
                          </m:d>
                        </m:e>
                      </m:d>
                      <m:r>
                        <a:rPr lang="en-GB" b="0" i="1" smtClean="0">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𝑌</m:t>
                              </m:r>
                              <m:r>
                                <a:rPr lang="en-GB" i="1">
                                  <a:latin typeface="Cambria Math" panose="02040503050406030204" pitchFamily="18" charset="0"/>
                                </a:rPr>
                                <m:t>≤</m:t>
                              </m:r>
                              <m:r>
                                <a:rPr lang="en-GB" i="1">
                                  <a:latin typeface="Cambria Math" panose="02040503050406030204" pitchFamily="18" charset="0"/>
                                </a:rPr>
                                <m:t>𝑏</m:t>
                              </m:r>
                            </m:e>
                          </m:d>
                        </m:e>
                      </m:d>
                      <m:r>
                        <a:rPr lang="en-GB"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3999655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Independent random variables:  Theorem</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 probability </a:t>
                </a:r>
                <a:r>
                  <a:rPr lang="en-GB" dirty="0" smtClean="0"/>
                  <a:t>space and let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a:t>
                </a:r>
                <a:r>
                  <a:rPr lang="en-GB" dirty="0"/>
                  <a:t>be independent </a:t>
                </a:r>
                <a:r>
                  <a:rPr lang="en-GB" dirty="0" smtClean="0"/>
                  <a:t/>
                </a:r>
                <a:br>
                  <a:rPr lang="en-GB" dirty="0" smtClean="0"/>
                </a:br>
                <a:r>
                  <a:rPr lang="en-GB" dirty="0" smtClean="0"/>
                  <a:t>random variables</a:t>
                </a:r>
                <a:r>
                  <a:rPr lang="en-GB" dirty="0"/>
                  <a:t> </a:t>
                </a:r>
                <a:r>
                  <a:rPr lang="en-GB" dirty="0" smtClean="0"/>
                  <a:t>such that the expected values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 </m:t>
                        </m:r>
                      </m:e>
                    </m:d>
                  </m:oMath>
                </a14:m>
                <a:r>
                  <a:rPr lang="en-GB" dirty="0" smtClean="0"/>
                  <a:t>  and  </a:t>
                </a:r>
                <a14:m>
                  <m:oMath xmlns:m="http://schemas.openxmlformats.org/officeDocument/2006/math">
                    <m:r>
                      <m:rPr>
                        <m:sty m:val="p"/>
                      </m:rPr>
                      <a:rPr lang="en-GB" i="0">
                        <a:latin typeface="Cambria Math" panose="02040503050406030204" pitchFamily="18" charset="0"/>
                      </a:rPr>
                      <m:t>E</m:t>
                    </m:r>
                    <m:d>
                      <m:dPr>
                        <m:begChr m:val="["/>
                        <m:endChr m:val="]"/>
                        <m:ctrlPr>
                          <a:rPr lang="en-GB" i="1">
                            <a:latin typeface="Cambria Math" panose="02040503050406030204" pitchFamily="18" charset="0"/>
                          </a:rPr>
                        </m:ctrlPr>
                      </m:dPr>
                      <m:e>
                        <m:r>
                          <a:rPr lang="en-GB" i="1">
                            <a:latin typeface="Cambria Math" panose="02040503050406030204" pitchFamily="18" charset="0"/>
                          </a:rPr>
                          <m:t> </m:t>
                        </m:r>
                        <m:d>
                          <m:dPr>
                            <m:begChr m:val="|"/>
                            <m:endChr m:val="|"/>
                            <m:ctrlPr>
                              <a:rPr lang="en-GB" i="1">
                                <a:latin typeface="Cambria Math" panose="02040503050406030204" pitchFamily="18" charset="0"/>
                              </a:rPr>
                            </m:ctrlPr>
                          </m:dPr>
                          <m:e>
                            <m:r>
                              <a:rPr lang="en-GB" b="0" i="1" smtClean="0">
                                <a:latin typeface="Cambria Math" panose="02040503050406030204" pitchFamily="18" charset="0"/>
                              </a:rPr>
                              <m:t>𝑌</m:t>
                            </m:r>
                          </m:e>
                        </m:d>
                        <m:r>
                          <a:rPr lang="en-GB" i="1">
                            <a:latin typeface="Cambria Math" panose="02040503050406030204" pitchFamily="18" charset="0"/>
                          </a:rPr>
                          <m:t> </m:t>
                        </m:r>
                      </m:e>
                    </m:d>
                  </m:oMath>
                </a14:m>
                <a:r>
                  <a:rPr lang="en-GB" dirty="0"/>
                  <a:t> </a:t>
                </a:r>
                <a:r>
                  <a:rPr lang="en-GB" dirty="0" smtClean="0"/>
                  <a:t> are finite.</a:t>
                </a:r>
              </a:p>
              <a:p>
                <a:pPr>
                  <a:lnSpc>
                    <a:spcPct val="150000"/>
                  </a:lnSpc>
                </a:pPr>
                <a:r>
                  <a:rPr lang="en-GB" dirty="0" smtClean="0"/>
                  <a:t>Then</a:t>
                </a:r>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e>
                      </m:d>
                    </m:oMath>
                  </m:oMathPara>
                </a14:m>
                <a:endParaRPr lang="en-GB" dirty="0" smtClean="0"/>
              </a:p>
              <a:p>
                <a:endParaRPr lang="en-GB" dirty="0"/>
              </a:p>
              <a:p>
                <a:endParaRPr lang="en-GB" dirty="0"/>
              </a:p>
              <a:p>
                <a:pPr>
                  <a:lnSpc>
                    <a:spcPct val="150000"/>
                  </a:lnSpc>
                </a:pPr>
                <a:r>
                  <a:rPr lang="en-GB" dirty="0"/>
                  <a:t>We prove </a:t>
                </a:r>
                <a:r>
                  <a:rPr lang="en-GB" dirty="0" smtClean="0"/>
                  <a:t>this statement in the case I, when the sample space  </a:t>
                </a:r>
                <a14:m>
                  <m:oMath xmlns:m="http://schemas.openxmlformats.org/officeDocument/2006/math">
                    <m:r>
                      <m:rPr>
                        <m:sty m:val="p"/>
                      </m:rPr>
                      <a:rPr lang="en-GB" b="0" i="0" smtClean="0">
                        <a:latin typeface="Cambria Math" panose="02040503050406030204" pitchFamily="18" charset="0"/>
                      </a:rPr>
                      <m:t>Ω</m:t>
                    </m:r>
                  </m:oMath>
                </a14:m>
                <a:r>
                  <a:rPr lang="en-GB" dirty="0" smtClean="0"/>
                  <a:t>  is finite </a:t>
                </a:r>
                <a:br>
                  <a:rPr lang="en-GB" dirty="0" smtClean="0"/>
                </a:br>
                <a:r>
                  <a:rPr lang="en-GB" dirty="0" smtClean="0"/>
                  <a:t>(</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oMath>
                </a14:m>
                <a:r>
                  <a:rPr lang="en-GB" dirty="0" smtClean="0"/>
                  <a:t>).  The proof uses limiting steps and some advanced results </a:t>
                </a:r>
                <a:br>
                  <a:rPr lang="en-GB" dirty="0" smtClean="0"/>
                </a:br>
                <a:r>
                  <a:rPr lang="en-GB" dirty="0" smtClean="0"/>
                  <a:t>(Levi’s Theorem) of the theory of measures and the Lebesgue integral.</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8449900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Independent random variables:  E(</a:t>
            </a:r>
            <a:r>
              <a:rPr lang="en-GB" i="1" dirty="0" smtClean="0"/>
              <a:t>XY</a:t>
            </a:r>
            <a:r>
              <a:rPr lang="en-GB" dirty="0" smtClean="0"/>
              <a:t>) = E(</a:t>
            </a:r>
            <a:r>
              <a:rPr lang="en-GB" i="1" dirty="0" smtClean="0"/>
              <a:t>X</a:t>
            </a:r>
            <a:r>
              <a:rPr lang="en-GB" dirty="0" smtClean="0"/>
              <a:t>) E(</a:t>
            </a:r>
            <a:r>
              <a:rPr lang="en-GB" i="1" dirty="0" smtClean="0"/>
              <a:t>Y</a:t>
            </a:r>
            <a:r>
              <a:rPr lang="en-GB" dirty="0" smtClean="0"/>
              <a:t>)</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i="1" dirty="0" smtClean="0"/>
                  <a:t>Proof</a:t>
                </a:r>
                <a:r>
                  <a:rPr lang="en-GB" dirty="0" smtClean="0"/>
                  <a:t> (in the case I):   Let</a:t>
                </a:r>
              </a:p>
              <a:p>
                <a:pPr>
                  <a:lnSpc>
                    <a:spcPct val="200000"/>
                  </a:lnSpc>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𝑚</m:t>
                              </m:r>
                            </m:sub>
                          </m:sSub>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 </m:t>
                          </m:r>
                        </m:e>
                      </m:d>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smtClean="0">
                                  <a:latin typeface="Cambria Math" panose="02040503050406030204" pitchFamily="18" charset="0"/>
                                </a:rPr>
                                <m:t>𝑦</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𝑦</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𝑛</m:t>
                              </m:r>
                            </m:sub>
                          </m:sSub>
                        </m:e>
                      </m:d>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0" i="1" smtClean="0">
                              <a:latin typeface="Cambria Math" panose="02040503050406030204" pitchFamily="18" charset="0"/>
                            </a:rPr>
                            <m:t>𝑌</m:t>
                          </m:r>
                          <m:d>
                            <m:dPr>
                              <m:ctrlPr>
                                <a:rPr lang="en-GB" i="1">
                                  <a:latin typeface="Cambria Math" panose="02040503050406030204" pitchFamily="18" charset="0"/>
                                </a:rPr>
                              </m:ctrlPr>
                            </m:dPr>
                            <m:e>
                              <m:r>
                                <a:rPr lang="en-GB" i="1">
                                  <a:latin typeface="Cambria Math" panose="02040503050406030204" pitchFamily="18" charset="0"/>
                                </a:rPr>
                                <m:t>𝜔</m:t>
                              </m:r>
                            </m:e>
                          </m:d>
                          <m:r>
                            <a:rPr lang="en-GB" i="1">
                              <a:latin typeface="Cambria Math" panose="02040503050406030204" pitchFamily="18" charset="0"/>
                            </a:rPr>
                            <m:t> :</m:t>
                          </m:r>
                          <m:r>
                            <a:rPr lang="en-GB" i="1">
                              <a:latin typeface="Cambria Math" panose="02040503050406030204" pitchFamily="18" charset="0"/>
                            </a:rPr>
                            <m:t>𝜔</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 </m:t>
                          </m:r>
                        </m:e>
                      </m:d>
                    </m:oMath>
                  </m:oMathPara>
                </a14:m>
                <a:endParaRPr lang="en-GB" dirty="0" smtClean="0"/>
              </a:p>
              <a:p>
                <a:pPr>
                  <a:lnSpc>
                    <a:spcPct val="150000"/>
                  </a:lnSpc>
                </a:pPr>
                <a:r>
                  <a:rPr lang="en-GB" dirty="0" smtClean="0"/>
                  <a:t>be the ranges of the random variables  </a:t>
                </a:r>
                <a14:m>
                  <m:oMath xmlns:m="http://schemas.openxmlformats.org/officeDocument/2006/math">
                    <m:r>
                      <a:rPr lang="en-GB" i="1" smtClean="0">
                        <a:latin typeface="Cambria Math" panose="02040503050406030204" pitchFamily="18" charset="0"/>
                      </a:rPr>
                      <m:t>𝑋</m:t>
                    </m:r>
                  </m:oMath>
                </a14:m>
                <a:r>
                  <a:rPr lang="en-GB" dirty="0" smtClean="0"/>
                  <a:t>  and  </a:t>
                </a:r>
                <a14:m>
                  <m:oMath xmlns:m="http://schemas.openxmlformats.org/officeDocument/2006/math">
                    <m:r>
                      <a:rPr lang="en-GB" i="1" smtClean="0">
                        <a:latin typeface="Cambria Math" panose="02040503050406030204" pitchFamily="18" charset="0"/>
                      </a:rPr>
                      <m:t>𝑌</m:t>
                    </m:r>
                  </m:oMath>
                </a14:m>
                <a:r>
                  <a:rPr lang="en-GB" dirty="0" smtClean="0"/>
                  <a:t>,  and </a:t>
                </a:r>
                <a:r>
                  <a:rPr lang="en-GB" u="sng" dirty="0" smtClean="0"/>
                  <a:t>let the ranges be finite</a:t>
                </a:r>
                <a:r>
                  <a:rPr lang="en-GB" dirty="0" smtClean="0"/>
                  <a:t>.</a:t>
                </a:r>
              </a:p>
              <a:p>
                <a:pPr>
                  <a:lnSpc>
                    <a:spcPct val="150000"/>
                  </a:lnSpc>
                </a:pPr>
                <a:r>
                  <a:rPr lang="en-GB" dirty="0" smtClean="0"/>
                  <a:t>(If the sample space  </a:t>
                </a:r>
                <a14:m>
                  <m:oMath xmlns:m="http://schemas.openxmlformats.org/officeDocument/2006/math">
                    <m:r>
                      <m:rPr>
                        <m:sty m:val="p"/>
                      </m:rPr>
                      <a:rPr lang="en-GB" b="0" i="0" smtClean="0">
                        <a:latin typeface="Cambria Math" panose="02040503050406030204" pitchFamily="18" charset="0"/>
                      </a:rPr>
                      <m:t>Ω</m:t>
                    </m:r>
                  </m:oMath>
                </a14:m>
                <a:r>
                  <a:rPr lang="en-GB" dirty="0" smtClean="0"/>
                  <a:t>  is finite [the case I], then so are the ranges.)  Then</a:t>
                </a:r>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𝑚</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e>
                                  </m:d>
                                </m:e>
                              </m:d>
                            </m:e>
                          </m:nary>
                        </m:e>
                      </m:nary>
                    </m:oMath>
                  </m:oMathPara>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1371726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Independent random variables:  E(</a:t>
            </a:r>
            <a:r>
              <a:rPr lang="en-GB" i="1" dirty="0" smtClean="0"/>
              <a:t>XY</a:t>
            </a:r>
            <a:r>
              <a:rPr lang="en-GB" dirty="0" smtClean="0"/>
              <a:t>) = E(</a:t>
            </a:r>
            <a:r>
              <a:rPr lang="en-GB" i="1" dirty="0" smtClean="0"/>
              <a:t>X</a:t>
            </a:r>
            <a:r>
              <a:rPr lang="en-GB" dirty="0" smtClean="0"/>
              <a:t>) E(</a:t>
            </a:r>
            <a:r>
              <a:rPr lang="en-GB" i="1" dirty="0" smtClean="0"/>
              <a:t>Y</a:t>
            </a:r>
            <a:r>
              <a:rPr lang="en-GB" dirty="0" smtClean="0"/>
              <a:t>)</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e>
                      </m:d>
                      <m:r>
                        <m:rPr>
                          <m:aln/>
                        </m:rP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𝑚</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e>
                                  </m:d>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𝑌</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𝑗</m:t>
                                          </m:r>
                                        </m:sub>
                                      </m:sSub>
                                    </m:e>
                                  </m:d>
                                </m:e>
                              </m:d>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𝑚</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e>
                                  </m:d>
                                </m:e>
                              </m:d>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𝑚</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e>
                          </m:d>
                        </m:e>
                      </m:nary>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e>
                              </m:d>
                            </m:e>
                          </m:d>
                        </m:e>
                      </m:nary>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e>
                      </m:d>
                    </m:oMath>
                  </m:oMathPara>
                </a14:m>
                <a:endParaRPr lang="en-GB" dirty="0" smtClean="0"/>
              </a:p>
              <a:p>
                <a:pPr>
                  <a:lnSpc>
                    <a:spcPct val="250000"/>
                  </a:lnSpc>
                </a:pPr>
                <a:r>
                  <a:rPr lang="en-GB" dirty="0" smtClean="0"/>
                  <a:t>(The proof is more elaborate in the general case.)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2591"/>
                </a:stretch>
              </a:blipFill>
            </p:spPr>
            <p:txBody>
              <a:bodyPr/>
              <a:lstStyle/>
              <a:p>
                <a:r>
                  <a:rPr lang="en-GB">
                    <a:noFill/>
                  </a:rPr>
                  <a:t> </a:t>
                </a:r>
              </a:p>
            </p:txBody>
          </p:sp>
        </mc:Fallback>
      </mc:AlternateContent>
    </p:spTree>
    <p:extLst>
      <p:ext uri="{BB962C8B-B14F-4D97-AF65-F5344CB8AC3E}">
        <p14:creationId xmlns:p14="http://schemas.microsoft.com/office/powerpoint/2010/main" val="20178232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Independent random variables:  Theorem II</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 probability </a:t>
                </a:r>
                <a:r>
                  <a:rPr lang="en-GB" dirty="0" smtClean="0"/>
                  <a:t>space and let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m:t>
                        </m:r>
                      </m:sup>
                    </m:sSup>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a:t>
                </a:r>
                <a:r>
                  <a:rPr lang="en-GB" dirty="0"/>
                  <a:t>be </a:t>
                </a:r>
                <a:r>
                  <a:rPr lang="en-GB" u="sng" dirty="0"/>
                  <a:t>independent </a:t>
                </a:r>
                <a:r>
                  <a:rPr lang="en-GB" u="sng" dirty="0" smtClean="0"/>
                  <a:t/>
                </a:r>
                <a:br>
                  <a:rPr lang="en-GB" u="sng" dirty="0" smtClean="0"/>
                </a:br>
                <a:r>
                  <a:rPr lang="en-GB" u="sng" dirty="0" smtClean="0"/>
                  <a:t>random variables</a:t>
                </a:r>
                <a:r>
                  <a:rPr lang="en-GB" dirty="0"/>
                  <a:t> </a:t>
                </a:r>
                <a:r>
                  <a:rPr lang="en-GB" dirty="0" smtClean="0"/>
                  <a:t>such that the expected values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m:t>
                                </m:r>
                              </m:sup>
                            </m:sSup>
                          </m:e>
                        </m:d>
                      </m:e>
                    </m:d>
                  </m:oMath>
                </a14:m>
                <a:r>
                  <a:rPr lang="en-GB" dirty="0" smtClean="0"/>
                  <a:t>  and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r>
                      <m:rPr>
                        <m:sty m:val="p"/>
                      </m:rPr>
                      <a:rPr lang="en-GB" i="0">
                        <a:latin typeface="Cambria Math" panose="02040503050406030204" pitchFamily="18" charset="0"/>
                      </a:rPr>
                      <m:t>E</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m:t>
                                </m:r>
                              </m:sup>
                            </m:sSup>
                          </m:e>
                        </m:d>
                      </m:e>
                    </m:d>
                  </m:oMath>
                </a14:m>
                <a:r>
                  <a:rPr lang="en-GB" dirty="0"/>
                  <a:t> </a:t>
                </a:r>
                <a:r>
                  <a:rPr lang="en-GB" dirty="0" smtClean="0"/>
                  <a:t> are finite.   Then</a:t>
                </a:r>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e>
                          </m:d>
                        </m:e>
                      </m:d>
                      <m:r>
                        <a:rPr lang="en-GB" b="0" i="1" smtClean="0">
                          <a:latin typeface="Cambria Math" panose="02040503050406030204" pitchFamily="18" charset="0"/>
                        </a:rPr>
                        <m:t>=0</m:t>
                      </m:r>
                    </m:oMath>
                  </m:oMathPara>
                </a14:m>
                <a:endParaRPr lang="en-GB" dirty="0" smtClean="0"/>
              </a:p>
              <a:p>
                <a:endParaRPr lang="en-GB" dirty="0"/>
              </a:p>
              <a:p>
                <a:pPr>
                  <a:lnSpc>
                    <a:spcPct val="200000"/>
                  </a:lnSpc>
                </a:pPr>
                <a:r>
                  <a:rPr lang="en-GB" i="1" dirty="0" smtClean="0"/>
                  <a:t>Proof:</a:t>
                </a:r>
              </a:p>
              <a:p>
                <a:pPr>
                  <a:lnSpc>
                    <a:spcPct val="150000"/>
                  </a:lnSpc>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e>
                          </m:d>
                        </m:e>
                      </m:d>
                      <m:r>
                        <m:rPr>
                          <m:aln/>
                        </m:rP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e>
                      </m:d>
                      <m:r>
                        <a:rPr lang="en-GB" b="0" i="0" smtClean="0">
                          <a:latin typeface="Cambria Math" panose="02040503050406030204" pitchFamily="18" charset="0"/>
                        </a:rPr>
                        <m:t>=</m:t>
                      </m:r>
                    </m:oMath>
                    <m:oMath xmlns:m="http://schemas.openxmlformats.org/officeDocument/2006/math">
                      <m:r>
                        <m:rPr>
                          <m:aln/>
                        </m:rPr>
                        <a:rPr lang="en-GB" b="0" i="0"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e>
                      </m:d>
                      <m:r>
                        <a:rPr lang="en-GB" i="1">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e>
                      </m:d>
                      <m:r>
                        <a:rPr lang="en-GB" i="1">
                          <a:latin typeface="Cambria Math" panose="02040503050406030204" pitchFamily="18" charset="0"/>
                        </a:rPr>
                        <m:t>−</m:t>
                      </m:r>
                      <m:r>
                        <m:rPr>
                          <m:sty m:val="p"/>
                        </m:rPr>
                        <a:rPr lang="en-GB" b="0" i="0" smtClean="0">
                          <a:latin typeface="Cambria Math" panose="02040503050406030204" pitchFamily="18" charset="0"/>
                        </a:rPr>
                        <m:t>E</m:t>
                      </m:r>
                      <m:r>
                        <a:rPr lang="en-GB" b="0" i="1" smtClean="0">
                          <a:latin typeface="Cambria Math" panose="02040503050406030204" pitchFamily="18" charset="0"/>
                        </a:rPr>
                        <m:t> </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e>
                      </m:d>
                      <m:r>
                        <a:rPr lang="en-GB" i="1">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e>
                      </m:d>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=0</m:t>
                      </m:r>
                    </m:oMath>
                  </m:oMathPara>
                </a14:m>
                <a:endParaRPr lang="en-GB" i="1"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8354"/>
                </a:stretch>
              </a:blipFill>
            </p:spPr>
            <p:txBody>
              <a:bodyPr/>
              <a:lstStyle/>
              <a:p>
                <a:r>
                  <a:rPr lang="en-GB">
                    <a:noFill/>
                  </a:rPr>
                  <a:t> </a:t>
                </a:r>
              </a:p>
            </p:txBody>
          </p:sp>
        </mc:Fallback>
      </mc:AlternateContent>
    </p:spTree>
    <p:extLst>
      <p:ext uri="{BB962C8B-B14F-4D97-AF65-F5344CB8AC3E}">
        <p14:creationId xmlns:p14="http://schemas.microsoft.com/office/powerpoint/2010/main" val="3456362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variance of the sample mean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Assume that the variances  </a:t>
                </a:r>
                <a14:m>
                  <m:oMath xmlns:m="http://schemas.openxmlformats.org/officeDocument/2006/math">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𝑛</m:t>
                            </m:r>
                          </m:sub>
                        </m:sSub>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a:t>
                </a:r>
                <a:br>
                  <a:rPr lang="en-GB" dirty="0" smtClean="0"/>
                </a:br>
                <a:r>
                  <a:rPr lang="en-GB" dirty="0" smtClean="0"/>
                  <a:t>and that the random variables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𝑛</m:t>
                        </m:r>
                      </m:sub>
                    </m:sSub>
                  </m:oMath>
                </a14:m>
                <a:r>
                  <a:rPr lang="en-GB" dirty="0" smtClean="0"/>
                  <a:t>  are </a:t>
                </a:r>
                <a:r>
                  <a:rPr lang="en-GB" u="sng" dirty="0" smtClean="0"/>
                  <a:t>pairwise independent</a:t>
                </a:r>
                <a:r>
                  <a:rPr lang="en-GB" dirty="0" smtClean="0"/>
                  <a:t>.  </a:t>
                </a:r>
                <a:br>
                  <a:rPr lang="en-GB" dirty="0" smtClean="0"/>
                </a:br>
                <a:r>
                  <a:rPr lang="en-GB" dirty="0" smtClean="0"/>
                  <a:t>Then</a:t>
                </a:r>
                <a:endParaRPr lang="en-GB" dirty="0"/>
              </a:p>
              <a:p>
                <a:pPr>
                  <a:lnSpc>
                    <a:spcPct val="125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Var</m:t>
                      </m:r>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d>
                      <m:r>
                        <m:rPr>
                          <m:aln/>
                        </m:rP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e>
                                  </m:d>
                                </m:e>
                              </m:d>
                            </m:e>
                            <m:sup>
                              <m:r>
                                <a:rPr lang="en-GB" b="0" i="1" smtClean="0">
                                  <a:latin typeface="Cambria Math" panose="02040503050406030204" pitchFamily="18" charset="0"/>
                                </a:rPr>
                                <m:t>2</m:t>
                              </m:r>
                            </m:sup>
                          </m:sSup>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e>
                                  </m:nary>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2</m:t>
                              </m:r>
                            </m:sup>
                          </m:sSup>
                        </m:e>
                      </m:d>
                      <m:r>
                        <a:rPr lang="en-GB" i="1">
                          <a:latin typeface="Cambria Math" panose="02040503050406030204" pitchFamily="18" charset="0"/>
                        </a:rPr>
                        <m:t>=</m:t>
                      </m:r>
                      <m:r>
                        <m:rPr>
                          <m:sty m:val="p"/>
                        </m:rPr>
                        <a:rPr lang="en-GB" b="0" i="1" smtClean="0">
                          <a:latin typeface="Cambria Math" panose="02040503050406030204" pitchFamily="18" charset="0"/>
                        </a:rPr>
                        <m:t>E</m:t>
                      </m:r>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nary>
                                    </m:e>
                                  </m:d>
                                </m:e>
                                <m:sup>
                                  <m:r>
                                    <a:rPr lang="en-GB" b="0" i="1" smtClean="0">
                                      <a:latin typeface="Cambria Math" panose="02040503050406030204" pitchFamily="18" charset="0"/>
                                    </a:rPr>
                                    <m:t>2</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e>
                      </m:d>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2</m:t>
                                  </m:r>
                                </m:sup>
                              </m:sSup>
                            </m:e>
                          </m:nary>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𝑗</m:t>
                                      </m:r>
                                      <m:r>
                                        <a:rPr lang="en-GB" b="0" i="1" smtClean="0">
                                          <a:latin typeface="Cambria Math" panose="02040503050406030204" pitchFamily="18" charset="0"/>
                                        </a:rPr>
                                        <m:t>=1</m:t>
                                      </m:r>
                                    </m:e>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eqArr>
                                </m:sub>
                                <m:sup>
                                  <m:r>
                                    <a:rPr lang="en-GB" b="0" i="1" smtClean="0">
                                      <a:latin typeface="Cambria Math" panose="02040503050406030204" pitchFamily="18" charset="0"/>
                                    </a:rPr>
                                    <m:t>𝑛</m:t>
                                  </m:r>
                                </m:sup>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𝜇</m:t>
                                      </m:r>
                                    </m:e>
                                  </m:d>
                                </m:e>
                              </m:nary>
                            </m:e>
                          </m:nary>
                        </m:e>
                      </m:d>
                      <m:r>
                        <a:rPr lang="en-GB" b="0" i="1" smtClean="0">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17673732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variance of the sample mean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endParaRPr lang="en-GB" dirty="0" smtClean="0">
                  <a:latin typeface="Cambria Math" panose="02040503050406030204" pitchFamily="18" charset="0"/>
                </a:endParaRPr>
              </a:p>
              <a:p>
                <a:pPr>
                  <a:lnSpc>
                    <a:spcPct val="130000"/>
                  </a:lnSpc>
                </a:pPr>
                <a14:m>
                  <m:oMathPara xmlns:m="http://schemas.openxmlformats.org/officeDocument/2006/math">
                    <m:oMathParaPr>
                      <m:jc m:val="centerGroup"/>
                    </m:oMathParaPr>
                    <m:oMath xmlns:m="http://schemas.openxmlformats.org/officeDocument/2006/math">
                      <m:r>
                        <m:rPr>
                          <m:sty m:val="p"/>
                        </m:rPr>
                        <a:rPr lang="en-GB" smtClean="0">
                          <a:latin typeface="Cambria Math" panose="02040503050406030204" pitchFamily="18" charset="0"/>
                        </a:rPr>
                        <m:t>Var</m:t>
                      </m:r>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d>
                      <m:r>
                        <m:rPr>
                          <m:aln/>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b="0" i="1" smtClean="0">
                                  <a:latin typeface="Cambria Math" panose="02040503050406030204" pitchFamily="18" charset="0"/>
                                </a:rPr>
                              </m:ctrlPr>
                            </m:sSupPr>
                            <m:e>
                              <m:r>
                                <a:rPr lang="en-GB" i="1">
                                  <a:latin typeface="Cambria Math" panose="02040503050406030204" pitchFamily="18" charset="0"/>
                                </a:rPr>
                                <m:t>𝑛</m:t>
                              </m:r>
                            </m:e>
                            <m:sup>
                              <m:r>
                                <a:rPr lang="en-GB" b="0" i="1" smtClean="0">
                                  <a:latin typeface="Cambria Math" panose="02040503050406030204" pitchFamily="18" charset="0"/>
                                </a:rPr>
                                <m:t>2</m:t>
                              </m:r>
                            </m:sup>
                          </m:sSup>
                        </m:den>
                      </m:f>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2</m:t>
                                  </m:r>
                                </m:sup>
                              </m:sSup>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𝑗</m:t>
                                      </m:r>
                                      <m:r>
                                        <a:rPr lang="en-GB" i="1">
                                          <a:latin typeface="Cambria Math" panose="02040503050406030204" pitchFamily="18" charset="0"/>
                                        </a:rPr>
                                        <m:t>=1</m:t>
                                      </m:r>
                                    </m:e>
                                    <m:e>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e>
                                  </m:eqArr>
                                </m:sub>
                                <m:sup>
                                  <m:r>
                                    <a:rPr lang="en-GB" i="1">
                                      <a:latin typeface="Cambria Math" panose="02040503050406030204" pitchFamily="18" charset="0"/>
                                    </a:rPr>
                                    <m:t>𝑛</m:t>
                                  </m:r>
                                </m:sup>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𝜇</m:t>
                                      </m:r>
                                    </m:e>
                                  </m:d>
                                </m:e>
                              </m:nary>
                            </m:e>
                          </m:nary>
                        </m:e>
                      </m:d>
                      <m:r>
                        <a:rPr lang="en-GB" i="1">
                          <a:latin typeface="Cambria Math" panose="02040503050406030204" pitchFamily="18" charset="0"/>
                        </a:rPr>
                        <m:t>=</m:t>
                      </m:r>
                    </m:oMath>
                    <m:oMath xmlns:m="http://schemas.openxmlformats.org/officeDocument/2006/math">
                      <m:r>
                        <m:rPr>
                          <m:aln/>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b="0" i="1" smtClean="0">
                                  <a:latin typeface="Cambria Math" panose="02040503050406030204" pitchFamily="18" charset="0"/>
                                </a:rPr>
                              </m:ctrlPr>
                            </m:sSupPr>
                            <m:e>
                              <m:r>
                                <a:rPr lang="en-GB" i="1">
                                  <a:latin typeface="Cambria Math" panose="02040503050406030204" pitchFamily="18" charset="0"/>
                                </a:rPr>
                                <m:t>𝑛</m:t>
                              </m:r>
                            </m:e>
                            <m:sup>
                              <m:r>
                                <a:rPr lang="en-GB" b="0" i="1" smtClean="0">
                                  <a:latin typeface="Cambria Math" panose="02040503050406030204" pitchFamily="18" charset="0"/>
                                </a:rPr>
                                <m:t>2</m:t>
                              </m:r>
                            </m:sup>
                          </m:sSup>
                        </m:den>
                      </m:f>
                      <m:d>
                        <m:dPr>
                          <m:ctrlPr>
                            <a:rPr lang="en-GB" i="1">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2</m:t>
                                      </m:r>
                                    </m:sup>
                                  </m:sSup>
                                </m:e>
                              </m:d>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𝑗</m:t>
                                      </m:r>
                                      <m:r>
                                        <a:rPr lang="en-GB" i="1">
                                          <a:latin typeface="Cambria Math" panose="02040503050406030204" pitchFamily="18" charset="0"/>
                                        </a:rPr>
                                        <m:t>=1</m:t>
                                      </m:r>
                                    </m:e>
                                    <m:e>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e>
                                  </m:eqArr>
                                </m:sub>
                                <m:sup>
                                  <m:r>
                                    <a:rPr lang="en-GB" i="1">
                                      <a:latin typeface="Cambria Math" panose="02040503050406030204" pitchFamily="18" charset="0"/>
                                    </a:rPr>
                                    <m:t>𝑛</m:t>
                                  </m:r>
                                </m:sup>
                                <m:e>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𝜇</m:t>
                                          </m:r>
                                        </m:e>
                                      </m:d>
                                    </m:e>
                                  </m:d>
                                </m:e>
                              </m:nary>
                            </m:e>
                          </m:nary>
                        </m:e>
                      </m:d>
                      <m:r>
                        <a:rPr lang="en-GB" b="0" i="1" smtClean="0">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130800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variance of the sample mean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20000"/>
                  </a:lnSpc>
                </a:pPr>
                <a:r>
                  <a:rPr lang="en-GB" dirty="0" smtClean="0"/>
                  <a:t>If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𝑋</m:t>
                        </m:r>
                      </m:e>
                      <m:sub>
                        <m:r>
                          <a:rPr lang="en-GB" i="1" smtClean="0">
                            <a:latin typeface="Cambria Math" panose="02040503050406030204" pitchFamily="18" charset="0"/>
                          </a:rPr>
                          <m:t>𝑖</m:t>
                        </m:r>
                      </m:sub>
                    </m:sSub>
                  </m:oMath>
                </a14:m>
                <a:r>
                  <a:rPr lang="en-GB" dirty="0" smtClean="0"/>
                  <a:t>  and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𝑋</m:t>
                        </m:r>
                      </m:e>
                      <m:sub>
                        <m:r>
                          <a:rPr lang="en-GB" i="1" smtClean="0">
                            <a:latin typeface="Cambria Math" panose="02040503050406030204" pitchFamily="18" charset="0"/>
                          </a:rPr>
                          <m:t>𝑗</m:t>
                        </m:r>
                      </m:sub>
                    </m:sSub>
                  </m:oMath>
                </a14:m>
                <a:r>
                  <a:rPr lang="en-GB" dirty="0" smtClean="0"/>
                  <a:t>  are independent, then  </a:t>
                </a:r>
                <a14:m>
                  <m:oMath xmlns:m="http://schemas.openxmlformats.org/officeDocument/2006/math">
                    <m:r>
                      <m:rPr>
                        <m:sty m:val="p"/>
                      </m:rPr>
                      <a:rPr lang="en-GB" i="0" smtClean="0">
                        <a:latin typeface="Cambria Math" panose="02040503050406030204" pitchFamily="18" charset="0"/>
                      </a:rPr>
                      <m:t>E</m:t>
                    </m:r>
                    <m:d>
                      <m:dPr>
                        <m:begChr m:val="["/>
                        <m:endChr m:val="]"/>
                        <m:ctrlPr>
                          <a:rPr lang="en-GB" i="1" smtClean="0">
                            <a:latin typeface="Cambria Math" panose="02040503050406030204" pitchFamily="18" charset="0"/>
                          </a:rPr>
                        </m:ctrlPr>
                      </m:dPr>
                      <m:e>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i="1" smtClean="0">
                                    <a:latin typeface="Cambria Math" panose="02040503050406030204" pitchFamily="18" charset="0"/>
                                  </a:rPr>
                                  <m:t>𝑋</m:t>
                                </m:r>
                              </m:e>
                              <m:sub>
                                <m:r>
                                  <a:rPr lang="en-GB" i="1" smtClean="0">
                                    <a:latin typeface="Cambria Math" panose="02040503050406030204" pitchFamily="18" charset="0"/>
                                  </a:rPr>
                                  <m:t>𝑖</m:t>
                                </m:r>
                              </m:sub>
                            </m:sSub>
                            <m:r>
                              <a:rPr lang="en-GB" i="1" smtClean="0">
                                <a:latin typeface="Cambria Math" panose="02040503050406030204" pitchFamily="18" charset="0"/>
                              </a:rPr>
                              <m:t>−</m:t>
                            </m:r>
                            <m:r>
                              <a:rPr lang="en-GB" i="1" smtClean="0">
                                <a:latin typeface="Cambria Math" panose="02040503050406030204" pitchFamily="18" charset="0"/>
                              </a:rPr>
                              <m:t>𝜇</m:t>
                            </m:r>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i="1" smtClean="0">
                                    <a:latin typeface="Cambria Math" panose="02040503050406030204" pitchFamily="18" charset="0"/>
                                  </a:rPr>
                                  <m:t>𝑋</m:t>
                                </m:r>
                              </m:e>
                              <m:sub>
                                <m:r>
                                  <a:rPr lang="en-GB" i="1" smtClean="0">
                                    <a:latin typeface="Cambria Math" panose="02040503050406030204" pitchFamily="18" charset="0"/>
                                  </a:rPr>
                                  <m:t>𝑗</m:t>
                                </m:r>
                              </m:sub>
                            </m:sSub>
                            <m:r>
                              <a:rPr lang="en-GB" i="1" smtClean="0">
                                <a:latin typeface="Cambria Math" panose="02040503050406030204" pitchFamily="18" charset="0"/>
                              </a:rPr>
                              <m:t>−</m:t>
                            </m:r>
                            <m:r>
                              <a:rPr lang="en-GB" i="1" smtClean="0">
                                <a:latin typeface="Cambria Math" panose="02040503050406030204" pitchFamily="18" charset="0"/>
                              </a:rPr>
                              <m:t>𝜇</m:t>
                            </m:r>
                          </m:e>
                        </m:d>
                      </m:e>
                    </m:d>
                    <m:r>
                      <a:rPr lang="en-GB" i="1" smtClean="0">
                        <a:latin typeface="Cambria Math" panose="02040503050406030204" pitchFamily="18" charset="0"/>
                      </a:rPr>
                      <m:t>=0</m:t>
                    </m:r>
                  </m:oMath>
                </a14:m>
                <a:endParaRPr lang="en-GB" dirty="0"/>
              </a:p>
              <a:p>
                <a:pPr>
                  <a:lnSpc>
                    <a:spcPct val="120000"/>
                  </a:lnSpc>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Var</m:t>
                      </m:r>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d>
                      <m:r>
                        <m:rPr>
                          <m:aln/>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b="0" i="1" smtClean="0">
                                  <a:latin typeface="Cambria Math" panose="02040503050406030204" pitchFamily="18" charset="0"/>
                                </a:rPr>
                              </m:ctrlPr>
                            </m:sSupPr>
                            <m:e>
                              <m:r>
                                <a:rPr lang="en-GB" i="1">
                                  <a:latin typeface="Cambria Math" panose="02040503050406030204" pitchFamily="18" charset="0"/>
                                </a:rPr>
                                <m:t>𝑛</m:t>
                              </m:r>
                            </m:e>
                            <m:sup>
                              <m:r>
                                <a:rPr lang="en-GB" b="0" i="1" smtClean="0">
                                  <a:latin typeface="Cambria Math" panose="02040503050406030204" pitchFamily="18" charset="0"/>
                                </a:rPr>
                                <m:t>2</m:t>
                              </m:r>
                            </m:sup>
                          </m:sSup>
                        </m:den>
                      </m:f>
                      <m:d>
                        <m:dPr>
                          <m:ctrlPr>
                            <a:rPr lang="en-GB" i="1">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2</m:t>
                                      </m:r>
                                    </m:sup>
                                  </m:sSup>
                                </m:e>
                              </m:d>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𝑗</m:t>
                                      </m:r>
                                      <m:r>
                                        <a:rPr lang="en-GB" i="1">
                                          <a:latin typeface="Cambria Math" panose="02040503050406030204" pitchFamily="18" charset="0"/>
                                        </a:rPr>
                                        <m:t>=1</m:t>
                                      </m:r>
                                    </m:e>
                                    <m:e>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e>
                                  </m:eqArr>
                                </m:sub>
                                <m:sup>
                                  <m:r>
                                    <a:rPr lang="en-GB" i="1">
                                      <a:latin typeface="Cambria Math" panose="02040503050406030204" pitchFamily="18" charset="0"/>
                                    </a:rPr>
                                    <m:t>𝑛</m:t>
                                  </m:r>
                                </m:sup>
                                <m:e>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𝜇</m:t>
                                          </m:r>
                                        </m:e>
                                      </m:d>
                                    </m:e>
                                  </m:d>
                                </m:e>
                              </m:nary>
                            </m:e>
                          </m:nary>
                        </m:e>
                      </m:d>
                      <m:r>
                        <a:rPr lang="en-GB" i="1">
                          <a:latin typeface="Cambria Math" panose="02040503050406030204" pitchFamily="18" charset="0"/>
                        </a:rPr>
                        <m:t>=</m:t>
                      </m:r>
                    </m:oMath>
                    <m:oMath xmlns:m="http://schemas.openxmlformats.org/officeDocument/2006/math">
                      <m:r>
                        <m:rPr>
                          <m:aln/>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b="0" i="1" smtClean="0">
                                  <a:latin typeface="Cambria Math" panose="02040503050406030204" pitchFamily="18" charset="0"/>
                                </a:rPr>
                              </m:ctrlPr>
                            </m:sSupPr>
                            <m:e>
                              <m:r>
                                <a:rPr lang="en-GB" i="1">
                                  <a:latin typeface="Cambria Math" panose="02040503050406030204" pitchFamily="18" charset="0"/>
                                </a:rPr>
                                <m:t>𝑛</m:t>
                              </m:r>
                            </m:e>
                            <m:sup>
                              <m:r>
                                <a:rPr lang="en-GB" b="0" i="1" smtClean="0">
                                  <a:latin typeface="Cambria Math" panose="02040503050406030204" pitchFamily="18" charset="0"/>
                                </a:rPr>
                                <m:t>2</m:t>
                              </m:r>
                            </m:sup>
                          </m:sSup>
                        </m:den>
                      </m:f>
                      <m:d>
                        <m:dPr>
                          <m:ctrlPr>
                            <a:rPr lang="en-GB" i="1">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2</m:t>
                                      </m:r>
                                    </m:sup>
                                  </m:sSup>
                                </m:e>
                              </m:d>
                            </m:e>
                          </m:nary>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num>
                        <m:den>
                          <m:r>
                            <a:rPr lang="en-GB" b="0" i="1" smtClean="0">
                              <a:latin typeface="Cambria Math" panose="02040503050406030204" pitchFamily="18" charset="0"/>
                            </a:rPr>
                            <m:t>𝑛</m:t>
                          </m:r>
                        </m:den>
                      </m:f>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40950908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expected value of the sample variance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20000"/>
                  </a:lnSpc>
                </a:pPr>
                <a:r>
                  <a:rPr lang="en-GB" dirty="0" smtClean="0"/>
                  <a:t>Assume that the expected values  </a:t>
                </a:r>
                <a14:m>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1</m:t>
                            </m:r>
                          </m:sub>
                        </m:sSub>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2</m:t>
                            </m:r>
                          </m:sub>
                        </m:sSub>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𝑛</m:t>
                            </m:r>
                          </m:sub>
                        </m:sSub>
                      </m:e>
                    </m:d>
                    <m:r>
                      <a:rPr lang="en-GB" i="1">
                        <a:latin typeface="Cambria Math" panose="02040503050406030204" pitchFamily="18" charset="0"/>
                      </a:rPr>
                      <m:t>=</m:t>
                    </m:r>
                    <m:r>
                      <a:rPr lang="en-GB" i="1">
                        <a:latin typeface="Cambria Math" panose="02040503050406030204" pitchFamily="18" charset="0"/>
                      </a:rPr>
                      <m:t>𝜇</m:t>
                    </m:r>
                  </m:oMath>
                </a14:m>
                <a:r>
                  <a:rPr lang="en-GB" dirty="0" smtClean="0"/>
                  <a:t>, </a:t>
                </a:r>
              </a:p>
              <a:p>
                <a:r>
                  <a:rPr lang="en-GB" dirty="0" smtClean="0"/>
                  <a:t>that the </a:t>
                </a:r>
                <a:r>
                  <a:rPr lang="en-GB" dirty="0"/>
                  <a:t>variances  </a:t>
                </a:r>
                <a14:m>
                  <m:oMath xmlns:m="http://schemas.openxmlformats.org/officeDocument/2006/math">
                    <m:r>
                      <m:rPr>
                        <m:sty m:val="p"/>
                      </m:rPr>
                      <a:rPr lang="en-GB">
                        <a:latin typeface="Cambria Math" panose="02040503050406030204" pitchFamily="18" charset="0"/>
                      </a:rPr>
                      <m:t>Var</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1</m:t>
                            </m:r>
                          </m:sub>
                        </m:sSub>
                      </m:e>
                    </m:d>
                    <m:r>
                      <a:rPr lang="en-GB" i="1">
                        <a:latin typeface="Cambria Math" panose="02040503050406030204" pitchFamily="18" charset="0"/>
                      </a:rPr>
                      <m:t>=</m:t>
                    </m:r>
                    <m:r>
                      <m:rPr>
                        <m:sty m:val="p"/>
                      </m:rPr>
                      <a:rPr lang="en-GB">
                        <a:latin typeface="Cambria Math" panose="02040503050406030204" pitchFamily="18" charset="0"/>
                      </a:rPr>
                      <m:t>Var</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2</m:t>
                            </m:r>
                          </m:sub>
                        </m:sSub>
                      </m:e>
                    </m:d>
                    <m:r>
                      <a:rPr lang="en-GB" i="1">
                        <a:latin typeface="Cambria Math" panose="02040503050406030204" pitchFamily="18" charset="0"/>
                      </a:rPr>
                      <m:t>=…=</m:t>
                    </m:r>
                    <m:r>
                      <m:rPr>
                        <m:sty m:val="p"/>
                      </m:rPr>
                      <a:rPr lang="en-GB">
                        <a:latin typeface="Cambria Math" panose="02040503050406030204" pitchFamily="18" charset="0"/>
                      </a:rPr>
                      <m:t>Var</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𝑛</m:t>
                            </m:r>
                          </m:sub>
                        </m:sSub>
                      </m:e>
                    </m:d>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oMath>
                </a14:m>
                <a:r>
                  <a:rPr lang="en-GB" dirty="0" smtClean="0"/>
                  <a:t>,  </a:t>
                </a:r>
                <a:br>
                  <a:rPr lang="en-GB" dirty="0" smtClean="0"/>
                </a:br>
                <a:r>
                  <a:rPr lang="en-GB" dirty="0" smtClean="0"/>
                  <a:t>and </a:t>
                </a:r>
                <a:r>
                  <a:rPr lang="en-GB" dirty="0"/>
                  <a:t>that the random variables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𝑛</m:t>
                        </m:r>
                      </m:sub>
                    </m:sSub>
                  </m:oMath>
                </a14:m>
                <a:r>
                  <a:rPr lang="en-GB" dirty="0"/>
                  <a:t>  are </a:t>
                </a:r>
                <a:r>
                  <a:rPr lang="en-GB" u="sng" dirty="0"/>
                  <a:t>pairwise independent</a:t>
                </a:r>
                <a:r>
                  <a:rPr lang="en-GB" dirty="0"/>
                  <a:t>.  </a:t>
                </a:r>
                <a:br>
                  <a:rPr lang="en-GB" dirty="0"/>
                </a:br>
                <a:r>
                  <a:rPr lang="en-GB" dirty="0"/>
                  <a:t>Then</a:t>
                </a:r>
              </a:p>
              <a:p>
                <a:pPr>
                  <a:lnSpc>
                    <a:spcPct val="12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𝑆</m:t>
                              </m:r>
                            </m:e>
                            <m:sup>
                              <m:r>
                                <a:rPr lang="en-GB" b="0" i="1" smtClean="0">
                                  <a:latin typeface="Cambria Math" panose="02040503050406030204" pitchFamily="18" charset="0"/>
                                </a:rPr>
                                <m:t>2</m:t>
                              </m:r>
                            </m:sup>
                          </m:sSup>
                        </m:e>
                      </m:d>
                      <m:r>
                        <m:rPr>
                          <m:aln/>
                        </m:rP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e>
                                  </m:d>
                                </m:e>
                                <m:sup>
                                  <m:r>
                                    <a:rPr lang="en-GB" b="0" i="1" smtClean="0">
                                      <a:latin typeface="Cambria Math" panose="02040503050406030204" pitchFamily="18" charset="0"/>
                                    </a:rPr>
                                    <m:t>2</m:t>
                                  </m:r>
                                </m:sup>
                              </m:sSup>
                            </m:e>
                          </m:nary>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r>
                                <a:rPr lang="en-GB" i="1">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d>
                                </m:e>
                                <m:sup>
                                  <m:r>
                                    <a:rPr lang="en-GB" i="1">
                                      <a:latin typeface="Cambria Math" panose="02040503050406030204" pitchFamily="18" charset="0"/>
                                    </a:rPr>
                                    <m:t>2</m:t>
                                  </m:r>
                                </m:sup>
                              </m:sSup>
                            </m:e>
                          </m:nary>
                        </m:e>
                      </m:d>
                      <m:r>
                        <a:rPr lang="en-GB" i="1">
                          <a:latin typeface="Cambria Math" panose="02040503050406030204" pitchFamily="18" charset="0"/>
                        </a:rPr>
                        <m:t>=</m:t>
                      </m:r>
                    </m:oMath>
                    <m:oMath xmlns:m="http://schemas.openxmlformats.org/officeDocument/2006/math">
                      <m:r>
                        <m:rPr>
                          <m:aln/>
                        </m:rPr>
                        <a:rPr lang="en-GB" i="1">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e>
                                      </m:nary>
                                    </m:e>
                                  </m:d>
                                </m:e>
                                <m:sup>
                                  <m:r>
                                    <a:rPr lang="en-GB" i="1">
                                      <a:latin typeface="Cambria Math" panose="02040503050406030204" pitchFamily="18" charset="0"/>
                                    </a:rPr>
                                    <m:t>2</m:t>
                                  </m:r>
                                </m:sup>
                              </m:sSup>
                            </m:e>
                          </m:d>
                        </m:e>
                      </m:nary>
                      <m:r>
                        <a:rPr lang="en-GB" i="1">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242"/>
                </a:stretch>
              </a:blipFill>
            </p:spPr>
            <p:txBody>
              <a:bodyPr/>
              <a:lstStyle/>
              <a:p>
                <a:r>
                  <a:rPr lang="en-GB">
                    <a:noFill/>
                  </a:rPr>
                  <a:t> </a:t>
                </a:r>
              </a:p>
            </p:txBody>
          </p:sp>
        </mc:Fallback>
      </mc:AlternateContent>
    </p:spTree>
    <p:extLst>
      <p:ext uri="{BB962C8B-B14F-4D97-AF65-F5344CB8AC3E}">
        <p14:creationId xmlns:p14="http://schemas.microsoft.com/office/powerpoint/2010/main" val="25653695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expected value of the sample variance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25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𝑆</m:t>
                              </m:r>
                            </m:e>
                            <m:sup>
                              <m:r>
                                <a:rPr lang="en-GB" b="0" i="1" smtClean="0">
                                  <a:latin typeface="Cambria Math" panose="02040503050406030204" pitchFamily="18" charset="0"/>
                                </a:rPr>
                                <m:t>2</m:t>
                              </m:r>
                            </m:sup>
                          </m:sSup>
                        </m:e>
                      </m:d>
                      <m:r>
                        <m:rPr>
                          <m:aln/>
                        </m:rP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e>
                                      </m:nary>
                                    </m:e>
                                  </m:d>
                                </m:e>
                                <m:sup>
                                  <m:r>
                                    <a:rPr lang="en-GB" i="1">
                                      <a:latin typeface="Cambria Math" panose="02040503050406030204" pitchFamily="18" charset="0"/>
                                    </a:rPr>
                                    <m:t>2</m:t>
                                  </m:r>
                                </m:sup>
                              </m:sSup>
                            </m:e>
                          </m:d>
                        </m:e>
                      </m:nary>
                      <m:r>
                        <a:rPr lang="en-GB" i="1">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𝑛</m:t>
                                  </m:r>
                                </m:den>
                              </m:f>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e>
                              </m:nary>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e>
                              </m:nary>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𝑘</m:t>
                                      </m:r>
                                    </m:sub>
                                  </m:sSub>
                                </m:e>
                              </m:nary>
                            </m:e>
                          </m:d>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r>
                            <m:rPr>
                              <m:sty m:val="p"/>
                            </m:rPr>
                            <a:rPr lang="en-GB" i="0">
                              <a:latin typeface="Cambria Math" panose="02040503050406030204" pitchFamily="18" charset="0"/>
                            </a:rPr>
                            <m:t>E</m:t>
                          </m:r>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𝑋</m:t>
                                  </m:r>
                                </m:e>
                                <m:sub>
                                  <m:r>
                                    <a:rPr lang="en-GB" i="1">
                                      <a:latin typeface="Cambria Math" panose="02040503050406030204" pitchFamily="18" charset="0"/>
                                    </a:rPr>
                                    <m:t>𝑖</m:t>
                                  </m:r>
                                </m:sub>
                                <m:sup>
                                  <m:r>
                                    <a:rPr lang="en-GB" i="1">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𝑛</m:t>
                                  </m:r>
                                </m:den>
                              </m:f>
                              <m:sSubSup>
                                <m:sSubSupPr>
                                  <m:ctrlPr>
                                    <a:rPr lang="en-GB" b="0" i="1" smtClean="0">
                                      <a:latin typeface="Cambria Math" panose="02040503050406030204" pitchFamily="18" charset="0"/>
                                    </a:rPr>
                                  </m:ctrlPr>
                                </m:sSubSupPr>
                                <m:e>
                                  <m:r>
                                    <a:rPr lang="en-GB" i="1">
                                      <a:latin typeface="Cambria Math" panose="02040503050406030204" pitchFamily="18" charset="0"/>
                                    </a:rPr>
                                    <m:t>𝑋</m:t>
                                  </m:r>
                                </m:e>
                                <m:sub>
                                  <m:r>
                                    <a:rPr lang="en-GB" i="1">
                                      <a:latin typeface="Cambria Math" panose="02040503050406030204" pitchFamily="18" charset="0"/>
                                    </a:rPr>
                                    <m:t>𝑖</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𝑗</m:t>
                                      </m:r>
                                      <m:r>
                                        <a:rPr lang="en-GB" i="1">
                                          <a:latin typeface="Cambria Math" panose="02040503050406030204" pitchFamily="18" charset="0"/>
                                        </a:rPr>
                                        <m:t>=1</m:t>
                                      </m:r>
                                    </m:e>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eqArr>
                                </m:sub>
                                <m:sup>
                                  <m:r>
                                    <a:rPr lang="en-GB" i="1">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e>
                              </m:nary>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nary>
                                    <m:naryPr>
                                      <m:chr m:val="∑"/>
                                      <m:ctrlPr>
                                        <a:rPr lang="en-GB"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𝑘</m:t>
                                          </m:r>
                                          <m:r>
                                            <a:rPr lang="en-GB" b="0" i="1" smtClean="0">
                                              <a:latin typeface="Cambria Math" panose="02040503050406030204" pitchFamily="18" charset="0"/>
                                            </a:rPr>
                                            <m:t>=1</m:t>
                                          </m:r>
                                        </m:e>
                                        <m:e>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e>
                                      </m:eqAr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nary>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i="1">
                                          <a:latin typeface="Cambria Math" panose="02040503050406030204" pitchFamily="18" charset="0"/>
                                        </a:rPr>
                                        <m:t>𝑋</m:t>
                                      </m:r>
                                    </m:e>
                                    <m:sub>
                                      <m:r>
                                        <a:rPr lang="en-GB" b="0" i="1" smtClean="0">
                                          <a:latin typeface="Cambria Math" panose="02040503050406030204" pitchFamily="18" charset="0"/>
                                        </a:rPr>
                                        <m:t>𝑗</m:t>
                                      </m:r>
                                    </m:sub>
                                    <m:sup>
                                      <m:r>
                                        <a:rPr lang="en-GB" b="0" i="1" smtClean="0">
                                          <a:latin typeface="Cambria Math" panose="02040503050406030204" pitchFamily="18" charset="0"/>
                                        </a:rPr>
                                        <m:t>2</m:t>
                                      </m:r>
                                    </m:sup>
                                  </m:sSubSup>
                                </m:e>
                              </m:nary>
                            </m:e>
                          </m:d>
                        </m:e>
                      </m:nary>
                      <m:r>
                        <a:rPr lang="en-GB" b="0" i="1" smtClean="0">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2418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Data — Data unit — Data item — Observation — Dataset</a:t>
            </a:r>
            <a:endParaRPr lang="en-GB" dirty="0"/>
          </a:p>
        </p:txBody>
      </p:sp>
      <p:sp>
        <p:nvSpPr>
          <p:cNvPr id="3" name="Zástupný symbol pro text 2"/>
          <p:cNvSpPr>
            <a:spLocks noGrp="1"/>
          </p:cNvSpPr>
          <p:nvPr>
            <p:ph type="body" idx="1"/>
          </p:nvPr>
        </p:nvSpPr>
        <p:spPr/>
        <p:txBody>
          <a:bodyPr/>
          <a:lstStyle/>
          <a:p>
            <a:pPr marL="2250000" indent="-2250000">
              <a:lnSpc>
                <a:spcPct val="150000"/>
              </a:lnSpc>
              <a:spcAft>
                <a:spcPts val="1000"/>
              </a:spcAft>
              <a:tabLst>
                <a:tab pos="2160000" algn="r"/>
              </a:tabLst>
            </a:pPr>
            <a:r>
              <a:rPr lang="en-GB" b="1" dirty="0" smtClean="0"/>
              <a:t>Data</a:t>
            </a:r>
            <a:r>
              <a:rPr lang="en-GB" dirty="0" smtClean="0"/>
              <a:t>	—	(plural) — measurements and observations</a:t>
            </a:r>
          </a:p>
          <a:p>
            <a:pPr marL="2250000" indent="-2250000">
              <a:lnSpc>
                <a:spcPct val="150000"/>
              </a:lnSpc>
              <a:spcAft>
                <a:spcPts val="1000"/>
              </a:spcAft>
              <a:tabLst>
                <a:tab pos="2160000" algn="r"/>
              </a:tabLst>
            </a:pPr>
            <a:r>
              <a:rPr lang="en-GB" b="1" dirty="0" smtClean="0"/>
              <a:t>Data unit</a:t>
            </a:r>
            <a:r>
              <a:rPr lang="en-GB" dirty="0" smtClean="0"/>
              <a:t>	—	one entity (e.g. a person) in the </a:t>
            </a:r>
            <a:r>
              <a:rPr lang="en-GB" i="1" dirty="0" smtClean="0"/>
              <a:t>population</a:t>
            </a:r>
            <a:r>
              <a:rPr lang="en-GB" dirty="0" smtClean="0"/>
              <a:t>, under study, </a:t>
            </a:r>
            <a:br>
              <a:rPr lang="en-GB" dirty="0" smtClean="0"/>
            </a:br>
            <a:r>
              <a:rPr lang="en-GB" dirty="0" smtClean="0"/>
              <a:t>about which the data are collected</a:t>
            </a:r>
          </a:p>
          <a:p>
            <a:pPr marL="2250000" indent="-2250000">
              <a:lnSpc>
                <a:spcPct val="150000"/>
              </a:lnSpc>
              <a:spcAft>
                <a:spcPts val="1000"/>
              </a:spcAft>
              <a:tabLst>
                <a:tab pos="2160000" algn="r"/>
              </a:tabLst>
            </a:pPr>
            <a:r>
              <a:rPr lang="en-GB" b="1" dirty="0" smtClean="0"/>
              <a:t>Data item</a:t>
            </a:r>
            <a:r>
              <a:rPr lang="en-GB" dirty="0" smtClean="0"/>
              <a:t>	—	a characteristics (an attribute) of a data unit </a:t>
            </a:r>
            <a:br>
              <a:rPr lang="en-GB" dirty="0" smtClean="0"/>
            </a:br>
            <a:r>
              <a:rPr lang="en-GB" dirty="0" smtClean="0"/>
              <a:t>(e.g. the date of birth, gender, income, …), also called a </a:t>
            </a:r>
            <a:r>
              <a:rPr lang="en-GB" b="1" dirty="0" smtClean="0"/>
              <a:t>variable</a:t>
            </a:r>
          </a:p>
          <a:p>
            <a:pPr marL="2250000" indent="-2250000">
              <a:lnSpc>
                <a:spcPct val="150000"/>
              </a:lnSpc>
              <a:spcAft>
                <a:spcPts val="1000"/>
              </a:spcAft>
              <a:tabLst>
                <a:tab pos="2160000" algn="r"/>
              </a:tabLst>
            </a:pPr>
            <a:r>
              <a:rPr lang="en-GB" b="1" dirty="0" smtClean="0"/>
              <a:t>Observation</a:t>
            </a:r>
            <a:r>
              <a:rPr lang="en-GB" dirty="0" smtClean="0"/>
              <a:t>	—	an occurrence of a specific data item recorded about a data unit, </a:t>
            </a:r>
            <a:br>
              <a:rPr lang="en-GB" dirty="0" smtClean="0"/>
            </a:br>
            <a:r>
              <a:rPr lang="en-GB" dirty="0" smtClean="0"/>
              <a:t>also called a </a:t>
            </a:r>
            <a:r>
              <a:rPr lang="en-GB" b="1" dirty="0" smtClean="0"/>
              <a:t>datum</a:t>
            </a:r>
            <a:r>
              <a:rPr lang="en-GB" dirty="0" smtClean="0"/>
              <a:t> (singular of “data”)</a:t>
            </a:r>
          </a:p>
          <a:p>
            <a:pPr marL="2250000" indent="-2250000">
              <a:lnSpc>
                <a:spcPct val="150000"/>
              </a:lnSpc>
              <a:spcAft>
                <a:spcPts val="1000"/>
              </a:spcAft>
              <a:tabLst>
                <a:tab pos="2160000" algn="r"/>
              </a:tabLst>
            </a:pPr>
            <a:r>
              <a:rPr lang="en-GB" b="1" dirty="0" smtClean="0"/>
              <a:t>Dataset</a:t>
            </a:r>
            <a:r>
              <a:rPr lang="en-GB" dirty="0" smtClean="0"/>
              <a:t>	—	a complete collection of all observations</a:t>
            </a:r>
            <a:endParaRPr lang="en-GB" dirty="0"/>
          </a:p>
        </p:txBody>
      </p:sp>
    </p:spTree>
    <p:extLst>
      <p:ext uri="{BB962C8B-B14F-4D97-AF65-F5344CB8AC3E}">
        <p14:creationId xmlns:p14="http://schemas.microsoft.com/office/powerpoint/2010/main" val="30959385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expected value of the sample variance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14:m>
                  <m:oMathPara xmlns:m="http://schemas.openxmlformats.org/officeDocument/2006/math">
                    <m:oMathParaPr>
                      <m:jc m:val="centerGroup"/>
                    </m:oMathParaPr>
                    <m:oMath xmlns:m="http://schemas.openxmlformats.org/officeDocument/2006/math">
                      <m:r>
                        <m:rPr>
                          <m:aln/>
                        </m:rPr>
                        <a:rPr lang="en-GB"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r>
                            <a:rPr lang="en-GB" i="1">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𝑋</m:t>
                                  </m:r>
                                </m:e>
                                <m:sub>
                                  <m:r>
                                    <a:rPr lang="en-GB" i="1">
                                      <a:latin typeface="Cambria Math" panose="02040503050406030204" pitchFamily="18" charset="0"/>
                                    </a:rPr>
                                    <m:t>𝑖</m:t>
                                  </m:r>
                                </m:sub>
                                <m:sup>
                                  <m:r>
                                    <a:rPr lang="en-GB" i="1">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𝑛</m:t>
                                  </m:r>
                                </m:den>
                              </m:f>
                              <m:sSubSup>
                                <m:sSubSupPr>
                                  <m:ctrlPr>
                                    <a:rPr lang="en-GB" i="1">
                                      <a:latin typeface="Cambria Math" panose="02040503050406030204" pitchFamily="18" charset="0"/>
                                    </a:rPr>
                                  </m:ctrlPr>
                                </m:sSubSupPr>
                                <m:e>
                                  <m:r>
                                    <a:rPr lang="en-GB" i="1">
                                      <a:latin typeface="Cambria Math" panose="02040503050406030204" pitchFamily="18" charset="0"/>
                                    </a:rPr>
                                    <m:t>𝑋</m:t>
                                  </m:r>
                                </m:e>
                                <m:sub>
                                  <m:r>
                                    <a:rPr lang="en-GB" i="1">
                                      <a:latin typeface="Cambria Math" panose="02040503050406030204" pitchFamily="18" charset="0"/>
                                    </a:rPr>
                                    <m:t>𝑖</m:t>
                                  </m:r>
                                </m:sub>
                                <m:sup>
                                  <m:r>
                                    <a:rPr lang="en-GB" i="1">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𝑗</m:t>
                                      </m:r>
                                      <m:r>
                                        <a:rPr lang="en-GB" i="1">
                                          <a:latin typeface="Cambria Math" panose="02040503050406030204" pitchFamily="18" charset="0"/>
                                        </a:rPr>
                                        <m:t>=1</m:t>
                                      </m:r>
                                    </m:e>
                                    <m:e>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e>
                                  </m:eqAr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e>
                              </m:nary>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=1</m:t>
                                          </m:r>
                                        </m:e>
                                        <m:e>
                                          <m:r>
                                            <a:rPr lang="en-GB" i="1">
                                              <a:latin typeface="Cambria Math" panose="02040503050406030204" pitchFamily="18" charset="0"/>
                                            </a:rPr>
                                            <m:t>𝑗</m:t>
                                          </m:r>
                                          <m:r>
                                            <a:rPr lang="en-GB" i="1">
                                              <a:latin typeface="Cambria Math" panose="02040503050406030204" pitchFamily="18" charset="0"/>
                                            </a:rPr>
                                            <m:t>≠</m:t>
                                          </m:r>
                                          <m:r>
                                            <a:rPr lang="en-GB" i="1">
                                              <a:latin typeface="Cambria Math" panose="02040503050406030204" pitchFamily="18" charset="0"/>
                                            </a:rPr>
                                            <m:t>𝑘</m:t>
                                          </m:r>
                                        </m:e>
                                      </m:eqAr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𝑘</m:t>
                                          </m:r>
                                        </m:sub>
                                      </m:sSub>
                                    </m:e>
                                  </m:nary>
                                </m:e>
                              </m:nary>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den>
                              </m:f>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sSubSup>
                                    <m:sSubSupPr>
                                      <m:ctrlPr>
                                        <a:rPr lang="en-GB" i="1">
                                          <a:latin typeface="Cambria Math" panose="02040503050406030204" pitchFamily="18" charset="0"/>
                                        </a:rPr>
                                      </m:ctrlPr>
                                    </m:sSubSupPr>
                                    <m:e>
                                      <m:r>
                                        <a:rPr lang="en-GB" i="1">
                                          <a:latin typeface="Cambria Math" panose="02040503050406030204" pitchFamily="18" charset="0"/>
                                        </a:rPr>
                                        <m:t>𝑋</m:t>
                                      </m:r>
                                    </m:e>
                                    <m:sub>
                                      <m:r>
                                        <a:rPr lang="en-GB" i="1">
                                          <a:latin typeface="Cambria Math" panose="02040503050406030204" pitchFamily="18" charset="0"/>
                                        </a:rPr>
                                        <m:t>𝑗</m:t>
                                      </m:r>
                                    </m:sub>
                                    <m:sup>
                                      <m:r>
                                        <a:rPr lang="en-GB" i="1">
                                          <a:latin typeface="Cambria Math" panose="02040503050406030204" pitchFamily="18" charset="0"/>
                                        </a:rPr>
                                        <m:t>2</m:t>
                                      </m:r>
                                    </m:sup>
                                  </m:sSubSup>
                                </m:e>
                              </m:nary>
                            </m:e>
                          </m:d>
                        </m:e>
                      </m:nary>
                      <m:r>
                        <a:rPr lang="en-GB" i="1">
                          <a:latin typeface="Cambria Math" panose="02040503050406030204" pitchFamily="18" charset="0"/>
                        </a:rPr>
                        <m:t>=</m:t>
                      </m:r>
                    </m:oMath>
                    <m:oMath xmlns:m="http://schemas.openxmlformats.org/officeDocument/2006/math">
                      <m:r>
                        <m:rPr>
                          <m:aln/>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r>
                            <a:rPr lang="en-GB" i="1">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d>
                            <m:dPr>
                              <m:ctrlPr>
                                <a:rPr lang="en-GB" i="1">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−2</m:t>
                                  </m:r>
                                </m:num>
                                <m:den>
                                  <m:r>
                                    <a:rPr lang="en-GB" b="0" i="1" smtClean="0">
                                      <a:latin typeface="Cambria Math" panose="02040503050406030204" pitchFamily="18" charset="0"/>
                                    </a:rPr>
                                    <m:t>𝑛</m:t>
                                  </m:r>
                                </m:den>
                              </m:f>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𝑗</m:t>
                                      </m:r>
                                      <m:r>
                                        <a:rPr lang="en-GB" b="0" i="1" smtClean="0">
                                          <a:latin typeface="Cambria Math" panose="02040503050406030204" pitchFamily="18" charset="0"/>
                                        </a:rPr>
                                        <m:t>=1</m:t>
                                      </m:r>
                                    </m:e>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eqAr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𝑘</m:t>
                                          </m:r>
                                          <m:r>
                                            <a:rPr lang="en-GB" b="0" i="1" smtClean="0">
                                              <a:latin typeface="Cambria Math" panose="02040503050406030204" pitchFamily="18" charset="0"/>
                                            </a:rPr>
                                            <m:t>=1</m:t>
                                          </m:r>
                                        </m:e>
                                        <m:e>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e>
                                      </m:eqAr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d>
                                    </m:e>
                                  </m:nary>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𝑗</m:t>
                                          </m:r>
                                        </m:sub>
                                        <m:sup>
                                          <m:r>
                                            <a:rPr lang="en-GB" b="0" i="1" smtClean="0">
                                              <a:latin typeface="Cambria Math" panose="02040503050406030204" pitchFamily="18" charset="0"/>
                                            </a:rPr>
                                            <m:t>2</m:t>
                                          </m:r>
                                        </m:sup>
                                      </m:sSubSup>
                                    </m:e>
                                  </m:d>
                                </m:e>
                              </m:nary>
                            </m:e>
                          </m:d>
                        </m:e>
                      </m:nary>
                      <m:r>
                        <a:rPr lang="en-GB" b="0" i="1" smtClean="0">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0" y="2368835"/>
                <a:ext cx="7986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sz="2400" i="0" smtClean="0">
                          <a:latin typeface="Cambria Math" panose="02040503050406030204" pitchFamily="18" charset="0"/>
                        </a:rPr>
                        <m:t>E</m:t>
                      </m:r>
                      <m:d>
                        <m:dPr>
                          <m:begChr m:val="["/>
                          <m:endChr m:val="]"/>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𝑆</m:t>
                              </m:r>
                            </m:e>
                            <m:sup>
                              <m:r>
                                <a:rPr lang="en-GB" sz="2400" b="0" i="1" smtClean="0">
                                  <a:latin typeface="Cambria Math" panose="02040503050406030204" pitchFamily="18" charset="0"/>
                                </a:rPr>
                                <m:t>2</m:t>
                              </m:r>
                            </m:sup>
                          </m:sSup>
                        </m:e>
                      </m:d>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0" y="2368835"/>
                <a:ext cx="798617" cy="369332"/>
              </a:xfrm>
              <a:prstGeom prst="rect">
                <a:avLst/>
              </a:prstGeom>
              <a:blipFill>
                <a:blip r:embed="rId3"/>
                <a:stretch>
                  <a:fillRect l="-6870" b="-10000"/>
                </a:stretch>
              </a:blipFill>
            </p:spPr>
            <p:txBody>
              <a:bodyPr/>
              <a:lstStyle/>
              <a:p>
                <a:r>
                  <a:rPr lang="en-GB">
                    <a:noFill/>
                  </a:rPr>
                  <a:t> </a:t>
                </a:r>
              </a:p>
            </p:txBody>
          </p:sp>
        </mc:Fallback>
      </mc:AlternateContent>
    </p:spTree>
    <p:extLst>
      <p:ext uri="{BB962C8B-B14F-4D97-AF65-F5344CB8AC3E}">
        <p14:creationId xmlns:p14="http://schemas.microsoft.com/office/powerpoint/2010/main" val="19441860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expected value of the sample variance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20000"/>
                  </a:lnSpc>
                </a:pPr>
                <a:r>
                  <a:rPr lang="en-GB" dirty="0" smtClean="0"/>
                  <a:t>Recall that  </a:t>
                </a:r>
                <a14:m>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1</m:t>
                            </m:r>
                          </m:sub>
                        </m:sSub>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𝑛</m:t>
                            </m:r>
                          </m:sub>
                        </m:sSub>
                      </m:e>
                    </m:d>
                    <m:r>
                      <a:rPr lang="en-GB" i="1">
                        <a:latin typeface="Cambria Math" panose="02040503050406030204" pitchFamily="18" charset="0"/>
                      </a:rPr>
                      <m:t>=</m:t>
                    </m:r>
                    <m:r>
                      <a:rPr lang="en-GB" i="1">
                        <a:latin typeface="Cambria Math" panose="02040503050406030204" pitchFamily="18" charset="0"/>
                      </a:rPr>
                      <m:t>𝜇</m:t>
                    </m:r>
                  </m:oMath>
                </a14:m>
                <a:r>
                  <a:rPr lang="en-GB" dirty="0"/>
                  <a:t>  </a:t>
                </a:r>
                <a:r>
                  <a:rPr lang="en-GB" dirty="0" smtClean="0"/>
                  <a:t>and  </a:t>
                </a:r>
                <a14:m>
                  <m:oMath xmlns:m="http://schemas.openxmlformats.org/officeDocument/2006/math">
                    <m:r>
                      <m:rPr>
                        <m:sty m:val="p"/>
                      </m:rPr>
                      <a:rPr lang="en-GB">
                        <a:latin typeface="Cambria Math" panose="02040503050406030204" pitchFamily="18" charset="0"/>
                      </a:rPr>
                      <m:t>Var</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1</m:t>
                            </m:r>
                          </m:sub>
                        </m:sSub>
                      </m:e>
                    </m:d>
                    <m:r>
                      <a:rPr lang="en-GB" i="1">
                        <a:latin typeface="Cambria Math" panose="02040503050406030204" pitchFamily="18" charset="0"/>
                      </a:rPr>
                      <m:t>=…=</m:t>
                    </m:r>
                    <m:r>
                      <m:rPr>
                        <m:sty m:val="p"/>
                      </m:rPr>
                      <a:rPr lang="en-GB">
                        <a:latin typeface="Cambria Math" panose="02040503050406030204" pitchFamily="18" charset="0"/>
                      </a:rPr>
                      <m:t>Var</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𝑛</m:t>
                            </m:r>
                          </m:sub>
                        </m:sSub>
                      </m:e>
                    </m:d>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oMath>
                </a14:m>
                <a:r>
                  <a:rPr lang="en-GB" dirty="0" smtClean="0"/>
                  <a:t>,  </a:t>
                </a:r>
                <a:br>
                  <a:rPr lang="en-GB" dirty="0" smtClean="0"/>
                </a:br>
                <a:r>
                  <a:rPr lang="en-GB" dirty="0" smtClean="0"/>
                  <a:t>and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0" smtClean="0">
                            <a:latin typeface="Cambria Math" panose="02040503050406030204" pitchFamily="18" charset="0"/>
                          </a:rPr>
                          <m:t>2</m:t>
                        </m:r>
                      </m:sup>
                    </m:sSup>
                    <m:r>
                      <a:rPr lang="en-GB" b="0" i="0" smtClean="0">
                        <a:latin typeface="Cambria Math" panose="02040503050406030204" pitchFamily="18" charset="0"/>
                      </a:rPr>
                      <m:t>=</m:t>
                    </m:r>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e>
                            </m:d>
                          </m:e>
                        </m:d>
                      </m:e>
                      <m:sup>
                        <m:r>
                          <a:rPr lang="en-GB" b="0" i="1" smtClean="0">
                            <a:latin typeface="Cambria Math" panose="02040503050406030204" pitchFamily="18" charset="0"/>
                          </a:rPr>
                          <m:t>2</m:t>
                        </m:r>
                      </m:sup>
                    </m:sSup>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oMath>
                </a14:m>
                <a:r>
                  <a:rPr lang="en-GB" dirty="0" smtClean="0"/>
                  <a:t>  in general.  Hence  </a:t>
                </a:r>
                <a:br>
                  <a:rPr lang="en-GB" dirty="0" smtClean="0"/>
                </a:b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for every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m:t>
                    </m:r>
                    <m:r>
                      <a:rPr lang="en-GB" b="0" i="1" smtClean="0">
                        <a:latin typeface="Cambria Math" panose="02040503050406030204" pitchFamily="18" charset="0"/>
                      </a:rPr>
                      <m:t>𝑛</m:t>
                    </m:r>
                  </m:oMath>
                </a14:m>
                <a:r>
                  <a:rPr lang="en-GB" dirty="0" smtClean="0"/>
                  <a:t>.  Since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𝑋</m:t>
                        </m:r>
                      </m:e>
                      <m:sub>
                        <m:r>
                          <a:rPr lang="en-GB" i="1" smtClean="0">
                            <a:latin typeface="Cambria Math" panose="02040503050406030204" pitchFamily="18" charset="0"/>
                          </a:rPr>
                          <m:t>𝑖</m:t>
                        </m:r>
                      </m:sub>
                    </m:sSub>
                  </m:oMath>
                </a14:m>
                <a:r>
                  <a:rPr lang="en-GB" dirty="0" smtClean="0"/>
                  <a:t>  and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𝑋</m:t>
                        </m:r>
                      </m:e>
                      <m:sub>
                        <m:r>
                          <a:rPr lang="en-GB" i="1" smtClean="0">
                            <a:latin typeface="Cambria Math" panose="02040503050406030204" pitchFamily="18" charset="0"/>
                          </a:rPr>
                          <m:t>𝑗</m:t>
                        </m:r>
                      </m:sub>
                    </m:sSub>
                  </m:oMath>
                </a14:m>
                <a:r>
                  <a:rPr lang="en-GB" dirty="0" smtClean="0"/>
                  <a:t> are independent, we have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e>
                    </m:d>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oMath>
                </a14:m>
                <a:r>
                  <a:rPr lang="en-GB" dirty="0" smtClean="0"/>
                  <a:t>  for every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=1,…,</m:t>
                    </m:r>
                    <m:r>
                      <a:rPr lang="en-GB" b="0" i="1" smtClean="0">
                        <a:latin typeface="Cambria Math" panose="02040503050406030204" pitchFamily="18" charset="0"/>
                      </a:rPr>
                      <m:t>𝑛</m:t>
                    </m:r>
                  </m:oMath>
                </a14:m>
                <a:r>
                  <a:rPr lang="en-GB" dirty="0" smtClean="0"/>
                  <a:t>  when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oMath>
                </a14:m>
                <a:r>
                  <a:rPr lang="en-GB" dirty="0" smtClean="0"/>
                  <a:t>.  Therefore</a:t>
                </a:r>
              </a:p>
              <a:p>
                <a:pPr>
                  <a:lnSpc>
                    <a:spcPct val="120000"/>
                  </a:lnSpc>
                </a:pPr>
                <a14:m>
                  <m:oMathPara xmlns:m="http://schemas.openxmlformats.org/officeDocument/2006/math">
                    <m:oMathParaPr>
                      <m:jc m:val="centerGroup"/>
                    </m:oMathParaPr>
                    <m:oMath xmlns:m="http://schemas.openxmlformats.org/officeDocument/2006/math">
                      <m:r>
                        <m:rPr>
                          <m:aln/>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r>
                            <a:rPr lang="en-GB" i="1">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d>
                            <m:dPr>
                              <m:ctrlPr>
                                <a:rPr lang="en-GB" i="1">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−2</m:t>
                                  </m:r>
                                </m:num>
                                <m:den>
                                  <m:r>
                                    <a:rPr lang="en-GB" b="0" i="1" smtClean="0">
                                      <a:latin typeface="Cambria Math" panose="02040503050406030204" pitchFamily="18" charset="0"/>
                                    </a:rPr>
                                    <m:t>𝑛</m:t>
                                  </m:r>
                                </m:den>
                              </m:f>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𝑗</m:t>
                                      </m:r>
                                      <m:r>
                                        <a:rPr lang="en-GB" b="0" i="1" smtClean="0">
                                          <a:latin typeface="Cambria Math" panose="02040503050406030204" pitchFamily="18" charset="0"/>
                                        </a:rPr>
                                        <m:t>=1</m:t>
                                      </m:r>
                                    </m:e>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eqAr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𝑘</m:t>
                                          </m:r>
                                          <m:r>
                                            <a:rPr lang="en-GB" b="0" i="1" smtClean="0">
                                              <a:latin typeface="Cambria Math" panose="02040503050406030204" pitchFamily="18" charset="0"/>
                                            </a:rPr>
                                            <m:t>=1</m:t>
                                          </m:r>
                                        </m:e>
                                        <m:e>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e>
                                      </m:eqAr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d>
                                    </m:e>
                                  </m:nary>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𝑗</m:t>
                                          </m:r>
                                        </m:sub>
                                        <m:sup>
                                          <m:r>
                                            <a:rPr lang="en-GB" b="0" i="1" smtClean="0">
                                              <a:latin typeface="Cambria Math" panose="02040503050406030204" pitchFamily="18" charset="0"/>
                                            </a:rPr>
                                            <m:t>2</m:t>
                                          </m:r>
                                        </m:sup>
                                      </m:sSubSup>
                                    </m:e>
                                  </m:d>
                                </m:e>
                              </m:nary>
                            </m:e>
                          </m:d>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−2</m:t>
                                  </m:r>
                                </m:num>
                                <m:den>
                                  <m:r>
                                    <a:rPr lang="en-GB" b="0" i="1" smtClean="0">
                                      <a:latin typeface="Cambria Math" panose="02040503050406030204" pitchFamily="18" charset="0"/>
                                    </a:rPr>
                                    <m:t>𝑛</m:t>
                                  </m:r>
                                </m:den>
                              </m:f>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solidFill>
                                            <a:schemeClr val="bg1"/>
                                          </a:solidFill>
                                          <a:latin typeface="Cambria Math" panose="02040503050406030204" pitchFamily="18" charset="0"/>
                                        </a:rPr>
                                        <m:t>2</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e>
                          </m:d>
                        </m:e>
                      </m:nary>
                      <m:r>
                        <a:rPr lang="en-GB" b="0" i="1" smtClean="0">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2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0" y="3907440"/>
                <a:ext cx="7986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sz="2400" i="0" smtClean="0">
                          <a:latin typeface="Cambria Math" panose="02040503050406030204" pitchFamily="18" charset="0"/>
                        </a:rPr>
                        <m:t>E</m:t>
                      </m:r>
                      <m:d>
                        <m:dPr>
                          <m:begChr m:val="["/>
                          <m:endChr m:val="]"/>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𝑆</m:t>
                              </m:r>
                            </m:e>
                            <m:sup>
                              <m:r>
                                <a:rPr lang="en-GB" sz="2400" b="0" i="1" smtClean="0">
                                  <a:latin typeface="Cambria Math" panose="02040503050406030204" pitchFamily="18" charset="0"/>
                                </a:rPr>
                                <m:t>2</m:t>
                              </m:r>
                            </m:sup>
                          </m:sSup>
                        </m:e>
                      </m:d>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0" y="3907440"/>
                <a:ext cx="798617" cy="369332"/>
              </a:xfrm>
              <a:prstGeom prst="rect">
                <a:avLst/>
              </a:prstGeom>
              <a:blipFill>
                <a:blip r:embed="rId3"/>
                <a:stretch>
                  <a:fillRect l="-6870" b="-8197"/>
                </a:stretch>
              </a:blipFill>
            </p:spPr>
            <p:txBody>
              <a:bodyPr/>
              <a:lstStyle/>
              <a:p>
                <a:r>
                  <a:rPr lang="en-GB">
                    <a:noFill/>
                  </a:rPr>
                  <a:t> </a:t>
                </a:r>
              </a:p>
            </p:txBody>
          </p:sp>
        </mc:Fallback>
      </mc:AlternateContent>
    </p:spTree>
    <p:extLst>
      <p:ext uri="{BB962C8B-B14F-4D97-AF65-F5344CB8AC3E}">
        <p14:creationId xmlns:p14="http://schemas.microsoft.com/office/powerpoint/2010/main" val="176632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expected value of the sample variance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𝑆</m:t>
                              </m:r>
                            </m:e>
                            <m:sup>
                              <m:r>
                                <a:rPr lang="en-GB" b="0" i="1" smtClean="0">
                                  <a:latin typeface="Cambria Math" panose="02040503050406030204" pitchFamily="18" charset="0"/>
                                </a:rPr>
                                <m:t>2</m:t>
                              </m:r>
                            </m:sup>
                          </m:sSup>
                        </m:e>
                      </m:d>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−2</m:t>
                                  </m:r>
                                </m:num>
                                <m:den>
                                  <m:r>
                                    <a:rPr lang="en-GB" i="1">
                                      <a:latin typeface="Cambria Math" panose="02040503050406030204" pitchFamily="18" charset="0"/>
                                    </a:rPr>
                                    <m:t>𝑛</m:t>
                                  </m:r>
                                </m:den>
                              </m:f>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r>
                                <a:rPr lang="en-GB" i="1">
                                  <a:latin typeface="Cambria Math" panose="02040503050406030204" pitchFamily="18" charset="0"/>
                                </a:rPr>
                                <m:t>−2</m:t>
                              </m:r>
                              <m:f>
                                <m:fPr>
                                  <m:ctrlPr>
                                    <a:rPr lang="en-GB" i="1">
                                      <a:latin typeface="Cambria Math" panose="02040503050406030204" pitchFamily="18" charset="0"/>
                                    </a:rPr>
                                  </m:ctrlPr>
                                </m:fPr>
                                <m:num>
                                  <m:r>
                                    <a:rPr lang="en-GB" i="1">
                                      <a:latin typeface="Cambria Math" panose="02040503050406030204" pitchFamily="18" charset="0"/>
                                    </a:rPr>
                                    <m:t>𝑛</m:t>
                                  </m:r>
                                  <m:r>
                                    <a:rPr lang="en-GB" i="1">
                                      <a:latin typeface="Cambria Math" panose="02040503050406030204" pitchFamily="18" charset="0"/>
                                    </a:rPr>
                                    <m:t>−1</m:t>
                                  </m:r>
                                </m:num>
                                <m:den>
                                  <m:r>
                                    <a:rPr lang="en-GB" i="1">
                                      <a:latin typeface="Cambria Math" panose="02040503050406030204" pitchFamily="18" charset="0"/>
                                    </a:rPr>
                                    <m:t>𝑛</m:t>
                                  </m:r>
                                </m:den>
                              </m:f>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2</m:t>
                                  </m:r>
                                </m:sup>
                              </m:s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𝑛</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−1</m:t>
                                      </m:r>
                                    </m:e>
                                  </m:d>
                                </m:num>
                                <m:den>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den>
                              </m:f>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2</m:t>
                                  </m:r>
                                </m:sup>
                              </m:sSup>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solidFill>
                                            <a:schemeClr val="bg1"/>
                                          </a:solidFill>
                                          <a:latin typeface="Cambria Math" panose="02040503050406030204" pitchFamily="18" charset="0"/>
                                        </a:rPr>
                                        <m:t>2</m:t>
                                      </m:r>
                                    </m:sup>
                                  </m:sSup>
                                </m:num>
                                <m:den>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den>
                              </m:f>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e>
                          </m:d>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e>
                          </m:d>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e>
                      </m:nary>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6860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Alternative formula for sample variance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have noticed that the </a:t>
                </a:r>
                <a:r>
                  <a:rPr lang="en-GB" b="1" dirty="0" smtClean="0"/>
                  <a:t>sample variance</a:t>
                </a:r>
                <a:r>
                  <a:rPr lang="en-GB" dirty="0" smtClean="0"/>
                  <a:t> satisfies the next equation:</a:t>
                </a:r>
                <a:endParaRPr lang="en-GB" b="1" dirty="0" smtClean="0"/>
              </a:p>
              <a:p>
                <a:pPr>
                  <a:lnSpc>
                    <a:spcPct val="125000"/>
                  </a:lnSpc>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𝑆</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e>
                              </m:d>
                            </m:e>
                            <m:sup>
                              <m:r>
                                <a:rPr lang="en-GB" b="0" i="1" smtClean="0">
                                  <a:latin typeface="Cambria Math" panose="02040503050406030204" pitchFamily="18" charset="0"/>
                                </a:rPr>
                                <m:t>2</m:t>
                              </m:r>
                            </m:sup>
                          </m:sSup>
                        </m:e>
                      </m:nary>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𝑛</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e>
                                <m:sup>
                                  <m:r>
                                    <a:rPr lang="en-GB" b="0" i="1" smtClean="0">
                                      <a:latin typeface="Cambria Math" panose="02040503050406030204" pitchFamily="18" charset="0"/>
                                    </a:rPr>
                                    <m:t>2</m:t>
                                  </m:r>
                                </m:sup>
                              </m:sSup>
                            </m:e>
                          </m:nary>
                        </m:e>
                      </m:nary>
                    </m:oMath>
                  </m:oMathPara>
                </a14:m>
                <a:endParaRPr lang="en-GB" dirty="0" smtClean="0"/>
              </a:p>
              <a:p>
                <a:endParaRPr lang="en-GB" dirty="0"/>
              </a:p>
              <a:p>
                <a:r>
                  <a:rPr lang="en-GB" dirty="0" smtClean="0"/>
                  <a:t>To see the equation, note that:</a:t>
                </a:r>
              </a:p>
              <a:p>
                <a:pPr>
                  <a:lnSpc>
                    <a:spcPct val="110000"/>
                  </a:lnSpc>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e>
                              </m:d>
                            </m:e>
                            <m:sup>
                              <m:r>
                                <m:rPr>
                                  <m:brk m:alnAt="23"/>
                                </m:rPr>
                                <a:rPr lang="en-GB" b="0" i="1" smtClean="0">
                                  <a:latin typeface="Cambria Math" panose="02040503050406030204" pitchFamily="18" charset="0"/>
                                </a:rPr>
                                <m:t>2</m:t>
                              </m:r>
                            </m:sup>
                          </m:sSup>
                        </m:e>
                      </m:nary>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d>
                            </m:e>
                            <m:sup>
                              <m:r>
                                <a:rPr lang="en-GB" b="0" i="1" smtClean="0">
                                  <a:latin typeface="Cambria Math" panose="02040503050406030204" pitchFamily="18" charset="0"/>
                                </a:rPr>
                                <m:t>2</m:t>
                              </m:r>
                            </m:sup>
                          </m:sSup>
                        </m:e>
                      </m:nary>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nary>
                            </m:e>
                          </m:d>
                        </m:e>
                      </m:nary>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nary>
                            </m:e>
                          </m:nary>
                        </m:e>
                      </m:nary>
                      <m:r>
                        <a:rPr lang="en-GB" b="0" i="1" smtClean="0">
                          <a:latin typeface="Cambria Math" panose="02040503050406030204" pitchFamily="18" charset="0"/>
                        </a:rPr>
                        <m:t>=</m:t>
                      </m:r>
                    </m:oMath>
                  </m:oMathPara>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4311444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Alternative formula for sample variance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14000"/>
                  </a:lnSpc>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e>
                              </m:d>
                            </m:e>
                            <m:sup>
                              <m:r>
                                <m:rPr>
                                  <m:brk m:alnAt="23"/>
                                </m:rPr>
                                <a:rPr lang="en-GB" b="0" i="1" smtClean="0">
                                  <a:latin typeface="Cambria Math" panose="02040503050406030204" pitchFamily="18" charset="0"/>
                                </a:rPr>
                                <m:t>2</m:t>
                              </m:r>
                            </m:sup>
                          </m:sSup>
                        </m:e>
                      </m:nary>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nary>
                            </m:e>
                          </m:nary>
                        </m:e>
                      </m:nary>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  </m:t>
                      </m:r>
                      <m:r>
                        <m:rPr>
                          <m:aln/>
                        </m:rP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nary>
                        </m:e>
                      </m:nary>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  </m:t>
                      </m:r>
                      <m:r>
                        <m:rPr>
                          <m:aln/>
                        </m:rP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nary>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  </m:t>
                      </m:r>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𝑛</m:t>
                          </m:r>
                        </m:den>
                      </m:f>
                      <m:d>
                        <m:dPr>
                          <m:ctrlPr>
                            <a:rPr lang="en-GB" b="0" i="1" smtClean="0">
                              <a:latin typeface="Cambria Math" panose="02040503050406030204" pitchFamily="18" charset="0"/>
                            </a:rPr>
                          </m:ctrlPr>
                        </m:dPr>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e>
                          </m:nary>
                          <m:r>
                            <a:rPr lang="en-GB" b="0" i="1" smtClean="0">
                              <a:latin typeface="Cambria Math" panose="02040503050406030204" pitchFamily="18" charset="0"/>
                            </a:rPr>
                            <m:t>−2</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nary>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𝑗</m:t>
                                      </m:r>
                                    </m:sub>
                                    <m:sup>
                                      <m:r>
                                        <a:rPr lang="en-GB" b="0" i="1" smtClean="0">
                                          <a:latin typeface="Cambria Math" panose="02040503050406030204" pitchFamily="18" charset="0"/>
                                        </a:rPr>
                                        <m:t>2</m:t>
                                      </m:r>
                                    </m:sup>
                                  </m:sSubSup>
                                </m:e>
                              </m:nary>
                            </m:e>
                          </m:nary>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e>
                                <m:sup>
                                  <m:r>
                                    <a:rPr lang="en-GB" b="0" i="1" smtClean="0">
                                      <a:latin typeface="Cambria Math" panose="02040503050406030204" pitchFamily="18" charset="0"/>
                                    </a:rPr>
                                    <m:t>2</m:t>
                                  </m:r>
                                </m:sup>
                              </m:sSup>
                            </m:e>
                          </m:nary>
                        </m:e>
                      </m:nary>
                    </m:oMath>
                  </m:oMathPara>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9605088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zor.potx" id="{03D10032-7B47-4BC7-8D74-6E131F1ED24C}" vid="{FD6A47A2-2BEE-4AE2-8DFB-5A4C359AB07C}"/>
    </a:ext>
  </a:extLst>
</a:theme>
</file>

<file path=docProps/app.xml><?xml version="1.0" encoding="utf-8"?>
<Properties xmlns="http://schemas.openxmlformats.org/officeDocument/2006/extended-properties" xmlns:vt="http://schemas.openxmlformats.org/officeDocument/2006/docPropsVTypes">
  <Template>Vzor</Template>
  <TotalTime>5694</TotalTime>
  <Words>12882</Words>
  <Application>Microsoft Office PowerPoint</Application>
  <PresentationFormat>Širokoúhlá obrazovka</PresentationFormat>
  <Paragraphs>938</Paragraphs>
  <Slides>94</Slides>
  <Notes>0</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94</vt:i4>
      </vt:variant>
    </vt:vector>
  </HeadingPairs>
  <TitlesOfParts>
    <vt:vector size="99" baseType="lpstr">
      <vt:lpstr>Arial</vt:lpstr>
      <vt:lpstr>Calibri</vt:lpstr>
      <vt:lpstr>Cambria Math</vt:lpstr>
      <vt:lpstr>Motiv Office</vt:lpstr>
      <vt:lpstr>Graf</vt:lpstr>
      <vt:lpstr>Statistical Methods  for Economists  Lecture 1</vt:lpstr>
      <vt:lpstr>Prezentace aplikace PowerPoint</vt:lpstr>
      <vt:lpstr>Reading list</vt:lpstr>
      <vt:lpstr>Reading list</vt:lpstr>
      <vt:lpstr>Reading list</vt:lpstr>
      <vt:lpstr>Reading list</vt:lpstr>
      <vt:lpstr>Reading list</vt:lpstr>
      <vt:lpstr>Basic Statistical Concepts</vt:lpstr>
      <vt:lpstr>Data — Data unit — Data item — Observation — Dataset</vt:lpstr>
      <vt:lpstr>Population — Sample — Data item</vt:lpstr>
      <vt:lpstr>Population &amp; Sample</vt:lpstr>
      <vt:lpstr>Population &amp; Sample</vt:lpstr>
      <vt:lpstr>Population &amp; Sample</vt:lpstr>
      <vt:lpstr>Population &amp; Sample</vt:lpstr>
      <vt:lpstr>Measures  of central tendency</vt:lpstr>
      <vt:lpstr>Measures of central tendency</vt:lpstr>
      <vt:lpstr>Arithmetic mean</vt:lpstr>
      <vt:lpstr>Arithmetic mean</vt:lpstr>
      <vt:lpstr>Median &amp; Mode</vt:lpstr>
      <vt:lpstr>Sample Mean / Median / Mode in Excel</vt:lpstr>
      <vt:lpstr>Frequencies of occurrence</vt:lpstr>
      <vt:lpstr>Frequencies of occurrence</vt:lpstr>
      <vt:lpstr>Arithmetic mean</vt:lpstr>
      <vt:lpstr>Example:   Employees  (a sample of the Dataset)</vt:lpstr>
      <vt:lpstr>Example:   Employees — data item “Age”</vt:lpstr>
      <vt:lpstr>Measures  of variability</vt:lpstr>
      <vt:lpstr>Measures of variability</vt:lpstr>
      <vt:lpstr>Range</vt:lpstr>
      <vt:lpstr>Variance (dispersion)</vt:lpstr>
      <vt:lpstr>Variance (dispersion)</vt:lpstr>
      <vt:lpstr>Variance (dispersion)</vt:lpstr>
      <vt:lpstr>Variance (dispersion)</vt:lpstr>
      <vt:lpstr>Variance (dispersion)</vt:lpstr>
      <vt:lpstr>Standard deviation</vt:lpstr>
      <vt:lpstr>Variance (dispersion) &amp; Standard deviation</vt:lpstr>
      <vt:lpstr>Sample Variance / Standard deviation</vt:lpstr>
      <vt:lpstr>Population Variance / Standard deviation</vt:lpstr>
      <vt:lpstr>Coefficient of variation</vt:lpstr>
      <vt:lpstr>Example</vt:lpstr>
      <vt:lpstr>Example</vt:lpstr>
      <vt:lpstr>Measures  of data concentration</vt:lpstr>
      <vt:lpstr>Measures of data concentration</vt:lpstr>
      <vt:lpstr>Skewness:  Pearson’s moment coefficient of skewness</vt:lpstr>
      <vt:lpstr>Skewness:  Properties and interpretation</vt:lpstr>
      <vt:lpstr>Skewness:  Properties and interpretation</vt:lpstr>
      <vt:lpstr>Skewness:  Properties and interpretation</vt:lpstr>
      <vt:lpstr>Skewness in Excel</vt:lpstr>
      <vt:lpstr>Skewness in Excel</vt:lpstr>
      <vt:lpstr>Kurtosis:  Pearson’s moment coefficient of kurtosis</vt:lpstr>
      <vt:lpstr>Kurtosis:  Properties and interpretation</vt:lpstr>
      <vt:lpstr>Kurtosis:  Properties and interpretation</vt:lpstr>
      <vt:lpstr>Kurtosis:  Properties and interpretation</vt:lpstr>
      <vt:lpstr>Excess kurtosis</vt:lpstr>
      <vt:lpstr>Kurtosis in Excel</vt:lpstr>
      <vt:lpstr>Kurtosis in Excel</vt:lpstr>
      <vt:lpstr>Moment characteristics</vt:lpstr>
      <vt:lpstr>The moments</vt:lpstr>
      <vt:lpstr>Raw moment</vt:lpstr>
      <vt:lpstr>Central moment</vt:lpstr>
      <vt:lpstr>Central moment and raw moments</vt:lpstr>
      <vt:lpstr>Central moment</vt:lpstr>
      <vt:lpstr>Two statistical variables</vt:lpstr>
      <vt:lpstr>Two populations</vt:lpstr>
      <vt:lpstr>Two populations</vt:lpstr>
      <vt:lpstr>Two populations:  Joint frequencies</vt:lpstr>
      <vt:lpstr>Two populations:  Marginal frequencies</vt:lpstr>
      <vt:lpstr>Contingency table — for the population</vt:lpstr>
      <vt:lpstr>Two samples</vt:lpstr>
      <vt:lpstr>Two samples:  Joint frequencies</vt:lpstr>
      <vt:lpstr>Two samples:  Marginal frequencies</vt:lpstr>
      <vt:lpstr>Contingency table — for the sample</vt:lpstr>
      <vt:lpstr>Arithmetic means</vt:lpstr>
      <vt:lpstr>Variances</vt:lpstr>
      <vt:lpstr>Covariance</vt:lpstr>
      <vt:lpstr>Covariance</vt:lpstr>
      <vt:lpstr>Pearson paired correlation coefficient</vt:lpstr>
      <vt:lpstr>The expected values of the functions of random variables</vt:lpstr>
      <vt:lpstr>The expected value of the sample mean</vt:lpstr>
      <vt:lpstr>Independent events</vt:lpstr>
      <vt:lpstr>Independent random variables</vt:lpstr>
      <vt:lpstr>Independent random variables:  Theorem</vt:lpstr>
      <vt:lpstr>Independent random variables:  E(XY) = E(X) E(Y)</vt:lpstr>
      <vt:lpstr>Independent random variables:  E(XY) = E(X) E(Y)</vt:lpstr>
      <vt:lpstr>Independent random variables:  Theorem II</vt:lpstr>
      <vt:lpstr>The variance of the sample mean</vt:lpstr>
      <vt:lpstr>The variance of the sample mean</vt:lpstr>
      <vt:lpstr>The variance of the sample mean</vt:lpstr>
      <vt:lpstr>The expected value of the sample variance</vt:lpstr>
      <vt:lpstr>The expected value of the sample variance</vt:lpstr>
      <vt:lpstr>The expected value of the sample variance</vt:lpstr>
      <vt:lpstr>The expected value of the sample variance</vt:lpstr>
      <vt:lpstr>The expected value of the sample variance</vt:lpstr>
      <vt:lpstr>Alternative formula for sample variance</vt:lpstr>
      <vt:lpstr>Alternative formula for sample variance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Methods  for Economists  Lecture 1</dc:title>
  <dc:creator>bar0245</dc:creator>
  <cp:lastModifiedBy>bar0245</cp:lastModifiedBy>
  <cp:revision>82</cp:revision>
  <dcterms:created xsi:type="dcterms:W3CDTF">2019-12-19T22:07:00Z</dcterms:created>
  <dcterms:modified xsi:type="dcterms:W3CDTF">2020-10-09T22:26:22Z</dcterms:modified>
</cp:coreProperties>
</file>